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sldIdLst>
    <p:sldId id="285" r:id="rId2"/>
    <p:sldId id="496" r:id="rId3"/>
    <p:sldId id="703" r:id="rId4"/>
    <p:sldId id="659" r:id="rId5"/>
    <p:sldId id="704" r:id="rId6"/>
    <p:sldId id="705" r:id="rId7"/>
    <p:sldId id="706" r:id="rId8"/>
    <p:sldId id="707" r:id="rId9"/>
    <p:sldId id="709" r:id="rId10"/>
    <p:sldId id="710" r:id="rId11"/>
    <p:sldId id="711" r:id="rId12"/>
    <p:sldId id="662" r:id="rId13"/>
    <p:sldId id="699" r:id="rId14"/>
    <p:sldId id="732" r:id="rId15"/>
    <p:sldId id="731" r:id="rId16"/>
    <p:sldId id="697" r:id="rId17"/>
    <p:sldId id="735" r:id="rId18"/>
    <p:sldId id="663" r:id="rId19"/>
    <p:sldId id="700" r:id="rId20"/>
    <p:sldId id="734" r:id="rId21"/>
    <p:sldId id="698" r:id="rId22"/>
    <p:sldId id="712" r:id="rId23"/>
    <p:sldId id="693" r:id="rId24"/>
    <p:sldId id="694" r:id="rId25"/>
    <p:sldId id="713" r:id="rId26"/>
    <p:sldId id="716" r:id="rId27"/>
    <p:sldId id="717" r:id="rId28"/>
    <p:sldId id="718" r:id="rId29"/>
    <p:sldId id="719" r:id="rId30"/>
    <p:sldId id="696" r:id="rId31"/>
    <p:sldId id="720" r:id="rId32"/>
    <p:sldId id="725" r:id="rId33"/>
    <p:sldId id="726" r:id="rId34"/>
    <p:sldId id="727" r:id="rId35"/>
    <p:sldId id="728" r:id="rId36"/>
    <p:sldId id="729"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2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354" autoAdjust="0"/>
  </p:normalViewPr>
  <p:slideViewPr>
    <p:cSldViewPr>
      <p:cViewPr varScale="1">
        <p:scale>
          <a:sx n="58" d="100"/>
          <a:sy n="58" d="100"/>
        </p:scale>
        <p:origin x="-762" y="-84"/>
      </p:cViewPr>
      <p:guideLst>
        <p:guide orient="horz" pos="1200"/>
        <p:guide pos="2880"/>
      </p:guideLst>
    </p:cSldViewPr>
  </p:slideViewPr>
  <p:outlineViewPr>
    <p:cViewPr>
      <p:scale>
        <a:sx n="33" d="100"/>
        <a:sy n="33" d="100"/>
      </p:scale>
      <p:origin x="0" y="5622"/>
    </p:cViewPr>
  </p:outlin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a:latin typeface="Times New Roman" pitchFamily="18" charset="0"/>
              </a:defRPr>
            </a:lvl1pPr>
          </a:lstStyle>
          <a:p>
            <a:pPr>
              <a:defRPr/>
            </a:pPr>
            <a:endParaRPr lang="en-US" dirty="0"/>
          </a:p>
        </p:txBody>
      </p:sp>
      <p:sp>
        <p:nvSpPr>
          <p:cNvPr id="138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4017C9F8-6F60-4546-A11C-6BF616766406}" type="slidenum">
              <a:rPr lang="en-US"/>
              <a:pPr>
                <a:defRPr/>
              </a:pPr>
              <a:t>‹#›</a:t>
            </a:fld>
            <a:endParaRPr lang="en-US" dirty="0"/>
          </a:p>
        </p:txBody>
      </p:sp>
    </p:spTree>
    <p:extLst>
      <p:ext uri="{BB962C8B-B14F-4D97-AF65-F5344CB8AC3E}">
        <p14:creationId xmlns:p14="http://schemas.microsoft.com/office/powerpoint/2010/main" val="39474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pPr>
              <a:defRPr/>
            </a:pPr>
            <a:r>
              <a:rPr lang="en-US" dirty="0" smtClean="0"/>
              <a:t>Copyright 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E090D99-A8E9-451F-BB7E-604471D52A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9E8C0B-0F9C-4E67-B182-29CC711EEE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105EFB-A2DB-4C9D-9E61-8A715E58E00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EBC60FE-66B0-40EE-A525-1DB84F59D6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FCFFBA-E63A-4554-AFA0-79D65B1920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AE3D8-E2DB-452F-B617-6686889251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D6013-2053-46BF-B5AF-A2CFBC96FF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D9E2BD-FCC1-465F-B935-242FD8534E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A365395-398D-4EBD-B935-18DA01AD78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0F59E5-2BB9-4FC2-8A9C-C1D624CDBE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72E7DE3-4388-4086-8021-81C8419E2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3E53D2-E510-43FC-AA7A-8006655CB6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A90586-734D-49C3-BCB8-6C58DF1A0B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r>
              <a:rPr lang="en-US" dirty="0" smtClean="0"/>
              <a:t>Copyright 2014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E448D4-E664-4CAB-A123-F9ADC9E9A8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1"/>
          </p:nvPr>
        </p:nvSpPr>
        <p:spPr>
          <a:xfrm>
            <a:off x="2590800" y="6245225"/>
            <a:ext cx="4038600" cy="476250"/>
          </a:xfrm>
          <a:noFill/>
        </p:spPr>
        <p:txBody>
          <a:bodyPr/>
          <a:lstStyle/>
          <a:p>
            <a:r>
              <a:rPr lang="en-US" dirty="0" smtClean="0"/>
              <a:t>Copyright 2014 Kenneth M. Chipps Ph.D. www.chipps.com</a:t>
            </a:r>
          </a:p>
        </p:txBody>
      </p:sp>
      <p:sp>
        <p:nvSpPr>
          <p:cNvPr id="5123" name="Rectangle 2"/>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endParaRPr lang="en-US" altLang="en-US" sz="3200" dirty="0"/>
          </a:p>
        </p:txBody>
      </p:sp>
      <p:sp>
        <p:nvSpPr>
          <p:cNvPr id="5124" name="Rectangle 3"/>
          <p:cNvSpPr>
            <a:spLocks noGrp="1" noChangeArrowheads="1"/>
          </p:cNvSpPr>
          <p:nvPr>
            <p:ph type="ctrTitle"/>
          </p:nvPr>
        </p:nvSpPr>
        <p:spPr/>
        <p:txBody>
          <a:bodyPr/>
          <a:lstStyle/>
          <a:p>
            <a:pPr eaLnBrk="1" hangingPunct="1"/>
            <a:r>
              <a:rPr lang="en-US" altLang="en-US" sz="4400" dirty="0" smtClean="0"/>
              <a:t>Network Management</a:t>
            </a:r>
            <a:br>
              <a:rPr lang="en-US" altLang="en-US" sz="4400" dirty="0" smtClean="0"/>
            </a:br>
            <a:r>
              <a:rPr lang="en-US" altLang="en-US" sz="4400" dirty="0" smtClean="0"/>
              <a:t>Using </a:t>
            </a:r>
            <a:r>
              <a:rPr lang="en-US" altLang="en-US" sz="4400" dirty="0" smtClean="0"/>
              <a:t>Sensors</a:t>
            </a:r>
            <a:r>
              <a:rPr lang="en-US" altLang="en-US" sz="4400" baseline="0" dirty="0" smtClean="0"/>
              <a:t> to Monitor Network Equipment Rooms</a:t>
            </a:r>
            <a:r>
              <a:rPr lang="en-US" altLang="en-US" dirty="0" smtClean="0"/>
              <a:t/>
            </a:r>
            <a:br>
              <a:rPr lang="en-US" altLang="en-US" dirty="0" smtClean="0"/>
            </a:br>
            <a:r>
              <a:rPr lang="en-US" sz="2400" dirty="0" smtClean="0"/>
              <a:t>Last Update </a:t>
            </a:r>
            <a:r>
              <a:rPr lang="en-US" sz="2400" dirty="0" smtClean="0"/>
              <a:t>2014.08.12</a:t>
            </a:r>
            <a:r>
              <a:rPr lang="en-US" sz="2400" dirty="0" smtClean="0"/>
              <a:t/>
            </a:r>
            <a:br>
              <a:rPr lang="en-US" sz="2400" dirty="0" smtClean="0"/>
            </a:br>
            <a:r>
              <a:rPr lang="en-US" sz="2400" dirty="0" smtClean="0"/>
              <a:t>1.1.0</a:t>
            </a:r>
            <a:endParaRPr lang="en-US" sz="2400" dirty="0" smtClean="0"/>
          </a:p>
        </p:txBody>
      </p:sp>
      <p:sp>
        <p:nvSpPr>
          <p:cNvPr id="5125" name="Slide Number Placeholder 5"/>
          <p:cNvSpPr>
            <a:spLocks noGrp="1"/>
          </p:cNvSpPr>
          <p:nvPr>
            <p:ph type="sldNum" sz="quarter" idx="12"/>
          </p:nvPr>
        </p:nvSpPr>
        <p:spPr>
          <a:noFill/>
        </p:spPr>
        <p:txBody>
          <a:bodyPr/>
          <a:lstStyle/>
          <a:p>
            <a:fld id="{28080188-1208-4215-A7B5-BBACD75C025E}"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NetBotz</a:t>
            </a:r>
            <a:endParaRPr lang="en-US" dirty="0"/>
          </a:p>
        </p:txBody>
      </p:sp>
      <p:sp>
        <p:nvSpPr>
          <p:cNvPr id="3" name="Content Placeholder 2"/>
          <p:cNvSpPr>
            <a:spLocks noGrp="1"/>
          </p:cNvSpPr>
          <p:nvPr>
            <p:ph idx="1"/>
          </p:nvPr>
        </p:nvSpPr>
        <p:spPr/>
        <p:txBody>
          <a:bodyPr/>
          <a:lstStyle/>
          <a:p>
            <a:r>
              <a:rPr lang="en-US" dirty="0" smtClean="0"/>
              <a:t>Here is what APC says about it</a:t>
            </a:r>
          </a:p>
          <a:p>
            <a:pPr lvl="1"/>
            <a:r>
              <a:rPr lang="en-US" dirty="0" smtClean="0"/>
              <a:t>The NetBotz 500 protects a room and its valuable contents, like IT equipment, from damage due to water leaks, high or low temperatures, smoke or dust, humidity, vandalism, theft, and many more dangerous environmental and physical factors, by providing advance warning of equipment failure</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a:t>
            </a:fld>
            <a:endParaRPr lang="en-US" dirty="0"/>
          </a:p>
        </p:txBody>
      </p:sp>
    </p:spTree>
    <p:extLst>
      <p:ext uri="{BB962C8B-B14F-4D97-AF65-F5344CB8AC3E}">
        <p14:creationId xmlns:p14="http://schemas.microsoft.com/office/powerpoint/2010/main" val="393460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Your Own</a:t>
            </a:r>
            <a:endParaRPr lang="en-US" dirty="0"/>
          </a:p>
        </p:txBody>
      </p:sp>
      <p:sp>
        <p:nvSpPr>
          <p:cNvPr id="3" name="Content Placeholder 2"/>
          <p:cNvSpPr>
            <a:spLocks noGrp="1"/>
          </p:cNvSpPr>
          <p:nvPr>
            <p:ph idx="1"/>
          </p:nvPr>
        </p:nvSpPr>
        <p:spPr/>
        <p:txBody>
          <a:bodyPr/>
          <a:lstStyle/>
          <a:p>
            <a:r>
              <a:rPr lang="en-US" dirty="0" smtClean="0"/>
              <a:t>What we will do here is to see how these various sensors work while we build a example</a:t>
            </a:r>
            <a:r>
              <a:rPr lang="en-US" baseline="0" dirty="0" smtClean="0"/>
              <a:t> of this type of system using the Arduino microcontroller and the Raspberry Pi computer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a:t>
            </a:fld>
            <a:endParaRPr lang="en-US" dirty="0"/>
          </a:p>
        </p:txBody>
      </p:sp>
    </p:spTree>
    <p:extLst>
      <p:ext uri="{BB962C8B-B14F-4D97-AF65-F5344CB8AC3E}">
        <p14:creationId xmlns:p14="http://schemas.microsoft.com/office/powerpoint/2010/main" val="173316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Arduino</a:t>
            </a:r>
            <a:endParaRPr lang="en-US" dirty="0"/>
          </a:p>
        </p:txBody>
      </p:sp>
      <p:sp>
        <p:nvSpPr>
          <p:cNvPr id="3" name="Content Placeholder 2"/>
          <p:cNvSpPr>
            <a:spLocks noGrp="1"/>
          </p:cNvSpPr>
          <p:nvPr>
            <p:ph idx="1"/>
          </p:nvPr>
        </p:nvSpPr>
        <p:spPr/>
        <p:txBody>
          <a:bodyPr/>
          <a:lstStyle/>
          <a:p>
            <a:r>
              <a:rPr lang="en-US" dirty="0" smtClean="0"/>
              <a:t>The Arduino board is basically a</a:t>
            </a:r>
            <a:r>
              <a:rPr lang="en-US" baseline="0" dirty="0" smtClean="0"/>
              <a:t> microcontroller that can be used to interface with, receive data from, and control devices attached to it using script based programs to interpret and display the data</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a:t>
            </a:fld>
            <a:endParaRPr lang="en-US" dirty="0"/>
          </a:p>
        </p:txBody>
      </p:sp>
    </p:spTree>
    <p:extLst>
      <p:ext uri="{BB962C8B-B14F-4D97-AF65-F5344CB8AC3E}">
        <p14:creationId xmlns:p14="http://schemas.microsoft.com/office/powerpoint/2010/main" val="252438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a:t>
            </a:r>
            <a:r>
              <a:rPr lang="en-US" baseline="0" dirty="0" smtClean="0"/>
              <a:t> Hardware</a:t>
            </a:r>
            <a:endParaRPr lang="en-US" dirty="0"/>
          </a:p>
        </p:txBody>
      </p:sp>
      <p:sp>
        <p:nvSpPr>
          <p:cNvPr id="3" name="Content Placeholder 2"/>
          <p:cNvSpPr>
            <a:spLocks noGrp="1"/>
          </p:cNvSpPr>
          <p:nvPr>
            <p:ph idx="1"/>
          </p:nvPr>
        </p:nvSpPr>
        <p:spPr/>
        <p:txBody>
          <a:bodyPr/>
          <a:lstStyle/>
          <a:p>
            <a:r>
              <a:rPr lang="en-US" dirty="0" smtClean="0"/>
              <a:t>There are several Arduino boards</a:t>
            </a:r>
          </a:p>
          <a:p>
            <a:r>
              <a:rPr lang="en-US" dirty="0" smtClean="0"/>
              <a:t>The ones we will use are the Uno and the Yun</a:t>
            </a:r>
          </a:p>
          <a:p>
            <a:r>
              <a:rPr lang="en-US" dirty="0" smtClean="0"/>
              <a:t>They look like</a:t>
            </a:r>
            <a:r>
              <a:rPr lang="en-US" baseline="0" dirty="0" smtClean="0"/>
              <a:t> this</a:t>
            </a:r>
          </a:p>
          <a:p>
            <a:r>
              <a:rPr lang="en-US" baseline="0" dirty="0" smtClean="0"/>
              <a:t>For an idea of size, on the Uno at the top left is the USB connector, on the Yun the top left connector is a RJ-45 jack</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a:t>
            </a:fld>
            <a:endParaRPr lang="en-US" dirty="0"/>
          </a:p>
        </p:txBody>
      </p:sp>
    </p:spTree>
    <p:extLst>
      <p:ext uri="{BB962C8B-B14F-4D97-AF65-F5344CB8AC3E}">
        <p14:creationId xmlns:p14="http://schemas.microsoft.com/office/powerpoint/2010/main" val="1114665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a:t>
            </a:r>
            <a:r>
              <a:rPr lang="en-US" baseline="0" dirty="0" smtClean="0"/>
              <a:t> Uno</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14</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071" r="35838"/>
          <a:stretch/>
        </p:blipFill>
        <p:spPr bwMode="auto">
          <a:xfrm>
            <a:off x="1219200" y="1600196"/>
            <a:ext cx="6595089" cy="448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254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Yun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15</a:t>
            </a:fld>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86" t="17736" r="40003" b="3223"/>
          <a:stretch/>
        </p:blipFill>
        <p:spPr bwMode="auto">
          <a:xfrm>
            <a:off x="1429917" y="1600199"/>
            <a:ext cx="6113883" cy="449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814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Used With</a:t>
            </a:r>
            <a:r>
              <a:rPr lang="en-US" baseline="0" dirty="0" smtClean="0"/>
              <a:t> Arduino</a:t>
            </a:r>
            <a:endParaRPr lang="en-US" dirty="0"/>
          </a:p>
        </p:txBody>
      </p:sp>
      <p:sp>
        <p:nvSpPr>
          <p:cNvPr id="3" name="Content Placeholder 2"/>
          <p:cNvSpPr>
            <a:spLocks noGrp="1"/>
          </p:cNvSpPr>
          <p:nvPr>
            <p:ph idx="1"/>
          </p:nvPr>
        </p:nvSpPr>
        <p:spPr/>
        <p:txBody>
          <a:bodyPr/>
          <a:lstStyle/>
          <a:p>
            <a:r>
              <a:rPr lang="en-US" dirty="0" smtClean="0"/>
              <a:t>Arduino </a:t>
            </a:r>
            <a:r>
              <a:rPr lang="en-US" dirty="0" smtClean="0"/>
              <a:t>uses </a:t>
            </a:r>
            <a:r>
              <a:rPr lang="en-US" dirty="0" smtClean="0"/>
              <a:t>C or C++ more or less</a:t>
            </a:r>
          </a:p>
          <a:p>
            <a:r>
              <a:rPr lang="en-US" dirty="0" smtClean="0"/>
              <a:t>Not</a:t>
            </a:r>
            <a:r>
              <a:rPr lang="en-US" baseline="0" dirty="0" smtClean="0"/>
              <a:t> everything will run as it only supports a subset of the language</a:t>
            </a:r>
            <a:endParaRPr lang="en-US" dirty="0" smtClean="0"/>
          </a:p>
          <a:p>
            <a:r>
              <a:rPr lang="en-US" baseline="0" dirty="0" smtClean="0"/>
              <a:t>To send the code to the board it is first written </a:t>
            </a:r>
            <a:r>
              <a:rPr lang="en-US" baseline="0" dirty="0" smtClean="0"/>
              <a:t>in or copied to a program called IDE</a:t>
            </a:r>
          </a:p>
          <a:p>
            <a:r>
              <a:rPr lang="en-US" baseline="0" dirty="0" smtClean="0"/>
              <a:t>Once there it is called a </a:t>
            </a:r>
            <a:r>
              <a:rPr lang="en-US" baseline="0" dirty="0" smtClean="0"/>
              <a:t>sketch</a:t>
            </a:r>
            <a:endParaRPr lang="en-US" baseline="0" dirty="0" smtClean="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16</a:t>
            </a:fld>
            <a:endParaRPr lang="en-US" dirty="0"/>
          </a:p>
        </p:txBody>
      </p:sp>
    </p:spTree>
    <p:extLst>
      <p:ext uri="{BB962C8B-B14F-4D97-AF65-F5344CB8AC3E}">
        <p14:creationId xmlns:p14="http://schemas.microsoft.com/office/powerpoint/2010/main" val="4000909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Used With Arduino</a:t>
            </a:r>
            <a:endParaRPr lang="en-US" dirty="0"/>
          </a:p>
        </p:txBody>
      </p:sp>
      <p:sp>
        <p:nvSpPr>
          <p:cNvPr id="3" name="Content Placeholder 2"/>
          <p:cNvSpPr>
            <a:spLocks noGrp="1"/>
          </p:cNvSpPr>
          <p:nvPr>
            <p:ph idx="1"/>
          </p:nvPr>
        </p:nvSpPr>
        <p:spPr/>
        <p:txBody>
          <a:bodyPr/>
          <a:lstStyle/>
          <a:p>
            <a:r>
              <a:rPr lang="en-US" baseline="0" dirty="0" smtClean="0"/>
              <a:t>In this program you enter the code, verify it, and upload it to the board</a:t>
            </a:r>
          </a:p>
          <a:p>
            <a:r>
              <a:rPr lang="en-US" baseline="0" dirty="0" smtClean="0"/>
              <a:t>If saved from IDE, the file has an ino extension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17</a:t>
            </a:fld>
            <a:endParaRPr lang="en-US" dirty="0"/>
          </a:p>
        </p:txBody>
      </p:sp>
    </p:spTree>
    <p:extLst>
      <p:ext uri="{BB962C8B-B14F-4D97-AF65-F5344CB8AC3E}">
        <p14:creationId xmlns:p14="http://schemas.microsoft.com/office/powerpoint/2010/main" val="424934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Raspberry Pi</a:t>
            </a:r>
            <a:endParaRPr lang="en-US" dirty="0"/>
          </a:p>
        </p:txBody>
      </p:sp>
      <p:sp>
        <p:nvSpPr>
          <p:cNvPr id="3" name="Content Placeholder 2"/>
          <p:cNvSpPr>
            <a:spLocks noGrp="1"/>
          </p:cNvSpPr>
          <p:nvPr>
            <p:ph idx="1"/>
          </p:nvPr>
        </p:nvSpPr>
        <p:spPr/>
        <p:txBody>
          <a:bodyPr/>
          <a:lstStyle/>
          <a:p>
            <a:r>
              <a:rPr lang="en-US" dirty="0" smtClean="0"/>
              <a:t>The Raspberry Pi board is a</a:t>
            </a:r>
            <a:r>
              <a:rPr lang="en-US" baseline="0" dirty="0" smtClean="0"/>
              <a:t> small computer similar to that found in a smartphone</a:t>
            </a:r>
          </a:p>
          <a:p>
            <a:r>
              <a:rPr lang="en-US" baseline="0" dirty="0" smtClean="0"/>
              <a:t>It is based on the same ARM processor found in cell phones</a:t>
            </a:r>
          </a:p>
          <a:p>
            <a:r>
              <a:rPr lang="en-US" baseline="0" dirty="0" smtClean="0"/>
              <a:t>It can be controlled using standard Linux commands or with a script based program that is usually written in Python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18</a:t>
            </a:fld>
            <a:endParaRPr lang="en-US" dirty="0"/>
          </a:p>
        </p:txBody>
      </p:sp>
    </p:spTree>
    <p:extLst>
      <p:ext uri="{BB962C8B-B14F-4D97-AF65-F5344CB8AC3E}">
        <p14:creationId xmlns:p14="http://schemas.microsoft.com/office/powerpoint/2010/main" val="422087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Raspberry</a:t>
            </a:r>
            <a:r>
              <a:rPr lang="en-US" baseline="0" dirty="0" smtClean="0"/>
              <a:t> Pi Hardware</a:t>
            </a:r>
            <a:endParaRPr lang="en-US" dirty="0"/>
          </a:p>
        </p:txBody>
      </p:sp>
      <p:sp>
        <p:nvSpPr>
          <p:cNvPr id="3" name="Content Placeholder 2"/>
          <p:cNvSpPr>
            <a:spLocks noGrp="1"/>
          </p:cNvSpPr>
          <p:nvPr>
            <p:ph idx="1"/>
          </p:nvPr>
        </p:nvSpPr>
        <p:spPr/>
        <p:txBody>
          <a:bodyPr/>
          <a:lstStyle/>
          <a:p>
            <a:r>
              <a:rPr lang="en-US" dirty="0" smtClean="0"/>
              <a:t>There are several versions of the Raspberry Pi board</a:t>
            </a:r>
          </a:p>
          <a:p>
            <a:r>
              <a:rPr lang="en-US" dirty="0" smtClean="0"/>
              <a:t>Unlike</a:t>
            </a:r>
            <a:r>
              <a:rPr lang="en-US" baseline="0" dirty="0" smtClean="0"/>
              <a:t> the Arduino line these are mostly improvements to the basic board, rather then boards for different purposes</a:t>
            </a:r>
          </a:p>
          <a:p>
            <a:r>
              <a:rPr lang="en-US" baseline="0" dirty="0" smtClean="0"/>
              <a:t>These are the same size as the Arduino board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19</a:t>
            </a:fld>
            <a:endParaRPr lang="en-US" dirty="0"/>
          </a:p>
        </p:txBody>
      </p:sp>
    </p:spTree>
    <p:extLst>
      <p:ext uri="{BB962C8B-B14F-4D97-AF65-F5344CB8AC3E}">
        <p14:creationId xmlns:p14="http://schemas.microsoft.com/office/powerpoint/2010/main" val="1961181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r>
              <a:rPr lang="en-US" dirty="0" smtClean="0"/>
              <a:t>Copyright 2014 Kenneth M. Chipps Ph.D. www.chipps.com</a:t>
            </a:r>
            <a:endParaRPr lang="en-US" dirty="0"/>
          </a:p>
        </p:txBody>
      </p:sp>
      <p:sp>
        <p:nvSpPr>
          <p:cNvPr id="4099" name="Slide Number Placeholder 5"/>
          <p:cNvSpPr>
            <a:spLocks noGrp="1"/>
          </p:cNvSpPr>
          <p:nvPr>
            <p:ph type="sldNum" sz="quarter" idx="12"/>
          </p:nvPr>
        </p:nvSpPr>
        <p:spPr>
          <a:noFill/>
        </p:spPr>
        <p:txBody>
          <a:bodyPr/>
          <a:lstStyle/>
          <a:p>
            <a:fld id="{96A84006-795F-4738-B316-45CEFAA58DDD}" type="slidenum">
              <a:rPr lang="en-US"/>
              <a:pPr/>
              <a:t>2</a:t>
            </a:fld>
            <a:endParaRPr lang="en-US" dirty="0"/>
          </a:p>
        </p:txBody>
      </p:sp>
      <p:sp>
        <p:nvSpPr>
          <p:cNvPr id="4100" name="Rectangle 2"/>
          <p:cNvSpPr>
            <a:spLocks noGrp="1" noChangeArrowheads="1"/>
          </p:cNvSpPr>
          <p:nvPr>
            <p:ph type="title"/>
          </p:nvPr>
        </p:nvSpPr>
        <p:spPr/>
        <p:txBody>
          <a:bodyPr/>
          <a:lstStyle/>
          <a:p>
            <a:pPr eaLnBrk="1" hangingPunct="1"/>
            <a:r>
              <a:rPr lang="en-US" altLang="en-US" dirty="0" smtClean="0"/>
              <a:t>Objectives</a:t>
            </a:r>
          </a:p>
        </p:txBody>
      </p:sp>
      <p:sp>
        <p:nvSpPr>
          <p:cNvPr id="6" name="Content Placeholder 5"/>
          <p:cNvSpPr>
            <a:spLocks noGrp="1"/>
          </p:cNvSpPr>
          <p:nvPr>
            <p:ph idx="1"/>
          </p:nvPr>
        </p:nvSpPr>
        <p:spPr/>
        <p:txBody>
          <a:bodyPr/>
          <a:lstStyle/>
          <a:p>
            <a:r>
              <a:rPr lang="en-US" dirty="0" smtClean="0"/>
              <a:t>Learn</a:t>
            </a:r>
            <a:r>
              <a:rPr lang="en-US" baseline="0" dirty="0" smtClean="0"/>
              <a:t> how to create network monitoring sensors using Arduino and Raspberry Pi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Raspberry Pi Hardware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20</a:t>
            </a:fld>
            <a:endParaRPr lang="en-US" dirty="0"/>
          </a:p>
        </p:txBody>
      </p:sp>
    </p:spTree>
    <p:extLst>
      <p:ext uri="{BB962C8B-B14F-4D97-AF65-F5344CB8AC3E}">
        <p14:creationId xmlns:p14="http://schemas.microsoft.com/office/powerpoint/2010/main" val="285593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Used With Raspberry</a:t>
            </a:r>
            <a:endParaRPr lang="en-US" dirty="0"/>
          </a:p>
        </p:txBody>
      </p:sp>
      <p:sp>
        <p:nvSpPr>
          <p:cNvPr id="3" name="Content Placeholder 2"/>
          <p:cNvSpPr>
            <a:spLocks noGrp="1"/>
          </p:cNvSpPr>
          <p:nvPr>
            <p:ph idx="1"/>
          </p:nvPr>
        </p:nvSpPr>
        <p:spPr/>
        <p:txBody>
          <a:bodyPr/>
          <a:lstStyle/>
          <a:p>
            <a:pPr lvl="0"/>
            <a:r>
              <a:rPr lang="en-US" dirty="0" smtClean="0"/>
              <a:t> Python is the primary language</a:t>
            </a:r>
            <a:r>
              <a:rPr lang="en-US" baseline="0" dirty="0" smtClean="0"/>
              <a:t> used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21</a:t>
            </a:fld>
            <a:endParaRPr lang="en-US" dirty="0"/>
          </a:p>
        </p:txBody>
      </p:sp>
    </p:spTree>
    <p:extLst>
      <p:ext uri="{BB962C8B-B14F-4D97-AF65-F5344CB8AC3E}">
        <p14:creationId xmlns:p14="http://schemas.microsoft.com/office/powerpoint/2010/main" val="758756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Electronics</a:t>
            </a:r>
            <a:endParaRPr lang="en-US" dirty="0"/>
          </a:p>
        </p:txBody>
      </p:sp>
      <p:sp>
        <p:nvSpPr>
          <p:cNvPr id="3" name="Content Placeholder 2"/>
          <p:cNvSpPr>
            <a:spLocks noGrp="1"/>
          </p:cNvSpPr>
          <p:nvPr>
            <p:ph idx="1"/>
          </p:nvPr>
        </p:nvSpPr>
        <p:spPr/>
        <p:txBody>
          <a:bodyPr/>
          <a:lstStyle/>
          <a:p>
            <a:r>
              <a:rPr lang="en-US" dirty="0" smtClean="0"/>
              <a:t>Before we begin building let’s see how the components and the connections between them work together to measure and display the information we need</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22</a:t>
            </a:fld>
            <a:endParaRPr lang="en-US" dirty="0"/>
          </a:p>
        </p:txBody>
      </p:sp>
    </p:spTree>
    <p:extLst>
      <p:ext uri="{BB962C8B-B14F-4D97-AF65-F5344CB8AC3E}">
        <p14:creationId xmlns:p14="http://schemas.microsoft.com/office/powerpoint/2010/main" val="317870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Circuits</a:t>
            </a:r>
            <a:endParaRPr lang="en-US" dirty="0"/>
          </a:p>
        </p:txBody>
      </p:sp>
      <p:sp>
        <p:nvSpPr>
          <p:cNvPr id="3" name="Content Placeholder 2"/>
          <p:cNvSpPr>
            <a:spLocks noGrp="1"/>
          </p:cNvSpPr>
          <p:nvPr>
            <p:ph idx="1"/>
          </p:nvPr>
        </p:nvSpPr>
        <p:spPr/>
        <p:txBody>
          <a:bodyPr/>
          <a:lstStyle/>
          <a:p>
            <a:r>
              <a:rPr lang="en-US" dirty="0" smtClean="0"/>
              <a:t>The components</a:t>
            </a:r>
            <a:r>
              <a:rPr lang="en-US" baseline="0" dirty="0" smtClean="0"/>
              <a:t> are connected to each other with circuits</a:t>
            </a:r>
            <a:endParaRPr lang="en-US" dirty="0" smtClean="0"/>
          </a:p>
          <a:p>
            <a:r>
              <a:rPr lang="en-US" dirty="0" smtClean="0"/>
              <a:t>Circuits are closed loops of wire with a power source and something to do something useful with the energy, a load</a:t>
            </a:r>
          </a:p>
          <a:p>
            <a:r>
              <a:rPr lang="en-US" dirty="0" smtClean="0"/>
              <a:t>In a circuit, electricity flows from a point of higher potential energy usually referred to as power or + to a point of lower potential energy</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23</a:t>
            </a:fld>
            <a:endParaRPr lang="en-US" dirty="0"/>
          </a:p>
        </p:txBody>
      </p:sp>
    </p:spTree>
    <p:extLst>
      <p:ext uri="{BB962C8B-B14F-4D97-AF65-F5344CB8AC3E}">
        <p14:creationId xmlns:p14="http://schemas.microsoft.com/office/powerpoint/2010/main" val="692820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Circuits</a:t>
            </a:r>
            <a:endParaRPr lang="en-US" dirty="0"/>
          </a:p>
        </p:txBody>
      </p:sp>
      <p:sp>
        <p:nvSpPr>
          <p:cNvPr id="3" name="Content Placeholder 2"/>
          <p:cNvSpPr>
            <a:spLocks noGrp="1"/>
          </p:cNvSpPr>
          <p:nvPr>
            <p:ph idx="1"/>
          </p:nvPr>
        </p:nvSpPr>
        <p:spPr/>
        <p:txBody>
          <a:bodyPr/>
          <a:lstStyle/>
          <a:p>
            <a:r>
              <a:rPr lang="en-US" dirty="0" smtClean="0"/>
              <a:t>Ground often represented with a - or GND is generally the point of lower potential energy in a circuit</a:t>
            </a:r>
          </a:p>
          <a:p>
            <a:r>
              <a:rPr lang="en-US" dirty="0" smtClean="0"/>
              <a:t>In the circuits used here electricity only flows in one direction</a:t>
            </a:r>
          </a:p>
          <a:p>
            <a:r>
              <a:rPr lang="en-US" dirty="0" smtClean="0"/>
              <a:t>This type of circuit is called direct current, or DC</a:t>
            </a:r>
            <a:r>
              <a:rPr lang="en-US" baseline="0" dirty="0" smtClean="0"/>
              <a:t> circuit</a:t>
            </a:r>
          </a:p>
          <a:p>
            <a:r>
              <a:rPr lang="en-US" dirty="0" smtClean="0"/>
              <a:t>A circuit is a circular path</a:t>
            </a:r>
            <a:r>
              <a:rPr lang="en-US" baseline="0" dirty="0" smtClean="0"/>
              <a:t> that </a:t>
            </a:r>
            <a:r>
              <a:rPr lang="en-US" dirty="0" smtClean="0"/>
              <a:t>starts and stops at the same place</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24</a:t>
            </a:fld>
            <a:endParaRPr lang="en-US" dirty="0"/>
          </a:p>
        </p:txBody>
      </p:sp>
    </p:spTree>
    <p:extLst>
      <p:ext uri="{BB962C8B-B14F-4D97-AF65-F5344CB8AC3E}">
        <p14:creationId xmlns:p14="http://schemas.microsoft.com/office/powerpoint/2010/main" val="1332441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a:t>
            </a:r>
            <a:endParaRPr lang="en-US" dirty="0"/>
          </a:p>
        </p:txBody>
      </p:sp>
      <p:sp>
        <p:nvSpPr>
          <p:cNvPr id="3" name="Content Placeholder 2"/>
          <p:cNvSpPr>
            <a:spLocks noGrp="1"/>
          </p:cNvSpPr>
          <p:nvPr>
            <p:ph idx="1"/>
          </p:nvPr>
        </p:nvSpPr>
        <p:spPr/>
        <p:txBody>
          <a:bodyPr/>
          <a:lstStyle/>
          <a:p>
            <a:r>
              <a:rPr lang="en-US" dirty="0" smtClean="0"/>
              <a:t>A circuit looks like this first as a board as used and then as a visual representation called a schematic</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25</a:t>
            </a:fld>
            <a:endParaRPr lang="en-US" dirty="0"/>
          </a:p>
        </p:txBody>
      </p:sp>
    </p:spTree>
    <p:extLst>
      <p:ext uri="{BB962C8B-B14F-4D97-AF65-F5344CB8AC3E}">
        <p14:creationId xmlns:p14="http://schemas.microsoft.com/office/powerpoint/2010/main" val="386076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26</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071" r="35838"/>
          <a:stretch/>
        </p:blipFill>
        <p:spPr bwMode="auto">
          <a:xfrm>
            <a:off x="1219200" y="1600196"/>
            <a:ext cx="6595089" cy="448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317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27</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14" t="14367" r="26989" b="8924"/>
          <a:stretch/>
        </p:blipFill>
        <p:spPr bwMode="auto">
          <a:xfrm>
            <a:off x="1053393" y="1670021"/>
            <a:ext cx="6947607" cy="446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907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28</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00" t="12293" r="12413" b="2964"/>
          <a:stretch/>
        </p:blipFill>
        <p:spPr bwMode="auto">
          <a:xfrm>
            <a:off x="457200" y="1600198"/>
            <a:ext cx="8229614" cy="44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764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a:t>
            </a:r>
            <a:r>
              <a:rPr lang="en-US" baseline="0" dirty="0" smtClean="0"/>
              <a:t> of V I R</a:t>
            </a:r>
            <a:endParaRPr lang="en-US" dirty="0"/>
          </a:p>
        </p:txBody>
      </p:sp>
      <p:sp>
        <p:nvSpPr>
          <p:cNvPr id="3" name="Content Placeholder 2"/>
          <p:cNvSpPr>
            <a:spLocks noGrp="1"/>
          </p:cNvSpPr>
          <p:nvPr>
            <p:ph idx="1"/>
          </p:nvPr>
        </p:nvSpPr>
        <p:spPr/>
        <p:txBody>
          <a:bodyPr/>
          <a:lstStyle/>
          <a:p>
            <a:r>
              <a:rPr lang="en-US" dirty="0" smtClean="0"/>
              <a:t>To make</a:t>
            </a:r>
            <a:r>
              <a:rPr lang="en-US" baseline="0" dirty="0" smtClean="0"/>
              <a:t> a circuit do something voltage current and resistance are used</a:t>
            </a:r>
          </a:p>
          <a:p>
            <a:pPr lvl="1"/>
            <a:r>
              <a:rPr lang="en-US" dirty="0" smtClean="0"/>
              <a:t>Voltage - V</a:t>
            </a:r>
          </a:p>
          <a:p>
            <a:pPr lvl="1"/>
            <a:r>
              <a:rPr lang="en-US" dirty="0" smtClean="0"/>
              <a:t>Current - I</a:t>
            </a:r>
          </a:p>
          <a:p>
            <a:pPr lvl="1"/>
            <a:r>
              <a:rPr lang="en-US" dirty="0" smtClean="0"/>
              <a:t>Resistance - R</a:t>
            </a:r>
          </a:p>
          <a:p>
            <a:pPr lvl="0"/>
            <a:r>
              <a:rPr lang="en-US" dirty="0" smtClean="0"/>
              <a:t>Their relationship is</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29</a:t>
            </a:fld>
            <a:endParaRPr lang="en-US" dirty="0"/>
          </a:p>
        </p:txBody>
      </p:sp>
    </p:spTree>
    <p:extLst>
      <p:ext uri="{BB962C8B-B14F-4D97-AF65-F5344CB8AC3E}">
        <p14:creationId xmlns:p14="http://schemas.microsoft.com/office/powerpoint/2010/main" val="332276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 Monitoring</a:t>
            </a:r>
            <a:endParaRPr lang="en-US" dirty="0"/>
          </a:p>
        </p:txBody>
      </p:sp>
      <p:sp>
        <p:nvSpPr>
          <p:cNvPr id="3" name="Content Placeholder 2"/>
          <p:cNvSpPr>
            <a:spLocks noGrp="1"/>
          </p:cNvSpPr>
          <p:nvPr>
            <p:ph idx="1"/>
          </p:nvPr>
        </p:nvSpPr>
        <p:spPr/>
        <p:txBody>
          <a:bodyPr/>
          <a:lstStyle/>
          <a:p>
            <a:r>
              <a:rPr lang="en-US" dirty="0" smtClean="0"/>
              <a:t>A common function of</a:t>
            </a:r>
            <a:r>
              <a:rPr lang="en-US" baseline="0" dirty="0" smtClean="0"/>
              <a:t> network management is monitoring the status of the network</a:t>
            </a:r>
          </a:p>
          <a:p>
            <a:r>
              <a:rPr lang="en-US" baseline="0" dirty="0" smtClean="0"/>
              <a:t>This can range from SNMP based monitoring to hardware based sensors as discussed here</a:t>
            </a:r>
          </a:p>
          <a:p>
            <a:r>
              <a:rPr lang="en-US" baseline="0" dirty="0" smtClean="0"/>
              <a:t>These sensors are used to measure and report any deviation from normal for parameters such as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a:t>
            </a:fld>
            <a:endParaRPr lang="en-US" dirty="0"/>
          </a:p>
        </p:txBody>
      </p:sp>
    </p:spTree>
    <p:extLst>
      <p:ext uri="{BB962C8B-B14F-4D97-AF65-F5344CB8AC3E}">
        <p14:creationId xmlns:p14="http://schemas.microsoft.com/office/powerpoint/2010/main" val="4057566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a:t>
            </a:r>
            <a:r>
              <a:rPr lang="en-US" baseline="0" dirty="0" smtClean="0"/>
              <a:t> of V I R</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30</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908" t="46760" r="7206" b="8925"/>
          <a:stretch/>
        </p:blipFill>
        <p:spPr bwMode="auto">
          <a:xfrm>
            <a:off x="1341861" y="1600197"/>
            <a:ext cx="6430539" cy="448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164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Circuit Work</a:t>
            </a:r>
            <a:endParaRPr lang="en-US" dirty="0"/>
          </a:p>
        </p:txBody>
      </p:sp>
      <p:sp>
        <p:nvSpPr>
          <p:cNvPr id="3" name="Content Placeholder 2"/>
          <p:cNvSpPr>
            <a:spLocks noGrp="1"/>
          </p:cNvSpPr>
          <p:nvPr>
            <p:ph idx="1"/>
          </p:nvPr>
        </p:nvSpPr>
        <p:spPr/>
        <p:txBody>
          <a:bodyPr/>
          <a:lstStyle/>
          <a:p>
            <a:r>
              <a:rPr lang="en-US" dirty="0" smtClean="0"/>
              <a:t>Let’s see how a circuit does what it does as explained by SparkFun</a:t>
            </a:r>
            <a:r>
              <a:rPr lang="en-US" baseline="0" dirty="0" smtClean="0"/>
              <a:t> a supplier of many of the parts we will use</a:t>
            </a:r>
            <a:endParaRPr lang="en-US" dirty="0" smtClean="0"/>
          </a:p>
          <a:p>
            <a:pPr lvl="1"/>
            <a:r>
              <a:rPr lang="en-US" dirty="0" smtClean="0"/>
              <a:t>You’ve probably heard that a battery or a wall outlet has a certain number of volts</a:t>
            </a:r>
          </a:p>
          <a:p>
            <a:pPr lvl="1"/>
            <a:r>
              <a:rPr lang="en-US" dirty="0" smtClean="0"/>
              <a:t>This is a measurement of the electrical potential produced by the battery, or the utility grid connected to the wall outlet</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31</a:t>
            </a:fld>
            <a:endParaRPr lang="en-US" dirty="0"/>
          </a:p>
        </p:txBody>
      </p:sp>
    </p:spTree>
    <p:extLst>
      <p:ext uri="{BB962C8B-B14F-4D97-AF65-F5344CB8AC3E}">
        <p14:creationId xmlns:p14="http://schemas.microsoft.com/office/powerpoint/2010/main" val="93551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Circuit Work</a:t>
            </a:r>
          </a:p>
        </p:txBody>
      </p:sp>
      <p:sp>
        <p:nvSpPr>
          <p:cNvPr id="3" name="Content Placeholder 2"/>
          <p:cNvSpPr>
            <a:spLocks noGrp="1"/>
          </p:cNvSpPr>
          <p:nvPr>
            <p:ph idx="1"/>
          </p:nvPr>
        </p:nvSpPr>
        <p:spPr/>
        <p:txBody>
          <a:bodyPr/>
          <a:lstStyle/>
          <a:p>
            <a:pPr lvl="1"/>
            <a:r>
              <a:rPr lang="en-US" dirty="0" smtClean="0"/>
              <a:t>All those volts are sitting there waiting for you to use them, but there’s a catch: in order for electricity to do any work, it needs to be able to move</a:t>
            </a:r>
          </a:p>
          <a:p>
            <a:pPr lvl="1"/>
            <a:r>
              <a:rPr lang="en-US" dirty="0" smtClean="0"/>
              <a:t>It’s kind of like a blown-up balloon; if you pinch it off, there is air in there that could do something if it’s released, but it won’t actually do anything until you let it out</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32</a:t>
            </a:fld>
            <a:endParaRPr lang="en-US" dirty="0"/>
          </a:p>
        </p:txBody>
      </p:sp>
    </p:spTree>
    <p:extLst>
      <p:ext uri="{BB962C8B-B14F-4D97-AF65-F5344CB8AC3E}">
        <p14:creationId xmlns:p14="http://schemas.microsoft.com/office/powerpoint/2010/main" val="3524689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Circuit Work</a:t>
            </a:r>
          </a:p>
        </p:txBody>
      </p:sp>
      <p:sp>
        <p:nvSpPr>
          <p:cNvPr id="3" name="Content Placeholder 2"/>
          <p:cNvSpPr>
            <a:spLocks noGrp="1"/>
          </p:cNvSpPr>
          <p:nvPr>
            <p:ph idx="1"/>
          </p:nvPr>
        </p:nvSpPr>
        <p:spPr/>
        <p:txBody>
          <a:bodyPr/>
          <a:lstStyle/>
          <a:p>
            <a:pPr lvl="1"/>
            <a:r>
              <a:rPr lang="en-US" dirty="0" smtClean="0"/>
              <a:t>Unlike air coming out of a balloon, electricity can only flow through materials that can conduct electricity, such as copper wire</a:t>
            </a:r>
          </a:p>
          <a:p>
            <a:pPr lvl="1"/>
            <a:r>
              <a:rPr lang="en-US" dirty="0" smtClean="0"/>
              <a:t>If you connect a wire to a battery or wall outlet, you will be giving the electricity a path to follow</a:t>
            </a:r>
          </a:p>
          <a:p>
            <a:pPr lvl="1"/>
            <a:r>
              <a:rPr lang="en-US" dirty="0" smtClean="0"/>
              <a:t>But if the wire isn’t connected to anything else, the electricity won’t have anywhere to go and still won’t move</a:t>
            </a:r>
          </a:p>
          <a:p>
            <a:pPr lvl="1"/>
            <a:r>
              <a:rPr lang="en-US" dirty="0" smtClean="0"/>
              <a:t>What makes electricity move</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33</a:t>
            </a:fld>
            <a:endParaRPr lang="en-US" dirty="0"/>
          </a:p>
        </p:txBody>
      </p:sp>
    </p:spTree>
    <p:extLst>
      <p:ext uri="{BB962C8B-B14F-4D97-AF65-F5344CB8AC3E}">
        <p14:creationId xmlns:p14="http://schemas.microsoft.com/office/powerpoint/2010/main" val="1808267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Circuit Work</a:t>
            </a:r>
          </a:p>
        </p:txBody>
      </p:sp>
      <p:sp>
        <p:nvSpPr>
          <p:cNvPr id="3" name="Content Placeholder 2"/>
          <p:cNvSpPr>
            <a:spLocks noGrp="1"/>
          </p:cNvSpPr>
          <p:nvPr>
            <p:ph idx="1"/>
          </p:nvPr>
        </p:nvSpPr>
        <p:spPr/>
        <p:txBody>
          <a:bodyPr/>
          <a:lstStyle/>
          <a:p>
            <a:pPr lvl="1"/>
            <a:r>
              <a:rPr lang="en-US" dirty="0" smtClean="0"/>
              <a:t>Electricity wants to flow from a higher voltage to a lower voltage</a:t>
            </a:r>
          </a:p>
          <a:p>
            <a:pPr lvl="1"/>
            <a:r>
              <a:rPr lang="en-US" dirty="0" smtClean="0"/>
              <a:t>This is exactly like the balloon: the pressurized air in the balloon wants to flow from inside the balloon - higher pressure - to outside the balloon - lower pressure</a:t>
            </a:r>
          </a:p>
          <a:p>
            <a:pPr lvl="1"/>
            <a:r>
              <a:rPr lang="en-US" dirty="0" smtClean="0"/>
              <a:t>If you create a conductive path between a higher voltage and a lower voltage, electricity will flow along that path</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34</a:t>
            </a:fld>
            <a:endParaRPr lang="en-US" dirty="0"/>
          </a:p>
        </p:txBody>
      </p:sp>
    </p:spTree>
    <p:extLst>
      <p:ext uri="{BB962C8B-B14F-4D97-AF65-F5344CB8AC3E}">
        <p14:creationId xmlns:p14="http://schemas.microsoft.com/office/powerpoint/2010/main" val="3160861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Circuit Work</a:t>
            </a:r>
          </a:p>
        </p:txBody>
      </p:sp>
      <p:sp>
        <p:nvSpPr>
          <p:cNvPr id="3" name="Content Placeholder 2"/>
          <p:cNvSpPr>
            <a:spLocks noGrp="1"/>
          </p:cNvSpPr>
          <p:nvPr>
            <p:ph idx="1"/>
          </p:nvPr>
        </p:nvSpPr>
        <p:spPr/>
        <p:txBody>
          <a:bodyPr/>
          <a:lstStyle/>
          <a:p>
            <a:pPr lvl="1"/>
            <a:r>
              <a:rPr lang="en-US" dirty="0" smtClean="0"/>
              <a:t>And if you insert something useful into that path like an LED, the flowing electricity will do some work for you, like lighting up that LED</a:t>
            </a:r>
          </a:p>
          <a:p>
            <a:pPr lvl="1"/>
            <a:r>
              <a:rPr lang="en-US" dirty="0" smtClean="0"/>
              <a:t>So, where do you find a higher voltage and a lower voltage</a:t>
            </a:r>
          </a:p>
          <a:p>
            <a:pPr lvl="1"/>
            <a:r>
              <a:rPr lang="en-US" dirty="0" smtClean="0"/>
              <a:t>Here’s something really useful to know: every source of electricity has two sides</a:t>
            </a:r>
          </a:p>
          <a:p>
            <a:pPr lvl="1"/>
            <a:r>
              <a:rPr lang="en-US" dirty="0" smtClean="0"/>
              <a:t>You can see this on batteries, which have metal caps on both ends, or your wall outlet that has two or more holes</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35</a:t>
            </a:fld>
            <a:endParaRPr lang="en-US" dirty="0"/>
          </a:p>
        </p:txBody>
      </p:sp>
    </p:spTree>
    <p:extLst>
      <p:ext uri="{BB962C8B-B14F-4D97-AF65-F5344CB8AC3E}">
        <p14:creationId xmlns:p14="http://schemas.microsoft.com/office/powerpoint/2010/main" val="1364016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Circuit Work</a:t>
            </a:r>
          </a:p>
        </p:txBody>
      </p:sp>
      <p:sp>
        <p:nvSpPr>
          <p:cNvPr id="3" name="Content Placeholder 2"/>
          <p:cNvSpPr>
            <a:spLocks noGrp="1"/>
          </p:cNvSpPr>
          <p:nvPr>
            <p:ph idx="1"/>
          </p:nvPr>
        </p:nvSpPr>
        <p:spPr/>
        <p:txBody>
          <a:bodyPr/>
          <a:lstStyle/>
          <a:p>
            <a:pPr lvl="1"/>
            <a:r>
              <a:rPr lang="en-US" dirty="0" smtClean="0"/>
              <a:t>In batteries and other DC -</a:t>
            </a:r>
            <a:r>
              <a:rPr lang="en-US" baseline="0" dirty="0" smtClean="0"/>
              <a:t> </a:t>
            </a:r>
            <a:r>
              <a:rPr lang="en-US" dirty="0" smtClean="0"/>
              <a:t>Direct Current voltage sources, these sides are named positive or +, and negative or -</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36</a:t>
            </a:fld>
            <a:endParaRPr lang="en-US" dirty="0"/>
          </a:p>
        </p:txBody>
      </p:sp>
    </p:spTree>
    <p:extLst>
      <p:ext uri="{BB962C8B-B14F-4D97-AF65-F5344CB8AC3E}">
        <p14:creationId xmlns:p14="http://schemas.microsoft.com/office/powerpoint/2010/main" val="2582560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a:t>
            </a:r>
            <a:r>
              <a:rPr lang="en-US" baseline="0" dirty="0" smtClean="0"/>
              <a:t> Monitoring</a:t>
            </a:r>
            <a:endParaRPr lang="en-US" dirty="0"/>
          </a:p>
        </p:txBody>
      </p:sp>
      <p:sp>
        <p:nvSpPr>
          <p:cNvPr id="3" name="Content Placeholder 2"/>
          <p:cNvSpPr>
            <a:spLocks noGrp="1"/>
          </p:cNvSpPr>
          <p:nvPr>
            <p:ph idx="1"/>
          </p:nvPr>
        </p:nvSpPr>
        <p:spPr/>
        <p:txBody>
          <a:bodyPr/>
          <a:lstStyle/>
          <a:p>
            <a:pPr lvl="1"/>
            <a:r>
              <a:rPr lang="en-US" dirty="0" smtClean="0"/>
              <a:t>The temperature in the room</a:t>
            </a:r>
          </a:p>
          <a:p>
            <a:pPr lvl="1" rtl="0" eaLnBrk="0" fontAlgn="base" hangingPunct="0"/>
            <a:r>
              <a:rPr lang="en-US" sz="2800" dirty="0" smtClean="0">
                <a:solidFill>
                  <a:schemeClr val="tx1"/>
                </a:solidFill>
                <a:effectLst/>
                <a:latin typeface="+mn-lt"/>
                <a:ea typeface="+mn-ea"/>
                <a:cs typeface="+mn-cs"/>
              </a:rPr>
              <a:t>The</a:t>
            </a:r>
            <a:r>
              <a:rPr lang="en-US" sz="2800" baseline="0" dirty="0" smtClean="0">
                <a:solidFill>
                  <a:schemeClr val="tx1"/>
                </a:solidFill>
                <a:effectLst/>
                <a:latin typeface="+mn-lt"/>
                <a:ea typeface="+mn-ea"/>
                <a:cs typeface="+mn-cs"/>
              </a:rPr>
              <a:t> humidity in the room</a:t>
            </a:r>
            <a:endParaRPr lang="en-US" sz="2800" dirty="0" smtClean="0">
              <a:effectLst/>
            </a:endParaRPr>
          </a:p>
          <a:p>
            <a:pPr lvl="1" rtl="0" eaLnBrk="0" fontAlgn="base" hangingPunct="0"/>
            <a:r>
              <a:rPr lang="en-US" sz="2800" baseline="0" dirty="0" smtClean="0">
                <a:solidFill>
                  <a:schemeClr val="tx1"/>
                </a:solidFill>
                <a:effectLst/>
                <a:latin typeface="+mn-lt"/>
                <a:ea typeface="+mn-ea"/>
                <a:cs typeface="+mn-cs"/>
              </a:rPr>
              <a:t>An entry door opening</a:t>
            </a:r>
            <a:endParaRPr lang="en-US" dirty="0" smtClean="0">
              <a:effectLst/>
            </a:endParaRPr>
          </a:p>
          <a:p>
            <a:pPr lvl="1" rtl="0" eaLnBrk="0" fontAlgn="base" hangingPunct="0"/>
            <a:r>
              <a:rPr lang="en-US" sz="2800" baseline="0" dirty="0" smtClean="0">
                <a:solidFill>
                  <a:schemeClr val="tx1"/>
                </a:solidFill>
                <a:effectLst/>
                <a:latin typeface="+mn-lt"/>
                <a:ea typeface="+mn-ea"/>
                <a:cs typeface="+mn-cs"/>
              </a:rPr>
              <a:t>Watching the room with a camera</a:t>
            </a:r>
            <a:endParaRPr lang="en-US" dirty="0" smtClean="0">
              <a:effectLst/>
            </a:endParaRPr>
          </a:p>
          <a:p>
            <a:pPr lvl="1" rtl="0" eaLnBrk="0" fontAlgn="base" hangingPunct="0"/>
            <a:r>
              <a:rPr lang="en-US" sz="2800" baseline="0" dirty="0" smtClean="0">
                <a:solidFill>
                  <a:schemeClr val="tx1"/>
                </a:solidFill>
                <a:effectLst/>
                <a:latin typeface="+mn-lt"/>
                <a:ea typeface="+mn-ea"/>
                <a:cs typeface="+mn-cs"/>
              </a:rPr>
              <a:t>Detecting water in the room</a:t>
            </a:r>
            <a:endParaRPr lang="en-US" dirty="0" smtClean="0">
              <a:effectLst/>
            </a:endParaRPr>
          </a:p>
          <a:p>
            <a:pPr lvl="1" rtl="0" eaLnBrk="0" fontAlgn="base" hangingPunct="0"/>
            <a:r>
              <a:rPr lang="en-US" sz="2800" baseline="0" dirty="0" smtClean="0">
                <a:solidFill>
                  <a:schemeClr val="tx1"/>
                </a:solidFill>
                <a:effectLst/>
                <a:latin typeface="+mn-lt"/>
                <a:ea typeface="+mn-ea"/>
                <a:cs typeface="+mn-cs"/>
              </a:rPr>
              <a:t>Detecting smoke in the room</a:t>
            </a:r>
          </a:p>
          <a:p>
            <a:pPr lvl="1"/>
            <a:r>
              <a:rPr lang="en-US" dirty="0" smtClean="0"/>
              <a:t>Controlling access to the room with RFID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a:t>
            </a:fld>
            <a:endParaRPr lang="en-US" dirty="0"/>
          </a:p>
        </p:txBody>
      </p:sp>
    </p:spTree>
    <p:extLst>
      <p:ext uri="{BB962C8B-B14F-4D97-AF65-F5344CB8AC3E}">
        <p14:creationId xmlns:p14="http://schemas.microsoft.com/office/powerpoint/2010/main" val="3077347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Used</a:t>
            </a:r>
            <a:endParaRPr lang="en-US" dirty="0"/>
          </a:p>
        </p:txBody>
      </p:sp>
      <p:sp>
        <p:nvSpPr>
          <p:cNvPr id="3" name="Content Placeholder 2"/>
          <p:cNvSpPr>
            <a:spLocks noGrp="1"/>
          </p:cNvSpPr>
          <p:nvPr>
            <p:ph idx="1"/>
          </p:nvPr>
        </p:nvSpPr>
        <p:spPr/>
        <p:txBody>
          <a:bodyPr/>
          <a:lstStyle/>
          <a:p>
            <a:r>
              <a:rPr lang="en-US" dirty="0" smtClean="0"/>
              <a:t>A common way to watch</a:t>
            </a:r>
            <a:r>
              <a:rPr lang="en-US" baseline="0" dirty="0" smtClean="0"/>
              <a:t> for deviation from normal levels is to mount a device in the network room that will continuously measure values and then send a signal when there is a significant deviation</a:t>
            </a:r>
          </a:p>
          <a:p>
            <a:r>
              <a:rPr lang="en-US" baseline="0" dirty="0" smtClean="0"/>
              <a:t>This device can be mounted in the equipment rack or on a wall</a:t>
            </a:r>
          </a:p>
          <a:p>
            <a:r>
              <a:rPr lang="en-US" baseline="0" dirty="0" smtClean="0"/>
              <a:t>An example of this is the NetBotz line from APC</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a:t>
            </a:fld>
            <a:endParaRPr lang="en-US" dirty="0"/>
          </a:p>
        </p:txBody>
      </p:sp>
    </p:spTree>
    <p:extLst>
      <p:ext uri="{BB962C8B-B14F-4D97-AF65-F5344CB8AC3E}">
        <p14:creationId xmlns:p14="http://schemas.microsoft.com/office/powerpoint/2010/main" val="72868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NetBotz</a:t>
            </a:r>
            <a:endParaRPr lang="en-US" dirty="0"/>
          </a:p>
        </p:txBody>
      </p:sp>
      <p:sp>
        <p:nvSpPr>
          <p:cNvPr id="3" name="Content Placeholder 2"/>
          <p:cNvSpPr>
            <a:spLocks noGrp="1"/>
          </p:cNvSpPr>
          <p:nvPr>
            <p:ph idx="1"/>
          </p:nvPr>
        </p:nvSpPr>
        <p:spPr/>
        <p:txBody>
          <a:bodyPr/>
          <a:lstStyle/>
          <a:p>
            <a:r>
              <a:rPr lang="en-US" dirty="0" smtClean="0"/>
              <a:t>This</a:t>
            </a:r>
            <a:r>
              <a:rPr lang="en-US" baseline="0" dirty="0" smtClean="0"/>
              <a:t> device looks like this</a:t>
            </a:r>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a:t>
            </a:fld>
            <a:endParaRPr lang="en-US" dirty="0"/>
          </a:p>
        </p:txBody>
      </p:sp>
    </p:spTree>
    <p:extLst>
      <p:ext uri="{BB962C8B-B14F-4D97-AF65-F5344CB8AC3E}">
        <p14:creationId xmlns:p14="http://schemas.microsoft.com/office/powerpoint/2010/main" val="186939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NetBotz</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a:t>
            </a:fld>
            <a:endParaRPr lang="en-US" dirty="0"/>
          </a:p>
        </p:txBody>
      </p:sp>
    </p:spTree>
    <p:extLst>
      <p:ext uri="{BB962C8B-B14F-4D97-AF65-F5344CB8AC3E}">
        <p14:creationId xmlns:p14="http://schemas.microsoft.com/office/powerpoint/2010/main" val="280910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NetBotz</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60"/>
          <a:stretch/>
        </p:blipFill>
        <p:spPr bwMode="auto">
          <a:xfrm>
            <a:off x="457200" y="1676400"/>
            <a:ext cx="8327136" cy="400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101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NetBotz</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50" t="9701" r="25557" b="7888"/>
          <a:stretch/>
        </p:blipFill>
        <p:spPr bwMode="auto">
          <a:xfrm>
            <a:off x="1409974" y="1628252"/>
            <a:ext cx="6057626" cy="446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989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12669</TotalTime>
  <Words>1509</Words>
  <Application>Microsoft Office PowerPoint</Application>
  <PresentationFormat>On-screen Show (4:3)</PresentationFormat>
  <Paragraphs>175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CiscoAcademy</vt:lpstr>
      <vt:lpstr>Network Management Using Sensors to Monitor Network Equipment Rooms Last Update 2014.08.12 1.1.0</vt:lpstr>
      <vt:lpstr>Objectives</vt:lpstr>
      <vt:lpstr>What is Network Monitoring</vt:lpstr>
      <vt:lpstr>What is Network Monitoring</vt:lpstr>
      <vt:lpstr>Methods Used</vt:lpstr>
      <vt:lpstr>NetBotz</vt:lpstr>
      <vt:lpstr>NetBotz</vt:lpstr>
      <vt:lpstr>NetBotz</vt:lpstr>
      <vt:lpstr>NetBotz</vt:lpstr>
      <vt:lpstr>NetBotz</vt:lpstr>
      <vt:lpstr>Build Your Own</vt:lpstr>
      <vt:lpstr>What is Arduino</vt:lpstr>
      <vt:lpstr>Arduino Hardware</vt:lpstr>
      <vt:lpstr>Arduino Uno</vt:lpstr>
      <vt:lpstr>Arduino Yun</vt:lpstr>
      <vt:lpstr>Language Used With Arduino</vt:lpstr>
      <vt:lpstr>Language Used With Arduino</vt:lpstr>
      <vt:lpstr>What is Raspberry Pi</vt:lpstr>
      <vt:lpstr>Raspberry Pi Hardware</vt:lpstr>
      <vt:lpstr>Raspberry Pi Hardware</vt:lpstr>
      <vt:lpstr>Language Used With Raspberry</vt:lpstr>
      <vt:lpstr>Basic Electronics</vt:lpstr>
      <vt:lpstr>Circuits</vt:lpstr>
      <vt:lpstr>Circuits</vt:lpstr>
      <vt:lpstr>Circuit</vt:lpstr>
      <vt:lpstr>Circuit</vt:lpstr>
      <vt:lpstr>Circuit</vt:lpstr>
      <vt:lpstr>Circuit</vt:lpstr>
      <vt:lpstr>Relationship of V I R</vt:lpstr>
      <vt:lpstr>Relationship of V I R</vt:lpstr>
      <vt:lpstr>How Does a Circuit Work</vt:lpstr>
      <vt:lpstr>How Does a Circuit Work</vt:lpstr>
      <vt:lpstr>How Does a Circuit Work</vt:lpstr>
      <vt:lpstr>How Does a Circuit Work</vt:lpstr>
      <vt:lpstr>How Does a Circuit Work</vt:lpstr>
      <vt:lpstr>How Does a Circuit Work</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Network Rooms With Sensors</dc:title>
  <dc:creator>Kenneth M. Chipps Ph.D.</dc:creator>
  <cp:lastModifiedBy>Kenneth M. Chipps Ph.D.</cp:lastModifiedBy>
  <cp:revision>459</cp:revision>
  <cp:lastPrinted>2012-01-24T19:07:52Z</cp:lastPrinted>
  <dcterms:created xsi:type="dcterms:W3CDTF">2003-05-01T16:03:04Z</dcterms:created>
  <dcterms:modified xsi:type="dcterms:W3CDTF">2014-08-12T23:17:07Z</dcterms:modified>
</cp:coreProperties>
</file>