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sldIdLst>
    <p:sldId id="285" r:id="rId2"/>
    <p:sldId id="496" r:id="rId3"/>
    <p:sldId id="658" r:id="rId4"/>
    <p:sldId id="660" r:id="rId5"/>
    <p:sldId id="665" r:id="rId6"/>
    <p:sldId id="659" r:id="rId7"/>
    <p:sldId id="666" r:id="rId8"/>
    <p:sldId id="667" r:id="rId9"/>
    <p:sldId id="668" r:id="rId10"/>
    <p:sldId id="669" r:id="rId11"/>
    <p:sldId id="670" r:id="rId12"/>
    <p:sldId id="674" r:id="rId13"/>
    <p:sldId id="672" r:id="rId14"/>
    <p:sldId id="673" r:id="rId15"/>
    <p:sldId id="675" r:id="rId16"/>
    <p:sldId id="676" r:id="rId17"/>
    <p:sldId id="677" r:id="rId18"/>
    <p:sldId id="678" r:id="rId19"/>
    <p:sldId id="679" r:id="rId20"/>
    <p:sldId id="680" r:id="rId21"/>
    <p:sldId id="681" r:id="rId22"/>
    <p:sldId id="682" r:id="rId23"/>
    <p:sldId id="662" r:id="rId24"/>
    <p:sldId id="683" r:id="rId25"/>
    <p:sldId id="663" r:id="rId26"/>
    <p:sldId id="664" r:id="rId27"/>
    <p:sldId id="684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54" autoAdjust="0"/>
  </p:normalViewPr>
  <p:slideViewPr>
    <p:cSldViewPr>
      <p:cViewPr varScale="1">
        <p:scale>
          <a:sx n="59" d="100"/>
          <a:sy n="59" d="100"/>
        </p:scale>
        <p:origin x="768" y="7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-8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4038600" cy="476250"/>
          </a:xfrm>
          <a:noFill/>
        </p:spPr>
        <p:txBody>
          <a:bodyPr/>
          <a:lstStyle/>
          <a:p>
            <a:r>
              <a:rPr lang="en-US" smtClean="0"/>
              <a:t>Copyright 2014 Kenneth M. Chipps Ph.D. www.chipps.com</a:t>
            </a:r>
            <a:endParaRPr lang="en-US" dirty="0" smtClean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The</a:t>
            </a:r>
            <a:r>
              <a:rPr lang="en-US" altLang="en-US" sz="4400" baseline="0" dirty="0" smtClean="0"/>
              <a:t> Cloud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sz="2400" dirty="0" smtClean="0"/>
              <a:t>Last Update </a:t>
            </a:r>
            <a:r>
              <a:rPr lang="en-US" sz="2400" dirty="0" smtClean="0"/>
              <a:t>2014.02.06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1.0.0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080188-1208-4215-A7B5-BBACD75C025E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This method allowed the administration to use the computing resources during the day, with the students using those resources at night when otherwise they would be unused</a:t>
            </a:r>
          </a:p>
          <a:p>
            <a:r>
              <a:rPr lang="en-US" baseline="0" dirty="0" smtClean="0"/>
              <a:t>Here is what this method looked like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16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IBM/360 Computer Room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55" y="1847850"/>
            <a:ext cx="5160645" cy="40957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5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Punch Card Machine Lab Room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924050"/>
            <a:ext cx="4191000" cy="40957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Punch Card Machine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47800"/>
            <a:ext cx="6167438" cy="4619625"/>
          </a:xfrm>
        </p:spPr>
      </p:pic>
    </p:spTree>
    <p:extLst>
      <p:ext uri="{BB962C8B-B14F-4D97-AF65-F5344CB8AC3E}">
        <p14:creationId xmlns:p14="http://schemas.microsoft.com/office/powerpoint/2010/main" val="342396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Deck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6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8400" y="1665347"/>
            <a:ext cx="4315301" cy="4451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021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Printout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466850"/>
            <a:ext cx="4476750" cy="44767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9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Area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1980s as smaller computers appeared </a:t>
            </a:r>
            <a:r>
              <a:rPr lang="en-US" baseline="0" dirty="0" smtClean="0"/>
              <a:t>companies such as Novell developed network operating systems that allowed organizations to own their own computing resources</a:t>
            </a:r>
          </a:p>
          <a:p>
            <a:r>
              <a:rPr lang="en-US" baseline="0" dirty="0" smtClean="0"/>
              <a:t>This resulted in the end of time sharing on large expensive mainframes</a:t>
            </a:r>
          </a:p>
          <a:p>
            <a:r>
              <a:rPr lang="en-US" baseline="0" dirty="0" smtClean="0"/>
              <a:t>Why turn over to someone else something you can do for yourself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91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form of computing as isolated LANs or interconnected LANs using directory services running locally and in data centers continued until around 2001 when VMware introduced their server virtualization product</a:t>
            </a:r>
          </a:p>
          <a:p>
            <a:r>
              <a:rPr lang="en-US" dirty="0" smtClean="0"/>
              <a:t>Up to this point</a:t>
            </a:r>
            <a:r>
              <a:rPr lang="en-US" baseline="0" dirty="0" smtClean="0"/>
              <a:t> all of the aspects of computing were kept separate from each other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6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Computing, storage, and the network were each distinct entities</a:t>
            </a:r>
          </a:p>
          <a:p>
            <a:r>
              <a:rPr lang="en-US" dirty="0" smtClean="0"/>
              <a:t>With server virtualization servers that typically ran one operating system</a:t>
            </a:r>
            <a:r>
              <a:rPr lang="en-US" baseline="0" dirty="0" smtClean="0"/>
              <a:t> and one application could be combined on a single physical machine</a:t>
            </a:r>
          </a:p>
          <a:p>
            <a:r>
              <a:rPr lang="en-US" baseline="0" dirty="0" smtClean="0"/>
              <a:t>To the OS and the application the servers all appeared to be as before on their </a:t>
            </a:r>
            <a:r>
              <a:rPr lang="en-US" baseline="0" dirty="0" err="1" smtClean="0"/>
              <a:t>on</a:t>
            </a:r>
            <a:r>
              <a:rPr lang="en-US" baseline="0" dirty="0" smtClean="0"/>
              <a:t> hardware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they were not</a:t>
            </a:r>
          </a:p>
          <a:p>
            <a:r>
              <a:rPr lang="en-US" dirty="0" smtClean="0"/>
              <a:t>Instead</a:t>
            </a:r>
            <a:r>
              <a:rPr lang="en-US" baseline="0" dirty="0" smtClean="0"/>
              <a:t> multiple servers ran on one physical server</a:t>
            </a:r>
          </a:p>
          <a:p>
            <a:r>
              <a:rPr lang="en-US" baseline="0" dirty="0" smtClean="0"/>
              <a:t>Further these servers as they were now files could be moved, copied, backed up to anywhere at anytime</a:t>
            </a:r>
          </a:p>
          <a:p>
            <a:r>
              <a:rPr lang="en-US" baseline="0" dirty="0" smtClean="0"/>
              <a:t>This concept was first called elastic computing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A84006-795F-4738-B316-45CEFAA58DD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what cloud computing</a:t>
            </a:r>
            <a:r>
              <a:rPr lang="en-US" baseline="0" dirty="0" smtClean="0"/>
              <a:t>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long after this companies</a:t>
            </a:r>
            <a:r>
              <a:rPr lang="en-US" baseline="0" dirty="0" smtClean="0"/>
              <a:t> such as Amazon noticed that their budget cycles where purchases had to be made on a yearly basis did not match the use of their resources</a:t>
            </a:r>
          </a:p>
          <a:p>
            <a:r>
              <a:rPr lang="en-US" baseline="0" dirty="0" smtClean="0"/>
              <a:t>They would install equipment intended for future growth which would not be used for months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It occurred to these companies that they could generate revenue from these unused resources by renting them out to other organizations</a:t>
            </a:r>
          </a:p>
          <a:p>
            <a:r>
              <a:rPr lang="en-US" baseline="0" dirty="0" smtClean="0"/>
              <a:t>Unlike the original concept of time sharing there developed the idea of offering specific services to customers such as data storage, application storage, and the old style time sharing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5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</a:t>
            </a:r>
            <a:r>
              <a:rPr lang="en-US" baseline="0" dirty="0" smtClean="0"/>
              <a:t> term cloud computing emerged as the name for these various services</a:t>
            </a:r>
          </a:p>
          <a:p>
            <a:r>
              <a:rPr lang="en-US" baseline="0" dirty="0" smtClean="0"/>
              <a:t>Let’s look at each of these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4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SAAS – Software As A Service the cloud provider</a:t>
            </a:r>
            <a:r>
              <a:rPr lang="en-US" baseline="0" dirty="0" smtClean="0"/>
              <a:t> provides access to a program</a:t>
            </a:r>
          </a:p>
          <a:p>
            <a:r>
              <a:rPr lang="en-US" baseline="0" dirty="0" smtClean="0"/>
              <a:t>The cloud provider manages the application for the customer</a:t>
            </a:r>
            <a:endParaRPr lang="en-US" baseline="0" dirty="0"/>
          </a:p>
          <a:p>
            <a:r>
              <a:rPr lang="en-US" baseline="0" dirty="0" smtClean="0"/>
              <a:t>Here is an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199"/>
            <a:ext cx="8290560" cy="4443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8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other end of the spectrum</a:t>
            </a:r>
            <a:r>
              <a:rPr lang="en-US" baseline="0" dirty="0" smtClean="0"/>
              <a:t> </a:t>
            </a:r>
            <a:r>
              <a:rPr lang="en-US" dirty="0" smtClean="0"/>
              <a:t>IAAS – Infrastructure As A Service provides just a virtual machine environment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customer must install and manage their own OS and applications</a:t>
            </a:r>
          </a:p>
          <a:p>
            <a:r>
              <a:rPr lang="en-US" baseline="0" dirty="0" smtClean="0"/>
              <a:t>This is then a remote data center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8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PAAS –</a:t>
            </a:r>
            <a:r>
              <a:rPr lang="en-US" baseline="0" dirty="0" smtClean="0"/>
              <a:t> Platform As A Service we are back to the old time sharing method where cloud service providers deliver a computing platform, such as an installed operating system, program execution environment, data storage, and so forth</a:t>
            </a:r>
          </a:p>
          <a:p>
            <a:r>
              <a:rPr lang="en-US" baseline="0" dirty="0" smtClean="0"/>
              <a:t>The organization can run their programs on these remote computers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smtClean="0"/>
              <a:t>Unlike IAAS the customer does not need to manage the hardware directly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2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</a:t>
            </a:r>
            <a:r>
              <a:rPr lang="en-US" baseline="0" dirty="0" smtClean="0"/>
              <a:t>is </a:t>
            </a:r>
            <a:r>
              <a:rPr lang="en-US" baseline="0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thing to know about cloud computing is that it is not new</a:t>
            </a:r>
          </a:p>
          <a:p>
            <a:r>
              <a:rPr lang="en-US" dirty="0" smtClean="0"/>
              <a:t>The concept of sharing resources is as old as computers</a:t>
            </a:r>
          </a:p>
          <a:p>
            <a:r>
              <a:rPr lang="en-US" dirty="0" smtClean="0"/>
              <a:t>It is as simple as having someone else do something for you</a:t>
            </a:r>
          </a:p>
          <a:p>
            <a:r>
              <a:rPr lang="en-US" dirty="0" smtClean="0"/>
              <a:t>Because you cannot, you don’t want</a:t>
            </a:r>
            <a:r>
              <a:rPr lang="en-US" baseline="0" dirty="0" smtClean="0"/>
              <a:t> to, it is cheaper to turn it over to someone else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5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is</a:t>
            </a:r>
            <a:r>
              <a:rPr lang="en-US" baseline="0" dirty="0" smtClean="0"/>
              <a:t> </a:t>
            </a:r>
            <a:r>
              <a:rPr lang="en-US" baseline="0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in mind that the majority of organizations</a:t>
            </a:r>
            <a:r>
              <a:rPr lang="en-US" baseline="0" dirty="0" smtClean="0"/>
              <a:t> do not make money off of their IT operations</a:t>
            </a:r>
          </a:p>
          <a:p>
            <a:r>
              <a:rPr lang="en-US" baseline="0" dirty="0" smtClean="0"/>
              <a:t>Instead it is an expense</a:t>
            </a:r>
          </a:p>
          <a:p>
            <a:r>
              <a:rPr lang="en-US" baseline="0" dirty="0" smtClean="0"/>
              <a:t>As with all expenses they want to reduce it</a:t>
            </a:r>
          </a:p>
          <a:p>
            <a:r>
              <a:rPr lang="en-US" baseline="0" dirty="0" smtClean="0"/>
              <a:t>One way of doing so is to let someone else do it for </a:t>
            </a:r>
            <a:r>
              <a:rPr lang="en-US" baseline="0" dirty="0" smtClean="0"/>
              <a:t>you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They may be able to do it at a lower price as they are sharing resources among numerous customers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2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of this began back in the 1960s when computers, mainframes in this case, became reliable</a:t>
            </a:r>
            <a:r>
              <a:rPr lang="en-US" baseline="0" dirty="0" smtClean="0"/>
              <a:t> enough and affordable enough to be purchased by commercial companies</a:t>
            </a:r>
          </a:p>
          <a:p>
            <a:r>
              <a:rPr lang="en-US" baseline="0" dirty="0" smtClean="0"/>
              <a:t>Some of these organizations used the computer to process their own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Others just rented out time to those companies who could not afford or justify buying a mainframe computer for the data processing they needed to do</a:t>
            </a:r>
          </a:p>
          <a:p>
            <a:r>
              <a:rPr lang="en-US" baseline="0" dirty="0" smtClean="0"/>
              <a:t>But they could justify buying access to someone else’s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In addition, universities such as the one I attended as an undergraduate installed a mainframe for use by the students on a shared basis</a:t>
            </a:r>
          </a:p>
          <a:p>
            <a:r>
              <a:rPr lang="en-US" baseline="0" dirty="0" smtClean="0"/>
              <a:t>In the late 60s and early 70s I would prepare a stack of punch cards that detailed what I needed done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These would be deposited with the computer operator who would run this job along with hundreds of others overnight</a:t>
            </a:r>
          </a:p>
          <a:p>
            <a:r>
              <a:rPr lang="en-US" baseline="0" dirty="0" smtClean="0"/>
              <a:t>The next day the card deck and results printed on huge folding paper could be picked 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2014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10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11935</TotalTime>
  <Words>1069</Words>
  <Application>Microsoft Office PowerPoint</Application>
  <PresentationFormat>On-screen Show (4:3)</PresentationFormat>
  <Paragraphs>128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Times New Roman</vt:lpstr>
      <vt:lpstr>CiscoAcademy</vt:lpstr>
      <vt:lpstr>The Cloud Last Update 2014.02.06 1.0.0</vt:lpstr>
      <vt:lpstr>Objectives</vt:lpstr>
      <vt:lpstr>What is Cloud Computing</vt:lpstr>
      <vt:lpstr>What is Cloud Computing</vt:lpstr>
      <vt:lpstr>What is Cloud Computing</vt:lpstr>
      <vt:lpstr>Time Sharing</vt:lpstr>
      <vt:lpstr>Time Sharing</vt:lpstr>
      <vt:lpstr>Time Sharing</vt:lpstr>
      <vt:lpstr>Time Sharing</vt:lpstr>
      <vt:lpstr>Time Sharing</vt:lpstr>
      <vt:lpstr>IBM/360 Computer Room</vt:lpstr>
      <vt:lpstr>Punch Card Machine Lab Room</vt:lpstr>
      <vt:lpstr>Punch Card Machine</vt:lpstr>
      <vt:lpstr>Card Deck</vt:lpstr>
      <vt:lpstr>Printout</vt:lpstr>
      <vt:lpstr>Local Area Networks</vt:lpstr>
      <vt:lpstr>Virtualization</vt:lpstr>
      <vt:lpstr>Virtualization</vt:lpstr>
      <vt:lpstr>Virtualization</vt:lpstr>
      <vt:lpstr>Virtualization</vt:lpstr>
      <vt:lpstr>Virtualization</vt:lpstr>
      <vt:lpstr>Cloud Computing</vt:lpstr>
      <vt:lpstr>SAAS</vt:lpstr>
      <vt:lpstr>SAAS</vt:lpstr>
      <vt:lpstr>IAAS</vt:lpstr>
      <vt:lpstr>PAAS</vt:lpstr>
      <vt:lpstr>PAAS</vt:lpstr>
    </vt:vector>
  </TitlesOfParts>
  <Company>Cisco Systems,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Kenneth M. Chipps Ph.D.</dc:creator>
  <cp:lastModifiedBy>Microsoft account</cp:lastModifiedBy>
  <cp:revision>382</cp:revision>
  <cp:lastPrinted>2012-01-24T19:07:52Z</cp:lastPrinted>
  <dcterms:created xsi:type="dcterms:W3CDTF">2003-05-01T16:03:04Z</dcterms:created>
  <dcterms:modified xsi:type="dcterms:W3CDTF">2014-02-06T20:58:35Z</dcterms:modified>
</cp:coreProperties>
</file>