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84" r:id="rId2"/>
  </p:sldMasterIdLst>
  <p:notesMasterIdLst>
    <p:notesMasterId r:id="rId58"/>
  </p:notesMasterIdLst>
  <p:handoutMasterIdLst>
    <p:handoutMasterId r:id="rId59"/>
  </p:handoutMasterIdLst>
  <p:sldIdLst>
    <p:sldId id="814" r:id="rId3"/>
    <p:sldId id="257" r:id="rId4"/>
    <p:sldId id="807" r:id="rId5"/>
    <p:sldId id="585" r:id="rId6"/>
    <p:sldId id="808" r:id="rId7"/>
    <p:sldId id="684" r:id="rId8"/>
    <p:sldId id="587" r:id="rId9"/>
    <p:sldId id="588" r:id="rId10"/>
    <p:sldId id="725" r:id="rId11"/>
    <p:sldId id="809" r:id="rId12"/>
    <p:sldId id="670" r:id="rId13"/>
    <p:sldId id="397" r:id="rId14"/>
    <p:sldId id="672" r:id="rId15"/>
    <p:sldId id="735" r:id="rId16"/>
    <p:sldId id="745" r:id="rId17"/>
    <p:sldId id="732" r:id="rId18"/>
    <p:sldId id="746" r:id="rId19"/>
    <p:sldId id="674" r:id="rId20"/>
    <p:sldId id="810" r:id="rId21"/>
    <p:sldId id="475" r:id="rId22"/>
    <p:sldId id="618" r:id="rId23"/>
    <p:sldId id="651" r:id="rId24"/>
    <p:sldId id="652" r:id="rId25"/>
    <p:sldId id="700" r:id="rId26"/>
    <p:sldId id="648" r:id="rId27"/>
    <p:sldId id="771" r:id="rId28"/>
    <p:sldId id="739" r:id="rId29"/>
    <p:sldId id="712" r:id="rId30"/>
    <p:sldId id="659" r:id="rId31"/>
    <p:sldId id="660" r:id="rId32"/>
    <p:sldId id="748" r:id="rId33"/>
    <p:sldId id="750" r:id="rId34"/>
    <p:sldId id="753" r:id="rId35"/>
    <p:sldId id="772" r:id="rId36"/>
    <p:sldId id="751" r:id="rId37"/>
    <p:sldId id="756" r:id="rId38"/>
    <p:sldId id="767" r:id="rId39"/>
    <p:sldId id="762" r:id="rId40"/>
    <p:sldId id="764" r:id="rId41"/>
    <p:sldId id="765" r:id="rId42"/>
    <p:sldId id="766" r:id="rId43"/>
    <p:sldId id="774" r:id="rId44"/>
    <p:sldId id="775" r:id="rId45"/>
    <p:sldId id="776" r:id="rId46"/>
    <p:sldId id="777" r:id="rId47"/>
    <p:sldId id="769" r:id="rId48"/>
    <p:sldId id="778" r:id="rId49"/>
    <p:sldId id="779" r:id="rId50"/>
    <p:sldId id="811" r:id="rId51"/>
    <p:sldId id="781" r:id="rId52"/>
    <p:sldId id="783" r:id="rId53"/>
    <p:sldId id="782" r:id="rId54"/>
    <p:sldId id="580" r:id="rId55"/>
    <p:sldId id="716" r:id="rId56"/>
    <p:sldId id="812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222222"/>
    <a:srgbClr val="FFFFFF"/>
    <a:srgbClr val="18B2B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1" autoAdjust="0"/>
  </p:normalViewPr>
  <p:slideViewPr>
    <p:cSldViewPr>
      <p:cViewPr varScale="1">
        <p:scale>
          <a:sx n="52" d="100"/>
          <a:sy n="52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4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06FEB280-3DF0-4202-B3E1-C6F9C218CD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52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1AFC542-7955-42B5-A40C-3BE08097E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44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98CA0A-0C8F-4CFE-98E7-EC43D055DA44}" type="slidenum">
              <a:rPr lang="en-US" smtClean="0"/>
              <a:pPr>
                <a:defRPr/>
              </a:pPr>
              <a:t>2</a:t>
            </a:fld>
            <a:endParaRPr lang="en-US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91101A-8937-43AD-998A-FBF28CE36095}" type="slidenum">
              <a:rPr lang="en-US" smtClean="0"/>
              <a:pPr>
                <a:defRPr/>
              </a:pPr>
              <a:t>11</a:t>
            </a:fld>
            <a:endParaRPr lang="en-US" dirty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701AAF-E548-473F-8603-55FD9C4FF6D0}" type="slidenum">
              <a:rPr lang="en-US" smtClean="0"/>
              <a:pPr>
                <a:defRPr/>
              </a:pPr>
              <a:t>12</a:t>
            </a:fld>
            <a:endParaRPr lang="en-US" dirty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FAE25-90E1-4801-B700-FB84390A2FA6}" type="slidenum">
              <a:rPr lang="en-US" smtClean="0"/>
              <a:pPr>
                <a:defRPr/>
              </a:pPr>
              <a:t>13</a:t>
            </a:fld>
            <a:endParaRPr lang="en-US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5E488-461D-4904-AAAB-1E1A44A93506}" type="slidenum">
              <a:rPr lang="en-US" smtClean="0"/>
              <a:pPr>
                <a:defRPr/>
              </a:pPr>
              <a:t>14</a:t>
            </a:fld>
            <a:endParaRPr 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F65A8C-069F-4F5B-94C6-84F7D638848E}" type="slidenum">
              <a:rPr lang="en-US" smtClean="0"/>
              <a:pPr>
                <a:defRPr/>
              </a:pPr>
              <a:t>15</a:t>
            </a:fld>
            <a:endParaRPr lang="en-US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25D951-1C2A-45D0-B9A2-EEF28C513F77}" type="slidenum">
              <a:rPr lang="en-US" smtClean="0"/>
              <a:pPr>
                <a:defRPr/>
              </a:pPr>
              <a:t>16</a:t>
            </a:fld>
            <a:endParaRPr lang="en-US" dirty="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E91477-2AB8-4ACC-9D28-D473E9280C60}" type="slidenum">
              <a:rPr lang="en-US" smtClean="0"/>
              <a:pPr>
                <a:defRPr/>
              </a:pPr>
              <a:t>17</a:t>
            </a:fld>
            <a:endParaRPr lang="en-US" dirty="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E58D1D-AB7B-4E86-8346-162C5C59A90B}" type="slidenum">
              <a:rPr lang="en-US" smtClean="0"/>
              <a:pPr>
                <a:defRPr/>
              </a:pPr>
              <a:t>18</a:t>
            </a:fld>
            <a:endParaRPr lang="en-US" dirty="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42E112-3F3F-4A6E-85B8-D24806764007}" type="slidenum">
              <a:rPr lang="en-US" smtClean="0"/>
              <a:pPr>
                <a:defRPr/>
              </a:pPr>
              <a:t>19</a:t>
            </a:fld>
            <a:endParaRPr lang="en-US" dirty="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12C441-D251-4F11-9E49-8326C0DF2DB8}" type="slidenum">
              <a:rPr lang="en-US" smtClean="0"/>
              <a:pPr>
                <a:defRPr/>
              </a:pPr>
              <a:t>20</a:t>
            </a:fld>
            <a:endParaRPr lang="en-US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61146C-F76F-4CE8-8667-C3BE3E3D0CBB}" type="slidenum">
              <a:rPr lang="en-US" smtClean="0"/>
              <a:pPr>
                <a:defRPr/>
              </a:pPr>
              <a:t>3</a:t>
            </a:fld>
            <a:endParaRPr lang="en-US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E3F06B-D129-40E2-9A2A-A01364947511}" type="slidenum">
              <a:rPr lang="en-US" smtClean="0"/>
              <a:pPr>
                <a:defRPr/>
              </a:pPr>
              <a:t>21</a:t>
            </a:fld>
            <a:endParaRPr lang="en-US" dirty="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38B169-413A-441A-A4E1-4D575A2AC980}" type="slidenum">
              <a:rPr lang="en-US" smtClean="0"/>
              <a:pPr>
                <a:defRPr/>
              </a:pPr>
              <a:t>22</a:t>
            </a:fld>
            <a:endParaRPr lang="en-US" dirty="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E823B7-4A38-4E60-90F4-F2909217CCEC}" type="slidenum">
              <a:rPr lang="en-US" smtClean="0"/>
              <a:pPr>
                <a:defRPr/>
              </a:pPr>
              <a:t>23</a:t>
            </a:fld>
            <a:endParaRPr lang="en-US" dirty="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35458F-901C-4A6A-B392-5123E1E2E22F}" type="slidenum">
              <a:rPr lang="en-US" smtClean="0"/>
              <a:pPr>
                <a:defRPr/>
              </a:pPr>
              <a:t>24</a:t>
            </a:fld>
            <a:endParaRPr lang="en-US" dirty="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C2365-B122-40D0-8E49-E839300AF573}" type="slidenum">
              <a:rPr lang="en-US" smtClean="0"/>
              <a:pPr>
                <a:defRPr/>
              </a:pPr>
              <a:t>25</a:t>
            </a:fld>
            <a:endParaRPr lang="en-US" dirty="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0ED7C5-66B1-449D-B672-DBD448EBC6E6}" type="slidenum">
              <a:rPr lang="en-US" smtClean="0"/>
              <a:pPr>
                <a:defRPr/>
              </a:pPr>
              <a:t>26</a:t>
            </a:fld>
            <a:endParaRPr lang="en-US" dirty="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CC06FE-2C92-4273-AE81-E01CAA6F7648}" type="slidenum">
              <a:rPr lang="en-US" smtClean="0"/>
              <a:pPr>
                <a:defRPr/>
              </a:pPr>
              <a:t>27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696F19-E7A9-4FFA-B270-F22008BBC242}" type="slidenum">
              <a:rPr lang="en-US" smtClean="0"/>
              <a:pPr>
                <a:defRPr/>
              </a:pPr>
              <a:t>28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C1A85F-7B27-4DFB-9110-DCA0E989FFA4}" type="slidenum">
              <a:rPr lang="en-US" smtClean="0"/>
              <a:pPr>
                <a:defRPr/>
              </a:pPr>
              <a:t>29</a:t>
            </a:fld>
            <a:endParaRPr lang="en-US" dirty="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A531AB-79D2-4314-B4C8-11CAC9FFA0AC}" type="slidenum">
              <a:rPr lang="en-US" smtClean="0"/>
              <a:pPr>
                <a:defRPr/>
              </a:pPr>
              <a:t>30</a:t>
            </a:fld>
            <a:endParaRPr lang="en-US" dirty="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4C196B-B568-488D-A75B-7BAF7D7426B9}" type="slidenum">
              <a:rPr lang="en-US" smtClean="0"/>
              <a:pPr>
                <a:defRPr/>
              </a:pPr>
              <a:t>4</a:t>
            </a:fld>
            <a:endParaRPr lang="en-US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E1E17A-4771-4D1F-8ADB-612DFA9F57EA}" type="slidenum">
              <a:rPr lang="en-US" smtClean="0"/>
              <a:pPr>
                <a:defRPr/>
              </a:pPr>
              <a:t>31</a:t>
            </a:fld>
            <a:endParaRPr lang="en-US" dirty="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2EC51-1092-44E2-B3CA-D4DB678E27F5}" type="slidenum">
              <a:rPr lang="en-US" smtClean="0"/>
              <a:pPr>
                <a:defRPr/>
              </a:pPr>
              <a:t>32</a:t>
            </a:fld>
            <a:endParaRPr lang="en-US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E57F10-8C56-404B-BE8C-5E571E606AA3}" type="slidenum">
              <a:rPr lang="en-US" smtClean="0"/>
              <a:pPr>
                <a:defRPr/>
              </a:pPr>
              <a:t>33</a:t>
            </a:fld>
            <a:endParaRPr lang="en-US" dirty="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5CB35F-1595-4568-B8A1-F6F44D589E9E}" type="slidenum">
              <a:rPr lang="en-US" smtClean="0"/>
              <a:pPr>
                <a:defRPr/>
              </a:pPr>
              <a:t>34</a:t>
            </a:fld>
            <a:endParaRPr lang="en-US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22E471-6EBC-402E-9F18-3F7D9B158ABE}" type="slidenum">
              <a:rPr lang="en-US" smtClean="0"/>
              <a:pPr>
                <a:defRPr/>
              </a:pPr>
              <a:t>35</a:t>
            </a:fld>
            <a:endParaRPr lang="en-US" dirty="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4EBA81-B3A7-4BBC-B31B-336020328F60}" type="slidenum">
              <a:rPr lang="en-US" smtClean="0"/>
              <a:pPr>
                <a:defRPr/>
              </a:pPr>
              <a:t>36</a:t>
            </a:fld>
            <a:endParaRPr lang="en-US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FCB69A-2EF0-4FB0-B40F-6927FE2DFC7D}" type="slidenum">
              <a:rPr lang="en-US" smtClean="0"/>
              <a:pPr>
                <a:defRPr/>
              </a:pPr>
              <a:t>37</a:t>
            </a:fld>
            <a:endParaRPr lang="en-US" dirty="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2A239A-89E1-4667-A7B4-90EAA882E9D7}" type="slidenum">
              <a:rPr lang="en-US" smtClean="0"/>
              <a:pPr>
                <a:defRPr/>
              </a:pPr>
              <a:t>38</a:t>
            </a:fld>
            <a:endParaRPr lang="en-US" dirty="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206A19-228B-4DD2-BC41-A7CCE88E1ABA}" type="slidenum">
              <a:rPr lang="en-US" smtClean="0"/>
              <a:pPr>
                <a:defRPr/>
              </a:pPr>
              <a:t>39</a:t>
            </a:fld>
            <a:endParaRPr lang="en-US" dirty="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F3A1F6-45DE-42C7-B5B5-CB01221D17C0}" type="slidenum">
              <a:rPr lang="en-US" smtClean="0"/>
              <a:pPr>
                <a:defRPr/>
              </a:pPr>
              <a:t>40</a:t>
            </a:fld>
            <a:endParaRPr lang="en-US" dirty="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40EA-3427-4CC1-820A-438231036324}" type="slidenum">
              <a:rPr lang="en-US" smtClean="0"/>
              <a:pPr>
                <a:defRPr/>
              </a:pPr>
              <a:t>5</a:t>
            </a:fld>
            <a:endParaRPr lang="en-US" dirty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3B1EE1-1C03-4A81-9BAE-FBB16A507A9B}" type="slidenum">
              <a:rPr lang="en-US" smtClean="0"/>
              <a:pPr>
                <a:defRPr/>
              </a:pPr>
              <a:t>41</a:t>
            </a:fld>
            <a:endParaRPr lang="en-US" dirty="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E13548-E43A-41E6-869D-CF8FBA656794}" type="slidenum">
              <a:rPr lang="en-US" smtClean="0"/>
              <a:pPr>
                <a:defRPr/>
              </a:pPr>
              <a:t>42</a:t>
            </a:fld>
            <a:endParaRPr lang="en-US" dirty="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34085C-C81A-4D63-9722-969940D08FEE}" type="slidenum">
              <a:rPr lang="en-US" smtClean="0"/>
              <a:pPr>
                <a:defRPr/>
              </a:pPr>
              <a:t>43</a:t>
            </a:fld>
            <a:endParaRPr lang="en-US" dirty="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CAC834-E525-4CEF-8100-1D67C26D5F9E}" type="slidenum">
              <a:rPr lang="en-US" smtClean="0"/>
              <a:pPr>
                <a:defRPr/>
              </a:pPr>
              <a:t>44</a:t>
            </a:fld>
            <a:endParaRPr lang="en-US" dirty="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1DB605-CC82-4100-A967-D91D748F9785}" type="slidenum">
              <a:rPr lang="en-US" smtClean="0"/>
              <a:pPr>
                <a:defRPr/>
              </a:pPr>
              <a:t>45</a:t>
            </a:fld>
            <a:endParaRPr lang="en-US" dirty="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7DC2D8-8207-4197-9FED-5B59B3F1BB6C}" type="slidenum">
              <a:rPr lang="en-US" smtClean="0"/>
              <a:pPr>
                <a:defRPr/>
              </a:pPr>
              <a:t>46</a:t>
            </a:fld>
            <a:endParaRPr lang="en-US" dirty="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ADA057-5F5B-4F57-ABA5-C36BC0890021}" type="slidenum">
              <a:rPr lang="en-US" smtClean="0"/>
              <a:pPr>
                <a:defRPr/>
              </a:pPr>
              <a:t>47</a:t>
            </a:fld>
            <a:endParaRPr lang="en-US" dirty="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2EB52C-A862-4B1A-BDA8-F8843C779F01}" type="slidenum">
              <a:rPr lang="en-US" smtClean="0"/>
              <a:pPr>
                <a:defRPr/>
              </a:pPr>
              <a:t>48</a:t>
            </a:fld>
            <a:endParaRPr lang="en-US" dirty="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3BE71-7E83-4C1A-A8BA-D6E7B08B4477}" type="slidenum">
              <a:rPr lang="en-US" smtClean="0"/>
              <a:pPr>
                <a:defRPr/>
              </a:pPr>
              <a:t>49</a:t>
            </a:fld>
            <a:endParaRPr lang="en-US" dirty="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15EAE9-099C-4412-93F9-84551698922C}" type="slidenum">
              <a:rPr lang="en-US" smtClean="0"/>
              <a:pPr>
                <a:defRPr/>
              </a:pPr>
              <a:t>50</a:t>
            </a:fld>
            <a:endParaRPr lang="en-US" dirty="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8AC4B1-5B22-42F0-BB2D-2482269A6A2B}" type="slidenum">
              <a:rPr lang="en-US" smtClean="0"/>
              <a:pPr>
                <a:defRPr/>
              </a:pPr>
              <a:t>6</a:t>
            </a:fld>
            <a:endParaRPr 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1830E5-FAEF-4ADD-B438-035811ABB2E5}" type="slidenum">
              <a:rPr lang="en-US" smtClean="0"/>
              <a:pPr>
                <a:defRPr/>
              </a:pPr>
              <a:t>51</a:t>
            </a:fld>
            <a:endParaRPr lang="en-US" dirty="0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2E2EB4-EF6C-4CD3-BA29-7B82319E7BE6}" type="slidenum">
              <a:rPr lang="en-US" smtClean="0"/>
              <a:pPr>
                <a:defRPr/>
              </a:pPr>
              <a:t>52</a:t>
            </a:fld>
            <a:endParaRPr lang="en-US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2C7927-5713-4E4A-BB01-C49F685A291A}" type="slidenum">
              <a:rPr lang="en-US" smtClean="0"/>
              <a:pPr>
                <a:defRPr/>
              </a:pPr>
              <a:t>53</a:t>
            </a:fld>
            <a:endParaRPr lang="en-US" dirty="0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B77892-235A-4286-9A9B-11CBFF560B47}" type="slidenum">
              <a:rPr lang="en-US" smtClean="0"/>
              <a:pPr>
                <a:defRPr/>
              </a:pPr>
              <a:t>54</a:t>
            </a:fld>
            <a:endParaRPr lang="en-US" dirty="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876EC9-C54F-46D1-BEB6-8660AFD34E89}" type="slidenum">
              <a:rPr lang="en-US" smtClean="0"/>
              <a:pPr>
                <a:defRPr/>
              </a:pPr>
              <a:t>55</a:t>
            </a:fld>
            <a:endParaRPr lang="en-US" dirty="0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51B3A-EA61-440A-BA40-67F949AAF9EE}" type="slidenum">
              <a:rPr lang="en-US" smtClean="0"/>
              <a:pPr>
                <a:defRPr/>
              </a:pPr>
              <a:t>7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F516D4-930E-4E22-9FBB-8B49F05C3EF4}" type="slidenum">
              <a:rPr lang="en-US" smtClean="0"/>
              <a:pPr>
                <a:defRPr/>
              </a:pPr>
              <a:t>8</a:t>
            </a:fld>
            <a:endParaRPr lang="en-US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DD4BB3-FF6C-45C3-83AB-78639368E06C}" type="slidenum">
              <a:rPr lang="en-US" smtClean="0"/>
              <a:pPr>
                <a:defRPr/>
              </a:pPr>
              <a:t>9</a:t>
            </a:fld>
            <a:endParaRPr lang="en-US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F91A6E-8F54-44DB-B3CE-49D4A18684B7}" type="slidenum">
              <a:rPr lang="en-US" smtClean="0"/>
              <a:pPr>
                <a:defRPr/>
              </a:pPr>
              <a:t>10</a:t>
            </a:fld>
            <a:endParaRPr lang="en-US" dirty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24200"/>
            <a:ext cx="7772400" cy="8382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248400" cy="990600"/>
          </a:xfrm>
        </p:spPr>
        <p:txBody>
          <a:bodyPr/>
          <a:lstStyle>
            <a:lvl1pPr marL="0" indent="0" algn="ctr">
              <a:buFontTx/>
              <a:buNone/>
              <a:defRPr sz="43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3E0A1E1-1FD8-4E1F-A589-F89B328B16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58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50121-5B0C-4D55-94E1-B722502EB7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4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57724-03A7-418D-949B-F162D62ED9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775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6DF19-84F6-4901-860E-7AE4500A4D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37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B72B3-470D-47E3-A942-DC0303BD49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086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BDDF9-9A38-43BD-AA85-5871CAA0F6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127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157B5-CF8B-4CAC-9AB7-762CC732E3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36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8E15C-1F88-40D8-96A4-3097312701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82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00ABC-BFE1-423D-82A7-FC1EC52872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09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24AC0-CBF8-4902-A99C-790018AF19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58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E7A50-1856-41E3-B956-7DBE1FD2D2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7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BC6B5-A4C7-4643-B3A7-2B3E616BAE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63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07740-3D57-4C71-A48B-0527C12FD0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93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86D03-8CEC-440C-830D-A687A2DBBF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369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A31F4-09A6-4FB8-ABF8-3EFDA1DB8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09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1DD91-294F-415B-AF0F-61FA89CB32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9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E026E-CF12-4566-837A-6FE2530DA0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89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B6CCE-40B4-4515-88C9-2A809EC5E4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72FBE-BD73-46C0-ACF8-D60781D72C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FD5E7-D631-4033-9320-E824D22A6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4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88974-3991-4D36-985F-1ADD8F5562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3E7DF-77C4-41DE-96DD-186B8D4843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54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0A4C0A-A066-4B2D-AD0D-BBABF61226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222222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919ACA8-85FA-42A6-A2CC-88BE869EDF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838200"/>
          </a:xfrm>
        </p:spPr>
        <p:txBody>
          <a:bodyPr/>
          <a:lstStyle/>
          <a:p>
            <a:r>
              <a:rPr lang="en-US" smtClean="0"/>
              <a:t>Windows Server 2008</a:t>
            </a:r>
            <a:br>
              <a:rPr lang="en-US" smtClean="0"/>
            </a:br>
            <a:r>
              <a:rPr lang="en-US" smtClean="0"/>
              <a:t>Chapter 2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248400" cy="990600"/>
          </a:xfrm>
        </p:spPr>
        <p:txBody>
          <a:bodyPr/>
          <a:lstStyle/>
          <a:p>
            <a:r>
              <a:rPr lang="en-US" sz="2400" b="0" smtClean="0"/>
              <a:t>Last Update 2012.05.01</a:t>
            </a:r>
          </a:p>
          <a:p>
            <a:r>
              <a:rPr lang="en-US" sz="2400" b="0" smtClean="0"/>
              <a:t>1.0.0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DB831B-1605-4CFF-BC16-377F4FBD091C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444500"/>
            <a:ext cx="7480300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8D51D7-29BA-46CC-82F6-737B5E3BFFE7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295400"/>
          </a:xfrm>
        </p:spPr>
        <p:txBody>
          <a:bodyPr/>
          <a:lstStyle/>
          <a:p>
            <a:r>
              <a:rPr lang="en-US" smtClean="0"/>
              <a:t>Understanding NTFS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smtClean="0"/>
              <a:t>New Technology File System (NTFS)</a:t>
            </a:r>
          </a:p>
          <a:p>
            <a:pPr lvl="1"/>
            <a:r>
              <a:rPr lang="en-US" smtClean="0"/>
              <a:t>The native Windows Server file system</a:t>
            </a:r>
          </a:p>
          <a:p>
            <a:r>
              <a:rPr lang="en-US" smtClean="0"/>
              <a:t>NTFS features include</a:t>
            </a:r>
          </a:p>
          <a:p>
            <a:pPr lvl="1"/>
            <a:r>
              <a:rPr lang="en-US" smtClean="0"/>
              <a:t>Local security through file and folder permissions</a:t>
            </a:r>
          </a:p>
          <a:p>
            <a:pPr lvl="1"/>
            <a:r>
              <a:rPr lang="en-US" smtClean="0"/>
              <a:t>Compression</a:t>
            </a:r>
          </a:p>
          <a:p>
            <a:pPr lvl="1"/>
            <a:r>
              <a:rPr lang="en-US" smtClean="0"/>
              <a:t>Disk quotas</a:t>
            </a:r>
          </a:p>
          <a:p>
            <a:pPr lvl="1"/>
            <a:r>
              <a:rPr lang="en-US" smtClean="0"/>
              <a:t>Encryption</a:t>
            </a:r>
          </a:p>
          <a:p>
            <a:pPr lvl="1"/>
            <a:r>
              <a:rPr lang="en-US" smtClean="0"/>
              <a:t>Indexing</a:t>
            </a:r>
          </a:p>
          <a:p>
            <a:pPr lvl="1"/>
            <a:r>
              <a:rPr lang="en-US" smtClean="0"/>
              <a:t>POSIX.1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758F37-D6DF-4EE9-9739-EF686B02080B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pPr eaLnBrk="1" hangingPunct="1"/>
            <a:r>
              <a:rPr lang="en-US" smtClean="0"/>
              <a:t>Understanding NTFS</a:t>
            </a:r>
          </a:p>
        </p:txBody>
      </p:sp>
      <p:sp>
        <p:nvSpPr>
          <p:cNvPr id="1536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72000"/>
          </a:xfrm>
        </p:spPr>
        <p:txBody>
          <a:bodyPr/>
          <a:lstStyle/>
          <a:p>
            <a:r>
              <a:rPr lang="en-US" smtClean="0"/>
              <a:t>NTFS features include</a:t>
            </a:r>
          </a:p>
          <a:p>
            <a:pPr lvl="1"/>
            <a:r>
              <a:rPr lang="en-US" smtClean="0"/>
              <a:t>Journaling</a:t>
            </a:r>
          </a:p>
          <a:p>
            <a:pPr lvl="1"/>
            <a:r>
              <a:rPr lang="en-US" smtClean="0"/>
              <a:t>Large volume capacity</a:t>
            </a:r>
          </a:p>
          <a:p>
            <a:pPr lvl="1"/>
            <a:r>
              <a:rPr lang="en-US" smtClean="0"/>
              <a:t>Hard links</a:t>
            </a:r>
          </a:p>
          <a:p>
            <a:pPr lvl="1"/>
            <a:r>
              <a:rPr lang="en-US" smtClean="0"/>
              <a:t>Self-healing</a:t>
            </a:r>
          </a:p>
          <a:p>
            <a:r>
              <a:rPr lang="en-US" smtClean="0"/>
              <a:t>Portable operating system interface (POSIX)</a:t>
            </a:r>
          </a:p>
          <a:p>
            <a:pPr lvl="1"/>
            <a:r>
              <a:rPr lang="en-US" smtClean="0"/>
              <a:t>A set of standards designed to enable portability of applications from one computer system to another</a:t>
            </a:r>
          </a:p>
          <a:p>
            <a:r>
              <a:rPr lang="en-US" smtClean="0"/>
              <a:t>Journaling by a file system means that it tracks changes to files and keeps a record of these changes in a separate log 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57871-4A5D-4EB8-8CD9-B2EF786D9DBA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pPr eaLnBrk="1" hangingPunct="1"/>
            <a:r>
              <a:rPr lang="en-US" smtClean="0"/>
              <a:t>Understanding NTFS</a:t>
            </a:r>
          </a:p>
        </p:txBody>
      </p:sp>
      <p:sp>
        <p:nvSpPr>
          <p:cNvPr id="1638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572000"/>
          </a:xfrm>
        </p:spPr>
        <p:txBody>
          <a:bodyPr/>
          <a:lstStyle/>
          <a:p>
            <a:r>
              <a:rPr lang="en-US" smtClean="0"/>
              <a:t>You cannot install Windows Server 2008 on a FAT volume</a:t>
            </a:r>
          </a:p>
          <a:p>
            <a:pPr lvl="1"/>
            <a:r>
              <a:rPr lang="en-US" smtClean="0"/>
              <a:t>Check to ensure that any File Allocation Table (FAT) volumes are first converted to NTFS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DE3234-0E55-471F-9295-8B72EE718340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mtClean="0"/>
              <a:t>Understanding NTFS</a:t>
            </a: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33538"/>
            <a:ext cx="7620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911B34-C301-4678-8AAE-524BC21F13FF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pPr eaLnBrk="1" hangingPunct="1"/>
            <a:r>
              <a:rPr lang="en-US" smtClean="0"/>
              <a:t>Upgrading to Windows Server 2008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012950"/>
            <a:ext cx="75152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4C7399-63DD-4D1F-B5E0-FE0B487D523A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mtClean="0"/>
              <a:t>Planning User Licensing</a:t>
            </a:r>
          </a:p>
        </p:txBody>
      </p:sp>
      <p:sp>
        <p:nvSpPr>
          <p:cNvPr id="1946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72000"/>
          </a:xfrm>
        </p:spPr>
        <p:txBody>
          <a:bodyPr/>
          <a:lstStyle/>
          <a:p>
            <a:r>
              <a:rPr lang="en-US" smtClean="0"/>
              <a:t>For the Standard and Enterprise editions</a:t>
            </a:r>
          </a:p>
          <a:p>
            <a:pPr lvl="1"/>
            <a:r>
              <a:rPr lang="en-US" smtClean="0"/>
              <a:t>You currently can purchase your initial edition with five or 25 client access licenses (CALs)</a:t>
            </a:r>
          </a:p>
          <a:p>
            <a:r>
              <a:rPr lang="en-US" smtClean="0"/>
              <a:t>For the Datacenter and Itanium-Based editions</a:t>
            </a:r>
          </a:p>
          <a:p>
            <a:pPr lvl="1"/>
            <a:r>
              <a:rPr lang="en-US" smtClean="0"/>
              <a:t>You pay one flat cost per processor</a:t>
            </a:r>
          </a:p>
          <a:p>
            <a:r>
              <a:rPr lang="en-US" smtClean="0"/>
              <a:t>When there is a virtual server set up for Windows Server 2008 Standard Edition</a:t>
            </a:r>
          </a:p>
          <a:p>
            <a:pPr lvl="1"/>
            <a:r>
              <a:rPr lang="en-US" smtClean="0"/>
              <a:t>Users may have one virtual access per CAL</a:t>
            </a:r>
          </a:p>
          <a:p>
            <a:r>
              <a:rPr lang="en-US" smtClean="0"/>
              <a:t>For Windows Server 2008 Datacenter Edition</a:t>
            </a:r>
          </a:p>
          <a:p>
            <a:pPr lvl="1"/>
            <a:r>
              <a:rPr lang="en-US" smtClean="0"/>
              <a:t>A workstation can have unlimited virtual accesses per processor license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876B78-5DEC-4DA2-BF24-C31502FCA09D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mtClean="0"/>
              <a:t>Domain or Workgroup</a:t>
            </a:r>
          </a:p>
        </p:txBody>
      </p:sp>
      <p:sp>
        <p:nvSpPr>
          <p:cNvPr id="2048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572000"/>
          </a:xfrm>
        </p:spPr>
        <p:txBody>
          <a:bodyPr/>
          <a:lstStyle/>
          <a:p>
            <a:r>
              <a:rPr lang="en-US" smtClean="0"/>
              <a:t>Determine the type of network access for which your computer will be configured</a:t>
            </a:r>
          </a:p>
          <a:p>
            <a:r>
              <a:rPr lang="en-US" smtClean="0"/>
              <a:t>You can specify a domain or workgroup on the Initial Configuration Tasks window</a:t>
            </a:r>
          </a:p>
          <a:p>
            <a:r>
              <a:rPr lang="en-US" smtClean="0"/>
              <a:t>Requirements for adding the computer to a domain</a:t>
            </a:r>
          </a:p>
          <a:p>
            <a:pPr lvl="1"/>
            <a:r>
              <a:rPr lang="en-US" smtClean="0"/>
              <a:t>Provide the DNS name of the domain you want to join</a:t>
            </a:r>
          </a:p>
          <a:p>
            <a:pPr lvl="1"/>
            <a:r>
              <a:rPr lang="en-US" smtClean="0"/>
              <a:t>You must have a computer account in the domain you want to join</a:t>
            </a:r>
          </a:p>
          <a:p>
            <a:pPr lvl="1"/>
            <a:r>
              <a:rPr lang="en-US" smtClean="0"/>
              <a:t>One domain controller and a DNS server must be online before you can join the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457AC7-D2CA-4F44-B0E6-5852E70AEE40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pPr eaLnBrk="1" hangingPunct="1"/>
            <a:r>
              <a:rPr lang="en-US" smtClean="0"/>
              <a:t>Choosing a Computer Name</a:t>
            </a:r>
          </a:p>
        </p:txBody>
      </p:sp>
      <p:sp>
        <p:nvSpPr>
          <p:cNvPr id="2150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572000"/>
          </a:xfrm>
        </p:spPr>
        <p:txBody>
          <a:bodyPr/>
          <a:lstStyle/>
          <a:p>
            <a:r>
              <a:rPr lang="en-US" smtClean="0"/>
              <a:t>The installation process assigns a randomly generated name for the server computer</a:t>
            </a:r>
          </a:p>
          <a:p>
            <a:r>
              <a:rPr lang="en-US" smtClean="0"/>
              <a:t>Some organizations have a predetermined naming scheme for computers on their network</a:t>
            </a:r>
          </a:p>
          <a:p>
            <a:r>
              <a:rPr lang="en-US" smtClean="0"/>
              <a:t>Microsoft’s recommendations for creating a computer name include the following</a:t>
            </a:r>
          </a:p>
          <a:p>
            <a:pPr lvl="1"/>
            <a:r>
              <a:rPr lang="en-US" smtClean="0"/>
              <a:t>The maximum length is 63 characters</a:t>
            </a:r>
          </a:p>
          <a:p>
            <a:pPr lvl="1"/>
            <a:r>
              <a:rPr lang="en-US" smtClean="0"/>
              <a:t>Use shorter names up to 15 characters for easier typing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895F6C-A1A3-4FA0-9E5A-6DFBA2592BE4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pPr eaLnBrk="1" hangingPunct="1"/>
            <a:r>
              <a:rPr lang="en-US" smtClean="0"/>
              <a:t>Choosing a Computer Name</a:t>
            </a:r>
          </a:p>
        </p:txBody>
      </p:sp>
      <p:sp>
        <p:nvSpPr>
          <p:cNvPr id="2253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572000"/>
          </a:xfrm>
        </p:spPr>
        <p:txBody>
          <a:bodyPr/>
          <a:lstStyle/>
          <a:p>
            <a:r>
              <a:rPr lang="en-US" smtClean="0"/>
              <a:t>Microsoft’s recommendations for creating a computer name include the following</a:t>
            </a:r>
          </a:p>
          <a:p>
            <a:pPr lvl="1"/>
            <a:r>
              <a:rPr lang="en-US" smtClean="0"/>
              <a:t>The computer should have a name that is different from any other computer name on the local network or in the domain</a:t>
            </a:r>
          </a:p>
          <a:p>
            <a:pPr lvl="1"/>
            <a:r>
              <a:rPr lang="en-US" smtClean="0"/>
              <a:t>If no DNS server exists on the network, use only standard Internet characters</a:t>
            </a:r>
          </a:p>
          <a:p>
            <a:pPr lvl="1"/>
            <a:r>
              <a:rPr lang="en-US" smtClean="0"/>
              <a:t>If a DNS server is present on the network, use standard Internet characters plus additional characters such as $, %, &amp;, , and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70E140-20E8-40D5-B7B7-476559A7C02B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572000"/>
          </a:xfrm>
        </p:spPr>
        <p:txBody>
          <a:bodyPr/>
          <a:lstStyle/>
          <a:p>
            <a:r>
              <a:rPr lang="en-US" smtClean="0"/>
              <a:t>Plan and make the appropriate preparations for installing Windows Server 2008</a:t>
            </a:r>
          </a:p>
          <a:p>
            <a:r>
              <a:rPr lang="en-US" smtClean="0"/>
              <a:t>Understand the different installation methods used and install Windows Server 2008</a:t>
            </a:r>
          </a:p>
          <a:p>
            <a:r>
              <a:rPr lang="en-US" smtClean="0"/>
              <a:t>Set up Windows Server 2008 from the Initial Configuration Tasks window</a:t>
            </a:r>
          </a:p>
          <a:p>
            <a:r>
              <a:rPr lang="en-US" smtClean="0"/>
              <a:t>Activate Windows Server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3FC1C9-BB2F-42FA-8AA7-A53C4B8E87C7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mtClean="0"/>
              <a:t>Install Server Core or the Full Version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4572000"/>
          </a:xfrm>
        </p:spPr>
        <p:txBody>
          <a:bodyPr/>
          <a:lstStyle/>
          <a:p>
            <a:r>
              <a:rPr lang="en-US" smtClean="0"/>
              <a:t>Some scenarios for a Server Core installation</a:t>
            </a:r>
          </a:p>
          <a:p>
            <a:pPr lvl="1"/>
            <a:r>
              <a:rPr lang="en-US" smtClean="0"/>
              <a:t>Your organization is medium or large in size and wants to dedicate one server to operate as a DHCP or combined DHCP and DNS server</a:t>
            </a:r>
          </a:p>
          <a:p>
            <a:pPr lvl="1"/>
            <a:r>
              <a:rPr lang="en-US" smtClean="0"/>
              <a:t>Your organization offers many shared folders to users for their work and the organization wants to centralize all of the shared folders on one computer</a:t>
            </a:r>
          </a:p>
          <a:p>
            <a:pPr lvl="1"/>
            <a:r>
              <a:rPr lang="en-US" smtClean="0"/>
              <a:t>The server contains only centralized databases accessed by users</a:t>
            </a:r>
          </a:p>
          <a:p>
            <a:pPr lvl="1"/>
            <a:r>
              <a:rPr lang="en-US" smtClean="0"/>
              <a:t>The server holds critical files for the organization and needs to have the smallest attack surface</a:t>
            </a:r>
          </a:p>
          <a:p>
            <a:pPr lvl="1"/>
            <a:r>
              <a:rPr lang="en-US" smtClean="0"/>
              <a:t>The server is dedicated to one narrow task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BA001C-FAF3-4C68-B3ED-19C6E203E969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mtClean="0"/>
              <a:t>Install Server Core or the Full Version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572000"/>
          </a:xfrm>
        </p:spPr>
        <p:txBody>
          <a:bodyPr/>
          <a:lstStyle/>
          <a:p>
            <a:r>
              <a:rPr lang="en-US" smtClean="0"/>
              <a:t>Sample scenarios for installing the full version are</a:t>
            </a:r>
          </a:p>
          <a:p>
            <a:pPr lvl="1"/>
            <a:r>
              <a:rPr lang="en-US" smtClean="0"/>
              <a:t>Your organization is a small or medium-size business and does not plan to dedicate a server for a specific function, such as for DHCP</a:t>
            </a:r>
          </a:p>
          <a:p>
            <a:pPr lvl="1"/>
            <a:r>
              <a:rPr lang="en-US" smtClean="0"/>
              <a:t>You prefer to work in a GUI environment</a:t>
            </a:r>
          </a:p>
          <a:p>
            <a:pPr lvl="1"/>
            <a:r>
              <a:rPr lang="en-US" smtClean="0"/>
              <a:t>Your organization needs to have GUI-based software on the server</a:t>
            </a:r>
          </a:p>
          <a:p>
            <a:pPr lvl="1"/>
            <a:r>
              <a:rPr lang="en-US" smtClean="0"/>
              <a:t>The server administrator is relatively new to Windows Server 2008 and wants to use wizards for guidance</a:t>
            </a:r>
          </a:p>
          <a:p>
            <a:pPr lvl="1"/>
            <a:r>
              <a:rPr lang="en-US" smtClean="0"/>
              <a:t>The server must have .NET Framework for the applications on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EE81D5-39FC-49EC-9734-941CD99218CF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mtClean="0"/>
              <a:t>Identifying Server Roles</a:t>
            </a:r>
          </a:p>
        </p:txBody>
      </p:sp>
      <p:sp>
        <p:nvSpPr>
          <p:cNvPr id="2560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572000"/>
          </a:xfrm>
        </p:spPr>
        <p:txBody>
          <a:bodyPr/>
          <a:lstStyle/>
          <a:p>
            <a:r>
              <a:rPr lang="en-US" smtClean="0"/>
              <a:t>Active Directory Certificate Services Role</a:t>
            </a:r>
          </a:p>
          <a:p>
            <a:pPr lvl="1"/>
            <a:r>
              <a:rPr lang="en-US" smtClean="0"/>
              <a:t>Four services are incorporated into this role, as shown in Table 2-2</a:t>
            </a:r>
          </a:p>
          <a:p>
            <a:r>
              <a:rPr lang="en-US" smtClean="0"/>
              <a:t>Active Directory Domain Services Role</a:t>
            </a:r>
          </a:p>
          <a:p>
            <a:pPr lvl="1"/>
            <a:r>
              <a:rPr lang="en-US" smtClean="0"/>
              <a:t>Central to implementing Active Directory and creating one or more domains</a:t>
            </a:r>
          </a:p>
          <a:p>
            <a:r>
              <a:rPr lang="en-US" smtClean="0"/>
              <a:t>Active Directory Federation Services</a:t>
            </a:r>
          </a:p>
          <a:p>
            <a:pPr lvl="1"/>
            <a:r>
              <a:rPr lang="en-US" smtClean="0"/>
              <a:t>Used to manage security tokens and security services on a Windows Server 2008 Web-based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B8C5D6-2549-493A-AECA-52F4EB62B9C8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mtClean="0"/>
              <a:t>Identifying Server Roles</a:t>
            </a: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2144713"/>
            <a:ext cx="77882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4482AD-EDBB-46C6-8E42-B8DBE8052965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mtClean="0"/>
              <a:t>Identifying Server Roles</a:t>
            </a:r>
          </a:p>
        </p:txBody>
      </p:sp>
      <p:sp>
        <p:nvSpPr>
          <p:cNvPr id="2765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572000"/>
          </a:xfrm>
        </p:spPr>
        <p:txBody>
          <a:bodyPr/>
          <a:lstStyle/>
          <a:p>
            <a:r>
              <a:rPr lang="en-US" smtClean="0"/>
              <a:t>Active Directory Lightweight Directory Services</a:t>
            </a:r>
          </a:p>
          <a:p>
            <a:pPr lvl="1"/>
            <a:r>
              <a:rPr lang="en-US" smtClean="0"/>
              <a:t>Intended for servers that primarily manage applications for users</a:t>
            </a:r>
          </a:p>
          <a:p>
            <a:r>
              <a:rPr lang="en-US" smtClean="0"/>
              <a:t>Active Directory Rights Management Services Role</a:t>
            </a:r>
          </a:p>
          <a:p>
            <a:pPr lvl="1"/>
            <a:r>
              <a:rPr lang="en-US" smtClean="0"/>
              <a:t>Uses security capabilities such as encryption, user authentication, and security certificates to help safeguard information</a:t>
            </a:r>
          </a:p>
          <a:p>
            <a:r>
              <a:rPr lang="en-US" smtClean="0"/>
              <a:t>Application Server Role</a:t>
            </a:r>
          </a:p>
          <a:p>
            <a:pPr lvl="1"/>
            <a:r>
              <a:rPr lang="en-US" smtClean="0"/>
              <a:t>Places the Windows Server 2008 server in the role of a computer that makes applications available to users on a network or over the 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AC3084-F20D-474A-A28A-163587E4805D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mtClean="0"/>
              <a:t>Identifying Server Roles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4572000"/>
          </a:xfrm>
        </p:spPr>
        <p:txBody>
          <a:bodyPr/>
          <a:lstStyle/>
          <a:p>
            <a:r>
              <a:rPr lang="en-US" smtClean="0"/>
              <a:t>DHCP Server Role</a:t>
            </a:r>
          </a:p>
          <a:p>
            <a:pPr lvl="1"/>
            <a:r>
              <a:rPr lang="en-US" smtClean="0"/>
              <a:t>Role in which the server leases IP addresses to network clients</a:t>
            </a:r>
          </a:p>
          <a:p>
            <a:r>
              <a:rPr lang="en-US" smtClean="0"/>
              <a:t>DNS Server Role</a:t>
            </a:r>
          </a:p>
          <a:p>
            <a:pPr lvl="1"/>
            <a:r>
              <a:rPr lang="en-US" smtClean="0"/>
              <a:t>DNS maintains tables from which this service translates domain and computer names into IP addresses and vice versa</a:t>
            </a:r>
          </a:p>
          <a:p>
            <a:r>
              <a:rPr lang="en-US" smtClean="0"/>
              <a:t>Fax Server Role</a:t>
            </a:r>
          </a:p>
          <a:p>
            <a:pPr lvl="1"/>
            <a:r>
              <a:rPr lang="en-US" smtClean="0"/>
              <a:t>Through the Fax Server role, you can manage all fax resources on a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C44D9E-8093-4BBC-A483-D3330AD500DA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mtClean="0"/>
              <a:t>Identifying Server Roles</a:t>
            </a:r>
          </a:p>
        </p:txBody>
      </p:sp>
      <p:sp>
        <p:nvSpPr>
          <p:cNvPr id="2970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4572000"/>
          </a:xfrm>
        </p:spPr>
        <p:txBody>
          <a:bodyPr/>
          <a:lstStyle/>
          <a:p>
            <a:r>
              <a:rPr lang="en-US" smtClean="0"/>
              <a:t>File Services Role</a:t>
            </a:r>
          </a:p>
          <a:p>
            <a:pPr lvl="1"/>
            <a:r>
              <a:rPr lang="en-US" smtClean="0"/>
              <a:t>Enables users to access and share files through one or more servers</a:t>
            </a:r>
          </a:p>
          <a:p>
            <a:r>
              <a:rPr lang="en-US" smtClean="0"/>
              <a:t>Hyper-V Role</a:t>
            </a:r>
          </a:p>
          <a:p>
            <a:pPr lvl="1"/>
            <a:r>
              <a:rPr lang="en-US" smtClean="0"/>
              <a:t>Enables Windows Server 2008 to function as a virtual server</a:t>
            </a:r>
          </a:p>
          <a:p>
            <a:r>
              <a:rPr lang="en-US" smtClean="0"/>
              <a:t>Network Policy and Access Services Role</a:t>
            </a:r>
          </a:p>
          <a:p>
            <a:pPr lvl="1"/>
            <a:r>
              <a:rPr lang="en-US" smtClean="0"/>
              <a:t>A network is kept secure and healthy by having policies governing who can access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FDE9F9-52AA-471F-94BB-362524C97A71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mtClean="0"/>
              <a:t>Identifying Server Roles</a:t>
            </a:r>
          </a:p>
        </p:txBody>
      </p:sp>
      <p:sp>
        <p:nvSpPr>
          <p:cNvPr id="3072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4572000"/>
          </a:xfrm>
        </p:spPr>
        <p:txBody>
          <a:bodyPr/>
          <a:lstStyle/>
          <a:p>
            <a:r>
              <a:rPr lang="en-US" smtClean="0"/>
              <a:t>Print Services Role</a:t>
            </a:r>
          </a:p>
          <a:p>
            <a:pPr lvl="1"/>
            <a:r>
              <a:rPr lang="en-US" smtClean="0"/>
              <a:t>Includes a service to make a Windows Server 2008 server a formal Print Server that manages print jobs and network printers from one place</a:t>
            </a:r>
          </a:p>
          <a:p>
            <a:r>
              <a:rPr lang="en-US" smtClean="0"/>
              <a:t>Terminal Services Role</a:t>
            </a:r>
          </a:p>
          <a:p>
            <a:pPr lvl="1"/>
            <a:r>
              <a:rPr lang="en-US" smtClean="0"/>
              <a:t>Enable client computers to run services and software applications on the server instead of on the client</a:t>
            </a:r>
          </a:p>
          <a:p>
            <a:r>
              <a:rPr lang="en-US" smtClean="0"/>
              <a:t>UDDI Services Role</a:t>
            </a:r>
          </a:p>
          <a:p>
            <a:pPr lvl="1"/>
            <a:r>
              <a:rPr lang="en-US" smtClean="0"/>
              <a:t>Enables the discovery of existing Web services and program resources that can be used over and over in different Web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F63E0C-DAF2-420D-97FD-3BEEBC89B06A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mtClean="0"/>
              <a:t>Identifying Server Roles</a:t>
            </a:r>
          </a:p>
        </p:txBody>
      </p:sp>
      <p:sp>
        <p:nvSpPr>
          <p:cNvPr id="3174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4572000"/>
          </a:xfrm>
        </p:spPr>
        <p:txBody>
          <a:bodyPr/>
          <a:lstStyle/>
          <a:p>
            <a:r>
              <a:rPr lang="en-US" smtClean="0"/>
              <a:t>Web Server (IIS) Role</a:t>
            </a:r>
          </a:p>
          <a:p>
            <a:pPr lvl="1"/>
            <a:r>
              <a:rPr lang="en-US" smtClean="0"/>
              <a:t>Enables Windows Server 2008 to provide an ever-expanding range of Web services</a:t>
            </a:r>
          </a:p>
          <a:p>
            <a:r>
              <a:rPr lang="en-US" smtClean="0"/>
              <a:t>Windows Deployment Services Role</a:t>
            </a:r>
          </a:p>
          <a:p>
            <a:pPr lvl="1"/>
            <a:r>
              <a:rPr lang="en-US" smtClean="0"/>
              <a:t>Enables an organization to purchase multiple computers without operating systems and then install Windows Server 2008 on all of the computers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749918-ECCB-47A0-92DD-B8697D4CED2E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mtClean="0"/>
              <a:t>Making Immediate Preparations</a:t>
            </a:r>
          </a:p>
        </p:txBody>
      </p:sp>
      <p:sp>
        <p:nvSpPr>
          <p:cNvPr id="3277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572000"/>
          </a:xfrm>
        </p:spPr>
        <p:txBody>
          <a:bodyPr/>
          <a:lstStyle/>
          <a:p>
            <a:r>
              <a:rPr lang="en-US" smtClean="0"/>
              <a:t>Immediate preparations include</a:t>
            </a:r>
          </a:p>
          <a:p>
            <a:pPr lvl="1"/>
            <a:r>
              <a:rPr lang="en-US" smtClean="0"/>
              <a:t>If you are upgrading, back up the files before starting</a:t>
            </a:r>
          </a:p>
          <a:p>
            <a:pPr lvl="1"/>
            <a:r>
              <a:rPr lang="en-US" smtClean="0"/>
              <a:t>Ensure that all important hardware are preinstalled</a:t>
            </a:r>
          </a:p>
          <a:p>
            <a:pPr lvl="1"/>
            <a:r>
              <a:rPr lang="en-US" smtClean="0"/>
              <a:t>Disconnect or remove removable storage devices</a:t>
            </a:r>
          </a:p>
          <a:p>
            <a:pPr lvl="1"/>
            <a:r>
              <a:rPr lang="en-US" smtClean="0"/>
              <a:t>Disconnect any connection for communications with an (UPS)</a:t>
            </a:r>
          </a:p>
          <a:p>
            <a:pPr lvl="1"/>
            <a:r>
              <a:rPr lang="en-US" smtClean="0"/>
              <a:t>Have on hand CD/DVDs or other media with drivers for new peripherals</a:t>
            </a:r>
          </a:p>
          <a:p>
            <a:pPr lvl="1"/>
            <a:r>
              <a:rPr lang="en-US" smtClean="0"/>
              <a:t>Use the test software disc that comes with the server to verify that the CPU, memory, and disk drives are working properly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C147A-48E9-4E5F-BF49-FAA0EAA4CE93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572000"/>
          </a:xfrm>
        </p:spPr>
        <p:txBody>
          <a:bodyPr/>
          <a:lstStyle/>
          <a:p>
            <a:r>
              <a:rPr lang="en-US" smtClean="0"/>
              <a:t>Install and configure Windows Deployment Services</a:t>
            </a:r>
          </a:p>
          <a:p>
            <a:r>
              <a:rPr lang="en-US" smtClean="0"/>
              <a:t>Install service packs</a:t>
            </a:r>
          </a:p>
          <a:p>
            <a:r>
              <a:rPr lang="en-US" smtClean="0"/>
              <a:t>Troubleshoot installation problems</a:t>
            </a:r>
          </a:p>
          <a:p>
            <a:r>
              <a:rPr lang="en-US" smtClean="0"/>
              <a:t>Uninstall Windows Server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EA143E-78EF-4376-BA86-15BCF37AB050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mtClean="0"/>
              <a:t>Installation Methods</a:t>
            </a:r>
          </a:p>
        </p:txBody>
      </p:sp>
      <p:sp>
        <p:nvSpPr>
          <p:cNvPr id="3379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572000"/>
          </a:xfrm>
        </p:spPr>
        <p:txBody>
          <a:bodyPr/>
          <a:lstStyle/>
          <a:p>
            <a:r>
              <a:rPr lang="en-US" smtClean="0"/>
              <a:t>The primary installation methods are as follows</a:t>
            </a:r>
          </a:p>
          <a:p>
            <a:pPr lvl="1"/>
            <a:r>
              <a:rPr lang="en-US" smtClean="0"/>
              <a:t>DVD installation</a:t>
            </a:r>
          </a:p>
          <a:p>
            <a:pPr lvl="1"/>
            <a:r>
              <a:rPr lang="en-US" smtClean="0"/>
              <a:t>Upgrade from Windows Server 2003</a:t>
            </a:r>
          </a:p>
          <a:p>
            <a:pPr lvl="1"/>
            <a:r>
              <a:rPr lang="en-US" smtClean="0"/>
              <a:t>Installation for a virtual server using Hyper-V</a:t>
            </a:r>
          </a:p>
          <a:p>
            <a:pPr lvl="1"/>
            <a:r>
              <a:rPr lang="en-US" smtClean="0"/>
              <a:t>Windows Deployment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D78913-ADF7-427F-8B67-FF7C2CEA7FD3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mtClean="0"/>
              <a:t>DVD Installation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572000"/>
          </a:xfrm>
        </p:spPr>
        <p:txBody>
          <a:bodyPr/>
          <a:lstStyle/>
          <a:p>
            <a:r>
              <a:rPr lang="en-US" smtClean="0"/>
              <a:t>To start the installation from DVD</a:t>
            </a:r>
          </a:p>
          <a:p>
            <a:pPr lvl="1"/>
            <a:r>
              <a:rPr lang="en-US" smtClean="0"/>
              <a:t>Make sure the computer’s BIOS is set to boot first from the CD/DVD drive</a:t>
            </a:r>
          </a:p>
          <a:p>
            <a:pPr lvl="1"/>
            <a:r>
              <a:rPr lang="en-US" smtClean="0"/>
              <a:t>Insert the Windows Server 2008 installation DVD</a:t>
            </a:r>
          </a:p>
          <a:p>
            <a:pPr lvl="1"/>
            <a:r>
              <a:rPr lang="en-US" smtClean="0"/>
              <a:t>Power off the computer</a:t>
            </a:r>
          </a:p>
          <a:p>
            <a:pPr lvl="1"/>
            <a:r>
              <a:rPr lang="en-US" smtClean="0"/>
              <a:t>Turn on the computer, and if necessary, press the key combination to boot from the CD/DVD drive</a:t>
            </a:r>
          </a:p>
          <a:p>
            <a:pPr lvl="1"/>
            <a:r>
              <a:rPr lang="en-US" smtClean="0"/>
              <a:t>Follow the instructions for installing Windows Server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1F68D4-AF69-4BDC-9E1B-89D1933FF5AC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mtClean="0"/>
              <a:t>Upgrading from Windows Server 2003</a:t>
            </a:r>
          </a:p>
        </p:txBody>
      </p:sp>
      <p:sp>
        <p:nvSpPr>
          <p:cNvPr id="3584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4572000"/>
          </a:xfrm>
        </p:spPr>
        <p:txBody>
          <a:bodyPr/>
          <a:lstStyle/>
          <a:p>
            <a:r>
              <a:rPr lang="en-US" smtClean="0"/>
              <a:t>The general steps to begin an upgrade are as follows</a:t>
            </a:r>
          </a:p>
          <a:p>
            <a:pPr lvl="1"/>
            <a:r>
              <a:rPr lang="en-US" smtClean="0"/>
              <a:t>Boot the computer to use its current operating system</a:t>
            </a:r>
          </a:p>
          <a:p>
            <a:pPr lvl="1"/>
            <a:r>
              <a:rPr lang="en-US" smtClean="0"/>
              <a:t>Insert the Windows Server 2008 installation DVD</a:t>
            </a:r>
          </a:p>
          <a:p>
            <a:pPr lvl="1"/>
            <a:r>
              <a:rPr lang="en-US" smtClean="0"/>
              <a:t>If you see the Autoplay window, click the option to Run setup.exe.</a:t>
            </a:r>
          </a:p>
          <a:p>
            <a:pPr lvl="1"/>
            <a:r>
              <a:rPr lang="en-US" smtClean="0"/>
              <a:t>When you see the Install Windows window, click Install now</a:t>
            </a:r>
          </a:p>
          <a:p>
            <a:pPr lvl="1"/>
            <a:r>
              <a:rPr lang="en-US" smtClean="0"/>
              <a:t>Follow the instructions for installing Windows Server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AD536A-5399-4566-9CDE-74219BB70CA7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467600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91CCC7-3600-4CA8-AF77-F9FFA4DC37DB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mtClean="0"/>
              <a:t>Virtual Server Using Hyper-V</a:t>
            </a:r>
          </a:p>
        </p:txBody>
      </p:sp>
      <p:sp>
        <p:nvSpPr>
          <p:cNvPr id="3789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4572000"/>
          </a:xfrm>
        </p:spPr>
        <p:txBody>
          <a:bodyPr/>
          <a:lstStyle/>
          <a:p>
            <a:r>
              <a:rPr lang="en-US" smtClean="0"/>
              <a:t>The actual installation steps of Windows Server 2008 as a virtual server are nearly the same as those for a DVD installation</a:t>
            </a:r>
          </a:p>
          <a:p>
            <a:pPr lvl="1"/>
            <a:r>
              <a:rPr lang="en-US" smtClean="0"/>
              <a:t>But first you need to go through the steps to set up a virtual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9E2546-D77C-4591-8C89-B611E46D14B2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mtClean="0"/>
              <a:t>Windows Deployment Services</a:t>
            </a:r>
          </a:p>
        </p:txBody>
      </p:sp>
      <p:sp>
        <p:nvSpPr>
          <p:cNvPr id="3891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4572000"/>
          </a:xfrm>
        </p:spPr>
        <p:txBody>
          <a:bodyPr/>
          <a:lstStyle/>
          <a:p>
            <a:r>
              <a:rPr lang="en-US" smtClean="0"/>
              <a:t>The WDS role is designed to enable the installation of Windows operating systems, Windows Vista and Windows Server 2008, on multiple computers</a:t>
            </a:r>
          </a:p>
          <a:p>
            <a:r>
              <a:rPr lang="en-US" smtClean="0"/>
              <a:t>When you use WDS, it’s not necessary to stay at the computer during the operating system installation </a:t>
            </a:r>
          </a:p>
          <a:p>
            <a:r>
              <a:rPr lang="en-US" smtClean="0"/>
              <a:t>An installation DVD is not necessary</a:t>
            </a:r>
          </a:p>
          <a:p>
            <a:pPr lvl="1"/>
            <a:r>
              <a:rPr lang="en-US" smtClean="0"/>
              <a:t>The installation files are sent over a network from the Windows Server 2008 Windows Deployment Services server</a:t>
            </a:r>
          </a:p>
          <a:p>
            <a:pPr lvl="1"/>
            <a:r>
              <a:rPr lang="en-US" smtClean="0"/>
              <a:t>However, you do need to have licenses for all of the operating systems you install through WDS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B7539B-00FB-4FE1-A31E-C0D36EDDE3B8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mtClean="0"/>
              <a:t>Initial Configuration Tasks Window</a:t>
            </a:r>
          </a:p>
        </p:txBody>
      </p:sp>
      <p:sp>
        <p:nvSpPr>
          <p:cNvPr id="3994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572000"/>
          </a:xfrm>
        </p:spPr>
        <p:txBody>
          <a:bodyPr/>
          <a:lstStyle/>
          <a:p>
            <a:r>
              <a:rPr lang="en-US" smtClean="0"/>
              <a:t>In this window, you can do the following</a:t>
            </a:r>
          </a:p>
          <a:p>
            <a:pPr lvl="1"/>
            <a:r>
              <a:rPr lang="en-US" smtClean="0"/>
              <a:t>Provide Computer Information</a:t>
            </a:r>
          </a:p>
          <a:p>
            <a:pPr lvl="1"/>
            <a:r>
              <a:rPr lang="en-US" smtClean="0"/>
              <a:t>Update This Server</a:t>
            </a:r>
          </a:p>
          <a:p>
            <a:pPr lvl="1"/>
            <a:r>
              <a:rPr lang="en-US" smtClean="0"/>
              <a:t>Customize This Server</a:t>
            </a:r>
          </a:p>
          <a:p>
            <a:r>
              <a:rPr lang="en-US" smtClean="0"/>
              <a:t>You don’t need to complete all of the tasks at this time</a:t>
            </a:r>
          </a:p>
          <a:p>
            <a:pPr lvl="1"/>
            <a:r>
              <a:rPr lang="en-US" smtClean="0"/>
              <a:t>But you should complete some preliminary tasks right away</a:t>
            </a:r>
          </a:p>
          <a:p>
            <a:r>
              <a:rPr lang="en-US" smtClean="0"/>
              <a:t>After configuring the computer information, plan to configure how to update the computer</a:t>
            </a:r>
            <a:endParaRPr lang="en-US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B1A084-77BE-430C-B590-DCA7937D3508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209550"/>
            <a:ext cx="8080375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6A6102-2045-41BA-B52A-BE365C6EE899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mtClean="0"/>
              <a:t>Server Activation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572000"/>
          </a:xfrm>
        </p:spPr>
        <p:txBody>
          <a:bodyPr/>
          <a:lstStyle/>
          <a:p>
            <a:r>
              <a:rPr lang="en-US" smtClean="0"/>
              <a:t>After Windows Server 2008 is installed</a:t>
            </a:r>
          </a:p>
          <a:p>
            <a:pPr lvl="1"/>
            <a:r>
              <a:rPr lang="en-US" smtClean="0"/>
              <a:t>Necessary to activate the copy of the operating system</a:t>
            </a:r>
          </a:p>
          <a:p>
            <a:r>
              <a:rPr lang="en-US" smtClean="0"/>
              <a:t>You need to activate your copy of Windows Server 2008 before the short activation period expires</a:t>
            </a:r>
          </a:p>
          <a:p>
            <a:pPr lvl="1"/>
            <a:r>
              <a:rPr lang="en-US" smtClean="0"/>
              <a:t>Or else many functions of the operating system are disabled</a:t>
            </a:r>
          </a:p>
          <a:p>
            <a:r>
              <a:rPr lang="en-US" smtClean="0"/>
              <a:t>Windows Server 2008 can be activated through the Internet or by telephone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0225B7-68FE-4EDF-849E-6FCC5AD44452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mtClean="0"/>
              <a:t>Using Windows Deployment Services</a:t>
            </a:r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572000"/>
          </a:xfrm>
        </p:spPr>
        <p:txBody>
          <a:bodyPr/>
          <a:lstStyle/>
          <a:p>
            <a:r>
              <a:rPr lang="en-US" smtClean="0"/>
              <a:t>Benefits</a:t>
            </a:r>
          </a:p>
          <a:p>
            <a:pPr lvl="1"/>
            <a:r>
              <a:rPr lang="en-US" smtClean="0"/>
              <a:t>Installs Windows Server 2008 and Windows Vista</a:t>
            </a:r>
          </a:p>
          <a:p>
            <a:pPr lvl="1"/>
            <a:r>
              <a:rPr lang="en-US" smtClean="0"/>
              <a:t>Retains the ability to install Windows Server 2003 and Windows XP</a:t>
            </a:r>
          </a:p>
          <a:p>
            <a:pPr lvl="1"/>
            <a:r>
              <a:rPr lang="en-US" smtClean="0"/>
              <a:t>Enhances performance</a:t>
            </a:r>
          </a:p>
          <a:p>
            <a:pPr lvl="1"/>
            <a:r>
              <a:rPr lang="en-US" smtClean="0"/>
              <a:t>Provides updated boot format</a:t>
            </a:r>
          </a:p>
          <a:p>
            <a:pPr lvl="1"/>
            <a:r>
              <a:rPr lang="en-US" smtClean="0"/>
              <a:t>Uses image-based installation techniques</a:t>
            </a:r>
          </a:p>
          <a:p>
            <a:pPr lvl="1"/>
            <a:r>
              <a:rPr lang="en-US" smtClean="0"/>
              <a:t>Can utilize multicasting for network efficiency</a:t>
            </a:r>
          </a:p>
          <a:p>
            <a:pPr lvl="1"/>
            <a:r>
              <a:rPr lang="en-US" smtClean="0"/>
              <a:t>Offers a redesigned presentation for choosing which operating system to install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5D705A-514E-4458-A3B8-E4C42FED4F32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Preparing for Installation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572000"/>
          </a:xfrm>
        </p:spPr>
        <p:txBody>
          <a:bodyPr/>
          <a:lstStyle/>
          <a:p>
            <a:r>
              <a:rPr lang="en-US" smtClean="0"/>
              <a:t>Preinstallation tasks</a:t>
            </a:r>
          </a:p>
          <a:p>
            <a:pPr lvl="1"/>
            <a:r>
              <a:rPr lang="en-US" smtClean="0"/>
              <a:t>Identify the hardware requirements and check hardware compatibility</a:t>
            </a:r>
          </a:p>
          <a:p>
            <a:pPr lvl="1"/>
            <a:r>
              <a:rPr lang="en-US" smtClean="0"/>
              <a:t>Determine disk partitioning options</a:t>
            </a:r>
          </a:p>
          <a:p>
            <a:pPr lvl="1"/>
            <a:r>
              <a:rPr lang="en-US" smtClean="0"/>
              <a:t>Understand the file system</a:t>
            </a:r>
          </a:p>
          <a:p>
            <a:pPr lvl="1"/>
            <a:r>
              <a:rPr lang="en-US" smtClean="0"/>
              <a:t>Determine upgrade options</a:t>
            </a:r>
          </a:p>
          <a:p>
            <a:pPr lvl="1"/>
            <a:r>
              <a:rPr lang="en-US" smtClean="0"/>
              <a:t>Plan user licensing</a:t>
            </a:r>
          </a:p>
          <a:p>
            <a:pPr lvl="1"/>
            <a:r>
              <a:rPr lang="en-US" smtClean="0"/>
              <a:t>Determine domain or workgroup membership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6655C0-E09B-4E20-AB23-FB28A04CDE1A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mtClean="0"/>
              <a:t>Using Windows Deployment Services</a:t>
            </a:r>
          </a:p>
        </p:txBody>
      </p:sp>
      <p:sp>
        <p:nvSpPr>
          <p:cNvPr id="4403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572000"/>
          </a:xfrm>
        </p:spPr>
        <p:txBody>
          <a:bodyPr/>
          <a:lstStyle/>
          <a:p>
            <a:r>
              <a:rPr lang="en-US" smtClean="0"/>
              <a:t>Windows Deployment Services operate in a Preboot Execution Environment (PXE)</a:t>
            </a:r>
          </a:p>
          <a:p>
            <a:pPr lvl="1"/>
            <a:r>
              <a:rPr lang="en-US" smtClean="0"/>
              <a:t>The target computer on which to install the operating system already has software to be PXE-enabled</a:t>
            </a:r>
          </a:p>
          <a:p>
            <a:r>
              <a:rPr lang="en-US" smtClean="0"/>
              <a:t>A PXE-enabled client can connect to the network and communicate with a server (or boot from the server)</a:t>
            </a:r>
          </a:p>
          <a:p>
            <a:pPr lvl="1"/>
            <a:r>
              <a:rPr lang="en-US" smtClean="0"/>
              <a:t>Without first having to boot from an operating system on the client’s hard disk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1DA5F5-2AA1-4AB3-96C2-E344F60D4C98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mtClean="0"/>
              <a:t>Windows Deployment Services</a:t>
            </a:r>
          </a:p>
        </p:txBody>
      </p:sp>
      <p:sp>
        <p:nvSpPr>
          <p:cNvPr id="4506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572000"/>
          </a:xfrm>
        </p:spPr>
        <p:txBody>
          <a:bodyPr/>
          <a:lstStyle/>
          <a:p>
            <a:r>
              <a:rPr lang="en-US" smtClean="0"/>
              <a:t>Requirements</a:t>
            </a:r>
          </a:p>
          <a:p>
            <a:pPr lvl="1"/>
            <a:r>
              <a:rPr lang="en-US" smtClean="0"/>
              <a:t>A DNS server already configured on the network</a:t>
            </a:r>
          </a:p>
          <a:p>
            <a:pPr lvl="1"/>
            <a:r>
              <a:rPr lang="en-US" smtClean="0"/>
              <a:t>A DHCP server already configured on the network</a:t>
            </a:r>
          </a:p>
          <a:p>
            <a:pPr lvl="1"/>
            <a:r>
              <a:rPr lang="en-US" smtClean="0"/>
              <a:t>Active Directory Domain Services already installed on a network server and the WDS server is part of the domain managed by Active Directory</a:t>
            </a:r>
          </a:p>
          <a:p>
            <a:pPr lvl="1"/>
            <a:r>
              <a:rPr lang="en-US" sz="2200" smtClean="0"/>
              <a:t> </a:t>
            </a:r>
            <a:r>
              <a:rPr lang="en-US" smtClean="0"/>
              <a:t>NTFS as the file system on the Windows Deployment Services server</a:t>
            </a:r>
          </a:p>
          <a:p>
            <a:r>
              <a:rPr lang="en-US" smtClean="0"/>
              <a:t>You can install the Windows Deployment Services role from either the Initial Configuration Tasks window or from Server Manager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C06AE1-0F88-4DB5-BC38-AC30AE8508DD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mtClean="0"/>
              <a:t>Unattended Installation</a:t>
            </a:r>
          </a:p>
        </p:txBody>
      </p:sp>
      <p:sp>
        <p:nvSpPr>
          <p:cNvPr id="4608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572000"/>
          </a:xfrm>
        </p:spPr>
        <p:txBody>
          <a:bodyPr/>
          <a:lstStyle/>
          <a:p>
            <a:r>
              <a:rPr lang="en-US" smtClean="0"/>
              <a:t>To set up for an unattended installation, it is necessary to do the following</a:t>
            </a:r>
          </a:p>
          <a:p>
            <a:pPr lvl="1"/>
            <a:r>
              <a:rPr lang="en-US" smtClean="0"/>
              <a:t>Create the client-side unattend file, unattend.xml, in the \WDSClientUnattend folder</a:t>
            </a:r>
          </a:p>
          <a:p>
            <a:pPr lvl="1"/>
            <a:r>
              <a:rPr lang="en-US" smtClean="0"/>
              <a:t>Configure Windows Deployment Services to use the unattend.xml 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2FD3B2-269A-4345-BC37-35D4D8894634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mtClean="0"/>
              <a:t>Unattended Installation</a:t>
            </a:r>
          </a:p>
        </p:txBody>
      </p:sp>
      <p:pic>
        <p:nvPicPr>
          <p:cNvPr id="471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2636838"/>
            <a:ext cx="706755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86AD53-754D-438E-997F-F16E6AB1C274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28600"/>
            <a:ext cx="64262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360590-5533-4105-9C5E-52171E1A4C3E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mtClean="0"/>
              <a:t>Installing Windows Server Core</a:t>
            </a:r>
          </a:p>
        </p:txBody>
      </p:sp>
      <p:sp>
        <p:nvSpPr>
          <p:cNvPr id="4915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572000"/>
          </a:xfrm>
        </p:spPr>
        <p:txBody>
          <a:bodyPr/>
          <a:lstStyle/>
          <a:p>
            <a:r>
              <a:rPr lang="en-US" smtClean="0"/>
              <a:t>The steps for installing Windows Server Core are nearly identical to the steps for a full installation</a:t>
            </a:r>
          </a:p>
          <a:p>
            <a:pPr lvl="1"/>
            <a:r>
              <a:rPr lang="en-US" smtClean="0"/>
              <a:t>Until you reach the end of the process when you need to log on to the newly installed system</a:t>
            </a:r>
          </a:p>
          <a:p>
            <a:r>
              <a:rPr lang="en-US" smtClean="0"/>
              <a:t>You can implement all or portions of the following server roles</a:t>
            </a:r>
          </a:p>
          <a:p>
            <a:pPr lvl="1"/>
            <a:r>
              <a:rPr lang="en-US" smtClean="0"/>
              <a:t>Active Directory Domain Services</a:t>
            </a:r>
          </a:p>
          <a:p>
            <a:pPr lvl="1"/>
            <a:r>
              <a:rPr lang="en-US" smtClean="0"/>
              <a:t>Active Directory Lightweight Directory Services</a:t>
            </a:r>
          </a:p>
          <a:p>
            <a:pPr lvl="1"/>
            <a:r>
              <a:rPr lang="en-US" smtClean="0"/>
              <a:t>DHCP and DNS Servers</a:t>
            </a:r>
          </a:p>
          <a:p>
            <a:pPr lvl="1"/>
            <a:r>
              <a:rPr lang="en-US" smtClean="0"/>
              <a:t>File, Print and Web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337F90-BCB0-45FD-BE3E-03432C14DCE9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70063"/>
            <a:ext cx="7620000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mtClean="0"/>
              <a:t>Installing Windows Server Core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D701B7-14D6-4307-A26C-7C29B3441BD0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mtClean="0"/>
              <a:t>Installing Windows Server Core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572000"/>
          </a:xfrm>
        </p:spPr>
        <p:txBody>
          <a:bodyPr/>
          <a:lstStyle/>
          <a:p>
            <a:r>
              <a:rPr lang="en-US" smtClean="0"/>
              <a:t>For many of these roles, not all role services can be installed as in the full installation of Windows Server 2008</a:t>
            </a:r>
          </a:p>
          <a:p>
            <a:pPr lvl="1"/>
            <a:r>
              <a:rPr lang="en-US" smtClean="0"/>
              <a:t>This is in keeping with the design concept of having a smaller attack surface to discourage attackers and malicious software</a:t>
            </a:r>
          </a:p>
          <a:p>
            <a:r>
              <a:rPr lang="en-US" smtClean="0"/>
              <a:t>Use the </a:t>
            </a:r>
            <a:r>
              <a:rPr lang="en-US" i="1" smtClean="0"/>
              <a:t>start</a:t>
            </a:r>
            <a:r>
              <a:rPr lang="en-US" smtClean="0"/>
              <a:t> command to install a particular role</a:t>
            </a:r>
          </a:p>
          <a:p>
            <a:pPr lvl="1"/>
            <a:r>
              <a:rPr lang="en-US" smtClean="0"/>
              <a:t>Use the /uninstall option to uninstall a role</a:t>
            </a:r>
          </a:p>
          <a:p>
            <a:r>
              <a:rPr lang="en-US" smtClean="0"/>
              <a:t>At the command line, enter </a:t>
            </a:r>
            <a:r>
              <a:rPr lang="en-US" i="1" smtClean="0"/>
              <a:t>help </a:t>
            </a:r>
            <a:r>
              <a:rPr lang="en-US" smtClean="0"/>
              <a:t>to view a listing of commands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3CBC86-B1F6-4F6A-8883-2C5E44615A67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mtClean="0"/>
              <a:t>Installing and Managing Service Packs</a:t>
            </a:r>
          </a:p>
        </p:txBody>
      </p:sp>
      <p:sp>
        <p:nvSpPr>
          <p:cNvPr id="5222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572000"/>
          </a:xfrm>
        </p:spPr>
        <p:txBody>
          <a:bodyPr/>
          <a:lstStyle/>
          <a:p>
            <a:r>
              <a:rPr lang="en-US" smtClean="0"/>
              <a:t>Service packs are designed to correct things such as security issues</a:t>
            </a:r>
          </a:p>
          <a:p>
            <a:pPr lvl="1"/>
            <a:r>
              <a:rPr lang="en-US" smtClean="0"/>
              <a:t>As well as problems affecting stability, performance, or the operation of features included with the operating system</a:t>
            </a:r>
          </a:p>
          <a:p>
            <a:r>
              <a:rPr lang="en-US" smtClean="0"/>
              <a:t>Guidelines when installing the latest service packs</a:t>
            </a:r>
          </a:p>
          <a:p>
            <a:pPr lvl="1"/>
            <a:r>
              <a:rPr lang="en-US" smtClean="0"/>
              <a:t>Download the latest service pack from Microsoft’s download site</a:t>
            </a:r>
          </a:p>
          <a:p>
            <a:pPr lvl="1"/>
            <a:r>
              <a:rPr lang="en-US" smtClean="0"/>
              <a:t>Review the documentation that comes with the service pack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93EA54-FD9F-4573-A63D-F71679DBEBC5}" type="slidenum">
              <a:rPr lang="en-US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mtClean="0"/>
              <a:t>Installing and Managing Service Packs</a:t>
            </a:r>
          </a:p>
        </p:txBody>
      </p:sp>
      <p:sp>
        <p:nvSpPr>
          <p:cNvPr id="5325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572000"/>
          </a:xfrm>
        </p:spPr>
        <p:txBody>
          <a:bodyPr/>
          <a:lstStyle/>
          <a:p>
            <a:r>
              <a:rPr lang="en-US" smtClean="0"/>
              <a:t>Guidelines when installing the latest service packs</a:t>
            </a:r>
          </a:p>
          <a:p>
            <a:pPr lvl="1"/>
            <a:r>
              <a:rPr lang="en-US" smtClean="0"/>
              <a:t>Perform a full backup before you do the service pack installation</a:t>
            </a:r>
          </a:p>
          <a:p>
            <a:pPr lvl="1"/>
            <a:r>
              <a:rPr lang="en-US" smtClean="0"/>
              <a:t>If the server is already available to clients, schedule when the service pack will be installed</a:t>
            </a:r>
          </a:p>
          <a:p>
            <a:pPr lvl="1"/>
            <a:r>
              <a:rPr lang="en-US" smtClean="0"/>
              <a:t>Once the service pack is installed, document any problems that occurred and how you fixed them for future reference</a:t>
            </a:r>
          </a:p>
          <a:p>
            <a:r>
              <a:rPr lang="en-US" smtClean="0"/>
              <a:t>You can install the latest service pack by using Windows Update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C47C66-926A-4D40-8D09-8B2170CEB507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Preparing for Installation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572000"/>
          </a:xfrm>
        </p:spPr>
        <p:txBody>
          <a:bodyPr/>
          <a:lstStyle/>
          <a:p>
            <a:r>
              <a:rPr lang="en-US" smtClean="0"/>
              <a:t>Preinstallation tasks</a:t>
            </a:r>
          </a:p>
          <a:p>
            <a:pPr lvl="1"/>
            <a:r>
              <a:rPr lang="en-US" smtClean="0"/>
              <a:t>Choose a computer name</a:t>
            </a:r>
          </a:p>
          <a:p>
            <a:pPr lvl="1"/>
            <a:r>
              <a:rPr lang="en-US" smtClean="0"/>
              <a:t>Determine whether to install Server Core or the full version</a:t>
            </a:r>
          </a:p>
          <a:p>
            <a:pPr lvl="1"/>
            <a:r>
              <a:rPr lang="en-US" smtClean="0"/>
              <a:t>Identify the server roles to implement</a:t>
            </a:r>
          </a:p>
          <a:p>
            <a:pPr lvl="1"/>
            <a:r>
              <a:rPr lang="en-US" smtClean="0"/>
              <a:t>Determine the immediate preparations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24546C-7E7A-4182-BD75-875643399795}" type="slidenum">
              <a:rPr lang="en-US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mtClean="0"/>
              <a:t>Troubleshooting Installation Problems</a:t>
            </a:r>
          </a:p>
        </p:txBody>
      </p:sp>
      <p:sp>
        <p:nvSpPr>
          <p:cNvPr id="5427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572000"/>
          </a:xfrm>
        </p:spPr>
        <p:txBody>
          <a:bodyPr/>
          <a:lstStyle/>
          <a:p>
            <a:r>
              <a:rPr lang="en-US" smtClean="0"/>
              <a:t>Keep the following points in mind to avoid problems</a:t>
            </a:r>
          </a:p>
          <a:p>
            <a:pPr lvl="1"/>
            <a:r>
              <a:rPr lang="en-US" smtClean="0"/>
              <a:t>Ensure that the hardware has the Certified for Windows Server 2008 sticker or is in the Windows Server Catalog of Tested Products</a:t>
            </a:r>
          </a:p>
          <a:p>
            <a:pPr lvl="1"/>
            <a:r>
              <a:rPr lang="en-US" smtClean="0"/>
              <a:t>Test all hardware before installing the operating system</a:t>
            </a:r>
          </a:p>
          <a:p>
            <a:pPr lvl="1"/>
            <a:r>
              <a:rPr lang="en-US" smtClean="0"/>
              <a:t>Run the computer manufacturer’s diagnostics before installing the operating system</a:t>
            </a:r>
          </a:p>
          <a:p>
            <a:pPr lvl="1"/>
            <a:r>
              <a:rPr lang="en-US" smtClean="0"/>
              <a:t>Run a comprehensive test of the hard disk to ensure it is functioning properly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931189-3308-4D67-AE8D-976C6F211031}" type="slidenum">
              <a:rPr lang="en-US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553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7010400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2DF240-6F41-4CA1-BCB6-002F8FECA8D6}" type="slidenum">
              <a:rPr lang="en-US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mtClean="0"/>
              <a:t>Uninstalling Windows Server 2008</a:t>
            </a:r>
          </a:p>
        </p:txBody>
      </p:sp>
      <p:sp>
        <p:nvSpPr>
          <p:cNvPr id="5632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572000"/>
          </a:xfrm>
        </p:spPr>
        <p:txBody>
          <a:bodyPr/>
          <a:lstStyle/>
          <a:p>
            <a:r>
              <a:rPr lang="en-US" smtClean="0"/>
              <a:t>Uninstalling Windows Server 2008 is a relatively straightforward process</a:t>
            </a:r>
          </a:p>
          <a:p>
            <a:pPr lvl="1"/>
            <a:r>
              <a:rPr lang="en-US" smtClean="0"/>
              <a:t>And requires you to format the partition on which it has been installed</a:t>
            </a:r>
          </a:p>
          <a:p>
            <a:r>
              <a:rPr lang="en-US" smtClean="0"/>
              <a:t>If you are installing another operating system</a:t>
            </a:r>
          </a:p>
          <a:p>
            <a:pPr lvl="1"/>
            <a:r>
              <a:rPr lang="en-US" smtClean="0"/>
              <a:t>You are usually given an opportunity to format the hard drive for that operating system</a:t>
            </a:r>
          </a:p>
          <a:p>
            <a:r>
              <a:rPr lang="en-US" smtClean="0"/>
              <a:t>You can also use the FDISK and FORMAT utilities </a:t>
            </a:r>
          </a:p>
          <a:p>
            <a:r>
              <a:rPr lang="en-US" smtClean="0"/>
              <a:t>Another option is to use the DISKPART utility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39BAB9-18DF-4A78-9E76-FE7CD82A8C7A}" type="slidenum">
              <a:rPr lang="en-US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4572000"/>
          </a:xfrm>
        </p:spPr>
        <p:txBody>
          <a:bodyPr/>
          <a:lstStyle/>
          <a:p>
            <a:r>
              <a:rPr lang="en-US" smtClean="0"/>
              <a:t>Before you install Windows Server 2008, complete the preinstallation tasks to help ensure the best result</a:t>
            </a:r>
          </a:p>
          <a:p>
            <a:r>
              <a:rPr lang="en-US" smtClean="0"/>
              <a:t>Windows Server 2008 has many server-based roles, from housing Active Directory functions to offering DNS or DHCP services to providing file and print services</a:t>
            </a:r>
          </a:p>
          <a:p>
            <a:r>
              <a:rPr lang="en-US" smtClean="0"/>
              <a:t>Windows Server 2008 can be installed using any of several methods, which include DVD installation, upgrading from Windows Server 2003, using Hyper-V for a virtual server, and WDS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56BF76-1BBD-42F7-B376-49BA3472BBAD}" type="slidenum">
              <a:rPr lang="en-US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4572000"/>
          </a:xfrm>
        </p:spPr>
        <p:txBody>
          <a:bodyPr/>
          <a:lstStyle/>
          <a:p>
            <a:r>
              <a:rPr lang="en-US" smtClean="0"/>
              <a:t>After Windows Server 2008 is installed, you can perform basic configuration activities from the Initial Configuration Tasks window</a:t>
            </a:r>
          </a:p>
          <a:p>
            <a:r>
              <a:rPr lang="en-US" smtClean="0"/>
              <a:t>So that you can retain full use of Windows Server 2008, plan to activate the operating system immediately</a:t>
            </a:r>
          </a:p>
          <a:p>
            <a:r>
              <a:rPr lang="en-US" smtClean="0"/>
              <a:t>If your organization is planning to install multiple servers or many Windows Vista computers, you can use Windows Deployment Services to save time and effort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378E12-BCC8-4EBE-B044-C7DC00454200}" type="slidenum">
              <a:rPr lang="en-US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4572000"/>
          </a:xfrm>
        </p:spPr>
        <p:txBody>
          <a:bodyPr/>
          <a:lstStyle/>
          <a:p>
            <a:r>
              <a:rPr lang="en-US" smtClean="0"/>
              <a:t>Service packs should be installed to fix any known problems with the operating system</a:t>
            </a:r>
          </a:p>
          <a:p>
            <a:r>
              <a:rPr lang="en-US" smtClean="0"/>
              <a:t>If you run into installation problems, try the troubleshooting suggestions in Table 2-4</a:t>
            </a:r>
          </a:p>
          <a:p>
            <a:r>
              <a:rPr lang="en-US" smtClean="0"/>
              <a:t>To uninstall Windows Server 2008, use the installation of another operating system to overwrite the Windows Server 2008 installation or use tools such as FDISK, FORMAT, and DISKPART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93ECBD-C1D4-4C7D-B43E-DAC3440D65BA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Hardware Requirements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572000"/>
          </a:xfrm>
        </p:spPr>
        <p:txBody>
          <a:bodyPr/>
          <a:lstStyle/>
          <a:p>
            <a:r>
              <a:rPr lang="en-US" smtClean="0"/>
              <a:t>Most operating systems come with a list of minimum hardware requirements</a:t>
            </a:r>
          </a:p>
          <a:p>
            <a:r>
              <a:rPr lang="en-US" smtClean="0"/>
              <a:t>Always better to exceed the minimum recommendations</a:t>
            </a:r>
          </a:p>
          <a:p>
            <a:pPr lvl="1"/>
            <a:r>
              <a:rPr lang="en-US" smtClean="0"/>
              <a:t>By how much will be determined by what role the Windows Server 2008 server will play on the network</a:t>
            </a:r>
          </a:p>
          <a:p>
            <a:r>
              <a:rPr lang="en-US" smtClean="0"/>
              <a:t>Redundant array of inexpensive disks (RAID)</a:t>
            </a:r>
          </a:p>
          <a:p>
            <a:pPr lvl="1"/>
            <a:r>
              <a:rPr lang="en-US" smtClean="0"/>
              <a:t>An array of multiple hard drives designed to extend the life of disk drives and to prevent data loss from a hard disk 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50C33D-979C-40D7-96B8-DC871ECA766A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mtClean="0"/>
              <a:t>Hardware Requirements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572000"/>
          </a:xfrm>
        </p:spPr>
        <p:txBody>
          <a:bodyPr/>
          <a:lstStyle/>
          <a:p>
            <a:r>
              <a:rPr lang="en-US" smtClean="0"/>
              <a:t>Hardware compatibility testing</a:t>
            </a:r>
          </a:p>
          <a:p>
            <a:pPr lvl="1"/>
            <a:r>
              <a:rPr lang="en-US" smtClean="0"/>
              <a:t>The most up-to-date listing of compatible hardware (and software) is the Catalog of Tested Products on Microsoft’s Web site</a:t>
            </a:r>
          </a:p>
          <a:p>
            <a:pPr lvl="2"/>
            <a:r>
              <a:rPr lang="en-US" smtClean="0"/>
              <a:t>www.windowsservercatalog.com</a:t>
            </a:r>
          </a:p>
          <a:p>
            <a:pPr lvl="1"/>
            <a:r>
              <a:rPr lang="en-US" smtClean="0"/>
              <a:t>Recommended that you select hardware listed on the Catalog of Tested Products or labeled with the Certified for Windows Server 2008 logo</a:t>
            </a:r>
          </a:p>
          <a:p>
            <a:pPr lvl="1"/>
            <a:r>
              <a:rPr lang="en-US" smtClean="0"/>
              <a:t>Might still be necessary to upgrade the basic input/output system (BIOS)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AAD94E-C327-4714-B29D-BAAFB7FC8482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295400"/>
          </a:xfrm>
        </p:spPr>
        <p:txBody>
          <a:bodyPr/>
          <a:lstStyle/>
          <a:p>
            <a:pPr eaLnBrk="1" hangingPunct="1"/>
            <a:r>
              <a:rPr lang="en-US" smtClean="0"/>
              <a:t>Determining Disk Partitioning Options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r>
              <a:rPr lang="en-US" smtClean="0"/>
              <a:t>Creating a partition</a:t>
            </a:r>
          </a:p>
          <a:p>
            <a:pPr lvl="1"/>
            <a:r>
              <a:rPr lang="en-US" smtClean="0"/>
              <a:t>A process in which a hard disk section or a complete hard disk is prepared for use by an operating system</a:t>
            </a:r>
          </a:p>
          <a:p>
            <a:r>
              <a:rPr lang="en-US" smtClean="0"/>
              <a:t>A disk can be formatted after it is partitioned</a:t>
            </a:r>
          </a:p>
          <a:p>
            <a:pPr lvl="1"/>
            <a:r>
              <a:rPr lang="en-US" smtClean="0"/>
              <a:t>Process divides the disk into small sections called tracks and sectors for the storage of files by a particular file system</a:t>
            </a:r>
          </a:p>
          <a:p>
            <a:r>
              <a:rPr lang="en-US" smtClean="0"/>
              <a:t>The Windows Server 2008 installation program will detect how your hard disk is currently partitioned</a:t>
            </a:r>
          </a:p>
          <a:p>
            <a:pPr lvl="1"/>
            <a:r>
              <a:rPr lang="en-US" smtClean="0"/>
              <a:t>Allows you to install the operating system on an existing partition or create a new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Hands-On Microsoft Windows Server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84B7F0-BD9E-4D87-BCF0-D051B04C4763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315200" cy="591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2980</Words>
  <Application>Microsoft Office PowerPoint</Application>
  <PresentationFormat>On-screen Show (4:3)</PresentationFormat>
  <Paragraphs>443</Paragraphs>
  <Slides>55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Times New Roman</vt:lpstr>
      <vt:lpstr>Arial</vt:lpstr>
      <vt:lpstr>Default Design</vt:lpstr>
      <vt:lpstr>3_Default Design</vt:lpstr>
      <vt:lpstr>Windows Server 2008 Chapter 2</vt:lpstr>
      <vt:lpstr>Objectives</vt:lpstr>
      <vt:lpstr>Objectives</vt:lpstr>
      <vt:lpstr>Preparing for Installation</vt:lpstr>
      <vt:lpstr>Preparing for Installation</vt:lpstr>
      <vt:lpstr>Hardware Requirements</vt:lpstr>
      <vt:lpstr>Hardware Requirements</vt:lpstr>
      <vt:lpstr>Determining Disk Partitioning Options</vt:lpstr>
      <vt:lpstr>PowerPoint Presentation</vt:lpstr>
      <vt:lpstr>PowerPoint Presentation</vt:lpstr>
      <vt:lpstr>Understanding NTFS</vt:lpstr>
      <vt:lpstr>Understanding NTFS</vt:lpstr>
      <vt:lpstr>Understanding NTFS</vt:lpstr>
      <vt:lpstr>Understanding NTFS</vt:lpstr>
      <vt:lpstr>Upgrading to Windows Server 2008</vt:lpstr>
      <vt:lpstr>Planning User Licensing</vt:lpstr>
      <vt:lpstr>Domain or Workgroup</vt:lpstr>
      <vt:lpstr>Choosing a Computer Name</vt:lpstr>
      <vt:lpstr>Choosing a Computer Name</vt:lpstr>
      <vt:lpstr>Install Server Core or the Full Version</vt:lpstr>
      <vt:lpstr>Install Server Core or the Full Version</vt:lpstr>
      <vt:lpstr>Identifying Server Roles</vt:lpstr>
      <vt:lpstr>Identifying Server Roles</vt:lpstr>
      <vt:lpstr>Identifying Server Roles</vt:lpstr>
      <vt:lpstr>Identifying Server Roles</vt:lpstr>
      <vt:lpstr>Identifying Server Roles</vt:lpstr>
      <vt:lpstr>Identifying Server Roles</vt:lpstr>
      <vt:lpstr>Identifying Server Roles</vt:lpstr>
      <vt:lpstr>Making Immediate Preparations</vt:lpstr>
      <vt:lpstr>Installation Methods</vt:lpstr>
      <vt:lpstr>DVD Installation</vt:lpstr>
      <vt:lpstr>Upgrading from Windows Server 2003</vt:lpstr>
      <vt:lpstr>PowerPoint Presentation</vt:lpstr>
      <vt:lpstr>Virtual Server Using Hyper-V</vt:lpstr>
      <vt:lpstr>Windows Deployment Services</vt:lpstr>
      <vt:lpstr>Initial Configuration Tasks Window</vt:lpstr>
      <vt:lpstr>PowerPoint Presentation</vt:lpstr>
      <vt:lpstr>Server Activation</vt:lpstr>
      <vt:lpstr>Using Windows Deployment Services</vt:lpstr>
      <vt:lpstr>Using Windows Deployment Services</vt:lpstr>
      <vt:lpstr>Windows Deployment Services</vt:lpstr>
      <vt:lpstr>Unattended Installation</vt:lpstr>
      <vt:lpstr>Unattended Installation</vt:lpstr>
      <vt:lpstr>PowerPoint Presentation</vt:lpstr>
      <vt:lpstr>Installing Windows Server Core</vt:lpstr>
      <vt:lpstr>Installing Windows Server Core</vt:lpstr>
      <vt:lpstr>Installing Windows Server Core</vt:lpstr>
      <vt:lpstr>Installing and Managing Service Packs</vt:lpstr>
      <vt:lpstr>Installing and Managing Service Packs</vt:lpstr>
      <vt:lpstr>Troubleshooting Installation Problems</vt:lpstr>
      <vt:lpstr>PowerPoint Presentation</vt:lpstr>
      <vt:lpstr>Uninstalling Windows Server 2008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Hands-On Microsoft Windows Server 2008</dc:title>
  <dc:creator/>
  <cp:lastModifiedBy/>
  <cp:revision>694</cp:revision>
  <dcterms:created xsi:type="dcterms:W3CDTF">2002-09-27T23:29:22Z</dcterms:created>
  <dcterms:modified xsi:type="dcterms:W3CDTF">2012-11-15T23:13:27Z</dcterms:modified>
</cp:coreProperties>
</file>