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38"/>
  </p:notesMasterIdLst>
  <p:handoutMasterIdLst>
    <p:handoutMasterId r:id="rId139"/>
  </p:handoutMasterIdLst>
  <p:sldIdLst>
    <p:sldId id="687" r:id="rId2"/>
    <p:sldId id="590" r:id="rId3"/>
    <p:sldId id="689" r:id="rId4"/>
    <p:sldId id="591" r:id="rId5"/>
    <p:sldId id="826" r:id="rId6"/>
    <p:sldId id="827" r:id="rId7"/>
    <p:sldId id="828" r:id="rId8"/>
    <p:sldId id="861" r:id="rId9"/>
    <p:sldId id="860" r:id="rId10"/>
    <p:sldId id="336" r:id="rId11"/>
    <p:sldId id="766" r:id="rId12"/>
    <p:sldId id="832" r:id="rId13"/>
    <p:sldId id="472" r:id="rId14"/>
    <p:sldId id="692" r:id="rId15"/>
    <p:sldId id="647" r:id="rId16"/>
    <p:sldId id="473" r:id="rId17"/>
    <p:sldId id="693" r:id="rId18"/>
    <p:sldId id="507" r:id="rId19"/>
    <p:sldId id="474" r:id="rId20"/>
    <p:sldId id="833" r:id="rId21"/>
    <p:sldId id="834" r:id="rId22"/>
    <p:sldId id="835" r:id="rId23"/>
    <p:sldId id="836" r:id="rId24"/>
    <p:sldId id="839" r:id="rId25"/>
    <p:sldId id="840" r:id="rId26"/>
    <p:sldId id="841" r:id="rId27"/>
    <p:sldId id="857" r:id="rId28"/>
    <p:sldId id="858" r:id="rId29"/>
    <p:sldId id="842" r:id="rId30"/>
    <p:sldId id="843" r:id="rId31"/>
    <p:sldId id="862" r:id="rId32"/>
    <p:sldId id="859" r:id="rId33"/>
    <p:sldId id="863" r:id="rId34"/>
    <p:sldId id="844" r:id="rId35"/>
    <p:sldId id="847" r:id="rId36"/>
    <p:sldId id="846" r:id="rId37"/>
    <p:sldId id="848" r:id="rId38"/>
    <p:sldId id="850" r:id="rId39"/>
    <p:sldId id="845" r:id="rId40"/>
    <p:sldId id="852" r:id="rId41"/>
    <p:sldId id="853" r:id="rId42"/>
    <p:sldId id="851" r:id="rId43"/>
    <p:sldId id="855" r:id="rId44"/>
    <p:sldId id="316" r:id="rId45"/>
    <p:sldId id="695" r:id="rId46"/>
    <p:sldId id="319" r:id="rId47"/>
    <p:sldId id="696" r:id="rId48"/>
    <p:sldId id="341" r:id="rId49"/>
    <p:sldId id="629" r:id="rId50"/>
    <p:sldId id="697" r:id="rId51"/>
    <p:sldId id="321" r:id="rId52"/>
    <p:sldId id="650" r:id="rId53"/>
    <p:sldId id="652" r:id="rId54"/>
    <p:sldId id="322" r:id="rId55"/>
    <p:sldId id="677" r:id="rId56"/>
    <p:sldId id="338" r:id="rId57"/>
    <p:sldId id="307" r:id="rId58"/>
    <p:sldId id="308" r:id="rId59"/>
    <p:sldId id="699" r:id="rId60"/>
    <p:sldId id="310" r:id="rId61"/>
    <p:sldId id="700" r:id="rId62"/>
    <p:sldId id="588" r:id="rId63"/>
    <p:sldId id="682" r:id="rId64"/>
    <p:sldId id="683" r:id="rId65"/>
    <p:sldId id="368" r:id="rId66"/>
    <p:sldId id="701" r:id="rId67"/>
    <p:sldId id="475" r:id="rId68"/>
    <p:sldId id="703" r:id="rId69"/>
    <p:sldId id="476" r:id="rId70"/>
    <p:sldId id="361" r:id="rId71"/>
    <p:sldId id="448" r:id="rId72"/>
    <p:sldId id="359" r:id="rId73"/>
    <p:sldId id="358" r:id="rId74"/>
    <p:sldId id="713" r:id="rId75"/>
    <p:sldId id="505" r:id="rId76"/>
    <p:sldId id="517" r:id="rId77"/>
    <p:sldId id="482" r:id="rId78"/>
    <p:sldId id="714" r:id="rId79"/>
    <p:sldId id="484" r:id="rId80"/>
    <p:sldId id="485" r:id="rId81"/>
    <p:sldId id="486" r:id="rId82"/>
    <p:sldId id="488" r:id="rId83"/>
    <p:sldId id="715" r:id="rId84"/>
    <p:sldId id="535" r:id="rId85"/>
    <p:sldId id="716" r:id="rId86"/>
    <p:sldId id="491" r:id="rId87"/>
    <p:sldId id="717" r:id="rId88"/>
    <p:sldId id="492" r:id="rId89"/>
    <p:sldId id="785" r:id="rId90"/>
    <p:sldId id="790" r:id="rId91"/>
    <p:sldId id="791" r:id="rId92"/>
    <p:sldId id="829" r:id="rId93"/>
    <p:sldId id="830" r:id="rId94"/>
    <p:sldId id="831" r:id="rId95"/>
    <p:sldId id="786" r:id="rId96"/>
    <p:sldId id="787" r:id="rId97"/>
    <p:sldId id="788" r:id="rId98"/>
    <p:sldId id="789" r:id="rId99"/>
    <p:sldId id="568" r:id="rId100"/>
    <p:sldId id="570" r:id="rId101"/>
    <p:sldId id="718" r:id="rId102"/>
    <p:sldId id="643" r:id="rId103"/>
    <p:sldId id="578" r:id="rId104"/>
    <p:sldId id="721" r:id="rId105"/>
    <p:sldId id="722" r:id="rId106"/>
    <p:sldId id="723" r:id="rId107"/>
    <p:sldId id="579" r:id="rId108"/>
    <p:sldId id="719" r:id="rId109"/>
    <p:sldId id="580" r:id="rId110"/>
    <p:sldId id="581" r:id="rId111"/>
    <p:sldId id="582" r:id="rId112"/>
    <p:sldId id="583" r:id="rId113"/>
    <p:sldId id="589" r:id="rId114"/>
    <p:sldId id="610" r:id="rId115"/>
    <p:sldId id="611" r:id="rId116"/>
    <p:sldId id="612" r:id="rId117"/>
    <p:sldId id="613" r:id="rId118"/>
    <p:sldId id="614" r:id="rId119"/>
    <p:sldId id="615" r:id="rId120"/>
    <p:sldId id="616" r:id="rId121"/>
    <p:sldId id="617" r:id="rId122"/>
    <p:sldId id="618" r:id="rId123"/>
    <p:sldId id="619" r:id="rId124"/>
    <p:sldId id="620" r:id="rId125"/>
    <p:sldId id="621" r:id="rId126"/>
    <p:sldId id="622" r:id="rId127"/>
    <p:sldId id="623" r:id="rId128"/>
    <p:sldId id="624" r:id="rId129"/>
    <p:sldId id="724" r:id="rId130"/>
    <p:sldId id="380" r:id="rId131"/>
    <p:sldId id="725" r:id="rId132"/>
    <p:sldId id="644" r:id="rId133"/>
    <p:sldId id="726" r:id="rId134"/>
    <p:sldId id="512" r:id="rId135"/>
    <p:sldId id="728" r:id="rId136"/>
    <p:sldId id="513" r:id="rId137"/>
  </p:sldIdLst>
  <p:sldSz cx="9144000" cy="6858000" type="screen4x3"/>
  <p:notesSz cx="6934200" cy="9118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39" autoAdjust="0"/>
  </p:normalViewPr>
  <p:slideViewPr>
    <p:cSldViewPr snapToGrid="0">
      <p:cViewPr varScale="1">
        <p:scale>
          <a:sx n="52" d="100"/>
          <a:sy n="52" d="100"/>
        </p:scale>
        <p:origin x="-9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22531" name="Rectangle 3"/>
          <p:cNvSpPr>
            <a:spLocks noGrp="1" noChangeArrowheads="1"/>
          </p:cNvSpPr>
          <p:nvPr>
            <p:ph type="dt" sz="quarter"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dirty="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065632DF-B38B-41AF-9482-F6121B1740C5}" type="slidenum">
              <a:rPr lang="en-US"/>
              <a:pPr>
                <a:defRPr/>
              </a:pPr>
              <a:t>‹#›</a:t>
            </a:fld>
            <a:endParaRPr lang="en-US" dirty="0"/>
          </a:p>
        </p:txBody>
      </p:sp>
    </p:spTree>
    <p:extLst>
      <p:ext uri="{BB962C8B-B14F-4D97-AF65-F5344CB8AC3E}">
        <p14:creationId xmlns:p14="http://schemas.microsoft.com/office/powerpoint/2010/main" val="641954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dirty="0">
                <a:latin typeface="Times New Roman" pitchFamily="18" charset="0"/>
                <a:cs typeface="+mn-cs"/>
              </a:defRPr>
            </a:lvl1pPr>
          </a:lstStyle>
          <a:p>
            <a:pPr>
              <a:defRPr/>
            </a:pPr>
            <a:endParaRPr lang="en-US"/>
          </a:p>
        </p:txBody>
      </p:sp>
      <p:sp>
        <p:nvSpPr>
          <p:cNvPr id="141316" name="Rectangle 4"/>
          <p:cNvSpPr>
            <a:spLocks noGrp="1" noRot="1" noChangeAspect="1" noChangeArrowheads="1" noTextEdit="1"/>
          </p:cNvSpPr>
          <p:nvPr>
            <p:ph type="sldImg" idx="2"/>
          </p:nvPr>
        </p:nvSpPr>
        <p:spPr bwMode="auto">
          <a:xfrm>
            <a:off x="1187450" y="684213"/>
            <a:ext cx="4559300" cy="3419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23925" y="4332288"/>
            <a:ext cx="5086350" cy="4102100"/>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3F04CB7F-CCC9-4885-99A2-10BBBF8B99CF}" type="slidenum">
              <a:rPr lang="en-US"/>
              <a:pPr>
                <a:defRPr/>
              </a:pPr>
              <a:t>‹#›</a:t>
            </a:fld>
            <a:endParaRPr lang="en-US" dirty="0"/>
          </a:p>
        </p:txBody>
      </p:sp>
    </p:spTree>
    <p:extLst>
      <p:ext uri="{BB962C8B-B14F-4D97-AF65-F5344CB8AC3E}">
        <p14:creationId xmlns:p14="http://schemas.microsoft.com/office/powerpoint/2010/main" val="25451394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smtClean="0"/>
            </a:lvl1pPr>
          </a:lstStyle>
          <a:p>
            <a:pPr>
              <a:defRPr/>
            </a:pPr>
            <a:r>
              <a:rPr lang="en-US" smtClean="0"/>
              <a:t>Page</a:t>
            </a: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dirty="0" smtClean="0"/>
            </a:lvl1pPr>
          </a:lstStyle>
          <a:p>
            <a:pPr>
              <a:defRPr/>
            </a:pPr>
            <a:r>
              <a:rPr lang="en-US" smtClean="0"/>
              <a:t>Copyright 2005-2013 Kenneth M. Chipps Ph.D. www.chipps.com</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827C67C9-B9B1-40C0-B395-8B4CFBFF5E2D}" type="slidenum">
              <a:rPr lang="en-US"/>
              <a:pPr>
                <a:defRPr/>
              </a:pPr>
              <a:t>‹#›</a:t>
            </a:fld>
            <a:endParaRPr lang="en-US" dirty="0"/>
          </a:p>
        </p:txBody>
      </p:sp>
    </p:spTree>
    <p:extLst>
      <p:ext uri="{BB962C8B-B14F-4D97-AF65-F5344CB8AC3E}">
        <p14:creationId xmlns:p14="http://schemas.microsoft.com/office/powerpoint/2010/main" val="144233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Page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9F92D6-A08B-4858-8432-25E31C870AA3}" type="slidenum">
              <a:rPr lang="en-US"/>
              <a:pPr>
                <a:defRPr/>
              </a:pPr>
              <a:t>‹#›</a:t>
            </a:fld>
            <a:endParaRPr lang="en-US" dirty="0"/>
          </a:p>
        </p:txBody>
      </p:sp>
    </p:spTree>
    <p:extLst>
      <p:ext uri="{BB962C8B-B14F-4D97-AF65-F5344CB8AC3E}">
        <p14:creationId xmlns:p14="http://schemas.microsoft.com/office/powerpoint/2010/main" val="34577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Page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D442A0-F6A4-42C6-85B8-015F9BF558DD}" type="slidenum">
              <a:rPr lang="en-US"/>
              <a:pPr>
                <a:defRPr/>
              </a:pPr>
              <a:t>‹#›</a:t>
            </a:fld>
            <a:endParaRPr lang="en-US" dirty="0"/>
          </a:p>
        </p:txBody>
      </p:sp>
    </p:spTree>
    <p:extLst>
      <p:ext uri="{BB962C8B-B14F-4D97-AF65-F5344CB8AC3E}">
        <p14:creationId xmlns:p14="http://schemas.microsoft.com/office/powerpoint/2010/main" val="3063866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Page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690C66-1EB6-4776-AD32-36BA4F5BD207}" type="slidenum">
              <a:rPr lang="en-US"/>
              <a:pPr>
                <a:defRPr/>
              </a:pPr>
              <a:t>‹#›</a:t>
            </a:fld>
            <a:endParaRPr lang="en-US" dirty="0"/>
          </a:p>
        </p:txBody>
      </p:sp>
    </p:spTree>
    <p:extLst>
      <p:ext uri="{BB962C8B-B14F-4D97-AF65-F5344CB8AC3E}">
        <p14:creationId xmlns:p14="http://schemas.microsoft.com/office/powerpoint/2010/main" val="2465586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Page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EC085C-DA09-4CDE-B7E2-462006B1481A}" type="slidenum">
              <a:rPr lang="en-US"/>
              <a:pPr>
                <a:defRPr/>
              </a:pPr>
              <a:t>‹#›</a:t>
            </a:fld>
            <a:endParaRPr lang="en-US" dirty="0"/>
          </a:p>
        </p:txBody>
      </p:sp>
    </p:spTree>
    <p:extLst>
      <p:ext uri="{BB962C8B-B14F-4D97-AF65-F5344CB8AC3E}">
        <p14:creationId xmlns:p14="http://schemas.microsoft.com/office/powerpoint/2010/main" val="795398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Page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2EC311-AD52-4BC4-B1DA-45F17929B2F2}" type="slidenum">
              <a:rPr lang="en-US"/>
              <a:pPr>
                <a:defRPr/>
              </a:pPr>
              <a:t>‹#›</a:t>
            </a:fld>
            <a:endParaRPr lang="en-US" dirty="0"/>
          </a:p>
        </p:txBody>
      </p:sp>
    </p:spTree>
    <p:extLst>
      <p:ext uri="{BB962C8B-B14F-4D97-AF65-F5344CB8AC3E}">
        <p14:creationId xmlns:p14="http://schemas.microsoft.com/office/powerpoint/2010/main" val="368477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Page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9781C3-6908-440F-8312-7FCAE853F3AC}" type="slidenum">
              <a:rPr lang="en-US"/>
              <a:pPr>
                <a:defRPr/>
              </a:pPr>
              <a:t>‹#›</a:t>
            </a:fld>
            <a:endParaRPr lang="en-US" dirty="0"/>
          </a:p>
        </p:txBody>
      </p:sp>
    </p:spTree>
    <p:extLst>
      <p:ext uri="{BB962C8B-B14F-4D97-AF65-F5344CB8AC3E}">
        <p14:creationId xmlns:p14="http://schemas.microsoft.com/office/powerpoint/2010/main" val="294351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Page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6B23DC-510B-4F48-8C1E-4FD3346A2FB5}" type="slidenum">
              <a:rPr lang="en-US"/>
              <a:pPr>
                <a:defRPr/>
              </a:pPr>
              <a:t>‹#›</a:t>
            </a:fld>
            <a:endParaRPr lang="en-US" dirty="0"/>
          </a:p>
        </p:txBody>
      </p:sp>
    </p:spTree>
    <p:extLst>
      <p:ext uri="{BB962C8B-B14F-4D97-AF65-F5344CB8AC3E}">
        <p14:creationId xmlns:p14="http://schemas.microsoft.com/office/powerpoint/2010/main" val="29373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Page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EDCEB6-0DDB-488D-9439-2BD6D5DE9D6E}" type="slidenum">
              <a:rPr lang="en-US"/>
              <a:pPr>
                <a:defRPr/>
              </a:pPr>
              <a:t>‹#›</a:t>
            </a:fld>
            <a:endParaRPr lang="en-US" dirty="0"/>
          </a:p>
        </p:txBody>
      </p:sp>
    </p:spTree>
    <p:extLst>
      <p:ext uri="{BB962C8B-B14F-4D97-AF65-F5344CB8AC3E}">
        <p14:creationId xmlns:p14="http://schemas.microsoft.com/office/powerpoint/2010/main" val="63995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Page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C5135A-51AC-4A90-AA7F-CF5AB71E8669}" type="slidenum">
              <a:rPr lang="en-US"/>
              <a:pPr>
                <a:defRPr/>
              </a:pPr>
              <a:t>‹#›</a:t>
            </a:fld>
            <a:endParaRPr lang="en-US" dirty="0"/>
          </a:p>
        </p:txBody>
      </p:sp>
    </p:spTree>
    <p:extLst>
      <p:ext uri="{BB962C8B-B14F-4D97-AF65-F5344CB8AC3E}">
        <p14:creationId xmlns:p14="http://schemas.microsoft.com/office/powerpoint/2010/main" val="167476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Page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E0BE2D-3F11-4143-9645-B48AD4D143D3}" type="slidenum">
              <a:rPr lang="en-US"/>
              <a:pPr>
                <a:defRPr/>
              </a:pPr>
              <a:t>‹#›</a:t>
            </a:fld>
            <a:endParaRPr lang="en-US" dirty="0"/>
          </a:p>
        </p:txBody>
      </p:sp>
    </p:spTree>
    <p:extLst>
      <p:ext uri="{BB962C8B-B14F-4D97-AF65-F5344CB8AC3E}">
        <p14:creationId xmlns:p14="http://schemas.microsoft.com/office/powerpoint/2010/main" val="103349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Page</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438D23-1ECE-4B41-B811-2919A59CE5E4}" type="slidenum">
              <a:rPr lang="en-US"/>
              <a:pPr>
                <a:defRPr/>
              </a:pPr>
              <a:t>‹#›</a:t>
            </a:fld>
            <a:endParaRPr lang="en-US" dirty="0"/>
          </a:p>
        </p:txBody>
      </p:sp>
    </p:spTree>
    <p:extLst>
      <p:ext uri="{BB962C8B-B14F-4D97-AF65-F5344CB8AC3E}">
        <p14:creationId xmlns:p14="http://schemas.microsoft.com/office/powerpoint/2010/main" val="139914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Page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8C8771-5D07-4FB6-B501-0A7507448574}" type="slidenum">
              <a:rPr lang="en-US"/>
              <a:pPr>
                <a:defRPr/>
              </a:pPr>
              <a:t>‹#›</a:t>
            </a:fld>
            <a:endParaRPr lang="en-US" dirty="0"/>
          </a:p>
        </p:txBody>
      </p:sp>
    </p:spTree>
    <p:extLst>
      <p:ext uri="{BB962C8B-B14F-4D97-AF65-F5344CB8AC3E}">
        <p14:creationId xmlns:p14="http://schemas.microsoft.com/office/powerpoint/2010/main" val="333192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Page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9BDB61-E3DD-4431-A5B8-77398E520427}" type="slidenum">
              <a:rPr lang="en-US"/>
              <a:pPr>
                <a:defRPr/>
              </a:pPr>
              <a:t>‹#›</a:t>
            </a:fld>
            <a:endParaRPr lang="en-US" dirty="0"/>
          </a:p>
        </p:txBody>
      </p:sp>
    </p:spTree>
    <p:extLst>
      <p:ext uri="{BB962C8B-B14F-4D97-AF65-F5344CB8AC3E}">
        <p14:creationId xmlns:p14="http://schemas.microsoft.com/office/powerpoint/2010/main" val="386436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smtClean="0">
                <a:latin typeface="Arial" charset="0"/>
                <a:cs typeface="+mn-cs"/>
              </a:defRPr>
            </a:lvl1pPr>
          </a:lstStyle>
          <a:p>
            <a:pPr>
              <a:defRPr/>
            </a:pPr>
            <a:r>
              <a:rPr lang="en-US" smtClean="0"/>
              <a:t>Page</a:t>
            </a: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smtClean="0">
                <a:latin typeface="Arial" charset="0"/>
                <a:cs typeface="+mn-cs"/>
              </a:defRPr>
            </a:lvl1pPr>
          </a:lstStyle>
          <a:p>
            <a:pPr>
              <a:defRPr/>
            </a:pPr>
            <a:r>
              <a:rPr lang="en-US" smtClean="0"/>
              <a:t>Copyright 2005-2013 Kenneth M. Chipps Ph.D. www.chipps.com</a:t>
            </a:r>
            <a:endParaRPr lang="en-US"/>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80510430-737E-4E23-8BBE-81B9EB39B41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4"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pPr eaLnBrk="1" hangingPunct="1"/>
            <a:r>
              <a:rPr lang="en-US" dirty="0" smtClean="0"/>
              <a:t>Wireless Design</a:t>
            </a:r>
          </a:p>
        </p:txBody>
      </p:sp>
      <p:sp>
        <p:nvSpPr>
          <p:cNvPr id="3075" name="Rectangle 3"/>
          <p:cNvSpPr>
            <a:spLocks noGrp="1" noChangeArrowheads="1"/>
          </p:cNvSpPr>
          <p:nvPr>
            <p:ph type="subTitle" idx="1"/>
          </p:nvPr>
        </p:nvSpPr>
        <p:spPr/>
        <p:txBody>
          <a:bodyPr/>
          <a:lstStyle/>
          <a:p>
            <a:pPr eaLnBrk="1" hangingPunct="1"/>
            <a:r>
              <a:rPr lang="en-US" sz="2400" dirty="0" smtClean="0"/>
              <a:t>Last Update </a:t>
            </a:r>
            <a:r>
              <a:rPr lang="en-US" sz="2400" dirty="0" smtClean="0"/>
              <a:t>2013.09.06</a:t>
            </a:r>
            <a:endParaRPr lang="en-US" sz="2400" dirty="0" smtClean="0"/>
          </a:p>
          <a:p>
            <a:pPr eaLnBrk="1" hangingPunct="1"/>
            <a:r>
              <a:rPr lang="en-US" sz="2400" dirty="0" smtClean="0"/>
              <a:t>3.3.0</a:t>
            </a:r>
            <a:endParaRPr lang="en-US" sz="2400" dirty="0" smtClean="0"/>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B7BEE2-D3B2-43C4-825A-00016814FBA5}" type="slidenum">
              <a:rPr lang="en-US" smtClean="0"/>
              <a:pPr eaLnBrk="1" hangingPunct="1"/>
              <a:t>1</a:t>
            </a:fld>
            <a:endParaRPr lang="en-US" smtClean="0"/>
          </a:p>
        </p:txBody>
      </p:sp>
      <p:sp>
        <p:nvSpPr>
          <p:cNvPr id="3077" name="Footer Placeholder 6"/>
          <p:cNvSpPr>
            <a:spLocks noGrp="1"/>
          </p:cNvSpPr>
          <p:nvPr>
            <p:ph type="ftr" sz="quarter" idx="11"/>
          </p:nvPr>
        </p:nvSpPr>
        <p:spPr>
          <a:xfrm>
            <a:off x="2667000" y="6245225"/>
            <a:ext cx="4013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Designing a Wireless LAN</a:t>
            </a:r>
          </a:p>
        </p:txBody>
      </p:sp>
      <p:sp>
        <p:nvSpPr>
          <p:cNvPr id="12291" name="Rectangle 3"/>
          <p:cNvSpPr>
            <a:spLocks noGrp="1" noChangeArrowheads="1"/>
          </p:cNvSpPr>
          <p:nvPr>
            <p:ph idx="1"/>
          </p:nvPr>
        </p:nvSpPr>
        <p:spPr/>
        <p:txBody>
          <a:bodyPr/>
          <a:lstStyle/>
          <a:p>
            <a:pPr eaLnBrk="1" hangingPunct="1"/>
            <a:r>
              <a:rPr lang="en-US" smtClean="0"/>
              <a:t>The way to start any network design is to apply a top down approach that relates the business needs of the organization to the technical implementation of the network</a:t>
            </a:r>
          </a:p>
          <a:p>
            <a:pPr eaLnBrk="1" hangingPunct="1"/>
            <a:r>
              <a:rPr lang="en-US" smtClean="0"/>
              <a:t>Based on this systematic design approach a physical network is laid out on paper</a:t>
            </a:r>
          </a:p>
          <a:p>
            <a:pPr eaLnBrk="1" hangingPunct="1"/>
            <a:r>
              <a:rPr lang="en-US" smtClean="0"/>
              <a:t>The discussion here is the changes to this network design brought about by the use of wireless devices</a:t>
            </a:r>
          </a:p>
        </p:txBody>
      </p:sp>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A9CC94-BC8C-4D92-BE80-AF111EF6F950}" type="slidenum">
              <a:rPr lang="en-US" smtClean="0"/>
              <a:pPr eaLnBrk="1" hangingPunct="1"/>
              <a:t>10</a:t>
            </a:fld>
            <a:endParaRPr lang="en-US" smtClean="0"/>
          </a:p>
        </p:txBody>
      </p:sp>
      <p:sp>
        <p:nvSpPr>
          <p:cNvPr id="12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Spectrum Analyzer</a:t>
            </a:r>
          </a:p>
        </p:txBody>
      </p:sp>
      <p:sp>
        <p:nvSpPr>
          <p:cNvPr id="103427" name="Rectangle 3"/>
          <p:cNvSpPr>
            <a:spLocks noGrp="1" noChangeArrowheads="1"/>
          </p:cNvSpPr>
          <p:nvPr>
            <p:ph idx="1"/>
          </p:nvPr>
        </p:nvSpPr>
        <p:spPr/>
        <p:txBody>
          <a:bodyPr/>
          <a:lstStyle/>
          <a:p>
            <a:pPr eaLnBrk="1" hangingPunct="1"/>
            <a:r>
              <a:rPr lang="en-US" smtClean="0"/>
              <a:t>Let’s discuss some of these common tools</a:t>
            </a:r>
          </a:p>
          <a:p>
            <a:pPr lvl="1" eaLnBrk="1" hangingPunct="1"/>
            <a:r>
              <a:rPr lang="en-US" smtClean="0"/>
              <a:t>Spectrum Analyzer</a:t>
            </a:r>
          </a:p>
          <a:p>
            <a:pPr lvl="1" eaLnBrk="1" hangingPunct="1"/>
            <a:r>
              <a:rPr lang="en-US" smtClean="0"/>
              <a:t>Site Survey Tool</a:t>
            </a:r>
          </a:p>
          <a:p>
            <a:pPr lvl="1" eaLnBrk="1" hangingPunct="1"/>
            <a:r>
              <a:rPr lang="en-US" smtClean="0"/>
              <a:t>Network Analyzer</a:t>
            </a:r>
          </a:p>
          <a:p>
            <a:pPr eaLnBrk="1" hangingPunct="1"/>
            <a:r>
              <a:rPr lang="en-US" smtClean="0"/>
              <a:t>A spectrum analyzer is used to look for and measure the strength of radio frequency signals within the band to be used</a:t>
            </a:r>
          </a:p>
        </p:txBody>
      </p:sp>
      <p:sp>
        <p:nvSpPr>
          <p:cNvPr id="1034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79AFC6-E408-48B1-9633-7A578EA48346}" type="slidenum">
              <a:rPr lang="en-US" smtClean="0"/>
              <a:pPr eaLnBrk="1" hangingPunct="1"/>
              <a:t>100</a:t>
            </a:fld>
            <a:endParaRPr lang="en-US" smtClean="0"/>
          </a:p>
        </p:txBody>
      </p:sp>
      <p:sp>
        <p:nvSpPr>
          <p:cNvPr id="1034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mtClean="0"/>
              <a:t>Spectrum Analyzer</a:t>
            </a:r>
          </a:p>
        </p:txBody>
      </p:sp>
      <p:sp>
        <p:nvSpPr>
          <p:cNvPr id="104451" name="Content Placeholder 2"/>
          <p:cNvSpPr>
            <a:spLocks noGrp="1"/>
          </p:cNvSpPr>
          <p:nvPr>
            <p:ph idx="1"/>
          </p:nvPr>
        </p:nvSpPr>
        <p:spPr/>
        <p:txBody>
          <a:bodyPr/>
          <a:lstStyle/>
          <a:p>
            <a:pPr eaLnBrk="1" hangingPunct="1"/>
            <a:r>
              <a:rPr lang="en-US" smtClean="0"/>
              <a:t>This device is expensive, from $2,000 to $10,000 depending on the features and frequencies included</a:t>
            </a:r>
          </a:p>
          <a:p>
            <a:pPr eaLnBrk="1" hangingPunct="1"/>
            <a:r>
              <a:rPr lang="en-US" smtClean="0"/>
              <a:t>It looks like this</a:t>
            </a:r>
          </a:p>
        </p:txBody>
      </p:sp>
      <p:sp>
        <p:nvSpPr>
          <p:cNvPr id="1044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44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89CB65-2945-40C2-9ED5-83E8331CDC4F}" type="slidenum">
              <a:rPr lang="en-US" smtClean="0"/>
              <a:pPr eaLnBrk="1" hangingPunct="1"/>
              <a:t>101</a:t>
            </a:fld>
            <a:endParaRPr 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Spectrum Analyzer</a:t>
            </a:r>
          </a:p>
        </p:txBody>
      </p:sp>
      <p:pic>
        <p:nvPicPr>
          <p:cNvPr id="105475" name="Picture 4" descr="P815001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473" b="23415"/>
          <a:stretch>
            <a:fillRect/>
          </a:stretch>
        </p:blipFill>
        <p:spPr>
          <a:xfrm>
            <a:off x="912813" y="1408113"/>
            <a:ext cx="7288212" cy="4435475"/>
          </a:xfrm>
        </p:spPr>
      </p:pic>
      <p:sp>
        <p:nvSpPr>
          <p:cNvPr id="1054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ECDC8E-64F9-4A3E-8095-059055A3C18C}" type="slidenum">
              <a:rPr lang="en-US" smtClean="0"/>
              <a:pPr eaLnBrk="1" hangingPunct="1"/>
              <a:t>102</a:t>
            </a:fld>
            <a:endParaRPr lang="en-US" smtClean="0"/>
          </a:p>
        </p:txBody>
      </p:sp>
      <p:sp>
        <p:nvSpPr>
          <p:cNvPr id="1054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Spectrum Analyzer</a:t>
            </a:r>
          </a:p>
        </p:txBody>
      </p:sp>
      <p:sp>
        <p:nvSpPr>
          <p:cNvPr id="106499" name="Rectangle 3"/>
          <p:cNvSpPr>
            <a:spLocks noGrp="1" noChangeArrowheads="1"/>
          </p:cNvSpPr>
          <p:nvPr>
            <p:ph idx="1"/>
          </p:nvPr>
        </p:nvSpPr>
        <p:spPr/>
        <p:txBody>
          <a:bodyPr/>
          <a:lstStyle/>
          <a:p>
            <a:pPr eaLnBrk="1" hangingPunct="1"/>
            <a:r>
              <a:rPr lang="en-US" smtClean="0"/>
              <a:t>Be sure to buy one with a peak hold function</a:t>
            </a:r>
          </a:p>
          <a:p>
            <a:pPr eaLnBrk="1" hangingPunct="1"/>
            <a:r>
              <a:rPr lang="en-US" smtClean="0"/>
              <a:t>There are low cost very basic spectrum analyzers that can be used for 802.11 networks</a:t>
            </a:r>
          </a:p>
          <a:p>
            <a:pPr eaLnBrk="1" hangingPunct="1"/>
            <a:r>
              <a:rPr lang="en-US" smtClean="0"/>
              <a:t>One of these is by Metageek</a:t>
            </a:r>
          </a:p>
          <a:p>
            <a:pPr eaLnBrk="1" hangingPunct="1"/>
            <a:r>
              <a:rPr lang="en-US" smtClean="0"/>
              <a:t>The hardware is a USB receiver</a:t>
            </a:r>
          </a:p>
        </p:txBody>
      </p:sp>
      <p:sp>
        <p:nvSpPr>
          <p:cNvPr id="1065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0D56A5-2F83-44CB-A04D-8FD157639147}" type="slidenum">
              <a:rPr lang="en-US" smtClean="0"/>
              <a:pPr eaLnBrk="1" hangingPunct="1"/>
              <a:t>103</a:t>
            </a:fld>
            <a:endParaRPr lang="en-US" smtClean="0"/>
          </a:p>
        </p:txBody>
      </p:sp>
      <p:sp>
        <p:nvSpPr>
          <p:cNvPr id="1065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smtClean="0"/>
              <a:t>Spectrum Analyzer</a:t>
            </a:r>
          </a:p>
        </p:txBody>
      </p:sp>
      <p:sp>
        <p:nvSpPr>
          <p:cNvPr id="1075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75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D202CE-4497-4260-A36B-C42ECBAAF84E}" type="slidenum">
              <a:rPr lang="en-US" smtClean="0"/>
              <a:pPr eaLnBrk="1" hangingPunct="1"/>
              <a:t>104</a:t>
            </a:fld>
            <a:endParaRPr lang="en-US" smtClean="0"/>
          </a:p>
        </p:txBody>
      </p:sp>
      <p:pic>
        <p:nvPicPr>
          <p:cNvPr id="1075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088" y="1641475"/>
            <a:ext cx="5945187"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smtClean="0"/>
              <a:t>Spectrum Analyzer</a:t>
            </a:r>
          </a:p>
        </p:txBody>
      </p:sp>
      <p:pic>
        <p:nvPicPr>
          <p:cNvPr id="108547" name="Content Placeholder 6" descr="IMG_0823_cropped_small.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11350" y="1843088"/>
            <a:ext cx="5067300" cy="3868737"/>
          </a:xfrm>
        </p:spPr>
      </p:pic>
      <p:sp>
        <p:nvSpPr>
          <p:cNvPr id="1085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85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068C63-7CBA-49EA-B1D0-F03EF2777FD3}" type="slidenum">
              <a:rPr lang="en-US" smtClean="0"/>
              <a:pPr eaLnBrk="1" hangingPunct="1"/>
              <a:t>105</a:t>
            </a:fld>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smtClean="0"/>
              <a:t>Spectrum Analyzer</a:t>
            </a:r>
          </a:p>
        </p:txBody>
      </p:sp>
      <p:pic>
        <p:nvPicPr>
          <p:cNvPr id="109571" name="Content Placeholder 5" descr="TECenter.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04975" y="1465263"/>
            <a:ext cx="5734050" cy="4525962"/>
          </a:xfrm>
        </p:spPr>
      </p:pic>
      <p:sp>
        <p:nvSpPr>
          <p:cNvPr id="1095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95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87C5E4-169F-49DC-8921-961F0727E55C}" type="slidenum">
              <a:rPr lang="en-US" smtClean="0"/>
              <a:pPr eaLnBrk="1" hangingPunct="1"/>
              <a:t>106</a:t>
            </a:fld>
            <a:endParaRPr 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mtClean="0"/>
              <a:t>Site Survey Tool</a:t>
            </a:r>
          </a:p>
        </p:txBody>
      </p:sp>
      <p:sp>
        <p:nvSpPr>
          <p:cNvPr id="110595" name="Rectangle 3"/>
          <p:cNvSpPr>
            <a:spLocks noGrp="1" noChangeArrowheads="1"/>
          </p:cNvSpPr>
          <p:nvPr>
            <p:ph idx="1"/>
          </p:nvPr>
        </p:nvSpPr>
        <p:spPr/>
        <p:txBody>
          <a:bodyPr/>
          <a:lstStyle/>
          <a:p>
            <a:pPr eaLnBrk="1" hangingPunct="1"/>
            <a:r>
              <a:rPr lang="en-US" smtClean="0"/>
              <a:t>Once it has been determined that the site is free of any interference that might cause a problem for the frequencies to be used, measurements can be taken to determine if the placement of the devices is suitable</a:t>
            </a:r>
          </a:p>
          <a:p>
            <a:pPr eaLnBrk="1" hangingPunct="1"/>
            <a:r>
              <a:rPr lang="en-US" smtClean="0"/>
              <a:t>The tool for this is one that will measure at least</a:t>
            </a:r>
          </a:p>
          <a:p>
            <a:pPr lvl="1" eaLnBrk="1" hangingPunct="1"/>
            <a:r>
              <a:rPr lang="en-US" smtClean="0"/>
              <a:t>Signal strength</a:t>
            </a:r>
          </a:p>
          <a:p>
            <a:pPr lvl="1" eaLnBrk="1" hangingPunct="1"/>
            <a:r>
              <a:rPr lang="en-US" smtClean="0"/>
              <a:t>Noise level</a:t>
            </a:r>
          </a:p>
        </p:txBody>
      </p:sp>
      <p:sp>
        <p:nvSpPr>
          <p:cNvPr id="110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75FF67-50B5-4F28-B877-079DEB02D2AB}" type="slidenum">
              <a:rPr lang="en-US" smtClean="0"/>
              <a:pPr eaLnBrk="1" hangingPunct="1"/>
              <a:t>107</a:t>
            </a:fld>
            <a:endParaRPr lang="en-US" smtClean="0"/>
          </a:p>
        </p:txBody>
      </p:sp>
      <p:sp>
        <p:nvSpPr>
          <p:cNvPr id="1105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smtClean="0"/>
              <a:t>Site Survey Tool</a:t>
            </a:r>
          </a:p>
        </p:txBody>
      </p:sp>
      <p:sp>
        <p:nvSpPr>
          <p:cNvPr id="111619" name="Content Placeholder 2"/>
          <p:cNvSpPr>
            <a:spLocks noGrp="1"/>
          </p:cNvSpPr>
          <p:nvPr>
            <p:ph idx="1"/>
          </p:nvPr>
        </p:nvSpPr>
        <p:spPr/>
        <p:txBody>
          <a:bodyPr/>
          <a:lstStyle/>
          <a:p>
            <a:pPr eaLnBrk="1" hangingPunct="1"/>
            <a:r>
              <a:rPr lang="en-US" smtClean="0"/>
              <a:t>As discussed above the best way to use these two measurements is to display a signal to noise ratio</a:t>
            </a:r>
          </a:p>
        </p:txBody>
      </p:sp>
      <p:sp>
        <p:nvSpPr>
          <p:cNvPr id="1116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116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45EFF7-9D6E-4470-9EC5-6C9E772EDD8C}" type="slidenum">
              <a:rPr lang="en-US" smtClean="0"/>
              <a:pPr eaLnBrk="1" hangingPunct="1"/>
              <a:t>108</a:t>
            </a:fld>
            <a:endParaRPr 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mtClean="0"/>
              <a:t>Site Survey Tool</a:t>
            </a:r>
          </a:p>
        </p:txBody>
      </p:sp>
      <p:pic>
        <p:nvPicPr>
          <p:cNvPr id="11264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08188" y="1474788"/>
            <a:ext cx="5295900" cy="4614862"/>
          </a:xfrm>
        </p:spPr>
      </p:pic>
      <p:sp>
        <p:nvSpPr>
          <p:cNvPr id="1126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9847D0-67F3-4948-AB36-2F12F6E12272}" type="slidenum">
              <a:rPr lang="en-US" smtClean="0"/>
              <a:pPr eaLnBrk="1" hangingPunct="1"/>
              <a:t>109</a:t>
            </a:fld>
            <a:endParaRPr lang="en-US" smtClean="0"/>
          </a:p>
        </p:txBody>
      </p:sp>
      <p:sp>
        <p:nvSpPr>
          <p:cNvPr id="1126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Designing a Wireless LAN</a:t>
            </a:r>
          </a:p>
        </p:txBody>
      </p:sp>
      <p:sp>
        <p:nvSpPr>
          <p:cNvPr id="13315" name="Content Placeholder 2"/>
          <p:cNvSpPr>
            <a:spLocks noGrp="1"/>
          </p:cNvSpPr>
          <p:nvPr>
            <p:ph idx="1"/>
          </p:nvPr>
        </p:nvSpPr>
        <p:spPr/>
        <p:txBody>
          <a:bodyPr/>
          <a:lstStyle/>
          <a:p>
            <a:pPr eaLnBrk="1" hangingPunct="1"/>
            <a:r>
              <a:rPr lang="en-US" smtClean="0"/>
              <a:t>In a network where the parts are connected with wires, in general, one need only decide where to place the parts and what capabilities each of these parts require to create an effective and efficient network</a:t>
            </a:r>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3F7C85-07C1-4F17-B3CF-4F39EA37295E}" type="slidenum">
              <a:rPr lang="en-US" smtClean="0"/>
              <a:pPr eaLnBrk="1" hangingPunct="1"/>
              <a:t>11</a:t>
            </a:fld>
            <a:endParaRPr 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Site Survey Tool</a:t>
            </a:r>
          </a:p>
        </p:txBody>
      </p:sp>
      <p:sp>
        <p:nvSpPr>
          <p:cNvPr id="113667" name="Rectangle 3"/>
          <p:cNvSpPr>
            <a:spLocks noGrp="1" noChangeArrowheads="1"/>
          </p:cNvSpPr>
          <p:nvPr>
            <p:ph idx="1"/>
          </p:nvPr>
        </p:nvSpPr>
        <p:spPr/>
        <p:txBody>
          <a:bodyPr/>
          <a:lstStyle/>
          <a:p>
            <a:pPr eaLnBrk="1" hangingPunct="1">
              <a:lnSpc>
                <a:spcPct val="90000"/>
              </a:lnSpc>
            </a:pPr>
            <a:r>
              <a:rPr lang="en-US" smtClean="0"/>
              <a:t>As seen on this tool from Cisco’s the most important parameters</a:t>
            </a:r>
          </a:p>
          <a:p>
            <a:pPr lvl="1" eaLnBrk="1" hangingPunct="1">
              <a:lnSpc>
                <a:spcPct val="90000"/>
              </a:lnSpc>
            </a:pPr>
            <a:r>
              <a:rPr lang="en-US" smtClean="0"/>
              <a:t>Signal Strength</a:t>
            </a:r>
          </a:p>
          <a:p>
            <a:pPr lvl="1" eaLnBrk="1" hangingPunct="1">
              <a:lnSpc>
                <a:spcPct val="90000"/>
              </a:lnSpc>
            </a:pPr>
            <a:r>
              <a:rPr lang="en-US" smtClean="0"/>
              <a:t>Noise Level</a:t>
            </a:r>
          </a:p>
          <a:p>
            <a:pPr lvl="1" eaLnBrk="1" hangingPunct="1">
              <a:lnSpc>
                <a:spcPct val="90000"/>
              </a:lnSpc>
            </a:pPr>
            <a:r>
              <a:rPr lang="en-US" smtClean="0"/>
              <a:t>Signal to Noise Ratio</a:t>
            </a:r>
          </a:p>
          <a:p>
            <a:pPr eaLnBrk="1" hangingPunct="1">
              <a:lnSpc>
                <a:spcPct val="90000"/>
              </a:lnSpc>
            </a:pPr>
            <a:r>
              <a:rPr lang="en-US" smtClean="0"/>
              <a:t>The screenshot above is from the tool running in passive mode</a:t>
            </a:r>
          </a:p>
          <a:p>
            <a:pPr eaLnBrk="1" hangingPunct="1">
              <a:lnSpc>
                <a:spcPct val="90000"/>
              </a:lnSpc>
            </a:pPr>
            <a:r>
              <a:rPr lang="en-US" smtClean="0"/>
              <a:t>In active mode it gives an indication of the errors being seen on the network</a:t>
            </a:r>
          </a:p>
        </p:txBody>
      </p:sp>
      <p:sp>
        <p:nvSpPr>
          <p:cNvPr id="1136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43E3FD-B16E-47F6-B2CB-AFE9DB0FD51E}" type="slidenum">
              <a:rPr lang="en-US" smtClean="0"/>
              <a:pPr eaLnBrk="1" hangingPunct="1"/>
              <a:t>110</a:t>
            </a:fld>
            <a:endParaRPr lang="en-US" smtClean="0"/>
          </a:p>
        </p:txBody>
      </p:sp>
      <p:sp>
        <p:nvSpPr>
          <p:cNvPr id="1136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mtClean="0"/>
              <a:t>Site Survey Tool</a:t>
            </a:r>
          </a:p>
        </p:txBody>
      </p:sp>
      <p:pic>
        <p:nvPicPr>
          <p:cNvPr id="11469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49450" y="1316038"/>
            <a:ext cx="5549900" cy="4838700"/>
          </a:xfrm>
        </p:spPr>
      </p:pic>
      <p:sp>
        <p:nvSpPr>
          <p:cNvPr id="1146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79B99B-CF6E-4C09-B248-FACCE34F2A19}" type="slidenum">
              <a:rPr lang="en-US" smtClean="0"/>
              <a:pPr eaLnBrk="1" hangingPunct="1"/>
              <a:t>111</a:t>
            </a:fld>
            <a:endParaRPr lang="en-US" smtClean="0"/>
          </a:p>
        </p:txBody>
      </p:sp>
      <p:sp>
        <p:nvSpPr>
          <p:cNvPr id="1146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Site Survey Tool</a:t>
            </a:r>
          </a:p>
        </p:txBody>
      </p:sp>
      <p:sp>
        <p:nvSpPr>
          <p:cNvPr id="115715" name="Rectangle 3"/>
          <p:cNvSpPr>
            <a:spLocks noGrp="1" noChangeArrowheads="1"/>
          </p:cNvSpPr>
          <p:nvPr>
            <p:ph idx="1"/>
          </p:nvPr>
        </p:nvSpPr>
        <p:spPr/>
        <p:txBody>
          <a:bodyPr/>
          <a:lstStyle/>
          <a:p>
            <a:pPr eaLnBrk="1" hangingPunct="1"/>
            <a:r>
              <a:rPr lang="en-US" smtClean="0"/>
              <a:t>In this case things look pretty good as no errors are showing right now</a:t>
            </a:r>
          </a:p>
          <a:p>
            <a:pPr eaLnBrk="1" hangingPunct="1"/>
            <a:r>
              <a:rPr lang="en-US" smtClean="0"/>
              <a:t>The way to use this tool is to set it up on a laptop</a:t>
            </a:r>
          </a:p>
          <a:p>
            <a:pPr eaLnBrk="1" hangingPunct="1"/>
            <a:r>
              <a:rPr lang="en-US" smtClean="0"/>
              <a:t>Then walk around the site to check the effect on signal and noise levels</a:t>
            </a:r>
          </a:p>
          <a:p>
            <a:pPr eaLnBrk="1" hangingPunct="1"/>
            <a:r>
              <a:rPr lang="en-US" smtClean="0"/>
              <a:t>By doing this the suitability of the original plan can be determined and devices rearranged as required</a:t>
            </a:r>
          </a:p>
        </p:txBody>
      </p:sp>
      <p:sp>
        <p:nvSpPr>
          <p:cNvPr id="1157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BC9F94-0A32-4A30-8819-EB30EE18BE53}" type="slidenum">
              <a:rPr lang="en-US" smtClean="0"/>
              <a:pPr eaLnBrk="1" hangingPunct="1"/>
              <a:t>112</a:t>
            </a:fld>
            <a:endParaRPr lang="en-US" smtClean="0"/>
          </a:p>
        </p:txBody>
      </p:sp>
      <p:sp>
        <p:nvSpPr>
          <p:cNvPr id="1157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Network Analyzer</a:t>
            </a:r>
          </a:p>
        </p:txBody>
      </p:sp>
      <p:sp>
        <p:nvSpPr>
          <p:cNvPr id="116739" name="Rectangle 3"/>
          <p:cNvSpPr>
            <a:spLocks noGrp="1" noChangeArrowheads="1"/>
          </p:cNvSpPr>
          <p:nvPr>
            <p:ph idx="1"/>
          </p:nvPr>
        </p:nvSpPr>
        <p:spPr/>
        <p:txBody>
          <a:bodyPr/>
          <a:lstStyle/>
          <a:p>
            <a:pPr eaLnBrk="1" hangingPunct="1"/>
            <a:r>
              <a:rPr lang="en-US" smtClean="0"/>
              <a:t>A network analyzer, such as Sniffer Wireless from Network Associates or AiroPeek from Wild Packets, will show some information useful for a site survey</a:t>
            </a:r>
          </a:p>
          <a:p>
            <a:pPr eaLnBrk="1" hangingPunct="1"/>
            <a:r>
              <a:rPr lang="en-US" smtClean="0"/>
              <a:t>Sniffer Wireless will be used to illustrate this</a:t>
            </a:r>
          </a:p>
        </p:txBody>
      </p:sp>
      <p:sp>
        <p:nvSpPr>
          <p:cNvPr id="1167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ED133C-5FDE-47F4-B605-3F9D96E9A8DA}" type="slidenum">
              <a:rPr lang="en-US" smtClean="0"/>
              <a:pPr eaLnBrk="1" hangingPunct="1"/>
              <a:t>113</a:t>
            </a:fld>
            <a:endParaRPr lang="en-US" smtClean="0"/>
          </a:p>
        </p:txBody>
      </p:sp>
      <p:sp>
        <p:nvSpPr>
          <p:cNvPr id="1167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Network Analyzer</a:t>
            </a:r>
          </a:p>
        </p:txBody>
      </p:sp>
      <p:sp>
        <p:nvSpPr>
          <p:cNvPr id="117763" name="Rectangle 3"/>
          <p:cNvSpPr>
            <a:spLocks noGrp="1" noChangeArrowheads="1"/>
          </p:cNvSpPr>
          <p:nvPr>
            <p:ph idx="1"/>
          </p:nvPr>
        </p:nvSpPr>
        <p:spPr/>
        <p:txBody>
          <a:bodyPr/>
          <a:lstStyle/>
          <a:p>
            <a:pPr eaLnBrk="1" hangingPunct="1"/>
            <a:r>
              <a:rPr lang="en-US" smtClean="0"/>
              <a:t>The opening display is the same as Sniffer has been for quite a while</a:t>
            </a:r>
          </a:p>
          <a:p>
            <a:pPr eaLnBrk="1" hangingPunct="1"/>
            <a:r>
              <a:rPr lang="en-US" smtClean="0"/>
              <a:t>The only apparent difference for a wireless network is in the title bar</a:t>
            </a:r>
          </a:p>
        </p:txBody>
      </p:sp>
      <p:sp>
        <p:nvSpPr>
          <p:cNvPr id="1177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4BD695-984F-4797-B102-6CBED0574A4C}" type="slidenum">
              <a:rPr lang="en-US" smtClean="0"/>
              <a:pPr eaLnBrk="1" hangingPunct="1"/>
              <a:t>114</a:t>
            </a:fld>
            <a:endParaRPr lang="en-US" smtClean="0"/>
          </a:p>
        </p:txBody>
      </p:sp>
      <p:sp>
        <p:nvSpPr>
          <p:cNvPr id="1177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mtClean="0"/>
              <a:t>Network Analyzer</a:t>
            </a:r>
          </a:p>
        </p:txBody>
      </p:sp>
      <p:pic>
        <p:nvPicPr>
          <p:cNvPr id="11878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8025" y="1376363"/>
            <a:ext cx="5397500" cy="4702175"/>
          </a:xfrm>
        </p:spPr>
      </p:pic>
      <p:sp>
        <p:nvSpPr>
          <p:cNvPr id="1187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2B655D-7052-4C69-8B90-F82C63239544}" type="slidenum">
              <a:rPr lang="en-US" smtClean="0"/>
              <a:pPr eaLnBrk="1" hangingPunct="1"/>
              <a:t>115</a:t>
            </a:fld>
            <a:endParaRPr lang="en-US" smtClean="0"/>
          </a:p>
        </p:txBody>
      </p:sp>
      <p:sp>
        <p:nvSpPr>
          <p:cNvPr id="118789" name="Oval 4"/>
          <p:cNvSpPr>
            <a:spLocks noChangeArrowheads="1"/>
          </p:cNvSpPr>
          <p:nvPr/>
        </p:nvSpPr>
        <p:spPr bwMode="auto">
          <a:xfrm>
            <a:off x="1579563" y="1074738"/>
            <a:ext cx="5181600" cy="685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879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mtClean="0"/>
              <a:t>Network Analyzer</a:t>
            </a:r>
          </a:p>
        </p:txBody>
      </p:sp>
      <p:pic>
        <p:nvPicPr>
          <p:cNvPr id="11981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42" r="19901" b="82483"/>
          <a:stretch>
            <a:fillRect/>
          </a:stretch>
        </p:blipFill>
        <p:spPr>
          <a:xfrm>
            <a:off x="609600" y="1433513"/>
            <a:ext cx="7848600" cy="1512887"/>
          </a:xfrm>
        </p:spPr>
      </p:pic>
      <p:sp>
        <p:nvSpPr>
          <p:cNvPr id="1198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8BE5D6-0D68-4A6E-B98E-BAE335137914}" type="slidenum">
              <a:rPr lang="en-US" smtClean="0"/>
              <a:pPr eaLnBrk="1" hangingPunct="1"/>
              <a:t>116</a:t>
            </a:fld>
            <a:endParaRPr lang="en-US" smtClean="0"/>
          </a:p>
        </p:txBody>
      </p:sp>
      <p:sp>
        <p:nvSpPr>
          <p:cNvPr id="119813" name="Oval 4"/>
          <p:cNvSpPr>
            <a:spLocks noChangeArrowheads="1"/>
          </p:cNvSpPr>
          <p:nvPr/>
        </p:nvSpPr>
        <p:spPr bwMode="auto">
          <a:xfrm>
            <a:off x="2295525" y="1225550"/>
            <a:ext cx="6524625" cy="685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981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Network Analyzer</a:t>
            </a:r>
          </a:p>
        </p:txBody>
      </p:sp>
      <p:sp>
        <p:nvSpPr>
          <p:cNvPr id="120835" name="Rectangle 3"/>
          <p:cNvSpPr>
            <a:spLocks noGrp="1" noChangeArrowheads="1"/>
          </p:cNvSpPr>
          <p:nvPr>
            <p:ph idx="1"/>
          </p:nvPr>
        </p:nvSpPr>
        <p:spPr/>
        <p:txBody>
          <a:bodyPr/>
          <a:lstStyle/>
          <a:p>
            <a:pPr eaLnBrk="1" hangingPunct="1"/>
            <a:r>
              <a:rPr lang="en-US" smtClean="0"/>
              <a:t>In the title bar we can see that</a:t>
            </a:r>
          </a:p>
          <a:p>
            <a:pPr lvl="1" eaLnBrk="1" hangingPunct="1"/>
            <a:r>
              <a:rPr lang="en-US" smtClean="0"/>
              <a:t>This is a wireless network</a:t>
            </a:r>
          </a:p>
          <a:p>
            <a:pPr lvl="1" eaLnBrk="1" hangingPunct="1"/>
            <a:r>
              <a:rPr lang="en-US" smtClean="0"/>
              <a:t>It is using 802.11b/g</a:t>
            </a:r>
          </a:p>
          <a:p>
            <a:pPr lvl="1" eaLnBrk="1" hangingPunct="1"/>
            <a:r>
              <a:rPr lang="en-US" smtClean="0"/>
              <a:t>The modulation scheme is DSSS</a:t>
            </a:r>
          </a:p>
          <a:p>
            <a:pPr lvl="1" eaLnBrk="1" hangingPunct="1"/>
            <a:r>
              <a:rPr lang="en-US" smtClean="0"/>
              <a:t>The current channel is 1</a:t>
            </a:r>
          </a:p>
          <a:p>
            <a:pPr lvl="1" eaLnBrk="1" hangingPunct="1"/>
            <a:r>
              <a:rPr lang="en-US" smtClean="0"/>
              <a:t>The signal strength on channel 1 is 63%</a:t>
            </a:r>
          </a:p>
        </p:txBody>
      </p:sp>
      <p:sp>
        <p:nvSpPr>
          <p:cNvPr id="1208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64B8E6-41F6-47AE-99A1-6E30634C85E3}" type="slidenum">
              <a:rPr lang="en-US" smtClean="0"/>
              <a:pPr eaLnBrk="1" hangingPunct="1"/>
              <a:t>117</a:t>
            </a:fld>
            <a:endParaRPr lang="en-US" smtClean="0"/>
          </a:p>
        </p:txBody>
      </p:sp>
      <p:sp>
        <p:nvSpPr>
          <p:cNvPr id="1208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mtClean="0"/>
              <a:t>Gauge Dashboard View</a:t>
            </a:r>
          </a:p>
        </p:txBody>
      </p:sp>
      <p:sp>
        <p:nvSpPr>
          <p:cNvPr id="121859" name="Rectangle 3"/>
          <p:cNvSpPr>
            <a:spLocks noGrp="1" noChangeArrowheads="1"/>
          </p:cNvSpPr>
          <p:nvPr>
            <p:ph idx="1"/>
          </p:nvPr>
        </p:nvSpPr>
        <p:spPr/>
        <p:txBody>
          <a:bodyPr/>
          <a:lstStyle/>
          <a:p>
            <a:pPr eaLnBrk="1" hangingPunct="1"/>
            <a:r>
              <a:rPr lang="en-US" smtClean="0"/>
              <a:t>To make the dashboard appear, click on the dashboard button on the toolbar</a:t>
            </a:r>
          </a:p>
        </p:txBody>
      </p:sp>
      <p:sp>
        <p:nvSpPr>
          <p:cNvPr id="1218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E5F0AF-E055-4B03-8860-053C642FC866}" type="slidenum">
              <a:rPr lang="en-US" smtClean="0"/>
              <a:pPr eaLnBrk="1" hangingPunct="1"/>
              <a:t>118</a:t>
            </a:fld>
            <a:endParaRPr lang="en-US" smtClean="0"/>
          </a:p>
        </p:txBody>
      </p:sp>
      <p:sp>
        <p:nvSpPr>
          <p:cNvPr id="1218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smtClean="0"/>
              <a:t>Gauge Dashboard View</a:t>
            </a:r>
          </a:p>
        </p:txBody>
      </p:sp>
      <p:pic>
        <p:nvPicPr>
          <p:cNvPr id="1228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46300" b="72131"/>
          <a:stretch>
            <a:fillRect/>
          </a:stretch>
        </p:blipFill>
        <p:spPr>
          <a:xfrm>
            <a:off x="938213" y="1295400"/>
            <a:ext cx="7234237" cy="3211513"/>
          </a:xfrm>
        </p:spPr>
      </p:pic>
      <p:sp>
        <p:nvSpPr>
          <p:cNvPr id="122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60A142-9397-4097-87BD-9DDE91DA5C44}" type="slidenum">
              <a:rPr lang="en-US" smtClean="0"/>
              <a:pPr eaLnBrk="1" hangingPunct="1"/>
              <a:t>119</a:t>
            </a:fld>
            <a:endParaRPr lang="en-US" smtClean="0"/>
          </a:p>
        </p:txBody>
      </p:sp>
      <p:sp>
        <p:nvSpPr>
          <p:cNvPr id="122885" name="Oval 4"/>
          <p:cNvSpPr>
            <a:spLocks noChangeArrowheads="1"/>
          </p:cNvSpPr>
          <p:nvPr/>
        </p:nvSpPr>
        <p:spPr bwMode="auto">
          <a:xfrm>
            <a:off x="2765425" y="2574925"/>
            <a:ext cx="549275" cy="6096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88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Design Methods</a:t>
            </a:r>
          </a:p>
        </p:txBody>
      </p:sp>
      <p:sp>
        <p:nvSpPr>
          <p:cNvPr id="14339" name="Content Placeholder 2"/>
          <p:cNvSpPr>
            <a:spLocks noGrp="1"/>
          </p:cNvSpPr>
          <p:nvPr>
            <p:ph idx="1"/>
          </p:nvPr>
        </p:nvSpPr>
        <p:spPr/>
        <p:txBody>
          <a:bodyPr/>
          <a:lstStyle/>
          <a:p>
            <a:r>
              <a:rPr lang="en-US" smtClean="0"/>
              <a:t>A wireless network can be designed</a:t>
            </a:r>
          </a:p>
          <a:p>
            <a:pPr lvl="1"/>
            <a:r>
              <a:rPr lang="en-US" smtClean="0"/>
              <a:t>By hand using experience and guidelines</a:t>
            </a:r>
          </a:p>
          <a:p>
            <a:pPr lvl="1"/>
            <a:r>
              <a:rPr lang="en-US" smtClean="0"/>
              <a:t>or</a:t>
            </a:r>
          </a:p>
          <a:p>
            <a:pPr lvl="1"/>
            <a:r>
              <a:rPr lang="en-US" smtClean="0"/>
              <a:t>Using an automated design program</a:t>
            </a:r>
          </a:p>
        </p:txBody>
      </p:sp>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2A7755-3FA3-444E-915D-5B5E665A2CF3}" type="slidenum">
              <a:rPr lang="en-US" smtClean="0"/>
              <a:pPr eaLnBrk="1" hangingPunct="1"/>
              <a:t>12</a:t>
            </a:fld>
            <a:endParaRPr lang="en-US"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mtClean="0"/>
              <a:t>Gauge Dashboard View</a:t>
            </a:r>
          </a:p>
        </p:txBody>
      </p:sp>
      <p:sp>
        <p:nvSpPr>
          <p:cNvPr id="123907" name="Rectangle 3"/>
          <p:cNvSpPr>
            <a:spLocks noGrp="1" noChangeArrowheads="1"/>
          </p:cNvSpPr>
          <p:nvPr>
            <p:ph idx="1"/>
          </p:nvPr>
        </p:nvSpPr>
        <p:spPr/>
        <p:txBody>
          <a:bodyPr/>
          <a:lstStyle/>
          <a:p>
            <a:pPr eaLnBrk="1" hangingPunct="1"/>
            <a:r>
              <a:rPr lang="en-US" smtClean="0"/>
              <a:t>The dashboard is a set of gauges showing</a:t>
            </a:r>
          </a:p>
          <a:p>
            <a:pPr lvl="1" eaLnBrk="1" hangingPunct="1"/>
            <a:r>
              <a:rPr lang="en-US" smtClean="0"/>
              <a:t>Utilization</a:t>
            </a:r>
          </a:p>
          <a:p>
            <a:pPr lvl="1" eaLnBrk="1" hangingPunct="1"/>
            <a:r>
              <a:rPr lang="en-US" smtClean="0"/>
              <a:t>Packets per Second</a:t>
            </a:r>
          </a:p>
          <a:p>
            <a:pPr lvl="1" eaLnBrk="1" hangingPunct="1"/>
            <a:r>
              <a:rPr lang="en-US" smtClean="0"/>
              <a:t>Errors per Second</a:t>
            </a:r>
          </a:p>
          <a:p>
            <a:pPr lvl="1" eaLnBrk="1" hangingPunct="1"/>
            <a:r>
              <a:rPr lang="en-US" smtClean="0"/>
              <a:t>Throughput</a:t>
            </a:r>
          </a:p>
          <a:p>
            <a:pPr eaLnBrk="1" hangingPunct="1"/>
            <a:r>
              <a:rPr lang="en-US" smtClean="0"/>
              <a:t>Below this is a line chart</a:t>
            </a:r>
          </a:p>
          <a:p>
            <a:pPr lvl="1" eaLnBrk="1" hangingPunct="1"/>
            <a:r>
              <a:rPr lang="en-US" smtClean="0"/>
              <a:t>Utilization is selected by default</a:t>
            </a:r>
          </a:p>
          <a:p>
            <a:pPr lvl="1" eaLnBrk="1" hangingPunct="1"/>
            <a:r>
              <a:rPr lang="en-US" smtClean="0"/>
              <a:t>Other lines can be added by checking the boxes</a:t>
            </a:r>
          </a:p>
        </p:txBody>
      </p:sp>
      <p:sp>
        <p:nvSpPr>
          <p:cNvPr id="1239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F8604B-A088-4588-96D3-74A28C38D95B}" type="slidenum">
              <a:rPr lang="en-US" smtClean="0"/>
              <a:pPr eaLnBrk="1" hangingPunct="1"/>
              <a:t>120</a:t>
            </a:fld>
            <a:endParaRPr lang="en-US" smtClean="0"/>
          </a:p>
        </p:txBody>
      </p:sp>
      <p:sp>
        <p:nvSpPr>
          <p:cNvPr id="1239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mtClean="0"/>
              <a:t>Gauge Dashboard View</a:t>
            </a:r>
          </a:p>
        </p:txBody>
      </p:sp>
      <p:pic>
        <p:nvPicPr>
          <p:cNvPr id="1249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24063" y="1447800"/>
            <a:ext cx="5243512" cy="4567238"/>
          </a:xfrm>
        </p:spPr>
      </p:pic>
      <p:sp>
        <p:nvSpPr>
          <p:cNvPr id="1249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179DCE-B3C5-4B4F-99FC-2A68F2C97B0C}" type="slidenum">
              <a:rPr lang="en-US" smtClean="0"/>
              <a:pPr eaLnBrk="1" hangingPunct="1"/>
              <a:t>121</a:t>
            </a:fld>
            <a:endParaRPr lang="en-US" smtClean="0"/>
          </a:p>
        </p:txBody>
      </p:sp>
      <p:sp>
        <p:nvSpPr>
          <p:cNvPr id="1249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mtClean="0"/>
              <a:t>Detail Dashboard View</a:t>
            </a:r>
          </a:p>
        </p:txBody>
      </p:sp>
      <p:sp>
        <p:nvSpPr>
          <p:cNvPr id="125955" name="Rectangle 3"/>
          <p:cNvSpPr>
            <a:spLocks noGrp="1" noChangeArrowheads="1"/>
          </p:cNvSpPr>
          <p:nvPr>
            <p:ph idx="1"/>
          </p:nvPr>
        </p:nvSpPr>
        <p:spPr/>
        <p:txBody>
          <a:bodyPr/>
          <a:lstStyle/>
          <a:p>
            <a:pPr eaLnBrk="1" hangingPunct="1"/>
            <a:r>
              <a:rPr lang="en-US" smtClean="0"/>
              <a:t>The information seen in the gauges can be expanded to show more detail by clicking the Detail tab</a:t>
            </a:r>
          </a:p>
        </p:txBody>
      </p:sp>
      <p:sp>
        <p:nvSpPr>
          <p:cNvPr id="1259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38E0F0-8739-4F06-87F8-B35FFAE91621}" type="slidenum">
              <a:rPr lang="en-US" smtClean="0"/>
              <a:pPr eaLnBrk="1" hangingPunct="1"/>
              <a:t>122</a:t>
            </a:fld>
            <a:endParaRPr lang="en-US" smtClean="0"/>
          </a:p>
        </p:txBody>
      </p:sp>
      <p:sp>
        <p:nvSpPr>
          <p:cNvPr id="1259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mtClean="0"/>
              <a:t>Detail Dashboard View</a:t>
            </a:r>
          </a:p>
        </p:txBody>
      </p:sp>
      <p:pic>
        <p:nvPicPr>
          <p:cNvPr id="12697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89125" y="1365250"/>
            <a:ext cx="5384800" cy="4694238"/>
          </a:xfrm>
        </p:spPr>
      </p:pic>
      <p:sp>
        <p:nvSpPr>
          <p:cNvPr id="1269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E360AE-8AB7-48CA-B3D2-7F1A52787826}" type="slidenum">
              <a:rPr lang="en-US" smtClean="0"/>
              <a:pPr eaLnBrk="1" hangingPunct="1"/>
              <a:t>123</a:t>
            </a:fld>
            <a:endParaRPr lang="en-US" smtClean="0"/>
          </a:p>
        </p:txBody>
      </p:sp>
      <p:sp>
        <p:nvSpPr>
          <p:cNvPr id="126981" name="Oval 4"/>
          <p:cNvSpPr>
            <a:spLocks noChangeArrowheads="1"/>
          </p:cNvSpPr>
          <p:nvPr/>
        </p:nvSpPr>
        <p:spPr bwMode="auto">
          <a:xfrm>
            <a:off x="1828800" y="3105150"/>
            <a:ext cx="549275" cy="6096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698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mtClean="0"/>
              <a:t>Detail Dashboard View</a:t>
            </a:r>
          </a:p>
        </p:txBody>
      </p:sp>
      <p:pic>
        <p:nvPicPr>
          <p:cNvPr id="1280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58963" y="1344613"/>
            <a:ext cx="5516562" cy="4808537"/>
          </a:xfrm>
        </p:spPr>
      </p:pic>
      <p:sp>
        <p:nvSpPr>
          <p:cNvPr id="1280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237743-652C-43C7-AEFA-7054317DE678}" type="slidenum">
              <a:rPr lang="en-US" smtClean="0"/>
              <a:pPr eaLnBrk="1" hangingPunct="1"/>
              <a:t>124</a:t>
            </a:fld>
            <a:endParaRPr lang="en-US" smtClean="0"/>
          </a:p>
        </p:txBody>
      </p:sp>
      <p:sp>
        <p:nvSpPr>
          <p:cNvPr id="1280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Detail Dashboard View</a:t>
            </a:r>
          </a:p>
        </p:txBody>
      </p:sp>
      <p:sp>
        <p:nvSpPr>
          <p:cNvPr id="129027" name="Rectangle 3"/>
          <p:cNvSpPr>
            <a:spLocks noGrp="1" noChangeArrowheads="1"/>
          </p:cNvSpPr>
          <p:nvPr>
            <p:ph idx="1"/>
          </p:nvPr>
        </p:nvSpPr>
        <p:spPr/>
        <p:txBody>
          <a:bodyPr/>
          <a:lstStyle/>
          <a:p>
            <a:pPr eaLnBrk="1" hangingPunct="1"/>
            <a:r>
              <a:rPr lang="en-US" smtClean="0"/>
              <a:t>Two items in this view relate specifically to wireless networks</a:t>
            </a:r>
          </a:p>
        </p:txBody>
      </p:sp>
      <p:sp>
        <p:nvSpPr>
          <p:cNvPr id="129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EE72EC-551C-41E1-9F9B-5F579CD377AB}" type="slidenum">
              <a:rPr lang="en-US" smtClean="0"/>
              <a:pPr eaLnBrk="1" hangingPunct="1"/>
              <a:t>125</a:t>
            </a:fld>
            <a:endParaRPr lang="en-US" smtClean="0"/>
          </a:p>
        </p:txBody>
      </p:sp>
      <p:sp>
        <p:nvSpPr>
          <p:cNvPr id="1290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mtClean="0"/>
              <a:t>Detail Dashboard View</a:t>
            </a:r>
          </a:p>
        </p:txBody>
      </p:sp>
      <p:pic>
        <p:nvPicPr>
          <p:cNvPr id="130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3863" y="1244600"/>
            <a:ext cx="5618162" cy="4895850"/>
          </a:xfrm>
        </p:spPr>
      </p:pic>
      <p:sp>
        <p:nvSpPr>
          <p:cNvPr id="130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D078EF-957E-44D0-A22D-1AFA5B7F5E04}" type="slidenum">
              <a:rPr lang="en-US" smtClean="0"/>
              <a:pPr eaLnBrk="1" hangingPunct="1"/>
              <a:t>126</a:t>
            </a:fld>
            <a:endParaRPr lang="en-US" smtClean="0"/>
          </a:p>
        </p:txBody>
      </p:sp>
      <p:sp>
        <p:nvSpPr>
          <p:cNvPr id="130053" name="Oval 4"/>
          <p:cNvSpPr>
            <a:spLocks noChangeArrowheads="1"/>
          </p:cNvSpPr>
          <p:nvPr/>
        </p:nvSpPr>
        <p:spPr bwMode="auto">
          <a:xfrm>
            <a:off x="4667250" y="2800350"/>
            <a:ext cx="2514600" cy="762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05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smtClean="0"/>
              <a:t>Detail Dashboard View</a:t>
            </a:r>
          </a:p>
        </p:txBody>
      </p:sp>
      <p:pic>
        <p:nvPicPr>
          <p:cNvPr id="131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1242" t="11476" r="9424" b="45901"/>
          <a:stretch>
            <a:fillRect/>
          </a:stretch>
        </p:blipFill>
        <p:spPr>
          <a:xfrm>
            <a:off x="2143125" y="1381125"/>
            <a:ext cx="4913313" cy="4638675"/>
          </a:xfrm>
        </p:spPr>
      </p:pic>
      <p:sp>
        <p:nvSpPr>
          <p:cNvPr id="131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6E003B-E9FC-4514-9667-410D0252552B}" type="slidenum">
              <a:rPr lang="en-US" smtClean="0"/>
              <a:pPr eaLnBrk="1" hangingPunct="1"/>
              <a:t>127</a:t>
            </a:fld>
            <a:endParaRPr lang="en-US" smtClean="0"/>
          </a:p>
        </p:txBody>
      </p:sp>
      <p:sp>
        <p:nvSpPr>
          <p:cNvPr id="1310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mtClean="0"/>
              <a:t>Detail Dashboard View</a:t>
            </a:r>
          </a:p>
        </p:txBody>
      </p:sp>
      <p:sp>
        <p:nvSpPr>
          <p:cNvPr id="132099" name="Rectangle 3"/>
          <p:cNvSpPr>
            <a:spLocks noGrp="1" noChangeArrowheads="1"/>
          </p:cNvSpPr>
          <p:nvPr>
            <p:ph idx="1"/>
          </p:nvPr>
        </p:nvSpPr>
        <p:spPr/>
        <p:txBody>
          <a:bodyPr/>
          <a:lstStyle/>
          <a:p>
            <a:pPr eaLnBrk="1" hangingPunct="1"/>
            <a:r>
              <a:rPr lang="en-US" smtClean="0"/>
              <a:t>PLCP and WEP ICV are peculiar to a wireless network</a:t>
            </a:r>
          </a:p>
          <a:p>
            <a:pPr eaLnBrk="1" hangingPunct="1"/>
            <a:r>
              <a:rPr lang="en-US" smtClean="0"/>
              <a:t>PLCP is a physical layer sublayer</a:t>
            </a:r>
          </a:p>
          <a:p>
            <a:pPr lvl="1" eaLnBrk="1" hangingPunct="1"/>
            <a:r>
              <a:rPr lang="en-US" smtClean="0"/>
              <a:t>What is shown here are the number of PLCP errors seen on the network</a:t>
            </a:r>
          </a:p>
          <a:p>
            <a:pPr lvl="1" eaLnBrk="1" hangingPunct="1"/>
            <a:r>
              <a:rPr lang="en-US" smtClean="0"/>
              <a:t>PLCP errors occur when a wireless station receives a Physical Layer Convergence Protocol header with an invalid checksum</a:t>
            </a:r>
          </a:p>
        </p:txBody>
      </p:sp>
      <p:sp>
        <p:nvSpPr>
          <p:cNvPr id="132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427B26-F6DE-4ED1-9C34-D5D637C041A4}" type="slidenum">
              <a:rPr lang="en-US" smtClean="0"/>
              <a:pPr eaLnBrk="1" hangingPunct="1"/>
              <a:t>128</a:t>
            </a:fld>
            <a:endParaRPr lang="en-US" smtClean="0"/>
          </a:p>
        </p:txBody>
      </p:sp>
      <p:sp>
        <p:nvSpPr>
          <p:cNvPr id="1321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eaLnBrk="1" hangingPunct="1"/>
            <a:r>
              <a:rPr lang="en-US" smtClean="0"/>
              <a:t>Detail Dashboard View</a:t>
            </a:r>
          </a:p>
        </p:txBody>
      </p:sp>
      <p:sp>
        <p:nvSpPr>
          <p:cNvPr id="133123" name="Content Placeholder 2"/>
          <p:cNvSpPr>
            <a:spLocks noGrp="1"/>
          </p:cNvSpPr>
          <p:nvPr>
            <p:ph idx="1"/>
          </p:nvPr>
        </p:nvSpPr>
        <p:spPr/>
        <p:txBody>
          <a:bodyPr/>
          <a:lstStyle/>
          <a:p>
            <a:pPr eaLnBrk="1" hangingPunct="1"/>
            <a:r>
              <a:rPr lang="en-US" smtClean="0"/>
              <a:t>WEP ICV refers to the security on a wireless network</a:t>
            </a:r>
          </a:p>
          <a:p>
            <a:pPr lvl="1" eaLnBrk="1" hangingPunct="1"/>
            <a:r>
              <a:rPr lang="en-US" smtClean="0"/>
              <a:t>This is the number of packets sent indicating an invalid WEP ICV</a:t>
            </a:r>
          </a:p>
        </p:txBody>
      </p:sp>
      <p:sp>
        <p:nvSpPr>
          <p:cNvPr id="133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3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C3F6EE-99BC-41AB-8FC9-F921AD689440}" type="slidenum">
              <a:rPr lang="en-US" smtClean="0"/>
              <a:pPr eaLnBrk="1" hangingPunct="1"/>
              <a:t>129</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Wireless LAN Network Design</a:t>
            </a:r>
          </a:p>
        </p:txBody>
      </p:sp>
      <p:sp>
        <p:nvSpPr>
          <p:cNvPr id="15363" name="Rectangle 3"/>
          <p:cNvSpPr>
            <a:spLocks noGrp="1" noChangeArrowheads="1"/>
          </p:cNvSpPr>
          <p:nvPr>
            <p:ph idx="1"/>
          </p:nvPr>
        </p:nvSpPr>
        <p:spPr/>
        <p:txBody>
          <a:bodyPr/>
          <a:lstStyle/>
          <a:p>
            <a:pPr eaLnBrk="1" hangingPunct="1"/>
            <a:r>
              <a:rPr lang="en-US" smtClean="0"/>
              <a:t>To do this by hand acquire or create a drawing of the site of sufficient scale so that</a:t>
            </a:r>
          </a:p>
          <a:p>
            <a:pPr lvl="1" eaLnBrk="1" hangingPunct="1"/>
            <a:r>
              <a:rPr lang="en-US" smtClean="0"/>
              <a:t>Device locations can be marked</a:t>
            </a:r>
          </a:p>
          <a:p>
            <a:pPr lvl="1" eaLnBrk="1" hangingPunct="1"/>
            <a:r>
              <a:rPr lang="en-US" smtClean="0"/>
              <a:t>Radio signal coverage areas can be indicated</a:t>
            </a:r>
          </a:p>
          <a:p>
            <a:pPr lvl="1" eaLnBrk="1" hangingPunct="1"/>
            <a:r>
              <a:rPr lang="en-US" smtClean="0"/>
              <a:t>Notes can be made</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DDEDA1-B24C-41B3-AD61-36FCA483A91B}" type="slidenum">
              <a:rPr lang="en-US" smtClean="0"/>
              <a:pPr eaLnBrk="1" hangingPunct="1"/>
              <a:t>13</a:t>
            </a:fld>
            <a:endParaRPr lang="en-US" smtClean="0"/>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mtClean="0"/>
              <a:t>The Problem With the Tools</a:t>
            </a:r>
          </a:p>
        </p:txBody>
      </p:sp>
      <p:sp>
        <p:nvSpPr>
          <p:cNvPr id="134147" name="Rectangle 3"/>
          <p:cNvSpPr>
            <a:spLocks noGrp="1" noChangeArrowheads="1"/>
          </p:cNvSpPr>
          <p:nvPr>
            <p:ph idx="1"/>
          </p:nvPr>
        </p:nvSpPr>
        <p:spPr/>
        <p:txBody>
          <a:bodyPr/>
          <a:lstStyle/>
          <a:p>
            <a:pPr eaLnBrk="1" hangingPunct="1"/>
            <a:r>
              <a:rPr lang="en-US" smtClean="0"/>
              <a:t>We will stop here as there is much more that a network analyzer can do that relates to a wireless network, but this is covered in detail in the How to use Sniffer Wireless presentation</a:t>
            </a:r>
          </a:p>
          <a:p>
            <a:pPr eaLnBrk="1" hangingPunct="1"/>
            <a:r>
              <a:rPr lang="en-US" smtClean="0"/>
              <a:t>As can be seen there is no single, low cost tool that gives us all of the parameters we need</a:t>
            </a:r>
          </a:p>
        </p:txBody>
      </p:sp>
      <p:sp>
        <p:nvSpPr>
          <p:cNvPr id="134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B8A17C-FC41-499D-9C0A-97C1B8D4BC7E}" type="slidenum">
              <a:rPr lang="en-US" smtClean="0"/>
              <a:pPr eaLnBrk="1" hangingPunct="1"/>
              <a:t>130</a:t>
            </a:fld>
            <a:endParaRPr lang="en-US" smtClean="0"/>
          </a:p>
        </p:txBody>
      </p:sp>
      <p:sp>
        <p:nvSpPr>
          <p:cNvPr id="1341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pPr eaLnBrk="1" hangingPunct="1"/>
            <a:r>
              <a:rPr lang="en-US" smtClean="0"/>
              <a:t>The Problem With the Tools</a:t>
            </a:r>
          </a:p>
        </p:txBody>
      </p:sp>
      <p:sp>
        <p:nvSpPr>
          <p:cNvPr id="135171" name="Content Placeholder 2"/>
          <p:cNvSpPr>
            <a:spLocks noGrp="1"/>
          </p:cNvSpPr>
          <p:nvPr>
            <p:ph idx="1"/>
          </p:nvPr>
        </p:nvSpPr>
        <p:spPr/>
        <p:txBody>
          <a:bodyPr/>
          <a:lstStyle/>
          <a:p>
            <a:pPr eaLnBrk="1" hangingPunct="1"/>
            <a:r>
              <a:rPr lang="en-US" smtClean="0"/>
              <a:t>Specialized tools can be purchased for this purpose, but they can be expensive</a:t>
            </a:r>
          </a:p>
          <a:p>
            <a:pPr eaLnBrk="1" hangingPunct="1"/>
            <a:r>
              <a:rPr lang="en-US" smtClean="0"/>
              <a:t>AirMagnet is an example of this type of tool</a:t>
            </a:r>
          </a:p>
        </p:txBody>
      </p:sp>
      <p:sp>
        <p:nvSpPr>
          <p:cNvPr id="135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5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152DA8-4329-42BD-928F-53D23A886973}" type="slidenum">
              <a:rPr lang="en-US" smtClean="0"/>
              <a:pPr eaLnBrk="1" hangingPunct="1"/>
              <a:t>131</a:t>
            </a:fld>
            <a:endParaRPr lang="en-US"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mtClean="0"/>
              <a:t>Automatic Design</a:t>
            </a:r>
          </a:p>
        </p:txBody>
      </p:sp>
      <p:sp>
        <p:nvSpPr>
          <p:cNvPr id="136195" name="Rectangle 3"/>
          <p:cNvSpPr>
            <a:spLocks noGrp="1" noChangeArrowheads="1"/>
          </p:cNvSpPr>
          <p:nvPr>
            <p:ph idx="1"/>
          </p:nvPr>
        </p:nvSpPr>
        <p:spPr/>
        <p:txBody>
          <a:bodyPr/>
          <a:lstStyle/>
          <a:p>
            <a:pPr eaLnBrk="1" hangingPunct="1">
              <a:lnSpc>
                <a:spcPct val="90000"/>
              </a:lnSpc>
            </a:pPr>
            <a:r>
              <a:rPr lang="en-US" smtClean="0"/>
              <a:t>Some companies are attempting automate more and more of the installation and management of wireless networks</a:t>
            </a:r>
          </a:p>
          <a:p>
            <a:pPr eaLnBrk="1" hangingPunct="1">
              <a:lnSpc>
                <a:spcPct val="90000"/>
              </a:lnSpc>
            </a:pPr>
            <a:r>
              <a:rPr lang="en-US" smtClean="0"/>
              <a:t>For example Aruba Wireless Networks has a product called RF Director</a:t>
            </a:r>
          </a:p>
          <a:p>
            <a:pPr eaLnBrk="1" hangingPunct="1">
              <a:lnSpc>
                <a:spcPct val="90000"/>
              </a:lnSpc>
            </a:pPr>
            <a:r>
              <a:rPr lang="en-US" smtClean="0"/>
              <a:t>When using the Aruba APs with this tool an AutoCAD drawing of a building can be imported</a:t>
            </a:r>
          </a:p>
        </p:txBody>
      </p:sp>
      <p:sp>
        <p:nvSpPr>
          <p:cNvPr id="136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1EC7D0-79DE-4D2D-91E6-99076A6B33D6}" type="slidenum">
              <a:rPr lang="en-US" smtClean="0"/>
              <a:pPr eaLnBrk="1" hangingPunct="1"/>
              <a:t>132</a:t>
            </a:fld>
            <a:endParaRPr lang="en-US" smtClean="0"/>
          </a:p>
        </p:txBody>
      </p:sp>
      <p:sp>
        <p:nvSpPr>
          <p:cNvPr id="1361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smtClean="0"/>
              <a:t>Automatic Design</a:t>
            </a:r>
          </a:p>
        </p:txBody>
      </p:sp>
      <p:sp>
        <p:nvSpPr>
          <p:cNvPr id="137219" name="Content Placeholder 2"/>
          <p:cNvSpPr>
            <a:spLocks noGrp="1"/>
          </p:cNvSpPr>
          <p:nvPr>
            <p:ph idx="1"/>
          </p:nvPr>
        </p:nvSpPr>
        <p:spPr/>
        <p:txBody>
          <a:bodyPr/>
          <a:lstStyle/>
          <a:p>
            <a:pPr eaLnBrk="1" hangingPunct="1">
              <a:lnSpc>
                <a:spcPct val="90000"/>
              </a:lnSpc>
            </a:pPr>
            <a:r>
              <a:rPr lang="en-US" smtClean="0"/>
              <a:t>Based on this and standard parameters the Aruba tool places the APs on this diagram, as well as selecting the channels to use and the power settings</a:t>
            </a:r>
          </a:p>
          <a:p>
            <a:pPr eaLnBrk="1" hangingPunct="1">
              <a:lnSpc>
                <a:spcPct val="90000"/>
              </a:lnSpc>
            </a:pPr>
            <a:r>
              <a:rPr lang="en-US" smtClean="0"/>
              <a:t>Once the APs are installed the tool is run again</a:t>
            </a:r>
          </a:p>
          <a:p>
            <a:pPr eaLnBrk="1" hangingPunct="1"/>
            <a:r>
              <a:rPr lang="en-US" smtClean="0"/>
              <a:t>It then adjusts the settings based on the actual affects of the building on the wireless signal</a:t>
            </a:r>
          </a:p>
        </p:txBody>
      </p:sp>
      <p:sp>
        <p:nvSpPr>
          <p:cNvPr id="137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7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7EBDE1-B836-4B04-9C02-08CC4F26E2C7}" type="slidenum">
              <a:rPr lang="en-US" smtClean="0"/>
              <a:pPr eaLnBrk="1" hangingPunct="1"/>
              <a:t>133</a:t>
            </a:fld>
            <a:endParaRPr lang="en-US"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mtClean="0"/>
              <a:t>Testing</a:t>
            </a:r>
          </a:p>
        </p:txBody>
      </p:sp>
      <p:sp>
        <p:nvSpPr>
          <p:cNvPr id="138243" name="Rectangle 3"/>
          <p:cNvSpPr>
            <a:spLocks noGrp="1" noChangeArrowheads="1"/>
          </p:cNvSpPr>
          <p:nvPr>
            <p:ph idx="1"/>
          </p:nvPr>
        </p:nvSpPr>
        <p:spPr/>
        <p:txBody>
          <a:bodyPr/>
          <a:lstStyle/>
          <a:p>
            <a:pPr eaLnBrk="1" hangingPunct="1"/>
            <a:r>
              <a:rPr lang="en-US" smtClean="0"/>
              <a:t>If the calculations are not definitive or if the network is so critical that it must work right out of the box, then a test network may be called for</a:t>
            </a:r>
          </a:p>
          <a:p>
            <a:pPr eaLnBrk="1" hangingPunct="1"/>
            <a:r>
              <a:rPr lang="en-US" smtClean="0"/>
              <a:t>To check the data rate and the other factors, lay out a typical network, including workstations, in the actual environment</a:t>
            </a:r>
          </a:p>
        </p:txBody>
      </p:sp>
      <p:sp>
        <p:nvSpPr>
          <p:cNvPr id="138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600CAA-622D-49AC-836D-F552174A9B33}" type="slidenum">
              <a:rPr lang="en-US" smtClean="0"/>
              <a:pPr eaLnBrk="1" hangingPunct="1"/>
              <a:t>134</a:t>
            </a:fld>
            <a:endParaRPr lang="en-US" smtClean="0"/>
          </a:p>
        </p:txBody>
      </p:sp>
      <p:sp>
        <p:nvSpPr>
          <p:cNvPr id="1382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pPr eaLnBrk="1" hangingPunct="1"/>
            <a:r>
              <a:rPr lang="en-US" smtClean="0"/>
              <a:t>Testing</a:t>
            </a:r>
          </a:p>
        </p:txBody>
      </p:sp>
      <p:sp>
        <p:nvSpPr>
          <p:cNvPr id="139267" name="Content Placeholder 2"/>
          <p:cNvSpPr>
            <a:spLocks noGrp="1"/>
          </p:cNvSpPr>
          <p:nvPr>
            <p:ph idx="1"/>
          </p:nvPr>
        </p:nvSpPr>
        <p:spPr/>
        <p:txBody>
          <a:bodyPr/>
          <a:lstStyle/>
          <a:p>
            <a:pPr eaLnBrk="1" hangingPunct="1"/>
            <a:r>
              <a:rPr lang="en-US" smtClean="0"/>
              <a:t>Then transfer data between devices using some sort of automated operation, such as a batch file, a NIC utility program, or a program designed for this</a:t>
            </a:r>
          </a:p>
          <a:p>
            <a:pPr eaLnBrk="1" hangingPunct="1"/>
            <a:r>
              <a:rPr lang="en-US" smtClean="0"/>
              <a:t>Examples of this type of program include</a:t>
            </a:r>
          </a:p>
          <a:p>
            <a:pPr lvl="1" eaLnBrk="1" hangingPunct="1"/>
            <a:r>
              <a:rPr lang="en-US" smtClean="0"/>
              <a:t>FTP transfers, although the  requirement of FTP to read and write to disks may affect the result</a:t>
            </a:r>
          </a:p>
        </p:txBody>
      </p:sp>
      <p:sp>
        <p:nvSpPr>
          <p:cNvPr id="139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9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BDE9D0-FFC3-4FD1-B793-AE75F8EE2C9C}" type="slidenum">
              <a:rPr lang="en-US" smtClean="0"/>
              <a:pPr eaLnBrk="1" hangingPunct="1"/>
              <a:t>135</a:t>
            </a:fld>
            <a:endParaRPr lang="en-US"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mtClean="0"/>
              <a:t>Testing</a:t>
            </a:r>
          </a:p>
        </p:txBody>
      </p:sp>
      <p:sp>
        <p:nvSpPr>
          <p:cNvPr id="140291" name="Rectangle 3"/>
          <p:cNvSpPr>
            <a:spLocks noGrp="1" noChangeArrowheads="1"/>
          </p:cNvSpPr>
          <p:nvPr>
            <p:ph idx="1"/>
          </p:nvPr>
        </p:nvSpPr>
        <p:spPr/>
        <p:txBody>
          <a:bodyPr/>
          <a:lstStyle/>
          <a:p>
            <a:pPr lvl="1" eaLnBrk="1" hangingPunct="1"/>
            <a:r>
              <a:rPr lang="en-US" smtClean="0"/>
              <a:t>Netperf, a free tool from www.netperf.org</a:t>
            </a:r>
          </a:p>
          <a:p>
            <a:pPr lvl="1" eaLnBrk="1" hangingPunct="1"/>
            <a:r>
              <a:rPr lang="en-US" smtClean="0"/>
              <a:t>Two products from NetIQ, the free QCheck and the more powerful Chariot</a:t>
            </a:r>
          </a:p>
          <a:p>
            <a:pPr eaLnBrk="1" hangingPunct="1"/>
            <a:r>
              <a:rPr lang="en-US" smtClean="0"/>
              <a:t>Once the data is flowing, measure the data rate, signal strength, and errors at various parts of the network</a:t>
            </a:r>
          </a:p>
        </p:txBody>
      </p:sp>
      <p:sp>
        <p:nvSpPr>
          <p:cNvPr id="140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7F8EA1-E293-41B6-8498-ABFDBE2B3157}" type="slidenum">
              <a:rPr lang="en-US" smtClean="0"/>
              <a:pPr eaLnBrk="1" hangingPunct="1"/>
              <a:t>136</a:t>
            </a:fld>
            <a:endParaRPr lang="en-US" smtClean="0"/>
          </a:p>
        </p:txBody>
      </p:sp>
      <p:sp>
        <p:nvSpPr>
          <p:cNvPr id="140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Wireless LAN Network Design</a:t>
            </a:r>
          </a:p>
        </p:txBody>
      </p:sp>
      <p:sp>
        <p:nvSpPr>
          <p:cNvPr id="16387" name="Content Placeholder 2"/>
          <p:cNvSpPr>
            <a:spLocks noGrp="1"/>
          </p:cNvSpPr>
          <p:nvPr>
            <p:ph idx="1"/>
          </p:nvPr>
        </p:nvSpPr>
        <p:spPr/>
        <p:txBody>
          <a:bodyPr/>
          <a:lstStyle/>
          <a:p>
            <a:pPr eaLnBrk="1" hangingPunct="1"/>
            <a:r>
              <a:rPr lang="en-US" smtClean="0"/>
              <a:t>Next, using experience from actual practice or based on guidelines discussed here, place the access points and their presumed coverage areas on the drawing, such as</a:t>
            </a:r>
          </a:p>
        </p:txBody>
      </p:sp>
      <p:sp>
        <p:nvSpPr>
          <p:cNvPr id="163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5490B9-C3E5-4387-8006-1854A02F7F41}" type="slidenum">
              <a:rPr lang="en-US" smtClean="0"/>
              <a:pPr eaLnBrk="1" hangingPunct="1"/>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Wireless LAN Network Design</a:t>
            </a:r>
          </a:p>
        </p:txBody>
      </p:sp>
      <p:pic>
        <p:nvPicPr>
          <p:cNvPr id="17411" name="Picture 4" descr="DevrySecondFlo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987550"/>
            <a:ext cx="8229600" cy="3751263"/>
          </a:xfrm>
        </p:spPr>
      </p:pic>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BDE135-0303-432D-9F20-38111CB206D9}" type="slidenum">
              <a:rPr lang="en-US" smtClean="0"/>
              <a:pPr eaLnBrk="1" hangingPunct="1"/>
              <a:t>15</a:t>
            </a:fld>
            <a:endParaRPr lang="en-US" smtClean="0"/>
          </a:p>
        </p:txBody>
      </p:sp>
      <p:sp>
        <p:nvSpPr>
          <p:cNvPr id="17413" name="Oval 6"/>
          <p:cNvSpPr>
            <a:spLocks noChangeArrowheads="1"/>
          </p:cNvSpPr>
          <p:nvPr/>
        </p:nvSpPr>
        <p:spPr bwMode="auto">
          <a:xfrm>
            <a:off x="1139825" y="1374775"/>
            <a:ext cx="2520950" cy="2555875"/>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4" name="Oval 16"/>
          <p:cNvSpPr>
            <a:spLocks noChangeArrowheads="1"/>
          </p:cNvSpPr>
          <p:nvPr/>
        </p:nvSpPr>
        <p:spPr bwMode="auto">
          <a:xfrm>
            <a:off x="3216275" y="1374775"/>
            <a:ext cx="2520950" cy="2555875"/>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5" name="Oval 17"/>
          <p:cNvSpPr>
            <a:spLocks noChangeArrowheads="1"/>
          </p:cNvSpPr>
          <p:nvPr/>
        </p:nvSpPr>
        <p:spPr bwMode="auto">
          <a:xfrm>
            <a:off x="5292725" y="1355725"/>
            <a:ext cx="2520950" cy="2555875"/>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6" name="Oval 18"/>
          <p:cNvSpPr>
            <a:spLocks noChangeArrowheads="1"/>
          </p:cNvSpPr>
          <p:nvPr/>
        </p:nvSpPr>
        <p:spPr bwMode="auto">
          <a:xfrm>
            <a:off x="2187575" y="3108325"/>
            <a:ext cx="2520950" cy="2555875"/>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7" name="Oval 19"/>
          <p:cNvSpPr>
            <a:spLocks noChangeArrowheads="1"/>
          </p:cNvSpPr>
          <p:nvPr/>
        </p:nvSpPr>
        <p:spPr bwMode="auto">
          <a:xfrm>
            <a:off x="4264025" y="3108325"/>
            <a:ext cx="2520950" cy="2555875"/>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8" name="Oval 20"/>
          <p:cNvSpPr>
            <a:spLocks noChangeArrowheads="1"/>
          </p:cNvSpPr>
          <p:nvPr/>
        </p:nvSpPr>
        <p:spPr bwMode="auto">
          <a:xfrm>
            <a:off x="6340475" y="3089275"/>
            <a:ext cx="2520950" cy="2555875"/>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9" name="Oval 21"/>
          <p:cNvSpPr>
            <a:spLocks noChangeArrowheads="1"/>
          </p:cNvSpPr>
          <p:nvPr/>
        </p:nvSpPr>
        <p:spPr bwMode="auto">
          <a:xfrm>
            <a:off x="244475" y="3146425"/>
            <a:ext cx="2520950" cy="2555875"/>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0" name="Text Box 22"/>
          <p:cNvSpPr txBox="1">
            <a:spLocks noChangeArrowheads="1"/>
          </p:cNvSpPr>
          <p:nvPr/>
        </p:nvSpPr>
        <p:spPr bwMode="auto">
          <a:xfrm>
            <a:off x="1570038" y="1071563"/>
            <a:ext cx="178911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6600"/>
                </a:solidFill>
              </a:rPr>
              <a:t>CELL 1</a:t>
            </a:r>
          </a:p>
          <a:p>
            <a:pPr algn="ctr" eaLnBrk="1" hangingPunct="1">
              <a:spcBef>
                <a:spcPct val="50000"/>
              </a:spcBef>
            </a:pPr>
            <a:r>
              <a:rPr lang="en-US" sz="1200" b="1">
                <a:solidFill>
                  <a:srgbClr val="FF6600"/>
                </a:solidFill>
              </a:rPr>
              <a:t>802.11b/g</a:t>
            </a:r>
          </a:p>
          <a:p>
            <a:pPr algn="ctr" eaLnBrk="1" hangingPunct="1">
              <a:spcBef>
                <a:spcPct val="50000"/>
              </a:spcBef>
            </a:pPr>
            <a:r>
              <a:rPr lang="en-US" sz="1200" b="1">
                <a:solidFill>
                  <a:srgbClr val="FF6600"/>
                </a:solidFill>
              </a:rPr>
              <a:t>CHANNEL 1</a:t>
            </a:r>
          </a:p>
          <a:p>
            <a:pPr algn="ctr" eaLnBrk="1" hangingPunct="1">
              <a:spcBef>
                <a:spcPct val="50000"/>
              </a:spcBef>
            </a:pPr>
            <a:r>
              <a:rPr lang="en-US" sz="1200" b="1">
                <a:solidFill>
                  <a:srgbClr val="FF6600"/>
                </a:solidFill>
              </a:rPr>
              <a:t>11 Mbps TO EDGE</a:t>
            </a:r>
          </a:p>
        </p:txBody>
      </p:sp>
      <p:sp>
        <p:nvSpPr>
          <p:cNvPr id="17421" name="Text Box 23"/>
          <p:cNvSpPr txBox="1">
            <a:spLocks noChangeArrowheads="1"/>
          </p:cNvSpPr>
          <p:nvPr/>
        </p:nvSpPr>
        <p:spPr bwMode="auto">
          <a:xfrm>
            <a:off x="5630863" y="1087438"/>
            <a:ext cx="178911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6600"/>
                </a:solidFill>
              </a:rPr>
              <a:t>CELL 3</a:t>
            </a:r>
          </a:p>
          <a:p>
            <a:pPr algn="ctr" eaLnBrk="1" hangingPunct="1">
              <a:spcBef>
                <a:spcPct val="50000"/>
              </a:spcBef>
            </a:pPr>
            <a:r>
              <a:rPr lang="en-US" sz="1200" b="1">
                <a:solidFill>
                  <a:srgbClr val="FF6600"/>
                </a:solidFill>
              </a:rPr>
              <a:t>802.11b/g</a:t>
            </a:r>
          </a:p>
          <a:p>
            <a:pPr algn="ctr" eaLnBrk="1" hangingPunct="1">
              <a:spcBef>
                <a:spcPct val="50000"/>
              </a:spcBef>
            </a:pPr>
            <a:r>
              <a:rPr lang="en-US" sz="1200" b="1">
                <a:solidFill>
                  <a:srgbClr val="FF6600"/>
                </a:solidFill>
              </a:rPr>
              <a:t>CHANNEL 11</a:t>
            </a:r>
          </a:p>
          <a:p>
            <a:pPr algn="ctr" eaLnBrk="1" hangingPunct="1">
              <a:spcBef>
                <a:spcPct val="50000"/>
              </a:spcBef>
            </a:pPr>
            <a:r>
              <a:rPr lang="en-US" sz="1200" b="1">
                <a:solidFill>
                  <a:srgbClr val="FF6600"/>
                </a:solidFill>
              </a:rPr>
              <a:t>11 Mbps TO EDGE</a:t>
            </a:r>
          </a:p>
        </p:txBody>
      </p:sp>
      <p:sp>
        <p:nvSpPr>
          <p:cNvPr id="17422" name="Text Box 24"/>
          <p:cNvSpPr txBox="1">
            <a:spLocks noChangeArrowheads="1"/>
          </p:cNvSpPr>
          <p:nvPr/>
        </p:nvSpPr>
        <p:spPr bwMode="auto">
          <a:xfrm>
            <a:off x="3684588" y="1077913"/>
            <a:ext cx="178911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6600"/>
                </a:solidFill>
              </a:rPr>
              <a:t>CELL 2</a:t>
            </a:r>
          </a:p>
          <a:p>
            <a:pPr algn="ctr" eaLnBrk="1" hangingPunct="1">
              <a:spcBef>
                <a:spcPct val="50000"/>
              </a:spcBef>
            </a:pPr>
            <a:r>
              <a:rPr lang="en-US" sz="1200" b="1">
                <a:solidFill>
                  <a:srgbClr val="FF6600"/>
                </a:solidFill>
              </a:rPr>
              <a:t>802.11b/g</a:t>
            </a:r>
          </a:p>
          <a:p>
            <a:pPr algn="ctr" eaLnBrk="1" hangingPunct="1">
              <a:spcBef>
                <a:spcPct val="50000"/>
              </a:spcBef>
            </a:pPr>
            <a:r>
              <a:rPr lang="en-US" sz="1200" b="1">
                <a:solidFill>
                  <a:srgbClr val="FF6600"/>
                </a:solidFill>
              </a:rPr>
              <a:t>CHANNEL 6</a:t>
            </a:r>
          </a:p>
          <a:p>
            <a:pPr algn="ctr" eaLnBrk="1" hangingPunct="1">
              <a:spcBef>
                <a:spcPct val="50000"/>
              </a:spcBef>
            </a:pPr>
            <a:r>
              <a:rPr lang="en-US" sz="1200" b="1">
                <a:solidFill>
                  <a:srgbClr val="FF6600"/>
                </a:solidFill>
              </a:rPr>
              <a:t>11 Mbps TO EDGE</a:t>
            </a:r>
          </a:p>
        </p:txBody>
      </p:sp>
      <p:sp>
        <p:nvSpPr>
          <p:cNvPr id="17423" name="Text Box 28"/>
          <p:cNvSpPr txBox="1">
            <a:spLocks noChangeArrowheads="1"/>
          </p:cNvSpPr>
          <p:nvPr/>
        </p:nvSpPr>
        <p:spPr bwMode="auto">
          <a:xfrm>
            <a:off x="630238" y="5103813"/>
            <a:ext cx="178911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6600"/>
                </a:solidFill>
              </a:rPr>
              <a:t>CELL 4</a:t>
            </a:r>
          </a:p>
          <a:p>
            <a:pPr algn="ctr" eaLnBrk="1" hangingPunct="1">
              <a:spcBef>
                <a:spcPct val="50000"/>
              </a:spcBef>
            </a:pPr>
            <a:r>
              <a:rPr lang="en-US" sz="1200" b="1">
                <a:solidFill>
                  <a:srgbClr val="FF6600"/>
                </a:solidFill>
              </a:rPr>
              <a:t>802.11b/g</a:t>
            </a:r>
          </a:p>
          <a:p>
            <a:pPr algn="ctr" eaLnBrk="1" hangingPunct="1">
              <a:spcBef>
                <a:spcPct val="50000"/>
              </a:spcBef>
            </a:pPr>
            <a:r>
              <a:rPr lang="en-US" sz="1200" b="1">
                <a:solidFill>
                  <a:srgbClr val="FF6600"/>
                </a:solidFill>
              </a:rPr>
              <a:t>CHANNEL 6</a:t>
            </a:r>
          </a:p>
          <a:p>
            <a:pPr algn="ctr" eaLnBrk="1" hangingPunct="1">
              <a:spcBef>
                <a:spcPct val="50000"/>
              </a:spcBef>
            </a:pPr>
            <a:r>
              <a:rPr lang="en-US" sz="1200" b="1">
                <a:solidFill>
                  <a:srgbClr val="FF6600"/>
                </a:solidFill>
              </a:rPr>
              <a:t>11 Mbps TO EDGE</a:t>
            </a:r>
          </a:p>
        </p:txBody>
      </p:sp>
      <p:sp>
        <p:nvSpPr>
          <p:cNvPr id="17424" name="Text Box 29"/>
          <p:cNvSpPr txBox="1">
            <a:spLocks noChangeArrowheads="1"/>
          </p:cNvSpPr>
          <p:nvPr/>
        </p:nvSpPr>
        <p:spPr bwMode="auto">
          <a:xfrm>
            <a:off x="6813550" y="5092700"/>
            <a:ext cx="17891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6600"/>
                </a:solidFill>
              </a:rPr>
              <a:t>CELL 7</a:t>
            </a:r>
          </a:p>
          <a:p>
            <a:pPr algn="ctr" eaLnBrk="1" hangingPunct="1">
              <a:spcBef>
                <a:spcPct val="50000"/>
              </a:spcBef>
            </a:pPr>
            <a:r>
              <a:rPr lang="en-US" sz="1200" b="1">
                <a:solidFill>
                  <a:srgbClr val="FF6600"/>
                </a:solidFill>
              </a:rPr>
              <a:t>802.11b/g</a:t>
            </a:r>
          </a:p>
          <a:p>
            <a:pPr algn="ctr" eaLnBrk="1" hangingPunct="1">
              <a:spcBef>
                <a:spcPct val="50000"/>
              </a:spcBef>
            </a:pPr>
            <a:r>
              <a:rPr lang="en-US" sz="1200" b="1">
                <a:solidFill>
                  <a:srgbClr val="FF6600"/>
                </a:solidFill>
              </a:rPr>
              <a:t>CHANNEL 16</a:t>
            </a:r>
          </a:p>
          <a:p>
            <a:pPr algn="ctr" eaLnBrk="1" hangingPunct="1">
              <a:spcBef>
                <a:spcPct val="50000"/>
              </a:spcBef>
            </a:pPr>
            <a:r>
              <a:rPr lang="en-US" sz="1200" b="1">
                <a:solidFill>
                  <a:srgbClr val="FF6600"/>
                </a:solidFill>
              </a:rPr>
              <a:t>11 Mbps TO EDGE</a:t>
            </a:r>
          </a:p>
        </p:txBody>
      </p:sp>
      <p:sp>
        <p:nvSpPr>
          <p:cNvPr id="17425" name="Text Box 30"/>
          <p:cNvSpPr txBox="1">
            <a:spLocks noChangeArrowheads="1"/>
          </p:cNvSpPr>
          <p:nvPr/>
        </p:nvSpPr>
        <p:spPr bwMode="auto">
          <a:xfrm>
            <a:off x="2617788" y="5100638"/>
            <a:ext cx="178911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6600"/>
                </a:solidFill>
              </a:rPr>
              <a:t>CELL 5</a:t>
            </a:r>
          </a:p>
          <a:p>
            <a:pPr algn="ctr" eaLnBrk="1" hangingPunct="1">
              <a:spcBef>
                <a:spcPct val="50000"/>
              </a:spcBef>
            </a:pPr>
            <a:r>
              <a:rPr lang="en-US" sz="1200" b="1">
                <a:solidFill>
                  <a:srgbClr val="FF6600"/>
                </a:solidFill>
              </a:rPr>
              <a:t>802.11b/g</a:t>
            </a:r>
          </a:p>
          <a:p>
            <a:pPr algn="ctr" eaLnBrk="1" hangingPunct="1">
              <a:spcBef>
                <a:spcPct val="50000"/>
              </a:spcBef>
            </a:pPr>
            <a:r>
              <a:rPr lang="en-US" sz="1200" b="1">
                <a:solidFill>
                  <a:srgbClr val="FF6600"/>
                </a:solidFill>
              </a:rPr>
              <a:t>CHANNEL 11</a:t>
            </a:r>
          </a:p>
          <a:p>
            <a:pPr algn="ctr" eaLnBrk="1" hangingPunct="1">
              <a:spcBef>
                <a:spcPct val="50000"/>
              </a:spcBef>
            </a:pPr>
            <a:r>
              <a:rPr lang="en-US" sz="1200" b="1">
                <a:solidFill>
                  <a:srgbClr val="FF6600"/>
                </a:solidFill>
              </a:rPr>
              <a:t>11 Mbps TO EDGE</a:t>
            </a:r>
          </a:p>
        </p:txBody>
      </p:sp>
      <p:sp>
        <p:nvSpPr>
          <p:cNvPr id="17426" name="Text Box 31"/>
          <p:cNvSpPr txBox="1">
            <a:spLocks noChangeArrowheads="1"/>
          </p:cNvSpPr>
          <p:nvPr/>
        </p:nvSpPr>
        <p:spPr bwMode="auto">
          <a:xfrm>
            <a:off x="4675188" y="5100638"/>
            <a:ext cx="178911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6600"/>
                </a:solidFill>
              </a:rPr>
              <a:t>CELL 6</a:t>
            </a:r>
          </a:p>
          <a:p>
            <a:pPr algn="ctr" eaLnBrk="1" hangingPunct="1">
              <a:spcBef>
                <a:spcPct val="50000"/>
              </a:spcBef>
            </a:pPr>
            <a:r>
              <a:rPr lang="en-US" sz="1200" b="1">
                <a:solidFill>
                  <a:srgbClr val="FF6600"/>
                </a:solidFill>
              </a:rPr>
              <a:t>802.11b/g</a:t>
            </a:r>
          </a:p>
          <a:p>
            <a:pPr algn="ctr" eaLnBrk="1" hangingPunct="1">
              <a:spcBef>
                <a:spcPct val="50000"/>
              </a:spcBef>
            </a:pPr>
            <a:r>
              <a:rPr lang="en-US" sz="1200" b="1">
                <a:solidFill>
                  <a:srgbClr val="FF6600"/>
                </a:solidFill>
              </a:rPr>
              <a:t>CHANNEL 1</a:t>
            </a:r>
          </a:p>
          <a:p>
            <a:pPr algn="ctr" eaLnBrk="1" hangingPunct="1">
              <a:spcBef>
                <a:spcPct val="50000"/>
              </a:spcBef>
            </a:pPr>
            <a:r>
              <a:rPr lang="en-US" sz="1200" b="1">
                <a:solidFill>
                  <a:srgbClr val="FF6600"/>
                </a:solidFill>
              </a:rPr>
              <a:t>11 Mbps TO EDGE</a:t>
            </a:r>
          </a:p>
        </p:txBody>
      </p:sp>
      <p:sp>
        <p:nvSpPr>
          <p:cNvPr id="17427" name="Footer Placeholder 1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Wireless LAN Network Design</a:t>
            </a:r>
          </a:p>
        </p:txBody>
      </p:sp>
      <p:sp>
        <p:nvSpPr>
          <p:cNvPr id="18435" name="Rectangle 3"/>
          <p:cNvSpPr>
            <a:spLocks noGrp="1" noChangeArrowheads="1"/>
          </p:cNvSpPr>
          <p:nvPr>
            <p:ph idx="1"/>
          </p:nvPr>
        </p:nvSpPr>
        <p:spPr/>
        <p:txBody>
          <a:bodyPr/>
          <a:lstStyle/>
          <a:p>
            <a:pPr eaLnBrk="1" hangingPunct="1"/>
            <a:r>
              <a:rPr lang="en-US" smtClean="0"/>
              <a:t>To crosscheck this, in some cases it will be necessary to perform some basic calculations to check for proper signal propagation</a:t>
            </a:r>
          </a:p>
          <a:p>
            <a:pPr eaLnBrk="1" hangingPunct="1"/>
            <a:r>
              <a:rPr lang="en-US" smtClean="0"/>
              <a:t>These calculations and the AP placement itself must take into account the physical characteristics of the site as well as the equipment being used, such as the type and directional nature of the antenna</a:t>
            </a: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326A4C-A32B-49CE-A2F1-6E73C7DC7667}" type="slidenum">
              <a:rPr lang="en-US" smtClean="0"/>
              <a:pPr eaLnBrk="1" hangingPunct="1"/>
              <a:t>16</a:t>
            </a:fld>
            <a:endParaRPr lang="en-US" smtClean="0"/>
          </a:p>
        </p:txBody>
      </p:sp>
      <p:sp>
        <p:nvSpPr>
          <p:cNvPr id="18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t>Wireless LAN Network Design</a:t>
            </a:r>
          </a:p>
        </p:txBody>
      </p:sp>
      <p:sp>
        <p:nvSpPr>
          <p:cNvPr id="19459" name="Content Placeholder 2"/>
          <p:cNvSpPr>
            <a:spLocks noGrp="1"/>
          </p:cNvSpPr>
          <p:nvPr>
            <p:ph idx="1"/>
          </p:nvPr>
        </p:nvSpPr>
        <p:spPr/>
        <p:txBody>
          <a:bodyPr/>
          <a:lstStyle/>
          <a:p>
            <a:pPr eaLnBrk="1" hangingPunct="1"/>
            <a:r>
              <a:rPr lang="en-US" smtClean="0"/>
              <a:t>For example, an omnidirectional antenna will radiate the signal equally in all directions</a:t>
            </a:r>
          </a:p>
          <a:p>
            <a:pPr eaLnBrk="1" hangingPunct="1"/>
            <a:r>
              <a:rPr lang="en-US" smtClean="0"/>
              <a:t>If the AP is placed against the outside wall of the building, the radiation pattern and therefore the ability to intercept the signal may extend into a nearby street</a:t>
            </a:r>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99F104-9674-4881-9E64-A4BF47B708F9}" type="slidenum">
              <a:rPr lang="en-US" smtClean="0"/>
              <a:pPr eaLnBrk="1" hangingPunct="1"/>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Wireless LAN Network Design</a:t>
            </a:r>
          </a:p>
        </p:txBody>
      </p:sp>
      <p:sp>
        <p:nvSpPr>
          <p:cNvPr id="20483" name="Rectangle 3"/>
          <p:cNvSpPr>
            <a:spLocks noGrp="1" noChangeArrowheads="1"/>
          </p:cNvSpPr>
          <p:nvPr>
            <p:ph idx="1"/>
          </p:nvPr>
        </p:nvSpPr>
        <p:spPr/>
        <p:txBody>
          <a:bodyPr/>
          <a:lstStyle/>
          <a:p>
            <a:pPr eaLnBrk="1" hangingPunct="1"/>
            <a:r>
              <a:rPr lang="en-US" smtClean="0"/>
              <a:t>A directional antenna and more access points may be a better choice in this case, if relocation of the omnidirectional antenna is not possible</a:t>
            </a:r>
          </a:p>
        </p:txBody>
      </p:sp>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BC7F78-BC1B-4D7B-AD2C-1BBDB0D85A3B}" type="slidenum">
              <a:rPr lang="en-US" smtClean="0"/>
              <a:pPr eaLnBrk="1" hangingPunct="1"/>
              <a:t>18</a:t>
            </a:fld>
            <a:endParaRPr lang="en-US" smtClean="0"/>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The Goal</a:t>
            </a:r>
          </a:p>
        </p:txBody>
      </p:sp>
      <p:sp>
        <p:nvSpPr>
          <p:cNvPr id="21507" name="Rectangle 3"/>
          <p:cNvSpPr>
            <a:spLocks noGrp="1" noChangeArrowheads="1"/>
          </p:cNvSpPr>
          <p:nvPr>
            <p:ph idx="1"/>
          </p:nvPr>
        </p:nvSpPr>
        <p:spPr/>
        <p:txBody>
          <a:bodyPr/>
          <a:lstStyle/>
          <a:p>
            <a:pPr eaLnBrk="1" hangingPunct="1"/>
            <a:r>
              <a:rPr lang="en-US" smtClean="0"/>
              <a:t>The goal of the network design is to propagate a signal that serves the needs of the network’s users</a:t>
            </a:r>
          </a:p>
          <a:p>
            <a:pPr eaLnBrk="1" hangingPunct="1"/>
            <a:r>
              <a:rPr lang="en-US" smtClean="0"/>
              <a:t>The two main considerations are</a:t>
            </a:r>
          </a:p>
          <a:p>
            <a:pPr lvl="1" eaLnBrk="1" hangingPunct="1"/>
            <a:r>
              <a:rPr lang="en-US" smtClean="0"/>
              <a:t>Coverage</a:t>
            </a:r>
          </a:p>
          <a:p>
            <a:pPr lvl="1" eaLnBrk="1" hangingPunct="1"/>
            <a:r>
              <a:rPr lang="en-US" smtClean="0"/>
              <a:t>Capacity</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0FB2A6-56E6-4B94-B5BA-280E5A55AE47}" type="slidenum">
              <a:rPr lang="en-US" smtClean="0"/>
              <a:pPr eaLnBrk="1" hangingPunct="1"/>
              <a:t>19</a:t>
            </a:fld>
            <a:endParaRPr lang="en-US" smtClean="0"/>
          </a:p>
        </p:txBody>
      </p:sp>
      <p:sp>
        <p:nvSpPr>
          <p:cNvPr id="215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Wireless Design Considerations</a:t>
            </a:r>
          </a:p>
        </p:txBody>
      </p:sp>
      <p:sp>
        <p:nvSpPr>
          <p:cNvPr id="4099" name="Rectangle 3"/>
          <p:cNvSpPr>
            <a:spLocks noGrp="1" noChangeArrowheads="1"/>
          </p:cNvSpPr>
          <p:nvPr>
            <p:ph idx="1"/>
          </p:nvPr>
        </p:nvSpPr>
        <p:spPr/>
        <p:txBody>
          <a:bodyPr/>
          <a:lstStyle/>
          <a:p>
            <a:pPr eaLnBrk="1" hangingPunct="1"/>
            <a:r>
              <a:rPr lang="en-US" smtClean="0"/>
              <a:t>The design of a wireless network is science and art</a:t>
            </a:r>
          </a:p>
          <a:p>
            <a:pPr eaLnBrk="1" hangingPunct="1"/>
            <a:r>
              <a:rPr lang="en-US" smtClean="0"/>
              <a:t>Much is known and much is unknown, so guidelines based on experience are commonly used rather than exact formulas at this stage of development</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31A96E-6D49-45AF-B5FC-230BCFF9BD2E}" type="slidenum">
              <a:rPr lang="en-US" smtClean="0"/>
              <a:pPr eaLnBrk="1" hangingPunct="1"/>
              <a:t>2</a:t>
            </a:fld>
            <a:endParaRPr lang="en-US" smtClean="0"/>
          </a:p>
        </p:txBody>
      </p:sp>
      <p:sp>
        <p:nvSpPr>
          <p:cNvPr id="41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Coverage</a:t>
            </a:r>
          </a:p>
        </p:txBody>
      </p:sp>
      <p:sp>
        <p:nvSpPr>
          <p:cNvPr id="22531" name="Content Placeholder 2"/>
          <p:cNvSpPr>
            <a:spLocks noGrp="1"/>
          </p:cNvSpPr>
          <p:nvPr>
            <p:ph idx="1"/>
          </p:nvPr>
        </p:nvSpPr>
        <p:spPr/>
        <p:txBody>
          <a:bodyPr/>
          <a:lstStyle/>
          <a:p>
            <a:r>
              <a:rPr lang="en-US" smtClean="0"/>
              <a:t>Coverage is designed to provide a low density of users with low throughput demands</a:t>
            </a:r>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4299E8-BE7F-41E8-A34D-C760299B7CEF}" type="slidenum">
              <a:rPr lang="en-US" smtClean="0"/>
              <a:pPr eaLnBrk="1" hangingPunct="1"/>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Capacity</a:t>
            </a:r>
          </a:p>
        </p:txBody>
      </p:sp>
      <p:sp>
        <p:nvSpPr>
          <p:cNvPr id="23555" name="Content Placeholder 2"/>
          <p:cNvSpPr>
            <a:spLocks noGrp="1"/>
          </p:cNvSpPr>
          <p:nvPr>
            <p:ph idx="1"/>
          </p:nvPr>
        </p:nvSpPr>
        <p:spPr/>
        <p:txBody>
          <a:bodyPr/>
          <a:lstStyle/>
          <a:p>
            <a:r>
              <a:rPr lang="en-US" smtClean="0"/>
              <a:t>Capacity is designed to support a large number of users using high bandwidth requirement applications such as voice and video</a:t>
            </a:r>
          </a:p>
          <a:p>
            <a:r>
              <a:rPr lang="en-US" smtClean="0"/>
              <a:t>The focus for this type of design is a high density of access points, which can mean stacking access points physically on top of each other, to serve an area</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680BA2-7CAA-49E3-98B7-04275BFB68EE}" type="slidenum">
              <a:rPr lang="en-US" smtClean="0"/>
              <a:pPr eaLnBrk="1" hangingPunct="1"/>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Capacity</a:t>
            </a:r>
          </a:p>
        </p:txBody>
      </p:sp>
      <p:sp>
        <p:nvSpPr>
          <p:cNvPr id="24579" name="Content Placeholder 2"/>
          <p:cNvSpPr>
            <a:spLocks noGrp="1"/>
          </p:cNvSpPr>
          <p:nvPr>
            <p:ph idx="1"/>
          </p:nvPr>
        </p:nvSpPr>
        <p:spPr/>
        <p:txBody>
          <a:bodyPr/>
          <a:lstStyle/>
          <a:p>
            <a:r>
              <a:rPr lang="en-US" smtClean="0"/>
              <a:t>Support for lower data rates must be disabled</a:t>
            </a:r>
          </a:p>
          <a:p>
            <a:r>
              <a:rPr lang="en-US" smtClean="0"/>
              <a:t>Like a wired network each device should connect at the maximum rate or not connect at all</a:t>
            </a:r>
          </a:p>
          <a:p>
            <a:r>
              <a:rPr lang="en-US" smtClean="0"/>
              <a:t>This calls for a large number of access points</a:t>
            </a:r>
          </a:p>
          <a:p>
            <a:r>
              <a:rPr lang="en-US" smtClean="0"/>
              <a:t>In most cases this means moving to an all 802.11n 5GHz network</a:t>
            </a:r>
          </a:p>
        </p:txBody>
      </p:sp>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D9BCF3-09EB-419F-8237-01D26D1298A7}" type="slidenum">
              <a:rPr lang="en-US" smtClean="0"/>
              <a:pPr eaLnBrk="1" hangingPunct="1"/>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Capacity</a:t>
            </a:r>
          </a:p>
        </p:txBody>
      </p:sp>
      <p:sp>
        <p:nvSpPr>
          <p:cNvPr id="25603" name="Content Placeholder 2"/>
          <p:cNvSpPr>
            <a:spLocks noGrp="1"/>
          </p:cNvSpPr>
          <p:nvPr>
            <p:ph idx="1"/>
          </p:nvPr>
        </p:nvSpPr>
        <p:spPr/>
        <p:txBody>
          <a:bodyPr/>
          <a:lstStyle/>
          <a:p>
            <a:r>
              <a:rPr lang="en-US" smtClean="0"/>
              <a:t>The 2.4GHz range and 802.11a/b/g devices must be abandoned</a:t>
            </a:r>
          </a:p>
          <a:p>
            <a:r>
              <a:rPr lang="en-US" smtClean="0"/>
              <a:t>Next, the critical factor in maintaining connectivity for high capacity is the SNR – Signal to Noise Ratio</a:t>
            </a:r>
          </a:p>
          <a:p>
            <a:r>
              <a:rPr lang="en-US" smtClean="0"/>
              <a:t>The higher the SNR the better the performance</a:t>
            </a:r>
          </a:p>
          <a:p>
            <a:r>
              <a:rPr lang="en-US" smtClean="0"/>
              <a:t>The actual signal an noise levels are less important</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CDFB1E-3663-4B1D-BEC2-C7F268661D93}" type="slidenum">
              <a:rPr lang="en-US" smtClean="0"/>
              <a:pPr eaLnBrk="1" hangingPunct="1"/>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Signal to Noise Ratio Guidelines</a:t>
            </a:r>
          </a:p>
        </p:txBody>
      </p:sp>
      <p:sp>
        <p:nvSpPr>
          <p:cNvPr id="26627" name="Rectangle 3"/>
          <p:cNvSpPr>
            <a:spLocks noGrp="1" noChangeArrowheads="1"/>
          </p:cNvSpPr>
          <p:nvPr>
            <p:ph idx="1"/>
          </p:nvPr>
        </p:nvSpPr>
        <p:spPr/>
        <p:txBody>
          <a:bodyPr/>
          <a:lstStyle/>
          <a:p>
            <a:pPr eaLnBrk="1" hangingPunct="1"/>
            <a:r>
              <a:rPr lang="en-US" smtClean="0"/>
              <a:t>40 dB or higher</a:t>
            </a:r>
          </a:p>
          <a:p>
            <a:pPr lvl="1" eaLnBrk="1" hangingPunct="1"/>
            <a:r>
              <a:rPr lang="en-US" smtClean="0"/>
              <a:t>Excellent</a:t>
            </a:r>
          </a:p>
          <a:p>
            <a:pPr lvl="1" eaLnBrk="1" hangingPunct="1"/>
            <a:r>
              <a:rPr lang="en-US" smtClean="0"/>
              <a:t>Always associated</a:t>
            </a:r>
          </a:p>
          <a:p>
            <a:pPr lvl="1" eaLnBrk="1" hangingPunct="1"/>
            <a:r>
              <a:rPr lang="en-US" smtClean="0"/>
              <a:t>Very Fast</a:t>
            </a:r>
          </a:p>
          <a:p>
            <a:pPr eaLnBrk="1" hangingPunct="1"/>
            <a:r>
              <a:rPr lang="en-US" smtClean="0"/>
              <a:t>25 to 40 dB</a:t>
            </a:r>
          </a:p>
          <a:p>
            <a:pPr lvl="1" eaLnBrk="1" hangingPunct="1"/>
            <a:r>
              <a:rPr lang="en-US" smtClean="0"/>
              <a:t>Very good</a:t>
            </a:r>
          </a:p>
          <a:p>
            <a:pPr lvl="1" eaLnBrk="1" hangingPunct="1"/>
            <a:r>
              <a:rPr lang="en-US" smtClean="0"/>
              <a:t>Always associated</a:t>
            </a:r>
          </a:p>
          <a:p>
            <a:pPr lvl="1" eaLnBrk="1" hangingPunct="1"/>
            <a:r>
              <a:rPr lang="en-US" smtClean="0"/>
              <a:t>Fast</a:t>
            </a: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9995CC-6ED7-48BD-B7D1-BE727EFD872A}" type="slidenum">
              <a:rPr lang="en-US" smtClean="0"/>
              <a:pPr eaLnBrk="1" hangingPunct="1"/>
              <a:t>24</a:t>
            </a:fld>
            <a:endParaRPr lang="en-US" smtClean="0"/>
          </a:p>
        </p:txBody>
      </p:sp>
      <p:sp>
        <p:nvSpPr>
          <p:cNvPr id="266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t>Signal to Noise Ratio Guidelines</a:t>
            </a:r>
          </a:p>
        </p:txBody>
      </p:sp>
      <p:sp>
        <p:nvSpPr>
          <p:cNvPr id="27651" name="Content Placeholder 2"/>
          <p:cNvSpPr>
            <a:spLocks noGrp="1"/>
          </p:cNvSpPr>
          <p:nvPr>
            <p:ph idx="1"/>
          </p:nvPr>
        </p:nvSpPr>
        <p:spPr/>
        <p:txBody>
          <a:bodyPr/>
          <a:lstStyle/>
          <a:p>
            <a:pPr eaLnBrk="1" hangingPunct="1"/>
            <a:r>
              <a:rPr lang="en-US" smtClean="0"/>
              <a:t>15 to 25 dB</a:t>
            </a:r>
          </a:p>
          <a:p>
            <a:pPr lvl="1" eaLnBrk="1" hangingPunct="1"/>
            <a:r>
              <a:rPr lang="en-US" smtClean="0"/>
              <a:t>Low</a:t>
            </a:r>
          </a:p>
          <a:p>
            <a:pPr lvl="1" eaLnBrk="1" hangingPunct="1"/>
            <a:r>
              <a:rPr lang="en-US" smtClean="0"/>
              <a:t>Always associated</a:t>
            </a:r>
          </a:p>
          <a:p>
            <a:pPr lvl="1" eaLnBrk="1" hangingPunct="1"/>
            <a:r>
              <a:rPr lang="en-US" smtClean="0"/>
              <a:t>Usually fast</a:t>
            </a:r>
          </a:p>
          <a:p>
            <a:pPr eaLnBrk="1" hangingPunct="1"/>
            <a:r>
              <a:rPr lang="en-US" smtClean="0"/>
              <a:t>10 to 15 dB</a:t>
            </a:r>
          </a:p>
          <a:p>
            <a:pPr lvl="1" eaLnBrk="1" hangingPunct="1"/>
            <a:r>
              <a:rPr lang="en-US" smtClean="0"/>
              <a:t>Very low</a:t>
            </a:r>
          </a:p>
          <a:p>
            <a:pPr lvl="1" eaLnBrk="1" hangingPunct="1"/>
            <a:r>
              <a:rPr lang="en-US" smtClean="0"/>
              <a:t>Mostly associated</a:t>
            </a:r>
          </a:p>
          <a:p>
            <a:pPr lvl="1" eaLnBrk="1" hangingPunct="1"/>
            <a:r>
              <a:rPr lang="en-US" smtClean="0"/>
              <a:t>Usually slow</a:t>
            </a:r>
          </a:p>
        </p:txBody>
      </p:sp>
      <p:sp>
        <p:nvSpPr>
          <p:cNvPr id="27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487178-ED7C-487F-B235-26DB62D83B4A}" type="slidenum">
              <a:rPr lang="en-US" smtClean="0"/>
              <a:pPr eaLnBrk="1" hangingPunct="1"/>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Signal to Noise Ratio Guidelines</a:t>
            </a:r>
          </a:p>
        </p:txBody>
      </p:sp>
      <p:sp>
        <p:nvSpPr>
          <p:cNvPr id="28675" name="Rectangle 3"/>
          <p:cNvSpPr>
            <a:spLocks noGrp="1" noChangeArrowheads="1"/>
          </p:cNvSpPr>
          <p:nvPr>
            <p:ph idx="1"/>
          </p:nvPr>
        </p:nvSpPr>
        <p:spPr/>
        <p:txBody>
          <a:bodyPr/>
          <a:lstStyle/>
          <a:p>
            <a:pPr eaLnBrk="1" hangingPunct="1"/>
            <a:r>
              <a:rPr lang="en-US" smtClean="0"/>
              <a:t>5 to 10 dB</a:t>
            </a:r>
          </a:p>
          <a:p>
            <a:pPr lvl="1" eaLnBrk="1" hangingPunct="1"/>
            <a:r>
              <a:rPr lang="en-US" smtClean="0"/>
              <a:t>No signal</a:t>
            </a:r>
          </a:p>
          <a:p>
            <a:pPr lvl="1" eaLnBrk="1" hangingPunct="1"/>
            <a:r>
              <a:rPr lang="en-US" smtClean="0"/>
              <a:t>Not associated</a:t>
            </a:r>
          </a:p>
          <a:p>
            <a:pPr lvl="1" eaLnBrk="1" hangingPunct="1"/>
            <a:r>
              <a:rPr lang="en-US" smtClean="0"/>
              <a:t>Not useable</a:t>
            </a:r>
          </a:p>
        </p:txBody>
      </p:sp>
      <p:sp>
        <p:nvSpPr>
          <p:cNvPr id="286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5F9277-A1E2-44ED-993C-55B2DF00241C}" type="slidenum">
              <a:rPr lang="en-US" smtClean="0"/>
              <a:pPr eaLnBrk="1" hangingPunct="1"/>
              <a:t>26</a:t>
            </a:fld>
            <a:endParaRPr lang="en-US" smtClean="0"/>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Signal Levels</a:t>
            </a:r>
          </a:p>
        </p:txBody>
      </p:sp>
      <p:sp>
        <p:nvSpPr>
          <p:cNvPr id="29699" name="Content Placeholder 2"/>
          <p:cNvSpPr>
            <a:spLocks noGrp="1"/>
          </p:cNvSpPr>
          <p:nvPr>
            <p:ph idx="1"/>
          </p:nvPr>
        </p:nvSpPr>
        <p:spPr/>
        <p:txBody>
          <a:bodyPr/>
          <a:lstStyle/>
          <a:p>
            <a:r>
              <a:rPr lang="en-US" smtClean="0"/>
              <a:t>Some devices are more demanding of a strong signal than others</a:t>
            </a:r>
          </a:p>
          <a:p>
            <a:r>
              <a:rPr lang="en-US" smtClean="0"/>
              <a:t>A suggested minimum is</a:t>
            </a:r>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5649CD-A532-4DD3-9B16-CFD4443B4ECA}" type="slidenum">
              <a:rPr lang="en-US" smtClean="0"/>
              <a:pPr eaLnBrk="1" hangingPunct="1"/>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Signal Levels</a:t>
            </a:r>
          </a:p>
        </p:txBody>
      </p:sp>
      <p:sp>
        <p:nvSpPr>
          <p:cNvPr id="307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07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C1E449-2F53-4D17-B920-D0DF3C88F48F}" type="slidenum">
              <a:rPr lang="en-US" smtClean="0"/>
              <a:pPr eaLnBrk="1" hangingPunct="1"/>
              <a:t>28</a:t>
            </a:fld>
            <a:endParaRPr lang="en-US" smtClean="0"/>
          </a:p>
        </p:txBody>
      </p:sp>
      <p:pic>
        <p:nvPicPr>
          <p:cNvPr id="30725" name="Picture 2"/>
          <p:cNvPicPr>
            <a:picLocks noChangeAspect="1" noChangeArrowheads="1"/>
          </p:cNvPicPr>
          <p:nvPr/>
        </p:nvPicPr>
        <p:blipFill>
          <a:blip r:embed="rId2">
            <a:extLst>
              <a:ext uri="{28A0092B-C50C-407E-A947-70E740481C1C}">
                <a14:useLocalDpi xmlns:a14="http://schemas.microsoft.com/office/drawing/2010/main" val="0"/>
              </a:ext>
            </a:extLst>
          </a:blip>
          <a:srcRect l="12141" t="35861" r="24846" b="36475"/>
          <a:stretch>
            <a:fillRect/>
          </a:stretch>
        </p:blipFill>
        <p:spPr bwMode="auto">
          <a:xfrm>
            <a:off x="444500" y="1619250"/>
            <a:ext cx="8285163"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Receive Sensitivity</a:t>
            </a:r>
          </a:p>
        </p:txBody>
      </p:sp>
      <p:sp>
        <p:nvSpPr>
          <p:cNvPr id="31747" name="Content Placeholder 2"/>
          <p:cNvSpPr>
            <a:spLocks noGrp="1"/>
          </p:cNvSpPr>
          <p:nvPr>
            <p:ph idx="1"/>
          </p:nvPr>
        </p:nvSpPr>
        <p:spPr/>
        <p:txBody>
          <a:bodyPr/>
          <a:lstStyle/>
          <a:p>
            <a:r>
              <a:rPr lang="en-US" smtClean="0"/>
              <a:t>Next in importance in maintaining a high data rate connection is the receive sensitivity of the radio</a:t>
            </a:r>
          </a:p>
          <a:p>
            <a:r>
              <a:rPr lang="en-US" smtClean="0"/>
              <a:t>Here are the sensitivities required for various data rates from a white paper from Juniper Network in 2011 and from Agilent from January 2012</a:t>
            </a: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1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4A6FB3-1024-4AD5-ACAA-29CCE3591FF7}" type="slidenum">
              <a:rPr lang="en-US" smtClean="0"/>
              <a:pPr eaLnBrk="1" hangingPunct="1"/>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Wireless Design Considerations</a:t>
            </a:r>
          </a:p>
        </p:txBody>
      </p:sp>
      <p:sp>
        <p:nvSpPr>
          <p:cNvPr id="5123" name="Content Placeholder 2"/>
          <p:cNvSpPr>
            <a:spLocks noGrp="1"/>
          </p:cNvSpPr>
          <p:nvPr>
            <p:ph idx="1"/>
          </p:nvPr>
        </p:nvSpPr>
        <p:spPr/>
        <p:txBody>
          <a:bodyPr/>
          <a:lstStyle/>
          <a:p>
            <a:pPr eaLnBrk="1" hangingPunct="1"/>
            <a:r>
              <a:rPr lang="en-US" smtClean="0"/>
              <a:t>There is an important consideration to keep in mind when designing a wireless network</a:t>
            </a:r>
          </a:p>
          <a:p>
            <a:pPr eaLnBrk="1" hangingPunct="1"/>
            <a:r>
              <a:rPr lang="en-US" smtClean="0"/>
              <a:t>In a wired network the signal is contained in a wire</a:t>
            </a:r>
          </a:p>
          <a:p>
            <a:pPr eaLnBrk="1" hangingPunct="1"/>
            <a:r>
              <a:rPr lang="en-US" smtClean="0"/>
              <a:t>When laying out or troubleshooting the network, the confines of the network are readily apparent</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9669D9-1FEB-48E3-9F86-54D362192891}" type="slidenum">
              <a:rPr lang="en-US" smtClean="0"/>
              <a:pPr eaLnBrk="1" hangingPunct="1"/>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Receive Sensitivity</a:t>
            </a:r>
          </a:p>
        </p:txBody>
      </p:sp>
      <p:sp>
        <p:nvSpPr>
          <p:cNvPr id="32771" name="Content Placeholder 2"/>
          <p:cNvSpPr>
            <a:spLocks noGrp="1"/>
          </p:cNvSpPr>
          <p:nvPr>
            <p:ph idx="1"/>
          </p:nvPr>
        </p:nvSpPr>
        <p:spPr/>
        <p:txBody>
          <a:bodyPr/>
          <a:lstStyle/>
          <a:p>
            <a:endParaRPr lang="en-US" smtClean="0"/>
          </a:p>
        </p:txBody>
      </p:sp>
      <p:sp>
        <p:nvSpPr>
          <p:cNvPr id="32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66C48C-226B-4DB8-9EC5-E95972D0B6EF}" type="slidenum">
              <a:rPr lang="en-US" smtClean="0"/>
              <a:pPr eaLnBrk="1" hangingPunct="1"/>
              <a:t>30</a:t>
            </a:fld>
            <a:endParaRPr lang="en-US" smtClean="0"/>
          </a:p>
        </p:txBody>
      </p:sp>
      <p:pic>
        <p:nvPicPr>
          <p:cNvPr id="32774" name="Picture 2"/>
          <p:cNvPicPr>
            <a:picLocks noChangeAspect="1" noChangeArrowheads="1"/>
          </p:cNvPicPr>
          <p:nvPr/>
        </p:nvPicPr>
        <p:blipFill>
          <a:blip r:embed="rId2">
            <a:extLst>
              <a:ext uri="{28A0092B-C50C-407E-A947-70E740481C1C}">
                <a14:useLocalDpi xmlns:a14="http://schemas.microsoft.com/office/drawing/2010/main" val="0"/>
              </a:ext>
            </a:extLst>
          </a:blip>
          <a:srcRect l="22917" t="26620" r="9375"/>
          <a:stretch>
            <a:fillRect/>
          </a:stretch>
        </p:blipFill>
        <p:spPr bwMode="auto">
          <a:xfrm>
            <a:off x="1643063" y="1570038"/>
            <a:ext cx="5613400" cy="456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Receive Sensitivity</a:t>
            </a:r>
          </a:p>
        </p:txBody>
      </p:sp>
      <p:sp>
        <p:nvSpPr>
          <p:cNvPr id="33795" name="Content Placeholder 2"/>
          <p:cNvSpPr>
            <a:spLocks noGrp="1"/>
          </p:cNvSpPr>
          <p:nvPr>
            <p:ph idx="1"/>
          </p:nvPr>
        </p:nvSpPr>
        <p:spPr/>
        <p:txBody>
          <a:bodyPr/>
          <a:lstStyle/>
          <a:p>
            <a:endParaRPr lang="en-US" smtClean="0"/>
          </a:p>
        </p:txBody>
      </p:sp>
      <p:sp>
        <p:nvSpPr>
          <p:cNvPr id="33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4AD83E-1F23-4D23-98B2-3E550FB990B6}" type="slidenum">
              <a:rPr lang="en-US" smtClean="0"/>
              <a:pPr eaLnBrk="1" hangingPunct="1"/>
              <a:t>31</a:t>
            </a:fld>
            <a:endParaRPr lang="en-US" smtClean="0"/>
          </a:p>
        </p:txBody>
      </p:sp>
      <p:pic>
        <p:nvPicPr>
          <p:cNvPr id="33798" name="Picture 2"/>
          <p:cNvPicPr>
            <a:picLocks noChangeAspect="1" noChangeArrowheads="1"/>
          </p:cNvPicPr>
          <p:nvPr/>
        </p:nvPicPr>
        <p:blipFill>
          <a:blip r:embed="rId2">
            <a:extLst>
              <a:ext uri="{28A0092B-C50C-407E-A947-70E740481C1C}">
                <a14:useLocalDpi xmlns:a14="http://schemas.microsoft.com/office/drawing/2010/main" val="0"/>
              </a:ext>
            </a:extLst>
          </a:blip>
          <a:srcRect l="22501" t="23611" r="20625"/>
          <a:stretch>
            <a:fillRect/>
          </a:stretch>
        </p:blipFill>
        <p:spPr bwMode="auto">
          <a:xfrm>
            <a:off x="1544638" y="1652588"/>
            <a:ext cx="5894387" cy="445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Access Point Spacing</a:t>
            </a:r>
          </a:p>
        </p:txBody>
      </p:sp>
      <p:sp>
        <p:nvSpPr>
          <p:cNvPr id="34819" name="Content Placeholder 2"/>
          <p:cNvSpPr>
            <a:spLocks noGrp="1"/>
          </p:cNvSpPr>
          <p:nvPr>
            <p:ph idx="1"/>
          </p:nvPr>
        </p:nvSpPr>
        <p:spPr/>
        <p:txBody>
          <a:bodyPr/>
          <a:lstStyle/>
          <a:p>
            <a:r>
              <a:rPr lang="en-US" dirty="0" err="1" smtClean="0"/>
              <a:t>Gast</a:t>
            </a:r>
            <a:r>
              <a:rPr lang="en-US" dirty="0" smtClean="0"/>
              <a:t> reports in his 802.11ac book that in general a single access point can provide</a:t>
            </a:r>
            <a:r>
              <a:rPr lang="en-US" baseline="0" dirty="0" smtClean="0"/>
              <a:t> coverage for about 3000 </a:t>
            </a:r>
            <a:r>
              <a:rPr lang="en-US" baseline="0" dirty="0" err="1" smtClean="0"/>
              <a:t>sf</a:t>
            </a:r>
            <a:r>
              <a:rPr lang="en-US" baseline="0" dirty="0" smtClean="0"/>
              <a:t> regardless of the 802.11 version used</a:t>
            </a:r>
            <a:endParaRPr lang="en-US" dirty="0" smtClean="0"/>
          </a:p>
          <a:p>
            <a:r>
              <a:rPr lang="en-US" dirty="0" smtClean="0"/>
              <a:t>According </a:t>
            </a:r>
            <a:r>
              <a:rPr lang="en-US" dirty="0" smtClean="0"/>
              <a:t>to a White Paper by </a:t>
            </a:r>
            <a:r>
              <a:rPr lang="en-US" dirty="0" err="1" smtClean="0"/>
              <a:t>Gigawave</a:t>
            </a:r>
            <a:r>
              <a:rPr lang="en-US" dirty="0" smtClean="0"/>
              <a:t> provided by Global Knowledge from 2009 access points should be between 40 and 70 feet from each other for good </a:t>
            </a:r>
            <a:r>
              <a:rPr lang="en-US" dirty="0" smtClean="0"/>
              <a:t>coverage</a:t>
            </a:r>
            <a:endParaRPr lang="en-US" dirty="0" smtClean="0"/>
          </a:p>
        </p:txBody>
      </p:sp>
      <p:sp>
        <p:nvSpPr>
          <p:cNvPr id="34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6954C2-4D69-48F8-8C0E-21BC53B8922D}" type="slidenum">
              <a:rPr lang="en-US" smtClean="0"/>
              <a:pPr eaLnBrk="1" hangingPunct="1"/>
              <a:t>32</a:t>
            </a:fld>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Point Spacing</a:t>
            </a:r>
            <a:endParaRPr lang="en-US" dirty="0"/>
          </a:p>
        </p:txBody>
      </p:sp>
      <p:sp>
        <p:nvSpPr>
          <p:cNvPr id="3" name="Content Placeholder 2"/>
          <p:cNvSpPr>
            <a:spLocks noGrp="1"/>
          </p:cNvSpPr>
          <p:nvPr>
            <p:ph idx="1"/>
          </p:nvPr>
        </p:nvSpPr>
        <p:spPr/>
        <p:txBody>
          <a:bodyPr/>
          <a:lstStyle/>
          <a:p>
            <a:r>
              <a:rPr lang="en-US" smtClean="0"/>
              <a:t>They should not be any closer to each other than 28 feet</a:t>
            </a:r>
          </a:p>
          <a:p>
            <a:r>
              <a:rPr lang="en-US" smtClean="0"/>
              <a:t>Antennas should not be higher than 20 feet</a:t>
            </a:r>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a:p>
        </p:txBody>
      </p:sp>
      <p:sp>
        <p:nvSpPr>
          <p:cNvPr id="5" name="Slide Number Placeholder 4"/>
          <p:cNvSpPr>
            <a:spLocks noGrp="1"/>
          </p:cNvSpPr>
          <p:nvPr>
            <p:ph type="sldNum" sz="quarter" idx="12"/>
          </p:nvPr>
        </p:nvSpPr>
        <p:spPr/>
        <p:txBody>
          <a:bodyPr/>
          <a:lstStyle/>
          <a:p>
            <a:pPr>
              <a:defRPr/>
            </a:pPr>
            <a:fld id="{119781C3-6908-440F-8312-7FCAE853F3AC}" type="slidenum">
              <a:rPr lang="en-US" smtClean="0"/>
              <a:pPr>
                <a:defRPr/>
              </a:pPr>
              <a:t>33</a:t>
            </a:fld>
            <a:endParaRPr lang="en-US" dirty="0"/>
          </a:p>
        </p:txBody>
      </p:sp>
    </p:spTree>
    <p:extLst>
      <p:ext uri="{BB962C8B-B14F-4D97-AF65-F5344CB8AC3E}">
        <p14:creationId xmlns:p14="http://schemas.microsoft.com/office/powerpoint/2010/main" val="1762581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The Low Data Rate Problem</a:t>
            </a:r>
          </a:p>
        </p:txBody>
      </p:sp>
      <p:sp>
        <p:nvSpPr>
          <p:cNvPr id="35843" name="Content Placeholder 2"/>
          <p:cNvSpPr>
            <a:spLocks noGrp="1"/>
          </p:cNvSpPr>
          <p:nvPr>
            <p:ph idx="1"/>
          </p:nvPr>
        </p:nvSpPr>
        <p:spPr/>
        <p:txBody>
          <a:bodyPr/>
          <a:lstStyle/>
          <a:p>
            <a:r>
              <a:rPr lang="en-US" smtClean="0"/>
              <a:t>An additional problem with allowing the lower data rates on a network designed for high capacity is pointed out by Juniper in the same white paper</a:t>
            </a:r>
          </a:p>
          <a:p>
            <a:r>
              <a:rPr lang="en-US" smtClean="0"/>
              <a:t>As they say</a:t>
            </a:r>
          </a:p>
        </p:txBody>
      </p:sp>
      <p:sp>
        <p:nvSpPr>
          <p:cNvPr id="358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3F30D6-02B9-4612-A237-0757ECF90734}" type="slidenum">
              <a:rPr lang="en-US" smtClean="0"/>
              <a:pPr eaLnBrk="1" hangingPunct="1"/>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The Low Data Rate Problem</a:t>
            </a:r>
          </a:p>
        </p:txBody>
      </p:sp>
      <p:sp>
        <p:nvSpPr>
          <p:cNvPr id="3" name="Content Placeholder 2"/>
          <p:cNvSpPr>
            <a:spLocks noGrp="1"/>
          </p:cNvSpPr>
          <p:nvPr>
            <p:ph idx="1"/>
          </p:nvPr>
        </p:nvSpPr>
        <p:spPr/>
        <p:txBody>
          <a:bodyPr/>
          <a:lstStyle/>
          <a:p>
            <a:pPr lvl="1">
              <a:defRPr/>
            </a:pPr>
            <a:r>
              <a:rPr lang="en-US" dirty="0" smtClean="0">
                <a:ea typeface="+mn-ea"/>
                <a:cs typeface="+mn-cs"/>
              </a:rPr>
              <a:t>The shared media nature of 802.11n means that the problems related to a highly variable association rate are aggravated by Head-of-Line Blocking, because there is nothing to stop the transmission of larger, low priority packets ahead of smaller, high priority packets on ingress</a:t>
            </a:r>
          </a:p>
        </p:txBody>
      </p:sp>
      <p:sp>
        <p:nvSpPr>
          <p:cNvPr id="36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449D52-F550-423D-9BDE-69991BC3E5EC}" type="slidenum">
              <a:rPr lang="en-US" smtClean="0"/>
              <a:pPr eaLnBrk="1" hangingPunct="1"/>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The Low Data Rate Problem</a:t>
            </a:r>
          </a:p>
        </p:txBody>
      </p:sp>
      <p:sp>
        <p:nvSpPr>
          <p:cNvPr id="3" name="Content Placeholder 2"/>
          <p:cNvSpPr>
            <a:spLocks noGrp="1"/>
          </p:cNvSpPr>
          <p:nvPr>
            <p:ph idx="1"/>
          </p:nvPr>
        </p:nvSpPr>
        <p:spPr/>
        <p:txBody>
          <a:bodyPr/>
          <a:lstStyle/>
          <a:p>
            <a:pPr lvl="1">
              <a:defRPr/>
            </a:pPr>
            <a:r>
              <a:rPr lang="en-US" dirty="0" smtClean="0">
                <a:ea typeface="+mn-ea"/>
                <a:cs typeface="+mn-cs"/>
              </a:rPr>
              <a:t>Because more clients might be connected at the lower link rates, an access point’s aggregate throughput can plummet when it needs to allocate more airtime to those users transferring data at low rates</a:t>
            </a:r>
          </a:p>
        </p:txBody>
      </p:sp>
      <p:sp>
        <p:nvSpPr>
          <p:cNvPr id="378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7E3963-5AAE-412D-B3E7-CD600D69E116}" type="slidenum">
              <a:rPr lang="en-US" smtClean="0"/>
              <a:pPr eaLnBrk="1" hangingPunct="1"/>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The Low Data Rate Problem</a:t>
            </a:r>
          </a:p>
        </p:txBody>
      </p:sp>
      <p:sp>
        <p:nvSpPr>
          <p:cNvPr id="3" name="Content Placeholder 2"/>
          <p:cNvSpPr>
            <a:spLocks noGrp="1"/>
          </p:cNvSpPr>
          <p:nvPr>
            <p:ph idx="1"/>
          </p:nvPr>
        </p:nvSpPr>
        <p:spPr/>
        <p:txBody>
          <a:bodyPr/>
          <a:lstStyle/>
          <a:p>
            <a:pPr lvl="1">
              <a:defRPr/>
            </a:pPr>
            <a:r>
              <a:rPr lang="en-US" dirty="0" smtClean="0">
                <a:ea typeface="+mn-ea"/>
                <a:cs typeface="+mn-cs"/>
              </a:rPr>
              <a:t>To make matters worse, the low rate users on the edge of the network also tie up a disproportionate amount of airtime—50% of all users might be consuming more than 70% of airtime, for example—degrading performance for everyone else sharing the same radio</a:t>
            </a:r>
          </a:p>
          <a:p>
            <a:pPr lvl="1">
              <a:defRPr/>
            </a:pPr>
            <a:r>
              <a:rPr lang="en-US" dirty="0" smtClean="0">
                <a:ea typeface="+mn-ea"/>
                <a:cs typeface="+mn-cs"/>
              </a:rPr>
              <a:t>Transmission of a 1 MB file at the MCS0 rate takes 20 times longer than transmission at MCS15</a:t>
            </a:r>
          </a:p>
        </p:txBody>
      </p:sp>
      <p:sp>
        <p:nvSpPr>
          <p:cNvPr id="389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8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2DCD1C-15EE-44B9-9056-D283EE602DFD}" type="slidenum">
              <a:rPr lang="en-US" smtClean="0"/>
              <a:pPr eaLnBrk="1" hangingPunct="1"/>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The Low Data Rate Problem</a:t>
            </a:r>
          </a:p>
        </p:txBody>
      </p:sp>
      <p:sp>
        <p:nvSpPr>
          <p:cNvPr id="3" name="Content Placeholder 2"/>
          <p:cNvSpPr>
            <a:spLocks noGrp="1"/>
          </p:cNvSpPr>
          <p:nvPr>
            <p:ph idx="1"/>
          </p:nvPr>
        </p:nvSpPr>
        <p:spPr/>
        <p:txBody>
          <a:bodyPr/>
          <a:lstStyle/>
          <a:p>
            <a:pPr lvl="1">
              <a:defRPr/>
            </a:pPr>
            <a:r>
              <a:rPr lang="en-US" dirty="0" smtClean="0">
                <a:ea typeface="+mn-ea"/>
                <a:cs typeface="+mn-cs"/>
              </a:rPr>
              <a:t>Because 802.11n uses a shared media paradigm, only one client can transmit data at a time, which means that all other clients must wait their turn to transmit</a:t>
            </a:r>
            <a:endParaRPr lang="en-US" dirty="0"/>
          </a:p>
        </p:txBody>
      </p:sp>
      <p:sp>
        <p:nvSpPr>
          <p:cNvPr id="39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3F400D-3BD3-4884-8ADB-F08412EE8D20}" type="slidenum">
              <a:rPr lang="en-US" smtClean="0"/>
              <a:pPr eaLnBrk="1" hangingPunct="1"/>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Reduce Power</a:t>
            </a:r>
          </a:p>
        </p:txBody>
      </p:sp>
      <p:sp>
        <p:nvSpPr>
          <p:cNvPr id="3" name="Content Placeholder 2"/>
          <p:cNvSpPr>
            <a:spLocks noGrp="1"/>
          </p:cNvSpPr>
          <p:nvPr>
            <p:ph idx="1"/>
          </p:nvPr>
        </p:nvSpPr>
        <p:spPr/>
        <p:txBody>
          <a:bodyPr/>
          <a:lstStyle/>
          <a:p>
            <a:pPr>
              <a:defRPr/>
            </a:pPr>
            <a:r>
              <a:rPr lang="en-US" dirty="0" smtClean="0"/>
              <a:t>The next point Juniper makes is the gains achieved by reducing the transmit power of the access points</a:t>
            </a:r>
          </a:p>
          <a:p>
            <a:pPr lvl="1">
              <a:defRPr/>
            </a:pPr>
            <a:r>
              <a:rPr lang="en-US" dirty="0" smtClean="0">
                <a:ea typeface="+mn-ea"/>
                <a:cs typeface="+mn-cs"/>
              </a:rPr>
              <a:t>While turning down transmit power may seem counterintuitive, a reduction in transmit power levels is a valuable technique for maximizing throughput for both an access point and its neighbors</a:t>
            </a:r>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C76608-D1ED-45A1-86D0-B4C5A7A9E8D4}" type="slidenum">
              <a:rPr lang="en-US" smtClean="0"/>
              <a:pPr eaLnBrk="1" hangingPunct="1"/>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Wireless Design Considerations</a:t>
            </a:r>
          </a:p>
        </p:txBody>
      </p:sp>
      <p:sp>
        <p:nvSpPr>
          <p:cNvPr id="6147" name="Rectangle 3"/>
          <p:cNvSpPr>
            <a:spLocks noGrp="1" noChangeArrowheads="1"/>
          </p:cNvSpPr>
          <p:nvPr>
            <p:ph idx="1"/>
          </p:nvPr>
        </p:nvSpPr>
        <p:spPr/>
        <p:txBody>
          <a:bodyPr/>
          <a:lstStyle/>
          <a:p>
            <a:pPr eaLnBrk="1" hangingPunct="1"/>
            <a:r>
              <a:rPr lang="en-US" smtClean="0"/>
              <a:t>It is in the wires and the devices that connect to those wires</a:t>
            </a:r>
          </a:p>
          <a:p>
            <a:pPr eaLnBrk="1" hangingPunct="1"/>
            <a:r>
              <a:rPr lang="en-US" smtClean="0"/>
              <a:t>Whereas, in a wireless network the actual network is three dimensional and uncontained</a:t>
            </a:r>
          </a:p>
          <a:p>
            <a:pPr eaLnBrk="1" hangingPunct="1"/>
            <a:r>
              <a:rPr lang="en-US" smtClean="0"/>
              <a:t>Issues such as beamwidth, interference, atmosphere, and so on have a significant affect on the ability and consistency of the wireless network to do its work</a:t>
            </a: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503EF8-02F2-4382-B197-CF7F50B2C741}" type="slidenum">
              <a:rPr lang="en-US" smtClean="0"/>
              <a:pPr eaLnBrk="1" hangingPunct="1"/>
              <a:t>4</a:t>
            </a:fld>
            <a:endParaRPr lang="en-US" smtClean="0"/>
          </a:p>
        </p:txBody>
      </p:sp>
      <p:sp>
        <p:nvSpPr>
          <p:cNvPr id="61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Reduce Power</a:t>
            </a:r>
          </a:p>
        </p:txBody>
      </p:sp>
      <p:sp>
        <p:nvSpPr>
          <p:cNvPr id="3" name="Content Placeholder 2"/>
          <p:cNvSpPr>
            <a:spLocks noGrp="1"/>
          </p:cNvSpPr>
          <p:nvPr>
            <p:ph idx="1"/>
          </p:nvPr>
        </p:nvSpPr>
        <p:spPr/>
        <p:txBody>
          <a:bodyPr/>
          <a:lstStyle/>
          <a:p>
            <a:pPr lvl="1">
              <a:defRPr/>
            </a:pPr>
            <a:r>
              <a:rPr lang="en-US" dirty="0" smtClean="0">
                <a:ea typeface="+mn-ea"/>
                <a:cs typeface="+mn-cs"/>
              </a:rPr>
              <a:t>Turning down the power slightly reduces the radius of the service area, but it also reduces interference by a much greater factor</a:t>
            </a:r>
          </a:p>
          <a:p>
            <a:pPr lvl="1">
              <a:defRPr/>
            </a:pPr>
            <a:r>
              <a:rPr lang="en-US" dirty="0" smtClean="0">
                <a:ea typeface="+mn-ea"/>
                <a:cs typeface="+mn-cs"/>
              </a:rPr>
              <a:t>Turning down transmit power is a prudent and proven technique for maximizing throughput for an access point and its neighbors in a high-density deployment</a:t>
            </a:r>
          </a:p>
          <a:p>
            <a:pPr lvl="1">
              <a:defRPr/>
            </a:pPr>
            <a:r>
              <a:rPr lang="en-US" dirty="0" smtClean="0">
                <a:ea typeface="+mn-ea"/>
                <a:cs typeface="+mn-cs"/>
              </a:rPr>
              <a:t>This makes it a best practice for a WLAN designer to streamline a wireless cell for optimal performance</a:t>
            </a:r>
          </a:p>
        </p:txBody>
      </p:sp>
      <p:sp>
        <p:nvSpPr>
          <p:cNvPr id="419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1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FC18A1-0829-4C5F-829C-C8923D0B5C3C}" type="slidenum">
              <a:rPr lang="en-US" smtClean="0"/>
              <a:pPr eaLnBrk="1" hangingPunct="1"/>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High Capacity Summary</a:t>
            </a:r>
          </a:p>
        </p:txBody>
      </p:sp>
      <p:sp>
        <p:nvSpPr>
          <p:cNvPr id="43011" name="Content Placeholder 2"/>
          <p:cNvSpPr>
            <a:spLocks noGrp="1"/>
          </p:cNvSpPr>
          <p:nvPr>
            <p:ph idx="1"/>
          </p:nvPr>
        </p:nvSpPr>
        <p:spPr/>
        <p:txBody>
          <a:bodyPr/>
          <a:lstStyle/>
          <a:p>
            <a:endParaRPr lang="en-US" smtClean="0"/>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A051C4-5D0E-43F1-AB5B-58402EB230BA}" type="slidenum">
              <a:rPr lang="en-US" smtClean="0"/>
              <a:pPr eaLnBrk="1" hangingPunct="1"/>
              <a:t>41</a:t>
            </a:fld>
            <a:endParaRPr lang="en-US" smtClean="0"/>
          </a:p>
        </p:txBody>
      </p:sp>
      <p:pic>
        <p:nvPicPr>
          <p:cNvPr id="43014" name="Picture 2"/>
          <p:cNvPicPr>
            <a:picLocks noChangeAspect="1" noChangeArrowheads="1"/>
          </p:cNvPicPr>
          <p:nvPr/>
        </p:nvPicPr>
        <p:blipFill>
          <a:blip r:embed="rId2">
            <a:extLst>
              <a:ext uri="{28A0092B-C50C-407E-A947-70E740481C1C}">
                <a14:useLocalDpi xmlns:a14="http://schemas.microsoft.com/office/drawing/2010/main" val="0"/>
              </a:ext>
            </a:extLst>
          </a:blip>
          <a:srcRect l="5730" t="35416" r="2951" b="36806"/>
          <a:stretch>
            <a:fillRect/>
          </a:stretch>
        </p:blipFill>
        <p:spPr bwMode="auto">
          <a:xfrm>
            <a:off x="474663" y="1630363"/>
            <a:ext cx="8194675"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Next Steps to Higher Capacity</a:t>
            </a:r>
          </a:p>
        </p:txBody>
      </p:sp>
      <p:sp>
        <p:nvSpPr>
          <p:cNvPr id="44035" name="Content Placeholder 2"/>
          <p:cNvSpPr>
            <a:spLocks noGrp="1"/>
          </p:cNvSpPr>
          <p:nvPr>
            <p:ph idx="1"/>
          </p:nvPr>
        </p:nvSpPr>
        <p:spPr/>
        <p:txBody>
          <a:bodyPr/>
          <a:lstStyle/>
          <a:p>
            <a:r>
              <a:rPr lang="en-US" smtClean="0"/>
              <a:t>In the future as client devices are produced with better MIMO support this will increase throughput for these high capacity networks</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415E82-E771-4EB4-A885-F4F7E226E7F8}" type="slidenum">
              <a:rPr lang="en-US" smtClean="0"/>
              <a:pPr eaLnBrk="1" hangingPunct="1"/>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Other Considerations</a:t>
            </a:r>
          </a:p>
        </p:txBody>
      </p:sp>
      <p:sp>
        <p:nvSpPr>
          <p:cNvPr id="45059" name="Content Placeholder 2"/>
          <p:cNvSpPr>
            <a:spLocks noGrp="1"/>
          </p:cNvSpPr>
          <p:nvPr>
            <p:ph idx="1"/>
          </p:nvPr>
        </p:nvSpPr>
        <p:spPr/>
        <p:txBody>
          <a:bodyPr/>
          <a:lstStyle/>
          <a:p>
            <a:r>
              <a:rPr lang="en-US" smtClean="0"/>
              <a:t>In addition to the above the following needs to be considered in wireless network design</a:t>
            </a:r>
          </a:p>
        </p:txBody>
      </p:sp>
      <p:sp>
        <p:nvSpPr>
          <p:cNvPr id="45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3BAE8B-1AA1-4063-9632-2D0129B32E48}" type="slidenum">
              <a:rPr lang="en-US" smtClean="0"/>
              <a:pPr eaLnBrk="1" hangingPunct="1"/>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Site Considerations</a:t>
            </a:r>
          </a:p>
        </p:txBody>
      </p:sp>
      <p:sp>
        <p:nvSpPr>
          <p:cNvPr id="46083" name="Rectangle 3"/>
          <p:cNvSpPr>
            <a:spLocks noGrp="1" noChangeArrowheads="1"/>
          </p:cNvSpPr>
          <p:nvPr>
            <p:ph idx="1"/>
          </p:nvPr>
        </p:nvSpPr>
        <p:spPr/>
        <p:txBody>
          <a:bodyPr/>
          <a:lstStyle/>
          <a:p>
            <a:pPr eaLnBrk="1" hangingPunct="1"/>
            <a:r>
              <a:rPr lang="en-US" smtClean="0"/>
              <a:t>Things to consider when designing a network that will use wireless devices include</a:t>
            </a:r>
          </a:p>
          <a:p>
            <a:pPr lvl="1" eaLnBrk="1" hangingPunct="1"/>
            <a:r>
              <a:rPr lang="en-US" smtClean="0"/>
              <a:t>Materials the site is made of</a:t>
            </a:r>
          </a:p>
          <a:p>
            <a:pPr lvl="1" eaLnBrk="1" hangingPunct="1"/>
            <a:r>
              <a:rPr lang="en-US" smtClean="0"/>
              <a:t>Size of the network</a:t>
            </a:r>
          </a:p>
          <a:p>
            <a:pPr lvl="1" eaLnBrk="1" hangingPunct="1"/>
            <a:r>
              <a:rPr lang="en-US" smtClean="0"/>
              <a:t>Existing networks</a:t>
            </a:r>
          </a:p>
          <a:p>
            <a:pPr lvl="1" eaLnBrk="1" hangingPunct="1"/>
            <a:r>
              <a:rPr lang="en-US" smtClean="0"/>
              <a:t>Mounting points</a:t>
            </a:r>
          </a:p>
          <a:p>
            <a:pPr lvl="1" eaLnBrk="1" hangingPunct="1"/>
            <a:r>
              <a:rPr lang="en-US" smtClean="0"/>
              <a:t>Electrical power for the access points</a:t>
            </a:r>
          </a:p>
          <a:p>
            <a:pPr lvl="1" eaLnBrk="1" hangingPunct="1"/>
            <a:r>
              <a:rPr lang="en-US" smtClean="0"/>
              <a:t>Purpose of the network</a:t>
            </a: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4624B5-1BEB-43DC-8DF5-5264A0B8FB4C}" type="slidenum">
              <a:rPr lang="en-US" smtClean="0"/>
              <a:pPr eaLnBrk="1" hangingPunct="1"/>
              <a:t>44</a:t>
            </a:fld>
            <a:endParaRPr lang="en-US" smtClean="0"/>
          </a:p>
        </p:txBody>
      </p:sp>
      <p:sp>
        <p:nvSpPr>
          <p:cNvPr id="460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Site Considerations</a:t>
            </a:r>
          </a:p>
        </p:txBody>
      </p:sp>
      <p:sp>
        <p:nvSpPr>
          <p:cNvPr id="47107" name="Content Placeholder 2"/>
          <p:cNvSpPr>
            <a:spLocks noGrp="1"/>
          </p:cNvSpPr>
          <p:nvPr>
            <p:ph idx="1"/>
          </p:nvPr>
        </p:nvSpPr>
        <p:spPr/>
        <p:txBody>
          <a:bodyPr/>
          <a:lstStyle/>
          <a:p>
            <a:pPr lvl="1" eaLnBrk="1" hangingPunct="1"/>
            <a:r>
              <a:rPr lang="en-US" smtClean="0"/>
              <a:t>Bandwidth required</a:t>
            </a:r>
          </a:p>
          <a:p>
            <a:pPr lvl="1" eaLnBrk="1" hangingPunct="1"/>
            <a:r>
              <a:rPr lang="en-US" smtClean="0"/>
              <a:t>Roaming required</a:t>
            </a:r>
          </a:p>
          <a:p>
            <a:pPr lvl="1" eaLnBrk="1" hangingPunct="1"/>
            <a:r>
              <a:rPr lang="en-US" smtClean="0"/>
              <a:t>Security requirements</a:t>
            </a:r>
          </a:p>
        </p:txBody>
      </p:sp>
      <p:sp>
        <p:nvSpPr>
          <p:cNvPr id="471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9D16F9-4199-457D-AEB3-49DC009E49E9}" type="slidenum">
              <a:rPr lang="en-US" smtClean="0"/>
              <a:pPr eaLnBrk="1" hangingPunct="1"/>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Materials Effect on Signal Loss</a:t>
            </a:r>
          </a:p>
        </p:txBody>
      </p:sp>
      <p:sp>
        <p:nvSpPr>
          <p:cNvPr id="48131" name="Rectangle 3"/>
          <p:cNvSpPr>
            <a:spLocks noGrp="1" noChangeArrowheads="1"/>
          </p:cNvSpPr>
          <p:nvPr>
            <p:ph idx="1"/>
          </p:nvPr>
        </p:nvSpPr>
        <p:spPr/>
        <p:txBody>
          <a:bodyPr/>
          <a:lstStyle/>
          <a:p>
            <a:pPr eaLnBrk="1" hangingPunct="1"/>
            <a:r>
              <a:rPr lang="en-US" smtClean="0"/>
              <a:t>The materials in the site have a major impact on the received signal strength and therefore on the coverage area</a:t>
            </a:r>
          </a:p>
          <a:p>
            <a:pPr eaLnBrk="1" hangingPunct="1"/>
            <a:r>
              <a:rPr lang="en-US" smtClean="0"/>
              <a:t>Different materials have different effects on the radio waves in order of most to least</a:t>
            </a:r>
          </a:p>
          <a:p>
            <a:pPr lvl="1" eaLnBrk="1" hangingPunct="1"/>
            <a:r>
              <a:rPr lang="en-US" smtClean="0"/>
              <a:t>Metal in walls</a:t>
            </a:r>
          </a:p>
          <a:p>
            <a:pPr lvl="1" eaLnBrk="1" hangingPunct="1"/>
            <a:r>
              <a:rPr lang="en-US" smtClean="0"/>
              <a:t>Tinted or coated windows</a:t>
            </a:r>
          </a:p>
          <a:p>
            <a:pPr lvl="1" eaLnBrk="1" hangingPunct="1"/>
            <a:r>
              <a:rPr lang="en-US" smtClean="0"/>
              <a:t>Metal in ceilings or floors</a:t>
            </a:r>
          </a:p>
        </p:txBody>
      </p:sp>
      <p:sp>
        <p:nvSpPr>
          <p:cNvPr id="481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AE3A38-9E44-4574-937E-EB9F18DA484B}" type="slidenum">
              <a:rPr lang="en-US" smtClean="0"/>
              <a:pPr eaLnBrk="1" hangingPunct="1"/>
              <a:t>46</a:t>
            </a:fld>
            <a:endParaRPr lang="en-US" smtClean="0"/>
          </a:p>
        </p:txBody>
      </p:sp>
      <p:sp>
        <p:nvSpPr>
          <p:cNvPr id="481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Materials Effect on Signal Loss</a:t>
            </a:r>
          </a:p>
        </p:txBody>
      </p:sp>
      <p:sp>
        <p:nvSpPr>
          <p:cNvPr id="49155" name="Content Placeholder 2"/>
          <p:cNvSpPr>
            <a:spLocks noGrp="1"/>
          </p:cNvSpPr>
          <p:nvPr>
            <p:ph idx="1"/>
          </p:nvPr>
        </p:nvSpPr>
        <p:spPr/>
        <p:txBody>
          <a:bodyPr/>
          <a:lstStyle/>
          <a:p>
            <a:pPr lvl="1" eaLnBrk="1" hangingPunct="1"/>
            <a:r>
              <a:rPr lang="en-US" smtClean="0"/>
              <a:t>Wood</a:t>
            </a:r>
          </a:p>
          <a:p>
            <a:pPr lvl="1" eaLnBrk="1" hangingPunct="1"/>
            <a:r>
              <a:rPr lang="en-US" smtClean="0"/>
              <a:t>Glass</a:t>
            </a:r>
          </a:p>
          <a:p>
            <a:pPr lvl="1" eaLnBrk="1" hangingPunct="1"/>
            <a:r>
              <a:rPr lang="en-US" smtClean="0"/>
              <a:t>Brick and concrete</a:t>
            </a:r>
          </a:p>
          <a:p>
            <a:pPr eaLnBrk="1" hangingPunct="1"/>
            <a:r>
              <a:rPr lang="en-US" smtClean="0"/>
              <a:t>The building’s construction has a major impact</a:t>
            </a:r>
          </a:p>
          <a:p>
            <a:pPr eaLnBrk="1" hangingPunct="1"/>
            <a:r>
              <a:rPr lang="en-US" smtClean="0"/>
              <a:t>Radio signal obstructions commonly found in buildings include</a:t>
            </a:r>
          </a:p>
          <a:p>
            <a:pPr lvl="1" eaLnBrk="1" hangingPunct="1"/>
            <a:r>
              <a:rPr lang="en-US" smtClean="0"/>
              <a:t>Steel studs in walls</a:t>
            </a:r>
          </a:p>
          <a:p>
            <a:pPr lvl="1" eaLnBrk="1" hangingPunct="1"/>
            <a:r>
              <a:rPr lang="en-US" smtClean="0"/>
              <a:t>Steel doors</a:t>
            </a:r>
          </a:p>
        </p:txBody>
      </p:sp>
      <p:sp>
        <p:nvSpPr>
          <p:cNvPr id="491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5B2307-B4C1-4DD9-A579-DD161C9F6344}" type="slidenum">
              <a:rPr lang="en-US" smtClean="0"/>
              <a:pPr eaLnBrk="1" hangingPunct="1"/>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Materials Effect on Signal Loss</a:t>
            </a:r>
          </a:p>
        </p:txBody>
      </p:sp>
      <p:sp>
        <p:nvSpPr>
          <p:cNvPr id="50179" name="Rectangle 3"/>
          <p:cNvSpPr>
            <a:spLocks noGrp="1" noChangeArrowheads="1"/>
          </p:cNvSpPr>
          <p:nvPr>
            <p:ph idx="1"/>
          </p:nvPr>
        </p:nvSpPr>
        <p:spPr/>
        <p:txBody>
          <a:bodyPr/>
          <a:lstStyle/>
          <a:p>
            <a:pPr lvl="1" eaLnBrk="1" hangingPunct="1"/>
            <a:r>
              <a:rPr lang="en-US" smtClean="0"/>
              <a:t>Large structures inside the building</a:t>
            </a:r>
          </a:p>
          <a:p>
            <a:pPr eaLnBrk="1" hangingPunct="1"/>
            <a:r>
              <a:rPr lang="en-US" smtClean="0"/>
              <a:t>These large structures, such as elevator shafts and stairwells, have considerable metal in their structure</a:t>
            </a:r>
          </a:p>
          <a:p>
            <a:pPr eaLnBrk="1" hangingPunct="1"/>
            <a:r>
              <a:rPr lang="en-US" smtClean="0"/>
              <a:t>These areas will cast a radio signal shadow or area where the signal is entirely blocked</a:t>
            </a:r>
          </a:p>
          <a:p>
            <a:pPr eaLnBrk="1" hangingPunct="1"/>
            <a:r>
              <a:rPr lang="en-US" smtClean="0"/>
              <a:t>Steel reinforced floors have the same effect</a:t>
            </a:r>
          </a:p>
        </p:txBody>
      </p:sp>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58F6E9-166D-4C64-974F-DC6C3EC4AED9}" type="slidenum">
              <a:rPr lang="en-US" smtClean="0"/>
              <a:pPr eaLnBrk="1" hangingPunct="1"/>
              <a:t>48</a:t>
            </a:fld>
            <a:endParaRPr lang="en-US" smtClean="0"/>
          </a:p>
        </p:txBody>
      </p:sp>
      <p:sp>
        <p:nvSpPr>
          <p:cNvPr id="501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Materials Effect on Signal Loss</a:t>
            </a:r>
          </a:p>
        </p:txBody>
      </p:sp>
      <p:sp>
        <p:nvSpPr>
          <p:cNvPr id="51203" name="Rectangle 3"/>
          <p:cNvSpPr>
            <a:spLocks noGrp="1" noChangeArrowheads="1"/>
          </p:cNvSpPr>
          <p:nvPr>
            <p:ph idx="1"/>
          </p:nvPr>
        </p:nvSpPr>
        <p:spPr/>
        <p:txBody>
          <a:bodyPr/>
          <a:lstStyle/>
          <a:p>
            <a:pPr eaLnBrk="1" hangingPunct="1"/>
            <a:r>
              <a:rPr lang="en-US" smtClean="0"/>
              <a:t>In an office environment the furniture itself may also have an effect, for example</a:t>
            </a:r>
          </a:p>
          <a:p>
            <a:pPr lvl="1" eaLnBrk="1" hangingPunct="1"/>
            <a:r>
              <a:rPr lang="en-US" smtClean="0"/>
              <a:t>Metal filing cabinets</a:t>
            </a:r>
          </a:p>
          <a:p>
            <a:pPr lvl="1" eaLnBrk="1" hangingPunct="1"/>
            <a:r>
              <a:rPr lang="en-US" smtClean="0"/>
              <a:t>Metal mesh furniture</a:t>
            </a:r>
          </a:p>
          <a:p>
            <a:pPr eaLnBrk="1" hangingPunct="1"/>
            <a:r>
              <a:rPr lang="en-US" smtClean="0"/>
              <a:t>In a warehouse environment other elements may come into play, such as</a:t>
            </a:r>
          </a:p>
          <a:p>
            <a:pPr lvl="1" eaLnBrk="1" hangingPunct="1"/>
            <a:r>
              <a:rPr lang="en-US" smtClean="0"/>
              <a:t>Metal racks</a:t>
            </a:r>
          </a:p>
          <a:p>
            <a:pPr lvl="1" eaLnBrk="1" hangingPunct="1"/>
            <a:r>
              <a:rPr lang="en-US" smtClean="0"/>
              <a:t>The products themselves as</a:t>
            </a:r>
          </a:p>
        </p:txBody>
      </p:sp>
      <p:sp>
        <p:nvSpPr>
          <p:cNvPr id="512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F6B1F1-8BC4-420E-B0AB-7D5C2728E9D2}" type="slidenum">
              <a:rPr lang="en-US" smtClean="0"/>
              <a:pPr eaLnBrk="1" hangingPunct="1"/>
              <a:t>49</a:t>
            </a:fld>
            <a:endParaRPr lang="en-US" smtClean="0"/>
          </a:p>
        </p:txBody>
      </p:sp>
      <p:sp>
        <p:nvSpPr>
          <p:cNvPr id="512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Wireless Design Considerations</a:t>
            </a:r>
          </a:p>
        </p:txBody>
      </p:sp>
      <p:sp>
        <p:nvSpPr>
          <p:cNvPr id="7171" name="Content Placeholder 2"/>
          <p:cNvSpPr>
            <a:spLocks noGrp="1"/>
          </p:cNvSpPr>
          <p:nvPr>
            <p:ph idx="1"/>
          </p:nvPr>
        </p:nvSpPr>
        <p:spPr/>
        <p:txBody>
          <a:bodyPr/>
          <a:lstStyle/>
          <a:p>
            <a:pPr eaLnBrk="1" hangingPunct="1"/>
            <a:r>
              <a:rPr lang="en-US" smtClean="0"/>
              <a:t>To successfully design a wireless network you must learn to think and operate multidimensionally in a constantly changing environment</a:t>
            </a:r>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5A682F-01A5-47AB-B89E-AEB6912D6D90}" type="slidenum">
              <a:rPr lang="en-US" smtClean="0"/>
              <a:pPr eaLnBrk="1" hangingPunct="1"/>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Materials Effect on Signal Loss</a:t>
            </a:r>
          </a:p>
        </p:txBody>
      </p:sp>
      <p:sp>
        <p:nvSpPr>
          <p:cNvPr id="52227" name="Content Placeholder 2"/>
          <p:cNvSpPr>
            <a:spLocks noGrp="1"/>
          </p:cNvSpPr>
          <p:nvPr>
            <p:ph idx="1"/>
          </p:nvPr>
        </p:nvSpPr>
        <p:spPr/>
        <p:txBody>
          <a:bodyPr/>
          <a:lstStyle/>
          <a:p>
            <a:pPr lvl="2" eaLnBrk="1" hangingPunct="1"/>
            <a:r>
              <a:rPr lang="en-US" smtClean="0"/>
              <a:t>Anything with a high water content will block the signal</a:t>
            </a:r>
          </a:p>
          <a:p>
            <a:pPr lvl="2" eaLnBrk="1" hangingPunct="1"/>
            <a:r>
              <a:rPr lang="en-US" smtClean="0"/>
              <a:t>This is true of both the product and the packaging</a:t>
            </a:r>
          </a:p>
          <a:p>
            <a:pPr lvl="2" eaLnBrk="1" hangingPunct="1"/>
            <a:r>
              <a:rPr lang="en-US" smtClean="0"/>
              <a:t>Paper and cardboard can have a high water content</a:t>
            </a:r>
          </a:p>
        </p:txBody>
      </p:sp>
      <p:sp>
        <p:nvSpPr>
          <p:cNvPr id="52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52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3E6EC3-19F6-419D-BBDE-6D5A078756A0}" type="slidenum">
              <a:rPr lang="en-US" smtClean="0"/>
              <a:pPr eaLnBrk="1" hangingPunct="1"/>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Materials Effect on Signal Loss</a:t>
            </a:r>
          </a:p>
        </p:txBody>
      </p:sp>
      <p:graphicFrame>
        <p:nvGraphicFramePr>
          <p:cNvPr id="289842" name="Group 50"/>
          <p:cNvGraphicFramePr>
            <a:graphicFrameLocks noGrp="1"/>
          </p:cNvGraphicFramePr>
          <p:nvPr>
            <p:ph type="tbl" idx="1"/>
          </p:nvPr>
        </p:nvGraphicFramePr>
        <p:xfrm>
          <a:off x="1023938" y="1201738"/>
          <a:ext cx="7129462" cy="4991100"/>
        </p:xfrm>
        <a:graphic>
          <a:graphicData uri="http://schemas.openxmlformats.org/drawingml/2006/table">
            <a:tbl>
              <a:tblPr/>
              <a:tblGrid>
                <a:gridCol w="2838450"/>
                <a:gridCol w="2138362"/>
                <a:gridCol w="2152650"/>
              </a:tblGrid>
              <a:tr h="76199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Obstruction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Additional Loss</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Effective Range</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Feet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Open Space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Up to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Window – Glass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Window – Metal Tint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Drywall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Woodwall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6” Wall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15-20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12” Wall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20-25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Floor/Ceiling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15-20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Floor/Ceiling – Thick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20-25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C01DCA-FC18-4F0B-BF19-7C7981945107}" type="slidenum">
              <a:rPr lang="en-US" smtClean="0"/>
              <a:pPr eaLnBrk="1" hangingPunct="1"/>
              <a:t>51</a:t>
            </a:fld>
            <a:endParaRPr lang="en-US" smtClean="0"/>
          </a:p>
        </p:txBody>
      </p:sp>
      <p:sp>
        <p:nvSpPr>
          <p:cNvPr id="53298" name="Text Box 51"/>
          <p:cNvSpPr txBox="1">
            <a:spLocks noChangeArrowheads="1"/>
          </p:cNvSpPr>
          <p:nvPr/>
        </p:nvSpPr>
        <p:spPr bwMode="auto">
          <a:xfrm>
            <a:off x="928688" y="6302375"/>
            <a:ext cx="3135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Source: CWNA Study Guide Page 336</a:t>
            </a:r>
          </a:p>
        </p:txBody>
      </p:sp>
      <p:sp>
        <p:nvSpPr>
          <p:cNvPr id="53299" name="Footer Placeholder 50"/>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9"/>
          <p:cNvSpPr>
            <a:spLocks noGrp="1" noChangeArrowheads="1"/>
          </p:cNvSpPr>
          <p:nvPr>
            <p:ph type="title"/>
          </p:nvPr>
        </p:nvSpPr>
        <p:spPr/>
        <p:txBody>
          <a:bodyPr/>
          <a:lstStyle/>
          <a:p>
            <a:pPr eaLnBrk="1" hangingPunct="1"/>
            <a:r>
              <a:rPr lang="en-US" smtClean="0"/>
              <a:t>Materials Effect on Signal Loss</a:t>
            </a:r>
          </a:p>
        </p:txBody>
      </p:sp>
      <p:graphicFrame>
        <p:nvGraphicFramePr>
          <p:cNvPr id="827495" name="Group 103"/>
          <p:cNvGraphicFramePr>
            <a:graphicFrameLocks noGrp="1"/>
          </p:cNvGraphicFramePr>
          <p:nvPr>
            <p:ph type="tbl" idx="1"/>
          </p:nvPr>
        </p:nvGraphicFramePr>
        <p:xfrm>
          <a:off x="630238" y="1214438"/>
          <a:ext cx="7070725" cy="5014912"/>
        </p:xfrm>
        <a:graphic>
          <a:graphicData uri="http://schemas.openxmlformats.org/drawingml/2006/table">
            <a:tbl>
              <a:tblPr/>
              <a:tblGrid>
                <a:gridCol w="3958610"/>
                <a:gridCol w="1238622"/>
                <a:gridCol w="1873493"/>
              </a:tblGrid>
              <a:tr h="41851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Type of Building</a:t>
                      </a:r>
                    </a:p>
                  </a:txBody>
                  <a:tcPr marL="91432" marR="91432"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Loss in dBs</a:t>
                      </a:r>
                    </a:p>
                  </a:txBody>
                  <a:tcPr marL="91432" marR="91432"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Frequency in MHz</a:t>
                      </a:r>
                    </a:p>
                  </a:txBody>
                  <a:tcPr marL="91432" marR="91432"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95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Grocery Store</a:t>
                      </a:r>
                    </a:p>
                  </a:txBody>
                  <a:tcPr marL="91432" marR="91432"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5.2</a:t>
                      </a:r>
                    </a:p>
                  </a:txBody>
                  <a:tcPr marL="91432" marR="91432"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914</a:t>
                      </a:r>
                    </a:p>
                  </a:txBody>
                  <a:tcPr marL="91432" marR="91432"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81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Retail Store</a:t>
                      </a:r>
                    </a:p>
                  </a:txBody>
                  <a:tcPr marL="91432" marR="91432"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8.7</a:t>
                      </a:r>
                    </a:p>
                  </a:txBody>
                  <a:tcPr marL="91432" marR="91432"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914</a:t>
                      </a:r>
                    </a:p>
                  </a:txBody>
                  <a:tcPr marL="91432" marR="91432"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51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Open Plan Factory</a:t>
                      </a:r>
                    </a:p>
                  </a:txBody>
                  <a:tcPr marL="91432" marR="91432"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7.9</a:t>
                      </a:r>
                    </a:p>
                  </a:txBody>
                  <a:tcPr marL="91432" marR="91432"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1300</a:t>
                      </a:r>
                    </a:p>
                  </a:txBody>
                  <a:tcPr marL="91432" marR="91432"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54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Open Plan Factory</a:t>
                      </a:r>
                    </a:p>
                  </a:txBody>
                  <a:tcPr marL="91432" marR="91432"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3.7</a:t>
                      </a:r>
                    </a:p>
                  </a:txBody>
                  <a:tcPr marL="91432" marR="91432"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1300</a:t>
                      </a:r>
                    </a:p>
                  </a:txBody>
                  <a:tcPr marL="91432" marR="91432"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51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Open Plan Factory</a:t>
                      </a:r>
                    </a:p>
                  </a:txBody>
                  <a:tcPr marL="91432" marR="91432"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4.0</a:t>
                      </a:r>
                    </a:p>
                  </a:txBody>
                  <a:tcPr marL="91432" marR="91432"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1300</a:t>
                      </a:r>
                    </a:p>
                  </a:txBody>
                  <a:tcPr marL="91432" marR="91432"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06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Open Plan Factory</a:t>
                      </a:r>
                    </a:p>
                  </a:txBody>
                  <a:tcPr marL="91432" marR="91432"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9.2</a:t>
                      </a:r>
                    </a:p>
                  </a:txBody>
                  <a:tcPr marL="91432" marR="91432"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1300</a:t>
                      </a:r>
                    </a:p>
                  </a:txBody>
                  <a:tcPr marL="91432" marR="91432"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95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Open Plan Factory</a:t>
                      </a:r>
                    </a:p>
                  </a:txBody>
                  <a:tcPr marL="91432" marR="91432"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9.7</a:t>
                      </a:r>
                    </a:p>
                  </a:txBody>
                  <a:tcPr marL="91432" marR="91432"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1300</a:t>
                      </a:r>
                    </a:p>
                  </a:txBody>
                  <a:tcPr marL="91432" marR="91432"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51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Open Plan Office Building</a:t>
                      </a:r>
                    </a:p>
                  </a:txBody>
                  <a:tcPr marL="91432" marR="91432"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9.6</a:t>
                      </a:r>
                    </a:p>
                  </a:txBody>
                  <a:tcPr marL="91432" marR="91432"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915</a:t>
                      </a:r>
                    </a:p>
                  </a:txBody>
                  <a:tcPr marL="91432" marR="91432"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51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Open Plan Office Building</a:t>
                      </a:r>
                    </a:p>
                  </a:txBody>
                  <a:tcPr marL="91432" marR="91432"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14.1</a:t>
                      </a:r>
                    </a:p>
                  </a:txBody>
                  <a:tcPr marL="91432" marR="91432"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1900</a:t>
                      </a:r>
                    </a:p>
                  </a:txBody>
                  <a:tcPr marL="91432" marR="91432"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51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Open Plan Office Building wit Partitions</a:t>
                      </a:r>
                    </a:p>
                  </a:txBody>
                  <a:tcPr marL="91432" marR="91432"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14.2</a:t>
                      </a:r>
                    </a:p>
                  </a:txBody>
                  <a:tcPr marL="91432" marR="91432"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915</a:t>
                      </a:r>
                    </a:p>
                  </a:txBody>
                  <a:tcPr marL="91432" marR="91432"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51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Open Plan Office Building with Partitions</a:t>
                      </a:r>
                    </a:p>
                  </a:txBody>
                  <a:tcPr marL="91432" marR="91432"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12.7</a:t>
                      </a:r>
                    </a:p>
                  </a:txBody>
                  <a:tcPr marL="91432" marR="91432"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1900</a:t>
                      </a:r>
                    </a:p>
                  </a:txBody>
                  <a:tcPr marL="91432" marR="91432"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3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B2B320-513A-433C-90D2-062F2629188C}" type="slidenum">
              <a:rPr lang="en-US" smtClean="0"/>
              <a:pPr eaLnBrk="1" hangingPunct="1"/>
              <a:t>52</a:t>
            </a:fld>
            <a:endParaRPr lang="en-US" smtClean="0"/>
          </a:p>
        </p:txBody>
      </p:sp>
      <p:sp>
        <p:nvSpPr>
          <p:cNvPr id="54330" name="Text Box 97"/>
          <p:cNvSpPr txBox="1">
            <a:spLocks noChangeArrowheads="1"/>
          </p:cNvSpPr>
          <p:nvPr/>
        </p:nvSpPr>
        <p:spPr bwMode="auto">
          <a:xfrm>
            <a:off x="7764463" y="1685925"/>
            <a:ext cx="1014412"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These figures are from a study on cellular phone frequency penetration with frequencies in the 910 to 1900 MHz range. It is unclear from the text, but these appear to be average loss figures for the building as a whole.</a:t>
            </a:r>
          </a:p>
          <a:p>
            <a:pPr eaLnBrk="1" hangingPunct="1">
              <a:spcBef>
                <a:spcPct val="50000"/>
              </a:spcBef>
            </a:pPr>
            <a:r>
              <a:rPr lang="en-US" sz="1000"/>
              <a:t>Sarkar and others from IEEE Antennas and Propagation Magazine Vol.45 No.3 June 2003</a:t>
            </a:r>
          </a:p>
        </p:txBody>
      </p:sp>
      <p:sp>
        <p:nvSpPr>
          <p:cNvPr id="54331" name="Footer Placeholder 5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3"/>
          <p:cNvSpPr>
            <a:spLocks noGrp="1" noChangeArrowheads="1"/>
          </p:cNvSpPr>
          <p:nvPr>
            <p:ph type="title"/>
          </p:nvPr>
        </p:nvSpPr>
        <p:spPr/>
        <p:txBody>
          <a:bodyPr/>
          <a:lstStyle/>
          <a:p>
            <a:pPr eaLnBrk="1" hangingPunct="1"/>
            <a:r>
              <a:rPr lang="en-US" smtClean="0"/>
              <a:t>Materials Effect on Signal Loss</a:t>
            </a:r>
          </a:p>
        </p:txBody>
      </p:sp>
      <p:graphicFrame>
        <p:nvGraphicFramePr>
          <p:cNvPr id="832564" name="Group 52"/>
          <p:cNvGraphicFramePr>
            <a:graphicFrameLocks noGrp="1"/>
          </p:cNvGraphicFramePr>
          <p:nvPr>
            <p:ph type="tbl" idx="1"/>
          </p:nvPr>
        </p:nvGraphicFramePr>
        <p:xfrm>
          <a:off x="2084388" y="1244600"/>
          <a:ext cx="5038725" cy="4573588"/>
        </p:xfrm>
        <a:graphic>
          <a:graphicData uri="http://schemas.openxmlformats.org/drawingml/2006/table">
            <a:tbl>
              <a:tblPr/>
              <a:tblGrid>
                <a:gridCol w="2378301"/>
                <a:gridCol w="1165033"/>
                <a:gridCol w="1495391"/>
              </a:tblGrid>
              <a:tr h="450023">
                <a:tc grid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Location</a:t>
                      </a:r>
                    </a:p>
                  </a:txBody>
                  <a:tcPr marL="91451" marR="91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Loss in dBs</a:t>
                      </a:r>
                    </a:p>
                  </a:txBody>
                  <a:tcPr marL="91451" marR="91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3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Building 1</a:t>
                      </a:r>
                    </a:p>
                  </a:txBody>
                  <a:tcPr marL="91451" marR="91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 Floor</a:t>
                      </a:r>
                    </a:p>
                  </a:txBody>
                  <a:tcPr marL="91451" marR="914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12.9</a:t>
                      </a:r>
                    </a:p>
                  </a:txBody>
                  <a:tcPr marL="91451" marR="91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77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51" marR="91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 Floors</a:t>
                      </a:r>
                    </a:p>
                  </a:txBody>
                  <a:tcPr marL="91451" marR="914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18.7</a:t>
                      </a:r>
                    </a:p>
                  </a:txBody>
                  <a:tcPr marL="91451" marR="91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3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51" marR="91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3 Floors</a:t>
                      </a:r>
                    </a:p>
                  </a:txBody>
                  <a:tcPr marL="91451" marR="914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24.4</a:t>
                      </a:r>
                    </a:p>
                  </a:txBody>
                  <a:tcPr marL="91451" marR="91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3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51" marR="91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4 Floors</a:t>
                      </a:r>
                    </a:p>
                  </a:txBody>
                  <a:tcPr marL="91451" marR="914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27.0</a:t>
                      </a:r>
                    </a:p>
                  </a:txBody>
                  <a:tcPr marL="91451" marR="91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3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Building 2</a:t>
                      </a:r>
                    </a:p>
                  </a:txBody>
                  <a:tcPr marL="91451" marR="91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 Floor</a:t>
                      </a:r>
                    </a:p>
                  </a:txBody>
                  <a:tcPr marL="91451" marR="914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16.2</a:t>
                      </a:r>
                    </a:p>
                  </a:txBody>
                  <a:tcPr marL="91451" marR="91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3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51" marR="91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 Floors</a:t>
                      </a:r>
                    </a:p>
                  </a:txBody>
                  <a:tcPr marL="91451" marR="914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27.5</a:t>
                      </a:r>
                    </a:p>
                  </a:txBody>
                  <a:tcPr marL="91451" marR="91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3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51" marR="91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3 Floors</a:t>
                      </a:r>
                    </a:p>
                  </a:txBody>
                  <a:tcPr marL="91451" marR="914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31.6</a:t>
                      </a:r>
                    </a:p>
                  </a:txBody>
                  <a:tcPr marL="91451" marR="91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6347D9-2524-4784-A822-C11A9712261D}" type="slidenum">
              <a:rPr lang="en-US" smtClean="0"/>
              <a:pPr eaLnBrk="1" hangingPunct="1"/>
              <a:t>53</a:t>
            </a:fld>
            <a:endParaRPr lang="en-US" smtClean="0"/>
          </a:p>
        </p:txBody>
      </p:sp>
      <p:sp>
        <p:nvSpPr>
          <p:cNvPr id="55337" name="Text Box 49"/>
          <p:cNvSpPr txBox="1">
            <a:spLocks noChangeArrowheads="1"/>
          </p:cNvSpPr>
          <p:nvPr/>
        </p:nvSpPr>
        <p:spPr bwMode="auto">
          <a:xfrm>
            <a:off x="1468438" y="5875338"/>
            <a:ext cx="623728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These figures are from a study on cellular phone frequency penetration with frequencies in the 910 to 1900 MHz range. Sarkar and others from IEEE Antennas and Propagation Magazine Vol.45 No.3 June 2003</a:t>
            </a:r>
          </a:p>
        </p:txBody>
      </p:sp>
      <p:sp>
        <p:nvSpPr>
          <p:cNvPr id="55338" name="Footer Placeholder 4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802.11bb/g Coverage</a:t>
            </a:r>
          </a:p>
        </p:txBody>
      </p:sp>
      <p:sp>
        <p:nvSpPr>
          <p:cNvPr id="56323" name="Rectangle 3"/>
          <p:cNvSpPr>
            <a:spLocks noGrp="1" noChangeArrowheads="1"/>
          </p:cNvSpPr>
          <p:nvPr>
            <p:ph idx="1"/>
          </p:nvPr>
        </p:nvSpPr>
        <p:spPr/>
        <p:txBody>
          <a:bodyPr/>
          <a:lstStyle/>
          <a:p>
            <a:pPr eaLnBrk="1" hangingPunct="1"/>
            <a:r>
              <a:rPr lang="en-US" smtClean="0"/>
              <a:t>In general when using 802.11b/g equipment in a typical office environment it is safe to assume a 30 dB loss for every 100 feet</a:t>
            </a:r>
          </a:p>
          <a:p>
            <a:pPr eaLnBrk="1" hangingPunct="1"/>
            <a:r>
              <a:rPr lang="en-US" smtClean="0"/>
              <a:t>This translates into</a:t>
            </a:r>
          </a:p>
          <a:p>
            <a:pPr lvl="1" eaLnBrk="1" hangingPunct="1"/>
            <a:r>
              <a:rPr lang="en-US" smtClean="0"/>
              <a:t>In a closed office</a:t>
            </a:r>
          </a:p>
          <a:p>
            <a:pPr lvl="2" eaLnBrk="1" hangingPunct="1"/>
            <a:r>
              <a:rPr lang="en-US" smtClean="0"/>
              <a:t>50 to 60 feet</a:t>
            </a:r>
          </a:p>
          <a:p>
            <a:pPr lvl="1" eaLnBrk="1" hangingPunct="1"/>
            <a:r>
              <a:rPr lang="en-US" smtClean="0"/>
              <a:t>In an office setup with cubicles</a:t>
            </a:r>
          </a:p>
          <a:p>
            <a:pPr lvl="2" eaLnBrk="1" hangingPunct="1"/>
            <a:r>
              <a:rPr lang="en-US" smtClean="0"/>
              <a:t>90 feet</a:t>
            </a:r>
          </a:p>
        </p:txBody>
      </p:sp>
      <p:sp>
        <p:nvSpPr>
          <p:cNvPr id="56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12DCDE-DCBF-479E-99D0-C67F0817C245}" type="slidenum">
              <a:rPr lang="en-US" smtClean="0"/>
              <a:pPr eaLnBrk="1" hangingPunct="1"/>
              <a:t>54</a:t>
            </a:fld>
            <a:endParaRPr lang="en-US" smtClean="0"/>
          </a:p>
        </p:txBody>
      </p:sp>
      <p:sp>
        <p:nvSpPr>
          <p:cNvPr id="563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802.11b/g Coverage</a:t>
            </a:r>
          </a:p>
        </p:txBody>
      </p:sp>
      <p:sp>
        <p:nvSpPr>
          <p:cNvPr id="57347" name="Rectangle 3"/>
          <p:cNvSpPr>
            <a:spLocks noGrp="1" noChangeArrowheads="1"/>
          </p:cNvSpPr>
          <p:nvPr>
            <p:ph idx="1"/>
          </p:nvPr>
        </p:nvSpPr>
        <p:spPr/>
        <p:txBody>
          <a:bodyPr/>
          <a:lstStyle/>
          <a:p>
            <a:pPr lvl="1" eaLnBrk="1" hangingPunct="1"/>
            <a:r>
              <a:rPr lang="en-US" smtClean="0"/>
              <a:t>In hallways and large rooms</a:t>
            </a:r>
          </a:p>
          <a:p>
            <a:pPr lvl="2" eaLnBrk="1" hangingPunct="1"/>
            <a:r>
              <a:rPr lang="en-US" smtClean="0"/>
              <a:t>150 feet</a:t>
            </a:r>
          </a:p>
          <a:p>
            <a:pPr eaLnBrk="1" hangingPunct="1"/>
            <a:r>
              <a:rPr lang="en-US" smtClean="0"/>
              <a:t>For the number of walls that can be penetrated</a:t>
            </a:r>
          </a:p>
          <a:p>
            <a:pPr lvl="1" eaLnBrk="1" hangingPunct="1"/>
            <a:r>
              <a:rPr lang="en-US" smtClean="0"/>
              <a:t>Solid concrete</a:t>
            </a:r>
          </a:p>
          <a:p>
            <a:pPr lvl="2" eaLnBrk="1" hangingPunct="1"/>
            <a:r>
              <a:rPr lang="en-US" smtClean="0"/>
              <a:t>One or two</a:t>
            </a:r>
          </a:p>
          <a:p>
            <a:pPr lvl="1" eaLnBrk="1" hangingPunct="1"/>
            <a:r>
              <a:rPr lang="en-US" smtClean="0"/>
              <a:t>Concrete blocks</a:t>
            </a:r>
          </a:p>
          <a:p>
            <a:pPr lvl="2" eaLnBrk="1" hangingPunct="1"/>
            <a:r>
              <a:rPr lang="en-US" smtClean="0"/>
              <a:t>Three to four</a:t>
            </a:r>
          </a:p>
          <a:p>
            <a:pPr lvl="1" eaLnBrk="1" hangingPunct="1"/>
            <a:r>
              <a:rPr lang="en-US" smtClean="0"/>
              <a:t>Wood and drywall</a:t>
            </a:r>
          </a:p>
          <a:p>
            <a:pPr lvl="2" eaLnBrk="1" hangingPunct="1"/>
            <a:r>
              <a:rPr lang="en-US" smtClean="0"/>
              <a:t>Five to six</a:t>
            </a:r>
          </a:p>
        </p:txBody>
      </p:sp>
      <p:sp>
        <p:nvSpPr>
          <p:cNvPr id="573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1C7293-AE68-4EC1-90F9-F7A5677F01C6}" type="slidenum">
              <a:rPr lang="en-US" smtClean="0"/>
              <a:pPr eaLnBrk="1" hangingPunct="1"/>
              <a:t>55</a:t>
            </a:fld>
            <a:endParaRPr lang="en-US" smtClean="0"/>
          </a:p>
        </p:txBody>
      </p:sp>
      <p:sp>
        <p:nvSpPr>
          <p:cNvPr id="573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802.11a Coverage</a:t>
            </a:r>
          </a:p>
        </p:txBody>
      </p:sp>
      <p:sp>
        <p:nvSpPr>
          <p:cNvPr id="58371" name="Rectangle 3"/>
          <p:cNvSpPr>
            <a:spLocks noGrp="1" noChangeArrowheads="1"/>
          </p:cNvSpPr>
          <p:nvPr>
            <p:ph idx="1"/>
          </p:nvPr>
        </p:nvSpPr>
        <p:spPr/>
        <p:txBody>
          <a:bodyPr/>
          <a:lstStyle/>
          <a:p>
            <a:pPr eaLnBrk="1" hangingPunct="1"/>
            <a:r>
              <a:rPr lang="en-US" smtClean="0"/>
              <a:t>The coverage area for 802.11a is less than 802.11b/g</a:t>
            </a:r>
          </a:p>
          <a:p>
            <a:pPr eaLnBrk="1" hangingPunct="1"/>
            <a:r>
              <a:rPr lang="en-US" smtClean="0"/>
              <a:t>This is due to the use of a higher frequency</a:t>
            </a:r>
          </a:p>
          <a:p>
            <a:pPr eaLnBrk="1" hangingPunct="1"/>
            <a:r>
              <a:rPr lang="en-US" smtClean="0"/>
              <a:t>The same area can be covered as 802.11b/g, but the number of access points will have to be increased</a:t>
            </a:r>
          </a:p>
        </p:txBody>
      </p:sp>
      <p:sp>
        <p:nvSpPr>
          <p:cNvPr id="583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ED4710-5CDE-4CCD-B719-892356D00346}" type="slidenum">
              <a:rPr lang="en-US" smtClean="0"/>
              <a:pPr eaLnBrk="1" hangingPunct="1"/>
              <a:t>56</a:t>
            </a:fld>
            <a:endParaRPr lang="en-US" smtClean="0"/>
          </a:p>
        </p:txBody>
      </p:sp>
      <p:sp>
        <p:nvSpPr>
          <p:cNvPr id="583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Attaching to the Wired Network</a:t>
            </a:r>
          </a:p>
        </p:txBody>
      </p:sp>
      <p:sp>
        <p:nvSpPr>
          <p:cNvPr id="59395" name="Rectangle 3"/>
          <p:cNvSpPr>
            <a:spLocks noGrp="1" noChangeArrowheads="1"/>
          </p:cNvSpPr>
          <p:nvPr>
            <p:ph idx="1"/>
          </p:nvPr>
        </p:nvSpPr>
        <p:spPr/>
        <p:txBody>
          <a:bodyPr/>
          <a:lstStyle/>
          <a:p>
            <a:pPr eaLnBrk="1" hangingPunct="1"/>
            <a:r>
              <a:rPr lang="en-US" smtClean="0"/>
              <a:t>As part of the wireless design the attachment or attachments to the wired network must be considered as well</a:t>
            </a:r>
          </a:p>
          <a:p>
            <a:pPr eaLnBrk="1" hangingPunct="1"/>
            <a:r>
              <a:rPr lang="en-US" smtClean="0"/>
              <a:t>There are two ways to attach the AP to the wired network</a:t>
            </a:r>
          </a:p>
          <a:p>
            <a:pPr lvl="1" eaLnBrk="1" hangingPunct="1"/>
            <a:r>
              <a:rPr lang="en-US" smtClean="0"/>
              <a:t>Use a separate switch for the wired network and another one for the wireless network</a:t>
            </a:r>
          </a:p>
          <a:p>
            <a:pPr lvl="1" eaLnBrk="1" hangingPunct="1"/>
            <a:r>
              <a:rPr lang="en-US" smtClean="0"/>
              <a:t>Use one switch with VLANs used to divide ports between wired and wireless networks</a:t>
            </a:r>
          </a:p>
        </p:txBody>
      </p:sp>
      <p:sp>
        <p:nvSpPr>
          <p:cNvPr id="593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C2BE1B-5D71-47C3-931D-C5EA64530D40}" type="slidenum">
              <a:rPr lang="en-US" smtClean="0"/>
              <a:pPr eaLnBrk="1" hangingPunct="1"/>
              <a:t>57</a:t>
            </a:fld>
            <a:endParaRPr lang="en-US" smtClean="0"/>
          </a:p>
        </p:txBody>
      </p:sp>
      <p:sp>
        <p:nvSpPr>
          <p:cNvPr id="593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Isolation of the Network</a:t>
            </a:r>
          </a:p>
        </p:txBody>
      </p:sp>
      <p:sp>
        <p:nvSpPr>
          <p:cNvPr id="60419" name="Rectangle 3"/>
          <p:cNvSpPr>
            <a:spLocks noGrp="1" noChangeArrowheads="1"/>
          </p:cNvSpPr>
          <p:nvPr>
            <p:ph idx="1"/>
          </p:nvPr>
        </p:nvSpPr>
        <p:spPr/>
        <p:txBody>
          <a:bodyPr/>
          <a:lstStyle/>
          <a:p>
            <a:pPr eaLnBrk="1" hangingPunct="1"/>
            <a:r>
              <a:rPr lang="en-US" smtClean="0"/>
              <a:t>In addition to using a separate switch or VLAN for the wireless network, further isolation of the wireless from the wired network can be provided by placing the wireless equipment in a DMZ area</a:t>
            </a:r>
          </a:p>
          <a:p>
            <a:pPr eaLnBrk="1" hangingPunct="1"/>
            <a:r>
              <a:rPr lang="en-US" smtClean="0"/>
              <a:t>This is an area that is isolated from the wired network by a firewall</a:t>
            </a:r>
          </a:p>
        </p:txBody>
      </p:sp>
      <p:sp>
        <p:nvSpPr>
          <p:cNvPr id="604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8D362D-7852-4882-896F-0414F0A711B1}" type="slidenum">
              <a:rPr lang="en-US" smtClean="0"/>
              <a:pPr eaLnBrk="1" hangingPunct="1"/>
              <a:t>58</a:t>
            </a:fld>
            <a:endParaRPr lang="en-US" smtClean="0"/>
          </a:p>
        </p:txBody>
      </p:sp>
      <p:sp>
        <p:nvSpPr>
          <p:cNvPr id="604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Isolation of the Network</a:t>
            </a:r>
          </a:p>
        </p:txBody>
      </p:sp>
      <p:sp>
        <p:nvSpPr>
          <p:cNvPr id="61443" name="Content Placeholder 2"/>
          <p:cNvSpPr>
            <a:spLocks noGrp="1"/>
          </p:cNvSpPr>
          <p:nvPr>
            <p:ph idx="1"/>
          </p:nvPr>
        </p:nvSpPr>
        <p:spPr/>
        <p:txBody>
          <a:bodyPr/>
          <a:lstStyle/>
          <a:p>
            <a:pPr eaLnBrk="1" hangingPunct="1"/>
            <a:r>
              <a:rPr lang="en-US" smtClean="0"/>
              <a:t>Regardless of the method used to attach to the wired network and no matter how large the wireless network is, all access points should be in a single IP address subnet to provide isolation for the wireless network</a:t>
            </a:r>
          </a:p>
          <a:p>
            <a:pPr eaLnBrk="1" hangingPunct="1"/>
            <a:r>
              <a:rPr lang="en-US" smtClean="0"/>
              <a:t>A separate DHCP server should be used for the wireless clients</a:t>
            </a:r>
          </a:p>
        </p:txBody>
      </p:sp>
      <p:sp>
        <p:nvSpPr>
          <p:cNvPr id="61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3E0EA9-7C99-4AEB-AE6C-8C6D8E444AE5}" type="slidenum">
              <a:rPr lang="en-US" smtClean="0"/>
              <a:pPr eaLnBrk="1" hangingPunct="1"/>
              <a:t>59</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Coverage</a:t>
            </a:r>
          </a:p>
        </p:txBody>
      </p:sp>
      <p:sp>
        <p:nvSpPr>
          <p:cNvPr id="8195" name="Content Placeholder 2"/>
          <p:cNvSpPr>
            <a:spLocks noGrp="1"/>
          </p:cNvSpPr>
          <p:nvPr>
            <p:ph idx="1"/>
          </p:nvPr>
        </p:nvSpPr>
        <p:spPr/>
        <p:txBody>
          <a:bodyPr/>
          <a:lstStyle/>
          <a:p>
            <a:r>
              <a:rPr lang="en-US" smtClean="0"/>
              <a:t>In this presentation the majority of the material will focus on wireless LAN design</a:t>
            </a:r>
          </a:p>
          <a:p>
            <a:r>
              <a:rPr lang="en-US" smtClean="0"/>
              <a:t>The design of a CAN link uses the same basic principles as the wireless LAN design</a:t>
            </a:r>
          </a:p>
          <a:p>
            <a:r>
              <a:rPr lang="en-US" smtClean="0"/>
              <a:t>The major difference being the types of obstacles encountered outside, such as trees</a:t>
            </a:r>
          </a:p>
          <a:p>
            <a:r>
              <a:rPr lang="en-US" smtClean="0"/>
              <a:t>Otherwise the approach is the same</a:t>
            </a:r>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D7E9A8-1882-4FC8-82FF-E6C32365F9FB}" type="slidenum">
              <a:rPr lang="en-US" smtClean="0"/>
              <a:pPr eaLnBrk="1" hangingPunct="1"/>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802.11b/g Channel Layout</a:t>
            </a:r>
          </a:p>
        </p:txBody>
      </p:sp>
      <p:sp>
        <p:nvSpPr>
          <p:cNvPr id="62467" name="Rectangle 3"/>
          <p:cNvSpPr>
            <a:spLocks noGrp="1" noChangeArrowheads="1"/>
          </p:cNvSpPr>
          <p:nvPr>
            <p:ph idx="1"/>
          </p:nvPr>
        </p:nvSpPr>
        <p:spPr/>
        <p:txBody>
          <a:bodyPr/>
          <a:lstStyle/>
          <a:p>
            <a:pPr eaLnBrk="1" hangingPunct="1"/>
            <a:r>
              <a:rPr lang="en-US" smtClean="0"/>
              <a:t>One problem with increasing the coverage area of an 802.11b/g network is the limited number of channels</a:t>
            </a:r>
          </a:p>
          <a:p>
            <a:pPr eaLnBrk="1" hangingPunct="1"/>
            <a:r>
              <a:rPr lang="en-US" smtClean="0"/>
              <a:t>Although there are 11 channels, any channel used must be separated by at least 5 channels</a:t>
            </a:r>
          </a:p>
        </p:txBody>
      </p:sp>
      <p:sp>
        <p:nvSpPr>
          <p:cNvPr id="62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273654-8759-47F6-859A-F81863C2D979}" type="slidenum">
              <a:rPr lang="en-US" smtClean="0"/>
              <a:pPr eaLnBrk="1" hangingPunct="1"/>
              <a:t>60</a:t>
            </a:fld>
            <a:endParaRPr lang="en-US" smtClean="0"/>
          </a:p>
        </p:txBody>
      </p:sp>
      <p:sp>
        <p:nvSpPr>
          <p:cNvPr id="624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802.11b/g Channel Layout</a:t>
            </a:r>
          </a:p>
        </p:txBody>
      </p:sp>
      <p:sp>
        <p:nvSpPr>
          <p:cNvPr id="63491" name="Content Placeholder 2"/>
          <p:cNvSpPr>
            <a:spLocks noGrp="1"/>
          </p:cNvSpPr>
          <p:nvPr>
            <p:ph idx="1"/>
          </p:nvPr>
        </p:nvSpPr>
        <p:spPr/>
        <p:txBody>
          <a:bodyPr/>
          <a:lstStyle/>
          <a:p>
            <a:pPr eaLnBrk="1" hangingPunct="1"/>
            <a:r>
              <a:rPr lang="en-US" smtClean="0"/>
              <a:t>These then are the three channels that can be used</a:t>
            </a:r>
          </a:p>
          <a:p>
            <a:pPr lvl="1" eaLnBrk="1" hangingPunct="1"/>
            <a:r>
              <a:rPr lang="en-US" smtClean="0"/>
              <a:t>1</a:t>
            </a:r>
          </a:p>
          <a:p>
            <a:pPr lvl="1" eaLnBrk="1" hangingPunct="1"/>
            <a:r>
              <a:rPr lang="en-US" smtClean="0"/>
              <a:t>6</a:t>
            </a:r>
          </a:p>
          <a:p>
            <a:pPr lvl="1" eaLnBrk="1" hangingPunct="1"/>
            <a:r>
              <a:rPr lang="en-US" smtClean="0"/>
              <a:t>11</a:t>
            </a:r>
          </a:p>
          <a:p>
            <a:pPr eaLnBrk="1" hangingPunct="1"/>
            <a:r>
              <a:rPr lang="en-US" smtClean="0"/>
              <a:t>These channels can be used to increase the coverage area</a:t>
            </a:r>
          </a:p>
          <a:p>
            <a:pPr eaLnBrk="1" hangingPunct="1"/>
            <a:r>
              <a:rPr lang="en-US" smtClean="0"/>
              <a:t>Three APs can also be used to serve a single area, thereby increasing throughput</a:t>
            </a:r>
          </a:p>
        </p:txBody>
      </p:sp>
      <p:sp>
        <p:nvSpPr>
          <p:cNvPr id="634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63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9E05BB-7E6C-4635-B29D-760AE8632943}" type="slidenum">
              <a:rPr lang="en-US" smtClean="0"/>
              <a:pPr eaLnBrk="1" hangingPunct="1"/>
              <a:t>61</a:t>
            </a:fld>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802.11b/g Cell Channel Layout</a:t>
            </a:r>
          </a:p>
        </p:txBody>
      </p:sp>
      <p:graphicFrame>
        <p:nvGraphicFramePr>
          <p:cNvPr id="64515" name="Object 3"/>
          <p:cNvGraphicFramePr>
            <a:graphicFrameLocks noGrp="1" noChangeAspect="1"/>
          </p:cNvGraphicFramePr>
          <p:nvPr>
            <p:ph idx="1"/>
          </p:nvPr>
        </p:nvGraphicFramePr>
        <p:xfrm>
          <a:off x="2068513" y="1485900"/>
          <a:ext cx="5018087" cy="4481513"/>
        </p:xfrm>
        <a:graphic>
          <a:graphicData uri="http://schemas.openxmlformats.org/presentationml/2006/ole">
            <mc:AlternateContent xmlns:mc="http://schemas.openxmlformats.org/markup-compatibility/2006">
              <mc:Choice xmlns:v="urn:schemas-microsoft-com:vml" Requires="v">
                <p:oleObj spid="_x0000_s64521" name="Visio" r:id="rId3" imgW="7449543" imgH="6652911" progId="Visio.Drawing.11">
                  <p:embed/>
                </p:oleObj>
              </mc:Choice>
              <mc:Fallback>
                <p:oleObj name="Visio" r:id="rId3" imgW="7449543" imgH="6652911" progId="Visio.Drawing.11">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513" y="1485900"/>
                        <a:ext cx="5018087"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4A55CE-85DC-4737-8723-4EF89C1FA0CB}" type="slidenum">
              <a:rPr lang="en-US" smtClean="0"/>
              <a:pPr eaLnBrk="1" hangingPunct="1"/>
              <a:t>62</a:t>
            </a:fld>
            <a:endParaRPr lang="en-US" smtClean="0"/>
          </a:p>
        </p:txBody>
      </p:sp>
      <p:sp>
        <p:nvSpPr>
          <p:cNvPr id="645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802.11b/g Cell Channel Layout</a:t>
            </a:r>
          </a:p>
        </p:txBody>
      </p:sp>
      <p:sp>
        <p:nvSpPr>
          <p:cNvPr id="655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3EE8FE-C295-414F-A6B9-7D621EFD4BB9}" type="slidenum">
              <a:rPr lang="en-US" smtClean="0"/>
              <a:pPr eaLnBrk="1" hangingPunct="1"/>
              <a:t>63</a:t>
            </a:fld>
            <a:endParaRPr lang="en-US" smtClean="0"/>
          </a:p>
        </p:txBody>
      </p:sp>
      <p:pic>
        <p:nvPicPr>
          <p:cNvPr id="65540" name="Picture 4" descr="bc5018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538" y="1541463"/>
            <a:ext cx="6503987"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802.11b/g Cell Channel Layout</a:t>
            </a:r>
          </a:p>
        </p:txBody>
      </p:sp>
      <p:sp>
        <p:nvSpPr>
          <p:cNvPr id="665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EDC09B-8DCD-4759-B648-BEE65752F237}" type="slidenum">
              <a:rPr lang="en-US" smtClean="0"/>
              <a:pPr eaLnBrk="1" hangingPunct="1"/>
              <a:t>64</a:t>
            </a:fld>
            <a:endParaRPr lang="en-US" smtClean="0"/>
          </a:p>
        </p:txBody>
      </p:sp>
      <p:pic>
        <p:nvPicPr>
          <p:cNvPr id="66564" name="Picture 4" descr="bc5018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788" y="1619250"/>
            <a:ext cx="69977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802.11b/g Channel Layout</a:t>
            </a:r>
          </a:p>
        </p:txBody>
      </p:sp>
      <p:sp>
        <p:nvSpPr>
          <p:cNvPr id="67587" name="Rectangle 3"/>
          <p:cNvSpPr>
            <a:spLocks noGrp="1" noChangeArrowheads="1"/>
          </p:cNvSpPr>
          <p:nvPr>
            <p:ph idx="1"/>
          </p:nvPr>
        </p:nvSpPr>
        <p:spPr/>
        <p:txBody>
          <a:bodyPr/>
          <a:lstStyle/>
          <a:p>
            <a:pPr eaLnBrk="1" hangingPunct="1"/>
            <a:r>
              <a:rPr lang="en-US" smtClean="0"/>
              <a:t>As a general rule the useable transmission radius of an access point should not overlap more than two other access points</a:t>
            </a:r>
          </a:p>
          <a:p>
            <a:pPr eaLnBrk="1" hangingPunct="1"/>
            <a:r>
              <a:rPr lang="en-US" smtClean="0"/>
              <a:t>In other words no single point anywhere on the plan should be touched by more than three circles</a:t>
            </a:r>
          </a:p>
          <a:p>
            <a:pPr eaLnBrk="1" hangingPunct="1"/>
            <a:r>
              <a:rPr lang="en-US" smtClean="0"/>
              <a:t>In practice it is often possible to use channels 1, 4, 8, and 11 in the same area at the same time</a:t>
            </a:r>
          </a:p>
        </p:txBody>
      </p:sp>
      <p:sp>
        <p:nvSpPr>
          <p:cNvPr id="67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0607EE-BC0B-420C-AAC1-7534AA5598C7}" type="slidenum">
              <a:rPr lang="en-US" smtClean="0"/>
              <a:pPr eaLnBrk="1" hangingPunct="1"/>
              <a:t>65</a:t>
            </a:fld>
            <a:endParaRPr lang="en-US" smtClean="0"/>
          </a:p>
        </p:txBody>
      </p:sp>
      <p:sp>
        <p:nvSpPr>
          <p:cNvPr id="675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802.11b/g Channel Layout</a:t>
            </a:r>
          </a:p>
        </p:txBody>
      </p:sp>
      <p:sp>
        <p:nvSpPr>
          <p:cNvPr id="68611" name="Content Placeholder 2"/>
          <p:cNvSpPr>
            <a:spLocks noGrp="1"/>
          </p:cNvSpPr>
          <p:nvPr>
            <p:ph idx="1"/>
          </p:nvPr>
        </p:nvSpPr>
        <p:spPr/>
        <p:txBody>
          <a:bodyPr/>
          <a:lstStyle/>
          <a:p>
            <a:pPr eaLnBrk="1" hangingPunct="1"/>
            <a:r>
              <a:rPr lang="en-US" smtClean="0"/>
              <a:t>There is minimal overlap among this set of channels</a:t>
            </a:r>
          </a:p>
        </p:txBody>
      </p:sp>
      <p:sp>
        <p:nvSpPr>
          <p:cNvPr id="686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686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CAAC67-3534-4660-AC4D-169313D76CD6}" type="slidenum">
              <a:rPr lang="en-US" smtClean="0"/>
              <a:pPr eaLnBrk="1" hangingPunct="1"/>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Transmitting Power</a:t>
            </a:r>
          </a:p>
        </p:txBody>
      </p:sp>
      <p:sp>
        <p:nvSpPr>
          <p:cNvPr id="69635" name="Rectangle 3"/>
          <p:cNvSpPr>
            <a:spLocks noGrp="1" noChangeArrowheads="1"/>
          </p:cNvSpPr>
          <p:nvPr>
            <p:ph idx="1"/>
          </p:nvPr>
        </p:nvSpPr>
        <p:spPr/>
        <p:txBody>
          <a:bodyPr/>
          <a:lstStyle/>
          <a:p>
            <a:pPr eaLnBrk="1" hangingPunct="1">
              <a:lnSpc>
                <a:spcPct val="90000"/>
              </a:lnSpc>
            </a:pPr>
            <a:r>
              <a:rPr lang="en-US" smtClean="0"/>
              <a:t>As the amount of power that can be used by a transmitting device is regulated in most countries, this is not a variable that can be adjusted for the most part</a:t>
            </a:r>
          </a:p>
          <a:p>
            <a:pPr eaLnBrk="1" hangingPunct="1">
              <a:lnSpc>
                <a:spcPct val="90000"/>
              </a:lnSpc>
            </a:pPr>
            <a:r>
              <a:rPr lang="en-US" smtClean="0"/>
              <a:t>Many people want to immediately amplify a signal to allow more devices to receive it</a:t>
            </a:r>
          </a:p>
          <a:p>
            <a:pPr eaLnBrk="1" hangingPunct="1">
              <a:lnSpc>
                <a:spcPct val="90000"/>
              </a:lnSpc>
            </a:pPr>
            <a:r>
              <a:rPr lang="en-US" smtClean="0"/>
              <a:t>But as a wireless network must talk back and forth, amplification at one end is going to call for amplification at the other end as well</a:t>
            </a:r>
          </a:p>
        </p:txBody>
      </p:sp>
      <p:sp>
        <p:nvSpPr>
          <p:cNvPr id="69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A0F69A-90CC-4E00-9C69-27E2E4A6BDC6}" type="slidenum">
              <a:rPr lang="en-US" smtClean="0"/>
              <a:pPr eaLnBrk="1" hangingPunct="1"/>
              <a:t>67</a:t>
            </a:fld>
            <a:endParaRPr lang="en-US" smtClean="0"/>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Transmitting Power</a:t>
            </a:r>
          </a:p>
        </p:txBody>
      </p:sp>
      <p:sp>
        <p:nvSpPr>
          <p:cNvPr id="70659" name="Content Placeholder 2"/>
          <p:cNvSpPr>
            <a:spLocks noGrp="1"/>
          </p:cNvSpPr>
          <p:nvPr>
            <p:ph idx="1"/>
          </p:nvPr>
        </p:nvSpPr>
        <p:spPr/>
        <p:txBody>
          <a:bodyPr/>
          <a:lstStyle/>
          <a:p>
            <a:pPr eaLnBrk="1" hangingPunct="1">
              <a:lnSpc>
                <a:spcPct val="90000"/>
              </a:lnSpc>
            </a:pPr>
            <a:r>
              <a:rPr lang="en-US" smtClean="0"/>
              <a:t>The second problem with amplifying the desired signal is that it also amplifies the noise</a:t>
            </a:r>
          </a:p>
          <a:p>
            <a:pPr eaLnBrk="1" hangingPunct="1"/>
            <a:r>
              <a:rPr lang="en-US" smtClean="0"/>
              <a:t>Usually amplification is not as useful as it would seem at first</a:t>
            </a:r>
          </a:p>
          <a:p>
            <a:pPr eaLnBrk="1" hangingPunct="1"/>
            <a:r>
              <a:rPr lang="en-US" smtClean="0"/>
              <a:t>Higher gain antennas are a better choice</a:t>
            </a:r>
          </a:p>
        </p:txBody>
      </p:sp>
      <p:sp>
        <p:nvSpPr>
          <p:cNvPr id="70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70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C5168E-73AE-4CD0-959A-9C3C648CC197}" type="slidenum">
              <a:rPr lang="en-US" smtClean="0"/>
              <a:pPr eaLnBrk="1" hangingPunct="1"/>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Transmitting Power</a:t>
            </a:r>
          </a:p>
        </p:txBody>
      </p:sp>
      <p:sp>
        <p:nvSpPr>
          <p:cNvPr id="71683" name="Rectangle 3"/>
          <p:cNvSpPr>
            <a:spLocks noGrp="1" noChangeArrowheads="1"/>
          </p:cNvSpPr>
          <p:nvPr>
            <p:ph idx="1"/>
          </p:nvPr>
        </p:nvSpPr>
        <p:spPr/>
        <p:txBody>
          <a:bodyPr/>
          <a:lstStyle/>
          <a:p>
            <a:pPr eaLnBrk="1" hangingPunct="1"/>
            <a:r>
              <a:rPr lang="en-US" smtClean="0"/>
              <a:t>Typical transmit power ratings seen in a wireless LAN include</a:t>
            </a:r>
          </a:p>
          <a:p>
            <a:pPr lvl="1" eaLnBrk="1" hangingPunct="1"/>
            <a:r>
              <a:rPr lang="en-US" smtClean="0"/>
              <a:t>100 mW – 20 dBm</a:t>
            </a:r>
          </a:p>
          <a:p>
            <a:pPr lvl="1" eaLnBrk="1" hangingPunct="1"/>
            <a:r>
              <a:rPr lang="en-US" smtClean="0"/>
              <a:t>50 mW – 17 dBm</a:t>
            </a:r>
          </a:p>
          <a:p>
            <a:pPr lvl="1" eaLnBrk="1" hangingPunct="1"/>
            <a:r>
              <a:rPr lang="en-US" smtClean="0"/>
              <a:t>30 mW – 15 dBm</a:t>
            </a:r>
          </a:p>
          <a:p>
            <a:pPr lvl="1" eaLnBrk="1" hangingPunct="1"/>
            <a:r>
              <a:rPr lang="en-US" smtClean="0"/>
              <a:t>20 mW – 13 dBm</a:t>
            </a:r>
          </a:p>
          <a:p>
            <a:pPr lvl="1" eaLnBrk="1" hangingPunct="1"/>
            <a:r>
              <a:rPr lang="en-US" smtClean="0"/>
              <a:t>5 mW – 7 dBm</a:t>
            </a:r>
          </a:p>
        </p:txBody>
      </p:sp>
      <p:sp>
        <p:nvSpPr>
          <p:cNvPr id="716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A30F42-1F06-4589-AD60-F0FE9773BCEB}" type="slidenum">
              <a:rPr lang="en-US" smtClean="0"/>
              <a:pPr eaLnBrk="1" hangingPunct="1"/>
              <a:t>69</a:t>
            </a:fld>
            <a:endParaRPr lang="en-US" smtClean="0"/>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Coverage</a:t>
            </a:r>
          </a:p>
        </p:txBody>
      </p:sp>
      <p:sp>
        <p:nvSpPr>
          <p:cNvPr id="9219" name="Content Placeholder 2"/>
          <p:cNvSpPr>
            <a:spLocks noGrp="1"/>
          </p:cNvSpPr>
          <p:nvPr>
            <p:ph idx="1"/>
          </p:nvPr>
        </p:nvSpPr>
        <p:spPr/>
        <p:txBody>
          <a:bodyPr/>
          <a:lstStyle/>
          <a:p>
            <a:r>
              <a:rPr lang="en-US" smtClean="0"/>
              <a:t>The design of a wireless MAN is very dependent on the type of network it is</a:t>
            </a:r>
          </a:p>
          <a:p>
            <a:r>
              <a:rPr lang="en-US" smtClean="0"/>
              <a:t>A licensed cellular MAN is much different from an unlicensed SCADA network</a:t>
            </a:r>
          </a:p>
          <a:p>
            <a:r>
              <a:rPr lang="en-US" smtClean="0"/>
              <a:t>There is little general design guidance that can be offered for these proprietary systems as the manufacturer of the equipment used will provide the design details</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682EAF-0D0A-48CC-B3A0-4AC08DF2F6D4}" type="slidenum">
              <a:rPr lang="en-US" smtClean="0"/>
              <a:pPr eaLnBrk="1" hangingPunct="1"/>
              <a:t>7</a:t>
            </a:fld>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Errors</a:t>
            </a:r>
          </a:p>
        </p:txBody>
      </p:sp>
      <p:sp>
        <p:nvSpPr>
          <p:cNvPr id="72707" name="Rectangle 3"/>
          <p:cNvSpPr>
            <a:spLocks noGrp="1" noChangeArrowheads="1"/>
          </p:cNvSpPr>
          <p:nvPr>
            <p:ph idx="1"/>
          </p:nvPr>
        </p:nvSpPr>
        <p:spPr/>
        <p:txBody>
          <a:bodyPr/>
          <a:lstStyle/>
          <a:p>
            <a:pPr eaLnBrk="1" hangingPunct="1"/>
            <a:r>
              <a:rPr lang="en-US" smtClean="0"/>
              <a:t>Even though a readable signal at an acceptable data rate may be present, if too many errors occur, then the network will be unusable due to excessive traffic from retransmissions</a:t>
            </a:r>
          </a:p>
          <a:p>
            <a:pPr eaLnBrk="1" hangingPunct="1"/>
            <a:r>
              <a:rPr lang="en-US" smtClean="0"/>
              <a:t>Both the CRC error count and the packet retry count indicate the presence of bad packets on the wireless network</a:t>
            </a:r>
          </a:p>
        </p:txBody>
      </p:sp>
      <p:sp>
        <p:nvSpPr>
          <p:cNvPr id="727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041E7D-CE2E-4A5D-AFED-D15731582BEE}" type="slidenum">
              <a:rPr lang="en-US" smtClean="0"/>
              <a:pPr eaLnBrk="1" hangingPunct="1"/>
              <a:t>70</a:t>
            </a:fld>
            <a:endParaRPr lang="en-US" smtClean="0"/>
          </a:p>
        </p:txBody>
      </p:sp>
      <p:sp>
        <p:nvSpPr>
          <p:cNvPr id="727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An Error Metric</a:t>
            </a:r>
          </a:p>
        </p:txBody>
      </p:sp>
      <p:sp>
        <p:nvSpPr>
          <p:cNvPr id="73731" name="Rectangle 3"/>
          <p:cNvSpPr>
            <a:spLocks noGrp="1" noChangeArrowheads="1"/>
          </p:cNvSpPr>
          <p:nvPr>
            <p:ph idx="1"/>
          </p:nvPr>
        </p:nvSpPr>
        <p:spPr/>
        <p:txBody>
          <a:bodyPr/>
          <a:lstStyle/>
          <a:p>
            <a:pPr eaLnBrk="1" hangingPunct="1"/>
            <a:r>
              <a:rPr lang="en-US" smtClean="0"/>
              <a:t>An error metric to use is the percentage of bad packets to good packets at the data rate of interest</a:t>
            </a:r>
          </a:p>
          <a:p>
            <a:pPr eaLnBrk="1" hangingPunct="1"/>
            <a:r>
              <a:rPr lang="en-US" smtClean="0"/>
              <a:t>Recall that on a wireless network the data rate can vary</a:t>
            </a:r>
          </a:p>
          <a:p>
            <a:pPr eaLnBrk="1" hangingPunct="1"/>
            <a:r>
              <a:rPr lang="en-US" smtClean="0"/>
              <a:t>The problem is finding a tool to provide this information</a:t>
            </a:r>
          </a:p>
        </p:txBody>
      </p:sp>
      <p:sp>
        <p:nvSpPr>
          <p:cNvPr id="737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BB53EE-A935-4BC6-A270-D9A50ECA8CAC}" type="slidenum">
              <a:rPr lang="en-US" smtClean="0"/>
              <a:pPr eaLnBrk="1" hangingPunct="1"/>
              <a:t>71</a:t>
            </a:fld>
            <a:endParaRPr lang="en-US" smtClean="0"/>
          </a:p>
        </p:txBody>
      </p:sp>
      <p:sp>
        <p:nvSpPr>
          <p:cNvPr id="737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Errors</a:t>
            </a:r>
          </a:p>
        </p:txBody>
      </p:sp>
      <p:sp>
        <p:nvSpPr>
          <p:cNvPr id="74755" name="Rectangle 3"/>
          <p:cNvSpPr>
            <a:spLocks noGrp="1" noChangeArrowheads="1"/>
          </p:cNvSpPr>
          <p:nvPr>
            <p:ph idx="1"/>
          </p:nvPr>
        </p:nvSpPr>
        <p:spPr/>
        <p:txBody>
          <a:bodyPr/>
          <a:lstStyle/>
          <a:p>
            <a:pPr eaLnBrk="1" hangingPunct="1">
              <a:lnSpc>
                <a:spcPct val="90000"/>
              </a:lnSpc>
            </a:pPr>
            <a:r>
              <a:rPr lang="en-US" smtClean="0"/>
              <a:t>If the network has less than 10 percent bad packets at the desired speed, it is operating properly</a:t>
            </a:r>
          </a:p>
          <a:p>
            <a:pPr eaLnBrk="1" hangingPunct="1">
              <a:lnSpc>
                <a:spcPct val="90000"/>
              </a:lnSpc>
            </a:pPr>
            <a:r>
              <a:rPr lang="en-US" smtClean="0"/>
              <a:t>If the network has more than 30 percent bad packets at the desired speed, it needs attention</a:t>
            </a:r>
          </a:p>
          <a:p>
            <a:pPr eaLnBrk="1" hangingPunct="1">
              <a:lnSpc>
                <a:spcPct val="90000"/>
              </a:lnSpc>
            </a:pPr>
            <a:r>
              <a:rPr lang="en-US" smtClean="0"/>
              <a:t>Keep the operating speed in mind</a:t>
            </a:r>
          </a:p>
          <a:p>
            <a:pPr eaLnBrk="1" hangingPunct="1">
              <a:lnSpc>
                <a:spcPct val="90000"/>
              </a:lnSpc>
            </a:pPr>
            <a:r>
              <a:rPr lang="en-US" smtClean="0"/>
              <a:t>A network that has less than 10 percent bad frames, but is only working at 2 Mbps is not what is desired</a:t>
            </a:r>
          </a:p>
        </p:txBody>
      </p:sp>
      <p:sp>
        <p:nvSpPr>
          <p:cNvPr id="747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D7E37C-843D-48E3-8AAD-BCAE7D742B70}" type="slidenum">
              <a:rPr lang="en-US" smtClean="0"/>
              <a:pPr eaLnBrk="1" hangingPunct="1"/>
              <a:t>72</a:t>
            </a:fld>
            <a:endParaRPr lang="en-US" smtClean="0"/>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CRC Errors</a:t>
            </a:r>
          </a:p>
        </p:txBody>
      </p:sp>
      <p:sp>
        <p:nvSpPr>
          <p:cNvPr id="75779" name="Rectangle 3"/>
          <p:cNvSpPr>
            <a:spLocks noGrp="1" noChangeArrowheads="1"/>
          </p:cNvSpPr>
          <p:nvPr>
            <p:ph idx="1"/>
          </p:nvPr>
        </p:nvSpPr>
        <p:spPr/>
        <p:txBody>
          <a:bodyPr/>
          <a:lstStyle/>
          <a:p>
            <a:pPr eaLnBrk="1" hangingPunct="1"/>
            <a:r>
              <a:rPr lang="en-US" smtClean="0"/>
              <a:t>Now for some details on the two types of errors mentioned above</a:t>
            </a:r>
          </a:p>
          <a:p>
            <a:pPr eaLnBrk="1" hangingPunct="1"/>
            <a:r>
              <a:rPr lang="en-US" smtClean="0"/>
              <a:t>Every frame ends with a FCS – Frame Check Sequence, more commonly called the CRC – Cyclic Redundancy Check</a:t>
            </a:r>
          </a:p>
          <a:p>
            <a:pPr eaLnBrk="1" hangingPunct="1"/>
            <a:r>
              <a:rPr lang="en-US" smtClean="0"/>
              <a:t>Whenever the bits in the frame have been corrupted the CRC calculated by the receiver will not match the CRC that was stored in the frame by the sender</a:t>
            </a:r>
          </a:p>
        </p:txBody>
      </p:sp>
      <p:sp>
        <p:nvSpPr>
          <p:cNvPr id="757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A0DE2A-379B-4CF6-A2BB-DCDF729F8AAA}" type="slidenum">
              <a:rPr lang="en-US" smtClean="0"/>
              <a:pPr eaLnBrk="1" hangingPunct="1"/>
              <a:t>73</a:t>
            </a:fld>
            <a:endParaRPr lang="en-US" smtClean="0"/>
          </a:p>
        </p:txBody>
      </p:sp>
      <p:sp>
        <p:nvSpPr>
          <p:cNvPr id="757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smtClean="0"/>
              <a:t>CRC Errors</a:t>
            </a:r>
          </a:p>
        </p:txBody>
      </p:sp>
      <p:sp>
        <p:nvSpPr>
          <p:cNvPr id="76803" name="Content Placeholder 2"/>
          <p:cNvSpPr>
            <a:spLocks noGrp="1"/>
          </p:cNvSpPr>
          <p:nvPr>
            <p:ph idx="1"/>
          </p:nvPr>
        </p:nvSpPr>
        <p:spPr/>
        <p:txBody>
          <a:bodyPr/>
          <a:lstStyle/>
          <a:p>
            <a:pPr eaLnBrk="1" hangingPunct="1"/>
            <a:r>
              <a:rPr lang="en-US" smtClean="0"/>
              <a:t>In such a case the frame is discarded by the receiver</a:t>
            </a:r>
          </a:p>
        </p:txBody>
      </p:sp>
      <p:sp>
        <p:nvSpPr>
          <p:cNvPr id="768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76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193397-AF56-4474-8CBE-1121342778A4}" type="slidenum">
              <a:rPr lang="en-US" smtClean="0"/>
              <a:pPr eaLnBrk="1" hangingPunct="1"/>
              <a:t>74</a:t>
            </a:fld>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Retry Packet Count</a:t>
            </a:r>
          </a:p>
        </p:txBody>
      </p:sp>
      <p:sp>
        <p:nvSpPr>
          <p:cNvPr id="77827" name="Rectangle 3"/>
          <p:cNvSpPr>
            <a:spLocks noGrp="1" noChangeArrowheads="1"/>
          </p:cNvSpPr>
          <p:nvPr>
            <p:ph idx="1"/>
          </p:nvPr>
        </p:nvSpPr>
        <p:spPr/>
        <p:txBody>
          <a:bodyPr/>
          <a:lstStyle/>
          <a:p>
            <a:pPr eaLnBrk="1" hangingPunct="1"/>
            <a:r>
              <a:rPr lang="en-US" smtClean="0"/>
              <a:t>The second type of error occurs when a frame is not acknowledged, it is assumed to have not arrived and is resent</a:t>
            </a:r>
          </a:p>
          <a:p>
            <a:pPr eaLnBrk="1" hangingPunct="1"/>
            <a:r>
              <a:rPr lang="en-US" smtClean="0"/>
              <a:t>In this case the retry packet count will go up</a:t>
            </a:r>
          </a:p>
          <a:p>
            <a:pPr eaLnBrk="1" hangingPunct="1"/>
            <a:r>
              <a:rPr lang="en-US" smtClean="0"/>
              <a:t>This is seen in the Retry field of the 802.11 MAC Header</a:t>
            </a:r>
          </a:p>
          <a:p>
            <a:pPr eaLnBrk="1" hangingPunct="1"/>
            <a:r>
              <a:rPr lang="en-US" smtClean="0"/>
              <a:t>For a normal frame the bit is set to 0, on a retry it is set to 1</a:t>
            </a:r>
          </a:p>
        </p:txBody>
      </p:sp>
      <p:sp>
        <p:nvSpPr>
          <p:cNvPr id="778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9CD740-FAE3-4139-A78D-8BB2123CAF8D}" type="slidenum">
              <a:rPr lang="en-US" smtClean="0"/>
              <a:pPr eaLnBrk="1" hangingPunct="1"/>
              <a:t>75</a:t>
            </a:fld>
            <a:endParaRPr lang="en-US" smtClean="0"/>
          </a:p>
        </p:txBody>
      </p:sp>
      <p:sp>
        <p:nvSpPr>
          <p:cNvPr id="778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Path Loss</a:t>
            </a:r>
          </a:p>
        </p:txBody>
      </p:sp>
      <p:sp>
        <p:nvSpPr>
          <p:cNvPr id="78851" name="Rectangle 3"/>
          <p:cNvSpPr>
            <a:spLocks noGrp="1" noChangeArrowheads="1"/>
          </p:cNvSpPr>
          <p:nvPr>
            <p:ph idx="1"/>
          </p:nvPr>
        </p:nvSpPr>
        <p:spPr/>
        <p:txBody>
          <a:bodyPr/>
          <a:lstStyle/>
          <a:p>
            <a:pPr eaLnBrk="1" hangingPunct="1"/>
            <a:r>
              <a:rPr lang="en-US" smtClean="0"/>
              <a:t>What produces the variation in all of this, data rate and signal strength and error count, is the path loss that is always present in a wireless as opposed to a wired network</a:t>
            </a:r>
          </a:p>
          <a:p>
            <a:pPr eaLnBrk="1" hangingPunct="1"/>
            <a:r>
              <a:rPr lang="en-US" smtClean="0"/>
              <a:t>In some cases calculations based on the actual environment in which the network will be installed are called for, rather than just using estimates and guidelines</a:t>
            </a:r>
          </a:p>
        </p:txBody>
      </p:sp>
      <p:sp>
        <p:nvSpPr>
          <p:cNvPr id="78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3052C6-9940-4F81-86A4-8DD5593C248C}" type="slidenum">
              <a:rPr lang="en-US" smtClean="0"/>
              <a:pPr eaLnBrk="1" hangingPunct="1"/>
              <a:t>76</a:t>
            </a:fld>
            <a:endParaRPr lang="en-US" smtClean="0"/>
          </a:p>
        </p:txBody>
      </p:sp>
      <p:sp>
        <p:nvSpPr>
          <p:cNvPr id="788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Real World Path Loss</a:t>
            </a:r>
          </a:p>
        </p:txBody>
      </p:sp>
      <p:sp>
        <p:nvSpPr>
          <p:cNvPr id="79875" name="Rectangle 3"/>
          <p:cNvSpPr>
            <a:spLocks noGrp="1" noChangeArrowheads="1"/>
          </p:cNvSpPr>
          <p:nvPr>
            <p:ph idx="1"/>
          </p:nvPr>
        </p:nvSpPr>
        <p:spPr/>
        <p:txBody>
          <a:bodyPr/>
          <a:lstStyle/>
          <a:p>
            <a:pPr eaLnBrk="1" hangingPunct="1"/>
            <a:r>
              <a:rPr lang="en-US" smtClean="0"/>
              <a:t>Formulas tend to reflect a lab environment</a:t>
            </a:r>
          </a:p>
          <a:p>
            <a:pPr eaLnBrk="1" hangingPunct="1"/>
            <a:r>
              <a:rPr lang="en-US" smtClean="0"/>
              <a:t>They must be adjusted for the much dirtier and RF obstructed real world</a:t>
            </a:r>
          </a:p>
          <a:p>
            <a:pPr eaLnBrk="1" hangingPunct="1"/>
            <a:r>
              <a:rPr lang="en-US" smtClean="0"/>
              <a:t>For example in a typical office, just the structure, such as wallboard, that makes the offices themselves will increase signal loss</a:t>
            </a:r>
          </a:p>
        </p:txBody>
      </p:sp>
      <p:sp>
        <p:nvSpPr>
          <p:cNvPr id="79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71D92A-14E2-4674-B51B-C9401F8484C1}" type="slidenum">
              <a:rPr lang="en-US" smtClean="0"/>
              <a:pPr eaLnBrk="1" hangingPunct="1"/>
              <a:t>77</a:t>
            </a:fld>
            <a:endParaRPr lang="en-US" smtClean="0"/>
          </a:p>
        </p:txBody>
      </p:sp>
      <p:sp>
        <p:nvSpPr>
          <p:cNvPr id="798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Real World Path Loss</a:t>
            </a:r>
          </a:p>
        </p:txBody>
      </p:sp>
      <p:sp>
        <p:nvSpPr>
          <p:cNvPr id="80899" name="Content Placeholder 2"/>
          <p:cNvSpPr>
            <a:spLocks noGrp="1"/>
          </p:cNvSpPr>
          <p:nvPr>
            <p:ph idx="1"/>
          </p:nvPr>
        </p:nvSpPr>
        <p:spPr/>
        <p:txBody>
          <a:bodyPr/>
          <a:lstStyle/>
          <a:p>
            <a:pPr eaLnBrk="1" hangingPunct="1"/>
            <a:r>
              <a:rPr lang="en-US" smtClean="0"/>
              <a:t>If the environment has an unusual amount of metal objects, such as metal wall studs, shelving and so forth, or the environment has a high water content, such as plants, then the signal loss will be greater</a:t>
            </a:r>
          </a:p>
          <a:p>
            <a:pPr eaLnBrk="1" hangingPunct="1"/>
            <a:r>
              <a:rPr lang="en-US" smtClean="0"/>
              <a:t>This is especially if we are talking about an 802.11b/g network at 2.4 GHz</a:t>
            </a:r>
          </a:p>
        </p:txBody>
      </p:sp>
      <p:sp>
        <p:nvSpPr>
          <p:cNvPr id="809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80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DD52CD-1ECD-4832-93BB-95E67B3E57A5}" type="slidenum">
              <a:rPr lang="en-US" smtClean="0"/>
              <a:pPr eaLnBrk="1" hangingPunct="1"/>
              <a:t>78</a:t>
            </a:fld>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Calculating Path Loss</a:t>
            </a:r>
          </a:p>
        </p:txBody>
      </p:sp>
      <p:sp>
        <p:nvSpPr>
          <p:cNvPr id="81923" name="Rectangle 3"/>
          <p:cNvSpPr>
            <a:spLocks noGrp="1" noChangeArrowheads="1"/>
          </p:cNvSpPr>
          <p:nvPr>
            <p:ph idx="1"/>
          </p:nvPr>
        </p:nvSpPr>
        <p:spPr/>
        <p:txBody>
          <a:bodyPr/>
          <a:lstStyle/>
          <a:p>
            <a:pPr eaLnBrk="1" hangingPunct="1">
              <a:lnSpc>
                <a:spcPct val="90000"/>
              </a:lnSpc>
            </a:pPr>
            <a:r>
              <a:rPr lang="en-US" smtClean="0"/>
              <a:t>Let’s do a calculation for a typical real world office environment</a:t>
            </a:r>
          </a:p>
          <a:p>
            <a:pPr eaLnBrk="1" hangingPunct="1">
              <a:lnSpc>
                <a:spcPct val="90000"/>
              </a:lnSpc>
            </a:pPr>
            <a:r>
              <a:rPr lang="en-US" smtClean="0"/>
              <a:t>Assume</a:t>
            </a:r>
          </a:p>
          <a:p>
            <a:pPr lvl="1" eaLnBrk="1" hangingPunct="1">
              <a:lnSpc>
                <a:spcPct val="90000"/>
              </a:lnSpc>
            </a:pPr>
            <a:r>
              <a:rPr lang="en-US" smtClean="0"/>
              <a:t>100 mW access point transmitting at 20 dBm</a:t>
            </a:r>
          </a:p>
          <a:p>
            <a:pPr lvl="2" eaLnBrk="1" hangingPunct="1">
              <a:lnSpc>
                <a:spcPct val="90000"/>
              </a:lnSpc>
            </a:pPr>
            <a:r>
              <a:rPr lang="en-US" smtClean="0"/>
              <a:t>Most 802.11b/g APs have transmitter output power of 15 to 20 dBm’s</a:t>
            </a:r>
          </a:p>
          <a:p>
            <a:pPr lvl="1" eaLnBrk="1" hangingPunct="1">
              <a:lnSpc>
                <a:spcPct val="90000"/>
              </a:lnSpc>
            </a:pPr>
            <a:r>
              <a:rPr lang="en-US" smtClean="0"/>
              <a:t>Receiver 75 feet from the access point</a:t>
            </a:r>
          </a:p>
          <a:p>
            <a:pPr lvl="1" eaLnBrk="1" hangingPunct="1">
              <a:lnSpc>
                <a:spcPct val="90000"/>
              </a:lnSpc>
            </a:pPr>
            <a:r>
              <a:rPr lang="en-US" smtClean="0"/>
              <a:t>8 walls in between the AP and the receiver at 6 dB per wall</a:t>
            </a:r>
          </a:p>
        </p:txBody>
      </p:sp>
      <p:sp>
        <p:nvSpPr>
          <p:cNvPr id="819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1DDBE6-DD69-4E51-B26F-2997B9A7C0B6}" type="slidenum">
              <a:rPr lang="en-US" smtClean="0"/>
              <a:pPr eaLnBrk="1" hangingPunct="1"/>
              <a:t>79</a:t>
            </a:fld>
            <a:endParaRPr lang="en-US" smtClean="0"/>
          </a:p>
        </p:txBody>
      </p:sp>
      <p:sp>
        <p:nvSpPr>
          <p:cNvPr id="819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Uses of a Wireless LAN</a:t>
            </a:r>
          </a:p>
        </p:txBody>
      </p:sp>
      <p:sp>
        <p:nvSpPr>
          <p:cNvPr id="10243" name="Content Placeholder 2"/>
          <p:cNvSpPr>
            <a:spLocks noGrp="1"/>
          </p:cNvSpPr>
          <p:nvPr>
            <p:ph idx="1"/>
          </p:nvPr>
        </p:nvSpPr>
        <p:spPr/>
        <p:txBody>
          <a:bodyPr/>
          <a:lstStyle/>
          <a:p>
            <a:r>
              <a:rPr lang="en-US" smtClean="0"/>
              <a:t>In addition to the usual uses for wireless local area networks new uses are being suggested as data rates increase</a:t>
            </a:r>
          </a:p>
          <a:p>
            <a:r>
              <a:rPr lang="en-US" smtClean="0"/>
              <a:t>For example this slide from an Agilent webinar from January 2012 shows some of these new uses</a:t>
            </a:r>
          </a:p>
        </p:txBody>
      </p:sp>
      <p:sp>
        <p:nvSpPr>
          <p:cNvPr id="10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85CEE0-FBCC-4B28-A1E8-D5A16A7E0D21}" type="slidenum">
              <a:rPr lang="en-US" smtClean="0"/>
              <a:pPr eaLnBrk="1" hangingPunct="1"/>
              <a:t>8</a:t>
            </a:fld>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Calculating Path Loss</a:t>
            </a:r>
          </a:p>
        </p:txBody>
      </p:sp>
      <p:sp>
        <p:nvSpPr>
          <p:cNvPr id="82947" name="Rectangle 3"/>
          <p:cNvSpPr>
            <a:spLocks noGrp="1" noChangeArrowheads="1"/>
          </p:cNvSpPr>
          <p:nvPr>
            <p:ph idx="1"/>
          </p:nvPr>
        </p:nvSpPr>
        <p:spPr/>
        <p:txBody>
          <a:bodyPr/>
          <a:lstStyle/>
          <a:p>
            <a:pPr eaLnBrk="1" hangingPunct="1"/>
            <a:r>
              <a:rPr lang="en-US" smtClean="0"/>
              <a:t>Calculate total loss</a:t>
            </a:r>
          </a:p>
          <a:p>
            <a:pPr lvl="1" eaLnBrk="1" hangingPunct="1"/>
            <a:r>
              <a:rPr lang="en-US" smtClean="0"/>
              <a:t>Free space loss</a:t>
            </a:r>
          </a:p>
          <a:p>
            <a:pPr lvl="2" eaLnBrk="1" hangingPunct="1"/>
            <a:r>
              <a:rPr lang="en-US" smtClean="0"/>
              <a:t>30 dB per 100 feet</a:t>
            </a:r>
          </a:p>
          <a:p>
            <a:pPr lvl="3" eaLnBrk="1" hangingPunct="1"/>
            <a:r>
              <a:rPr lang="en-US" smtClean="0"/>
              <a:t>30 dB X .75 = 22.5 dB</a:t>
            </a:r>
          </a:p>
          <a:p>
            <a:pPr lvl="1" eaLnBrk="1" hangingPunct="1"/>
            <a:r>
              <a:rPr lang="en-US" smtClean="0"/>
              <a:t>Wall Loss</a:t>
            </a:r>
          </a:p>
          <a:p>
            <a:pPr lvl="2" eaLnBrk="1" hangingPunct="1"/>
            <a:r>
              <a:rPr lang="en-US" smtClean="0"/>
              <a:t>6 dB per wall</a:t>
            </a:r>
          </a:p>
          <a:p>
            <a:pPr lvl="3" eaLnBrk="1" hangingPunct="1"/>
            <a:r>
              <a:rPr lang="en-US" smtClean="0"/>
              <a:t>6 dB X 6 = 36 dB</a:t>
            </a:r>
          </a:p>
          <a:p>
            <a:pPr lvl="1" eaLnBrk="1" hangingPunct="1"/>
            <a:r>
              <a:rPr lang="en-US" smtClean="0"/>
              <a:t>Fade margin</a:t>
            </a:r>
          </a:p>
          <a:p>
            <a:pPr lvl="2" eaLnBrk="1" hangingPunct="1"/>
            <a:r>
              <a:rPr lang="en-US" smtClean="0"/>
              <a:t>30 dB</a:t>
            </a:r>
          </a:p>
        </p:txBody>
      </p:sp>
      <p:sp>
        <p:nvSpPr>
          <p:cNvPr id="829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94CAA6-6A4A-4114-BCD9-BBF60C65FD9E}" type="slidenum">
              <a:rPr lang="en-US" smtClean="0"/>
              <a:pPr eaLnBrk="1" hangingPunct="1"/>
              <a:t>80</a:t>
            </a:fld>
            <a:endParaRPr lang="en-US" smtClean="0"/>
          </a:p>
        </p:txBody>
      </p:sp>
      <p:sp>
        <p:nvSpPr>
          <p:cNvPr id="829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Calculating Path Loss</a:t>
            </a:r>
          </a:p>
        </p:txBody>
      </p:sp>
      <p:sp>
        <p:nvSpPr>
          <p:cNvPr id="83971" name="Rectangle 3"/>
          <p:cNvSpPr>
            <a:spLocks noGrp="1" noChangeArrowheads="1"/>
          </p:cNvSpPr>
          <p:nvPr>
            <p:ph idx="1"/>
          </p:nvPr>
        </p:nvSpPr>
        <p:spPr/>
        <p:txBody>
          <a:bodyPr/>
          <a:lstStyle/>
          <a:p>
            <a:pPr lvl="1" eaLnBrk="1" hangingPunct="1"/>
            <a:r>
              <a:rPr lang="en-US" smtClean="0"/>
              <a:t>Total Loss</a:t>
            </a:r>
          </a:p>
          <a:p>
            <a:pPr lvl="2" eaLnBrk="1" hangingPunct="1"/>
            <a:r>
              <a:rPr lang="en-US" smtClean="0"/>
              <a:t>22.5 dB + 36 dB + 30 dB = 88.5 dB</a:t>
            </a:r>
          </a:p>
          <a:p>
            <a:pPr eaLnBrk="1" hangingPunct="1">
              <a:lnSpc>
                <a:spcPct val="90000"/>
              </a:lnSpc>
            </a:pPr>
            <a:r>
              <a:rPr lang="en-US" smtClean="0"/>
              <a:t>Free Space Loss</a:t>
            </a:r>
          </a:p>
          <a:p>
            <a:pPr lvl="1" eaLnBrk="1" hangingPunct="1">
              <a:lnSpc>
                <a:spcPct val="90000"/>
              </a:lnSpc>
            </a:pPr>
            <a:r>
              <a:rPr lang="en-US" smtClean="0"/>
              <a:t>Free space loss is the loss that would be experienced in a vacuum</a:t>
            </a:r>
          </a:p>
          <a:p>
            <a:pPr lvl="1" eaLnBrk="1" hangingPunct="1">
              <a:lnSpc>
                <a:spcPct val="90000"/>
              </a:lnSpc>
            </a:pPr>
            <a:r>
              <a:rPr lang="en-US" smtClean="0"/>
              <a:t>It is the natural spreading out of the signal much as water spreads out as it leaves the end of a hose</a:t>
            </a:r>
          </a:p>
          <a:p>
            <a:pPr lvl="1" eaLnBrk="1" hangingPunct="1">
              <a:lnSpc>
                <a:spcPct val="90000"/>
              </a:lnSpc>
            </a:pPr>
            <a:r>
              <a:rPr lang="en-US" smtClean="0"/>
              <a:t>As frequency increases, so does free space loss</a:t>
            </a:r>
          </a:p>
        </p:txBody>
      </p:sp>
      <p:sp>
        <p:nvSpPr>
          <p:cNvPr id="839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B902EA-E0EF-4165-ACEC-15DBBE679F5D}" type="slidenum">
              <a:rPr lang="en-US" smtClean="0"/>
              <a:pPr eaLnBrk="1" hangingPunct="1"/>
              <a:t>81</a:t>
            </a:fld>
            <a:endParaRPr lang="en-US" smtClean="0"/>
          </a:p>
        </p:txBody>
      </p:sp>
      <p:sp>
        <p:nvSpPr>
          <p:cNvPr id="839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Calculating Path Loss</a:t>
            </a:r>
          </a:p>
        </p:txBody>
      </p:sp>
      <p:sp>
        <p:nvSpPr>
          <p:cNvPr id="84995" name="Rectangle 3"/>
          <p:cNvSpPr>
            <a:spLocks noGrp="1" noChangeArrowheads="1"/>
          </p:cNvSpPr>
          <p:nvPr>
            <p:ph idx="1"/>
          </p:nvPr>
        </p:nvSpPr>
        <p:spPr/>
        <p:txBody>
          <a:bodyPr/>
          <a:lstStyle/>
          <a:p>
            <a:pPr lvl="1" eaLnBrk="1" hangingPunct="1">
              <a:lnSpc>
                <a:spcPct val="90000"/>
              </a:lnSpc>
            </a:pPr>
            <a:r>
              <a:rPr lang="en-US" smtClean="0"/>
              <a:t>As stated above it can be estimated as 30 dB per 100 feet for an 802.11b/g network</a:t>
            </a:r>
          </a:p>
          <a:p>
            <a:pPr eaLnBrk="1" hangingPunct="1"/>
            <a:r>
              <a:rPr lang="en-US" smtClean="0"/>
              <a:t>Wall Loss</a:t>
            </a:r>
          </a:p>
          <a:p>
            <a:pPr lvl="1" eaLnBrk="1" hangingPunct="1"/>
            <a:r>
              <a:rPr lang="en-US" smtClean="0"/>
              <a:t>This is the added loss that occurs when the signal not only has to traverse free space, but also penetrate a wall</a:t>
            </a:r>
          </a:p>
          <a:p>
            <a:pPr lvl="1" eaLnBrk="1" hangingPunct="1"/>
            <a:r>
              <a:rPr lang="en-US" smtClean="0"/>
              <a:t>Here six walls</a:t>
            </a:r>
          </a:p>
        </p:txBody>
      </p:sp>
      <p:sp>
        <p:nvSpPr>
          <p:cNvPr id="849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D0294C-7730-4938-947A-1E1FCDC3D0FC}" type="slidenum">
              <a:rPr lang="en-US" smtClean="0"/>
              <a:pPr eaLnBrk="1" hangingPunct="1"/>
              <a:t>82</a:t>
            </a:fld>
            <a:endParaRPr lang="en-US" smtClean="0"/>
          </a:p>
        </p:txBody>
      </p:sp>
      <p:sp>
        <p:nvSpPr>
          <p:cNvPr id="849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smtClean="0"/>
              <a:t>Calculating Path Loss</a:t>
            </a:r>
          </a:p>
        </p:txBody>
      </p:sp>
      <p:sp>
        <p:nvSpPr>
          <p:cNvPr id="86019" name="Content Placeholder 2"/>
          <p:cNvSpPr>
            <a:spLocks noGrp="1"/>
          </p:cNvSpPr>
          <p:nvPr>
            <p:ph idx="1"/>
          </p:nvPr>
        </p:nvSpPr>
        <p:spPr/>
        <p:txBody>
          <a:bodyPr/>
          <a:lstStyle/>
          <a:p>
            <a:pPr eaLnBrk="1" hangingPunct="1"/>
            <a:r>
              <a:rPr lang="en-US" smtClean="0"/>
              <a:t>Fade Margin</a:t>
            </a:r>
          </a:p>
          <a:p>
            <a:pPr lvl="1" eaLnBrk="1" hangingPunct="1"/>
            <a:r>
              <a:rPr lang="en-US" smtClean="0"/>
              <a:t>This is the way engineers try to account for the known but unmeasurable effects of things encountered in the environment, such as reflection, absorption, refraction, and diffraction of the RF signal</a:t>
            </a:r>
          </a:p>
          <a:p>
            <a:pPr lvl="1" eaLnBrk="1" hangingPunct="1"/>
            <a:r>
              <a:rPr lang="en-US" smtClean="0"/>
              <a:t>This is basically a fudge factor</a:t>
            </a:r>
          </a:p>
          <a:p>
            <a:pPr lvl="1" eaLnBrk="1" hangingPunct="1"/>
            <a:r>
              <a:rPr lang="en-US" smtClean="0"/>
              <a:t>20  to 30 dB is a common value for this in a wireless LAN</a:t>
            </a:r>
          </a:p>
        </p:txBody>
      </p:sp>
      <p:sp>
        <p:nvSpPr>
          <p:cNvPr id="860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86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5C26CD-463F-4C7D-8A2A-D7D061D0A27E}" type="slidenum">
              <a:rPr lang="en-US" smtClean="0"/>
              <a:pPr eaLnBrk="1" hangingPunct="1"/>
              <a:t>83</a:t>
            </a:fld>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Calculating Path Loss</a:t>
            </a:r>
          </a:p>
        </p:txBody>
      </p:sp>
      <p:sp>
        <p:nvSpPr>
          <p:cNvPr id="87043" name="Rectangle 3"/>
          <p:cNvSpPr>
            <a:spLocks noGrp="1" noChangeArrowheads="1"/>
          </p:cNvSpPr>
          <p:nvPr>
            <p:ph idx="1"/>
          </p:nvPr>
        </p:nvSpPr>
        <p:spPr/>
        <p:txBody>
          <a:bodyPr/>
          <a:lstStyle/>
          <a:p>
            <a:pPr eaLnBrk="1" hangingPunct="1"/>
            <a:r>
              <a:rPr lang="en-US" smtClean="0"/>
              <a:t>For the industrious there is also the Barnett-Vignant reliability equation</a:t>
            </a:r>
          </a:p>
          <a:p>
            <a:pPr lvl="2" eaLnBrk="1" hangingPunct="1"/>
            <a:r>
              <a:rPr lang="en-US" smtClean="0"/>
              <a:t>F = 30LOG</a:t>
            </a:r>
            <a:r>
              <a:rPr lang="en-US" baseline="-25000" smtClean="0"/>
              <a:t>10</a:t>
            </a:r>
            <a:r>
              <a:rPr lang="en-US" smtClean="0"/>
              <a:t>(D) + 10LOG</a:t>
            </a:r>
            <a:r>
              <a:rPr lang="en-US" baseline="-25000" smtClean="0"/>
              <a:t>10</a:t>
            </a:r>
            <a:r>
              <a:rPr lang="en-US" smtClean="0"/>
              <a:t>(6ABf) – 10LOG</a:t>
            </a:r>
            <a:r>
              <a:rPr lang="en-US" baseline="-25000" smtClean="0"/>
              <a:t>10</a:t>
            </a:r>
            <a:r>
              <a:rPr lang="en-US" smtClean="0"/>
              <a:t>(1 – R) – 70</a:t>
            </a:r>
          </a:p>
          <a:p>
            <a:pPr lvl="2" eaLnBrk="1" hangingPunct="1"/>
            <a:r>
              <a:rPr lang="en-US" smtClean="0"/>
              <a:t>F = fade margin in dB</a:t>
            </a:r>
          </a:p>
          <a:p>
            <a:pPr lvl="2" eaLnBrk="1" hangingPunct="1"/>
            <a:r>
              <a:rPr lang="en-US" smtClean="0"/>
              <a:t>D = distance in kilometers</a:t>
            </a:r>
          </a:p>
          <a:p>
            <a:pPr lvl="2" eaLnBrk="1" hangingPunct="1"/>
            <a:r>
              <a:rPr lang="en-US" smtClean="0"/>
              <a:t>A = terrain roughness factor, where 4 is used for a smooth surface, 1 for average, and .25 for rough</a:t>
            </a:r>
          </a:p>
          <a:p>
            <a:pPr lvl="2" eaLnBrk="1" hangingPunct="1"/>
            <a:r>
              <a:rPr lang="en-US" smtClean="0"/>
              <a:t>B = weather factor, where 1 is for the worst case, .5 for hot humid areas, .25 for inland areas, and .125 for dry or mountainous areas</a:t>
            </a:r>
          </a:p>
        </p:txBody>
      </p:sp>
      <p:sp>
        <p:nvSpPr>
          <p:cNvPr id="870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97129A-67E4-468C-B6AA-4FEB244D6685}" type="slidenum">
              <a:rPr lang="en-US" smtClean="0"/>
              <a:pPr eaLnBrk="1" hangingPunct="1"/>
              <a:t>84</a:t>
            </a:fld>
            <a:endParaRPr lang="en-US" smtClean="0"/>
          </a:p>
        </p:txBody>
      </p:sp>
      <p:sp>
        <p:nvSpPr>
          <p:cNvPr id="870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smtClean="0"/>
              <a:t>Calculating Path Loss</a:t>
            </a:r>
          </a:p>
        </p:txBody>
      </p:sp>
      <p:sp>
        <p:nvSpPr>
          <p:cNvPr id="88067" name="Content Placeholder 2"/>
          <p:cNvSpPr>
            <a:spLocks noGrp="1"/>
          </p:cNvSpPr>
          <p:nvPr>
            <p:ph idx="1"/>
          </p:nvPr>
        </p:nvSpPr>
        <p:spPr/>
        <p:txBody>
          <a:bodyPr/>
          <a:lstStyle/>
          <a:p>
            <a:pPr lvl="2" eaLnBrk="1" hangingPunct="1"/>
            <a:r>
              <a:rPr lang="en-US" smtClean="0"/>
              <a:t>f = frequency in GHz</a:t>
            </a:r>
          </a:p>
          <a:p>
            <a:pPr lvl="2" eaLnBrk="1" hangingPunct="1"/>
            <a:r>
              <a:rPr lang="en-US" smtClean="0"/>
              <a:t>R = reliability expressed as a decimal, such as .9999</a:t>
            </a:r>
          </a:p>
        </p:txBody>
      </p:sp>
      <p:sp>
        <p:nvSpPr>
          <p:cNvPr id="880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880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B8DA6A-7A49-491C-9489-C35EC6C47916}" type="slidenum">
              <a:rPr lang="en-US" smtClean="0"/>
              <a:pPr eaLnBrk="1" hangingPunct="1"/>
              <a:t>85</a:t>
            </a:fld>
            <a:endParaRPr 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Calculating Path Loss</a:t>
            </a:r>
          </a:p>
        </p:txBody>
      </p:sp>
      <p:sp>
        <p:nvSpPr>
          <p:cNvPr id="89091" name="Rectangle 3"/>
          <p:cNvSpPr>
            <a:spLocks noGrp="1" noChangeArrowheads="1"/>
          </p:cNvSpPr>
          <p:nvPr>
            <p:ph idx="1"/>
          </p:nvPr>
        </p:nvSpPr>
        <p:spPr/>
        <p:txBody>
          <a:bodyPr/>
          <a:lstStyle/>
          <a:p>
            <a:pPr eaLnBrk="1" hangingPunct="1"/>
            <a:r>
              <a:rPr lang="en-US" smtClean="0"/>
              <a:t>The result would be at the receiver 75 feet from the AP with the eight walls in between</a:t>
            </a:r>
          </a:p>
          <a:p>
            <a:pPr lvl="1" eaLnBrk="1" hangingPunct="1"/>
            <a:r>
              <a:rPr lang="en-US" smtClean="0"/>
              <a:t>20 dBm – 88.5 dB = -68.5 dBm</a:t>
            </a:r>
          </a:p>
          <a:p>
            <a:pPr eaLnBrk="1" hangingPunct="1"/>
            <a:r>
              <a:rPr lang="en-US" smtClean="0"/>
              <a:t>Based on the guideline given above of at least -65 dBm being required at the receiver, this location is too far away</a:t>
            </a:r>
          </a:p>
        </p:txBody>
      </p:sp>
      <p:sp>
        <p:nvSpPr>
          <p:cNvPr id="89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508309-1CBC-4F28-B0FD-EB5BBEF2D65B}" type="slidenum">
              <a:rPr lang="en-US" smtClean="0"/>
              <a:pPr eaLnBrk="1" hangingPunct="1"/>
              <a:t>86</a:t>
            </a:fld>
            <a:endParaRPr lang="en-US" smtClean="0"/>
          </a:p>
        </p:txBody>
      </p:sp>
      <p:sp>
        <p:nvSpPr>
          <p:cNvPr id="890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smtClean="0"/>
              <a:t>Calculating Path Loss</a:t>
            </a:r>
          </a:p>
        </p:txBody>
      </p:sp>
      <p:sp>
        <p:nvSpPr>
          <p:cNvPr id="90115" name="Content Placeholder 2"/>
          <p:cNvSpPr>
            <a:spLocks noGrp="1"/>
          </p:cNvSpPr>
          <p:nvPr>
            <p:ph idx="1"/>
          </p:nvPr>
        </p:nvSpPr>
        <p:spPr/>
        <p:txBody>
          <a:bodyPr/>
          <a:lstStyle/>
          <a:p>
            <a:pPr eaLnBrk="1" hangingPunct="1"/>
            <a:r>
              <a:rPr lang="en-US" smtClean="0"/>
              <a:t>But a signal would still be receivable as the -68.5 figure is within the minimum range called for by the standard</a:t>
            </a:r>
          </a:p>
        </p:txBody>
      </p:sp>
      <p:sp>
        <p:nvSpPr>
          <p:cNvPr id="901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01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F21268-DD41-49D1-8107-5DF8981B87CD}" type="slidenum">
              <a:rPr lang="en-US" smtClean="0"/>
              <a:pPr eaLnBrk="1" hangingPunct="1"/>
              <a:t>87</a:t>
            </a:fld>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Calculating Path Loss</a:t>
            </a:r>
          </a:p>
        </p:txBody>
      </p:sp>
      <p:sp>
        <p:nvSpPr>
          <p:cNvPr id="91139" name="Rectangle 3"/>
          <p:cNvSpPr>
            <a:spLocks noGrp="1" noChangeArrowheads="1"/>
          </p:cNvSpPr>
          <p:nvPr>
            <p:ph idx="1"/>
          </p:nvPr>
        </p:nvSpPr>
        <p:spPr/>
        <p:txBody>
          <a:bodyPr/>
          <a:lstStyle/>
          <a:p>
            <a:pPr eaLnBrk="1" hangingPunct="1"/>
            <a:r>
              <a:rPr lang="en-US" smtClean="0"/>
              <a:t>Either the</a:t>
            </a:r>
          </a:p>
          <a:p>
            <a:pPr lvl="1" eaLnBrk="1" hangingPunct="1"/>
            <a:r>
              <a:rPr lang="en-US" smtClean="0"/>
              <a:t>Access point will have to be relocated</a:t>
            </a:r>
          </a:p>
          <a:p>
            <a:pPr lvl="1" eaLnBrk="1" hangingPunct="1"/>
            <a:r>
              <a:rPr lang="en-US" smtClean="0"/>
              <a:t>The receiver will have to be relocated</a:t>
            </a:r>
          </a:p>
          <a:p>
            <a:pPr lvl="1" eaLnBrk="1" hangingPunct="1"/>
            <a:r>
              <a:rPr lang="en-US" smtClean="0"/>
              <a:t>A directional antenna aimed toward the receiver will have to be installed</a:t>
            </a:r>
          </a:p>
          <a:p>
            <a:pPr lvl="1" eaLnBrk="1" hangingPunct="1"/>
            <a:r>
              <a:rPr lang="en-US" smtClean="0"/>
              <a:t>Some of the obstructions to the RF signal will have to be removed, such as busting a large hole in a couple of the walls</a:t>
            </a:r>
          </a:p>
          <a:p>
            <a:pPr lvl="1" eaLnBrk="1" hangingPunct="1"/>
            <a:r>
              <a:rPr lang="en-US" smtClean="0"/>
              <a:t>Well not really, but you get the idea</a:t>
            </a:r>
          </a:p>
        </p:txBody>
      </p:sp>
      <p:sp>
        <p:nvSpPr>
          <p:cNvPr id="911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BBD0FA-F4BA-4251-AB63-4788D30FA551}" type="slidenum">
              <a:rPr lang="en-US" smtClean="0"/>
              <a:pPr eaLnBrk="1" hangingPunct="1"/>
              <a:t>88</a:t>
            </a:fld>
            <a:endParaRPr lang="en-US" smtClean="0"/>
          </a:p>
        </p:txBody>
      </p:sp>
      <p:sp>
        <p:nvSpPr>
          <p:cNvPr id="911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t>Wiring for Access Points</a:t>
            </a:r>
          </a:p>
        </p:txBody>
      </p:sp>
      <p:sp>
        <p:nvSpPr>
          <p:cNvPr id="92163" name="Content Placeholder 2"/>
          <p:cNvSpPr>
            <a:spLocks noGrp="1"/>
          </p:cNvSpPr>
          <p:nvPr>
            <p:ph idx="1"/>
          </p:nvPr>
        </p:nvSpPr>
        <p:spPr/>
        <p:txBody>
          <a:bodyPr/>
          <a:lstStyle/>
          <a:p>
            <a:r>
              <a:rPr lang="en-US" smtClean="0"/>
              <a:t>The introduction of 802.11n will bring changes to the way cabling is provided to access points</a:t>
            </a:r>
          </a:p>
          <a:p>
            <a:r>
              <a:rPr lang="en-US" smtClean="0"/>
              <a:t>Even though the theoretical 600 Mbps speeds discussed are unlikely, speeds of 75 to 150 Mbps are likely in a pure 802.11n environments</a:t>
            </a:r>
          </a:p>
        </p:txBody>
      </p:sp>
      <p:sp>
        <p:nvSpPr>
          <p:cNvPr id="921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5769F9-DFE7-4741-A1D0-D1481D0125A1}" type="slidenum">
              <a:rPr lang="en-US" smtClean="0"/>
              <a:pPr eaLnBrk="1" hangingPunct="1"/>
              <a:t>89</a:t>
            </a:fld>
            <a:endParaRPr lang="en-US" smtClean="0"/>
          </a:p>
        </p:txBody>
      </p:sp>
      <p:sp>
        <p:nvSpPr>
          <p:cNvPr id="921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Uses of a Wireless LAN</a:t>
            </a:r>
          </a:p>
        </p:txBody>
      </p:sp>
      <p:sp>
        <p:nvSpPr>
          <p:cNvPr id="11267" name="Content Placeholder 2"/>
          <p:cNvSpPr>
            <a:spLocks noGrp="1"/>
          </p:cNvSpPr>
          <p:nvPr>
            <p:ph idx="1"/>
          </p:nvPr>
        </p:nvSpPr>
        <p:spPr/>
        <p:txBody>
          <a:bodyPr/>
          <a:lstStyle/>
          <a:p>
            <a:endParaRPr lang="en-US" smtClean="0"/>
          </a:p>
        </p:txBody>
      </p:sp>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A520C3-0724-4C3F-84E8-C7E215A46BA8}" type="slidenum">
              <a:rPr lang="en-US" smtClean="0"/>
              <a:pPr eaLnBrk="1" hangingPunct="1"/>
              <a:t>9</a:t>
            </a:fld>
            <a:endParaRPr lang="en-US" smtClean="0"/>
          </a:p>
        </p:txBody>
      </p:sp>
      <p:pic>
        <p:nvPicPr>
          <p:cNvPr id="11270" name="Picture 2"/>
          <p:cNvPicPr>
            <a:picLocks noChangeAspect="1" noChangeArrowheads="1"/>
          </p:cNvPicPr>
          <p:nvPr/>
        </p:nvPicPr>
        <p:blipFill>
          <a:blip r:embed="rId2">
            <a:extLst>
              <a:ext uri="{28A0092B-C50C-407E-A947-70E740481C1C}">
                <a14:useLocalDpi xmlns:a14="http://schemas.microsoft.com/office/drawing/2010/main" val="0"/>
              </a:ext>
            </a:extLst>
          </a:blip>
          <a:srcRect l="22501" t="23611" r="20313"/>
          <a:stretch>
            <a:fillRect/>
          </a:stretch>
        </p:blipFill>
        <p:spPr bwMode="auto">
          <a:xfrm>
            <a:off x="1449388" y="1590675"/>
            <a:ext cx="6065837" cy="455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Wiring for Access Points</a:t>
            </a:r>
          </a:p>
        </p:txBody>
      </p:sp>
      <p:sp>
        <p:nvSpPr>
          <p:cNvPr id="93187" name="Content Placeholder 2"/>
          <p:cNvSpPr>
            <a:spLocks noGrp="1"/>
          </p:cNvSpPr>
          <p:nvPr>
            <p:ph idx="1"/>
          </p:nvPr>
        </p:nvSpPr>
        <p:spPr/>
        <p:txBody>
          <a:bodyPr/>
          <a:lstStyle/>
          <a:p>
            <a:r>
              <a:rPr lang="en-US" smtClean="0"/>
              <a:t>This means each of these access points will need at least a 100 Mbps wired connection back to the MDF</a:t>
            </a:r>
          </a:p>
          <a:p>
            <a:r>
              <a:rPr lang="en-US" smtClean="0"/>
              <a:t>In a large environment where multiple access points connect to an IDF with a single backbone cable to the MDF a Gigabit wired connection may be needed as the aggregate from the multiple access points will surely exceed 100 Mbps</a:t>
            </a:r>
          </a:p>
        </p:txBody>
      </p:sp>
      <p:sp>
        <p:nvSpPr>
          <p:cNvPr id="931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3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95C4CC-6735-461E-8673-FE3539B7C895}" type="slidenum">
              <a:rPr lang="en-US" smtClean="0"/>
              <a:pPr eaLnBrk="1" hangingPunct="1"/>
              <a:t>90</a:t>
            </a:fld>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t>Wiring for Access Points</a:t>
            </a:r>
          </a:p>
        </p:txBody>
      </p:sp>
      <p:sp>
        <p:nvSpPr>
          <p:cNvPr id="94211" name="Content Placeholder 2"/>
          <p:cNvSpPr>
            <a:spLocks noGrp="1"/>
          </p:cNvSpPr>
          <p:nvPr>
            <p:ph idx="1"/>
          </p:nvPr>
        </p:nvSpPr>
        <p:spPr/>
        <p:txBody>
          <a:bodyPr/>
          <a:lstStyle/>
          <a:p>
            <a:r>
              <a:rPr lang="en-US" smtClean="0"/>
              <a:t>In an ideal 802.11n environment, you might even consider a 10G backbone</a:t>
            </a:r>
          </a:p>
        </p:txBody>
      </p:sp>
      <p:sp>
        <p:nvSpPr>
          <p:cNvPr id="942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42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278D79-245A-4E19-8FCD-0CC2118DE070}" type="slidenum">
              <a:rPr lang="en-US" smtClean="0"/>
              <a:pPr eaLnBrk="1" hangingPunct="1"/>
              <a:t>91</a:t>
            </a:fld>
            <a:endParaRPr 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Alternative to Rewiring</a:t>
            </a:r>
          </a:p>
        </p:txBody>
      </p:sp>
      <p:sp>
        <p:nvSpPr>
          <p:cNvPr id="95235" name="Content Placeholder 2"/>
          <p:cNvSpPr>
            <a:spLocks noGrp="1"/>
          </p:cNvSpPr>
          <p:nvPr>
            <p:ph idx="1"/>
          </p:nvPr>
        </p:nvSpPr>
        <p:spPr/>
        <p:txBody>
          <a:bodyPr/>
          <a:lstStyle/>
          <a:p>
            <a:r>
              <a:rPr lang="en-US" smtClean="0"/>
              <a:t>Motorola has an interesting access point that can be installed in place of an existing RJ-45 jack in a room</a:t>
            </a:r>
          </a:p>
          <a:p>
            <a:r>
              <a:rPr lang="en-US" smtClean="0"/>
              <a:t>The existing wallplate is removed</a:t>
            </a:r>
          </a:p>
          <a:p>
            <a:r>
              <a:rPr lang="en-US" smtClean="0"/>
              <a:t>A short cable connects the existing RJ-45 jack to the AP</a:t>
            </a:r>
          </a:p>
          <a:p>
            <a:r>
              <a:rPr lang="en-US" smtClean="0"/>
              <a:t>The AP is mounted to the existing hole in the wall</a:t>
            </a:r>
          </a:p>
        </p:txBody>
      </p:sp>
      <p:sp>
        <p:nvSpPr>
          <p:cNvPr id="952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52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FC86C4-95A8-419B-A7CA-40E6B144AF54}" type="slidenum">
              <a:rPr lang="en-US" smtClean="0"/>
              <a:pPr eaLnBrk="1" hangingPunct="1"/>
              <a:t>92</a:t>
            </a:fld>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Alternative to Rewiring</a:t>
            </a:r>
          </a:p>
        </p:txBody>
      </p:sp>
      <p:sp>
        <p:nvSpPr>
          <p:cNvPr id="96259" name="Content Placeholder 2"/>
          <p:cNvSpPr>
            <a:spLocks noGrp="1"/>
          </p:cNvSpPr>
          <p:nvPr>
            <p:ph idx="1"/>
          </p:nvPr>
        </p:nvSpPr>
        <p:spPr/>
        <p:txBody>
          <a:bodyPr/>
          <a:lstStyle/>
          <a:p>
            <a:r>
              <a:rPr lang="en-US" smtClean="0"/>
              <a:t>This provides a tight signal for just one room, such as in a dormitory, classroom, patient room, or hotel</a:t>
            </a:r>
          </a:p>
          <a:p>
            <a:r>
              <a:rPr lang="en-US" smtClean="0"/>
              <a:t>This can be standalone or centrally managed</a:t>
            </a:r>
          </a:p>
          <a:p>
            <a:r>
              <a:rPr lang="en-US" smtClean="0"/>
              <a:t>Here is what it looks like</a:t>
            </a:r>
          </a:p>
        </p:txBody>
      </p:sp>
      <p:sp>
        <p:nvSpPr>
          <p:cNvPr id="962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62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AAED56-D989-48D1-A217-7203917B46B3}" type="slidenum">
              <a:rPr lang="en-US" smtClean="0"/>
              <a:pPr eaLnBrk="1" hangingPunct="1"/>
              <a:t>93</a:t>
            </a:fld>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t>Alternative to Rewiring</a:t>
            </a:r>
          </a:p>
        </p:txBody>
      </p:sp>
      <p:pic>
        <p:nvPicPr>
          <p:cNvPr id="9728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87575" y="1430338"/>
            <a:ext cx="4497388" cy="4497387"/>
          </a:xfrm>
        </p:spPr>
      </p:pic>
      <p:sp>
        <p:nvSpPr>
          <p:cNvPr id="972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72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AA2D94-872F-43FE-863E-E609CD04950E}" type="slidenum">
              <a:rPr lang="en-US" smtClean="0"/>
              <a:pPr eaLnBrk="1" hangingPunct="1"/>
              <a:t>94</a:t>
            </a:fld>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mtClean="0"/>
              <a:t>Bandwidth Requirements</a:t>
            </a:r>
          </a:p>
        </p:txBody>
      </p:sp>
      <p:sp>
        <p:nvSpPr>
          <p:cNvPr id="98307" name="Content Placeholder 2"/>
          <p:cNvSpPr>
            <a:spLocks noGrp="1"/>
          </p:cNvSpPr>
          <p:nvPr>
            <p:ph idx="1"/>
          </p:nvPr>
        </p:nvSpPr>
        <p:spPr/>
        <p:txBody>
          <a:bodyPr/>
          <a:lstStyle/>
          <a:p>
            <a:r>
              <a:rPr lang="en-US" smtClean="0"/>
              <a:t>What type of bandwidth do you really need for common wireless network uses</a:t>
            </a:r>
          </a:p>
          <a:p>
            <a:r>
              <a:rPr lang="en-US" smtClean="0"/>
              <a:t>A BICSI newsletter from June 2008 suggested these numbers</a:t>
            </a:r>
          </a:p>
        </p:txBody>
      </p:sp>
      <p:sp>
        <p:nvSpPr>
          <p:cNvPr id="983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5D48C2-74DB-45A2-994C-EDCC06160039}" type="slidenum">
              <a:rPr lang="en-US" smtClean="0"/>
              <a:pPr eaLnBrk="1" hangingPunct="1"/>
              <a:t>95</a:t>
            </a:fld>
            <a:endParaRPr lang="en-US" smtClean="0"/>
          </a:p>
        </p:txBody>
      </p:sp>
      <p:sp>
        <p:nvSpPr>
          <p:cNvPr id="983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Bandwidth Requirements</a:t>
            </a:r>
          </a:p>
        </p:txBody>
      </p:sp>
      <p:pic>
        <p:nvPicPr>
          <p:cNvPr id="99331" name="Picture 2"/>
          <p:cNvPicPr>
            <a:picLocks noChangeAspect="1" noChangeArrowheads="1"/>
          </p:cNvPicPr>
          <p:nvPr/>
        </p:nvPicPr>
        <p:blipFill>
          <a:blip r:embed="rId2">
            <a:extLst>
              <a:ext uri="{28A0092B-C50C-407E-A947-70E740481C1C}">
                <a14:useLocalDpi xmlns:a14="http://schemas.microsoft.com/office/drawing/2010/main" val="0"/>
              </a:ext>
            </a:extLst>
          </a:blip>
          <a:srcRect l="16055" t="25391" r="26172" b="7227"/>
          <a:stretch>
            <a:fillRect/>
          </a:stretch>
        </p:blipFill>
        <p:spPr bwMode="auto">
          <a:xfrm>
            <a:off x="1314450" y="1611313"/>
            <a:ext cx="6472238"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5F6D1E-B3C9-4612-9006-3600749FEEA7}" type="slidenum">
              <a:rPr lang="en-US" smtClean="0"/>
              <a:pPr eaLnBrk="1" hangingPunct="1"/>
              <a:t>96</a:t>
            </a:fld>
            <a:endParaRPr lang="en-US" smtClean="0"/>
          </a:p>
        </p:txBody>
      </p:sp>
      <p:sp>
        <p:nvSpPr>
          <p:cNvPr id="993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Over Subscription</a:t>
            </a:r>
          </a:p>
        </p:txBody>
      </p:sp>
      <p:sp>
        <p:nvSpPr>
          <p:cNvPr id="100355" name="Content Placeholder 2"/>
          <p:cNvSpPr>
            <a:spLocks noGrp="1"/>
          </p:cNvSpPr>
          <p:nvPr>
            <p:ph idx="1"/>
          </p:nvPr>
        </p:nvSpPr>
        <p:spPr/>
        <p:txBody>
          <a:bodyPr/>
          <a:lstStyle/>
          <a:p>
            <a:r>
              <a:rPr lang="en-US" smtClean="0"/>
              <a:t>Of course you do not need to provide the maximum data rate to each user at every moment in time</a:t>
            </a:r>
          </a:p>
          <a:p>
            <a:r>
              <a:rPr lang="en-US" smtClean="0"/>
              <a:t>Just like in a retail establishment queuing theory tells you that not everyone will do the same thing at the same time</a:t>
            </a:r>
          </a:p>
          <a:p>
            <a:r>
              <a:rPr lang="en-US" smtClean="0"/>
              <a:t>The same BICSI newsletter suggested these over subscription rates</a:t>
            </a:r>
          </a:p>
        </p:txBody>
      </p:sp>
      <p:sp>
        <p:nvSpPr>
          <p:cNvPr id="1003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432145-871E-42E2-92DE-9ACD8D0B7D7F}" type="slidenum">
              <a:rPr lang="en-US" smtClean="0"/>
              <a:pPr eaLnBrk="1" hangingPunct="1"/>
              <a:t>97</a:t>
            </a:fld>
            <a:endParaRPr lang="en-US" smtClean="0"/>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mtClean="0"/>
              <a:t>Over Subscription</a:t>
            </a:r>
          </a:p>
        </p:txBody>
      </p:sp>
      <p:pic>
        <p:nvPicPr>
          <p:cNvPr id="101379" name="Picture 2"/>
          <p:cNvPicPr>
            <a:picLocks noChangeAspect="1" noChangeArrowheads="1"/>
          </p:cNvPicPr>
          <p:nvPr/>
        </p:nvPicPr>
        <p:blipFill>
          <a:blip r:embed="rId2">
            <a:extLst>
              <a:ext uri="{28A0092B-C50C-407E-A947-70E740481C1C}">
                <a14:useLocalDpi xmlns:a14="http://schemas.microsoft.com/office/drawing/2010/main" val="0"/>
              </a:ext>
            </a:extLst>
          </a:blip>
          <a:srcRect l="27943" t="21573" r="14476" b="12903"/>
          <a:stretch>
            <a:fillRect/>
          </a:stretch>
        </p:blipFill>
        <p:spPr bwMode="auto">
          <a:xfrm>
            <a:off x="1357313" y="1628775"/>
            <a:ext cx="6577012"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1031D9-4587-444A-88C5-F04F6AAECD12}" type="slidenum">
              <a:rPr lang="en-US" smtClean="0"/>
              <a:pPr eaLnBrk="1" hangingPunct="1"/>
              <a:t>98</a:t>
            </a:fld>
            <a:endParaRPr lang="en-US" smtClean="0"/>
          </a:p>
        </p:txBody>
      </p:sp>
      <p:sp>
        <p:nvSpPr>
          <p:cNvPr id="1013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t>Tools Used</a:t>
            </a:r>
          </a:p>
        </p:txBody>
      </p:sp>
      <p:sp>
        <p:nvSpPr>
          <p:cNvPr id="102403" name="Rectangle 3"/>
          <p:cNvSpPr>
            <a:spLocks noGrp="1" noChangeArrowheads="1"/>
          </p:cNvSpPr>
          <p:nvPr>
            <p:ph idx="1"/>
          </p:nvPr>
        </p:nvSpPr>
        <p:spPr/>
        <p:txBody>
          <a:bodyPr/>
          <a:lstStyle/>
          <a:p>
            <a:pPr eaLnBrk="1" hangingPunct="1"/>
            <a:r>
              <a:rPr lang="en-US" smtClean="0"/>
              <a:t>At present there is no single, low cost tool that can be used to do a site survey for a LAN</a:t>
            </a:r>
          </a:p>
          <a:p>
            <a:pPr eaLnBrk="1" hangingPunct="1"/>
            <a:r>
              <a:rPr lang="en-US" smtClean="0"/>
              <a:t>To work around this most people do one or both of the following</a:t>
            </a:r>
          </a:p>
          <a:p>
            <a:pPr lvl="1" eaLnBrk="1" hangingPunct="1"/>
            <a:r>
              <a:rPr lang="en-US" smtClean="0"/>
              <a:t>They rely on the guidelines discussed above</a:t>
            </a:r>
          </a:p>
          <a:p>
            <a:pPr lvl="1" eaLnBrk="1" hangingPunct="1"/>
            <a:r>
              <a:rPr lang="en-US" smtClean="0"/>
              <a:t>They just use the tools that are supplied with the hardware they are installing</a:t>
            </a:r>
          </a:p>
        </p:txBody>
      </p:sp>
      <p:sp>
        <p:nvSpPr>
          <p:cNvPr id="1024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614D3E-7318-4721-BF55-ED45B2BCC13C}" type="slidenum">
              <a:rPr lang="en-US" smtClean="0"/>
              <a:pPr eaLnBrk="1" hangingPunct="1"/>
              <a:t>99</a:t>
            </a:fld>
            <a:endParaRPr lang="en-US" smtClean="0"/>
          </a:p>
        </p:txBody>
      </p:sp>
      <p:sp>
        <p:nvSpPr>
          <p:cNvPr id="1024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25159</TotalTime>
  <Words>6305</Words>
  <Application>Microsoft Office PowerPoint</Application>
  <PresentationFormat>On-screen Show (4:3)</PresentationFormat>
  <Paragraphs>869</Paragraphs>
  <Slides>136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136</vt:i4>
      </vt:variant>
    </vt:vector>
  </HeadingPairs>
  <TitlesOfParts>
    <vt:vector size="138" baseType="lpstr">
      <vt:lpstr>CCNA</vt:lpstr>
      <vt:lpstr>Visio</vt:lpstr>
      <vt:lpstr>Wireless Design</vt:lpstr>
      <vt:lpstr>Wireless Design Considerations</vt:lpstr>
      <vt:lpstr>Wireless Design Considerations</vt:lpstr>
      <vt:lpstr>Wireless Design Considerations</vt:lpstr>
      <vt:lpstr>Wireless Design Considerations</vt:lpstr>
      <vt:lpstr>Coverage</vt:lpstr>
      <vt:lpstr>Coverage</vt:lpstr>
      <vt:lpstr>Uses of a Wireless LAN</vt:lpstr>
      <vt:lpstr>Uses of a Wireless LAN</vt:lpstr>
      <vt:lpstr>Designing a Wireless LAN</vt:lpstr>
      <vt:lpstr>Designing a Wireless LAN</vt:lpstr>
      <vt:lpstr>Design Methods</vt:lpstr>
      <vt:lpstr>Wireless LAN Network Design</vt:lpstr>
      <vt:lpstr>Wireless LAN Network Design</vt:lpstr>
      <vt:lpstr>Wireless LAN Network Design</vt:lpstr>
      <vt:lpstr>Wireless LAN Network Design</vt:lpstr>
      <vt:lpstr>Wireless LAN Network Design</vt:lpstr>
      <vt:lpstr>Wireless LAN Network Design</vt:lpstr>
      <vt:lpstr>The Goal</vt:lpstr>
      <vt:lpstr>Coverage</vt:lpstr>
      <vt:lpstr>Capacity</vt:lpstr>
      <vt:lpstr>Capacity</vt:lpstr>
      <vt:lpstr>Capacity</vt:lpstr>
      <vt:lpstr>Signal to Noise Ratio Guidelines</vt:lpstr>
      <vt:lpstr>Signal to Noise Ratio Guidelines</vt:lpstr>
      <vt:lpstr>Signal to Noise Ratio Guidelines</vt:lpstr>
      <vt:lpstr>Signal Levels</vt:lpstr>
      <vt:lpstr>Signal Levels</vt:lpstr>
      <vt:lpstr>Receive Sensitivity</vt:lpstr>
      <vt:lpstr>Receive Sensitivity</vt:lpstr>
      <vt:lpstr>Receive Sensitivity</vt:lpstr>
      <vt:lpstr>Access Point Spacing</vt:lpstr>
      <vt:lpstr>Access Point Spacing</vt:lpstr>
      <vt:lpstr>The Low Data Rate Problem</vt:lpstr>
      <vt:lpstr>The Low Data Rate Problem</vt:lpstr>
      <vt:lpstr>The Low Data Rate Problem</vt:lpstr>
      <vt:lpstr>The Low Data Rate Problem</vt:lpstr>
      <vt:lpstr>The Low Data Rate Problem</vt:lpstr>
      <vt:lpstr>Reduce Power</vt:lpstr>
      <vt:lpstr>Reduce Power</vt:lpstr>
      <vt:lpstr>High Capacity Summary</vt:lpstr>
      <vt:lpstr>Next Steps to Higher Capacity</vt:lpstr>
      <vt:lpstr>Other Considerations</vt:lpstr>
      <vt:lpstr>Site Considerations</vt:lpstr>
      <vt:lpstr>Site Considerations</vt:lpstr>
      <vt:lpstr>Materials Effect on Signal Loss</vt:lpstr>
      <vt:lpstr>Materials Effect on Signal Loss</vt:lpstr>
      <vt:lpstr>Materials Effect on Signal Loss</vt:lpstr>
      <vt:lpstr>Materials Effect on Signal Loss</vt:lpstr>
      <vt:lpstr>Materials Effect on Signal Loss</vt:lpstr>
      <vt:lpstr>Materials Effect on Signal Loss</vt:lpstr>
      <vt:lpstr>Materials Effect on Signal Loss</vt:lpstr>
      <vt:lpstr>Materials Effect on Signal Loss</vt:lpstr>
      <vt:lpstr>802.11bb/g Coverage</vt:lpstr>
      <vt:lpstr>802.11b/g Coverage</vt:lpstr>
      <vt:lpstr>802.11a Coverage</vt:lpstr>
      <vt:lpstr>Attaching to the Wired Network</vt:lpstr>
      <vt:lpstr>Isolation of the Network</vt:lpstr>
      <vt:lpstr>Isolation of the Network</vt:lpstr>
      <vt:lpstr>802.11b/g Channel Layout</vt:lpstr>
      <vt:lpstr>802.11b/g Channel Layout</vt:lpstr>
      <vt:lpstr>802.11b/g Cell Channel Layout</vt:lpstr>
      <vt:lpstr>802.11b/g Cell Channel Layout</vt:lpstr>
      <vt:lpstr>802.11b/g Cell Channel Layout</vt:lpstr>
      <vt:lpstr>802.11b/g Channel Layout</vt:lpstr>
      <vt:lpstr>802.11b/g Channel Layout</vt:lpstr>
      <vt:lpstr>Transmitting Power</vt:lpstr>
      <vt:lpstr>Transmitting Power</vt:lpstr>
      <vt:lpstr>Transmitting Power</vt:lpstr>
      <vt:lpstr>Errors</vt:lpstr>
      <vt:lpstr>An Error Metric</vt:lpstr>
      <vt:lpstr>Errors</vt:lpstr>
      <vt:lpstr>CRC Errors</vt:lpstr>
      <vt:lpstr>CRC Errors</vt:lpstr>
      <vt:lpstr>Retry Packet Count</vt:lpstr>
      <vt:lpstr>Path Loss</vt:lpstr>
      <vt:lpstr>Real World Path Loss</vt:lpstr>
      <vt:lpstr>Real World Path Loss</vt:lpstr>
      <vt:lpstr>Calculating Path Loss</vt:lpstr>
      <vt:lpstr>Calculating Path Loss</vt:lpstr>
      <vt:lpstr>Calculating Path Loss</vt:lpstr>
      <vt:lpstr>Calculating Path Loss</vt:lpstr>
      <vt:lpstr>Calculating Path Loss</vt:lpstr>
      <vt:lpstr>Calculating Path Loss</vt:lpstr>
      <vt:lpstr>Calculating Path Loss</vt:lpstr>
      <vt:lpstr>Calculating Path Loss</vt:lpstr>
      <vt:lpstr>Calculating Path Loss</vt:lpstr>
      <vt:lpstr>Calculating Path Loss</vt:lpstr>
      <vt:lpstr>Wiring for Access Points</vt:lpstr>
      <vt:lpstr>Wiring for Access Points</vt:lpstr>
      <vt:lpstr>Wiring for Access Points</vt:lpstr>
      <vt:lpstr>Alternative to Rewiring</vt:lpstr>
      <vt:lpstr>Alternative to Rewiring</vt:lpstr>
      <vt:lpstr>Alternative to Rewiring</vt:lpstr>
      <vt:lpstr>Bandwidth Requirements</vt:lpstr>
      <vt:lpstr>Bandwidth Requirements</vt:lpstr>
      <vt:lpstr>Over Subscription</vt:lpstr>
      <vt:lpstr>Over Subscription</vt:lpstr>
      <vt:lpstr>Tools Used</vt:lpstr>
      <vt:lpstr>Spectrum Analyzer</vt:lpstr>
      <vt:lpstr>Spectrum Analyzer</vt:lpstr>
      <vt:lpstr>Spectrum Analyzer</vt:lpstr>
      <vt:lpstr>Spectrum Analyzer</vt:lpstr>
      <vt:lpstr>Spectrum Analyzer</vt:lpstr>
      <vt:lpstr>Spectrum Analyzer</vt:lpstr>
      <vt:lpstr>Spectrum Analyzer</vt:lpstr>
      <vt:lpstr>Site Survey Tool</vt:lpstr>
      <vt:lpstr>Site Survey Tool</vt:lpstr>
      <vt:lpstr>Site Survey Tool</vt:lpstr>
      <vt:lpstr>Site Survey Tool</vt:lpstr>
      <vt:lpstr>Site Survey Tool</vt:lpstr>
      <vt:lpstr>Site Survey Tool</vt:lpstr>
      <vt:lpstr>Network Analyzer</vt:lpstr>
      <vt:lpstr>Network Analyzer</vt:lpstr>
      <vt:lpstr>Network Analyzer</vt:lpstr>
      <vt:lpstr>Network Analyzer</vt:lpstr>
      <vt:lpstr>Network Analyzer</vt:lpstr>
      <vt:lpstr>Gauge Dashboard View</vt:lpstr>
      <vt:lpstr>Gauge Dashboard View</vt:lpstr>
      <vt:lpstr>Gauge Dashboard View</vt:lpstr>
      <vt:lpstr>Gauge Dashboard View</vt:lpstr>
      <vt:lpstr>Detail Dashboard View</vt:lpstr>
      <vt:lpstr>Detail Dashboard View</vt:lpstr>
      <vt:lpstr>Detail Dashboard View</vt:lpstr>
      <vt:lpstr>Detail Dashboard View</vt:lpstr>
      <vt:lpstr>Detail Dashboard View</vt:lpstr>
      <vt:lpstr>Detail Dashboard View</vt:lpstr>
      <vt:lpstr>Detail Dashboard View</vt:lpstr>
      <vt:lpstr>Detail Dashboard View</vt:lpstr>
      <vt:lpstr>The Problem With the Tools</vt:lpstr>
      <vt:lpstr>The Problem With the Tools</vt:lpstr>
      <vt:lpstr>Automatic Design</vt:lpstr>
      <vt:lpstr>Automatic Design</vt:lpstr>
      <vt:lpstr>Testing</vt:lpstr>
      <vt:lpstr>Testing</vt:lpstr>
      <vt:lpstr>Testing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Design</dc:title>
  <dc:creator>Kenneth M. Chipps Ph.D.</dc:creator>
  <cp:lastModifiedBy>Kenneth M. Chipps Ph.D.</cp:lastModifiedBy>
  <cp:revision>530</cp:revision>
  <dcterms:created xsi:type="dcterms:W3CDTF">2000-09-27T16:26:34Z</dcterms:created>
  <dcterms:modified xsi:type="dcterms:W3CDTF">2013-09-06T20:39:28Z</dcterms:modified>
</cp:coreProperties>
</file>