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6"/>
  </p:notesMasterIdLst>
  <p:handoutMasterIdLst>
    <p:handoutMasterId r:id="rId107"/>
  </p:handoutMasterIdLst>
  <p:sldIdLst>
    <p:sldId id="296" r:id="rId2"/>
    <p:sldId id="298" r:id="rId3"/>
    <p:sldId id="314" r:id="rId4"/>
    <p:sldId id="436" r:id="rId5"/>
    <p:sldId id="457" r:id="rId6"/>
    <p:sldId id="446" r:id="rId7"/>
    <p:sldId id="329" r:id="rId8"/>
    <p:sldId id="341" r:id="rId9"/>
    <p:sldId id="455" r:id="rId10"/>
    <p:sldId id="454" r:id="rId11"/>
    <p:sldId id="438" r:id="rId12"/>
    <p:sldId id="359" r:id="rId13"/>
    <p:sldId id="448" r:id="rId14"/>
    <p:sldId id="449" r:id="rId15"/>
    <p:sldId id="450" r:id="rId16"/>
    <p:sldId id="451" r:id="rId17"/>
    <p:sldId id="358" r:id="rId18"/>
    <p:sldId id="357" r:id="rId19"/>
    <p:sldId id="439" r:id="rId20"/>
    <p:sldId id="440" r:id="rId21"/>
    <p:sldId id="441" r:id="rId22"/>
    <p:sldId id="442" r:id="rId23"/>
    <p:sldId id="444" r:id="rId24"/>
    <p:sldId id="443" r:id="rId25"/>
    <p:sldId id="445" r:id="rId26"/>
    <p:sldId id="362" r:id="rId27"/>
    <p:sldId id="404"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 id="361" r:id="rId59"/>
    <p:sldId id="383" r:id="rId60"/>
    <p:sldId id="384" r:id="rId61"/>
    <p:sldId id="382" r:id="rId62"/>
    <p:sldId id="391" r:id="rId63"/>
    <p:sldId id="392" r:id="rId64"/>
    <p:sldId id="385" r:id="rId65"/>
    <p:sldId id="393" r:id="rId66"/>
    <p:sldId id="394" r:id="rId67"/>
    <p:sldId id="386" r:id="rId68"/>
    <p:sldId id="395" r:id="rId69"/>
    <p:sldId id="396" r:id="rId70"/>
    <p:sldId id="387" r:id="rId71"/>
    <p:sldId id="397" r:id="rId72"/>
    <p:sldId id="398" r:id="rId73"/>
    <p:sldId id="388" r:id="rId74"/>
    <p:sldId id="399" r:id="rId75"/>
    <p:sldId id="400" r:id="rId76"/>
    <p:sldId id="389" r:id="rId77"/>
    <p:sldId id="401" r:id="rId78"/>
    <p:sldId id="402" r:id="rId79"/>
    <p:sldId id="390" r:id="rId80"/>
    <p:sldId id="403" r:id="rId81"/>
    <p:sldId id="381" r:id="rId82"/>
    <p:sldId id="363" r:id="rId83"/>
    <p:sldId id="378" r:id="rId84"/>
    <p:sldId id="365" r:id="rId85"/>
    <p:sldId id="366" r:id="rId86"/>
    <p:sldId id="367" r:id="rId87"/>
    <p:sldId id="364" r:id="rId88"/>
    <p:sldId id="373" r:id="rId89"/>
    <p:sldId id="368" r:id="rId90"/>
    <p:sldId id="374" r:id="rId91"/>
    <p:sldId id="369" r:id="rId92"/>
    <p:sldId id="372" r:id="rId93"/>
    <p:sldId id="371" r:id="rId94"/>
    <p:sldId id="375" r:id="rId95"/>
    <p:sldId id="376" r:id="rId96"/>
    <p:sldId id="377" r:id="rId97"/>
    <p:sldId id="458" r:id="rId98"/>
    <p:sldId id="459" r:id="rId99"/>
    <p:sldId id="460" r:id="rId100"/>
    <p:sldId id="461" r:id="rId101"/>
    <p:sldId id="462" r:id="rId102"/>
    <p:sldId id="463" r:id="rId103"/>
    <p:sldId id="356" r:id="rId104"/>
    <p:sldId id="313" r:id="rId10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2" autoAdjust="0"/>
  </p:normalViewPr>
  <p:slideViewPr>
    <p:cSldViewPr>
      <p:cViewPr varScale="1">
        <p:scale>
          <a:sx n="52" d="100"/>
          <a:sy n="52" d="100"/>
        </p:scale>
        <p:origin x="-1380" y="-102"/>
      </p:cViewPr>
      <p:guideLst>
        <p:guide orient="horz" pos="2160"/>
        <p:guide pos="2880"/>
      </p:guideLst>
    </p:cSldViewPr>
  </p:slideViewPr>
  <p:outlineViewPr>
    <p:cViewPr>
      <p:scale>
        <a:sx n="33" d="100"/>
        <a:sy n="33" d="100"/>
      </p:scale>
      <p:origin x="0" y="516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E2A9FF3-D506-49EC-8CD4-968615B17861}" type="slidenum">
              <a:rPr lang="en-US"/>
              <a:pPr>
                <a:defRPr/>
              </a:pPr>
              <a:t>‹#›</a:t>
            </a:fld>
            <a:endParaRPr lang="en-US" dirty="0"/>
          </a:p>
        </p:txBody>
      </p:sp>
    </p:spTree>
    <p:extLst>
      <p:ext uri="{BB962C8B-B14F-4D97-AF65-F5344CB8AC3E}">
        <p14:creationId xmlns:p14="http://schemas.microsoft.com/office/powerpoint/2010/main" val="1567713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58C2CB6-BB9F-48F0-8931-907BBF1BAC62}" type="slidenum">
              <a:rPr lang="en-US"/>
              <a:pPr>
                <a:defRPr/>
              </a:pPr>
              <a:t>‹#›</a:t>
            </a:fld>
            <a:endParaRPr lang="en-US" dirty="0"/>
          </a:p>
        </p:txBody>
      </p:sp>
    </p:spTree>
    <p:extLst>
      <p:ext uri="{BB962C8B-B14F-4D97-AF65-F5344CB8AC3E}">
        <p14:creationId xmlns:p14="http://schemas.microsoft.com/office/powerpoint/2010/main" val="921834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2002-2007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F2F115B-F214-44D5-853D-6D0744847755}" type="slidenum">
              <a:rPr lang="en-US"/>
              <a:pPr>
                <a:defRPr/>
              </a:pPr>
              <a:t>‹#›</a:t>
            </a:fld>
            <a:endParaRPr lang="en-US" dirty="0"/>
          </a:p>
        </p:txBody>
      </p:sp>
    </p:spTree>
    <p:extLst>
      <p:ext uri="{BB962C8B-B14F-4D97-AF65-F5344CB8AC3E}">
        <p14:creationId xmlns:p14="http://schemas.microsoft.com/office/powerpoint/2010/main" val="112902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5E133CEF-5725-47BC-8AC3-4A88DD2BE829}" type="slidenum">
              <a:rPr lang="en-US"/>
              <a:pPr>
                <a:defRPr/>
              </a:pPr>
              <a:t>‹#›</a:t>
            </a:fld>
            <a:endParaRPr lang="en-US" dirty="0"/>
          </a:p>
        </p:txBody>
      </p:sp>
    </p:spTree>
    <p:extLst>
      <p:ext uri="{BB962C8B-B14F-4D97-AF65-F5344CB8AC3E}">
        <p14:creationId xmlns:p14="http://schemas.microsoft.com/office/powerpoint/2010/main" val="33422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725BA3FB-6EB0-422A-87FE-EBE937CE3701}" type="slidenum">
              <a:rPr lang="en-US"/>
              <a:pPr>
                <a:defRPr/>
              </a:pPr>
              <a:t>‹#›</a:t>
            </a:fld>
            <a:endParaRPr lang="en-US" dirty="0"/>
          </a:p>
        </p:txBody>
      </p:sp>
    </p:spTree>
    <p:extLst>
      <p:ext uri="{BB962C8B-B14F-4D97-AF65-F5344CB8AC3E}">
        <p14:creationId xmlns:p14="http://schemas.microsoft.com/office/powerpoint/2010/main" val="314690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24144DBC-08F9-4049-B327-5E59B684614C}" type="slidenum">
              <a:rPr lang="en-US"/>
              <a:pPr>
                <a:defRPr/>
              </a:pPr>
              <a:t>‹#›</a:t>
            </a:fld>
            <a:endParaRPr lang="en-US" dirty="0"/>
          </a:p>
        </p:txBody>
      </p:sp>
    </p:spTree>
    <p:extLst>
      <p:ext uri="{BB962C8B-B14F-4D97-AF65-F5344CB8AC3E}">
        <p14:creationId xmlns:p14="http://schemas.microsoft.com/office/powerpoint/2010/main" val="394781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630E0126-C049-4E99-A68D-2FABEA55190F}" type="slidenum">
              <a:rPr lang="en-US"/>
              <a:pPr>
                <a:defRPr/>
              </a:pPr>
              <a:t>‹#›</a:t>
            </a:fld>
            <a:endParaRPr lang="en-US" dirty="0"/>
          </a:p>
        </p:txBody>
      </p:sp>
    </p:spTree>
    <p:extLst>
      <p:ext uri="{BB962C8B-B14F-4D97-AF65-F5344CB8AC3E}">
        <p14:creationId xmlns:p14="http://schemas.microsoft.com/office/powerpoint/2010/main" val="1258415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98DBB68B-F97E-402E-B7F9-E9DA7D41A349}" type="slidenum">
              <a:rPr lang="en-US"/>
              <a:pPr>
                <a:defRPr/>
              </a:pPr>
              <a:t>‹#›</a:t>
            </a:fld>
            <a:endParaRPr lang="en-US" dirty="0"/>
          </a:p>
        </p:txBody>
      </p:sp>
    </p:spTree>
    <p:extLst>
      <p:ext uri="{BB962C8B-B14F-4D97-AF65-F5344CB8AC3E}">
        <p14:creationId xmlns:p14="http://schemas.microsoft.com/office/powerpoint/2010/main" val="396286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5AA43ED8-560E-4E07-A6F3-3D64A378FCC9}" type="slidenum">
              <a:rPr lang="en-US"/>
              <a:pPr>
                <a:defRPr/>
              </a:pPr>
              <a:t>‹#›</a:t>
            </a:fld>
            <a:endParaRPr lang="en-US" dirty="0"/>
          </a:p>
        </p:txBody>
      </p:sp>
    </p:spTree>
    <p:extLst>
      <p:ext uri="{BB962C8B-B14F-4D97-AF65-F5344CB8AC3E}">
        <p14:creationId xmlns:p14="http://schemas.microsoft.com/office/powerpoint/2010/main" val="275741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E45F2B3-ED28-4B38-9B8E-FB94984ECB04}" type="slidenum">
              <a:rPr lang="en-US"/>
              <a:pPr>
                <a:defRPr/>
              </a:pPr>
              <a:t>‹#›</a:t>
            </a:fld>
            <a:endParaRPr lang="en-US" dirty="0"/>
          </a:p>
        </p:txBody>
      </p:sp>
    </p:spTree>
    <p:extLst>
      <p:ext uri="{BB962C8B-B14F-4D97-AF65-F5344CB8AC3E}">
        <p14:creationId xmlns:p14="http://schemas.microsoft.com/office/powerpoint/2010/main" val="30248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DD802765-6A8A-445E-9DE3-2B81070EDAD9}" type="slidenum">
              <a:rPr lang="en-US"/>
              <a:pPr>
                <a:defRPr/>
              </a:pPr>
              <a:t>‹#›</a:t>
            </a:fld>
            <a:endParaRPr lang="en-US" dirty="0"/>
          </a:p>
        </p:txBody>
      </p:sp>
    </p:spTree>
    <p:extLst>
      <p:ext uri="{BB962C8B-B14F-4D97-AF65-F5344CB8AC3E}">
        <p14:creationId xmlns:p14="http://schemas.microsoft.com/office/powerpoint/2010/main" val="43629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12440F45-C858-4DCF-BDFD-CE8655D8D535}" type="slidenum">
              <a:rPr lang="en-US"/>
              <a:pPr>
                <a:defRPr/>
              </a:pPr>
              <a:t>‹#›</a:t>
            </a:fld>
            <a:endParaRPr lang="en-US" dirty="0"/>
          </a:p>
        </p:txBody>
      </p:sp>
    </p:spTree>
    <p:extLst>
      <p:ext uri="{BB962C8B-B14F-4D97-AF65-F5344CB8AC3E}">
        <p14:creationId xmlns:p14="http://schemas.microsoft.com/office/powerpoint/2010/main" val="243653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5DDF5273-C69D-4936-B5CD-A560AAA3AB00}" type="slidenum">
              <a:rPr lang="en-US"/>
              <a:pPr>
                <a:defRPr/>
              </a:pPr>
              <a:t>‹#›</a:t>
            </a:fld>
            <a:endParaRPr lang="en-US" dirty="0"/>
          </a:p>
        </p:txBody>
      </p:sp>
    </p:spTree>
    <p:extLst>
      <p:ext uri="{BB962C8B-B14F-4D97-AF65-F5344CB8AC3E}">
        <p14:creationId xmlns:p14="http://schemas.microsoft.com/office/powerpoint/2010/main" val="156042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C0EB8A42-BC83-4289-B670-9C00025465B9}" type="slidenum">
              <a:rPr lang="en-US"/>
              <a:pPr>
                <a:defRPr/>
              </a:pPr>
              <a:t>‹#›</a:t>
            </a:fld>
            <a:endParaRPr lang="en-US" dirty="0"/>
          </a:p>
        </p:txBody>
      </p:sp>
    </p:spTree>
    <p:extLst>
      <p:ext uri="{BB962C8B-B14F-4D97-AF65-F5344CB8AC3E}">
        <p14:creationId xmlns:p14="http://schemas.microsoft.com/office/powerpoint/2010/main" val="421196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81F74759-8B4B-484D-96C2-D47404499CBA}" type="slidenum">
              <a:rPr lang="en-US"/>
              <a:pPr>
                <a:defRPr/>
              </a:pPr>
              <a:t>‹#›</a:t>
            </a:fld>
            <a:endParaRPr lang="en-US" dirty="0"/>
          </a:p>
        </p:txBody>
      </p:sp>
    </p:spTree>
    <p:extLst>
      <p:ext uri="{BB962C8B-B14F-4D97-AF65-F5344CB8AC3E}">
        <p14:creationId xmlns:p14="http://schemas.microsoft.com/office/powerpoint/2010/main" val="253073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4C25F3F-B67F-47E2-BD07-852F992FBE8D}" type="slidenum">
              <a:rPr lang="en-US"/>
              <a:pPr>
                <a:defRPr/>
              </a:pPr>
              <a:t>‹#›</a:t>
            </a:fld>
            <a:endParaRPr lang="en-US" dirty="0"/>
          </a:p>
        </p:txBody>
      </p:sp>
    </p:spTree>
    <p:extLst>
      <p:ext uri="{BB962C8B-B14F-4D97-AF65-F5344CB8AC3E}">
        <p14:creationId xmlns:p14="http://schemas.microsoft.com/office/powerpoint/2010/main" val="105588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r>
              <a:rPr lang="en-US"/>
              <a:t>Copyright 2002-2007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1515C0A-23AE-4D13-89BB-07EE15C82CD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2130425"/>
            <a:ext cx="8382000" cy="1470025"/>
          </a:xfrm>
        </p:spPr>
        <p:txBody>
          <a:bodyPr/>
          <a:lstStyle/>
          <a:p>
            <a:pPr eaLnBrk="1" hangingPunct="1"/>
            <a:r>
              <a:rPr lang="en-US" smtClean="0"/>
              <a:t>WAN Design</a:t>
            </a:r>
          </a:p>
        </p:txBody>
      </p:sp>
      <p:sp>
        <p:nvSpPr>
          <p:cNvPr id="3075" name="Rectangle 3"/>
          <p:cNvSpPr>
            <a:spLocks noGrp="1" noChangeArrowheads="1"/>
          </p:cNvSpPr>
          <p:nvPr>
            <p:ph type="subTitle" idx="1"/>
          </p:nvPr>
        </p:nvSpPr>
        <p:spPr/>
        <p:txBody>
          <a:bodyPr/>
          <a:lstStyle/>
          <a:p>
            <a:pPr eaLnBrk="1" hangingPunct="1"/>
            <a:r>
              <a:rPr lang="en-US" sz="2400" smtClean="0"/>
              <a:t>Last Update 2007.06.06</a:t>
            </a:r>
          </a:p>
          <a:p>
            <a:pPr eaLnBrk="1" hangingPunct="1"/>
            <a:r>
              <a:rPr lang="en-US" sz="2400" smtClean="0"/>
              <a:t>1.1.0</a:t>
            </a:r>
          </a:p>
        </p:txBody>
      </p:sp>
      <p:sp>
        <p:nvSpPr>
          <p:cNvPr id="30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Copyright 2002-2007 Kenneth M. Chipps Ph.D. www.chipps.com</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A8958A-0D95-4C60-ADB1-35739A17B17A}"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Enterprise Edge</a:t>
            </a:r>
          </a:p>
        </p:txBody>
      </p:sp>
      <p:pic>
        <p:nvPicPr>
          <p:cNvPr id="12291" name="Content Placeholder 5" descr="31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447800"/>
            <a:ext cx="6073775" cy="4525963"/>
          </a:xfrm>
        </p:spPr>
      </p:pic>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9AB8D1-1DC5-4C34-A12B-5D38C62D7898}" type="slidenum">
              <a:rPr lang="en-US" sz="1400" smtClean="0"/>
              <a:pPr eaLnBrk="1" hangingPunct="1"/>
              <a:t>10</a:t>
            </a:fld>
            <a:endParaRPr lang="en-US" sz="14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Optimization and Acceleration</a:t>
            </a:r>
          </a:p>
        </p:txBody>
      </p:sp>
      <p:sp>
        <p:nvSpPr>
          <p:cNvPr id="3" name="Content Placeholder 2"/>
          <p:cNvSpPr>
            <a:spLocks noGrp="1"/>
          </p:cNvSpPr>
          <p:nvPr>
            <p:ph idx="1"/>
          </p:nvPr>
        </p:nvSpPr>
        <p:spPr/>
        <p:txBody>
          <a:bodyPr/>
          <a:lstStyle/>
          <a:p>
            <a:pPr lvl="1">
              <a:defRPr/>
            </a:pPr>
            <a:r>
              <a:rPr lang="en-US" dirty="0" smtClean="0">
                <a:ea typeface="+mn-ea"/>
                <a:cs typeface="+mn-cs"/>
              </a:rPr>
              <a:t>The </a:t>
            </a:r>
            <a:r>
              <a:rPr lang="en-US" dirty="0" err="1" smtClean="0">
                <a:ea typeface="+mn-ea"/>
                <a:cs typeface="+mn-cs"/>
              </a:rPr>
              <a:t>WOC</a:t>
            </a:r>
            <a:r>
              <a:rPr lang="en-US" dirty="0" smtClean="0">
                <a:ea typeface="+mn-ea"/>
                <a:cs typeface="+mn-cs"/>
              </a:rPr>
              <a:t> market is rapidly maturing, but it is still dynamic with a high level of vendor innovation</a:t>
            </a:r>
          </a:p>
          <a:p>
            <a:pPr lvl="1">
              <a:defRPr/>
            </a:pPr>
            <a:r>
              <a:rPr lang="en-US" dirty="0" smtClean="0">
                <a:ea typeface="+mn-ea"/>
                <a:cs typeface="+mn-cs"/>
              </a:rPr>
              <a:t>This has led to different vendors offering different combinations of features. So, before choosing a vendor, ensure you understand the applications and services running on the network, and the protocols that they use</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20FFBC-5389-4D4E-BEFD-312CC1AF183A}" type="slidenum">
              <a:rPr lang="en-US" sz="1400" smtClean="0"/>
              <a:pPr eaLnBrk="1" hangingPunct="1"/>
              <a:t>100</a:t>
            </a:fld>
            <a:endParaRPr lang="en-US" sz="140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Optimization and Acceleration</a:t>
            </a:r>
          </a:p>
        </p:txBody>
      </p:sp>
      <p:sp>
        <p:nvSpPr>
          <p:cNvPr id="3" name="Content Placeholder 2"/>
          <p:cNvSpPr>
            <a:spLocks noGrp="1"/>
          </p:cNvSpPr>
          <p:nvPr>
            <p:ph idx="1"/>
          </p:nvPr>
        </p:nvSpPr>
        <p:spPr/>
        <p:txBody>
          <a:bodyPr/>
          <a:lstStyle/>
          <a:p>
            <a:pPr lvl="1">
              <a:defRPr/>
            </a:pPr>
            <a:r>
              <a:rPr lang="en-US" dirty="0" smtClean="0">
                <a:ea typeface="+mn-ea"/>
                <a:cs typeface="+mn-cs"/>
              </a:rPr>
              <a:t>Also conduct a detailed analysis of your network traffic to identify specific problems — for example, excessive latency, bandwidth oversubscription or lack of prioritization </a:t>
            </a:r>
            <a:r>
              <a:rPr lang="en-US" dirty="0" smtClean="0"/>
              <a:t>for certain types of traffic</a:t>
            </a:r>
          </a:p>
          <a:p>
            <a:pPr lvl="1">
              <a:defRPr/>
            </a:pPr>
            <a:r>
              <a:rPr lang="en-US" dirty="0" smtClean="0"/>
              <a:t>Finally, insist on a real-life trial before committing to any purchase.</a:t>
            </a:r>
            <a:endParaRPr lang="en-US" dirty="0"/>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FB0BE1-D2BD-4EE6-B248-F7204EAD0EAB}" type="slidenum">
              <a:rPr lang="en-US" sz="1400" smtClean="0"/>
              <a:pPr eaLnBrk="1" hangingPunct="1"/>
              <a:t>101</a:t>
            </a:fld>
            <a:endParaRPr lang="en-US" sz="140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Optimization and Acceleration</a:t>
            </a:r>
          </a:p>
        </p:txBody>
      </p:sp>
      <p:sp>
        <p:nvSpPr>
          <p:cNvPr id="1064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65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6586BE-E206-4201-8C41-65392CD06A3C}" type="slidenum">
              <a:rPr lang="en-US" sz="1400" smtClean="0"/>
              <a:pPr eaLnBrk="1" hangingPunct="1"/>
              <a:t>102</a:t>
            </a:fld>
            <a:endParaRPr lang="en-US" sz="1400" smtClean="0"/>
          </a:p>
        </p:txBody>
      </p:sp>
      <p:pic>
        <p:nvPicPr>
          <p:cNvPr id="106501" name="Picture 2"/>
          <p:cNvPicPr>
            <a:picLocks noChangeAspect="1" noChangeArrowheads="1"/>
          </p:cNvPicPr>
          <p:nvPr/>
        </p:nvPicPr>
        <p:blipFill>
          <a:blip r:embed="rId2">
            <a:extLst>
              <a:ext uri="{28A0092B-C50C-407E-A947-70E740481C1C}">
                <a14:useLocalDpi xmlns:a14="http://schemas.microsoft.com/office/drawing/2010/main" val="0"/>
              </a:ext>
            </a:extLst>
          </a:blip>
          <a:srcRect l="19531" t="19792" r="22656" b="4167"/>
          <a:stretch>
            <a:fillRect/>
          </a:stretch>
        </p:blipFill>
        <p:spPr bwMode="auto">
          <a:xfrm>
            <a:off x="2209800" y="1663700"/>
            <a:ext cx="44958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For More Information</a:t>
            </a:r>
          </a:p>
        </p:txBody>
      </p:sp>
      <p:sp>
        <p:nvSpPr>
          <p:cNvPr id="107523" name="Rectangle 3"/>
          <p:cNvSpPr>
            <a:spLocks noGrp="1" noChangeArrowheads="1"/>
          </p:cNvSpPr>
          <p:nvPr>
            <p:ph idx="1"/>
          </p:nvPr>
        </p:nvSpPr>
        <p:spPr/>
        <p:txBody>
          <a:bodyPr/>
          <a:lstStyle/>
          <a:p>
            <a:pPr eaLnBrk="1" hangingPunct="1"/>
            <a:r>
              <a:rPr lang="en-US" smtClean="0"/>
              <a:t>Top Down Network Design</a:t>
            </a:r>
          </a:p>
          <a:p>
            <a:pPr lvl="1" eaLnBrk="1" hangingPunct="1"/>
            <a:r>
              <a:rPr lang="en-US" smtClean="0"/>
              <a:t>Priscilla Oppenheimer</a:t>
            </a:r>
          </a:p>
          <a:p>
            <a:pPr lvl="1" eaLnBrk="1" hangingPunct="1"/>
            <a:r>
              <a:rPr lang="en-US" smtClean="0"/>
              <a:t>ISBN 1578700698</a:t>
            </a:r>
          </a:p>
        </p:txBody>
      </p:sp>
      <p:sp>
        <p:nvSpPr>
          <p:cNvPr id="1075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75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3ED861-8747-4667-A4A3-603595574CF5}" type="slidenum">
              <a:rPr lang="en-US" sz="1400" smtClean="0"/>
              <a:pPr eaLnBrk="1" hangingPunct="1"/>
              <a:t>103</a:t>
            </a:fld>
            <a:endParaRPr lang="en-US" sz="14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Review</a:t>
            </a:r>
          </a:p>
        </p:txBody>
      </p:sp>
      <p:sp>
        <p:nvSpPr>
          <p:cNvPr id="108547" name="Rectangle 3"/>
          <p:cNvSpPr>
            <a:spLocks noGrp="1" noChangeArrowheads="1"/>
          </p:cNvSpPr>
          <p:nvPr>
            <p:ph idx="1"/>
          </p:nvPr>
        </p:nvSpPr>
        <p:spPr/>
        <p:txBody>
          <a:bodyPr/>
          <a:lstStyle/>
          <a:p>
            <a:pPr eaLnBrk="1" hangingPunct="1"/>
            <a:r>
              <a:rPr lang="en-US" smtClean="0"/>
              <a:t>What is a WAN</a:t>
            </a:r>
          </a:p>
          <a:p>
            <a:pPr eaLnBrk="1" hangingPunct="1"/>
            <a:r>
              <a:rPr lang="en-US" smtClean="0"/>
              <a:t>What is an SLA</a:t>
            </a:r>
          </a:p>
          <a:p>
            <a:pPr eaLnBrk="1" hangingPunct="1"/>
            <a:r>
              <a:rPr lang="en-US" smtClean="0"/>
              <a:t>What is the major problem with SLAs</a:t>
            </a:r>
          </a:p>
        </p:txBody>
      </p:sp>
      <p:sp>
        <p:nvSpPr>
          <p:cNvPr id="1085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85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886A1-691F-494F-B05B-6F97F633F10D}" type="slidenum">
              <a:rPr lang="en-US" sz="1400" smtClean="0"/>
              <a:pPr eaLnBrk="1" hangingPunct="1"/>
              <a:t>104</a:t>
            </a:fld>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Network Layouts</a:t>
            </a:r>
          </a:p>
        </p:txBody>
      </p:sp>
      <p:sp>
        <p:nvSpPr>
          <p:cNvPr id="13315" name="Content Placeholder 2"/>
          <p:cNvSpPr>
            <a:spLocks noGrp="1"/>
          </p:cNvSpPr>
          <p:nvPr>
            <p:ph idx="1"/>
          </p:nvPr>
        </p:nvSpPr>
        <p:spPr/>
        <p:txBody>
          <a:bodyPr/>
          <a:lstStyle/>
          <a:p>
            <a:r>
              <a:rPr lang="en-US" smtClean="0"/>
              <a:t>The size and the amount of redundancy required in the network will dictate the basic network design, as will the available funding</a:t>
            </a:r>
          </a:p>
          <a:p>
            <a:r>
              <a:rPr lang="en-US" smtClean="0"/>
              <a:t>The common network layouts include</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009F98-F4CC-42C0-A21D-E242D2BE9FA6}" type="slidenum">
              <a:rPr lang="en-US" sz="1400" smtClean="0"/>
              <a:pPr eaLnBrk="1" hangingPunct="1"/>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Network Layouts</a:t>
            </a:r>
          </a:p>
        </p:txBody>
      </p:sp>
      <p:sp>
        <p:nvSpPr>
          <p:cNvPr id="14339" name="Content Placeholder 2"/>
          <p:cNvSpPr>
            <a:spLocks noGrp="1"/>
          </p:cNvSpPr>
          <p:nvPr>
            <p:ph idx="1"/>
          </p:nvPr>
        </p:nvSpPr>
        <p:spPr/>
        <p:txBody>
          <a:bodyPr/>
          <a:lstStyle/>
          <a:p>
            <a:r>
              <a:rPr lang="en-US" smtClean="0"/>
              <a:t>Point-to-Point</a:t>
            </a:r>
          </a:p>
          <a:p>
            <a:r>
              <a:rPr lang="en-US" smtClean="0"/>
              <a:t>Hub and Spoke</a:t>
            </a:r>
          </a:p>
          <a:p>
            <a:r>
              <a:rPr lang="en-US" smtClean="0"/>
              <a:t>Partial Mesh</a:t>
            </a:r>
          </a:p>
          <a:p>
            <a:r>
              <a:rPr lang="en-US" smtClean="0"/>
              <a:t>Full Mesh</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9F43C1-8FEF-4A28-9506-FCF5E076B2DF}"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5363" name="Rectangle 2"/>
          <p:cNvSpPr>
            <a:spLocks noGrp="1" noChangeArrowheads="1"/>
          </p:cNvSpPr>
          <p:nvPr>
            <p:ph type="title"/>
          </p:nvPr>
        </p:nvSpPr>
        <p:spPr/>
        <p:txBody>
          <a:bodyPr/>
          <a:lstStyle/>
          <a:p>
            <a:pPr eaLnBrk="1" hangingPunct="1"/>
            <a:r>
              <a:rPr lang="en-US" smtClean="0"/>
              <a:t>Point-to-Point</a:t>
            </a:r>
          </a:p>
        </p:txBody>
      </p:sp>
      <p:pic>
        <p:nvPicPr>
          <p:cNvPr id="15364" name="Picture 4" descr="PointTo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88" y="1447800"/>
            <a:ext cx="144938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3A94E5-6EFB-4866-8AD6-F320B4DEB15E}"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6387" name="Rectangle 2"/>
          <p:cNvSpPr>
            <a:spLocks noGrp="1" noChangeArrowheads="1"/>
          </p:cNvSpPr>
          <p:nvPr>
            <p:ph type="title"/>
          </p:nvPr>
        </p:nvSpPr>
        <p:spPr/>
        <p:txBody>
          <a:bodyPr/>
          <a:lstStyle/>
          <a:p>
            <a:pPr eaLnBrk="1" hangingPunct="1"/>
            <a:r>
              <a:rPr lang="en-US" smtClean="0"/>
              <a:t>Hub and Spoke</a:t>
            </a:r>
          </a:p>
        </p:txBody>
      </p:sp>
      <p:pic>
        <p:nvPicPr>
          <p:cNvPr id="16388" name="Picture 3" descr="HubSp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447800"/>
            <a:ext cx="32956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69CA5F-27E5-4E36-8B00-6F8648A15564}" type="slidenum">
              <a:rPr lang="en-US" sz="1400" smtClean="0"/>
              <a:pPr eaLnBrk="1" hangingPunct="1"/>
              <a:t>14</a:t>
            </a:fld>
            <a:endParaRPr 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7411" name="Rectangle 2"/>
          <p:cNvSpPr>
            <a:spLocks noGrp="1" noChangeArrowheads="1"/>
          </p:cNvSpPr>
          <p:nvPr>
            <p:ph type="title"/>
          </p:nvPr>
        </p:nvSpPr>
        <p:spPr/>
        <p:txBody>
          <a:bodyPr/>
          <a:lstStyle/>
          <a:p>
            <a:pPr eaLnBrk="1" hangingPunct="1"/>
            <a:r>
              <a:rPr lang="en-US" smtClean="0"/>
              <a:t>Partial Mesh</a:t>
            </a:r>
          </a:p>
        </p:txBody>
      </p:sp>
      <p:pic>
        <p:nvPicPr>
          <p:cNvPr id="17412" name="Picture 3" descr="Partial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7433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F03198-AC5C-4229-9D90-4ADC6D71CEDE}" type="slidenum">
              <a:rPr lang="en-US" sz="1400" smtClean="0"/>
              <a:pPr eaLnBrk="1" hangingPunct="1"/>
              <a:t>15</a:t>
            </a:fld>
            <a:endParaRPr 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8435" name="Rectangle 2"/>
          <p:cNvSpPr>
            <a:spLocks noGrp="1" noChangeArrowheads="1"/>
          </p:cNvSpPr>
          <p:nvPr>
            <p:ph type="title"/>
          </p:nvPr>
        </p:nvSpPr>
        <p:spPr/>
        <p:txBody>
          <a:bodyPr/>
          <a:lstStyle/>
          <a:p>
            <a:pPr eaLnBrk="1" hangingPunct="1"/>
            <a:r>
              <a:rPr lang="en-US" smtClean="0"/>
              <a:t>Full Mesh</a:t>
            </a:r>
          </a:p>
        </p:txBody>
      </p:sp>
      <p:pic>
        <p:nvPicPr>
          <p:cNvPr id="18436" name="Picture 3" descr="Full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3743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EA09F3-9356-4875-BBDC-0C4473A088AD}" type="slidenum">
              <a:rPr lang="en-US" sz="1400" smtClean="0"/>
              <a:pPr eaLnBrk="1" hangingPunct="1"/>
              <a:t>16</a:t>
            </a:fld>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Redundancy</a:t>
            </a:r>
          </a:p>
        </p:txBody>
      </p:sp>
      <p:sp>
        <p:nvSpPr>
          <p:cNvPr id="19459" name="Content Placeholder 2"/>
          <p:cNvSpPr>
            <a:spLocks noGrp="1"/>
          </p:cNvSpPr>
          <p:nvPr>
            <p:ph idx="1"/>
          </p:nvPr>
        </p:nvSpPr>
        <p:spPr/>
        <p:txBody>
          <a:bodyPr/>
          <a:lstStyle/>
          <a:p>
            <a:r>
              <a:rPr lang="en-US" smtClean="0"/>
              <a:t>Of course neither the Point-to-Point or the Hub and Spoke utilize any redundancy</a:t>
            </a:r>
          </a:p>
          <a:p>
            <a:r>
              <a:rPr lang="en-US" smtClean="0"/>
              <a:t>Both the mesh network do</a:t>
            </a:r>
          </a:p>
          <a:p>
            <a:r>
              <a:rPr lang="en-US" smtClean="0"/>
              <a:t>The design used today is dependent on the type of data line used</a:t>
            </a:r>
          </a:p>
          <a:p>
            <a:r>
              <a:rPr lang="en-US" smtClean="0"/>
              <a:t>Let’s look at the progression of data line usage that has occurred over time</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E4460E-A0E1-4DB9-B116-0208ACA2AFBF}" type="slidenum">
              <a:rPr lang="en-US" sz="1400" smtClean="0"/>
              <a:pPr eaLnBrk="1" hangingPunct="1"/>
              <a:t>17</a:t>
            </a:fld>
            <a:endParaRPr 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Progression of Data Line Usage</a:t>
            </a:r>
          </a:p>
        </p:txBody>
      </p:sp>
      <p:sp>
        <p:nvSpPr>
          <p:cNvPr id="20483" name="Content Placeholder 2"/>
          <p:cNvSpPr>
            <a:spLocks noGrp="1"/>
          </p:cNvSpPr>
          <p:nvPr>
            <p:ph idx="1"/>
          </p:nvPr>
        </p:nvSpPr>
        <p:spPr/>
        <p:txBody>
          <a:bodyPr/>
          <a:lstStyle/>
          <a:p>
            <a:r>
              <a:rPr lang="en-US" smtClean="0"/>
              <a:t>In medium to large networks the trend has been from</a:t>
            </a:r>
          </a:p>
          <a:p>
            <a:pPr lvl="1"/>
            <a:r>
              <a:rPr lang="en-US" smtClean="0"/>
              <a:t>Private Lines</a:t>
            </a:r>
          </a:p>
          <a:p>
            <a:pPr lvl="1"/>
            <a:r>
              <a:rPr lang="en-US" smtClean="0"/>
              <a:t>to</a:t>
            </a:r>
          </a:p>
          <a:p>
            <a:pPr lvl="1"/>
            <a:r>
              <a:rPr lang="en-US" smtClean="0"/>
              <a:t>Frame Relay</a:t>
            </a:r>
          </a:p>
          <a:p>
            <a:pPr lvl="1"/>
            <a:r>
              <a:rPr lang="en-US" smtClean="0"/>
              <a:t>to</a:t>
            </a:r>
          </a:p>
          <a:p>
            <a:pPr lvl="1"/>
            <a:r>
              <a:rPr lang="en-US" smtClean="0"/>
              <a:t>MPLS</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BDD4FF-1424-42B4-8C56-7D476E9E5CDD}" type="slidenum">
              <a:rPr lang="en-US" sz="1400" smtClean="0"/>
              <a:pPr eaLnBrk="1" hangingPunct="1"/>
              <a:t>18</a:t>
            </a:fld>
            <a:endParaRPr 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Progression of Data Line Usage</a:t>
            </a:r>
          </a:p>
        </p:txBody>
      </p:sp>
      <p:sp>
        <p:nvSpPr>
          <p:cNvPr id="21507" name="Content Placeholder 2"/>
          <p:cNvSpPr>
            <a:spLocks noGrp="1"/>
          </p:cNvSpPr>
          <p:nvPr>
            <p:ph idx="1"/>
          </p:nvPr>
        </p:nvSpPr>
        <p:spPr/>
        <p:txBody>
          <a:bodyPr/>
          <a:lstStyle/>
          <a:p>
            <a:r>
              <a:rPr lang="en-US" smtClean="0"/>
              <a:t>In each case the desire has been to lower the costs</a:t>
            </a:r>
          </a:p>
          <a:p>
            <a:r>
              <a:rPr lang="en-US" smtClean="0"/>
              <a:t>The way to do this has been to move to networks where the data travels over a shared network backbone</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DCB4B6-25F7-4E9B-8225-FE63325F58C8}" type="slidenum">
              <a:rPr lang="en-US" sz="1400" smtClean="0"/>
              <a:pPr eaLnBrk="1" hangingPunct="1"/>
              <a:t>19</a:t>
            </a:fld>
            <a:endParaRPr 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 of This Section</a:t>
            </a:r>
          </a:p>
        </p:txBody>
      </p:sp>
      <p:sp>
        <p:nvSpPr>
          <p:cNvPr id="4099" name="Rectangle 3"/>
          <p:cNvSpPr>
            <a:spLocks noGrp="1" noChangeArrowheads="1"/>
          </p:cNvSpPr>
          <p:nvPr>
            <p:ph idx="1"/>
          </p:nvPr>
        </p:nvSpPr>
        <p:spPr/>
        <p:txBody>
          <a:bodyPr/>
          <a:lstStyle/>
          <a:p>
            <a:pPr eaLnBrk="1" hangingPunct="1"/>
            <a:r>
              <a:rPr lang="en-US" smtClean="0"/>
              <a:t>Learn some aspects of network design that are specific to a WAN</a:t>
            </a:r>
          </a:p>
        </p:txBody>
      </p:sp>
      <p:sp>
        <p:nvSpPr>
          <p:cNvPr id="4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42F4E7-E1BD-4B2F-8734-EB62B84EB10A}" type="slidenum">
              <a:rPr lang="en-US" sz="1400" smtClean="0"/>
              <a:pPr eaLnBrk="1" hangingPunct="1"/>
              <a:t>2</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Private Lines</a:t>
            </a:r>
          </a:p>
        </p:txBody>
      </p:sp>
      <p:sp>
        <p:nvSpPr>
          <p:cNvPr id="22531" name="Content Placeholder 2"/>
          <p:cNvSpPr>
            <a:spLocks noGrp="1"/>
          </p:cNvSpPr>
          <p:nvPr>
            <p:ph idx="1"/>
          </p:nvPr>
        </p:nvSpPr>
        <p:spPr/>
        <p:txBody>
          <a:bodyPr/>
          <a:lstStyle/>
          <a:p>
            <a:r>
              <a:rPr lang="en-US" smtClean="0"/>
              <a:t>The original design was to use private lines</a:t>
            </a:r>
          </a:p>
          <a:p>
            <a:r>
              <a:rPr lang="en-US" smtClean="0"/>
              <a:t>Depending on speed this has been one or more of the following</a:t>
            </a:r>
          </a:p>
          <a:p>
            <a:pPr lvl="1"/>
            <a:r>
              <a:rPr lang="en-US" smtClean="0"/>
              <a:t>DDS</a:t>
            </a:r>
          </a:p>
          <a:p>
            <a:pPr lvl="1"/>
            <a:r>
              <a:rPr lang="en-US" smtClean="0"/>
              <a:t>T1</a:t>
            </a:r>
          </a:p>
          <a:p>
            <a:pPr lvl="1"/>
            <a:r>
              <a:rPr lang="en-US" smtClean="0"/>
              <a:t>T3</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F4B88D-B605-44AD-8509-441F29911574}"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Private Lines</a:t>
            </a:r>
          </a:p>
        </p:txBody>
      </p:sp>
      <p:sp>
        <p:nvSpPr>
          <p:cNvPr id="23555" name="Content Placeholder 2"/>
          <p:cNvSpPr>
            <a:spLocks noGrp="1"/>
          </p:cNvSpPr>
          <p:nvPr>
            <p:ph idx="1"/>
          </p:nvPr>
        </p:nvSpPr>
        <p:spPr/>
        <p:txBody>
          <a:bodyPr/>
          <a:lstStyle/>
          <a:p>
            <a:r>
              <a:rPr lang="en-US" smtClean="0"/>
              <a:t>To provide redundancy a private line was required between each location on the network</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533901-59E4-4D48-8BC6-912B274A98DE}"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Frame Relay</a:t>
            </a:r>
          </a:p>
        </p:txBody>
      </p:sp>
      <p:sp>
        <p:nvSpPr>
          <p:cNvPr id="24579" name="Content Placeholder 2"/>
          <p:cNvSpPr>
            <a:spLocks noGrp="1"/>
          </p:cNvSpPr>
          <p:nvPr>
            <p:ph idx="1"/>
          </p:nvPr>
        </p:nvSpPr>
        <p:spPr/>
        <p:txBody>
          <a:bodyPr/>
          <a:lstStyle/>
          <a:p>
            <a:r>
              <a:rPr lang="en-US" smtClean="0"/>
              <a:t>With a frame relay network a single data line connects each location to the service provider’s frame relay network</a:t>
            </a:r>
          </a:p>
          <a:p>
            <a:r>
              <a:rPr lang="en-US" smtClean="0"/>
              <a:t>This lowered the cost as only a single data line was required at each location including the headquarters where all of the locations connect</a:t>
            </a:r>
          </a:p>
          <a:p>
            <a:r>
              <a:rPr lang="en-US" smtClean="0"/>
              <a:t>PVCs then provide connectivity over the shared line to each location</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99C859-53EE-412D-887E-91F790718605}" type="slidenum">
              <a:rPr lang="en-US" sz="1400" smtClean="0"/>
              <a:pPr eaLnBrk="1" hangingPunct="1"/>
              <a:t>22</a:t>
            </a:fld>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Frame Relay</a:t>
            </a:r>
          </a:p>
        </p:txBody>
      </p:sp>
      <p:sp>
        <p:nvSpPr>
          <p:cNvPr id="25603" name="Content Placeholder 2"/>
          <p:cNvSpPr>
            <a:spLocks noGrp="1"/>
          </p:cNvSpPr>
          <p:nvPr>
            <p:ph idx="1"/>
          </p:nvPr>
        </p:nvSpPr>
        <p:spPr/>
        <p:txBody>
          <a:bodyPr/>
          <a:lstStyle/>
          <a:p>
            <a:r>
              <a:rPr lang="en-US" smtClean="0"/>
              <a:t>A PVC is required to connect each redundant connection as well</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F4DAF9-A335-4A02-89DC-F9BB2D2EE3FC}" type="slidenum">
              <a:rPr lang="en-US" sz="1400" smtClean="0"/>
              <a:pPr eaLnBrk="1" hangingPunct="1"/>
              <a:t>23</a:t>
            </a:fld>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MPLS</a:t>
            </a:r>
          </a:p>
        </p:txBody>
      </p:sp>
      <p:sp>
        <p:nvSpPr>
          <p:cNvPr id="26627" name="Content Placeholder 2"/>
          <p:cNvSpPr>
            <a:spLocks noGrp="1"/>
          </p:cNvSpPr>
          <p:nvPr>
            <p:ph idx="1"/>
          </p:nvPr>
        </p:nvSpPr>
        <p:spPr/>
        <p:txBody>
          <a:bodyPr/>
          <a:lstStyle/>
          <a:p>
            <a:r>
              <a:rPr lang="en-US" smtClean="0"/>
              <a:t>In the current implementation using MPLS, tunnels are built from any site to any site through the service provider’s MPLS network</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235CAE-22C3-4575-AF55-AF4A88E70C39}" type="slidenum">
              <a:rPr lang="en-US" sz="1400" smtClean="0"/>
              <a:pPr eaLnBrk="1" hangingPunct="1"/>
              <a:t>24</a:t>
            </a:fld>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Progression of Data Line Usage</a:t>
            </a:r>
          </a:p>
        </p:txBody>
      </p:sp>
      <p:sp>
        <p:nvSpPr>
          <p:cNvPr id="27651" name="Content Placeholder 2"/>
          <p:cNvSpPr>
            <a:spLocks noGrp="1"/>
          </p:cNvSpPr>
          <p:nvPr>
            <p:ph idx="1"/>
          </p:nvPr>
        </p:nvSpPr>
        <p:spPr/>
        <p:txBody>
          <a:bodyPr/>
          <a:lstStyle/>
          <a:p>
            <a:r>
              <a:rPr lang="en-US" smtClean="0"/>
              <a:t>In each case costs have dropped because of the shared nature of the network, while redundancy has been enhanced</a:t>
            </a:r>
          </a:p>
          <a:p>
            <a:r>
              <a:rPr lang="en-US" smtClean="0"/>
              <a:t>The cost of private lines meant that little high speed redundancy was possible at a reasonable cost</a:t>
            </a:r>
          </a:p>
          <a:p>
            <a:r>
              <a:rPr lang="en-US" smtClean="0"/>
              <a:t>Frame relay connections allowed more redundancy</a:t>
            </a:r>
          </a:p>
          <a:p>
            <a:r>
              <a:rPr lang="en-US" smtClean="0"/>
              <a:t>MPLS allows a full mesh approach</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06210D-4A60-40EE-B393-36DAC739103F}" type="slidenum">
              <a:rPr lang="en-US" sz="1400" smtClean="0"/>
              <a:pPr eaLnBrk="1" hangingPunct="1"/>
              <a:t>25</a:t>
            </a:fld>
            <a:endParaRPr lang="en-US" sz="1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The Internet as the Network</a:t>
            </a:r>
          </a:p>
        </p:txBody>
      </p:sp>
      <p:sp>
        <p:nvSpPr>
          <p:cNvPr id="28675" name="Content Placeholder 2"/>
          <p:cNvSpPr>
            <a:spLocks noGrp="1"/>
          </p:cNvSpPr>
          <p:nvPr>
            <p:ph idx="1"/>
          </p:nvPr>
        </p:nvSpPr>
        <p:spPr/>
        <p:txBody>
          <a:bodyPr/>
          <a:lstStyle/>
          <a:p>
            <a:r>
              <a:rPr lang="en-US" smtClean="0"/>
              <a:t>Some see the next trend as being the use of the Internet as the WAN network to provide the ultimate in cost control</a:t>
            </a:r>
          </a:p>
          <a:p>
            <a:r>
              <a:rPr lang="en-US" smtClean="0"/>
              <a:t>However, this is problematic at best due to</a:t>
            </a:r>
          </a:p>
          <a:p>
            <a:pPr lvl="1"/>
            <a:r>
              <a:rPr lang="en-US" smtClean="0"/>
              <a:t>Lack of SLA</a:t>
            </a:r>
          </a:p>
          <a:p>
            <a:pPr lvl="1"/>
            <a:r>
              <a:rPr lang="en-US" smtClean="0"/>
              <a:t>Lack of known latency</a:t>
            </a:r>
          </a:p>
          <a:p>
            <a:pPr lvl="1"/>
            <a:r>
              <a:rPr lang="en-US" smtClean="0"/>
              <a:t>No single point of contact</a:t>
            </a:r>
          </a:p>
          <a:p>
            <a:r>
              <a:rPr lang="en-US" smtClean="0"/>
              <a:t>But lower cost</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B7242E-9216-4655-8741-4D23F0D3A6B6}" type="slidenum">
              <a:rPr lang="en-US" sz="1400" smtClean="0"/>
              <a:pPr eaLnBrk="1" hangingPunct="1"/>
              <a:t>26</a:t>
            </a:fld>
            <a:endParaRPr lang="en-US"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What is a SLA</a:t>
            </a:r>
          </a:p>
        </p:txBody>
      </p:sp>
      <p:sp>
        <p:nvSpPr>
          <p:cNvPr id="29699" name="Content Placeholder 2"/>
          <p:cNvSpPr>
            <a:spLocks noGrp="1"/>
          </p:cNvSpPr>
          <p:nvPr>
            <p:ph idx="1"/>
          </p:nvPr>
        </p:nvSpPr>
        <p:spPr/>
        <p:txBody>
          <a:bodyPr/>
          <a:lstStyle/>
          <a:p>
            <a:pPr>
              <a:lnSpc>
                <a:spcPct val="90000"/>
              </a:lnSpc>
            </a:pPr>
            <a:r>
              <a:rPr lang="en-US" smtClean="0"/>
              <a:t>SLA stands for Service Level Agreement</a:t>
            </a:r>
          </a:p>
          <a:p>
            <a:pPr>
              <a:lnSpc>
                <a:spcPct val="90000"/>
              </a:lnSpc>
            </a:pPr>
            <a:r>
              <a:rPr lang="en-US" smtClean="0"/>
              <a:t>In reality it is a prenuptial agreement</a:t>
            </a:r>
          </a:p>
          <a:p>
            <a:pPr>
              <a:lnSpc>
                <a:spcPct val="90000"/>
              </a:lnSpc>
            </a:pPr>
            <a:r>
              <a:rPr lang="en-US" smtClean="0"/>
              <a:t>Something overpriced lawyers use as weapons both for you and against you</a:t>
            </a:r>
          </a:p>
          <a:p>
            <a:pPr>
              <a:lnSpc>
                <a:spcPct val="90000"/>
              </a:lnSpc>
            </a:pPr>
            <a:r>
              <a:rPr lang="en-US" smtClean="0"/>
              <a:t>Something you never look at or use, until things start going wrong</a:t>
            </a:r>
          </a:p>
          <a:p>
            <a:pPr>
              <a:lnSpc>
                <a:spcPct val="90000"/>
              </a:lnSpc>
            </a:pPr>
            <a:r>
              <a:rPr lang="en-US" smtClean="0"/>
              <a:t>More specifically it</a:t>
            </a:r>
          </a:p>
          <a:p>
            <a:pPr lvl="1">
              <a:lnSpc>
                <a:spcPct val="90000"/>
              </a:lnSpc>
            </a:pPr>
            <a:r>
              <a:rPr lang="en-US" smtClean="0"/>
              <a:t>Details the level of service that is guaranteed</a:t>
            </a:r>
          </a:p>
          <a:p>
            <a:pPr lvl="1">
              <a:lnSpc>
                <a:spcPct val="90000"/>
              </a:lnSpc>
            </a:pPr>
            <a:r>
              <a:rPr lang="en-US" smtClean="0"/>
              <a:t>Details the remedy, if that level is not met</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3D0D95-64BF-4C05-ADBA-111D022BAE34}" type="slidenum">
              <a:rPr lang="en-US" sz="1400" smtClean="0"/>
              <a:pPr eaLnBrk="1" hangingPunct="1"/>
              <a:t>27</a:t>
            </a:fld>
            <a:endParaRPr 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This is Why You Need One</a:t>
            </a: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54E2C4-B9EA-4CAE-825A-0D7B6C655791}" type="slidenum">
              <a:rPr lang="en-US" sz="1400" smtClean="0"/>
              <a:pPr eaLnBrk="1" hangingPunct="1"/>
              <a:t>28</a:t>
            </a:fld>
            <a:endParaRPr lang="en-US" sz="1400" smtClean="0"/>
          </a:p>
        </p:txBody>
      </p:sp>
      <p:pic>
        <p:nvPicPr>
          <p:cNvPr id="30725" name="Picture 4"/>
          <p:cNvPicPr>
            <a:picLocks noChangeAspect="1" noChangeArrowheads="1"/>
          </p:cNvPicPr>
          <p:nvPr/>
        </p:nvPicPr>
        <p:blipFill>
          <a:blip r:embed="rId2">
            <a:extLst>
              <a:ext uri="{28A0092B-C50C-407E-A947-70E740481C1C}">
                <a14:useLocalDpi xmlns:a14="http://schemas.microsoft.com/office/drawing/2010/main" val="0"/>
              </a:ext>
            </a:extLst>
          </a:blip>
          <a:srcRect t="8667" r="2000"/>
          <a:stretch>
            <a:fillRect/>
          </a:stretch>
        </p:blipFill>
        <p:spPr bwMode="auto">
          <a:xfrm>
            <a:off x="1219200" y="1447800"/>
            <a:ext cx="6705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A SLA is Useless</a:t>
            </a:r>
          </a:p>
        </p:txBody>
      </p:sp>
      <p:sp>
        <p:nvSpPr>
          <p:cNvPr id="31747" name="Rectangle 3"/>
          <p:cNvSpPr>
            <a:spLocks noGrp="1" noChangeArrowheads="1"/>
          </p:cNvSpPr>
          <p:nvPr>
            <p:ph idx="1"/>
          </p:nvPr>
        </p:nvSpPr>
        <p:spPr/>
        <p:txBody>
          <a:bodyPr/>
          <a:lstStyle/>
          <a:p>
            <a:pPr>
              <a:lnSpc>
                <a:spcPct val="90000"/>
              </a:lnSpc>
            </a:pPr>
            <a:r>
              <a:rPr lang="en-US" smtClean="0"/>
              <a:t>Fundamentally a SLA is totally useless, but you must have one for any large contract for service</a:t>
            </a:r>
          </a:p>
          <a:p>
            <a:pPr>
              <a:lnSpc>
                <a:spcPct val="90000"/>
              </a:lnSpc>
            </a:pPr>
            <a:r>
              <a:rPr lang="en-US" smtClean="0"/>
              <a:t>It is useless because as we will see below the only remedy is that the service provider will pay you some small amount of money or have a high ranking executive tell you how sorry they are</a:t>
            </a:r>
          </a:p>
          <a:p>
            <a:pPr>
              <a:lnSpc>
                <a:spcPct val="90000"/>
              </a:lnSpc>
            </a:pPr>
            <a:r>
              <a:rPr lang="en-US" smtClean="0"/>
              <a:t>What you really need is for them to roll back time</a:t>
            </a:r>
          </a:p>
        </p:txBody>
      </p:sp>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FACE72-C6C5-4017-B9BE-40A1147D5243}" type="slidenum">
              <a:rPr lang="en-US" sz="1400" smtClean="0"/>
              <a:pPr eaLnBrk="1" hangingPunct="1"/>
              <a:t>29</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is a WAN</a:t>
            </a:r>
          </a:p>
        </p:txBody>
      </p:sp>
      <p:sp>
        <p:nvSpPr>
          <p:cNvPr id="5123" name="Rectangle 3"/>
          <p:cNvSpPr>
            <a:spLocks noGrp="1" noChangeArrowheads="1"/>
          </p:cNvSpPr>
          <p:nvPr>
            <p:ph idx="1"/>
          </p:nvPr>
        </p:nvSpPr>
        <p:spPr/>
        <p:txBody>
          <a:bodyPr/>
          <a:lstStyle/>
          <a:p>
            <a:pPr eaLnBrk="1" hangingPunct="1"/>
            <a:r>
              <a:rPr lang="en-US" smtClean="0"/>
              <a:t>A WAN is any network larger than a MAN</a:t>
            </a:r>
          </a:p>
          <a:p>
            <a:pPr eaLnBrk="1" hangingPunct="1"/>
            <a:r>
              <a:rPr lang="en-US" smtClean="0"/>
              <a:t>In addition many MANs are large enough or located in such a way that WAN connection methods must be used</a:t>
            </a:r>
          </a:p>
          <a:p>
            <a:pPr eaLnBrk="1" hangingPunct="1"/>
            <a:r>
              <a:rPr lang="en-US" smtClean="0"/>
              <a:t>A WAN type connection will always require a service provider’s service be used</a:t>
            </a:r>
          </a:p>
          <a:p>
            <a:pPr eaLnBrk="1" hangingPunct="1"/>
            <a:r>
              <a:rPr lang="en-US" smtClean="0"/>
              <a:t>Unlike a LAN or CAN where the entire network could be located on property you control</a:t>
            </a:r>
          </a:p>
        </p:txBody>
      </p:sp>
      <p:sp>
        <p:nvSpPr>
          <p:cNvPr id="5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7A7265-FB9D-4358-B6FC-141A484064B6}"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 SLA is Useless</a:t>
            </a:r>
          </a:p>
        </p:txBody>
      </p:sp>
      <p:sp>
        <p:nvSpPr>
          <p:cNvPr id="32771" name="Content Placeholder 2"/>
          <p:cNvSpPr>
            <a:spLocks noGrp="1"/>
          </p:cNvSpPr>
          <p:nvPr>
            <p:ph idx="1"/>
          </p:nvPr>
        </p:nvSpPr>
        <p:spPr/>
        <p:txBody>
          <a:bodyPr/>
          <a:lstStyle/>
          <a:p>
            <a:pPr>
              <a:lnSpc>
                <a:spcPct val="90000"/>
              </a:lnSpc>
            </a:pPr>
            <a:r>
              <a:rPr lang="en-US" smtClean="0"/>
              <a:t>What you need is that time lost to be given back</a:t>
            </a:r>
          </a:p>
          <a:p>
            <a:pPr>
              <a:lnSpc>
                <a:spcPct val="90000"/>
              </a:lnSpc>
            </a:pPr>
            <a:r>
              <a:rPr lang="en-US" smtClean="0"/>
              <a:t>This is impossible</a:t>
            </a:r>
          </a:p>
          <a:p>
            <a:pPr>
              <a:lnSpc>
                <a:spcPct val="90000"/>
              </a:lnSpc>
            </a:pPr>
            <a:r>
              <a:rPr lang="en-US" smtClean="0"/>
              <a:t>So a SLA is useless, but get one anyway</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261B3F-EBC9-4830-87F8-7A4A7F2F1891}" type="slidenum">
              <a:rPr lang="en-US" sz="1400" smtClean="0"/>
              <a:pPr eaLnBrk="1" hangingPunct="1"/>
              <a:t>30</a:t>
            </a:fld>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Define in the SLA</a:t>
            </a:r>
          </a:p>
        </p:txBody>
      </p:sp>
      <p:sp>
        <p:nvSpPr>
          <p:cNvPr id="33795" name="Rectangle 3"/>
          <p:cNvSpPr>
            <a:spLocks noGrp="1" noChangeArrowheads="1"/>
          </p:cNvSpPr>
          <p:nvPr>
            <p:ph idx="1"/>
          </p:nvPr>
        </p:nvSpPr>
        <p:spPr/>
        <p:txBody>
          <a:bodyPr/>
          <a:lstStyle/>
          <a:p>
            <a:r>
              <a:rPr lang="en-US" smtClean="0"/>
              <a:t>There are two main elements to a SLA</a:t>
            </a:r>
          </a:p>
          <a:p>
            <a:pPr lvl="1"/>
            <a:r>
              <a:rPr lang="en-US" smtClean="0"/>
              <a:t>Performance</a:t>
            </a:r>
          </a:p>
          <a:p>
            <a:pPr lvl="1"/>
            <a:r>
              <a:rPr lang="en-US" smtClean="0"/>
              <a:t>Availability</a:t>
            </a:r>
          </a:p>
          <a:p>
            <a:r>
              <a:rPr lang="en-US" smtClean="0"/>
              <a:t>For these two elements there are three things to include in the SLA</a:t>
            </a:r>
          </a:p>
          <a:p>
            <a:pPr lvl="1"/>
            <a:r>
              <a:rPr lang="en-US" smtClean="0"/>
              <a:t>Standard</a:t>
            </a:r>
          </a:p>
          <a:p>
            <a:pPr lvl="2"/>
            <a:r>
              <a:rPr lang="en-US" smtClean="0"/>
              <a:t>A measurable benchmark</a:t>
            </a:r>
          </a:p>
          <a:p>
            <a:pPr lvl="1"/>
            <a:r>
              <a:rPr lang="en-US" smtClean="0"/>
              <a:t>Measure</a:t>
            </a:r>
          </a:p>
          <a:p>
            <a:pPr lvl="2"/>
            <a:r>
              <a:rPr lang="en-US" smtClean="0"/>
              <a:t>Must be quantifiable</a:t>
            </a:r>
          </a:p>
        </p:txBody>
      </p:sp>
      <p:sp>
        <p:nvSpPr>
          <p:cNvPr id="33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73AEFD-16FB-42BE-8ACA-EF290719B285}" type="slidenum">
              <a:rPr lang="en-US" sz="1400" smtClean="0"/>
              <a:pPr eaLnBrk="1" hangingPunct="1"/>
              <a:t>31</a:t>
            </a:fld>
            <a:endParaRPr 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Define in the SLA</a:t>
            </a:r>
          </a:p>
        </p:txBody>
      </p:sp>
      <p:sp>
        <p:nvSpPr>
          <p:cNvPr id="34819" name="Rectangle 3"/>
          <p:cNvSpPr>
            <a:spLocks noGrp="1" noChangeArrowheads="1"/>
          </p:cNvSpPr>
          <p:nvPr>
            <p:ph idx="1"/>
          </p:nvPr>
        </p:nvSpPr>
        <p:spPr/>
        <p:txBody>
          <a:bodyPr/>
          <a:lstStyle/>
          <a:p>
            <a:pPr lvl="1"/>
            <a:r>
              <a:rPr lang="en-US" smtClean="0"/>
              <a:t>Remedy</a:t>
            </a:r>
          </a:p>
          <a:p>
            <a:pPr lvl="2"/>
            <a:r>
              <a:rPr lang="en-US" smtClean="0"/>
              <a:t>The penalty</a:t>
            </a:r>
          </a:p>
          <a:p>
            <a:r>
              <a:rPr lang="en-US" smtClean="0"/>
              <a:t>Other things to include in the SLA are</a:t>
            </a:r>
          </a:p>
          <a:p>
            <a:pPr lvl="1"/>
            <a:r>
              <a:rPr lang="en-US" smtClean="0"/>
              <a:t>Clearly define responsibilities</a:t>
            </a:r>
          </a:p>
          <a:p>
            <a:pPr lvl="2"/>
            <a:r>
              <a:rPr lang="en-US" smtClean="0"/>
              <a:t>Each person responsible for seeing that a function is performed should be identified by position</a:t>
            </a:r>
          </a:p>
          <a:p>
            <a:pPr lvl="1"/>
            <a:r>
              <a:rPr lang="en-US" smtClean="0"/>
              <a:t>Cover corrective action</a:t>
            </a:r>
          </a:p>
          <a:p>
            <a:pPr lvl="2"/>
            <a:r>
              <a:rPr lang="en-US" smtClean="0"/>
              <a:t>Define who resolves each type of problem</a:t>
            </a:r>
          </a:p>
          <a:p>
            <a:pPr lvl="1">
              <a:lnSpc>
                <a:spcPct val="90000"/>
              </a:lnSpc>
            </a:pPr>
            <a:r>
              <a:rPr lang="en-US" smtClean="0"/>
              <a:t>List all parties involved in the agreement</a:t>
            </a:r>
          </a:p>
          <a:p>
            <a:pPr lvl="2">
              <a:lnSpc>
                <a:spcPct val="90000"/>
              </a:lnSpc>
            </a:pPr>
            <a:r>
              <a:rPr lang="en-US" smtClean="0"/>
              <a:t>Especially if there are multiple service providers</a:t>
            </a: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224B26-2940-451D-959F-37942DB9E8FE}" type="slidenum">
              <a:rPr lang="en-US" sz="1400" smtClean="0"/>
              <a:pPr eaLnBrk="1" hangingPunct="1"/>
              <a:t>32</a:t>
            </a:fld>
            <a:endParaRPr 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Define in the SLA</a:t>
            </a:r>
          </a:p>
        </p:txBody>
      </p:sp>
      <p:sp>
        <p:nvSpPr>
          <p:cNvPr id="35843" name="Rectangle 3"/>
          <p:cNvSpPr>
            <a:spLocks noGrp="1" noChangeArrowheads="1"/>
          </p:cNvSpPr>
          <p:nvPr>
            <p:ph idx="1"/>
          </p:nvPr>
        </p:nvSpPr>
        <p:spPr/>
        <p:txBody>
          <a:bodyPr/>
          <a:lstStyle/>
          <a:p>
            <a:pPr lvl="1">
              <a:lnSpc>
                <a:spcPct val="90000"/>
              </a:lnSpc>
            </a:pPr>
            <a:r>
              <a:rPr lang="en-US" smtClean="0"/>
              <a:t>Specify the period of time the agreement covers</a:t>
            </a:r>
          </a:p>
          <a:p>
            <a:pPr lvl="2">
              <a:lnSpc>
                <a:spcPct val="90000"/>
              </a:lnSpc>
            </a:pPr>
            <a:r>
              <a:rPr lang="en-US" smtClean="0"/>
              <a:t>Usually one or two years</a:t>
            </a:r>
          </a:p>
          <a:p>
            <a:pPr lvl="1">
              <a:lnSpc>
                <a:spcPct val="90000"/>
              </a:lnSpc>
            </a:pPr>
            <a:r>
              <a:rPr lang="en-US" smtClean="0"/>
              <a:t>Identify and define each service covered</a:t>
            </a:r>
          </a:p>
          <a:p>
            <a:pPr lvl="1">
              <a:lnSpc>
                <a:spcPct val="90000"/>
              </a:lnSpc>
            </a:pPr>
            <a:r>
              <a:rPr lang="en-US" smtClean="0"/>
              <a:t>Identify service level indicators</a:t>
            </a:r>
          </a:p>
          <a:p>
            <a:pPr lvl="2">
              <a:lnSpc>
                <a:spcPct val="90000"/>
              </a:lnSpc>
            </a:pPr>
            <a:r>
              <a:rPr lang="en-US" smtClean="0"/>
              <a:t>Describe how the indicator is measured</a:t>
            </a:r>
          </a:p>
          <a:p>
            <a:pPr lvl="2">
              <a:lnSpc>
                <a:spcPct val="90000"/>
              </a:lnSpc>
            </a:pPr>
            <a:r>
              <a:rPr lang="en-US" smtClean="0"/>
              <a:t>Define who is responsible for performing the measurement</a:t>
            </a:r>
          </a:p>
          <a:p>
            <a:pPr lvl="3">
              <a:lnSpc>
                <a:spcPct val="90000"/>
              </a:lnSpc>
            </a:pPr>
            <a:r>
              <a:rPr lang="en-US" smtClean="0"/>
              <a:t>Common indicators include</a:t>
            </a:r>
          </a:p>
          <a:p>
            <a:pPr lvl="4">
              <a:lnSpc>
                <a:spcPct val="90000"/>
              </a:lnSpc>
            </a:pPr>
            <a:r>
              <a:rPr lang="en-US" sz="1800" smtClean="0"/>
              <a:t>Bandwidth used or data throughput levels, such as bps</a:t>
            </a:r>
          </a:p>
          <a:p>
            <a:pPr lvl="4">
              <a:lnSpc>
                <a:spcPct val="90000"/>
              </a:lnSpc>
            </a:pPr>
            <a:r>
              <a:rPr lang="en-US" sz="1800" smtClean="0"/>
              <a:t>Latency</a:t>
            </a:r>
          </a:p>
          <a:p>
            <a:pPr lvl="4">
              <a:lnSpc>
                <a:spcPct val="90000"/>
              </a:lnSpc>
            </a:pPr>
            <a:r>
              <a:rPr lang="en-US" sz="1800" smtClean="0"/>
              <a:t>Availability, such as percent of uptime</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70AAC-D82C-4522-B93B-7C59D71990DF}"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Define in the SLA</a:t>
            </a:r>
          </a:p>
        </p:txBody>
      </p:sp>
      <p:sp>
        <p:nvSpPr>
          <p:cNvPr id="36867" name="Content Placeholder 2"/>
          <p:cNvSpPr>
            <a:spLocks noGrp="1"/>
          </p:cNvSpPr>
          <p:nvPr>
            <p:ph idx="1"/>
          </p:nvPr>
        </p:nvSpPr>
        <p:spPr/>
        <p:txBody>
          <a:bodyPr/>
          <a:lstStyle/>
          <a:p>
            <a:pPr lvl="1"/>
            <a:r>
              <a:rPr lang="en-US" smtClean="0"/>
              <a:t>Define nonperformance</a:t>
            </a:r>
          </a:p>
          <a:p>
            <a:pPr lvl="2"/>
            <a:r>
              <a:rPr lang="en-US" smtClean="0"/>
              <a:t>What constitutes nonperformance</a:t>
            </a:r>
          </a:p>
          <a:p>
            <a:pPr lvl="2"/>
            <a:r>
              <a:rPr lang="en-US" smtClean="0"/>
              <a:t>What is done if the indicators are not met</a:t>
            </a:r>
          </a:p>
          <a:p>
            <a:pPr lvl="3"/>
            <a:r>
              <a:rPr lang="en-US" smtClean="0"/>
              <a:t>These are often qualified</a:t>
            </a:r>
          </a:p>
          <a:p>
            <a:pPr lvl="4"/>
            <a:r>
              <a:rPr lang="en-US" sz="1800" smtClean="0"/>
              <a:t>Instead of saying all transactions will not have more than a 2 second response time</a:t>
            </a:r>
          </a:p>
          <a:p>
            <a:pPr lvl="4"/>
            <a:r>
              <a:rPr lang="en-US" sz="1800" smtClean="0"/>
              <a:t>Most will say 95% of all transactions will have a 2 second or less response time</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7D5B2A-C5C6-4B4E-96D3-39C66F019A88}" type="slidenum">
              <a:rPr lang="en-US" sz="1400" smtClean="0"/>
              <a:pPr eaLnBrk="1" hangingPunct="1"/>
              <a:t>34</a:t>
            </a:fld>
            <a:endParaRPr 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Define in the SLA</a:t>
            </a:r>
          </a:p>
        </p:txBody>
      </p:sp>
      <p:sp>
        <p:nvSpPr>
          <p:cNvPr id="37891" name="Rectangle 3"/>
          <p:cNvSpPr>
            <a:spLocks noGrp="1" noChangeArrowheads="1"/>
          </p:cNvSpPr>
          <p:nvPr>
            <p:ph idx="1"/>
          </p:nvPr>
        </p:nvSpPr>
        <p:spPr/>
        <p:txBody>
          <a:bodyPr/>
          <a:lstStyle/>
          <a:p>
            <a:pPr lvl="1"/>
            <a:r>
              <a:rPr lang="en-US" smtClean="0"/>
              <a:t>Define the reports to be produced</a:t>
            </a:r>
          </a:p>
          <a:p>
            <a:pPr lvl="2"/>
            <a:r>
              <a:rPr lang="en-US" smtClean="0"/>
              <a:t>Frequency of reporting</a:t>
            </a:r>
          </a:p>
          <a:p>
            <a:pPr lvl="2"/>
            <a:r>
              <a:rPr lang="en-US" smtClean="0"/>
              <a:t>Who will have access to the reports</a:t>
            </a:r>
          </a:p>
          <a:p>
            <a:pPr lvl="2"/>
            <a:r>
              <a:rPr lang="en-US" smtClean="0"/>
              <a:t>Availability of real-time reports as well as periodically produced reports</a:t>
            </a:r>
          </a:p>
          <a:p>
            <a:r>
              <a:rPr lang="en-US" smtClean="0"/>
              <a:t>The remedies themselves must be</a:t>
            </a:r>
          </a:p>
          <a:p>
            <a:pPr lvl="1"/>
            <a:r>
              <a:rPr lang="en-US" smtClean="0"/>
              <a:t>Simple to calculate</a:t>
            </a:r>
          </a:p>
          <a:p>
            <a:pPr lvl="1"/>
            <a:r>
              <a:rPr lang="en-US" smtClean="0"/>
              <a:t>Reasonable</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366B88-46B7-43BD-9424-F8F0EE4CF028}" type="slidenum">
              <a:rPr lang="en-US" sz="1400" smtClean="0"/>
              <a:pPr eaLnBrk="1" hangingPunct="1"/>
              <a:t>35</a:t>
            </a:fld>
            <a:endParaRPr 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smtClean="0"/>
              <a:t>Define in the SLA</a:t>
            </a:r>
          </a:p>
        </p:txBody>
      </p:sp>
      <p:sp>
        <p:nvSpPr>
          <p:cNvPr id="38915" name="Rectangle 1027"/>
          <p:cNvSpPr>
            <a:spLocks noGrp="1" noChangeArrowheads="1"/>
          </p:cNvSpPr>
          <p:nvPr>
            <p:ph idx="1"/>
          </p:nvPr>
        </p:nvSpPr>
        <p:spPr/>
        <p:txBody>
          <a:bodyPr/>
          <a:lstStyle/>
          <a:p>
            <a:r>
              <a:rPr lang="en-US" smtClean="0"/>
              <a:t>If they are to hold up in arbitration or court</a:t>
            </a:r>
          </a:p>
          <a:p>
            <a:r>
              <a:rPr lang="en-US" smtClean="0"/>
              <a:t>The remedy is usually a percentage of the monthly fee</a:t>
            </a:r>
          </a:p>
          <a:p>
            <a:pPr lvl="1"/>
            <a:r>
              <a:rPr lang="en-US" smtClean="0"/>
              <a:t>It should be enough to remove the profit, but not so much as to put them out of business</a:t>
            </a:r>
          </a:p>
          <a:p>
            <a:pPr lvl="1"/>
            <a:r>
              <a:rPr lang="en-US" smtClean="0"/>
              <a:t>It should also escalate with repeated occurrences</a:t>
            </a:r>
          </a:p>
        </p:txBody>
      </p:sp>
      <p:sp>
        <p:nvSpPr>
          <p:cNvPr id="38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F9A90E-84FA-41D0-915C-2EC1E0D7C83D}" type="slidenum">
              <a:rPr lang="en-US" sz="1400" smtClean="0"/>
              <a:pPr eaLnBrk="1" hangingPunct="1"/>
              <a:t>36</a:t>
            </a:fld>
            <a:endParaRPr lang="en-US" sz="1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Other Remedies</a:t>
            </a:r>
          </a:p>
        </p:txBody>
      </p:sp>
      <p:sp>
        <p:nvSpPr>
          <p:cNvPr id="39939" name="Rectangle 3"/>
          <p:cNvSpPr>
            <a:spLocks noGrp="1" noChangeArrowheads="1"/>
          </p:cNvSpPr>
          <p:nvPr>
            <p:ph idx="1"/>
          </p:nvPr>
        </p:nvSpPr>
        <p:spPr/>
        <p:txBody>
          <a:bodyPr/>
          <a:lstStyle/>
          <a:p>
            <a:r>
              <a:rPr lang="en-US" smtClean="0"/>
              <a:t>As money in exchange for time is not very useful, some have suggested an additional remedy to use to help focus the service provider on actually solving problems</a:t>
            </a:r>
          </a:p>
          <a:p>
            <a:r>
              <a:rPr lang="en-US" smtClean="0"/>
              <a:t>Craft a defined escalation policy that ensures that any issues receive immediate attention from the right people inside the service provider's organization </a:t>
            </a:r>
          </a:p>
        </p:txBody>
      </p:sp>
      <p:sp>
        <p:nvSpPr>
          <p:cNvPr id="399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99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E0AE8E-8D8D-417F-9707-CADEB7E160F5}" type="slidenum">
              <a:rPr lang="en-US" sz="1400" smtClean="0"/>
              <a:pPr eaLnBrk="1" hangingPunct="1"/>
              <a:t>37</a:t>
            </a:fld>
            <a:endParaRPr 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Other Remedies</a:t>
            </a:r>
          </a:p>
        </p:txBody>
      </p:sp>
      <p:sp>
        <p:nvSpPr>
          <p:cNvPr id="40963" name="Rectangle 3"/>
          <p:cNvSpPr>
            <a:spLocks noGrp="1" noChangeArrowheads="1"/>
          </p:cNvSpPr>
          <p:nvPr>
            <p:ph idx="1"/>
          </p:nvPr>
        </p:nvSpPr>
        <p:spPr/>
        <p:txBody>
          <a:bodyPr/>
          <a:lstStyle/>
          <a:p>
            <a:r>
              <a:rPr lang="en-US" smtClean="0"/>
              <a:t>First, define what constitutes a service incident</a:t>
            </a:r>
          </a:p>
          <a:p>
            <a:r>
              <a:rPr lang="en-US" smtClean="0"/>
              <a:t>Then create severity tiers that characterize the impact of a service weakness</a:t>
            </a:r>
          </a:p>
          <a:p>
            <a:r>
              <a:rPr lang="en-US" smtClean="0"/>
              <a:t>For example, outright service cessation is obviously Tier 1</a:t>
            </a:r>
          </a:p>
          <a:p>
            <a:r>
              <a:rPr lang="en-US" smtClean="0"/>
              <a:t>But you also should consider latency spikes, which can affect user response-time</a:t>
            </a:r>
          </a:p>
        </p:txBody>
      </p:sp>
      <p:sp>
        <p:nvSpPr>
          <p:cNvPr id="40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0886CA-2227-4146-83FD-E405C4539B84}" type="slidenum">
              <a:rPr lang="en-US" sz="1400" smtClean="0"/>
              <a:pPr eaLnBrk="1" hangingPunct="1"/>
              <a:t>38</a:t>
            </a:fld>
            <a:endParaRPr 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Other Remedies</a:t>
            </a:r>
          </a:p>
        </p:txBody>
      </p:sp>
      <p:sp>
        <p:nvSpPr>
          <p:cNvPr id="41987" name="Rectangle 3"/>
          <p:cNvSpPr>
            <a:spLocks noGrp="1" noChangeArrowheads="1"/>
          </p:cNvSpPr>
          <p:nvPr>
            <p:ph idx="1"/>
          </p:nvPr>
        </p:nvSpPr>
        <p:spPr/>
        <p:txBody>
          <a:bodyPr/>
          <a:lstStyle/>
          <a:p>
            <a:r>
              <a:rPr lang="en-US" smtClean="0"/>
              <a:t>Sustained latency of 250 msec or more for periods of longer than 1 minute may constitute a Tier 2 event</a:t>
            </a:r>
          </a:p>
          <a:p>
            <a:r>
              <a:rPr lang="en-US" smtClean="0"/>
              <a:t>Once the tiers are defined, determine how quickly the carrier should inform you of an incident, how quickly it should respond to your notification, and how quickly you can expect restored service </a:t>
            </a:r>
          </a:p>
        </p:txBody>
      </p:sp>
      <p:sp>
        <p:nvSpPr>
          <p:cNvPr id="419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5E8AA5-ABBB-4200-BC35-D274FFD60337}" type="slidenum">
              <a:rPr lang="en-US" sz="1400" smtClean="0"/>
              <a:pPr eaLnBrk="1" hangingPunct="1"/>
              <a:t>39</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What is a WAN</a:t>
            </a:r>
          </a:p>
        </p:txBody>
      </p:sp>
      <p:sp>
        <p:nvSpPr>
          <p:cNvPr id="6147" name="Content Placeholder 2"/>
          <p:cNvSpPr>
            <a:spLocks noGrp="1"/>
          </p:cNvSpPr>
          <p:nvPr>
            <p:ph idx="1"/>
          </p:nvPr>
        </p:nvSpPr>
        <p:spPr/>
        <p:txBody>
          <a:bodyPr/>
          <a:lstStyle/>
          <a:p>
            <a:r>
              <a:rPr lang="en-US" smtClean="0"/>
              <a:t>For a WAN it is unlikely you will be able to directly control all aspects of the network</a:t>
            </a:r>
          </a:p>
          <a:p>
            <a:r>
              <a:rPr lang="en-US" smtClean="0"/>
              <a:t>The data lines and perhaps some of the equipment will be under the control of a service provider</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220CA6-CA2E-4C54-ADD4-2BF4CD34C742}"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Other Remedies</a:t>
            </a:r>
          </a:p>
        </p:txBody>
      </p:sp>
      <p:sp>
        <p:nvSpPr>
          <p:cNvPr id="43011" name="Content Placeholder 2"/>
          <p:cNvSpPr>
            <a:spLocks noGrp="1"/>
          </p:cNvSpPr>
          <p:nvPr>
            <p:ph idx="1"/>
          </p:nvPr>
        </p:nvSpPr>
        <p:spPr/>
        <p:txBody>
          <a:bodyPr/>
          <a:lstStyle/>
          <a:p>
            <a:r>
              <a:rPr lang="en-US" smtClean="0"/>
              <a:t>After that, get the names, job descriptions, and phone numbers for the individuals who will be directly responsible for repairs</a:t>
            </a:r>
          </a:p>
          <a:p>
            <a:r>
              <a:rPr lang="en-US" smtClean="0"/>
              <a:t>Get the contact information for the individuals to whom they report</a:t>
            </a:r>
          </a:p>
          <a:p>
            <a:r>
              <a:rPr lang="en-US" smtClean="0"/>
              <a:t>Then, define explicitly when the service provider will escalate an incident</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BB98A2-3D79-40B7-9B1F-B6F32B165E02}" type="slidenum">
              <a:rPr lang="en-US" sz="1400" smtClean="0"/>
              <a:pPr eaLnBrk="1" hangingPunct="1"/>
              <a:t>40</a:t>
            </a:fld>
            <a:endParaRPr 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Other Remedies</a:t>
            </a:r>
          </a:p>
        </p:txBody>
      </p:sp>
      <p:sp>
        <p:nvSpPr>
          <p:cNvPr id="44035" name="Rectangle 3"/>
          <p:cNvSpPr>
            <a:spLocks noGrp="1" noChangeArrowheads="1"/>
          </p:cNvSpPr>
          <p:nvPr>
            <p:ph idx="1"/>
          </p:nvPr>
        </p:nvSpPr>
        <p:spPr/>
        <p:txBody>
          <a:bodyPr/>
          <a:lstStyle/>
          <a:p>
            <a:r>
              <a:rPr lang="en-US" smtClean="0"/>
              <a:t>The service provider should agree to inform you directly every time an incident has been escalated</a:t>
            </a:r>
          </a:p>
          <a:p>
            <a:r>
              <a:rPr lang="en-US" smtClean="0"/>
              <a:t>Now for the secret to this method</a:t>
            </a:r>
          </a:p>
          <a:p>
            <a:r>
              <a:rPr lang="en-US" smtClean="0"/>
              <a:t>Explicitly specify that a senior member of management will address any issues that are not resolved in a timely fashion and to your complete satisfaction, at a time and date of your choosing</a:t>
            </a:r>
          </a:p>
        </p:txBody>
      </p:sp>
      <p:sp>
        <p:nvSpPr>
          <p:cNvPr id="440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40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4F9436-CD05-473C-96C6-FCE740F1A5D6}" type="slidenum">
              <a:rPr lang="en-US" sz="1400" smtClean="0"/>
              <a:pPr eaLnBrk="1" hangingPunct="1"/>
              <a:t>41</a:t>
            </a:fld>
            <a:endParaRPr 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Other Remedies</a:t>
            </a:r>
          </a:p>
        </p:txBody>
      </p:sp>
      <p:sp>
        <p:nvSpPr>
          <p:cNvPr id="45059" name="Rectangle 3"/>
          <p:cNvSpPr>
            <a:spLocks noGrp="1" noChangeArrowheads="1"/>
          </p:cNvSpPr>
          <p:nvPr>
            <p:ph idx="1"/>
          </p:nvPr>
        </p:nvSpPr>
        <p:spPr/>
        <p:txBody>
          <a:bodyPr/>
          <a:lstStyle/>
          <a:p>
            <a:r>
              <a:rPr lang="en-US" smtClean="0"/>
              <a:t>In other words, if you are sufficiently unhappy, an executive vice president will fly out to your site to explain why your service doesn't work </a:t>
            </a:r>
          </a:p>
          <a:p>
            <a:r>
              <a:rPr lang="en-US" smtClean="0"/>
              <a:t>This works for a simple reason</a:t>
            </a:r>
          </a:p>
          <a:p>
            <a:r>
              <a:rPr lang="en-US" smtClean="0"/>
              <a:t>Nobody wants to tell the vice president he has to exchange a Friday tee time for a room full of angry customers</a:t>
            </a:r>
          </a:p>
        </p:txBody>
      </p:sp>
      <p:sp>
        <p:nvSpPr>
          <p:cNvPr id="450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4DD4A4-F01C-466E-9137-D815B02A4066}" type="slidenum">
              <a:rPr lang="en-US" sz="1400" smtClean="0"/>
              <a:pPr eaLnBrk="1" hangingPunct="1"/>
              <a:t>42</a:t>
            </a:fld>
            <a:endParaRPr 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Other Remedies</a:t>
            </a:r>
          </a:p>
        </p:txBody>
      </p:sp>
      <p:sp>
        <p:nvSpPr>
          <p:cNvPr id="46083" name="Rectangle 3"/>
          <p:cNvSpPr>
            <a:spLocks noGrp="1" noChangeArrowheads="1"/>
          </p:cNvSpPr>
          <p:nvPr>
            <p:ph idx="1"/>
          </p:nvPr>
        </p:nvSpPr>
        <p:spPr/>
        <p:txBody>
          <a:bodyPr/>
          <a:lstStyle/>
          <a:p>
            <a:r>
              <a:rPr lang="en-US" smtClean="0"/>
              <a:t>The result is a more energetic effort to avoid the situation, which is exactly what you wanted in the first place</a:t>
            </a:r>
          </a:p>
          <a:p>
            <a:r>
              <a:rPr lang="en-US" smtClean="0"/>
              <a:t>The forgoing excellent suggestion, assuming you are a large enough customer to talk them into thus, is from a column in Network World by Johna Till Johnson</a:t>
            </a:r>
          </a:p>
        </p:txBody>
      </p:sp>
      <p:sp>
        <p:nvSpPr>
          <p:cNvPr id="460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60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6632B5-2231-4CBD-8C34-FF36311F781C}" type="slidenum">
              <a:rPr lang="en-US" sz="1400" smtClean="0"/>
              <a:pPr eaLnBrk="1" hangingPunct="1"/>
              <a:t>43</a:t>
            </a:fld>
            <a:endParaRPr 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SLA Problems</a:t>
            </a:r>
          </a:p>
        </p:txBody>
      </p:sp>
      <p:sp>
        <p:nvSpPr>
          <p:cNvPr id="47107" name="Rectangle 3"/>
          <p:cNvSpPr>
            <a:spLocks noGrp="1" noChangeArrowheads="1"/>
          </p:cNvSpPr>
          <p:nvPr>
            <p:ph idx="1"/>
          </p:nvPr>
        </p:nvSpPr>
        <p:spPr/>
        <p:txBody>
          <a:bodyPr/>
          <a:lstStyle/>
          <a:p>
            <a:r>
              <a:rPr lang="en-US" smtClean="0"/>
              <a:t>Often an SLA means nothing in practice</a:t>
            </a:r>
          </a:p>
          <a:p>
            <a:r>
              <a:rPr lang="en-US" smtClean="0"/>
              <a:t>For example</a:t>
            </a:r>
          </a:p>
          <a:p>
            <a:pPr lvl="1"/>
            <a:r>
              <a:rPr lang="en-US" smtClean="0"/>
              <a:t>“When SLA's are offered by Qwest, they apparently don't mean much.</a:t>
            </a:r>
          </a:p>
          <a:p>
            <a:pPr lvl="1"/>
            <a:r>
              <a:rPr lang="en-US" smtClean="0"/>
              <a:t>Our DSL has been down for nearly 3 days already- they promised a fix today, now they are saying Monday to even get a tech on it (apparently their remote dslam stinger has gone bad and I guess they don't stock a spare).</a:t>
            </a:r>
          </a:p>
        </p:txBody>
      </p:sp>
      <p:sp>
        <p:nvSpPr>
          <p:cNvPr id="47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71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DC4114-0433-4573-944B-80CC849BF83E}" type="slidenum">
              <a:rPr lang="en-US" sz="1400" smtClean="0"/>
              <a:pPr eaLnBrk="1" hangingPunct="1"/>
              <a:t>44</a:t>
            </a:fld>
            <a:endParaRPr 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SLA Problems</a:t>
            </a:r>
          </a:p>
        </p:txBody>
      </p:sp>
      <p:sp>
        <p:nvSpPr>
          <p:cNvPr id="48131" name="Content Placeholder 2"/>
          <p:cNvSpPr>
            <a:spLocks noGrp="1"/>
          </p:cNvSpPr>
          <p:nvPr>
            <p:ph idx="1"/>
          </p:nvPr>
        </p:nvSpPr>
        <p:spPr/>
        <p:txBody>
          <a:bodyPr/>
          <a:lstStyle/>
          <a:p>
            <a:pPr lvl="1"/>
            <a:r>
              <a:rPr lang="en-US" smtClean="0"/>
              <a:t>Meanwhile we are half dead in the water.  Very unimpressive service to say the least.”</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5D6434-28CD-48D5-BB24-A93F3CB4AD3B}" type="slidenum">
              <a:rPr lang="en-US" sz="1400" smtClean="0"/>
              <a:pPr eaLnBrk="1" hangingPunct="1"/>
              <a:t>45</a:t>
            </a:fld>
            <a:endParaRPr 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SLA Caution Areas</a:t>
            </a:r>
          </a:p>
        </p:txBody>
      </p:sp>
      <p:sp>
        <p:nvSpPr>
          <p:cNvPr id="49155" name="Rectangle 3"/>
          <p:cNvSpPr>
            <a:spLocks noGrp="1" noChangeArrowheads="1"/>
          </p:cNvSpPr>
          <p:nvPr>
            <p:ph idx="1"/>
          </p:nvPr>
        </p:nvSpPr>
        <p:spPr/>
        <p:txBody>
          <a:bodyPr/>
          <a:lstStyle/>
          <a:p>
            <a:r>
              <a:rPr lang="en-US" smtClean="0"/>
              <a:t>Be careful if performance is measured using averages</a:t>
            </a:r>
          </a:p>
          <a:p>
            <a:pPr lvl="1"/>
            <a:r>
              <a:rPr lang="en-US" smtClean="0"/>
              <a:t>If 90 out of 100 things are averaging 40 ms latency and the remaining 10 average 80 ms latency, then the overall average is 44 ms</a:t>
            </a:r>
          </a:p>
          <a:p>
            <a:pPr lvl="1"/>
            <a:r>
              <a:rPr lang="en-US" smtClean="0"/>
              <a:t>The average might then be within the tolerance</a:t>
            </a:r>
          </a:p>
          <a:p>
            <a:pPr lvl="1"/>
            <a:r>
              <a:rPr lang="en-US" smtClean="0"/>
              <a:t>However a delay of 80 ms for any one thing may be too high</a:t>
            </a:r>
          </a:p>
        </p:txBody>
      </p:sp>
      <p:sp>
        <p:nvSpPr>
          <p:cNvPr id="491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91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40321D-2FCF-46DC-A622-43F40DEEB656}" type="slidenum">
              <a:rPr lang="en-US" sz="1400" smtClean="0"/>
              <a:pPr eaLnBrk="1" hangingPunct="1"/>
              <a:t>46</a:t>
            </a:fld>
            <a:endParaRPr 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SLA Caution Areas</a:t>
            </a:r>
          </a:p>
        </p:txBody>
      </p:sp>
      <p:sp>
        <p:nvSpPr>
          <p:cNvPr id="50179" name="Rectangle 3"/>
          <p:cNvSpPr>
            <a:spLocks noGrp="1" noChangeArrowheads="1"/>
          </p:cNvSpPr>
          <p:nvPr>
            <p:ph idx="1"/>
          </p:nvPr>
        </p:nvSpPr>
        <p:spPr/>
        <p:txBody>
          <a:bodyPr/>
          <a:lstStyle/>
          <a:p>
            <a:pPr>
              <a:lnSpc>
                <a:spcPct val="90000"/>
              </a:lnSpc>
            </a:pPr>
            <a:r>
              <a:rPr lang="en-US" smtClean="0"/>
              <a:t>The definition of uptime is a slippery slope</a:t>
            </a:r>
          </a:p>
          <a:p>
            <a:pPr>
              <a:lnSpc>
                <a:spcPct val="90000"/>
              </a:lnSpc>
            </a:pPr>
            <a:r>
              <a:rPr lang="en-US" smtClean="0"/>
              <a:t>Percentage is not as important as the time period over which it is measured</a:t>
            </a:r>
          </a:p>
          <a:p>
            <a:pPr>
              <a:lnSpc>
                <a:spcPct val="90000"/>
              </a:lnSpc>
            </a:pPr>
            <a:r>
              <a:rPr lang="en-US" smtClean="0"/>
              <a:t>What is covered under the uptime is also important</a:t>
            </a:r>
          </a:p>
          <a:p>
            <a:pPr lvl="1">
              <a:lnSpc>
                <a:spcPct val="90000"/>
              </a:lnSpc>
            </a:pPr>
            <a:r>
              <a:rPr lang="en-US" smtClean="0"/>
              <a:t>For example, in a circuit is it just part or the whole thing end-to-end</a:t>
            </a:r>
          </a:p>
          <a:p>
            <a:pPr lvl="2">
              <a:lnSpc>
                <a:spcPct val="90000"/>
              </a:lnSpc>
            </a:pPr>
            <a:r>
              <a:rPr lang="en-US" smtClean="0"/>
              <a:t>If just one part has a 100% uptime guarantee, but another part has a 97% uptime guarantee, then the circuit uptime guarantee is 97%, not 100%</a:t>
            </a:r>
          </a:p>
        </p:txBody>
      </p:sp>
      <p:sp>
        <p:nvSpPr>
          <p:cNvPr id="501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01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4A26A7-6487-45C9-9C18-95E288A93D67}" type="slidenum">
              <a:rPr lang="en-US" sz="1400" smtClean="0"/>
              <a:pPr eaLnBrk="1" hangingPunct="1"/>
              <a:t>47</a:t>
            </a:fld>
            <a:endParaRPr 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SLA Caution Areas</a:t>
            </a:r>
          </a:p>
        </p:txBody>
      </p:sp>
      <p:sp>
        <p:nvSpPr>
          <p:cNvPr id="51203" name="Rectangle 3"/>
          <p:cNvSpPr>
            <a:spLocks noGrp="1" noChangeArrowheads="1"/>
          </p:cNvSpPr>
          <p:nvPr>
            <p:ph idx="1"/>
          </p:nvPr>
        </p:nvSpPr>
        <p:spPr/>
        <p:txBody>
          <a:bodyPr/>
          <a:lstStyle/>
          <a:p>
            <a:pPr lvl="2">
              <a:lnSpc>
                <a:spcPct val="90000"/>
              </a:lnSpc>
            </a:pPr>
            <a:r>
              <a:rPr lang="en-US" smtClean="0"/>
              <a:t>The part most likely to fail is the one that is always guaranteed at the lower level</a:t>
            </a:r>
          </a:p>
          <a:p>
            <a:r>
              <a:rPr lang="en-US" smtClean="0"/>
              <a:t>Another uptime issue is related to the percentage of uptime guaranteed and over what period of time it is guaranteed</a:t>
            </a:r>
          </a:p>
          <a:p>
            <a:r>
              <a:rPr lang="en-US" smtClean="0"/>
              <a:t>For example</a:t>
            </a:r>
          </a:p>
          <a:p>
            <a:pPr lvl="1"/>
            <a:r>
              <a:rPr lang="en-US" smtClean="0"/>
              <a:t>Let’s say the uptime guarantee is 99%</a:t>
            </a:r>
          </a:p>
          <a:p>
            <a:pPr lvl="1"/>
            <a:r>
              <a:rPr lang="en-US" smtClean="0"/>
              <a:t>That comes out to just 87.6 hours of downtime in an entire year</a:t>
            </a:r>
          </a:p>
        </p:txBody>
      </p:sp>
      <p:sp>
        <p:nvSpPr>
          <p:cNvPr id="512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12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09879C-B5FD-4C9D-B68D-EAA992C03B6C}" type="slidenum">
              <a:rPr lang="en-US" sz="1400" smtClean="0"/>
              <a:pPr eaLnBrk="1" hangingPunct="1"/>
              <a:t>48</a:t>
            </a:fld>
            <a:endParaRPr 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SLA Caution Areas</a:t>
            </a:r>
          </a:p>
        </p:txBody>
      </p:sp>
      <p:sp>
        <p:nvSpPr>
          <p:cNvPr id="52227" name="Content Placeholder 2"/>
          <p:cNvSpPr>
            <a:spLocks noGrp="1"/>
          </p:cNvSpPr>
          <p:nvPr>
            <p:ph idx="1"/>
          </p:nvPr>
        </p:nvSpPr>
        <p:spPr/>
        <p:txBody>
          <a:bodyPr/>
          <a:lstStyle/>
          <a:p>
            <a:pPr lvl="1"/>
            <a:r>
              <a:rPr lang="en-US" smtClean="0"/>
              <a:t>That sounds pretty good</a:t>
            </a:r>
          </a:p>
          <a:p>
            <a:pPr lvl="1"/>
            <a:r>
              <a:rPr lang="en-US" smtClean="0"/>
              <a:t>But what if you are an online flower shop</a:t>
            </a:r>
          </a:p>
          <a:p>
            <a:pPr lvl="1"/>
            <a:r>
              <a:rPr lang="en-US" smtClean="0"/>
              <a:t>What if all of those hours happen to span the 4 days just  before Mother’s Day</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585B9F-2584-4FDD-BC4C-E2DDC71C8B9A}" type="slidenum">
              <a:rPr lang="en-US" sz="1400" smtClean="0"/>
              <a:pPr eaLnBrk="1" hangingPunct="1"/>
              <a:t>49</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WAN Application Requirements</a:t>
            </a:r>
          </a:p>
        </p:txBody>
      </p:sp>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7E8DCD-173F-4C18-B3AC-6F6B951E7D97}" type="slidenum">
              <a:rPr lang="en-US" sz="1400" smtClean="0"/>
              <a:pPr eaLnBrk="1" hangingPunct="1"/>
              <a:t>5</a:t>
            </a:fld>
            <a:endParaRPr lang="en-US" sz="1400" smtClean="0"/>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l="25000" t="38542" r="14063" b="27083"/>
          <a:stretch>
            <a:fillRect/>
          </a:stretch>
        </p:blipFill>
        <p:spPr bwMode="auto">
          <a:xfrm>
            <a:off x="430213" y="1600200"/>
            <a:ext cx="8283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SLA Uptime Table</a:t>
            </a:r>
          </a:p>
        </p:txBody>
      </p:sp>
      <p:graphicFrame>
        <p:nvGraphicFramePr>
          <p:cNvPr id="65579" name="Group 43"/>
          <p:cNvGraphicFramePr>
            <a:graphicFrameLocks noGrp="1"/>
          </p:cNvGraphicFramePr>
          <p:nvPr>
            <p:ph type="tbl" idx="1"/>
          </p:nvPr>
        </p:nvGraphicFramePr>
        <p:xfrm>
          <a:off x="685800" y="1295400"/>
          <a:ext cx="7772400" cy="4879975"/>
        </p:xfrm>
        <a:graphic>
          <a:graphicData uri="http://schemas.openxmlformats.org/drawingml/2006/table">
            <a:tbl>
              <a:tblPr/>
              <a:tblGrid>
                <a:gridCol w="2590800"/>
                <a:gridCol w="2590800"/>
                <a:gridCol w="2590800"/>
              </a:tblGrid>
              <a:tr h="895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Uptime Percentage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8 Hour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Downtime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24 Hour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Downtime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0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291.2 hours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876 hours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145.6 hours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438 hours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29.12 hours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87.6 hours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99.9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2.91 hours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8.76 hours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0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99.99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17.47 minutes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52.56 minutes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99.999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1.747 minutes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5.246 minutes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3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593600-1293-4955-B21C-914700A146CC}" type="slidenum">
              <a:rPr lang="en-US" sz="1400" smtClean="0"/>
              <a:pPr eaLnBrk="1" hangingPunct="1"/>
              <a:t>50</a:t>
            </a:fld>
            <a:endParaRPr 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Monitoring the SLA</a:t>
            </a:r>
          </a:p>
        </p:txBody>
      </p:sp>
      <p:sp>
        <p:nvSpPr>
          <p:cNvPr id="54275" name="Rectangle 3"/>
          <p:cNvSpPr>
            <a:spLocks noGrp="1" noChangeArrowheads="1"/>
          </p:cNvSpPr>
          <p:nvPr>
            <p:ph idx="1"/>
          </p:nvPr>
        </p:nvSpPr>
        <p:spPr/>
        <p:txBody>
          <a:bodyPr/>
          <a:lstStyle/>
          <a:p>
            <a:r>
              <a:rPr lang="en-US" smtClean="0"/>
              <a:t>There are two ways to ensure the SLA is being adhered to</a:t>
            </a:r>
          </a:p>
          <a:p>
            <a:pPr lvl="1"/>
            <a:r>
              <a:rPr lang="en-US" smtClean="0"/>
              <a:t>Just trust the service provider</a:t>
            </a:r>
          </a:p>
          <a:p>
            <a:pPr lvl="1"/>
            <a:r>
              <a:rPr lang="en-US" smtClean="0"/>
              <a:t>or</a:t>
            </a:r>
          </a:p>
          <a:p>
            <a:pPr lvl="1"/>
            <a:r>
              <a:rPr lang="en-US" smtClean="0"/>
              <a:t>Watch it yourself</a:t>
            </a:r>
          </a:p>
          <a:p>
            <a:r>
              <a:rPr lang="en-US" smtClean="0"/>
              <a:t>Monitoring can even be outsourced</a:t>
            </a:r>
          </a:p>
          <a:p>
            <a:pPr lvl="1"/>
            <a:r>
              <a:rPr lang="en-US" smtClean="0"/>
              <a:t>Companies monitor and argue for you</a:t>
            </a:r>
          </a:p>
          <a:p>
            <a:pPr lvl="1"/>
            <a:r>
              <a:rPr lang="en-US" smtClean="0"/>
              <a:t>In such a case, you have outsourced the outsourcing</a:t>
            </a:r>
          </a:p>
        </p:txBody>
      </p:sp>
      <p:sp>
        <p:nvSpPr>
          <p:cNvPr id="542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42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CBE71E-3FFF-46E3-BB32-81A1CC49D8A5}" type="slidenum">
              <a:rPr lang="en-US" sz="1400" smtClean="0"/>
              <a:pPr eaLnBrk="1" hangingPunct="1"/>
              <a:t>51</a:t>
            </a:fld>
            <a:endParaRPr 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Putting It Into Practice</a:t>
            </a:r>
          </a:p>
        </p:txBody>
      </p:sp>
      <p:sp>
        <p:nvSpPr>
          <p:cNvPr id="55299" name="Rectangle 3"/>
          <p:cNvSpPr>
            <a:spLocks noGrp="1" noChangeArrowheads="1"/>
          </p:cNvSpPr>
          <p:nvPr>
            <p:ph idx="1"/>
          </p:nvPr>
        </p:nvSpPr>
        <p:spPr/>
        <p:txBody>
          <a:bodyPr/>
          <a:lstStyle/>
          <a:p>
            <a:r>
              <a:rPr lang="en-US" smtClean="0"/>
              <a:t>Let’s evaluate a sample SLA</a:t>
            </a:r>
          </a:p>
          <a:p>
            <a:r>
              <a:rPr lang="en-US" smtClean="0"/>
              <a:t>Using the SLA handed out to you</a:t>
            </a:r>
          </a:p>
          <a:p>
            <a:r>
              <a:rPr lang="en-US" smtClean="0"/>
              <a:t>Take a few minutes and look for the following</a:t>
            </a:r>
          </a:p>
        </p:txBody>
      </p:sp>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1CB92A-CC7E-40E6-A419-D6C1A255F80F}" type="slidenum">
              <a:rPr lang="en-US" sz="1400" smtClean="0"/>
              <a:pPr eaLnBrk="1" hangingPunct="1"/>
              <a:t>52</a:t>
            </a:fld>
            <a:endParaRPr 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Putting It Into Practice</a:t>
            </a:r>
          </a:p>
        </p:txBody>
      </p:sp>
      <p:sp>
        <p:nvSpPr>
          <p:cNvPr id="56323" name="Rectangle 3"/>
          <p:cNvSpPr>
            <a:spLocks noGrp="1" noChangeArrowheads="1"/>
          </p:cNvSpPr>
          <p:nvPr>
            <p:ph idx="1"/>
          </p:nvPr>
        </p:nvSpPr>
        <p:spPr/>
        <p:txBody>
          <a:bodyPr/>
          <a:lstStyle/>
          <a:p>
            <a:pPr>
              <a:lnSpc>
                <a:spcPct val="90000"/>
              </a:lnSpc>
            </a:pPr>
            <a:r>
              <a:rPr lang="en-US" smtClean="0"/>
              <a:t>Latency Guarantees</a:t>
            </a:r>
          </a:p>
          <a:p>
            <a:pPr lvl="1">
              <a:lnSpc>
                <a:spcPct val="90000"/>
              </a:lnSpc>
            </a:pPr>
            <a:r>
              <a:rPr lang="en-US" smtClean="0"/>
              <a:t>Part of network covered</a:t>
            </a:r>
          </a:p>
          <a:p>
            <a:pPr lvl="1">
              <a:lnSpc>
                <a:spcPct val="90000"/>
              </a:lnSpc>
            </a:pPr>
            <a:r>
              <a:rPr lang="en-US" smtClean="0"/>
              <a:t>Latency allowed</a:t>
            </a:r>
          </a:p>
          <a:p>
            <a:pPr lvl="1">
              <a:lnSpc>
                <a:spcPct val="90000"/>
              </a:lnSpc>
            </a:pPr>
            <a:r>
              <a:rPr lang="en-US" smtClean="0"/>
              <a:t>Is it averaged</a:t>
            </a:r>
          </a:p>
          <a:p>
            <a:pPr lvl="1">
              <a:lnSpc>
                <a:spcPct val="90000"/>
              </a:lnSpc>
            </a:pPr>
            <a:r>
              <a:rPr lang="en-US" smtClean="0"/>
              <a:t>What is Force Majeure</a:t>
            </a:r>
          </a:p>
          <a:p>
            <a:pPr lvl="1">
              <a:lnSpc>
                <a:spcPct val="90000"/>
              </a:lnSpc>
            </a:pPr>
            <a:r>
              <a:rPr lang="en-US" smtClean="0"/>
              <a:t>Remedy</a:t>
            </a:r>
          </a:p>
        </p:txBody>
      </p:sp>
      <p:sp>
        <p:nvSpPr>
          <p:cNvPr id="563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63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D5BF01-C5CC-4F00-9D73-062542ECD581}" type="slidenum">
              <a:rPr lang="en-US" sz="1400" smtClean="0"/>
              <a:pPr eaLnBrk="1" hangingPunct="1"/>
              <a:t>53</a:t>
            </a:fld>
            <a:endParaRPr 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Putting It Into Practice</a:t>
            </a:r>
          </a:p>
        </p:txBody>
      </p:sp>
      <p:sp>
        <p:nvSpPr>
          <p:cNvPr id="57347" name="Content Placeholder 2"/>
          <p:cNvSpPr>
            <a:spLocks noGrp="1"/>
          </p:cNvSpPr>
          <p:nvPr>
            <p:ph idx="1"/>
          </p:nvPr>
        </p:nvSpPr>
        <p:spPr/>
        <p:txBody>
          <a:bodyPr/>
          <a:lstStyle/>
          <a:p>
            <a:pPr>
              <a:lnSpc>
                <a:spcPct val="90000"/>
              </a:lnSpc>
            </a:pPr>
            <a:r>
              <a:rPr lang="en-US" smtClean="0"/>
              <a:t>Uptime levels</a:t>
            </a:r>
          </a:p>
          <a:p>
            <a:pPr lvl="1">
              <a:lnSpc>
                <a:spcPct val="90000"/>
              </a:lnSpc>
            </a:pPr>
            <a:r>
              <a:rPr lang="en-US" smtClean="0"/>
              <a:t>Part of network covered</a:t>
            </a:r>
          </a:p>
          <a:p>
            <a:pPr lvl="1">
              <a:lnSpc>
                <a:spcPct val="90000"/>
              </a:lnSpc>
            </a:pPr>
            <a:r>
              <a:rPr lang="en-US" smtClean="0"/>
              <a:t>Percent of uptime guaranteed</a:t>
            </a:r>
          </a:p>
          <a:p>
            <a:pPr lvl="1">
              <a:lnSpc>
                <a:spcPct val="90000"/>
              </a:lnSpc>
            </a:pPr>
            <a:r>
              <a:rPr lang="en-US" smtClean="0"/>
              <a:t>Excluded events</a:t>
            </a:r>
          </a:p>
          <a:p>
            <a:pPr lvl="1">
              <a:lnSpc>
                <a:spcPct val="90000"/>
              </a:lnSpc>
            </a:pPr>
            <a:r>
              <a:rPr lang="en-US" smtClean="0"/>
              <a:t>Remedy</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EC3040-B9D7-4576-A6DC-E364953C299B}" type="slidenum">
              <a:rPr lang="en-US" sz="1400" smtClean="0"/>
              <a:pPr eaLnBrk="1" hangingPunct="1"/>
              <a:t>54</a:t>
            </a:fld>
            <a:endParaRPr lang="en-US"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UUNET SLA</a:t>
            </a:r>
          </a:p>
        </p:txBody>
      </p:sp>
      <p:sp>
        <p:nvSpPr>
          <p:cNvPr id="583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DD2579-37C5-47A7-B756-6F7A64F437AC}" type="slidenum">
              <a:rPr lang="en-US" sz="1400" smtClean="0"/>
              <a:pPr eaLnBrk="1" hangingPunct="1"/>
              <a:t>55</a:t>
            </a:fld>
            <a:endParaRPr lang="en-US" sz="1400" smtClean="0"/>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t="17999" r="3000" b="8667"/>
          <a:stretch>
            <a:fillRect/>
          </a:stretch>
        </p:blipFill>
        <p:spPr bwMode="auto">
          <a:xfrm>
            <a:off x="838200" y="1447800"/>
            <a:ext cx="739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UUNET SLA</a:t>
            </a:r>
          </a:p>
        </p:txBody>
      </p:sp>
      <p:sp>
        <p:nvSpPr>
          <p:cNvPr id="593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D2BD6F-ECE6-439C-87E6-9134202C578C}" type="slidenum">
              <a:rPr lang="en-US" sz="1400" smtClean="0"/>
              <a:pPr eaLnBrk="1" hangingPunct="1"/>
              <a:t>56</a:t>
            </a:fld>
            <a:endParaRPr lang="en-US" sz="1400" smtClean="0"/>
          </a:p>
        </p:txBody>
      </p:sp>
      <p:pic>
        <p:nvPicPr>
          <p:cNvPr id="59397" name="Picture 4"/>
          <p:cNvPicPr>
            <a:picLocks noChangeAspect="1" noChangeArrowheads="1"/>
          </p:cNvPicPr>
          <p:nvPr/>
        </p:nvPicPr>
        <p:blipFill>
          <a:blip r:embed="rId2">
            <a:extLst>
              <a:ext uri="{28A0092B-C50C-407E-A947-70E740481C1C}">
                <a14:useLocalDpi xmlns:a14="http://schemas.microsoft.com/office/drawing/2010/main" val="0"/>
              </a:ext>
            </a:extLst>
          </a:blip>
          <a:srcRect b="15334"/>
          <a:stretch>
            <a:fillRect/>
          </a:stretch>
        </p:blipFill>
        <p:spPr bwMode="auto">
          <a:xfrm>
            <a:off x="914400" y="1371600"/>
            <a:ext cx="73152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UUNET SLA</a:t>
            </a:r>
          </a:p>
        </p:txBody>
      </p:sp>
      <p:sp>
        <p:nvSpPr>
          <p:cNvPr id="604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643240-E8B7-4035-BE3F-E05011FB49AC}" type="slidenum">
              <a:rPr lang="en-US" sz="1400" smtClean="0"/>
              <a:pPr eaLnBrk="1" hangingPunct="1"/>
              <a:t>57</a:t>
            </a:fld>
            <a:endParaRPr lang="en-US" sz="1400" smtClean="0"/>
          </a:p>
        </p:txBody>
      </p:sp>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t="36667" r="2000" b="6000"/>
          <a:stretch>
            <a:fillRect/>
          </a:stretch>
        </p:blipFill>
        <p:spPr bwMode="auto">
          <a:xfrm>
            <a:off x="838200" y="1447800"/>
            <a:ext cx="746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AT&amp;T DSL SLA</a:t>
            </a:r>
          </a:p>
        </p:txBody>
      </p:sp>
      <p:sp>
        <p:nvSpPr>
          <p:cNvPr id="13315" name="Content Placeholder 2"/>
          <p:cNvSpPr>
            <a:spLocks noGrp="1"/>
          </p:cNvSpPr>
          <p:nvPr>
            <p:ph idx="1"/>
          </p:nvPr>
        </p:nvSpPr>
        <p:spPr/>
        <p:txBody>
          <a:bodyPr/>
          <a:lstStyle/>
          <a:p>
            <a:pPr>
              <a:defRPr/>
            </a:pPr>
            <a:r>
              <a:rPr lang="en-US" dirty="0" smtClean="0"/>
              <a:t>This summary page describes the Service Level Agreement (SLA) applicable to the AT&amp;T Yahoo! High Speed Internet Business Edition family of services</a:t>
            </a:r>
          </a:p>
          <a:p>
            <a:pPr>
              <a:defRPr/>
            </a:pPr>
            <a:r>
              <a:rPr lang="en-US" dirty="0" smtClean="0"/>
              <a:t>A. Network Availability - 99.99%</a:t>
            </a:r>
          </a:p>
          <a:p>
            <a:pPr lvl="1">
              <a:defRPr/>
            </a:pPr>
            <a:r>
              <a:rPr lang="en-US" dirty="0" smtClean="0">
                <a:ea typeface="+mn-ea"/>
                <a:cs typeface="+mn-cs"/>
              </a:rPr>
              <a:t>AT&amp;T POPs on the IP/DSL Backbone Network shall be "Available" 99.99% of the time in delivering traffic to/from other AT&amp;T POP locations on the IP/DSL Backbone measured over a calendar month</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BCD484-9782-4FB6-ACE0-10AE9B19421B}" type="slidenum">
              <a:rPr lang="en-US" sz="1400" smtClean="0"/>
              <a:pPr eaLnBrk="1" hangingPunct="1"/>
              <a:t>58</a:t>
            </a:fld>
            <a:endParaRPr lang="en-US"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Network Availability shall be calculated based on an aggregate monthly measurement average between AT&amp;T MegaPOP and MiniPOP endpoints within the USA</a:t>
            </a:r>
          </a:p>
          <a:p>
            <a:pPr lvl="1">
              <a:defRPr/>
            </a:pPr>
            <a:r>
              <a:rPr lang="en-US" dirty="0" smtClean="0">
                <a:ea typeface="+mn-ea"/>
                <a:cs typeface="+mn-cs"/>
              </a:rPr>
              <a:t>Customer shall be entitled to one (1) day's credit prorated from the Customer's Recurring Monthly Service Fees if AT&amp;T fails to meet the aggregate Network Availability guarantee during any calendar month</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9AA448-D1F7-425F-B796-B307AE6F701F}" type="slidenum">
              <a:rPr lang="en-US" sz="1400" smtClean="0"/>
              <a:pPr eaLnBrk="1" hangingPunct="1"/>
              <a:t>59</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Enterprise Services</a:t>
            </a:r>
          </a:p>
        </p:txBody>
      </p:sp>
      <p:sp>
        <p:nvSpPr>
          <p:cNvPr id="8195" name="Content Placeholder 2"/>
          <p:cNvSpPr>
            <a:spLocks noGrp="1"/>
          </p:cNvSpPr>
          <p:nvPr>
            <p:ph idx="1"/>
          </p:nvPr>
        </p:nvSpPr>
        <p:spPr/>
        <p:txBody>
          <a:bodyPr/>
          <a:lstStyle/>
          <a:p>
            <a:r>
              <a:rPr lang="en-US" smtClean="0"/>
              <a:t>In the Cisco design model the WAN connections are typically part of the distribution layer on small and medium sized organizations</a:t>
            </a:r>
          </a:p>
          <a:p>
            <a:r>
              <a:rPr lang="en-US" smtClean="0"/>
              <a:t>In larger networks the connection is at the core layer</a:t>
            </a:r>
          </a:p>
          <a:p>
            <a:r>
              <a:rPr lang="en-US" smtClean="0"/>
              <a:t>In all cases the WAN connections are part of the Enterprise Services section</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BEE0AB-2EFA-4ECA-BE2C-29A7B97874A2}" type="slidenum">
              <a:rPr lang="en-US" sz="1400" smtClean="0"/>
              <a:pPr eaLnBrk="1" hangingPunct="1"/>
              <a:t>6</a:t>
            </a:fld>
            <a:endParaRPr lang="en-US" sz="1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Any calculation of Network Availability shall not include any unavailability resulting from (a) scheduled Network maintenance; (b) the occurrence of a Force Majeure event, unavailability of an AT&amp;T Virtual POP, or (c) the failure of non-service impacting equipment or systems responsible for network measurements</a:t>
            </a:r>
            <a:endParaRPr lang="en-US" dirty="0"/>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C67DEB-ED20-4AF6-A197-1BD2D7845D2C}" type="slidenum">
              <a:rPr lang="en-US" sz="1400" smtClean="0"/>
              <a:pPr eaLnBrk="1" hangingPunct="1"/>
              <a:t>60</a:t>
            </a:fld>
            <a:endParaRPr lang="en-US" sz="1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B. Installation Interval - 5 Calendar Days</a:t>
            </a:r>
          </a:p>
          <a:p>
            <a:pPr lvl="1">
              <a:defRPr/>
            </a:pPr>
            <a:r>
              <a:rPr lang="en-US" dirty="0" smtClean="0">
                <a:ea typeface="+mn-ea"/>
                <a:cs typeface="+mn-cs"/>
              </a:rPr>
              <a:t>For completed, End User circuits on which billing has commenced, “Installation Interval” is calculated as the number of whole calendar days between the date AT&amp;T received the customer order and the service activation date</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1F5216-17D5-4D58-8C4A-E948A350F83C}" type="slidenum">
              <a:rPr lang="en-US" sz="1400" smtClean="0"/>
              <a:pPr eaLnBrk="1" hangingPunct="1"/>
              <a:t>61</a:t>
            </a:fld>
            <a:endParaRPr 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 *Customer shall be entitled to 50% credit of the first whole month’s monthly recurring charge for that particular circuit if AT&amp;T fails to meet the Installation Interval guarantee during the initial installation phase of the order</a:t>
            </a:r>
          </a:p>
          <a:p>
            <a:pPr lvl="1">
              <a:defRPr/>
            </a:pPr>
            <a:r>
              <a:rPr lang="en-US" dirty="0" smtClean="0">
                <a:ea typeface="+mn-ea"/>
                <a:cs typeface="+mn-cs"/>
              </a:rPr>
              <a:t>This calculation excludes: (a) any customer that does not have an active voice line currently in service with AT&amp;T (must add high-speed Internet service to existing line), (b) any requested due date that occurs after the first available install date,</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DBACC1-ACEB-4A68-AF32-43DA018880D6}" type="slidenum">
              <a:rPr lang="en-US" sz="1400" smtClean="0"/>
              <a:pPr eaLnBrk="1" hangingPunct="1"/>
              <a:t>62</a:t>
            </a:fld>
            <a:endParaRPr lang="en-US" sz="1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(c) lack of facilities within the AT&amp;T network, (d) any orders which are changed by the customer after original date of submission, (e) orders must be placed before 12PM local time or the interval will not start until the following calendar day, (f) any customer with access provided by AT&amp;T SPORT or (g) any delay resulting from Force Majeure events</a:t>
            </a:r>
            <a:endParaRPr lang="en-US" dirty="0"/>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4A5417-F8A2-4925-B267-47D3C4458E9C}" type="slidenum">
              <a:rPr lang="en-US" sz="1400" smtClean="0"/>
              <a:pPr eaLnBrk="1" hangingPunct="1"/>
              <a:t>63</a:t>
            </a:fld>
            <a:endParaRPr lang="en-US" sz="1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C. Network Latency - 40ms:</a:t>
            </a:r>
          </a:p>
          <a:p>
            <a:pPr lvl="1">
              <a:defRPr/>
            </a:pPr>
            <a:r>
              <a:rPr lang="en-US" dirty="0" smtClean="0">
                <a:ea typeface="+mn-ea"/>
                <a:cs typeface="+mn-cs"/>
              </a:rPr>
              <a:t>AT&amp;T's aggregate monthly average, roundtrip POP-to-POP latency on the IP/DSL Backbone Network shall be 40.0 milliseconds or less between MegaPOP locations on the AT&amp;T IP/DSL Backbone</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4BFE58-EBD9-4F1D-9699-7B886227756B}" type="slidenum">
              <a:rPr lang="en-US" sz="1400" smtClean="0"/>
              <a:pPr eaLnBrk="1" hangingPunct="1"/>
              <a:t>64</a:t>
            </a:fld>
            <a:endParaRPr lang="en-US" sz="1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Aggregate monthly roundtrip latency shall be calculated based on the geometric mean of regular measurement samples between AT&amp;T MegaPOP endpoints within the contiguous forty-eight (48) States of the USA</a:t>
            </a:r>
          </a:p>
          <a:p>
            <a:pPr lvl="1">
              <a:defRPr/>
            </a:pPr>
            <a:r>
              <a:rPr lang="en-US" dirty="0" smtClean="0">
                <a:ea typeface="+mn-ea"/>
                <a:cs typeface="+mn-cs"/>
              </a:rPr>
              <a:t>Customer shall be entitled to one (1) day's credit pro-rated from the Customer's Recurring Monthly Service Fees if AT&amp;T fails to meet the aggregate Network Latency Guarantee during any calendar month</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9C23EE-4D1E-41C1-94CE-4F9D8F13C85D}" type="slidenum">
              <a:rPr lang="en-US" sz="1400" smtClean="0"/>
              <a:pPr eaLnBrk="1" hangingPunct="1"/>
              <a:t>65</a:t>
            </a:fld>
            <a:endParaRPr lang="en-US" sz="1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Any calculation of Network Latency shall not include any failure attributable to (a) scheduled Network maintenance; (b) the occurrence of a Force Majeure event, or (c) the failure of non-service impacting equipment or systems responsible for network measurements</a:t>
            </a:r>
            <a:endParaRPr lang="en-US" dirty="0"/>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BCD02F-CAB4-4E90-A090-927D8FEC7117}" type="slidenum">
              <a:rPr lang="en-US" sz="1400" smtClean="0"/>
              <a:pPr eaLnBrk="1" hangingPunct="1"/>
              <a:t>66</a:t>
            </a:fld>
            <a:endParaRPr lang="en-US" sz="1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D. Data Delivery (Packet Loss) - 99.9%:</a:t>
            </a:r>
          </a:p>
          <a:p>
            <a:pPr lvl="1">
              <a:defRPr/>
            </a:pPr>
            <a:r>
              <a:rPr lang="en-US" dirty="0" smtClean="0">
                <a:ea typeface="+mn-ea"/>
                <a:cs typeface="+mn-cs"/>
              </a:rPr>
              <a:t>AT&amp;T's aggregate monthly average packet loss between AT&amp;T POPs on the IP/DSL Backbone shall not exceed 0.1%</a:t>
            </a:r>
          </a:p>
          <a:p>
            <a:pPr lvl="1">
              <a:defRPr/>
            </a:pPr>
            <a:r>
              <a:rPr lang="en-US" dirty="0" smtClean="0">
                <a:ea typeface="+mn-ea"/>
                <a:cs typeface="+mn-cs"/>
              </a:rPr>
              <a:t>Packet Loss shall be calculated based on the arithmetic mean of aggregate monthly measurements between AT&amp;T MegaPOP and MiniPOP endpoints within the USA</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B24ACA-0D19-4FF0-BEBB-3747DCAC67B8}" type="slidenum">
              <a:rPr lang="en-US" sz="1400" smtClean="0"/>
              <a:pPr eaLnBrk="1" hangingPunct="1"/>
              <a:t>67</a:t>
            </a:fld>
            <a:endParaRPr 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*Customer shall be entitled to one (1) day‘s credit pro-rated from the Customer's Recurring Monthly Service Fees if AT&amp;T fails to meet the aggregate Network Packet Loss SLA during any calendar month</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AFAF87-B699-42E2-A951-D554C80F9A0A}" type="slidenum">
              <a:rPr lang="en-US" sz="1400" smtClean="0"/>
              <a:pPr eaLnBrk="1" hangingPunct="1"/>
              <a:t>68</a:t>
            </a:fld>
            <a:endParaRPr lang="en-US" sz="14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Any calculation of Network Packet Loss shall not include any failure attributable to (a) scheduled Network maintenance; (b) the occurrence of a Force Majeure event, or (c) the failure of non-service impacting equipment or systems responsible for network measurements</a:t>
            </a:r>
            <a:endParaRPr lang="en-US" dirty="0"/>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312EC3-545A-489D-A486-EE0800789F1C}" type="slidenum">
              <a:rPr lang="en-US" sz="1400" smtClean="0"/>
              <a:pPr eaLnBrk="1" hangingPunct="1"/>
              <a:t>69</a:t>
            </a:fld>
            <a:endParaRPr 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Enterprise Services</a:t>
            </a:r>
          </a:p>
        </p:txBody>
      </p:sp>
      <p:sp>
        <p:nvSpPr>
          <p:cNvPr id="9219" name="Rectangle 3"/>
          <p:cNvSpPr>
            <a:spLocks noGrp="1" noChangeArrowheads="1"/>
          </p:cNvSpPr>
          <p:nvPr>
            <p:ph idx="1"/>
          </p:nvPr>
        </p:nvSpPr>
        <p:spPr/>
        <p:txBody>
          <a:bodyPr/>
          <a:lstStyle/>
          <a:p>
            <a:pPr eaLnBrk="1" hangingPunct="1"/>
            <a:r>
              <a:rPr lang="en-US" smtClean="0"/>
              <a:t>Enterprise Services are those common to all users in the organization</a:t>
            </a:r>
          </a:p>
          <a:p>
            <a:pPr eaLnBrk="1" hangingPunct="1"/>
            <a:r>
              <a:rPr lang="en-US" smtClean="0"/>
              <a:t>Such as, email, Internet access, or video conferencing</a:t>
            </a:r>
          </a:p>
          <a:p>
            <a:pPr eaLnBrk="1" hangingPunct="1"/>
            <a:r>
              <a:rPr lang="en-US" smtClean="0"/>
              <a:t>These services are placed within their own network near the backbone network that connects all of the organization’s networks</a:t>
            </a:r>
          </a:p>
          <a:p>
            <a:pPr eaLnBrk="1" hangingPunct="1"/>
            <a:r>
              <a:rPr lang="en-US" smtClean="0"/>
              <a:t>Traffic to and from these services must cross a layer 3 device</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FF65E8-7017-49EF-9587-CF8E5E68283A}" type="slidenum">
              <a:rPr lang="en-US" sz="1400" smtClean="0"/>
              <a:pPr eaLnBrk="1" hangingPunct="1"/>
              <a:t>7</a:t>
            </a:fld>
            <a:endParaRPr lang="en-US" sz="1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E. 24 Hour Service Restoration:</a:t>
            </a:r>
          </a:p>
          <a:p>
            <a:pPr lvl="1">
              <a:defRPr/>
            </a:pPr>
            <a:r>
              <a:rPr lang="en-US" dirty="0" smtClean="0">
                <a:ea typeface="+mn-ea"/>
                <a:cs typeface="+mn-cs"/>
              </a:rPr>
              <a:t>Customer connectivity shall be restored in 24 hours or less from the time AT&amp;T is notified of the outage</a:t>
            </a:r>
          </a:p>
          <a:p>
            <a:pPr lvl="1">
              <a:defRPr/>
            </a:pPr>
            <a:r>
              <a:rPr lang="en-US" dirty="0" smtClean="0">
                <a:ea typeface="+mn-ea"/>
                <a:cs typeface="+mn-cs"/>
              </a:rPr>
              <a:t>*Customer shall be entitled to one (1) day's credit (based on 30 day calendar month) from the Customer's recurring monthly service fees if AT&amp;T fails to meet the 24 Hour Service Restoration SLA</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13BFD2-7D2E-47E0-8970-12D1ECD51F40}" type="slidenum">
              <a:rPr lang="en-US" sz="1400" smtClean="0"/>
              <a:pPr eaLnBrk="1" hangingPunct="1"/>
              <a:t>70</a:t>
            </a:fld>
            <a:endParaRPr lang="en-US" sz="1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Any calculation of 24 Hour Service Restoration shall not include any failure attributable to (a) scheduled Network maintenance; (b) the occurrence of a Force Majeure event; (c) the failure of non-service impacting equipment or systems responsible for network measurements; or (d) any CPE failures; (e) any outage involving access facilities; including Central Office (CO), Remote Terminal (RT), or Digital Subscriber Line Access Multiplexer (DSLAM) equipment </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0BA27E-826D-4CCF-BE1F-3F72F97662B3}" type="slidenum">
              <a:rPr lang="en-US" sz="1400" smtClean="0"/>
              <a:pPr eaLnBrk="1" hangingPunct="1"/>
              <a:t>71</a:t>
            </a:fld>
            <a:endParaRPr 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 Credits are not automatically applied. Customer must apply via the Business DSL SLA website located at http://www.att.com/businessdslsla, or by calling our Customer Care at 1-877-722-3755</a:t>
            </a:r>
            <a:endParaRPr lang="en-US" dirty="0"/>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279973-28DA-400E-B742-96C529C8C3C7}" type="slidenum">
              <a:rPr lang="en-US" sz="1400" smtClean="0"/>
              <a:pPr eaLnBrk="1" hangingPunct="1"/>
              <a:t>72</a:t>
            </a:fld>
            <a:endParaRPr lang="en-US" sz="1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G. Scheduled Network Maintenance:</a:t>
            </a:r>
          </a:p>
          <a:p>
            <a:pPr lvl="1">
              <a:defRPr/>
            </a:pPr>
            <a:r>
              <a:rPr lang="en-US" dirty="0" smtClean="0">
                <a:ea typeface="+mn-ea"/>
                <a:cs typeface="+mn-cs"/>
              </a:rPr>
              <a:t>Scheduled Network Maintenance refers to upgrades or modifications to network equipment software, network equipment hardware, or Network capacity</a:t>
            </a:r>
          </a:p>
          <a:p>
            <a:pPr lvl="1">
              <a:defRPr/>
            </a:pPr>
            <a:r>
              <a:rPr lang="en-US" dirty="0" smtClean="0">
                <a:ea typeface="+mn-ea"/>
                <a:cs typeface="+mn-cs"/>
              </a:rPr>
              <a:t>Scheduled Network Maintenance may temporarily degrade the quality of AT&amp;T’s Internet Service, including the possibility of short-duration outages</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4DFC51-F02B-49F2-AD3D-AA078C681909}" type="slidenum">
              <a:rPr lang="en-US" sz="1400" smtClean="0"/>
              <a:pPr eaLnBrk="1" hangingPunct="1"/>
              <a:t>73</a:t>
            </a:fld>
            <a:endParaRPr lang="en-US"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Such effects related to Scheduled Network Maintenance shall not give rise to service credits under this SLA</a:t>
            </a:r>
          </a:p>
          <a:p>
            <a:pPr lvl="1">
              <a:defRPr/>
            </a:pPr>
            <a:r>
              <a:rPr lang="en-US" dirty="0" smtClean="0">
                <a:ea typeface="+mn-ea"/>
                <a:cs typeface="+mn-cs"/>
              </a:rPr>
              <a:t>Scheduled Network Maintenance shall be undertaken only on Tuesday and Thursday mornings between the hours of 2:00AM and 5:00AM Central Time in the United States independent of the local time zone of each respective AT&amp;T Point-of-Presence (POP)</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F16A68-3549-4A97-98FE-BE783035117C}" type="slidenum">
              <a:rPr lang="en-US" sz="1400" smtClean="0"/>
              <a:pPr eaLnBrk="1" hangingPunct="1"/>
              <a:t>74</a:t>
            </a:fld>
            <a:endParaRPr lang="en-US" sz="1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AT&amp;T reserves the right to change Scheduled Network Maintenance dates &amp; times upon 30 days notification via update to be posted at this site</a:t>
            </a:r>
            <a:endParaRPr lang="en-US" dirty="0"/>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13B8FF-6E29-4779-A288-53AE632AFA65}" type="slidenum">
              <a:rPr lang="en-US" sz="1400" smtClean="0"/>
              <a:pPr eaLnBrk="1" hangingPunct="1"/>
              <a:t>75</a:t>
            </a:fld>
            <a:endParaRPr lang="en-US" sz="1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H. Emergency Network Maintenance:</a:t>
            </a:r>
          </a:p>
          <a:p>
            <a:pPr lvl="1">
              <a:defRPr/>
            </a:pPr>
            <a:r>
              <a:rPr lang="en-US" dirty="0" smtClean="0">
                <a:ea typeface="+mn-ea"/>
                <a:cs typeface="+mn-cs"/>
              </a:rPr>
              <a:t>Emergency Network Maintenance refers to efforts to correct network conditions that are likely to cause a material Service outage and that require immediate action. Emergency Network Maintenance may temporarily degrade the quality of AT&amp;T’s Internet Service, including the possibility of short-duration outages</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E33D82-153B-43FC-8329-72E6C446C5D9}" type="slidenum">
              <a:rPr lang="en-US" sz="1400" smtClean="0"/>
              <a:pPr eaLnBrk="1" hangingPunct="1"/>
              <a:t>76</a:t>
            </a:fld>
            <a:endParaRPr lang="en-US" sz="1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Such effects related to Emergency Network Maintenance shall entitle Customer to service credits as set forth in this SLA if and only if service degradation or loss-of-service occurs outside of Scheduled Network Maintenance time windows identified in Section F</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E97281-9765-4858-A012-2E9A7B2B2E5B}" type="slidenum">
              <a:rPr lang="en-US" sz="1400" smtClean="0"/>
              <a:pPr eaLnBrk="1" hangingPunct="1"/>
              <a:t>77</a:t>
            </a:fld>
            <a:endParaRPr lang="en-US" sz="1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AT&amp;T may undertake Emergency Network Maintenance at any time deemed necessary and shall provide notice of Emergency Network Maintenance to Customer as soon as is commercially practicable under the circumstances</a:t>
            </a:r>
            <a:endParaRPr lang="en-US" dirty="0"/>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47578-516A-431A-8430-C676EB9C2B41}" type="slidenum">
              <a:rPr lang="en-US" sz="1400" smtClean="0"/>
              <a:pPr eaLnBrk="1" hangingPunct="1"/>
              <a:t>78</a:t>
            </a:fld>
            <a:endParaRPr lang="en-US" sz="1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a:defRPr/>
            </a:pPr>
            <a:r>
              <a:rPr lang="en-US" dirty="0" smtClean="0"/>
              <a:t>I. Force Majeure:</a:t>
            </a:r>
          </a:p>
          <a:p>
            <a:pPr lvl="1">
              <a:defRPr/>
            </a:pPr>
            <a:r>
              <a:rPr lang="en-US" dirty="0" smtClean="0">
                <a:ea typeface="+mn-ea"/>
                <a:cs typeface="+mn-cs"/>
              </a:rPr>
              <a:t>Neither AT&amp;T nor Customer shall be responsible for damages or for delays or failures in performance resulting from acts or occurrences beyond their reasonable control, including without limitation: fire, lightning, explosion, power surge or failure, water, acts of God, war, revolution, civil commotion or acts of civil or military authorities or public enemies; any law, order, regulation, </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8414EE-EFC7-4000-982F-FE752C5EC5AA}" type="slidenum">
              <a:rPr lang="en-US" sz="1400" smtClean="0"/>
              <a:pPr eaLnBrk="1" hangingPunct="1"/>
              <a:t>79</a:t>
            </a:fld>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Shared Block</a:t>
            </a:r>
          </a:p>
        </p:txBody>
      </p:sp>
      <p:sp>
        <p:nvSpPr>
          <p:cNvPr id="10243" name="Rectangle 3"/>
          <p:cNvSpPr>
            <a:spLocks noGrp="1" noChangeArrowheads="1"/>
          </p:cNvSpPr>
          <p:nvPr>
            <p:ph idx="1"/>
          </p:nvPr>
        </p:nvSpPr>
        <p:spPr/>
        <p:txBody>
          <a:bodyPr/>
          <a:lstStyle/>
          <a:p>
            <a:pPr eaLnBrk="1" hangingPunct="1"/>
            <a:r>
              <a:rPr lang="en-US" smtClean="0"/>
              <a:t>Within the Enterprise Services section the WAN connections are part of a Shared Block</a:t>
            </a:r>
          </a:p>
          <a:p>
            <a:pPr eaLnBrk="1" hangingPunct="1"/>
            <a:r>
              <a:rPr lang="en-US" smtClean="0"/>
              <a:t>A Shared Block contains such things as</a:t>
            </a:r>
          </a:p>
          <a:p>
            <a:pPr lvl="1" eaLnBrk="1" hangingPunct="1"/>
            <a:r>
              <a:rPr lang="en-US" smtClean="0"/>
              <a:t>A server farm</a:t>
            </a:r>
          </a:p>
          <a:p>
            <a:pPr lvl="1" eaLnBrk="1" hangingPunct="1"/>
            <a:r>
              <a:rPr lang="en-US" smtClean="0"/>
              <a:t>Connection to the WAN</a:t>
            </a:r>
          </a:p>
          <a:p>
            <a:pPr lvl="1" eaLnBrk="1" hangingPunct="1"/>
            <a:r>
              <a:rPr lang="en-US" smtClean="0"/>
              <a:t>Connection to the Internet</a:t>
            </a: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A27CD7-6EF1-48FD-ABCF-200F71288D48}" type="slidenum">
              <a:rPr lang="en-US" sz="1400" smtClean="0"/>
              <a:pPr eaLnBrk="1" hangingPunct="1"/>
              <a:t>8</a:t>
            </a:fld>
            <a:endParaRPr lang="en-US"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AT&amp;T DSL SLA</a:t>
            </a:r>
          </a:p>
        </p:txBody>
      </p:sp>
      <p:sp>
        <p:nvSpPr>
          <p:cNvPr id="3" name="Content Placeholder 2"/>
          <p:cNvSpPr>
            <a:spLocks noGrp="1"/>
          </p:cNvSpPr>
          <p:nvPr>
            <p:ph idx="1"/>
          </p:nvPr>
        </p:nvSpPr>
        <p:spPr/>
        <p:txBody>
          <a:bodyPr/>
          <a:lstStyle/>
          <a:p>
            <a:pPr lvl="1">
              <a:defRPr/>
            </a:pPr>
            <a:r>
              <a:rPr lang="en-US" dirty="0" smtClean="0">
                <a:ea typeface="+mn-ea"/>
                <a:cs typeface="+mn-cs"/>
              </a:rPr>
              <a:t>ordinance, or requirement of any government or legal body or any representative of any such government or legal body; or labor unrest, including strikes, slowdowns, picketing or boycotts; inability to secure raw materials, transportation facilities, fuel or energy shortages, or acts or omissions of other common carriers</a:t>
            </a:r>
            <a:endParaRPr lang="en-US" dirty="0"/>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A3FCDA-0D3B-4E1D-9B16-75EB34EE93A9}" type="slidenum">
              <a:rPr lang="en-US" sz="1400" smtClean="0"/>
              <a:pPr eaLnBrk="1" hangingPunct="1"/>
              <a:t>80</a:t>
            </a:fld>
            <a:endParaRPr lang="en-US"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AT&amp;T DSL SLA</a:t>
            </a:r>
          </a:p>
        </p:txBody>
      </p:sp>
      <p:sp>
        <p:nvSpPr>
          <p:cNvPr id="849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49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25DA49-3A76-4B8C-99D3-594D85F03A3E}" type="slidenum">
              <a:rPr lang="en-US" sz="1400" smtClean="0"/>
              <a:pPr eaLnBrk="1" hangingPunct="1"/>
              <a:t>81</a:t>
            </a:fld>
            <a:endParaRPr lang="en-US" sz="1400" smtClean="0"/>
          </a:p>
        </p:txBody>
      </p:sp>
      <p:pic>
        <p:nvPicPr>
          <p:cNvPr id="84997" name="Picture 2"/>
          <p:cNvPicPr>
            <a:picLocks noChangeAspect="1" noChangeArrowheads="1"/>
          </p:cNvPicPr>
          <p:nvPr/>
        </p:nvPicPr>
        <p:blipFill>
          <a:blip r:embed="rId2">
            <a:extLst>
              <a:ext uri="{28A0092B-C50C-407E-A947-70E740481C1C}">
                <a14:useLocalDpi xmlns:a14="http://schemas.microsoft.com/office/drawing/2010/main" val="0"/>
              </a:ext>
            </a:extLst>
          </a:blip>
          <a:srcRect l="31250" t="44792" r="21094" b="36458"/>
          <a:stretch>
            <a:fillRect/>
          </a:stretch>
        </p:blipFill>
        <p:spPr bwMode="auto">
          <a:xfrm>
            <a:off x="1143000" y="1600200"/>
            <a:ext cx="67135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AT&amp;T T Carrier SLA</a:t>
            </a:r>
          </a:p>
        </p:txBody>
      </p:sp>
      <p:sp>
        <p:nvSpPr>
          <p:cNvPr id="86019" name="Content Placeholder 2"/>
          <p:cNvSpPr>
            <a:spLocks noGrp="1"/>
          </p:cNvSpPr>
          <p:nvPr>
            <p:ph idx="1"/>
          </p:nvPr>
        </p:nvSpPr>
        <p:spPr/>
        <p:txBody>
          <a:bodyPr/>
          <a:lstStyle/>
          <a:p>
            <a:r>
              <a:rPr lang="en-US" smtClean="0"/>
              <a:t>AT&amp;T’s commitment on provisioning</a:t>
            </a:r>
          </a:p>
          <a:p>
            <a:pPr lvl="1"/>
            <a:r>
              <a:rPr lang="en-US" smtClean="0"/>
              <a:t>30 Days from Technical Interview</a:t>
            </a:r>
          </a:p>
          <a:p>
            <a:pPr lvl="1"/>
            <a:r>
              <a:rPr lang="en-US" smtClean="0"/>
              <a:t>Excludes any LEC facility issues</a:t>
            </a:r>
          </a:p>
          <a:p>
            <a:r>
              <a:rPr lang="en-US" smtClean="0"/>
              <a:t>AT&amp;T commitment on On-net Network Availability</a:t>
            </a:r>
          </a:p>
          <a:p>
            <a:pPr lvl="1"/>
            <a:r>
              <a:rPr lang="en-US" smtClean="0"/>
              <a:t>99.999% AT&amp;T’s IP network has continually outperformed its major competitors for over a year</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57BA90-7756-4671-A094-3D1F6BB2CE2F}" type="slidenum">
              <a:rPr lang="en-US" sz="1400" smtClean="0"/>
              <a:pPr eaLnBrk="1" hangingPunct="1"/>
              <a:t>82</a:t>
            </a:fld>
            <a:endParaRPr lang="en-US" sz="14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AT&amp;T T Carrier SLA</a:t>
            </a:r>
          </a:p>
        </p:txBody>
      </p:sp>
      <p:sp>
        <p:nvSpPr>
          <p:cNvPr id="87043" name="Content Placeholder 2"/>
          <p:cNvSpPr>
            <a:spLocks noGrp="1"/>
          </p:cNvSpPr>
          <p:nvPr>
            <p:ph idx="1"/>
          </p:nvPr>
        </p:nvSpPr>
        <p:spPr/>
        <p:txBody>
          <a:bodyPr/>
          <a:lstStyle/>
          <a:p>
            <a:pPr lvl="1"/>
            <a:r>
              <a:rPr lang="en-US" smtClean="0"/>
              <a:t>Proof is readily available on the Internet</a:t>
            </a:r>
          </a:p>
          <a:p>
            <a:pPr lvl="1"/>
            <a:r>
              <a:rPr lang="en-US" smtClean="0"/>
              <a:t>AT&amp;T’s IP network performance statistics are publicly available at www.att.com/ipnetwork</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644B4D-9BBD-4125-80CF-EE686ED0CA77}" type="slidenum">
              <a:rPr lang="en-US" sz="1400" smtClean="0"/>
              <a:pPr eaLnBrk="1" hangingPunct="1"/>
              <a:t>83</a:t>
            </a:fld>
            <a:endParaRPr lang="en-US"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AT&amp;T T Carrier SLA</a:t>
            </a:r>
          </a:p>
        </p:txBody>
      </p:sp>
      <p:sp>
        <p:nvSpPr>
          <p:cNvPr id="880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80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860AFA-2125-4905-A30C-C2A2553CC426}" type="slidenum">
              <a:rPr lang="en-US" sz="1400" smtClean="0"/>
              <a:pPr eaLnBrk="1" hangingPunct="1"/>
              <a:t>84</a:t>
            </a:fld>
            <a:endParaRPr lang="en-US" sz="1400" smtClean="0"/>
          </a:p>
        </p:txBody>
      </p:sp>
      <p:pic>
        <p:nvPicPr>
          <p:cNvPr id="88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AT&amp;T T Carrier SLA</a:t>
            </a:r>
          </a:p>
        </p:txBody>
      </p:sp>
      <p:sp>
        <p:nvSpPr>
          <p:cNvPr id="890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90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A57526-DE86-40E5-A0E4-B297EE52B4FE}" type="slidenum">
              <a:rPr lang="en-US" sz="1400" smtClean="0"/>
              <a:pPr eaLnBrk="1" hangingPunct="1"/>
              <a:t>85</a:t>
            </a:fld>
            <a:endParaRPr lang="en-US" sz="1400" smtClean="0"/>
          </a:p>
        </p:txBody>
      </p:sp>
      <p:pic>
        <p:nvPicPr>
          <p:cNvPr id="890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AT&amp;T T Carrier SLA</a:t>
            </a:r>
          </a:p>
        </p:txBody>
      </p:sp>
      <p:sp>
        <p:nvSpPr>
          <p:cNvPr id="901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01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127E3C-642B-4449-B1C1-71C48A55A506}" type="slidenum">
              <a:rPr lang="en-US" sz="1400" smtClean="0"/>
              <a:pPr eaLnBrk="1" hangingPunct="1"/>
              <a:t>86</a:t>
            </a:fld>
            <a:endParaRPr lang="en-US" sz="1400" smtClean="0"/>
          </a:p>
        </p:txBody>
      </p:sp>
      <p:pic>
        <p:nvPicPr>
          <p:cNvPr id="90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AT&amp;T T Carrier SLA</a:t>
            </a:r>
          </a:p>
        </p:txBody>
      </p:sp>
      <p:sp>
        <p:nvSpPr>
          <p:cNvPr id="91139" name="Content Placeholder 2"/>
          <p:cNvSpPr>
            <a:spLocks noGrp="1"/>
          </p:cNvSpPr>
          <p:nvPr>
            <p:ph idx="1"/>
          </p:nvPr>
        </p:nvSpPr>
        <p:spPr/>
        <p:txBody>
          <a:bodyPr/>
          <a:lstStyle/>
          <a:p>
            <a:r>
              <a:rPr lang="en-US" smtClean="0"/>
              <a:t>AT&amp;T/SBC's commitment on Off-net Network Availability</a:t>
            </a:r>
          </a:p>
          <a:p>
            <a:pPr lvl="1"/>
            <a:r>
              <a:rPr lang="en-US" smtClean="0"/>
              <a:t>The monthly average full-page download time for the Keynote Business 40 websites, from within selected domestic MegaPOP locations, will not exceed 110% of the US25 Overall metric</a:t>
            </a:r>
          </a:p>
        </p:txBody>
      </p:sp>
      <p:sp>
        <p:nvSpPr>
          <p:cNvPr id="91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20570F-1284-414A-AB3A-B8F2D7E0BD63}" type="slidenum">
              <a:rPr lang="en-US" sz="1400" smtClean="0"/>
              <a:pPr eaLnBrk="1" hangingPunct="1"/>
              <a:t>87</a:t>
            </a:fld>
            <a:endParaRPr lang="en-US" sz="1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AT&amp;T T Carrier SLA</a:t>
            </a:r>
          </a:p>
        </p:txBody>
      </p:sp>
      <p:sp>
        <p:nvSpPr>
          <p:cNvPr id="92163" name="Content Placeholder 2"/>
          <p:cNvSpPr>
            <a:spLocks noGrp="1"/>
          </p:cNvSpPr>
          <p:nvPr>
            <p:ph idx="1"/>
          </p:nvPr>
        </p:nvSpPr>
        <p:spPr/>
        <p:txBody>
          <a:bodyPr/>
          <a:lstStyle/>
          <a:p>
            <a:pPr lvl="1"/>
            <a:r>
              <a:rPr lang="en-US" smtClean="0"/>
              <a:t>The Keynote Business 40 (KB40) Internet Performance Index measures the average download time for the home pages of 40 significant US-based business Web Sites</a:t>
            </a:r>
          </a:p>
          <a:p>
            <a:pPr lvl="1"/>
            <a:r>
              <a:rPr lang="en-US" smtClean="0"/>
              <a:t>These measurements are taken by automated agents attached to key points in the Internet backbone in the 25 largest metropolitan areas of the United States</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52C35F-9D41-4069-8101-7653B9E09F05}" type="slidenum">
              <a:rPr lang="en-US" sz="1400" smtClean="0"/>
              <a:pPr eaLnBrk="1" hangingPunct="1"/>
              <a:t>88</a:t>
            </a:fld>
            <a:endParaRPr lang="en-US" sz="14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AT&amp;T T Carrier SLA</a:t>
            </a:r>
          </a:p>
        </p:txBody>
      </p:sp>
      <p:sp>
        <p:nvSpPr>
          <p:cNvPr id="93187" name="Content Placeholder 2"/>
          <p:cNvSpPr>
            <a:spLocks noGrp="1"/>
          </p:cNvSpPr>
          <p:nvPr>
            <p:ph idx="1"/>
          </p:nvPr>
        </p:nvSpPr>
        <p:spPr/>
        <p:txBody>
          <a:bodyPr/>
          <a:lstStyle/>
          <a:p>
            <a:r>
              <a:rPr lang="en-US" smtClean="0"/>
              <a:t>AT&amp;T's commitment on Maximum Time to Restore</a:t>
            </a:r>
          </a:p>
          <a:p>
            <a:pPr lvl="1"/>
            <a:r>
              <a:rPr lang="en-US" smtClean="0"/>
              <a:t>&lt; 3 hours AT&amp;T's commitment on Data Delivery</a:t>
            </a:r>
          </a:p>
          <a:p>
            <a:pPr lvl="1"/>
            <a:r>
              <a:rPr lang="en-US" smtClean="0"/>
              <a:t>99.9% Internet Service Availability</a:t>
            </a:r>
          </a:p>
          <a:p>
            <a:pPr lvl="2"/>
            <a:r>
              <a:rPr lang="en-US" smtClean="0"/>
              <a:t>SBC’s Dedicated Internet Access Service will be available to Customer 99.95% of the time in a calendar month</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70FA43-494D-4B42-9CF5-80E40404438C}" type="slidenum">
              <a:rPr lang="en-US" sz="1400" smtClean="0"/>
              <a:pPr eaLnBrk="1" hangingPunct="1"/>
              <a:t>89</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Enterprise Composite Model</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952B49-4891-48F1-B07A-D61B8D58E1D8}" type="slidenum">
              <a:rPr lang="en-US" sz="1400" smtClean="0"/>
              <a:pPr eaLnBrk="1" hangingPunct="1"/>
              <a:t>9</a:t>
            </a:fld>
            <a:endParaRPr lang="en-US" sz="1400" smtClean="0"/>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l="31250" t="30208" r="13281" b="16667"/>
          <a:stretch>
            <a:fillRect/>
          </a:stretch>
        </p:blipFill>
        <p:spPr bwMode="auto">
          <a:xfrm>
            <a:off x="1447800" y="1600200"/>
            <a:ext cx="6259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AT&amp;T T Carrier SLA</a:t>
            </a:r>
          </a:p>
        </p:txBody>
      </p:sp>
      <p:sp>
        <p:nvSpPr>
          <p:cNvPr id="94211" name="Content Placeholder 2"/>
          <p:cNvSpPr>
            <a:spLocks noGrp="1"/>
          </p:cNvSpPr>
          <p:nvPr>
            <p:ph idx="1"/>
          </p:nvPr>
        </p:nvSpPr>
        <p:spPr/>
        <p:txBody>
          <a:bodyPr/>
          <a:lstStyle/>
          <a:p>
            <a:pPr lvl="2"/>
            <a:r>
              <a:rPr lang="en-US" smtClean="0"/>
              <a:t>Service Unavailability exists when the Internet connection is unable to transmit and receive IP Packets to/from On-Net Hosts and AT&amp;T records such failure in the trouble ticketing system</a:t>
            </a:r>
          </a:p>
          <a:p>
            <a:pPr lvl="2"/>
            <a:r>
              <a:rPr lang="en-US" smtClean="0"/>
              <a:t>Service Unavailability is measured from the time SBC has actual knowledge of a service outage and a trouble ticket is opened, either in response to notification by the Customer or in response to alarms from internal network management systems, to the time Customer’s Impaired DIA Service is again able to transmit and receive IP Packets from SBC On-Net Hosts</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EB4C67-26FD-4CF0-B29C-202819025B35}" type="slidenum">
              <a:rPr lang="en-US" sz="1400" smtClean="0"/>
              <a:pPr eaLnBrk="1" hangingPunct="1"/>
              <a:t>90</a:t>
            </a:fld>
            <a:endParaRPr lang="en-US" sz="140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AT&amp;T T Carrier SLA</a:t>
            </a:r>
          </a:p>
        </p:txBody>
      </p:sp>
      <p:sp>
        <p:nvSpPr>
          <p:cNvPr id="95235" name="Content Placeholder 2"/>
          <p:cNvSpPr>
            <a:spLocks noGrp="1"/>
          </p:cNvSpPr>
          <p:nvPr>
            <p:ph idx="1"/>
          </p:nvPr>
        </p:nvSpPr>
        <p:spPr/>
        <p:txBody>
          <a:bodyPr/>
          <a:lstStyle/>
          <a:p>
            <a:r>
              <a:rPr lang="en-US" smtClean="0"/>
              <a:t>AT&amp;T's commitment on Maximum Latency</a:t>
            </a:r>
          </a:p>
          <a:p>
            <a:pPr lvl="1"/>
            <a:r>
              <a:rPr lang="en-US" smtClean="0"/>
              <a:t>39 ms Network Latency</a:t>
            </a:r>
          </a:p>
          <a:p>
            <a:pPr lvl="2"/>
            <a:r>
              <a:rPr lang="en-US" smtClean="0"/>
              <a:t>Average round-trip transmissions will be 40 milliseconds or less between selected MegaPOP endpoints within the IP Network, measured by averaging samples taken during a calendar month between these endpoints</a:t>
            </a: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DB88D7-1055-4668-9AB2-E28ACF70FD4A}" type="slidenum">
              <a:rPr lang="en-US" sz="1400" smtClean="0"/>
              <a:pPr eaLnBrk="1" hangingPunct="1"/>
              <a:t>91</a:t>
            </a:fld>
            <a:endParaRPr lang="en-US" sz="1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AT&amp;T T Carrier SLA</a:t>
            </a:r>
          </a:p>
        </p:txBody>
      </p:sp>
      <p:sp>
        <p:nvSpPr>
          <p:cNvPr id="96259" name="Content Placeholder 2"/>
          <p:cNvSpPr>
            <a:spLocks noGrp="1"/>
          </p:cNvSpPr>
          <p:nvPr>
            <p:ph idx="1"/>
          </p:nvPr>
        </p:nvSpPr>
        <p:spPr/>
        <p:txBody>
          <a:bodyPr/>
          <a:lstStyle/>
          <a:p>
            <a:r>
              <a:rPr lang="en-US" smtClean="0"/>
              <a:t>AT&amp;T's commitment on Maximum Packet Loss</a:t>
            </a:r>
          </a:p>
          <a:p>
            <a:pPr lvl="1"/>
            <a:r>
              <a:rPr lang="en-US" smtClean="0"/>
              <a:t>0.1% Network Packet Loss</a:t>
            </a:r>
          </a:p>
          <a:p>
            <a:pPr lvl="2"/>
            <a:r>
              <a:rPr lang="en-US" smtClean="0"/>
              <a:t>During any calendar month, packet loss will not exceed 0.1% based upon monthly averages, between MegaPOP and MiniPOP endpoints within the IP network</a:t>
            </a:r>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F0E531-24C4-45BE-A2A5-B51CB9ED0A68}" type="slidenum">
              <a:rPr lang="en-US" sz="1400" smtClean="0"/>
              <a:pPr eaLnBrk="1" hangingPunct="1"/>
              <a:t>92</a:t>
            </a:fld>
            <a:endParaRPr lang="en-US" sz="1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AT&amp;T T Carrier SLA</a:t>
            </a:r>
          </a:p>
        </p:txBody>
      </p:sp>
      <p:sp>
        <p:nvSpPr>
          <p:cNvPr id="97283" name="Content Placeholder 2"/>
          <p:cNvSpPr>
            <a:spLocks noGrp="1"/>
          </p:cNvSpPr>
          <p:nvPr>
            <p:ph idx="1"/>
          </p:nvPr>
        </p:nvSpPr>
        <p:spPr/>
        <p:txBody>
          <a:bodyPr/>
          <a:lstStyle/>
          <a:p>
            <a:r>
              <a:rPr lang="en-US" smtClean="0"/>
              <a:t>AT&amp;T's commitment on Throughput</a:t>
            </a:r>
          </a:p>
          <a:p>
            <a:pPr lvl="1"/>
            <a:r>
              <a:rPr lang="en-US" smtClean="0"/>
              <a:t>There is a National Maintenance Windows for Tuesday and Thursday mornings at Eastern Time: 3:00 A.M. to 6:00 A.M.</a:t>
            </a:r>
          </a:p>
          <a:p>
            <a:pPr lvl="1"/>
            <a:r>
              <a:rPr lang="en-US" smtClean="0"/>
              <a:t>From the contract, "Customer understands and agrees that temporary interruptions may occur as normal and reasonable events in the provision of the Service</a:t>
            </a:r>
          </a:p>
          <a:p>
            <a:pPr lvl="1"/>
            <a:r>
              <a:rPr lang="en-US" smtClean="0"/>
              <a:t>All computer systems and networks need routine maintenance from time to time</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9C2D40-68FC-40E6-9872-3D489C9B3F2C}" type="slidenum">
              <a:rPr lang="en-US" sz="1400" smtClean="0"/>
              <a:pPr eaLnBrk="1" hangingPunct="1"/>
              <a:t>93</a:t>
            </a:fld>
            <a:endParaRPr lang="en-US" sz="1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AT&amp;T T Carrier SLA</a:t>
            </a:r>
          </a:p>
        </p:txBody>
      </p:sp>
      <p:sp>
        <p:nvSpPr>
          <p:cNvPr id="98307" name="Content Placeholder 2"/>
          <p:cNvSpPr>
            <a:spLocks noGrp="1"/>
          </p:cNvSpPr>
          <p:nvPr>
            <p:ph idx="1"/>
          </p:nvPr>
        </p:nvSpPr>
        <p:spPr/>
        <p:txBody>
          <a:bodyPr/>
          <a:lstStyle/>
          <a:p>
            <a:pPr lvl="1"/>
            <a:r>
              <a:rPr lang="en-US" smtClean="0"/>
              <a:t>SBC generally schedules and performs such maintenance, on an as needed basis, during the times indicated on SBC’s website (located at http://dedicated.sbcis.sbc.com/NDWS/)</a:t>
            </a:r>
          </a:p>
          <a:p>
            <a:pPr lvl="1"/>
            <a:r>
              <a:rPr lang="en-US" smtClean="0"/>
              <a:t>Not all scheduled network/systems maintenance will affect Customer’s Service</a:t>
            </a:r>
          </a:p>
        </p:txBody>
      </p:sp>
      <p:sp>
        <p:nvSpPr>
          <p:cNvPr id="98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E8615C-21EB-4AD4-A3A2-AFD6A21AA510}" type="slidenum">
              <a:rPr lang="en-US" sz="1400" smtClean="0"/>
              <a:pPr eaLnBrk="1" hangingPunct="1"/>
              <a:t>94</a:t>
            </a:fld>
            <a:endParaRPr lang="en-US" sz="14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AT&amp;T T Carrier SLA</a:t>
            </a:r>
          </a:p>
        </p:txBody>
      </p:sp>
      <p:sp>
        <p:nvSpPr>
          <p:cNvPr id="99331" name="Content Placeholder 2"/>
          <p:cNvSpPr>
            <a:spLocks noGrp="1"/>
          </p:cNvSpPr>
          <p:nvPr>
            <p:ph idx="1"/>
          </p:nvPr>
        </p:nvSpPr>
        <p:spPr/>
        <p:txBody>
          <a:bodyPr/>
          <a:lstStyle/>
          <a:p>
            <a:pPr lvl="1"/>
            <a:r>
              <a:rPr lang="en-US" smtClean="0"/>
              <a:t>However, SBC will endeavor to provide Customer five (5) business days advance notice, or if not possible, reasonable advance notice if SBC believes that such routine scheduled maintenance will affect Customer’s Service</a:t>
            </a:r>
          </a:p>
        </p:txBody>
      </p:sp>
      <p:sp>
        <p:nvSpPr>
          <p:cNvPr id="99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94B7AC-FB49-4F2E-975F-7005DA496203}" type="slidenum">
              <a:rPr lang="en-US" sz="1400" smtClean="0"/>
              <a:pPr eaLnBrk="1" hangingPunct="1"/>
              <a:t>95</a:t>
            </a:fld>
            <a:endParaRPr lang="en-US" sz="1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AT&amp;T T Carrier SLA</a:t>
            </a:r>
          </a:p>
        </p:txBody>
      </p:sp>
      <p:sp>
        <p:nvSpPr>
          <p:cNvPr id="100355" name="Content Placeholder 2"/>
          <p:cNvSpPr>
            <a:spLocks noGrp="1"/>
          </p:cNvSpPr>
          <p:nvPr>
            <p:ph idx="1"/>
          </p:nvPr>
        </p:nvSpPr>
        <p:spPr/>
        <p:txBody>
          <a:bodyPr/>
          <a:lstStyle/>
          <a:p>
            <a:pPr lvl="1"/>
            <a:r>
              <a:rPr lang="en-US" smtClean="0"/>
              <a:t>In the event of a network/systems emergency requiring immediate attention, SBC reserves the right to perform emergency maintenance without notice or upon short notice, and shall use all reasonable efforts to minimize the effect of such work on Customer’s Service.“</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6433FF-6D25-441E-B9DD-A8231D8BF526}" type="slidenum">
              <a:rPr lang="en-US" sz="1400" smtClean="0"/>
              <a:pPr eaLnBrk="1" hangingPunct="1"/>
              <a:t>96</a:t>
            </a:fld>
            <a:endParaRPr lang="en-US" sz="1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Optimization and Acceleration</a:t>
            </a:r>
          </a:p>
        </p:txBody>
      </p:sp>
      <p:sp>
        <p:nvSpPr>
          <p:cNvPr id="101379" name="Content Placeholder 2"/>
          <p:cNvSpPr>
            <a:spLocks noGrp="1"/>
          </p:cNvSpPr>
          <p:nvPr>
            <p:ph idx="1"/>
          </p:nvPr>
        </p:nvSpPr>
        <p:spPr/>
        <p:txBody>
          <a:bodyPr/>
          <a:lstStyle/>
          <a:p>
            <a:r>
              <a:rPr lang="en-US" smtClean="0"/>
              <a:t>Once the WAN line is selected and installed thought should be given to how to make the optimum use of the data line</a:t>
            </a:r>
          </a:p>
          <a:p>
            <a:r>
              <a:rPr lang="en-US" smtClean="0"/>
              <a:t>Hardware and software is available that, through various methods, makes better use of the data line than can be achieved by just sending data down the line from the router</a:t>
            </a:r>
          </a:p>
        </p:txBody>
      </p:sp>
      <p:sp>
        <p:nvSpPr>
          <p:cNvPr id="101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D9511E-6CBF-4A12-A99D-AFAA7029F02C}" type="slidenum">
              <a:rPr lang="en-US" sz="1400" smtClean="0"/>
              <a:pPr eaLnBrk="1" hangingPunct="1"/>
              <a:t>97</a:t>
            </a:fld>
            <a:endParaRPr lang="en-US" sz="14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Optimization and Acceleration</a:t>
            </a:r>
          </a:p>
        </p:txBody>
      </p:sp>
      <p:sp>
        <p:nvSpPr>
          <p:cNvPr id="3" name="Content Placeholder 2"/>
          <p:cNvSpPr>
            <a:spLocks noGrp="1"/>
          </p:cNvSpPr>
          <p:nvPr>
            <p:ph idx="1"/>
          </p:nvPr>
        </p:nvSpPr>
        <p:spPr/>
        <p:txBody>
          <a:bodyPr/>
          <a:lstStyle/>
          <a:p>
            <a:pPr>
              <a:defRPr/>
            </a:pPr>
            <a:r>
              <a:rPr lang="en-US" dirty="0" smtClean="0"/>
              <a:t>This is a new and developing field</a:t>
            </a:r>
          </a:p>
          <a:p>
            <a:pPr>
              <a:defRPr/>
            </a:pPr>
            <a:r>
              <a:rPr lang="en-US" dirty="0" smtClean="0"/>
              <a:t>As a Gartner research report says</a:t>
            </a:r>
          </a:p>
          <a:p>
            <a:pPr lvl="1">
              <a:defRPr/>
            </a:pPr>
            <a:r>
              <a:rPr lang="en-US" dirty="0" smtClean="0">
                <a:ea typeface="+mn-ea"/>
                <a:cs typeface="+mn-cs"/>
              </a:rPr>
              <a:t>Optimization techniques for WANs can improve most organizations' application response times, particularly where network latency is high, which is often due to centralization of servers and IT resources</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9F5EE2-F2E3-40B5-8672-7AD9F24BD3A0}" type="slidenum">
              <a:rPr lang="en-US" sz="1400" smtClean="0"/>
              <a:pPr eaLnBrk="1" hangingPunct="1"/>
              <a:t>98</a:t>
            </a:fld>
            <a:endParaRPr lang="en-US" sz="140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Optimization and Acceleration</a:t>
            </a:r>
          </a:p>
        </p:txBody>
      </p:sp>
      <p:sp>
        <p:nvSpPr>
          <p:cNvPr id="3" name="Content Placeholder 2"/>
          <p:cNvSpPr>
            <a:spLocks noGrp="1"/>
          </p:cNvSpPr>
          <p:nvPr>
            <p:ph idx="1"/>
          </p:nvPr>
        </p:nvSpPr>
        <p:spPr/>
        <p:txBody>
          <a:bodyPr/>
          <a:lstStyle/>
          <a:p>
            <a:pPr lvl="1">
              <a:defRPr/>
            </a:pPr>
            <a:r>
              <a:rPr lang="en-US" dirty="0" smtClean="0">
                <a:ea typeface="+mn-ea"/>
                <a:cs typeface="+mn-cs"/>
              </a:rPr>
              <a:t>Typically, WAN optimization controllers (</a:t>
            </a:r>
            <a:r>
              <a:rPr lang="en-US" dirty="0" err="1" smtClean="0">
                <a:ea typeface="+mn-ea"/>
                <a:cs typeface="+mn-cs"/>
              </a:rPr>
              <a:t>WOCs</a:t>
            </a:r>
            <a:r>
              <a:rPr lang="en-US" dirty="0" smtClean="0">
                <a:ea typeface="+mn-ea"/>
                <a:cs typeface="+mn-cs"/>
              </a:rPr>
              <a:t>) mitigate the sometimes severe impact of network latency on the performance of applications and the underlying protocols</a:t>
            </a:r>
          </a:p>
          <a:p>
            <a:pPr lvl="1">
              <a:defRPr/>
            </a:pPr>
            <a:r>
              <a:rPr lang="en-US" dirty="0" smtClean="0">
                <a:ea typeface="+mn-ea"/>
                <a:cs typeface="+mn-cs"/>
              </a:rPr>
              <a:t>Through data reduction and prioritization techniques, </a:t>
            </a:r>
            <a:r>
              <a:rPr lang="en-US" dirty="0" err="1" smtClean="0">
                <a:ea typeface="+mn-ea"/>
                <a:cs typeface="+mn-cs"/>
              </a:rPr>
              <a:t>WOCs</a:t>
            </a:r>
            <a:r>
              <a:rPr lang="en-US" dirty="0" smtClean="0">
                <a:ea typeface="+mn-ea"/>
                <a:cs typeface="+mn-cs"/>
              </a:rPr>
              <a:t> can also help organizations avoid costly bandwidth upgrades</a:t>
            </a:r>
          </a:p>
        </p:txBody>
      </p:sp>
      <p:sp>
        <p:nvSpPr>
          <p:cNvPr id="103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8F7AC1-2270-4DE6-A9DD-49BDC76E8B09}" type="slidenum">
              <a:rPr lang="en-US" sz="1400" smtClean="0"/>
              <a:pPr eaLnBrk="1" hangingPunct="1"/>
              <a:t>99</a:t>
            </a:fld>
            <a:endParaRPr lang="en-US" sz="1400" smtClean="0"/>
          </a:p>
        </p:txBody>
      </p:sp>
    </p:spTree>
  </p:cSld>
  <p:clrMapOvr>
    <a:masterClrMapping/>
  </p:clrMapOvr>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7051</TotalTime>
  <Words>5171</Words>
  <Application>Microsoft Office PowerPoint</Application>
  <PresentationFormat>On-screen Show (4:3)</PresentationFormat>
  <Paragraphs>601</Paragraphs>
  <Slides>104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104</vt:i4>
      </vt:variant>
    </vt:vector>
  </HeadingPairs>
  <TitlesOfParts>
    <vt:vector size="107" baseType="lpstr">
      <vt:lpstr>Times New Roman</vt:lpstr>
      <vt:lpstr>Arial</vt:lpstr>
      <vt:lpstr>CCNA</vt:lpstr>
      <vt:lpstr>WAN Design</vt:lpstr>
      <vt:lpstr>Objectives of This Section</vt:lpstr>
      <vt:lpstr>What is a WAN</vt:lpstr>
      <vt:lpstr>What is a WAN</vt:lpstr>
      <vt:lpstr>WAN Application Requirements</vt:lpstr>
      <vt:lpstr>Enterprise Services</vt:lpstr>
      <vt:lpstr>Enterprise Services</vt:lpstr>
      <vt:lpstr>Shared Block</vt:lpstr>
      <vt:lpstr>Enterprise Composite Model</vt:lpstr>
      <vt:lpstr>Enterprise Edge</vt:lpstr>
      <vt:lpstr>Network Layouts</vt:lpstr>
      <vt:lpstr>Network Layouts</vt:lpstr>
      <vt:lpstr>Point-to-Point</vt:lpstr>
      <vt:lpstr>Hub and Spoke</vt:lpstr>
      <vt:lpstr>Partial Mesh</vt:lpstr>
      <vt:lpstr>Full Mesh</vt:lpstr>
      <vt:lpstr>Redundancy</vt:lpstr>
      <vt:lpstr>Progression of Data Line Usage</vt:lpstr>
      <vt:lpstr>Progression of Data Line Usage</vt:lpstr>
      <vt:lpstr>Private Lines</vt:lpstr>
      <vt:lpstr>Private Lines</vt:lpstr>
      <vt:lpstr>Frame Relay</vt:lpstr>
      <vt:lpstr>Frame Relay</vt:lpstr>
      <vt:lpstr>MPLS</vt:lpstr>
      <vt:lpstr>Progression of Data Line Usage</vt:lpstr>
      <vt:lpstr>The Internet as the Network</vt:lpstr>
      <vt:lpstr>What is a SLA</vt:lpstr>
      <vt:lpstr>This is Why You Need One</vt:lpstr>
      <vt:lpstr>A SLA is Useless</vt:lpstr>
      <vt:lpstr>A SLA is Useless</vt:lpstr>
      <vt:lpstr>Define in the SLA</vt:lpstr>
      <vt:lpstr>Define in the SLA</vt:lpstr>
      <vt:lpstr>Define in the SLA</vt:lpstr>
      <vt:lpstr>Define in the SLA</vt:lpstr>
      <vt:lpstr>Define in the SLA</vt:lpstr>
      <vt:lpstr>Define in the SLA</vt:lpstr>
      <vt:lpstr>Other Remedies</vt:lpstr>
      <vt:lpstr>Other Remedies</vt:lpstr>
      <vt:lpstr>Other Remedies</vt:lpstr>
      <vt:lpstr>Other Remedies</vt:lpstr>
      <vt:lpstr>Other Remedies</vt:lpstr>
      <vt:lpstr>Other Remedies</vt:lpstr>
      <vt:lpstr>Other Remedies</vt:lpstr>
      <vt:lpstr>SLA Problems</vt:lpstr>
      <vt:lpstr>SLA Problems</vt:lpstr>
      <vt:lpstr>SLA Caution Areas</vt:lpstr>
      <vt:lpstr>SLA Caution Areas</vt:lpstr>
      <vt:lpstr>SLA Caution Areas</vt:lpstr>
      <vt:lpstr>SLA Caution Areas</vt:lpstr>
      <vt:lpstr>SLA Uptime Table</vt:lpstr>
      <vt:lpstr>Monitoring the SLA</vt:lpstr>
      <vt:lpstr>Putting It Into Practice</vt:lpstr>
      <vt:lpstr>Putting It Into Practice</vt:lpstr>
      <vt:lpstr>Putting It Into Practice</vt:lpstr>
      <vt:lpstr>UUNET SLA</vt:lpstr>
      <vt:lpstr>UUNET SLA</vt:lpstr>
      <vt:lpstr>UUNET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DSL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AT&amp;T T Carrier SLA</vt:lpstr>
      <vt:lpstr>Optimization and Acceleration</vt:lpstr>
      <vt:lpstr>Optimization and Acceleration</vt:lpstr>
      <vt:lpstr>Optimization and Acceleration</vt:lpstr>
      <vt:lpstr>Optimization and Acceleration</vt:lpstr>
      <vt:lpstr>Optimization and Acceleration</vt:lpstr>
      <vt:lpstr>Optimization and Acceleration</vt:lpstr>
      <vt:lpstr>For More Information</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 Design</dc:title>
  <dc:creator>Kenneth M. Chipps Ph.D.</dc:creator>
  <cp:lastModifiedBy>Kenneth M. Chipps Ph.D.</cp:lastModifiedBy>
  <cp:revision>450</cp:revision>
  <dcterms:created xsi:type="dcterms:W3CDTF">2000-09-27T16:26:34Z</dcterms:created>
  <dcterms:modified xsi:type="dcterms:W3CDTF">2012-11-16T00:03:34Z</dcterms:modified>
</cp:coreProperties>
</file>