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2"/>
  </p:notesMasterIdLst>
  <p:sldIdLst>
    <p:sldId id="296" r:id="rId2"/>
    <p:sldId id="260" r:id="rId3"/>
    <p:sldId id="428" r:id="rId4"/>
    <p:sldId id="429" r:id="rId5"/>
    <p:sldId id="431" r:id="rId6"/>
    <p:sldId id="432" r:id="rId7"/>
    <p:sldId id="433" r:id="rId8"/>
    <p:sldId id="434" r:id="rId9"/>
    <p:sldId id="457" r:id="rId10"/>
    <p:sldId id="435" r:id="rId11"/>
    <p:sldId id="458" r:id="rId12"/>
    <p:sldId id="430" r:id="rId13"/>
    <p:sldId id="436" r:id="rId14"/>
    <p:sldId id="437" r:id="rId15"/>
    <p:sldId id="439" r:id="rId16"/>
    <p:sldId id="440" r:id="rId17"/>
    <p:sldId id="441" r:id="rId18"/>
    <p:sldId id="442" r:id="rId19"/>
    <p:sldId id="443" r:id="rId20"/>
    <p:sldId id="44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39" autoAdjust="0"/>
  </p:normalViewPr>
  <p:slideViewPr>
    <p:cSldViewPr>
      <p:cViewPr varScale="1">
        <p:scale>
          <a:sx n="52" d="100"/>
          <a:sy n="52" d="100"/>
        </p:scale>
        <p:origin x="-1404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5335AC3-70E2-4FB8-9D73-9E1619E45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947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6587B-55E9-40A8-AF0C-A95E18C1BA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8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91D0E-7A36-4768-BA30-2C41D75549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15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381EA-0448-41D9-9F2B-BB15CE30BD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4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7AE32-FE90-4C32-86A2-B8701CBF4D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47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8A243-9645-49D5-8D75-4F990BD7C0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709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94160-54B6-4BBA-AAAB-FCCBD25374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2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7FD4C-33E3-4E0E-9FA3-74B9E1AC2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6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CE723-69CD-4C93-BD4B-A7D6804AC5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27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2A25F-2C85-415C-AB23-56E87A6F89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2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2C40E-CD74-4477-B935-F5290910E8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92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0F753-4388-40AF-B978-75BD99B0D0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4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E68A2-C98F-4A6A-AEC8-EE9A314AD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3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D2600-17F0-4A40-A272-F6FC8C6394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3901D-AF5D-42FC-B61E-EC1D8EB8D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5BF16A7F-275B-40FF-A60E-379A3B3C4C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Voice Design</a:t>
            </a:r>
            <a:br>
              <a:rPr lang="en-US" altLang="en-US" smtClean="0"/>
            </a:br>
            <a:r>
              <a:rPr lang="en-US" sz="2400" smtClean="0"/>
              <a:t>Last Update 2011.06.14</a:t>
            </a:r>
            <a:br>
              <a:rPr lang="en-US" sz="2400" smtClean="0"/>
            </a:br>
            <a:r>
              <a:rPr lang="en-US" sz="2400" smtClean="0"/>
              <a:t>1.0.0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CB7586-ADB3-470E-B0BF-F37C56878E42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Delay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Variable delay is due to</a:t>
            </a:r>
          </a:p>
          <a:p>
            <a:pPr lvl="1"/>
            <a:r>
              <a:rPr lang="en-US" smtClean="0"/>
              <a:t>Queuing delay</a:t>
            </a:r>
          </a:p>
          <a:p>
            <a:pPr lvl="2"/>
            <a:r>
              <a:rPr lang="en-US" smtClean="0"/>
              <a:t>This delay comes from the queuing delays in the egress trunk buffers on the part that is connected to the WAN</a:t>
            </a:r>
          </a:p>
          <a:p>
            <a:pPr lvl="1"/>
            <a:r>
              <a:rPr lang="en-US" smtClean="0"/>
              <a:t>Dejitter buffer</a:t>
            </a:r>
          </a:p>
          <a:p>
            <a:pPr lvl="2"/>
            <a:r>
              <a:rPr lang="en-US" smtClean="0"/>
              <a:t>The variable delay between packets is jitter</a:t>
            </a:r>
          </a:p>
          <a:p>
            <a:pPr lvl="2"/>
            <a:r>
              <a:rPr lang="en-US" smtClean="0"/>
              <a:t>Dejitter buffers are used to smooth this delay out</a:t>
            </a:r>
          </a:p>
          <a:p>
            <a:pPr lvl="1"/>
            <a:r>
              <a:rPr lang="en-US" smtClean="0"/>
              <a:t>Variable packet sizes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FE5F51-11AD-4879-8190-2073CDC7AABF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Delay</a:t>
            </a:r>
          </a:p>
        </p:txBody>
      </p:sp>
      <p:pic>
        <p:nvPicPr>
          <p:cNvPr id="13315" name="Content Placeholder 5" descr="822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25" y="2687638"/>
            <a:ext cx="7143750" cy="2352675"/>
          </a:xfrm>
        </p:spPr>
      </p:pic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D433BF-8CA0-4511-8147-42C924C747DD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Loss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Loss causes clipping and skips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C35D72-E5C5-448A-9AEC-038143FD0839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QoS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QoS is commonly required for networks that carry delay sensitive traffic such as voice</a:t>
            </a:r>
          </a:p>
          <a:p>
            <a:r>
              <a:rPr lang="en-US" smtClean="0"/>
              <a:t>QoS used for voice includes the following</a:t>
            </a:r>
          </a:p>
          <a:p>
            <a:pPr lvl="1"/>
            <a:r>
              <a:rPr lang="en-US" smtClean="0"/>
              <a:t>Bandwidth reduction</a:t>
            </a:r>
          </a:p>
          <a:p>
            <a:pPr lvl="2"/>
            <a:r>
              <a:rPr lang="en-US" smtClean="0"/>
              <a:t>This is compression</a:t>
            </a:r>
          </a:p>
          <a:p>
            <a:pPr lvl="1"/>
            <a:r>
              <a:rPr lang="en-US" smtClean="0"/>
              <a:t>Bandwidth reservation</a:t>
            </a:r>
          </a:p>
          <a:p>
            <a:pPr lvl="2"/>
            <a:r>
              <a:rPr lang="en-US" smtClean="0"/>
              <a:t>The RSVP – Resource Reservation Protocol reserves bandwidth along a routing path to ensure a certain quality level for delay sensitive traffic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CFAC45-7441-4B9D-A196-31B339C340C9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QoS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mtClean="0"/>
              <a:t>QoS classification</a:t>
            </a:r>
          </a:p>
          <a:p>
            <a:pPr lvl="2"/>
            <a:r>
              <a:rPr lang="en-US" smtClean="0"/>
              <a:t>Classification is done using ACLs or route maps</a:t>
            </a:r>
          </a:p>
          <a:p>
            <a:pPr lvl="2"/>
            <a:r>
              <a:rPr lang="en-US" smtClean="0"/>
              <a:t>Along with setting the IP precedence bit</a:t>
            </a:r>
          </a:p>
          <a:p>
            <a:pPr lvl="3"/>
            <a:r>
              <a:rPr lang="en-US" smtClean="0"/>
              <a:t>Voice is usually set to 5</a:t>
            </a:r>
          </a:p>
          <a:p>
            <a:pPr lvl="1"/>
            <a:r>
              <a:rPr lang="en-US" smtClean="0"/>
              <a:t>Congestion avoidance</a:t>
            </a:r>
          </a:p>
          <a:p>
            <a:pPr lvl="2"/>
            <a:r>
              <a:rPr lang="en-US" smtClean="0"/>
              <a:t>Traffic shaping and policy setting are used for this</a:t>
            </a:r>
          </a:p>
          <a:p>
            <a:pPr lvl="2"/>
            <a:r>
              <a:rPr lang="en-US" smtClean="0"/>
              <a:t>This adjusts the flows of traffic to reduce certain types in order to give voice less congestion</a:t>
            </a:r>
          </a:p>
          <a:p>
            <a:pPr lvl="1"/>
            <a:r>
              <a:rPr lang="en-US" smtClean="0"/>
              <a:t>Congestion management</a:t>
            </a:r>
          </a:p>
          <a:p>
            <a:pPr lvl="2"/>
            <a:r>
              <a:rPr lang="en-US" smtClean="0"/>
              <a:t>There are several methods that can be used to sort traffic to prioritize it at the outlet point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4020E8-2CB3-42E2-8BDD-1CC942336EA7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9-1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782301-5F1A-468B-A0BF-30A769823F09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22917" r="17188" b="40625"/>
          <a:stretch>
            <a:fillRect/>
          </a:stretch>
        </p:blipFill>
        <p:spPr bwMode="auto">
          <a:xfrm>
            <a:off x="457200" y="1600200"/>
            <a:ext cx="8229600" cy="389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9-2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0BA613-A604-4D56-A30B-9A7AB784C3DC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21875" r="17188" b="52083"/>
          <a:stretch>
            <a:fillRect/>
          </a:stretch>
        </p:blipFill>
        <p:spPr bwMode="auto">
          <a:xfrm>
            <a:off x="457200" y="1600200"/>
            <a:ext cx="8229600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9-3</a:t>
            </a:r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F341F4-519E-45AF-8576-DC90A4F2BA4D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36458" r="17188" b="39584"/>
          <a:stretch>
            <a:fillRect/>
          </a:stretch>
        </p:blipFill>
        <p:spPr bwMode="auto">
          <a:xfrm>
            <a:off x="381000" y="1600200"/>
            <a:ext cx="83359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9-4</a:t>
            </a:r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C26FBC-4659-4CAF-AD9A-DE75F6C916B1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pic>
        <p:nvPicPr>
          <p:cNvPr id="2048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36458" r="17188" b="42709"/>
          <a:stretch>
            <a:fillRect/>
          </a:stretch>
        </p:blipFill>
        <p:spPr bwMode="auto">
          <a:xfrm>
            <a:off x="457200" y="1600200"/>
            <a:ext cx="81756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9-5</a:t>
            </a: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BC72F8-7451-4420-B697-2F538C74A5B8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38542" r="17188" b="30208"/>
          <a:stretch>
            <a:fillRect/>
          </a:stretch>
        </p:blipFill>
        <p:spPr bwMode="auto">
          <a:xfrm>
            <a:off x="457200" y="1600200"/>
            <a:ext cx="82708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Objectives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421E46-4552-4EA4-A5E3-230BD0743F9C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4101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see how the basic design principles should be adjusted to handle voice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9-6</a:t>
            </a: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E62549-9C96-43CB-929A-5F10F88A130D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pic>
        <p:nvPicPr>
          <p:cNvPr id="2253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41667" r="16406" b="39583"/>
          <a:stretch>
            <a:fillRect/>
          </a:stretch>
        </p:blipFill>
        <p:spPr bwMode="auto">
          <a:xfrm>
            <a:off x="457200" y="1600200"/>
            <a:ext cx="8255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Designing for Voice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Placing voice traffic on the data network creates a whole new class of network design issues such as concerns for</a:t>
            </a:r>
          </a:p>
          <a:p>
            <a:pPr lvl="1"/>
            <a:r>
              <a:rPr lang="en-US" smtClean="0"/>
              <a:t>Packet Delay</a:t>
            </a:r>
          </a:p>
          <a:p>
            <a:pPr lvl="1"/>
            <a:r>
              <a:rPr lang="en-US" smtClean="0"/>
              <a:t>Packet Loss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CC72F0-1037-42E3-ADBC-CECE8B5EA403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Delay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Delay causes voice quality to degrade</a:t>
            </a:r>
          </a:p>
          <a:p>
            <a:r>
              <a:rPr lang="en-US" smtClean="0"/>
              <a:t>The limit for delay is 150 milliseconds one way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5465C3-8240-4697-8842-A3121CAEB051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Delay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8A93B2-FA6F-43CA-805F-A94F4BFF61BB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32292" r="17188" b="40625"/>
          <a:stretch>
            <a:fillRect/>
          </a:stretch>
        </p:blipFill>
        <p:spPr bwMode="auto">
          <a:xfrm>
            <a:off x="446088" y="1600200"/>
            <a:ext cx="824071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Delay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Delay can be classified as</a:t>
            </a:r>
          </a:p>
          <a:p>
            <a:pPr lvl="1"/>
            <a:r>
              <a:rPr lang="en-US" smtClean="0"/>
              <a:t>Fixed</a:t>
            </a:r>
          </a:p>
          <a:p>
            <a:pPr lvl="1"/>
            <a:r>
              <a:rPr lang="en-US" smtClean="0"/>
              <a:t>Variable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3A14E2-3247-4119-8456-ECDA0A84A2F2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Fixed Delay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Fixed delay has three parts</a:t>
            </a:r>
          </a:p>
          <a:p>
            <a:pPr lvl="1"/>
            <a:r>
              <a:rPr lang="en-US" smtClean="0"/>
              <a:t>Propagation delay</a:t>
            </a:r>
          </a:p>
          <a:p>
            <a:pPr lvl="2"/>
            <a:r>
              <a:rPr lang="en-US" smtClean="0"/>
              <a:t>This is the time required to travel from one endpoint to the other</a:t>
            </a:r>
          </a:p>
          <a:p>
            <a:pPr lvl="2"/>
            <a:r>
              <a:rPr lang="en-US" smtClean="0"/>
              <a:t>In general this is not an issue, except for satellite links</a:t>
            </a:r>
          </a:p>
          <a:p>
            <a:pPr lvl="1"/>
            <a:r>
              <a:rPr lang="en-US" smtClean="0"/>
              <a:t>Serialization delay</a:t>
            </a:r>
          </a:p>
          <a:p>
            <a:pPr lvl="2"/>
            <a:r>
              <a:rPr lang="en-US" smtClean="0"/>
              <a:t>This is the delay from sending a frame onto a network interface</a:t>
            </a:r>
          </a:p>
          <a:p>
            <a:pPr lvl="2"/>
            <a:r>
              <a:rPr lang="en-US" smtClean="0"/>
              <a:t>It is related to the link speed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B6A4CF-5E01-4635-BD29-F2E806E7B0A3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Fixed Delay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smtClean="0"/>
              <a:t>The higher the speed, the less time it takes to place the bits on the circuit</a:t>
            </a:r>
          </a:p>
          <a:p>
            <a:pPr lvl="2"/>
            <a:r>
              <a:rPr lang="en-US" smtClean="0"/>
              <a:t>This is only a factor for links up to 1 Mbps</a:t>
            </a:r>
          </a:p>
          <a:p>
            <a:pPr lvl="1"/>
            <a:r>
              <a:rPr lang="en-US" smtClean="0"/>
              <a:t>Processing delay</a:t>
            </a:r>
          </a:p>
          <a:p>
            <a:pPr lvl="2"/>
            <a:r>
              <a:rPr lang="en-US" smtClean="0"/>
              <a:t>This is the time required to compress a block of PCM samples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F349A4-2B82-4AA4-8B10-53C2DA47CD04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Fixed Delay</a:t>
            </a:r>
          </a:p>
        </p:txBody>
      </p:sp>
      <p:pic>
        <p:nvPicPr>
          <p:cNvPr id="11267" name="Content Placeholder 5" descr="821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500" y="2916238"/>
            <a:ext cx="5715000" cy="1895475"/>
          </a:xfrm>
        </p:spPr>
      </p:pic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2011 Kenneth M. Chipps Ph.D. www.chipps.com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72416F-019D-49B1-A18D-7DAAFA2F8DAF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3960</TotalTime>
  <Words>568</Words>
  <Application>Microsoft Office PowerPoint</Application>
  <PresentationFormat>On-screen Show (4:3)</PresentationFormat>
  <Paragraphs>103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CCNA</vt:lpstr>
      <vt:lpstr>Voice Design Last Update 2011.06.14 1.0.0</vt:lpstr>
      <vt:lpstr>Objectives</vt:lpstr>
      <vt:lpstr>Designing for Voice</vt:lpstr>
      <vt:lpstr>Packet Delay</vt:lpstr>
      <vt:lpstr>Packet Delay</vt:lpstr>
      <vt:lpstr>Packet Delay</vt:lpstr>
      <vt:lpstr>Fixed Delay</vt:lpstr>
      <vt:lpstr>Fixed Delay</vt:lpstr>
      <vt:lpstr>Fixed Delay</vt:lpstr>
      <vt:lpstr>Variable Delay</vt:lpstr>
      <vt:lpstr>Variable Delay</vt:lpstr>
      <vt:lpstr>Packet Loss</vt:lpstr>
      <vt:lpstr>QoS</vt:lpstr>
      <vt:lpstr>QoS</vt:lpstr>
      <vt:lpstr>Table 9-1</vt:lpstr>
      <vt:lpstr>Table 9-2</vt:lpstr>
      <vt:lpstr>Table 9-3</vt:lpstr>
      <vt:lpstr>Table 9-4</vt:lpstr>
      <vt:lpstr>Table 9-5</vt:lpstr>
      <vt:lpstr>Table 9-6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 Design</dc:title>
  <dc:creator>Kenneth M. Chipps Ph.D.</dc:creator>
  <cp:lastModifiedBy>Kenneth M. Chipps Ph.D.</cp:lastModifiedBy>
  <cp:revision>257</cp:revision>
  <dcterms:created xsi:type="dcterms:W3CDTF">2003-11-16T18:00:11Z</dcterms:created>
  <dcterms:modified xsi:type="dcterms:W3CDTF">2012-11-16T00:03:43Z</dcterms:modified>
</cp:coreProperties>
</file>