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90"/>
  </p:notesMasterIdLst>
  <p:sldIdLst>
    <p:sldId id="296" r:id="rId2"/>
    <p:sldId id="260" r:id="rId3"/>
    <p:sldId id="297" r:id="rId4"/>
    <p:sldId id="582" r:id="rId5"/>
    <p:sldId id="587" r:id="rId6"/>
    <p:sldId id="298" r:id="rId7"/>
    <p:sldId id="299" r:id="rId8"/>
    <p:sldId id="300" r:id="rId9"/>
    <p:sldId id="583" r:id="rId10"/>
    <p:sldId id="589" r:id="rId11"/>
    <p:sldId id="584" r:id="rId12"/>
    <p:sldId id="585" r:id="rId13"/>
    <p:sldId id="586"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588"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395" r:id="rId104"/>
    <p:sldId id="396" r:id="rId105"/>
    <p:sldId id="303" r:id="rId106"/>
    <p:sldId id="398" r:id="rId107"/>
    <p:sldId id="399" r:id="rId108"/>
    <p:sldId id="400" r:id="rId109"/>
    <p:sldId id="401" r:id="rId110"/>
    <p:sldId id="402" r:id="rId111"/>
    <p:sldId id="403" r:id="rId112"/>
    <p:sldId id="404" r:id="rId113"/>
    <p:sldId id="405" r:id="rId114"/>
    <p:sldId id="406" r:id="rId115"/>
    <p:sldId id="407" r:id="rId116"/>
    <p:sldId id="408" r:id="rId117"/>
    <p:sldId id="409" r:id="rId118"/>
    <p:sldId id="410" r:id="rId119"/>
    <p:sldId id="411" r:id="rId120"/>
    <p:sldId id="412"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426" r:id="rId134"/>
    <p:sldId id="427" r:id="rId135"/>
    <p:sldId id="428" r:id="rId136"/>
    <p:sldId id="429" r:id="rId137"/>
    <p:sldId id="430" r:id="rId138"/>
    <p:sldId id="431" r:id="rId139"/>
    <p:sldId id="432" r:id="rId140"/>
    <p:sldId id="433" r:id="rId141"/>
    <p:sldId id="434" r:id="rId142"/>
    <p:sldId id="435" r:id="rId143"/>
    <p:sldId id="436" r:id="rId144"/>
    <p:sldId id="437" r:id="rId145"/>
    <p:sldId id="438" r:id="rId146"/>
    <p:sldId id="439" r:id="rId147"/>
    <p:sldId id="440" r:id="rId148"/>
    <p:sldId id="441" r:id="rId149"/>
    <p:sldId id="442" r:id="rId150"/>
    <p:sldId id="443" r:id="rId151"/>
    <p:sldId id="444" r:id="rId152"/>
    <p:sldId id="445" r:id="rId153"/>
    <p:sldId id="446" r:id="rId154"/>
    <p:sldId id="447" r:id="rId155"/>
    <p:sldId id="448" r:id="rId156"/>
    <p:sldId id="449" r:id="rId157"/>
    <p:sldId id="450" r:id="rId158"/>
    <p:sldId id="451" r:id="rId159"/>
    <p:sldId id="452" r:id="rId160"/>
    <p:sldId id="453" r:id="rId161"/>
    <p:sldId id="454" r:id="rId162"/>
    <p:sldId id="455" r:id="rId163"/>
    <p:sldId id="456" r:id="rId164"/>
    <p:sldId id="457" r:id="rId165"/>
    <p:sldId id="458" r:id="rId166"/>
    <p:sldId id="459" r:id="rId167"/>
    <p:sldId id="460" r:id="rId168"/>
    <p:sldId id="461" r:id="rId169"/>
    <p:sldId id="462" r:id="rId170"/>
    <p:sldId id="463" r:id="rId171"/>
    <p:sldId id="464" r:id="rId172"/>
    <p:sldId id="465" r:id="rId173"/>
    <p:sldId id="466" r:id="rId174"/>
    <p:sldId id="467" r:id="rId175"/>
    <p:sldId id="468" r:id="rId176"/>
    <p:sldId id="469" r:id="rId177"/>
    <p:sldId id="470" r:id="rId178"/>
    <p:sldId id="471" r:id="rId179"/>
    <p:sldId id="472" r:id="rId180"/>
    <p:sldId id="473" r:id="rId181"/>
    <p:sldId id="474" r:id="rId182"/>
    <p:sldId id="475" r:id="rId183"/>
    <p:sldId id="476" r:id="rId184"/>
    <p:sldId id="477" r:id="rId185"/>
    <p:sldId id="478" r:id="rId186"/>
    <p:sldId id="479" r:id="rId187"/>
    <p:sldId id="480" r:id="rId188"/>
    <p:sldId id="481" r:id="rId189"/>
    <p:sldId id="482" r:id="rId190"/>
    <p:sldId id="483" r:id="rId191"/>
    <p:sldId id="484" r:id="rId192"/>
    <p:sldId id="485" r:id="rId193"/>
    <p:sldId id="486" r:id="rId194"/>
    <p:sldId id="487" r:id="rId195"/>
    <p:sldId id="488" r:id="rId196"/>
    <p:sldId id="489" r:id="rId197"/>
    <p:sldId id="490" r:id="rId198"/>
    <p:sldId id="491" r:id="rId199"/>
    <p:sldId id="492" r:id="rId200"/>
    <p:sldId id="493" r:id="rId201"/>
    <p:sldId id="494" r:id="rId202"/>
    <p:sldId id="495" r:id="rId203"/>
    <p:sldId id="496" r:id="rId204"/>
    <p:sldId id="497" r:id="rId205"/>
    <p:sldId id="498" r:id="rId206"/>
    <p:sldId id="499" r:id="rId207"/>
    <p:sldId id="500" r:id="rId208"/>
    <p:sldId id="501" r:id="rId209"/>
    <p:sldId id="502" r:id="rId210"/>
    <p:sldId id="503" r:id="rId211"/>
    <p:sldId id="504" r:id="rId212"/>
    <p:sldId id="505" r:id="rId213"/>
    <p:sldId id="506" r:id="rId214"/>
    <p:sldId id="507" r:id="rId215"/>
    <p:sldId id="508" r:id="rId216"/>
    <p:sldId id="509" r:id="rId217"/>
    <p:sldId id="510" r:id="rId218"/>
    <p:sldId id="511" r:id="rId219"/>
    <p:sldId id="512" r:id="rId220"/>
    <p:sldId id="513" r:id="rId221"/>
    <p:sldId id="514" r:id="rId222"/>
    <p:sldId id="515" r:id="rId223"/>
    <p:sldId id="516" r:id="rId224"/>
    <p:sldId id="517" r:id="rId225"/>
    <p:sldId id="518" r:id="rId226"/>
    <p:sldId id="519" r:id="rId227"/>
    <p:sldId id="520" r:id="rId228"/>
    <p:sldId id="521" r:id="rId229"/>
    <p:sldId id="522" r:id="rId230"/>
    <p:sldId id="523" r:id="rId231"/>
    <p:sldId id="524" r:id="rId232"/>
    <p:sldId id="525" r:id="rId233"/>
    <p:sldId id="526" r:id="rId234"/>
    <p:sldId id="527" r:id="rId235"/>
    <p:sldId id="528" r:id="rId236"/>
    <p:sldId id="529" r:id="rId237"/>
    <p:sldId id="530" r:id="rId238"/>
    <p:sldId id="531" r:id="rId239"/>
    <p:sldId id="532" r:id="rId240"/>
    <p:sldId id="533" r:id="rId241"/>
    <p:sldId id="534" r:id="rId242"/>
    <p:sldId id="535" r:id="rId243"/>
    <p:sldId id="536" r:id="rId244"/>
    <p:sldId id="537" r:id="rId245"/>
    <p:sldId id="538" r:id="rId246"/>
    <p:sldId id="539" r:id="rId247"/>
    <p:sldId id="540" r:id="rId248"/>
    <p:sldId id="541" r:id="rId249"/>
    <p:sldId id="542" r:id="rId250"/>
    <p:sldId id="543" r:id="rId251"/>
    <p:sldId id="544" r:id="rId252"/>
    <p:sldId id="545" r:id="rId253"/>
    <p:sldId id="546" r:id="rId254"/>
    <p:sldId id="547" r:id="rId255"/>
    <p:sldId id="548" r:id="rId256"/>
    <p:sldId id="549" r:id="rId257"/>
    <p:sldId id="550" r:id="rId258"/>
    <p:sldId id="551" r:id="rId259"/>
    <p:sldId id="552" r:id="rId260"/>
    <p:sldId id="553" r:id="rId261"/>
    <p:sldId id="554" r:id="rId262"/>
    <p:sldId id="555" r:id="rId263"/>
    <p:sldId id="556" r:id="rId264"/>
    <p:sldId id="557" r:id="rId265"/>
    <p:sldId id="558" r:id="rId266"/>
    <p:sldId id="559" r:id="rId267"/>
    <p:sldId id="560" r:id="rId268"/>
    <p:sldId id="561" r:id="rId269"/>
    <p:sldId id="562" r:id="rId270"/>
    <p:sldId id="563" r:id="rId271"/>
    <p:sldId id="564" r:id="rId272"/>
    <p:sldId id="565" r:id="rId273"/>
    <p:sldId id="566" r:id="rId274"/>
    <p:sldId id="567" r:id="rId275"/>
    <p:sldId id="568" r:id="rId276"/>
    <p:sldId id="569" r:id="rId277"/>
    <p:sldId id="570" r:id="rId278"/>
    <p:sldId id="571" r:id="rId279"/>
    <p:sldId id="572" r:id="rId280"/>
    <p:sldId id="573" r:id="rId281"/>
    <p:sldId id="574" r:id="rId282"/>
    <p:sldId id="575" r:id="rId283"/>
    <p:sldId id="576" r:id="rId284"/>
    <p:sldId id="577" r:id="rId285"/>
    <p:sldId id="578" r:id="rId286"/>
    <p:sldId id="579" r:id="rId287"/>
    <p:sldId id="580" r:id="rId288"/>
    <p:sldId id="581" r:id="rId2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39" autoAdjust="0"/>
  </p:normalViewPr>
  <p:slideViewPr>
    <p:cSldViewPr>
      <p:cViewPr varScale="1">
        <p:scale>
          <a:sx n="52" d="100"/>
          <a:sy n="52" d="100"/>
        </p:scale>
        <p:origin x="-1380" y="-102"/>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cs typeface="+mn-cs"/>
              </a:defRPr>
            </a:lvl1pPr>
          </a:lstStyle>
          <a:p>
            <a:pPr>
              <a:defRPr/>
            </a:pPr>
            <a:endParaRPr lang="en-US"/>
          </a:p>
        </p:txBody>
      </p:sp>
      <p:sp>
        <p:nvSpPr>
          <p:cNvPr id="297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6725108-191C-465E-8154-E1687FD12E16}" type="slidenum">
              <a:rPr lang="en-US"/>
              <a:pPr>
                <a:defRPr/>
              </a:pPr>
              <a:t>‹#›</a:t>
            </a:fld>
            <a:endParaRPr lang="en-US" dirty="0"/>
          </a:p>
        </p:txBody>
      </p:sp>
    </p:spTree>
    <p:extLst>
      <p:ext uri="{BB962C8B-B14F-4D97-AF65-F5344CB8AC3E}">
        <p14:creationId xmlns:p14="http://schemas.microsoft.com/office/powerpoint/2010/main" val="3080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vl1pPr>
          </a:lstStyle>
          <a:p>
            <a:pPr>
              <a:defRPr/>
            </a:pPr>
            <a:r>
              <a:rPr lang="en-US"/>
              <a:t>Copyright 2011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CBA842C-D927-4BEC-8101-1B950FFA21D0}" type="slidenum">
              <a:rPr lang="en-US"/>
              <a:pPr>
                <a:defRPr/>
              </a:pPr>
              <a:t>‹#›</a:t>
            </a:fld>
            <a:endParaRPr lang="en-US" dirty="0"/>
          </a:p>
        </p:txBody>
      </p:sp>
    </p:spTree>
    <p:extLst>
      <p:ext uri="{BB962C8B-B14F-4D97-AF65-F5344CB8AC3E}">
        <p14:creationId xmlns:p14="http://schemas.microsoft.com/office/powerpoint/2010/main" val="115270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B70C0EDE-A0DC-4B2C-866B-37084CE4722D}" type="slidenum">
              <a:rPr lang="en-US"/>
              <a:pPr>
                <a:defRPr/>
              </a:pPr>
              <a:t>‹#›</a:t>
            </a:fld>
            <a:endParaRPr lang="en-US" dirty="0"/>
          </a:p>
        </p:txBody>
      </p:sp>
    </p:spTree>
    <p:extLst>
      <p:ext uri="{BB962C8B-B14F-4D97-AF65-F5344CB8AC3E}">
        <p14:creationId xmlns:p14="http://schemas.microsoft.com/office/powerpoint/2010/main" val="33693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05A35678-B0FF-4946-9FF7-B8E9A78CE048}" type="slidenum">
              <a:rPr lang="en-US"/>
              <a:pPr>
                <a:defRPr/>
              </a:pPr>
              <a:t>‹#›</a:t>
            </a:fld>
            <a:endParaRPr lang="en-US" dirty="0"/>
          </a:p>
        </p:txBody>
      </p:sp>
    </p:spTree>
    <p:extLst>
      <p:ext uri="{BB962C8B-B14F-4D97-AF65-F5344CB8AC3E}">
        <p14:creationId xmlns:p14="http://schemas.microsoft.com/office/powerpoint/2010/main" val="207942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B95ED01E-EA10-47FE-A07B-14DCBDDC0EA7}" type="slidenum">
              <a:rPr lang="en-US"/>
              <a:pPr>
                <a:defRPr/>
              </a:pPr>
              <a:t>‹#›</a:t>
            </a:fld>
            <a:endParaRPr lang="en-US" dirty="0"/>
          </a:p>
        </p:txBody>
      </p:sp>
    </p:spTree>
    <p:extLst>
      <p:ext uri="{BB962C8B-B14F-4D97-AF65-F5344CB8AC3E}">
        <p14:creationId xmlns:p14="http://schemas.microsoft.com/office/powerpoint/2010/main" val="1195042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87F3C510-5468-4B05-B725-4916201B44D4}" type="slidenum">
              <a:rPr lang="en-US"/>
              <a:pPr>
                <a:defRPr/>
              </a:pPr>
              <a:t>‹#›</a:t>
            </a:fld>
            <a:endParaRPr lang="en-US" dirty="0"/>
          </a:p>
        </p:txBody>
      </p:sp>
    </p:spTree>
    <p:extLst>
      <p:ext uri="{BB962C8B-B14F-4D97-AF65-F5344CB8AC3E}">
        <p14:creationId xmlns:p14="http://schemas.microsoft.com/office/powerpoint/2010/main" val="110141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6590EC8A-F0EF-4819-9064-7DF0F0825066}" type="slidenum">
              <a:rPr lang="en-US"/>
              <a:pPr>
                <a:defRPr/>
              </a:pPr>
              <a:t>‹#›</a:t>
            </a:fld>
            <a:endParaRPr lang="en-US" dirty="0"/>
          </a:p>
        </p:txBody>
      </p:sp>
    </p:spTree>
    <p:extLst>
      <p:ext uri="{BB962C8B-B14F-4D97-AF65-F5344CB8AC3E}">
        <p14:creationId xmlns:p14="http://schemas.microsoft.com/office/powerpoint/2010/main" val="53509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DBAFD5CA-23B8-4E61-9586-40C5948F2869}" type="slidenum">
              <a:rPr lang="en-US"/>
              <a:pPr>
                <a:defRPr/>
              </a:pPr>
              <a:t>‹#›</a:t>
            </a:fld>
            <a:endParaRPr lang="en-US" dirty="0"/>
          </a:p>
        </p:txBody>
      </p:sp>
    </p:spTree>
    <p:extLst>
      <p:ext uri="{BB962C8B-B14F-4D97-AF65-F5344CB8AC3E}">
        <p14:creationId xmlns:p14="http://schemas.microsoft.com/office/powerpoint/2010/main" val="333515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4C072901-39E6-4BFE-802A-2974B22F9E9C}" type="slidenum">
              <a:rPr lang="en-US"/>
              <a:pPr>
                <a:defRPr/>
              </a:pPr>
              <a:t>‹#›</a:t>
            </a:fld>
            <a:endParaRPr lang="en-US" dirty="0"/>
          </a:p>
        </p:txBody>
      </p:sp>
    </p:spTree>
    <p:extLst>
      <p:ext uri="{BB962C8B-B14F-4D97-AF65-F5344CB8AC3E}">
        <p14:creationId xmlns:p14="http://schemas.microsoft.com/office/powerpoint/2010/main" val="189917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782A6518-C531-4F90-9E6A-28323EE39128}" type="slidenum">
              <a:rPr lang="en-US"/>
              <a:pPr>
                <a:defRPr/>
              </a:pPr>
              <a:t>‹#›</a:t>
            </a:fld>
            <a:endParaRPr lang="en-US" dirty="0"/>
          </a:p>
        </p:txBody>
      </p:sp>
    </p:spTree>
    <p:extLst>
      <p:ext uri="{BB962C8B-B14F-4D97-AF65-F5344CB8AC3E}">
        <p14:creationId xmlns:p14="http://schemas.microsoft.com/office/powerpoint/2010/main" val="195681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A34BF02F-CA03-44D7-9FB6-7930498693E7}" type="slidenum">
              <a:rPr lang="en-US"/>
              <a:pPr>
                <a:defRPr/>
              </a:pPr>
              <a:t>‹#›</a:t>
            </a:fld>
            <a:endParaRPr lang="en-US" dirty="0"/>
          </a:p>
        </p:txBody>
      </p:sp>
    </p:spTree>
    <p:extLst>
      <p:ext uri="{BB962C8B-B14F-4D97-AF65-F5344CB8AC3E}">
        <p14:creationId xmlns:p14="http://schemas.microsoft.com/office/powerpoint/2010/main" val="340934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2B177C2F-B8C8-4BAA-AF25-513B3350A3BA}" type="slidenum">
              <a:rPr lang="en-US"/>
              <a:pPr>
                <a:defRPr/>
              </a:pPr>
              <a:t>‹#›</a:t>
            </a:fld>
            <a:endParaRPr lang="en-US" dirty="0"/>
          </a:p>
        </p:txBody>
      </p:sp>
    </p:spTree>
    <p:extLst>
      <p:ext uri="{BB962C8B-B14F-4D97-AF65-F5344CB8AC3E}">
        <p14:creationId xmlns:p14="http://schemas.microsoft.com/office/powerpoint/2010/main" val="60333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2D62B538-F124-4D67-A062-E86094F7950C}" type="slidenum">
              <a:rPr lang="en-US"/>
              <a:pPr>
                <a:defRPr/>
              </a:pPr>
              <a:t>‹#›</a:t>
            </a:fld>
            <a:endParaRPr lang="en-US" dirty="0"/>
          </a:p>
        </p:txBody>
      </p:sp>
    </p:spTree>
    <p:extLst>
      <p:ext uri="{BB962C8B-B14F-4D97-AF65-F5344CB8AC3E}">
        <p14:creationId xmlns:p14="http://schemas.microsoft.com/office/powerpoint/2010/main" val="266803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96B80FEB-31D8-4B7C-B1B3-6DC233A86D4D}" type="slidenum">
              <a:rPr lang="en-US"/>
              <a:pPr>
                <a:defRPr/>
              </a:pPr>
              <a:t>‹#›</a:t>
            </a:fld>
            <a:endParaRPr lang="en-US" dirty="0"/>
          </a:p>
        </p:txBody>
      </p:sp>
    </p:spTree>
    <p:extLst>
      <p:ext uri="{BB962C8B-B14F-4D97-AF65-F5344CB8AC3E}">
        <p14:creationId xmlns:p14="http://schemas.microsoft.com/office/powerpoint/2010/main" val="301015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2011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0CF0EC88-9851-4EE4-9D97-F8ECCA9DD164}" type="slidenum">
              <a:rPr lang="en-US"/>
              <a:pPr>
                <a:defRPr/>
              </a:pPr>
              <a:t>‹#›</a:t>
            </a:fld>
            <a:endParaRPr lang="en-US" dirty="0"/>
          </a:p>
        </p:txBody>
      </p:sp>
    </p:spTree>
    <p:extLst>
      <p:ext uri="{BB962C8B-B14F-4D97-AF65-F5344CB8AC3E}">
        <p14:creationId xmlns:p14="http://schemas.microsoft.com/office/powerpoint/2010/main" val="129587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cs typeface="+mn-cs"/>
              </a:defRPr>
            </a:lvl1pPr>
          </a:lstStyle>
          <a:p>
            <a:pPr>
              <a:defRPr/>
            </a:pPr>
            <a:r>
              <a:rPr lang="en-US"/>
              <a:t>Copyright 2011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948C986-335B-4E2E-83E3-73A35435BE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0"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mtClean="0"/>
              <a:t>Modeling Networks</a:t>
            </a:r>
            <a:br>
              <a:rPr lang="en-US" altLang="en-US" smtClean="0"/>
            </a:br>
            <a:r>
              <a:rPr lang="en-US" sz="2400" smtClean="0"/>
              <a:t>Last Update 2011.08.01</a:t>
            </a:r>
            <a:br>
              <a:rPr lang="en-US" sz="2400" smtClean="0"/>
            </a:br>
            <a:r>
              <a:rPr lang="en-US" sz="2400" smtClean="0"/>
              <a:t>121.0</a:t>
            </a:r>
          </a:p>
        </p:txBody>
      </p:sp>
      <p:sp>
        <p:nvSpPr>
          <p:cNvPr id="3075" name="Rectangle 5"/>
          <p:cNvSpPr>
            <a:spLocks noGrp="1" noChangeArrowheads="1"/>
          </p:cNvSpPr>
          <p:nvPr>
            <p:ph type="ftr" sz="quarter" idx="11"/>
          </p:nvPr>
        </p:nvSpPr>
        <p:spPr>
          <a:xfrm>
            <a:off x="2667000" y="6245225"/>
            <a:ext cx="3962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046FD7-7B70-43E5-B9A4-77BA0D839232}"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Application Testing Tool</a:t>
            </a:r>
          </a:p>
        </p:txBody>
      </p:sp>
      <p:sp>
        <p:nvSpPr>
          <p:cNvPr id="12291" name="Content Placeholder 2"/>
          <p:cNvSpPr>
            <a:spLocks noGrp="1"/>
          </p:cNvSpPr>
          <p:nvPr>
            <p:ph idx="1"/>
          </p:nvPr>
        </p:nvSpPr>
        <p:spPr/>
        <p:txBody>
          <a:bodyPr/>
          <a:lstStyle/>
          <a:p>
            <a:r>
              <a:rPr lang="en-US" smtClean="0"/>
              <a:t>Now let’s see how application performance is tested using WANem as an example of this type of tool</a:t>
            </a:r>
          </a:p>
          <a:p>
            <a:r>
              <a:rPr lang="en-US" smtClean="0"/>
              <a:t>WANem works by attaching three computers to a network</a:t>
            </a:r>
          </a:p>
          <a:p>
            <a:r>
              <a:rPr lang="en-US" smtClean="0"/>
              <a:t>Typically one computer is used as a workstation such as an end user would use to access the application</a:t>
            </a:r>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1E52A3-5C79-4115-AB57-5D8C7F9E53E9}" type="slidenum">
              <a:rPr lang="en-US" smtClean="0"/>
              <a:pPr eaLnBrk="1" hangingPunct="1"/>
              <a:t>10</a:t>
            </a:fld>
            <a:endParaRPr lang="en-US"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Sample Network Emulation</a:t>
            </a:r>
          </a:p>
        </p:txBody>
      </p:sp>
      <p:sp>
        <p:nvSpPr>
          <p:cNvPr id="104451" name="Content Placeholder 2"/>
          <p:cNvSpPr>
            <a:spLocks noGrp="1"/>
          </p:cNvSpPr>
          <p:nvPr>
            <p:ph idx="1"/>
          </p:nvPr>
        </p:nvSpPr>
        <p:spPr/>
        <p:txBody>
          <a:bodyPr/>
          <a:lstStyle/>
          <a:p>
            <a:r>
              <a:rPr lang="en-US" smtClean="0"/>
              <a:t>Click the Add a link button on the toolbar at the top</a:t>
            </a:r>
          </a:p>
        </p:txBody>
      </p:sp>
      <p:sp>
        <p:nvSpPr>
          <p:cNvPr id="104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41D5B0-E3CA-4165-9FEF-CCA0B11D6C69}" type="slidenum">
              <a:rPr lang="en-US" smtClean="0"/>
              <a:pPr eaLnBrk="1" hangingPunct="1"/>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Sample Network Emulation</a:t>
            </a:r>
          </a:p>
        </p:txBody>
      </p:sp>
      <p:sp>
        <p:nvSpPr>
          <p:cNvPr id="105475" name="Content Placeholder 2"/>
          <p:cNvSpPr>
            <a:spLocks noGrp="1"/>
          </p:cNvSpPr>
          <p:nvPr>
            <p:ph idx="1"/>
          </p:nvPr>
        </p:nvSpPr>
        <p:spPr/>
        <p:txBody>
          <a:bodyPr/>
          <a:lstStyle/>
          <a:p>
            <a:endParaRPr lang="en-US" smtClean="0"/>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83AC9E-8789-4EBB-A70C-B252E87E0B46}" type="slidenum">
              <a:rPr lang="en-US" smtClean="0"/>
              <a:pPr eaLnBrk="1" hangingPunct="1"/>
              <a:t>101</a:t>
            </a:fld>
            <a:endParaRPr lang="en-US" smtClean="0"/>
          </a:p>
        </p:txBody>
      </p:sp>
      <p:pic>
        <p:nvPicPr>
          <p:cNvPr id="105478"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Sample Network Emulation</a:t>
            </a:r>
          </a:p>
        </p:txBody>
      </p:sp>
      <p:sp>
        <p:nvSpPr>
          <p:cNvPr id="106499" name="Content Placeholder 2"/>
          <p:cNvSpPr>
            <a:spLocks noGrp="1"/>
          </p:cNvSpPr>
          <p:nvPr>
            <p:ph idx="1"/>
          </p:nvPr>
        </p:nvSpPr>
        <p:spPr/>
        <p:txBody>
          <a:bodyPr/>
          <a:lstStyle/>
          <a:p>
            <a:r>
              <a:rPr lang="en-US" smtClean="0"/>
              <a:t>Choose Manual from the drop-down menu</a:t>
            </a:r>
          </a:p>
          <a:p>
            <a:r>
              <a:rPr lang="en-US" smtClean="0"/>
              <a:t>Your cursor will change to a cross</a:t>
            </a:r>
          </a:p>
          <a:p>
            <a:r>
              <a:rPr lang="en-US" smtClean="0"/>
              <a:t>Click on R1 and select s1/0 – then click on R1 and select s1/0</a:t>
            </a:r>
          </a:p>
          <a:p>
            <a:r>
              <a:rPr lang="en-US" smtClean="0"/>
              <a:t>Click on R2 again and select s1/1 – then click on R3 and select s1/1</a:t>
            </a:r>
          </a:p>
        </p:txBody>
      </p:sp>
      <p:sp>
        <p:nvSpPr>
          <p:cNvPr id="1065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65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0ED916-6E35-4745-A2C0-52C8E6405D55}" type="slidenum">
              <a:rPr lang="en-US" smtClean="0"/>
              <a:pPr eaLnBrk="1" hangingPunct="1"/>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Sample Network Emulation</a:t>
            </a:r>
          </a:p>
        </p:txBody>
      </p:sp>
      <p:sp>
        <p:nvSpPr>
          <p:cNvPr id="107523" name="Content Placeholder 2"/>
          <p:cNvSpPr>
            <a:spLocks noGrp="1"/>
          </p:cNvSpPr>
          <p:nvPr>
            <p:ph idx="1"/>
          </p:nvPr>
        </p:nvSpPr>
        <p:spPr/>
        <p:txBody>
          <a:bodyPr/>
          <a:lstStyle/>
          <a:p>
            <a:r>
              <a:rPr lang="en-US" smtClean="0"/>
              <a:t>Now click the Add a link button again, it looks like a red stop sign with an X</a:t>
            </a:r>
          </a:p>
          <a:p>
            <a:r>
              <a:rPr lang="en-US" smtClean="0"/>
              <a:t>After clicking on it, the icon will change back to a connector look</a:t>
            </a:r>
          </a:p>
          <a:p>
            <a:r>
              <a:rPr lang="en-US" smtClean="0"/>
              <a:t>Notice the right-pane call Topology Summary</a:t>
            </a:r>
          </a:p>
          <a:p>
            <a:r>
              <a:rPr lang="en-US" smtClean="0"/>
              <a:t>Your connections are now available for viewing by clicking beside each router</a:t>
            </a:r>
          </a:p>
        </p:txBody>
      </p:sp>
      <p:sp>
        <p:nvSpPr>
          <p:cNvPr id="1075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7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8CD274-8EF7-43EF-BBBF-B83EE211E129}" type="slidenum">
              <a:rPr lang="en-US" smtClean="0"/>
              <a:pPr eaLnBrk="1" hangingPunct="1"/>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Sample Network Emulation</a:t>
            </a:r>
          </a:p>
        </p:txBody>
      </p:sp>
      <p:sp>
        <p:nvSpPr>
          <p:cNvPr id="108547" name="Content Placeholder 2"/>
          <p:cNvSpPr>
            <a:spLocks noGrp="1"/>
          </p:cNvSpPr>
          <p:nvPr>
            <p:ph idx="1"/>
          </p:nvPr>
        </p:nvSpPr>
        <p:spPr/>
        <p:txBody>
          <a:bodyPr/>
          <a:lstStyle/>
          <a:p>
            <a:r>
              <a:rPr lang="en-US" smtClean="0"/>
              <a:t>Configure the routers</a:t>
            </a:r>
          </a:p>
          <a:p>
            <a:r>
              <a:rPr lang="en-US" smtClean="0"/>
              <a:t>Then test the connectivity</a:t>
            </a:r>
          </a:p>
        </p:txBody>
      </p:sp>
      <p:sp>
        <p:nvSpPr>
          <p:cNvPr id="1085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8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735575-ABE0-4619-BFFC-CA7773A7AE47}" type="slidenum">
              <a:rPr lang="en-US" smtClean="0"/>
              <a:pPr eaLnBrk="1" hangingPunct="1"/>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Sample Network Model</a:t>
            </a:r>
          </a:p>
        </p:txBody>
      </p:sp>
      <p:sp>
        <p:nvSpPr>
          <p:cNvPr id="109571" name="Content Placeholder 2"/>
          <p:cNvSpPr>
            <a:spLocks noGrp="1"/>
          </p:cNvSpPr>
          <p:nvPr>
            <p:ph idx="1"/>
          </p:nvPr>
        </p:nvSpPr>
        <p:spPr/>
        <p:txBody>
          <a:bodyPr/>
          <a:lstStyle/>
          <a:p>
            <a:r>
              <a:rPr lang="en-US" smtClean="0"/>
              <a:t>Application testing, simulation, and emulation work well for basic network designs</a:t>
            </a:r>
          </a:p>
          <a:p>
            <a:r>
              <a:rPr lang="en-US" smtClean="0"/>
              <a:t>For more complex ones a network modeling tool such as Opnet is needed to validate the design before deployment</a:t>
            </a:r>
          </a:p>
          <a:p>
            <a:r>
              <a:rPr lang="en-US" smtClean="0"/>
              <a:t>Let’s see how Opnet works</a:t>
            </a:r>
          </a:p>
        </p:txBody>
      </p:sp>
      <p:sp>
        <p:nvSpPr>
          <p:cNvPr id="109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CACC41-D3B7-4754-AF14-16F169FC09E1}" type="slidenum">
              <a:rPr lang="en-US" smtClean="0"/>
              <a:pPr eaLnBrk="1" hangingPunct="1"/>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Sample Network Model</a:t>
            </a:r>
          </a:p>
        </p:txBody>
      </p:sp>
      <p:sp>
        <p:nvSpPr>
          <p:cNvPr id="110595" name="Rectangle 3"/>
          <p:cNvSpPr>
            <a:spLocks noGrp="1" noChangeArrowheads="1"/>
          </p:cNvSpPr>
          <p:nvPr>
            <p:ph idx="1"/>
          </p:nvPr>
        </p:nvSpPr>
        <p:spPr/>
        <p:txBody>
          <a:bodyPr/>
          <a:lstStyle/>
          <a:p>
            <a:r>
              <a:rPr lang="en-US" smtClean="0"/>
              <a:t>To illustrate how to use IT Guru let’s create a Sample Network Model with one scenario</a:t>
            </a:r>
          </a:p>
          <a:p>
            <a:r>
              <a:rPr lang="en-US" smtClean="0"/>
              <a:t>Select</a:t>
            </a:r>
          </a:p>
          <a:p>
            <a:pPr lvl="1"/>
            <a:r>
              <a:rPr lang="en-US" smtClean="0"/>
              <a:t>File</a:t>
            </a:r>
          </a:p>
          <a:p>
            <a:pPr lvl="1"/>
            <a:r>
              <a:rPr lang="en-US" smtClean="0"/>
              <a:t>New</a:t>
            </a:r>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D548A-3790-4AFA-943C-5914B530F922}"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Sample Network Model</a:t>
            </a:r>
          </a:p>
        </p:txBody>
      </p:sp>
      <p:sp>
        <p:nvSpPr>
          <p:cNvPr id="111619" name="Rectangle 3"/>
          <p:cNvSpPr>
            <a:spLocks noGrp="1" noChangeArrowheads="1"/>
          </p:cNvSpPr>
          <p:nvPr>
            <p:ph idx="1"/>
          </p:nvPr>
        </p:nvSpPr>
        <p:spPr/>
        <p:txBody>
          <a:bodyPr/>
          <a:lstStyle/>
          <a:p>
            <a:endParaRPr lang="en-US" smtClean="0"/>
          </a:p>
        </p:txBody>
      </p:sp>
      <p:sp>
        <p:nvSpPr>
          <p:cNvPr id="1116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16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A20116-D3A3-425F-806F-FE4D94E888F4}" type="slidenum">
              <a:rPr lang="en-US" smtClean="0"/>
              <a:pPr eaLnBrk="1" hangingPunct="1"/>
              <a:t>107</a:t>
            </a:fld>
            <a:endParaRPr lang="en-US" smtClean="0"/>
          </a:p>
        </p:txBody>
      </p:sp>
      <p:pic>
        <p:nvPicPr>
          <p:cNvPr id="1116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Sample Network Model</a:t>
            </a:r>
          </a:p>
        </p:txBody>
      </p:sp>
      <p:sp>
        <p:nvSpPr>
          <p:cNvPr id="112643" name="Rectangle 3"/>
          <p:cNvSpPr>
            <a:spLocks noGrp="1" noChangeArrowheads="1"/>
          </p:cNvSpPr>
          <p:nvPr>
            <p:ph idx="1"/>
          </p:nvPr>
        </p:nvSpPr>
        <p:spPr/>
        <p:txBody>
          <a:bodyPr/>
          <a:lstStyle/>
          <a:p>
            <a:r>
              <a:rPr lang="en-US" smtClean="0"/>
              <a:t>The Project screen appears</a:t>
            </a:r>
          </a:p>
          <a:p>
            <a:r>
              <a:rPr lang="en-US" smtClean="0"/>
              <a:t>Although there are other options in the drop down box, Project is the only one commonly used</a:t>
            </a:r>
          </a:p>
          <a:p>
            <a:r>
              <a:rPr lang="en-US" smtClean="0"/>
              <a:t>Click</a:t>
            </a:r>
          </a:p>
          <a:p>
            <a:pPr lvl="1"/>
            <a:r>
              <a:rPr lang="en-US" smtClean="0"/>
              <a:t>OK</a:t>
            </a:r>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034ABE-18FB-4FB2-919A-06251929F534}"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Sample Network Model</a:t>
            </a:r>
          </a:p>
        </p:txBody>
      </p:sp>
      <p:sp>
        <p:nvSpPr>
          <p:cNvPr id="113667" name="Rectangle 3"/>
          <p:cNvSpPr>
            <a:spLocks noGrp="1" noChangeArrowheads="1"/>
          </p:cNvSpPr>
          <p:nvPr>
            <p:ph idx="1"/>
          </p:nvPr>
        </p:nvSpPr>
        <p:spPr/>
        <p:txBody>
          <a:bodyPr/>
          <a:lstStyle/>
          <a:p>
            <a:endParaRPr lang="en-US" smtClean="0"/>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5BC7A8-BFD4-428A-9317-9F20A89A5E4F}" type="slidenum">
              <a:rPr lang="en-US" smtClean="0"/>
              <a:pPr eaLnBrk="1" hangingPunct="1"/>
              <a:t>109</a:t>
            </a:fld>
            <a:endParaRPr lang="en-US" smtClean="0"/>
          </a:p>
        </p:txBody>
      </p:sp>
      <p:pic>
        <p:nvPicPr>
          <p:cNvPr id="1136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Application Testing Tool</a:t>
            </a:r>
          </a:p>
        </p:txBody>
      </p:sp>
      <p:sp>
        <p:nvSpPr>
          <p:cNvPr id="13315" name="Content Placeholder 2"/>
          <p:cNvSpPr>
            <a:spLocks noGrp="1"/>
          </p:cNvSpPr>
          <p:nvPr>
            <p:ph idx="1"/>
          </p:nvPr>
        </p:nvSpPr>
        <p:spPr/>
        <p:txBody>
          <a:bodyPr/>
          <a:lstStyle/>
          <a:p>
            <a:r>
              <a:rPr lang="en-US" smtClean="0"/>
              <a:t>Another is used to run the application on a server such as would be used in the actual deployment of the application</a:t>
            </a:r>
          </a:p>
          <a:p>
            <a:r>
              <a:rPr lang="en-US" smtClean="0"/>
              <a:t>The last runs WANem to serve as the network</a:t>
            </a:r>
          </a:p>
          <a:p>
            <a:r>
              <a:rPr lang="en-US" smtClean="0"/>
              <a:t>As the WANem documentation points out it looks like this</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91C63-036F-46A9-8869-C1528F0EB49B}"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Sample Network Model</a:t>
            </a:r>
          </a:p>
        </p:txBody>
      </p:sp>
      <p:sp>
        <p:nvSpPr>
          <p:cNvPr id="114691" name="Rectangle 3"/>
          <p:cNvSpPr>
            <a:spLocks noGrp="1" noChangeArrowheads="1"/>
          </p:cNvSpPr>
          <p:nvPr>
            <p:ph idx="1"/>
          </p:nvPr>
        </p:nvSpPr>
        <p:spPr/>
        <p:txBody>
          <a:bodyPr/>
          <a:lstStyle/>
          <a:p>
            <a:r>
              <a:rPr lang="en-US" smtClean="0"/>
              <a:t>On this screen you may name the project</a:t>
            </a:r>
          </a:p>
          <a:p>
            <a:r>
              <a:rPr lang="en-US" smtClean="0"/>
              <a:t>You may also name the scenario</a:t>
            </a:r>
          </a:p>
          <a:p>
            <a:r>
              <a:rPr lang="en-US" smtClean="0"/>
              <a:t>Spaces are not allowed</a:t>
            </a:r>
          </a:p>
          <a:p>
            <a:r>
              <a:rPr lang="en-US" smtClean="0"/>
              <a:t>Click</a:t>
            </a:r>
          </a:p>
          <a:p>
            <a:pPr lvl="1"/>
            <a:r>
              <a:rPr lang="en-US" smtClean="0"/>
              <a:t>OK</a:t>
            </a:r>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8EA0E-983B-403D-B187-EA56E860752A}" type="slidenum">
              <a:rPr lang="en-US" smtClean="0"/>
              <a:pPr eaLnBrk="1" hangingPunct="1"/>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Sample Network Model</a:t>
            </a:r>
          </a:p>
        </p:txBody>
      </p:sp>
      <p:sp>
        <p:nvSpPr>
          <p:cNvPr id="115715" name="Rectangle 3"/>
          <p:cNvSpPr>
            <a:spLocks noGrp="1" noChangeArrowheads="1"/>
          </p:cNvSpPr>
          <p:nvPr>
            <p:ph idx="1"/>
          </p:nvPr>
        </p:nvSpPr>
        <p:spPr/>
        <p:txBody>
          <a:bodyPr/>
          <a:lstStyle/>
          <a:p>
            <a:endParaRPr lang="en-US" smtClean="0"/>
          </a:p>
        </p:txBody>
      </p:sp>
      <p:sp>
        <p:nvSpPr>
          <p:cNvPr id="1157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57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5581D6-1F40-4B8A-805F-5F3DEAB21C3D}" type="slidenum">
              <a:rPr lang="en-US" smtClean="0"/>
              <a:pPr eaLnBrk="1" hangingPunct="1"/>
              <a:t>111</a:t>
            </a:fld>
            <a:endParaRPr lang="en-US" smtClean="0"/>
          </a:p>
        </p:txBody>
      </p:sp>
      <p:pic>
        <p:nvPicPr>
          <p:cNvPr id="1157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Sample Network Model</a:t>
            </a:r>
          </a:p>
        </p:txBody>
      </p:sp>
      <p:sp>
        <p:nvSpPr>
          <p:cNvPr id="116739" name="Rectangle 3"/>
          <p:cNvSpPr>
            <a:spLocks noGrp="1" noChangeArrowheads="1"/>
          </p:cNvSpPr>
          <p:nvPr>
            <p:ph idx="1"/>
          </p:nvPr>
        </p:nvSpPr>
        <p:spPr/>
        <p:txBody>
          <a:bodyPr/>
          <a:lstStyle/>
          <a:p>
            <a:r>
              <a:rPr lang="en-US" smtClean="0"/>
              <a:t>On the next screen, Startup Wizard: Initial Topology, commonly the default Create Empty Scenario is used</a:t>
            </a:r>
          </a:p>
          <a:p>
            <a:r>
              <a:rPr lang="en-US" smtClean="0"/>
              <a:t>Click</a:t>
            </a:r>
          </a:p>
          <a:p>
            <a:pPr lvl="1"/>
            <a:r>
              <a:rPr lang="en-US" smtClean="0"/>
              <a:t>Next</a:t>
            </a:r>
          </a:p>
        </p:txBody>
      </p:sp>
      <p:sp>
        <p:nvSpPr>
          <p:cNvPr id="1167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67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38D911-7745-4DFA-B59B-056CF1290B20}" type="slidenum">
              <a:rPr lang="en-US" smtClean="0"/>
              <a:pPr eaLnBrk="1" hangingPunct="1"/>
              <a:t>112</a:t>
            </a:fld>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Sample Network Model</a:t>
            </a:r>
          </a:p>
        </p:txBody>
      </p:sp>
      <p:sp>
        <p:nvSpPr>
          <p:cNvPr id="117763" name="Rectangle 3"/>
          <p:cNvSpPr>
            <a:spLocks noGrp="1" noChangeArrowheads="1"/>
          </p:cNvSpPr>
          <p:nvPr>
            <p:ph idx="1"/>
          </p:nvPr>
        </p:nvSpPr>
        <p:spPr/>
        <p:txBody>
          <a:bodyPr/>
          <a:lstStyle/>
          <a:p>
            <a:endParaRPr lang="en-US" smtClean="0"/>
          </a:p>
        </p:txBody>
      </p:sp>
      <p:sp>
        <p:nvSpPr>
          <p:cNvPr id="1177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77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8F36BB-1C3C-47DF-8E69-512F5F21D1BD}" type="slidenum">
              <a:rPr lang="en-US" smtClean="0"/>
              <a:pPr eaLnBrk="1" hangingPunct="1"/>
              <a:t>113</a:t>
            </a:fld>
            <a:endParaRPr lang="en-US" smtClean="0"/>
          </a:p>
        </p:txBody>
      </p:sp>
      <p:pic>
        <p:nvPicPr>
          <p:cNvPr id="1177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Startup Wizard</a:t>
            </a:r>
          </a:p>
        </p:txBody>
      </p:sp>
      <p:sp>
        <p:nvSpPr>
          <p:cNvPr id="118787" name="Rectangle 3"/>
          <p:cNvSpPr>
            <a:spLocks noGrp="1" noChangeArrowheads="1"/>
          </p:cNvSpPr>
          <p:nvPr>
            <p:ph idx="1"/>
          </p:nvPr>
        </p:nvSpPr>
        <p:spPr/>
        <p:txBody>
          <a:bodyPr/>
          <a:lstStyle/>
          <a:p>
            <a:r>
              <a:rPr lang="en-US" smtClean="0"/>
              <a:t>The Startup Wizard is used to create the basic layout of the network</a:t>
            </a:r>
          </a:p>
          <a:p>
            <a:r>
              <a:rPr lang="en-US" smtClean="0"/>
              <a:t>The elements it uses are</a:t>
            </a:r>
          </a:p>
          <a:p>
            <a:pPr lvl="1"/>
            <a:r>
              <a:rPr lang="en-US" smtClean="0"/>
              <a:t>Define the network’s scale such as the world or an office</a:t>
            </a:r>
          </a:p>
          <a:p>
            <a:pPr lvl="1"/>
            <a:r>
              <a:rPr lang="en-US" smtClean="0"/>
              <a:t>Define the size of the area in which the network will function, such as the US or a certain size office</a:t>
            </a:r>
          </a:p>
          <a:p>
            <a:pPr lvl="1"/>
            <a:r>
              <a:rPr lang="en-US" smtClean="0"/>
              <a:t>Select a palette that will provide the objects </a:t>
            </a:r>
          </a:p>
        </p:txBody>
      </p:sp>
      <p:sp>
        <p:nvSpPr>
          <p:cNvPr id="1187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87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A21323-304A-41E6-B83B-CF83D05EE070}" type="slidenum">
              <a:rPr lang="en-US" smtClean="0"/>
              <a:pPr eaLnBrk="1" hangingPunct="1"/>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Sample Network Model</a:t>
            </a:r>
          </a:p>
        </p:txBody>
      </p:sp>
      <p:sp>
        <p:nvSpPr>
          <p:cNvPr id="119811" name="Rectangle 3"/>
          <p:cNvSpPr>
            <a:spLocks noGrp="1" noChangeArrowheads="1"/>
          </p:cNvSpPr>
          <p:nvPr>
            <p:ph idx="1"/>
          </p:nvPr>
        </p:nvSpPr>
        <p:spPr/>
        <p:txBody>
          <a:bodyPr/>
          <a:lstStyle/>
          <a:p>
            <a:r>
              <a:rPr lang="en-US" smtClean="0"/>
              <a:t>On this screen select the scale of the network</a:t>
            </a:r>
          </a:p>
          <a:p>
            <a:r>
              <a:rPr lang="en-US" smtClean="0"/>
              <a:t>For this example use the Office</a:t>
            </a:r>
          </a:p>
          <a:p>
            <a:r>
              <a:rPr lang="en-US" smtClean="0"/>
              <a:t>Click</a:t>
            </a:r>
          </a:p>
          <a:p>
            <a:pPr lvl="1"/>
            <a:r>
              <a:rPr lang="en-US" smtClean="0"/>
              <a:t>Next</a:t>
            </a:r>
          </a:p>
        </p:txBody>
      </p:sp>
      <p:sp>
        <p:nvSpPr>
          <p:cNvPr id="1198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198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ECBBD2-4181-40C0-8114-7C61C986E631}"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t>Sample Network Model</a:t>
            </a:r>
          </a:p>
        </p:txBody>
      </p:sp>
      <p:sp>
        <p:nvSpPr>
          <p:cNvPr id="120835" name="Rectangle 3"/>
          <p:cNvSpPr>
            <a:spLocks noGrp="1" noChangeArrowheads="1"/>
          </p:cNvSpPr>
          <p:nvPr>
            <p:ph idx="1"/>
          </p:nvPr>
        </p:nvSpPr>
        <p:spPr/>
        <p:txBody>
          <a:bodyPr/>
          <a:lstStyle/>
          <a:p>
            <a:endParaRPr lang="en-US" smtClean="0"/>
          </a:p>
        </p:txBody>
      </p:sp>
      <p:sp>
        <p:nvSpPr>
          <p:cNvPr id="1208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08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0F4DEE-A0E2-4B76-B860-50E60BEAE4B1}" type="slidenum">
              <a:rPr lang="en-US" smtClean="0"/>
              <a:pPr eaLnBrk="1" hangingPunct="1"/>
              <a:t>116</a:t>
            </a:fld>
            <a:endParaRPr lang="en-US" smtClean="0"/>
          </a:p>
        </p:txBody>
      </p:sp>
      <p:pic>
        <p:nvPicPr>
          <p:cNvPr id="1208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t>Sample Network Model</a:t>
            </a:r>
          </a:p>
        </p:txBody>
      </p:sp>
      <p:sp>
        <p:nvSpPr>
          <p:cNvPr id="121859" name="Rectangle 3"/>
          <p:cNvSpPr>
            <a:spLocks noGrp="1" noChangeArrowheads="1"/>
          </p:cNvSpPr>
          <p:nvPr>
            <p:ph idx="1"/>
          </p:nvPr>
        </p:nvSpPr>
        <p:spPr/>
        <p:txBody>
          <a:bodyPr/>
          <a:lstStyle/>
          <a:p>
            <a:r>
              <a:rPr lang="en-US" smtClean="0"/>
              <a:t>Set the size of the network just specified</a:t>
            </a:r>
          </a:p>
          <a:p>
            <a:r>
              <a:rPr lang="en-US" smtClean="0"/>
              <a:t>For this example use 100 by 100 meters</a:t>
            </a:r>
          </a:p>
          <a:p>
            <a:r>
              <a:rPr lang="en-US" smtClean="0"/>
              <a:t>Click</a:t>
            </a:r>
          </a:p>
          <a:p>
            <a:pPr lvl="1"/>
            <a:r>
              <a:rPr lang="en-US" smtClean="0"/>
              <a:t>Next</a:t>
            </a:r>
          </a:p>
        </p:txBody>
      </p:sp>
      <p:sp>
        <p:nvSpPr>
          <p:cNvPr id="1218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18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1E9BD2-3A84-4346-9132-4421057B9EE5}" type="slidenum">
              <a:rPr lang="en-US" smtClean="0"/>
              <a:pPr eaLnBrk="1" hangingPunct="1"/>
              <a:t>117</a:t>
            </a:fld>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Sample Network Model</a:t>
            </a:r>
          </a:p>
        </p:txBody>
      </p:sp>
      <p:sp>
        <p:nvSpPr>
          <p:cNvPr id="122883" name="Rectangle 3"/>
          <p:cNvSpPr>
            <a:spLocks noGrp="1" noChangeArrowheads="1"/>
          </p:cNvSpPr>
          <p:nvPr>
            <p:ph idx="1"/>
          </p:nvPr>
        </p:nvSpPr>
        <p:spPr/>
        <p:txBody>
          <a:bodyPr/>
          <a:lstStyle/>
          <a:p>
            <a:endParaRPr lang="en-US" smtClean="0"/>
          </a:p>
        </p:txBody>
      </p:sp>
      <p:sp>
        <p:nvSpPr>
          <p:cNvPr id="1228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28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FFCD9D-6B43-4AB6-A340-0A3BC445A3B3}" type="slidenum">
              <a:rPr lang="en-US" smtClean="0"/>
              <a:pPr eaLnBrk="1" hangingPunct="1"/>
              <a:t>118</a:t>
            </a:fld>
            <a:endParaRPr lang="en-US" smtClean="0"/>
          </a:p>
        </p:txBody>
      </p:sp>
      <p:pic>
        <p:nvPicPr>
          <p:cNvPr id="1228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Sample Network Model</a:t>
            </a:r>
          </a:p>
        </p:txBody>
      </p:sp>
      <p:sp>
        <p:nvSpPr>
          <p:cNvPr id="123907" name="Rectangle 3"/>
          <p:cNvSpPr>
            <a:spLocks noGrp="1" noChangeArrowheads="1"/>
          </p:cNvSpPr>
          <p:nvPr>
            <p:ph idx="1"/>
          </p:nvPr>
        </p:nvSpPr>
        <p:spPr/>
        <p:txBody>
          <a:bodyPr/>
          <a:lstStyle/>
          <a:p>
            <a:pPr>
              <a:lnSpc>
                <a:spcPct val="90000"/>
              </a:lnSpc>
            </a:pPr>
            <a:r>
              <a:rPr lang="en-US" smtClean="0"/>
              <a:t>Select the Palette contents</a:t>
            </a:r>
          </a:p>
          <a:p>
            <a:pPr>
              <a:lnSpc>
                <a:spcPct val="90000"/>
              </a:lnSpc>
            </a:pPr>
            <a:r>
              <a:rPr lang="en-US" smtClean="0"/>
              <a:t>The Palette holds the icons for the elements that can be dragged and dropped onto the network space just created</a:t>
            </a:r>
          </a:p>
          <a:p>
            <a:pPr>
              <a:lnSpc>
                <a:spcPct val="90000"/>
              </a:lnSpc>
            </a:pPr>
            <a:r>
              <a:rPr lang="en-US" smtClean="0"/>
              <a:t>There are a large number of these</a:t>
            </a:r>
          </a:p>
          <a:p>
            <a:pPr>
              <a:lnSpc>
                <a:spcPct val="90000"/>
              </a:lnSpc>
            </a:pPr>
            <a:r>
              <a:rPr lang="en-US" smtClean="0"/>
              <a:t>It is best to add the ones you think might be useful based on the name of the Palette</a:t>
            </a:r>
          </a:p>
        </p:txBody>
      </p:sp>
      <p:sp>
        <p:nvSpPr>
          <p:cNvPr id="1239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39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69CB74-59ED-4A0D-9EA5-3A7F33693C5A}" type="slidenum">
              <a:rPr lang="en-US" smtClean="0"/>
              <a:pPr eaLnBrk="1" hangingPunct="1"/>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Application Testing Tool</a:t>
            </a:r>
          </a:p>
        </p:txBody>
      </p:sp>
      <p:sp>
        <p:nvSpPr>
          <p:cNvPr id="14339" name="Content Placeholder 2"/>
          <p:cNvSpPr>
            <a:spLocks noGrp="1"/>
          </p:cNvSpPr>
          <p:nvPr>
            <p:ph idx="1"/>
          </p:nvPr>
        </p:nvSpPr>
        <p:spPr/>
        <p:txBody>
          <a:bodyPr/>
          <a:lstStyle/>
          <a:p>
            <a:endParaRPr lang="en-US" smtClean="0"/>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7B74B0-8F58-4222-ABC6-8AEDBB76FEAE}" type="slidenum">
              <a:rPr lang="en-US" smtClean="0"/>
              <a:pPr eaLnBrk="1" hangingPunct="1"/>
              <a:t>12</a:t>
            </a:fld>
            <a:endParaRPr lang="en-US" smtClean="0"/>
          </a:p>
        </p:txBody>
      </p:sp>
      <p:pic>
        <p:nvPicPr>
          <p:cNvPr id="14342" name="Picture 2"/>
          <p:cNvPicPr>
            <a:picLocks noChangeAspect="1" noChangeArrowheads="1"/>
          </p:cNvPicPr>
          <p:nvPr/>
        </p:nvPicPr>
        <p:blipFill>
          <a:blip r:embed="rId2">
            <a:extLst>
              <a:ext uri="{28A0092B-C50C-407E-A947-70E740481C1C}">
                <a14:useLocalDpi xmlns:a14="http://schemas.microsoft.com/office/drawing/2010/main" val="0"/>
              </a:ext>
            </a:extLst>
          </a:blip>
          <a:srcRect l="11806" t="37730" r="24654" b="15509"/>
          <a:stretch>
            <a:fillRect/>
          </a:stretch>
        </p:blipFill>
        <p:spPr bwMode="auto">
          <a:xfrm>
            <a:off x="506413" y="1600200"/>
            <a:ext cx="8180387"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Sample Network Model</a:t>
            </a:r>
          </a:p>
        </p:txBody>
      </p:sp>
      <p:sp>
        <p:nvSpPr>
          <p:cNvPr id="124931" name="Rectangle 3"/>
          <p:cNvSpPr>
            <a:spLocks noGrp="1" noChangeArrowheads="1"/>
          </p:cNvSpPr>
          <p:nvPr>
            <p:ph idx="1"/>
          </p:nvPr>
        </p:nvSpPr>
        <p:spPr/>
        <p:txBody>
          <a:bodyPr/>
          <a:lstStyle/>
          <a:p>
            <a:r>
              <a:rPr lang="en-US" smtClean="0"/>
              <a:t>Then experience will tell you which ones are most useful to your situation</a:t>
            </a:r>
          </a:p>
          <a:p>
            <a:r>
              <a:rPr lang="en-US" smtClean="0"/>
              <a:t>The basic ones are</a:t>
            </a:r>
          </a:p>
        </p:txBody>
      </p:sp>
      <p:sp>
        <p:nvSpPr>
          <p:cNvPr id="1249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49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87F514-BBC9-4EBB-A152-F561E3B070FB}" type="slidenum">
              <a:rPr lang="en-US" smtClean="0"/>
              <a:pPr eaLnBrk="1" hangingPunct="1"/>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Cisco</a:t>
            </a:r>
          </a:p>
        </p:txBody>
      </p:sp>
      <p:sp>
        <p:nvSpPr>
          <p:cNvPr id="1259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59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57183D-BD38-4011-B5BF-7B08B14AC314}" type="slidenum">
              <a:rPr lang="en-US" smtClean="0"/>
              <a:pPr eaLnBrk="1" hangingPunct="1"/>
              <a:t>121</a:t>
            </a:fld>
            <a:endParaRPr lang="en-US" smtClean="0"/>
          </a:p>
        </p:txBody>
      </p:sp>
      <p:pic>
        <p:nvPicPr>
          <p:cNvPr id="1259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43000"/>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Client Server</a:t>
            </a:r>
          </a:p>
        </p:txBody>
      </p:sp>
      <p:sp>
        <p:nvSpPr>
          <p:cNvPr id="1269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69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D12B7B-86CE-4F06-BC5A-65471D8F3D5D}" type="slidenum">
              <a:rPr lang="en-US" smtClean="0"/>
              <a:pPr eaLnBrk="1" hangingPunct="1"/>
              <a:t>122</a:t>
            </a:fld>
            <a:endParaRPr lang="en-US" smtClean="0"/>
          </a:p>
        </p:txBody>
      </p:sp>
      <p:pic>
        <p:nvPicPr>
          <p:cNvPr id="1269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43000"/>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Ethernet</a:t>
            </a:r>
          </a:p>
        </p:txBody>
      </p:sp>
      <p:sp>
        <p:nvSpPr>
          <p:cNvPr id="1280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80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8527C8-70DA-462E-ABF4-094299C25F2E}" type="slidenum">
              <a:rPr lang="en-US" smtClean="0"/>
              <a:pPr eaLnBrk="1" hangingPunct="1"/>
              <a:t>123</a:t>
            </a:fld>
            <a:endParaRPr lang="en-US" smtClean="0"/>
          </a:p>
        </p:txBody>
      </p:sp>
      <p:pic>
        <p:nvPicPr>
          <p:cNvPr id="1280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27125"/>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mtClean="0"/>
              <a:t>Ethernet Advanced</a:t>
            </a:r>
          </a:p>
        </p:txBody>
      </p:sp>
      <p:sp>
        <p:nvSpPr>
          <p:cNvPr id="1290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29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2D165E-AFCC-4F37-B70E-043B51C21090}" type="slidenum">
              <a:rPr lang="en-US" smtClean="0"/>
              <a:pPr eaLnBrk="1" hangingPunct="1"/>
              <a:t>124</a:t>
            </a:fld>
            <a:endParaRPr lang="en-US" smtClean="0"/>
          </a:p>
        </p:txBody>
      </p:sp>
      <p:pic>
        <p:nvPicPr>
          <p:cNvPr id="1290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27125"/>
            <a:ext cx="68278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Frame Relay</a:t>
            </a:r>
          </a:p>
        </p:txBody>
      </p:sp>
      <p:sp>
        <p:nvSpPr>
          <p:cNvPr id="130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0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59BFC9-F9F4-46D8-8965-A62D96B88826}" type="slidenum">
              <a:rPr lang="en-US" smtClean="0"/>
              <a:pPr eaLnBrk="1" hangingPunct="1"/>
              <a:t>125</a:t>
            </a:fld>
            <a:endParaRPr lang="en-US" smtClean="0"/>
          </a:p>
        </p:txBody>
      </p:sp>
      <p:pic>
        <p:nvPicPr>
          <p:cNvPr id="1300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143000"/>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Frame Relay Advanced</a:t>
            </a:r>
          </a:p>
        </p:txBody>
      </p:sp>
      <p:sp>
        <p:nvSpPr>
          <p:cNvPr id="131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1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D27E5F-41FF-475E-86AB-0EDB46738E53}" type="slidenum">
              <a:rPr lang="en-US" smtClean="0"/>
              <a:pPr eaLnBrk="1" hangingPunct="1"/>
              <a:t>126</a:t>
            </a:fld>
            <a:endParaRPr lang="en-US" smtClean="0"/>
          </a:p>
        </p:txBody>
      </p:sp>
      <p:pic>
        <p:nvPicPr>
          <p:cNvPr id="1310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8278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Internet Toolbox</a:t>
            </a:r>
          </a:p>
        </p:txBody>
      </p:sp>
      <p:sp>
        <p:nvSpPr>
          <p:cNvPr id="132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2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3038FC-B794-4442-937B-7B65C85DEF8E}" type="slidenum">
              <a:rPr lang="en-US" smtClean="0"/>
              <a:pPr eaLnBrk="1" hangingPunct="1"/>
              <a:t>127</a:t>
            </a:fld>
            <a:endParaRPr lang="en-US" smtClean="0"/>
          </a:p>
        </p:txBody>
      </p:sp>
      <p:pic>
        <p:nvPicPr>
          <p:cNvPr id="1321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127125"/>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LANs</a:t>
            </a:r>
          </a:p>
        </p:txBody>
      </p:sp>
      <p:sp>
        <p:nvSpPr>
          <p:cNvPr id="133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3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610654-3773-41E9-89B5-EB2B49641BC7}" type="slidenum">
              <a:rPr lang="en-US" smtClean="0"/>
              <a:pPr eaLnBrk="1" hangingPunct="1"/>
              <a:t>128</a:t>
            </a:fld>
            <a:endParaRPr lang="en-US" smtClean="0"/>
          </a:p>
        </p:txBody>
      </p:sp>
      <p:pic>
        <p:nvPicPr>
          <p:cNvPr id="133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27125"/>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Links</a:t>
            </a:r>
          </a:p>
        </p:txBody>
      </p:sp>
      <p:sp>
        <p:nvSpPr>
          <p:cNvPr id="134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4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FA4942-4BC6-4666-8167-860A8357D96E}" type="slidenum">
              <a:rPr lang="en-US" smtClean="0"/>
              <a:pPr eaLnBrk="1" hangingPunct="1"/>
              <a:t>129</a:t>
            </a:fld>
            <a:endParaRPr lang="en-US" smtClean="0"/>
          </a:p>
        </p:txBody>
      </p:sp>
      <p:pic>
        <p:nvPicPr>
          <p:cNvPr id="1341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27125"/>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Application Testing Tool</a:t>
            </a:r>
          </a:p>
        </p:txBody>
      </p:sp>
      <p:sp>
        <p:nvSpPr>
          <p:cNvPr id="15363" name="Content Placeholder 2"/>
          <p:cNvSpPr>
            <a:spLocks noGrp="1"/>
          </p:cNvSpPr>
          <p:nvPr>
            <p:ph idx="1"/>
          </p:nvPr>
        </p:nvSpPr>
        <p:spPr/>
        <p:txBody>
          <a:bodyPr/>
          <a:lstStyle/>
          <a:p>
            <a:r>
              <a:rPr lang="en-US" smtClean="0"/>
              <a:t>Once the network is created as shown above one or more problems are introduced into the network while the application is being accessed by the end user</a:t>
            </a:r>
          </a:p>
          <a:p>
            <a:r>
              <a:rPr lang="en-US" smtClean="0"/>
              <a:t>The impact of this can then be seen at both the end user and server ends</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631CA6-B70B-4008-B54D-E13967068363}"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Links Advanced</a:t>
            </a:r>
          </a:p>
        </p:txBody>
      </p:sp>
      <p:sp>
        <p:nvSpPr>
          <p:cNvPr id="135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5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9D79FC-BED3-4C80-BB58-17924D172B6E}" type="slidenum">
              <a:rPr lang="en-US" smtClean="0"/>
              <a:pPr eaLnBrk="1" hangingPunct="1"/>
              <a:t>130</a:t>
            </a:fld>
            <a:endParaRPr lang="en-US" smtClean="0"/>
          </a:p>
        </p:txBody>
      </p:sp>
      <p:pic>
        <p:nvPicPr>
          <p:cNvPr id="1351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203325"/>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mtClean="0"/>
              <a:t>Wireless LAN</a:t>
            </a:r>
          </a:p>
        </p:txBody>
      </p:sp>
      <p:sp>
        <p:nvSpPr>
          <p:cNvPr id="136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6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F98DF-F856-44FF-A7A2-8BDE6B8BF47C}" type="slidenum">
              <a:rPr lang="en-US" smtClean="0"/>
              <a:pPr eaLnBrk="1" hangingPunct="1"/>
              <a:t>131</a:t>
            </a:fld>
            <a:endParaRPr lang="en-US" smtClean="0"/>
          </a:p>
        </p:txBody>
      </p:sp>
      <p:pic>
        <p:nvPicPr>
          <p:cNvPr id="136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43000"/>
            <a:ext cx="6827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mtClean="0"/>
              <a:t>Sample Network Model</a:t>
            </a:r>
          </a:p>
        </p:txBody>
      </p:sp>
      <p:sp>
        <p:nvSpPr>
          <p:cNvPr id="137219" name="Rectangle 3"/>
          <p:cNvSpPr>
            <a:spLocks noGrp="1" noChangeArrowheads="1"/>
          </p:cNvSpPr>
          <p:nvPr>
            <p:ph idx="1"/>
          </p:nvPr>
        </p:nvSpPr>
        <p:spPr/>
        <p:txBody>
          <a:bodyPr/>
          <a:lstStyle/>
          <a:p>
            <a:r>
              <a:rPr lang="en-US" smtClean="0"/>
              <a:t>Once the palette or palettes are selected click</a:t>
            </a:r>
          </a:p>
          <a:p>
            <a:pPr lvl="1"/>
            <a:r>
              <a:rPr lang="en-US" smtClean="0"/>
              <a:t>Next</a:t>
            </a:r>
          </a:p>
        </p:txBody>
      </p:sp>
      <p:sp>
        <p:nvSpPr>
          <p:cNvPr id="137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7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9D2001-E3C4-4749-B701-129AA4FE9F63}" type="slidenum">
              <a:rPr lang="en-US" smtClean="0"/>
              <a:pPr eaLnBrk="1" hangingPunct="1"/>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Palette List</a:t>
            </a:r>
          </a:p>
        </p:txBody>
      </p:sp>
      <p:sp>
        <p:nvSpPr>
          <p:cNvPr id="138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8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CE3B2E-67B1-434C-B615-62B8CD1BE124}" type="slidenum">
              <a:rPr lang="en-US" smtClean="0"/>
              <a:pPr eaLnBrk="1" hangingPunct="1"/>
              <a:t>133</a:t>
            </a:fld>
            <a:endParaRPr lang="en-US" smtClean="0"/>
          </a:p>
        </p:txBody>
      </p:sp>
      <p:pic>
        <p:nvPicPr>
          <p:cNvPr id="1382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mtClean="0"/>
              <a:t>Sample Network Model</a:t>
            </a:r>
          </a:p>
        </p:txBody>
      </p:sp>
      <p:sp>
        <p:nvSpPr>
          <p:cNvPr id="139267" name="Rectangle 3"/>
          <p:cNvSpPr>
            <a:spLocks noGrp="1" noChangeArrowheads="1"/>
          </p:cNvSpPr>
          <p:nvPr>
            <p:ph idx="1"/>
          </p:nvPr>
        </p:nvSpPr>
        <p:spPr/>
        <p:txBody>
          <a:bodyPr/>
          <a:lstStyle/>
          <a:p>
            <a:r>
              <a:rPr lang="en-US" smtClean="0"/>
              <a:t>If you need additional devices other devices can be added to the palette by selecting</a:t>
            </a:r>
          </a:p>
          <a:p>
            <a:pPr lvl="1"/>
            <a:r>
              <a:rPr lang="en-US" smtClean="0"/>
              <a:t>Configure Palette</a:t>
            </a:r>
          </a:p>
          <a:p>
            <a:r>
              <a:rPr lang="en-US" smtClean="0"/>
              <a:t>from the Palette window</a:t>
            </a:r>
          </a:p>
          <a:p>
            <a:r>
              <a:rPr lang="en-US" smtClean="0"/>
              <a:t>This produces this list</a:t>
            </a:r>
          </a:p>
        </p:txBody>
      </p:sp>
      <p:sp>
        <p:nvSpPr>
          <p:cNvPr id="1392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392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3EB8DE-5CC0-4D2D-B75B-0157BF21C76A}" type="slidenum">
              <a:rPr lang="en-US" smtClean="0"/>
              <a:pPr eaLnBrk="1" hangingPunct="1"/>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Sample Network Model</a:t>
            </a:r>
          </a:p>
        </p:txBody>
      </p:sp>
      <p:sp>
        <p:nvSpPr>
          <p:cNvPr id="140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0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322532-CD6B-42DD-8F28-9E075B34D429}" type="slidenum">
              <a:rPr lang="en-US" smtClean="0"/>
              <a:pPr eaLnBrk="1" hangingPunct="1"/>
              <a:t>135</a:t>
            </a:fld>
            <a:endParaRPr lang="en-US" smtClean="0"/>
          </a:p>
        </p:txBody>
      </p:sp>
      <p:pic>
        <p:nvPicPr>
          <p:cNvPr id="140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mtClean="0"/>
              <a:t>Sample Network Model</a:t>
            </a:r>
          </a:p>
        </p:txBody>
      </p:sp>
      <p:sp>
        <p:nvSpPr>
          <p:cNvPr id="141315" name="Rectangle 3"/>
          <p:cNvSpPr>
            <a:spLocks noGrp="1" noChangeArrowheads="1"/>
          </p:cNvSpPr>
          <p:nvPr>
            <p:ph idx="1"/>
          </p:nvPr>
        </p:nvSpPr>
        <p:spPr/>
        <p:txBody>
          <a:bodyPr/>
          <a:lstStyle/>
          <a:p>
            <a:r>
              <a:rPr lang="en-US" smtClean="0"/>
              <a:t>Then the drop down list can be used to select one or more palettes</a:t>
            </a:r>
          </a:p>
          <a:p>
            <a:r>
              <a:rPr lang="en-US" smtClean="0"/>
              <a:t>The existing palette can be removed by selecting</a:t>
            </a:r>
          </a:p>
          <a:p>
            <a:pPr lvl="1"/>
            <a:r>
              <a:rPr lang="en-US" smtClean="0"/>
              <a:t>Clear</a:t>
            </a:r>
          </a:p>
        </p:txBody>
      </p:sp>
      <p:sp>
        <p:nvSpPr>
          <p:cNvPr id="1413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13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A0921F-8E9C-4319-A39F-D1A1BD0EB7BD}" type="slidenum">
              <a:rPr lang="en-US" smtClean="0"/>
              <a:pPr eaLnBrk="1" hangingPunct="1"/>
              <a:t>136</a:t>
            </a:fld>
            <a:endParaRPr lang="en-US"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mtClean="0"/>
              <a:t>Sample Network Model</a:t>
            </a:r>
          </a:p>
        </p:txBody>
      </p:sp>
      <p:sp>
        <p:nvSpPr>
          <p:cNvPr id="142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2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675901-6E76-4F6D-85E7-17A1FB5381EE}" type="slidenum">
              <a:rPr lang="en-US" smtClean="0"/>
              <a:pPr eaLnBrk="1" hangingPunct="1"/>
              <a:t>137</a:t>
            </a:fld>
            <a:endParaRPr lang="en-US" smtClean="0"/>
          </a:p>
        </p:txBody>
      </p:sp>
      <p:pic>
        <p:nvPicPr>
          <p:cNvPr id="1423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Sample Network Model</a:t>
            </a:r>
          </a:p>
        </p:txBody>
      </p:sp>
      <p:sp>
        <p:nvSpPr>
          <p:cNvPr id="143363" name="Rectangle 3"/>
          <p:cNvSpPr>
            <a:spLocks noGrp="1" noChangeArrowheads="1"/>
          </p:cNvSpPr>
          <p:nvPr>
            <p:ph idx="1"/>
          </p:nvPr>
        </p:nvSpPr>
        <p:spPr/>
        <p:txBody>
          <a:bodyPr/>
          <a:lstStyle/>
          <a:p>
            <a:r>
              <a:rPr lang="en-US" smtClean="0"/>
              <a:t>In this example we will use the Ethernet palette to create a basic LAN</a:t>
            </a:r>
          </a:p>
        </p:txBody>
      </p:sp>
      <p:sp>
        <p:nvSpPr>
          <p:cNvPr id="143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3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CF0DF8-8A84-4021-943E-28EF5FD39F26}" type="slidenum">
              <a:rPr lang="en-US" smtClean="0"/>
              <a:pPr eaLnBrk="1" hangingPunct="1"/>
              <a:t>138</a:t>
            </a:fld>
            <a:endParaRPr lang="en-US"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Sample Network Model</a:t>
            </a:r>
          </a:p>
        </p:txBody>
      </p:sp>
      <p:sp>
        <p:nvSpPr>
          <p:cNvPr id="144387" name="Rectangle 3"/>
          <p:cNvSpPr>
            <a:spLocks noGrp="1" noChangeArrowheads="1"/>
          </p:cNvSpPr>
          <p:nvPr>
            <p:ph idx="1"/>
          </p:nvPr>
        </p:nvSpPr>
        <p:spPr/>
        <p:txBody>
          <a:bodyPr/>
          <a:lstStyle/>
          <a:p>
            <a:r>
              <a:rPr lang="en-US" smtClean="0"/>
              <a:t>The Startup Wizard: Review screen appears</a:t>
            </a:r>
          </a:p>
          <a:p>
            <a:r>
              <a:rPr lang="en-US" smtClean="0"/>
              <a:t>If everything is as desired, then click</a:t>
            </a:r>
          </a:p>
          <a:p>
            <a:pPr lvl="1"/>
            <a:r>
              <a:rPr lang="en-US" smtClean="0"/>
              <a:t>OK</a:t>
            </a:r>
          </a:p>
          <a:p>
            <a:r>
              <a:rPr lang="en-US" smtClean="0"/>
              <a:t>If not, click</a:t>
            </a:r>
          </a:p>
          <a:p>
            <a:pPr lvl="1"/>
            <a:r>
              <a:rPr lang="en-US" smtClean="0"/>
              <a:t>Back</a:t>
            </a:r>
          </a:p>
        </p:txBody>
      </p:sp>
      <p:sp>
        <p:nvSpPr>
          <p:cNvPr id="144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43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9D8E0-12EE-40B8-91F1-25A953CCB02C}" type="slidenum">
              <a:rPr lang="en-US" smtClean="0"/>
              <a:pPr eaLnBrk="1" hangingPunct="1"/>
              <a:t>139</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Sample Network Simulation</a:t>
            </a:r>
          </a:p>
        </p:txBody>
      </p:sp>
      <p:sp>
        <p:nvSpPr>
          <p:cNvPr id="16387" name="Content Placeholder 2"/>
          <p:cNvSpPr>
            <a:spLocks noGrp="1"/>
          </p:cNvSpPr>
          <p:nvPr>
            <p:ph idx="1"/>
          </p:nvPr>
        </p:nvSpPr>
        <p:spPr/>
        <p:txBody>
          <a:bodyPr/>
          <a:lstStyle/>
          <a:p>
            <a:r>
              <a:rPr lang="en-US" smtClean="0"/>
              <a:t>Let’s create a sample network to see how Packet Tracer simulates a network</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84F558-3899-49E5-A4A2-55FB73CC8161}"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Sample Network Model</a:t>
            </a:r>
          </a:p>
        </p:txBody>
      </p:sp>
      <p:sp>
        <p:nvSpPr>
          <p:cNvPr id="145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5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BB5446-88C9-496C-B9B4-6A0198C7952C}" type="slidenum">
              <a:rPr lang="en-US" smtClean="0"/>
              <a:pPr eaLnBrk="1" hangingPunct="1"/>
              <a:t>140</a:t>
            </a:fld>
            <a:endParaRPr lang="en-US" smtClean="0"/>
          </a:p>
        </p:txBody>
      </p:sp>
      <p:pic>
        <p:nvPicPr>
          <p:cNvPr id="1454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Sample Network Model</a:t>
            </a:r>
          </a:p>
        </p:txBody>
      </p:sp>
      <p:sp>
        <p:nvSpPr>
          <p:cNvPr id="146435" name="Rectangle 3"/>
          <p:cNvSpPr>
            <a:spLocks noGrp="1" noChangeArrowheads="1"/>
          </p:cNvSpPr>
          <p:nvPr>
            <p:ph idx="1"/>
          </p:nvPr>
        </p:nvSpPr>
        <p:spPr/>
        <p:txBody>
          <a:bodyPr/>
          <a:lstStyle/>
          <a:p>
            <a:r>
              <a:rPr lang="en-US" smtClean="0"/>
              <a:t>The workspace with the palette appears</a:t>
            </a:r>
          </a:p>
        </p:txBody>
      </p:sp>
      <p:sp>
        <p:nvSpPr>
          <p:cNvPr id="1464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6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DC4376-D09A-431A-A58F-42323C248204}" type="slidenum">
              <a:rPr lang="en-US" smtClean="0"/>
              <a:pPr eaLnBrk="1" hangingPunct="1"/>
              <a:t>141</a:t>
            </a:fld>
            <a:endParaRPr lang="en-US"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mtClean="0"/>
              <a:t>Sample Network Model</a:t>
            </a:r>
          </a:p>
        </p:txBody>
      </p:sp>
      <p:sp>
        <p:nvSpPr>
          <p:cNvPr id="147459" name="Rectangle 3"/>
          <p:cNvSpPr>
            <a:spLocks noGrp="1" noChangeArrowheads="1"/>
          </p:cNvSpPr>
          <p:nvPr>
            <p:ph idx="1"/>
          </p:nvPr>
        </p:nvSpPr>
        <p:spPr/>
        <p:txBody>
          <a:bodyPr/>
          <a:lstStyle/>
          <a:p>
            <a:endParaRPr lang="en-US" smtClean="0"/>
          </a:p>
        </p:txBody>
      </p:sp>
      <p:sp>
        <p:nvSpPr>
          <p:cNvPr id="147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7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18BFD6-E423-430D-8D83-3E132EA74AE2}" type="slidenum">
              <a:rPr lang="en-US" smtClean="0"/>
              <a:pPr eaLnBrk="1" hangingPunct="1"/>
              <a:t>142</a:t>
            </a:fld>
            <a:endParaRPr lang="en-US" smtClean="0"/>
          </a:p>
        </p:txBody>
      </p:sp>
      <p:pic>
        <p:nvPicPr>
          <p:cNvPr id="1474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Sample Network Model</a:t>
            </a:r>
          </a:p>
        </p:txBody>
      </p:sp>
      <p:sp>
        <p:nvSpPr>
          <p:cNvPr id="148483" name="Rectangle 3"/>
          <p:cNvSpPr>
            <a:spLocks noGrp="1" noChangeArrowheads="1"/>
          </p:cNvSpPr>
          <p:nvPr>
            <p:ph idx="1"/>
          </p:nvPr>
        </p:nvSpPr>
        <p:spPr/>
        <p:txBody>
          <a:bodyPr/>
          <a:lstStyle/>
          <a:p>
            <a:r>
              <a:rPr lang="en-US" smtClean="0"/>
              <a:t>Notice that the palette often gets in the way of the workspace where the network elements are placed</a:t>
            </a:r>
          </a:p>
          <a:p>
            <a:r>
              <a:rPr lang="en-US" smtClean="0"/>
              <a:t>To remove the palette from the screen click on the </a:t>
            </a:r>
          </a:p>
          <a:p>
            <a:pPr lvl="1"/>
            <a:r>
              <a:rPr lang="en-US" smtClean="0"/>
              <a:t>X box in the window</a:t>
            </a:r>
          </a:p>
          <a:p>
            <a:r>
              <a:rPr lang="en-US" smtClean="0"/>
              <a:t>To return it to the screen click on the Palette button</a:t>
            </a:r>
          </a:p>
        </p:txBody>
      </p:sp>
      <p:sp>
        <p:nvSpPr>
          <p:cNvPr id="1484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84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AE3111-E37D-414B-BFC0-EFF3F953007C}" type="slidenum">
              <a:rPr lang="en-US" smtClean="0"/>
              <a:pPr eaLnBrk="1" hangingPunct="1"/>
              <a:t>143</a:t>
            </a:fld>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IT Guru Interface</a:t>
            </a:r>
          </a:p>
        </p:txBody>
      </p:sp>
      <p:sp>
        <p:nvSpPr>
          <p:cNvPr id="149507" name="Rectangle 3"/>
          <p:cNvSpPr>
            <a:spLocks noGrp="1" noChangeArrowheads="1"/>
          </p:cNvSpPr>
          <p:nvPr>
            <p:ph idx="1"/>
          </p:nvPr>
        </p:nvSpPr>
        <p:spPr/>
        <p:txBody>
          <a:bodyPr/>
          <a:lstStyle/>
          <a:p>
            <a:r>
              <a:rPr lang="en-US" smtClean="0"/>
              <a:t>Where is the palette button</a:t>
            </a:r>
          </a:p>
          <a:p>
            <a:r>
              <a:rPr lang="en-US" smtClean="0"/>
              <a:t>Let’s look at the rest of the IT Guru interface</a:t>
            </a:r>
          </a:p>
        </p:txBody>
      </p:sp>
      <p:sp>
        <p:nvSpPr>
          <p:cNvPr id="149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49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CAA7C1-FAB2-4E99-A792-805EED43454C}" type="slidenum">
              <a:rPr lang="en-US" smtClean="0"/>
              <a:pPr eaLnBrk="1" hangingPunct="1"/>
              <a:t>144</a:t>
            </a:fld>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IT Guru Interface</a:t>
            </a:r>
          </a:p>
        </p:txBody>
      </p:sp>
      <p:sp>
        <p:nvSpPr>
          <p:cNvPr id="150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0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6333EE-2B62-49BE-9464-F1C06B52E917}" type="slidenum">
              <a:rPr lang="en-US" smtClean="0"/>
              <a:pPr eaLnBrk="1" hangingPunct="1"/>
              <a:t>145</a:t>
            </a:fld>
            <a:endParaRPr lang="en-US" smtClean="0"/>
          </a:p>
        </p:txBody>
      </p:sp>
      <p:pic>
        <p:nvPicPr>
          <p:cNvPr id="150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600200"/>
            <a:ext cx="6024562"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Palette Button</a:t>
            </a:r>
          </a:p>
        </p:txBody>
      </p:sp>
      <p:sp>
        <p:nvSpPr>
          <p:cNvPr id="151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1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C895A1-4791-425B-B596-B72DFE0734FD}" type="slidenum">
              <a:rPr lang="en-US" smtClean="0"/>
              <a:pPr eaLnBrk="1" hangingPunct="1"/>
              <a:t>146</a:t>
            </a:fld>
            <a:endParaRPr lang="en-US" smtClean="0"/>
          </a:p>
        </p:txBody>
      </p:sp>
      <p:pic>
        <p:nvPicPr>
          <p:cNvPr id="151557"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Oval 5"/>
          <p:cNvSpPr>
            <a:spLocks noChangeArrowheads="1"/>
          </p:cNvSpPr>
          <p:nvPr/>
        </p:nvSpPr>
        <p:spPr bwMode="auto">
          <a:xfrm>
            <a:off x="685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t>Palette Button</a:t>
            </a:r>
          </a:p>
        </p:txBody>
      </p:sp>
      <p:sp>
        <p:nvSpPr>
          <p:cNvPr id="152579" name="Rectangle 3"/>
          <p:cNvSpPr>
            <a:spLocks noGrp="1" noChangeArrowheads="1"/>
          </p:cNvSpPr>
          <p:nvPr>
            <p:ph idx="1"/>
          </p:nvPr>
        </p:nvSpPr>
        <p:spPr/>
        <p:txBody>
          <a:bodyPr/>
          <a:lstStyle/>
          <a:p>
            <a:r>
              <a:rPr lang="en-US" smtClean="0"/>
              <a:t>This button makes the palette appear, if you removed it from the screen</a:t>
            </a:r>
          </a:p>
        </p:txBody>
      </p:sp>
      <p:sp>
        <p:nvSpPr>
          <p:cNvPr id="1525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25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45C658-0556-4401-9FF4-E2595D79E4F1}" type="slidenum">
              <a:rPr lang="en-US" smtClean="0"/>
              <a:pPr eaLnBrk="1" hangingPunct="1"/>
              <a:t>147</a:t>
            </a:fld>
            <a:endParaRPr 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Consistency Button</a:t>
            </a:r>
          </a:p>
        </p:txBody>
      </p:sp>
      <p:sp>
        <p:nvSpPr>
          <p:cNvPr id="153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3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C04C76-11D5-4D28-90D8-357A57D2ED76}" type="slidenum">
              <a:rPr lang="en-US" smtClean="0"/>
              <a:pPr eaLnBrk="1" hangingPunct="1"/>
              <a:t>148</a:t>
            </a:fld>
            <a:endParaRPr lang="en-US" smtClean="0"/>
          </a:p>
        </p:txBody>
      </p:sp>
      <p:pic>
        <p:nvPicPr>
          <p:cNvPr id="153605"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Oval 5"/>
          <p:cNvSpPr>
            <a:spLocks noChangeArrowheads="1"/>
          </p:cNvSpPr>
          <p:nvPr/>
        </p:nvSpPr>
        <p:spPr bwMode="auto">
          <a:xfrm>
            <a:off x="13716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mtClean="0"/>
              <a:t>Consistency Button</a:t>
            </a:r>
          </a:p>
        </p:txBody>
      </p:sp>
      <p:sp>
        <p:nvSpPr>
          <p:cNvPr id="154627" name="Rectangle 3"/>
          <p:cNvSpPr>
            <a:spLocks noGrp="1" noChangeArrowheads="1"/>
          </p:cNvSpPr>
          <p:nvPr>
            <p:ph idx="1"/>
          </p:nvPr>
        </p:nvSpPr>
        <p:spPr/>
        <p:txBody>
          <a:bodyPr/>
          <a:lstStyle/>
          <a:p>
            <a:r>
              <a:rPr lang="en-US" smtClean="0"/>
              <a:t>Check consistency of network links</a:t>
            </a:r>
          </a:p>
        </p:txBody>
      </p:sp>
      <p:sp>
        <p:nvSpPr>
          <p:cNvPr id="1546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46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244051-C6B2-401C-A5B3-E2838EA77F53}" type="slidenum">
              <a:rPr lang="en-US" smtClean="0"/>
              <a:pPr eaLnBrk="1" hangingPunct="1"/>
              <a:t>149</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Sample Network Simulation</a:t>
            </a:r>
          </a:p>
        </p:txBody>
      </p:sp>
      <p:sp>
        <p:nvSpPr>
          <p:cNvPr id="17411" name="Content Placeholder 2"/>
          <p:cNvSpPr>
            <a:spLocks noGrp="1"/>
          </p:cNvSpPr>
          <p:nvPr>
            <p:ph idx="1"/>
          </p:nvPr>
        </p:nvSpPr>
        <p:spPr/>
        <p:txBody>
          <a:bodyPr/>
          <a:lstStyle/>
          <a:p>
            <a:r>
              <a:rPr lang="en-US" smtClean="0"/>
              <a:t>Start creating the network by loading a background grid using the Set Tiled Background button</a:t>
            </a:r>
          </a:p>
          <a:p>
            <a:r>
              <a:rPr lang="en-US" smtClean="0"/>
              <a:t>Select the</a:t>
            </a:r>
          </a:p>
          <a:p>
            <a:pPr lvl="1"/>
            <a:r>
              <a:rPr lang="en-US" smtClean="0"/>
              <a:t>grid_25x25.png</a:t>
            </a:r>
          </a:p>
          <a:p>
            <a:r>
              <a:rPr lang="en-US" smtClean="0"/>
              <a:t>for this example</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629745-6265-45AE-81E4-99CAD10AF58A}"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mtClean="0"/>
              <a:t>Failed Button</a:t>
            </a:r>
          </a:p>
        </p:txBody>
      </p:sp>
      <p:sp>
        <p:nvSpPr>
          <p:cNvPr id="155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5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DFD381-129E-4358-82A2-A66E754CC2B6}" type="slidenum">
              <a:rPr lang="en-US" smtClean="0"/>
              <a:pPr eaLnBrk="1" hangingPunct="1"/>
              <a:t>150</a:t>
            </a:fld>
            <a:endParaRPr lang="en-US" smtClean="0"/>
          </a:p>
        </p:txBody>
      </p:sp>
      <p:pic>
        <p:nvPicPr>
          <p:cNvPr id="155653"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Oval 5"/>
          <p:cNvSpPr>
            <a:spLocks noChangeArrowheads="1"/>
          </p:cNvSpPr>
          <p:nvPr/>
        </p:nvSpPr>
        <p:spPr bwMode="auto">
          <a:xfrm>
            <a:off x="2209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t>Failed Button</a:t>
            </a:r>
          </a:p>
        </p:txBody>
      </p:sp>
      <p:sp>
        <p:nvSpPr>
          <p:cNvPr id="156675" name="Rectangle 3"/>
          <p:cNvSpPr>
            <a:spLocks noGrp="1" noChangeArrowheads="1"/>
          </p:cNvSpPr>
          <p:nvPr>
            <p:ph idx="1"/>
          </p:nvPr>
        </p:nvSpPr>
        <p:spPr/>
        <p:txBody>
          <a:bodyPr/>
          <a:lstStyle/>
          <a:p>
            <a:r>
              <a:rPr lang="en-US" smtClean="0"/>
              <a:t>Mark selected node or link as failed</a:t>
            </a:r>
          </a:p>
        </p:txBody>
      </p:sp>
      <p:sp>
        <p:nvSpPr>
          <p:cNvPr id="1566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66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165219-CE0D-4F85-8726-D6C0F776C7F4}" type="slidenum">
              <a:rPr lang="en-US" smtClean="0"/>
              <a:pPr eaLnBrk="1" hangingPunct="1"/>
              <a:t>151</a:t>
            </a:fld>
            <a:endParaRPr lang="en-US"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mtClean="0"/>
              <a:t>Restored Button</a:t>
            </a:r>
          </a:p>
        </p:txBody>
      </p:sp>
      <p:sp>
        <p:nvSpPr>
          <p:cNvPr id="157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7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78A6E1-2BAE-476B-A4E1-9D3152BD16E4}" type="slidenum">
              <a:rPr lang="en-US" smtClean="0"/>
              <a:pPr eaLnBrk="1" hangingPunct="1"/>
              <a:t>152</a:t>
            </a:fld>
            <a:endParaRPr lang="en-US" smtClean="0"/>
          </a:p>
        </p:txBody>
      </p:sp>
      <p:pic>
        <p:nvPicPr>
          <p:cNvPr id="157701"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Oval 5"/>
          <p:cNvSpPr>
            <a:spLocks noChangeArrowheads="1"/>
          </p:cNvSpPr>
          <p:nvPr/>
        </p:nvSpPr>
        <p:spPr bwMode="auto">
          <a:xfrm>
            <a:off x="2971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t>Restored Button</a:t>
            </a:r>
          </a:p>
        </p:txBody>
      </p:sp>
      <p:sp>
        <p:nvSpPr>
          <p:cNvPr id="158723" name="Rectangle 3"/>
          <p:cNvSpPr>
            <a:spLocks noGrp="1" noChangeArrowheads="1"/>
          </p:cNvSpPr>
          <p:nvPr>
            <p:ph idx="1"/>
          </p:nvPr>
        </p:nvSpPr>
        <p:spPr/>
        <p:txBody>
          <a:bodyPr/>
          <a:lstStyle/>
          <a:p>
            <a:r>
              <a:rPr lang="en-US" smtClean="0"/>
              <a:t>Mark selected node or link as restored</a:t>
            </a:r>
          </a:p>
        </p:txBody>
      </p:sp>
      <p:sp>
        <p:nvSpPr>
          <p:cNvPr id="158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8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0C4C76-DF93-41F9-AA02-08798873C563}" type="slidenum">
              <a:rPr lang="en-US" smtClean="0"/>
              <a:pPr eaLnBrk="1" hangingPunct="1"/>
              <a:t>153</a:t>
            </a:fld>
            <a:endParaRPr lang="en-US"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Level Button</a:t>
            </a:r>
          </a:p>
        </p:txBody>
      </p:sp>
      <p:sp>
        <p:nvSpPr>
          <p:cNvPr id="159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59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5A3087-13D7-4EEB-8424-960A10057B8E}" type="slidenum">
              <a:rPr lang="en-US" smtClean="0"/>
              <a:pPr eaLnBrk="1" hangingPunct="1"/>
              <a:t>154</a:t>
            </a:fld>
            <a:endParaRPr lang="en-US" smtClean="0"/>
          </a:p>
        </p:txBody>
      </p:sp>
      <p:pic>
        <p:nvPicPr>
          <p:cNvPr id="159749"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Oval 5"/>
          <p:cNvSpPr>
            <a:spLocks noChangeArrowheads="1"/>
          </p:cNvSpPr>
          <p:nvPr/>
        </p:nvSpPr>
        <p:spPr bwMode="auto">
          <a:xfrm>
            <a:off x="3733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mtClean="0"/>
              <a:t>Level Button</a:t>
            </a:r>
          </a:p>
        </p:txBody>
      </p:sp>
      <p:sp>
        <p:nvSpPr>
          <p:cNvPr id="160771" name="Rectangle 3"/>
          <p:cNvSpPr>
            <a:spLocks noGrp="1" noChangeArrowheads="1"/>
          </p:cNvSpPr>
          <p:nvPr>
            <p:ph idx="1"/>
          </p:nvPr>
        </p:nvSpPr>
        <p:spPr/>
        <p:txBody>
          <a:bodyPr/>
          <a:lstStyle/>
          <a:p>
            <a:r>
              <a:rPr lang="en-US" smtClean="0"/>
              <a:t>Go to next higher level in network hierarchy</a:t>
            </a:r>
          </a:p>
        </p:txBody>
      </p:sp>
      <p:sp>
        <p:nvSpPr>
          <p:cNvPr id="1607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0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93041B-143A-43FA-990A-636F3639415B}" type="slidenum">
              <a:rPr lang="en-US" smtClean="0"/>
              <a:pPr eaLnBrk="1" hangingPunct="1"/>
              <a:t>155</a:t>
            </a:fld>
            <a:endParaRPr lang="en-US"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Zoom In Button</a:t>
            </a:r>
          </a:p>
        </p:txBody>
      </p:sp>
      <p:sp>
        <p:nvSpPr>
          <p:cNvPr id="161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1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77F8C-87AF-4656-9E12-84C08D981ED4}" type="slidenum">
              <a:rPr lang="en-US" smtClean="0"/>
              <a:pPr eaLnBrk="1" hangingPunct="1"/>
              <a:t>156</a:t>
            </a:fld>
            <a:endParaRPr lang="en-US" smtClean="0"/>
          </a:p>
        </p:txBody>
      </p:sp>
      <p:pic>
        <p:nvPicPr>
          <p:cNvPr id="161797"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Oval 5"/>
          <p:cNvSpPr>
            <a:spLocks noChangeArrowheads="1"/>
          </p:cNvSpPr>
          <p:nvPr/>
        </p:nvSpPr>
        <p:spPr bwMode="auto">
          <a:xfrm>
            <a:off x="4495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mtClean="0"/>
              <a:t>Zoom In Button</a:t>
            </a:r>
          </a:p>
        </p:txBody>
      </p:sp>
      <p:sp>
        <p:nvSpPr>
          <p:cNvPr id="162819" name="Rectangle 3"/>
          <p:cNvSpPr>
            <a:spLocks noGrp="1" noChangeArrowheads="1"/>
          </p:cNvSpPr>
          <p:nvPr>
            <p:ph idx="1"/>
          </p:nvPr>
        </p:nvSpPr>
        <p:spPr/>
        <p:txBody>
          <a:bodyPr/>
          <a:lstStyle/>
          <a:p>
            <a:r>
              <a:rPr lang="en-US" smtClean="0"/>
              <a:t>Zoom in for a closer look</a:t>
            </a:r>
          </a:p>
        </p:txBody>
      </p:sp>
      <p:sp>
        <p:nvSpPr>
          <p:cNvPr id="162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2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E02F62-476A-4A47-B733-39E7C4618644}" type="slidenum">
              <a:rPr lang="en-US" smtClean="0"/>
              <a:pPr eaLnBrk="1" hangingPunct="1"/>
              <a:t>157</a:t>
            </a:fld>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Zoom Out Button</a:t>
            </a:r>
          </a:p>
        </p:txBody>
      </p:sp>
      <p:sp>
        <p:nvSpPr>
          <p:cNvPr id="163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3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6B101B-6D9D-4215-8E75-895BF14DC227}" type="slidenum">
              <a:rPr lang="en-US" smtClean="0"/>
              <a:pPr eaLnBrk="1" hangingPunct="1"/>
              <a:t>158</a:t>
            </a:fld>
            <a:endParaRPr lang="en-US" smtClean="0"/>
          </a:p>
        </p:txBody>
      </p:sp>
      <p:pic>
        <p:nvPicPr>
          <p:cNvPr id="163845"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6" name="Oval 5"/>
          <p:cNvSpPr>
            <a:spLocks noChangeArrowheads="1"/>
          </p:cNvSpPr>
          <p:nvPr/>
        </p:nvSpPr>
        <p:spPr bwMode="auto">
          <a:xfrm>
            <a:off x="5257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mtClean="0"/>
              <a:t>Zoom Out Button</a:t>
            </a:r>
          </a:p>
        </p:txBody>
      </p:sp>
      <p:sp>
        <p:nvSpPr>
          <p:cNvPr id="164867" name="Rectangle 3"/>
          <p:cNvSpPr>
            <a:spLocks noGrp="1" noChangeArrowheads="1"/>
          </p:cNvSpPr>
          <p:nvPr>
            <p:ph idx="1"/>
          </p:nvPr>
        </p:nvSpPr>
        <p:spPr/>
        <p:txBody>
          <a:bodyPr/>
          <a:lstStyle/>
          <a:p>
            <a:r>
              <a:rPr lang="en-US" smtClean="0"/>
              <a:t>Zoom out for a wider look</a:t>
            </a:r>
          </a:p>
        </p:txBody>
      </p:sp>
      <p:sp>
        <p:nvSpPr>
          <p:cNvPr id="1648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4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ACA239-3202-4FBF-BD2E-93BF08A738B5}" type="slidenum">
              <a:rPr lang="en-US" smtClean="0"/>
              <a:pPr eaLnBrk="1" hangingPunct="1"/>
              <a:t>159</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Sample Network Simulation</a:t>
            </a: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995F55-9A9D-4E8E-A824-DA7BCF972C81}" type="slidenum">
              <a:rPr lang="en-US" smtClean="0"/>
              <a:pPr eaLnBrk="1" hangingPunct="1"/>
              <a:t>16</a:t>
            </a:fld>
            <a:endParaRPr lang="en-US" smtClean="0"/>
          </a:p>
        </p:txBody>
      </p:sp>
      <p:pic>
        <p:nvPicPr>
          <p:cNvPr id="184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94400" cy="449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a:xfrm>
            <a:off x="1981200" y="1828800"/>
            <a:ext cx="1447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Arrow Connector 9"/>
          <p:cNvCxnSpPr/>
          <p:nvPr/>
        </p:nvCxnSpPr>
        <p:spPr>
          <a:xfrm rot="10800000" flipV="1">
            <a:off x="5334000" y="3505200"/>
            <a:ext cx="762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Simulation Button</a:t>
            </a:r>
          </a:p>
        </p:txBody>
      </p:sp>
      <p:sp>
        <p:nvSpPr>
          <p:cNvPr id="1658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5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69AFDD-AFFF-4F14-97D9-E498DDA18CE2}" type="slidenum">
              <a:rPr lang="en-US" smtClean="0"/>
              <a:pPr eaLnBrk="1" hangingPunct="1"/>
              <a:t>160</a:t>
            </a:fld>
            <a:endParaRPr lang="en-US" smtClean="0"/>
          </a:p>
        </p:txBody>
      </p:sp>
      <p:pic>
        <p:nvPicPr>
          <p:cNvPr id="165893"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4" name="Oval 5"/>
          <p:cNvSpPr>
            <a:spLocks noChangeArrowheads="1"/>
          </p:cNvSpPr>
          <p:nvPr/>
        </p:nvSpPr>
        <p:spPr bwMode="auto">
          <a:xfrm>
            <a:off x="6019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Simulation Button</a:t>
            </a:r>
          </a:p>
        </p:txBody>
      </p:sp>
      <p:sp>
        <p:nvSpPr>
          <p:cNvPr id="166915" name="Rectangle 3"/>
          <p:cNvSpPr>
            <a:spLocks noGrp="1" noChangeArrowheads="1"/>
          </p:cNvSpPr>
          <p:nvPr>
            <p:ph idx="1"/>
          </p:nvPr>
        </p:nvSpPr>
        <p:spPr/>
        <p:txBody>
          <a:bodyPr/>
          <a:lstStyle/>
          <a:p>
            <a:r>
              <a:rPr lang="en-US" smtClean="0"/>
              <a:t>Configure, then run the simulation</a:t>
            </a:r>
          </a:p>
        </p:txBody>
      </p:sp>
      <p:sp>
        <p:nvSpPr>
          <p:cNvPr id="1669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6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8BFC80-1C3B-4E1A-A3EE-2D893B777F06}" type="slidenum">
              <a:rPr lang="en-US" smtClean="0"/>
              <a:pPr eaLnBrk="1" hangingPunct="1"/>
              <a:t>161</a:t>
            </a:fld>
            <a:endParaRPr lang="en-US"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Results Button</a:t>
            </a:r>
          </a:p>
        </p:txBody>
      </p:sp>
      <p:sp>
        <p:nvSpPr>
          <p:cNvPr id="167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7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C41EB6-09C0-4F35-9CC3-3E8FE40A17E9}" type="slidenum">
              <a:rPr lang="en-US" smtClean="0"/>
              <a:pPr eaLnBrk="1" hangingPunct="1"/>
              <a:t>162</a:t>
            </a:fld>
            <a:endParaRPr lang="en-US" smtClean="0"/>
          </a:p>
        </p:txBody>
      </p:sp>
      <p:pic>
        <p:nvPicPr>
          <p:cNvPr id="167941"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2" name="Oval 5"/>
          <p:cNvSpPr>
            <a:spLocks noChangeArrowheads="1"/>
          </p:cNvSpPr>
          <p:nvPr/>
        </p:nvSpPr>
        <p:spPr bwMode="auto">
          <a:xfrm>
            <a:off x="6781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mtClean="0"/>
              <a:t>Results Button</a:t>
            </a:r>
          </a:p>
        </p:txBody>
      </p:sp>
      <p:sp>
        <p:nvSpPr>
          <p:cNvPr id="168963" name="Rectangle 3"/>
          <p:cNvSpPr>
            <a:spLocks noGrp="1" noChangeArrowheads="1"/>
          </p:cNvSpPr>
          <p:nvPr>
            <p:ph idx="1"/>
          </p:nvPr>
        </p:nvSpPr>
        <p:spPr/>
        <p:txBody>
          <a:bodyPr/>
          <a:lstStyle/>
          <a:p>
            <a:r>
              <a:rPr lang="en-US" smtClean="0"/>
              <a:t>View graphs and tables of collected statistics</a:t>
            </a:r>
          </a:p>
        </p:txBody>
      </p:sp>
      <p:sp>
        <p:nvSpPr>
          <p:cNvPr id="1689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89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29EBCC-61F7-4106-9E50-17742EC6A7CA}" type="slidenum">
              <a:rPr lang="en-US" smtClean="0"/>
              <a:pPr eaLnBrk="1" hangingPunct="1"/>
              <a:t>163</a:t>
            </a:fld>
            <a:endParaRPr lang="en-US"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mtClean="0"/>
              <a:t>Graphs Button</a:t>
            </a:r>
          </a:p>
        </p:txBody>
      </p:sp>
      <p:sp>
        <p:nvSpPr>
          <p:cNvPr id="169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69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C0DD1D-C850-4FBF-B5DF-B0E1FD76649A}" type="slidenum">
              <a:rPr lang="en-US" smtClean="0"/>
              <a:pPr eaLnBrk="1" hangingPunct="1"/>
              <a:t>164</a:t>
            </a:fld>
            <a:endParaRPr lang="en-US" smtClean="0"/>
          </a:p>
        </p:txBody>
      </p:sp>
      <p:pic>
        <p:nvPicPr>
          <p:cNvPr id="169989" name="Picture 4"/>
          <p:cNvPicPr>
            <a:picLocks noChangeAspect="1" noChangeArrowheads="1"/>
          </p:cNvPicPr>
          <p:nvPr/>
        </p:nvPicPr>
        <p:blipFill>
          <a:blip r:embed="rId2">
            <a:extLst>
              <a:ext uri="{28A0092B-C50C-407E-A947-70E740481C1C}">
                <a14:useLocalDpi xmlns:a14="http://schemas.microsoft.com/office/drawing/2010/main" val="0"/>
              </a:ext>
            </a:extLst>
          </a:blip>
          <a:srcRect r="46490" b="80667"/>
          <a:stretch>
            <a:fillRect/>
          </a:stretch>
        </p:blipFill>
        <p:spPr bwMode="auto">
          <a:xfrm>
            <a:off x="457200" y="1600200"/>
            <a:ext cx="8229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Oval 5"/>
          <p:cNvSpPr>
            <a:spLocks noChangeArrowheads="1"/>
          </p:cNvSpPr>
          <p:nvPr/>
        </p:nvSpPr>
        <p:spPr bwMode="auto">
          <a:xfrm>
            <a:off x="7543800" y="2590800"/>
            <a:ext cx="9144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mtClean="0"/>
              <a:t>Graphs Button</a:t>
            </a:r>
          </a:p>
        </p:txBody>
      </p:sp>
      <p:sp>
        <p:nvSpPr>
          <p:cNvPr id="171011" name="Rectangle 3"/>
          <p:cNvSpPr>
            <a:spLocks noGrp="1" noChangeArrowheads="1"/>
          </p:cNvSpPr>
          <p:nvPr>
            <p:ph idx="1"/>
          </p:nvPr>
        </p:nvSpPr>
        <p:spPr/>
        <p:txBody>
          <a:bodyPr/>
          <a:lstStyle/>
          <a:p>
            <a:r>
              <a:rPr lang="en-US" smtClean="0"/>
              <a:t>Hide or show all graphs</a:t>
            </a:r>
          </a:p>
        </p:txBody>
      </p:sp>
      <p:sp>
        <p:nvSpPr>
          <p:cNvPr id="1710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1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56C8F3-703F-4B7A-B65B-4494DD387FF4}" type="slidenum">
              <a:rPr lang="en-US" smtClean="0"/>
              <a:pPr eaLnBrk="1" hangingPunct="1"/>
              <a:t>165</a:t>
            </a:fld>
            <a:endParaRPr lang="en-US"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mtClean="0"/>
              <a:t>Sample Network Model</a:t>
            </a:r>
          </a:p>
        </p:txBody>
      </p:sp>
      <p:sp>
        <p:nvSpPr>
          <p:cNvPr id="172035" name="Rectangle 3"/>
          <p:cNvSpPr>
            <a:spLocks noGrp="1" noChangeArrowheads="1"/>
          </p:cNvSpPr>
          <p:nvPr>
            <p:ph idx="1"/>
          </p:nvPr>
        </p:nvSpPr>
        <p:spPr/>
        <p:txBody>
          <a:bodyPr/>
          <a:lstStyle/>
          <a:p>
            <a:r>
              <a:rPr lang="en-US" smtClean="0"/>
              <a:t>Back to the sample project</a:t>
            </a:r>
          </a:p>
          <a:p>
            <a:r>
              <a:rPr lang="en-US" smtClean="0"/>
              <a:t>With the palette showing drag and drop the devices needed for the network of interest</a:t>
            </a:r>
          </a:p>
          <a:p>
            <a:r>
              <a:rPr lang="en-US" smtClean="0"/>
              <a:t>These can be of two types</a:t>
            </a:r>
          </a:p>
          <a:p>
            <a:pPr lvl="1"/>
            <a:r>
              <a:rPr lang="en-US" smtClean="0"/>
              <a:t>Node</a:t>
            </a:r>
          </a:p>
          <a:p>
            <a:pPr lvl="1"/>
            <a:r>
              <a:rPr lang="en-US" smtClean="0"/>
              <a:t>Link</a:t>
            </a:r>
          </a:p>
        </p:txBody>
      </p:sp>
      <p:sp>
        <p:nvSpPr>
          <p:cNvPr id="1720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20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EC95AE-DF2B-4B14-8BD1-5874A9FBBA61}" type="slidenum">
              <a:rPr lang="en-US" smtClean="0"/>
              <a:pPr eaLnBrk="1" hangingPunct="1"/>
              <a:t>166</a:t>
            </a:fld>
            <a:endParaRPr lang="en-US"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mtClean="0"/>
              <a:t>Nodes</a:t>
            </a:r>
          </a:p>
        </p:txBody>
      </p:sp>
      <p:sp>
        <p:nvSpPr>
          <p:cNvPr id="173059" name="Rectangle 3"/>
          <p:cNvSpPr>
            <a:spLocks noGrp="1" noChangeArrowheads="1"/>
          </p:cNvSpPr>
          <p:nvPr>
            <p:ph idx="1"/>
          </p:nvPr>
        </p:nvSpPr>
        <p:spPr/>
        <p:txBody>
          <a:bodyPr/>
          <a:lstStyle/>
          <a:p>
            <a:r>
              <a:rPr lang="en-US" smtClean="0"/>
              <a:t>Nodes are devices that can send and receive information, such as</a:t>
            </a:r>
          </a:p>
          <a:p>
            <a:pPr lvl="1"/>
            <a:r>
              <a:rPr lang="en-US" smtClean="0"/>
              <a:t>Switch</a:t>
            </a:r>
          </a:p>
          <a:p>
            <a:pPr lvl="1"/>
            <a:r>
              <a:rPr lang="en-US" smtClean="0"/>
              <a:t>Workstation</a:t>
            </a:r>
          </a:p>
          <a:p>
            <a:pPr lvl="1"/>
            <a:r>
              <a:rPr lang="en-US" smtClean="0"/>
              <a:t>Printer</a:t>
            </a:r>
          </a:p>
          <a:p>
            <a:pPr lvl="1"/>
            <a:r>
              <a:rPr lang="en-US" smtClean="0"/>
              <a:t>Server</a:t>
            </a:r>
          </a:p>
        </p:txBody>
      </p:sp>
      <p:sp>
        <p:nvSpPr>
          <p:cNvPr id="1730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3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FC8695-1313-4F7F-9613-EB68B02DEF7C}" type="slidenum">
              <a:rPr lang="en-US" smtClean="0"/>
              <a:pPr eaLnBrk="1" hangingPunct="1"/>
              <a:t>167</a:t>
            </a:fld>
            <a:endParaRPr lang="en-US"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mtClean="0"/>
              <a:t>Links</a:t>
            </a:r>
          </a:p>
        </p:txBody>
      </p:sp>
      <p:sp>
        <p:nvSpPr>
          <p:cNvPr id="174083" name="Rectangle 3"/>
          <p:cNvSpPr>
            <a:spLocks noGrp="1" noChangeArrowheads="1"/>
          </p:cNvSpPr>
          <p:nvPr>
            <p:ph idx="1"/>
          </p:nvPr>
        </p:nvSpPr>
        <p:spPr/>
        <p:txBody>
          <a:bodyPr/>
          <a:lstStyle/>
          <a:p>
            <a:r>
              <a:rPr lang="en-US" smtClean="0"/>
              <a:t>Links are media that connect nodes to each other</a:t>
            </a:r>
          </a:p>
        </p:txBody>
      </p:sp>
      <p:sp>
        <p:nvSpPr>
          <p:cNvPr id="1740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40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7C9A42-4DE5-4078-B817-AEA5EB8860D9}" type="slidenum">
              <a:rPr lang="en-US" smtClean="0"/>
              <a:pPr eaLnBrk="1" hangingPunct="1"/>
              <a:t>168</a:t>
            </a:fld>
            <a:endParaRPr lang="en-US"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mtClean="0"/>
              <a:t>Drag and Drop Behavior</a:t>
            </a:r>
          </a:p>
        </p:txBody>
      </p:sp>
      <p:sp>
        <p:nvSpPr>
          <p:cNvPr id="175107" name="Rectangle 3"/>
          <p:cNvSpPr>
            <a:spLocks noGrp="1" noChangeArrowheads="1"/>
          </p:cNvSpPr>
          <p:nvPr>
            <p:ph idx="1"/>
          </p:nvPr>
        </p:nvSpPr>
        <p:spPr/>
        <p:txBody>
          <a:bodyPr/>
          <a:lstStyle/>
          <a:p>
            <a:r>
              <a:rPr lang="en-US" smtClean="0"/>
              <a:t>Another oddity of IT Guru is the behavior of the drag and drop function</a:t>
            </a:r>
          </a:p>
          <a:p>
            <a:r>
              <a:rPr lang="en-US" smtClean="0"/>
              <a:t>You left click on the object in the palette, then drag it over to the workspace</a:t>
            </a:r>
          </a:p>
          <a:p>
            <a:r>
              <a:rPr lang="en-US" smtClean="0"/>
              <a:t>However, unless you deselect the object or go back to the palette, each subsequent click on the workspace will deposit another object of the same type</a:t>
            </a:r>
          </a:p>
        </p:txBody>
      </p:sp>
      <p:sp>
        <p:nvSpPr>
          <p:cNvPr id="1751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51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1DC3B6-E9D5-478A-8318-D40F226D6744}" type="slidenum">
              <a:rPr lang="en-US" smtClean="0"/>
              <a:pPr eaLnBrk="1" hangingPunct="1"/>
              <a:t>169</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Sample Network Simulation</a:t>
            </a:r>
          </a:p>
        </p:txBody>
      </p:sp>
      <p:sp>
        <p:nvSpPr>
          <p:cNvPr id="19459" name="Content Placeholder 2"/>
          <p:cNvSpPr>
            <a:spLocks noGrp="1"/>
          </p:cNvSpPr>
          <p:nvPr>
            <p:ph idx="1"/>
          </p:nvPr>
        </p:nvSpPr>
        <p:spPr/>
        <p:txBody>
          <a:bodyPr/>
          <a:lstStyle/>
          <a:p>
            <a:r>
              <a:rPr lang="en-US" smtClean="0"/>
              <a:t>Select the Generic PC under End Devices and drag it as the first PC onto the workspace</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9EDBAD-AED6-45A3-9A8B-D0693DFB4D8A}"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smtClean="0"/>
              <a:t>Drag and Drop Behavior</a:t>
            </a:r>
          </a:p>
        </p:txBody>
      </p:sp>
      <p:sp>
        <p:nvSpPr>
          <p:cNvPr id="176131" name="Rectangle 3"/>
          <p:cNvSpPr>
            <a:spLocks noGrp="1" noChangeArrowheads="1"/>
          </p:cNvSpPr>
          <p:nvPr>
            <p:ph idx="1"/>
          </p:nvPr>
        </p:nvSpPr>
        <p:spPr/>
        <p:txBody>
          <a:bodyPr/>
          <a:lstStyle/>
          <a:p>
            <a:pPr>
              <a:lnSpc>
                <a:spcPct val="90000"/>
              </a:lnSpc>
            </a:pPr>
            <a:r>
              <a:rPr lang="en-US" smtClean="0"/>
              <a:t>To unselect an object, click the right mouse button</a:t>
            </a:r>
          </a:p>
          <a:p>
            <a:pPr>
              <a:lnSpc>
                <a:spcPct val="90000"/>
              </a:lnSpc>
            </a:pPr>
            <a:r>
              <a:rPr lang="en-US" smtClean="0"/>
              <a:t>Then go back to the palette for the next object</a:t>
            </a:r>
          </a:p>
          <a:p>
            <a:pPr>
              <a:lnSpc>
                <a:spcPct val="90000"/>
              </a:lnSpc>
            </a:pPr>
            <a:r>
              <a:rPr lang="en-US" smtClean="0"/>
              <a:t>The point to this behavior is to allow multiple copies of the same object to be placed one after the other</a:t>
            </a:r>
          </a:p>
          <a:p>
            <a:pPr>
              <a:lnSpc>
                <a:spcPct val="90000"/>
              </a:lnSpc>
            </a:pPr>
            <a:r>
              <a:rPr lang="en-US" smtClean="0"/>
              <a:t>The object still looks like it is selected, but it is not</a:t>
            </a:r>
          </a:p>
        </p:txBody>
      </p:sp>
      <p:sp>
        <p:nvSpPr>
          <p:cNvPr id="1761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61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120B11-382B-432E-B8EA-FDF86A6C47CB}" type="slidenum">
              <a:rPr lang="en-US" smtClean="0"/>
              <a:pPr eaLnBrk="1" hangingPunct="1"/>
              <a:t>170</a:t>
            </a:fld>
            <a:endParaRPr lang="en-US"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mtClean="0"/>
              <a:t>Drag and Drop Behavior</a:t>
            </a:r>
          </a:p>
        </p:txBody>
      </p:sp>
      <p:sp>
        <p:nvSpPr>
          <p:cNvPr id="177155" name="Rectangle 3"/>
          <p:cNvSpPr>
            <a:spLocks noGrp="1" noChangeArrowheads="1"/>
          </p:cNvSpPr>
          <p:nvPr>
            <p:ph idx="1"/>
          </p:nvPr>
        </p:nvSpPr>
        <p:spPr/>
        <p:txBody>
          <a:bodyPr/>
          <a:lstStyle/>
          <a:p>
            <a:r>
              <a:rPr lang="en-US" smtClean="0"/>
              <a:t>Just click elsewhere on the workspace to make the circle around the object disappear</a:t>
            </a:r>
          </a:p>
        </p:txBody>
      </p:sp>
      <p:sp>
        <p:nvSpPr>
          <p:cNvPr id="1771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71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7DB02A-7ED4-4F3D-BEE2-7C4966DDCD50}" type="slidenum">
              <a:rPr lang="en-US" smtClean="0"/>
              <a:pPr eaLnBrk="1" hangingPunct="1"/>
              <a:t>171</a:t>
            </a:fld>
            <a:endParaRPr lang="en-US"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mtClean="0"/>
              <a:t>Network Creation Methods</a:t>
            </a:r>
          </a:p>
        </p:txBody>
      </p:sp>
      <p:sp>
        <p:nvSpPr>
          <p:cNvPr id="178179" name="Rectangle 3"/>
          <p:cNvSpPr>
            <a:spLocks noGrp="1" noChangeArrowheads="1"/>
          </p:cNvSpPr>
          <p:nvPr>
            <p:ph idx="1"/>
          </p:nvPr>
        </p:nvSpPr>
        <p:spPr/>
        <p:txBody>
          <a:bodyPr/>
          <a:lstStyle/>
          <a:p>
            <a:r>
              <a:rPr lang="en-US" smtClean="0"/>
              <a:t>There are three ways to create a network</a:t>
            </a:r>
          </a:p>
          <a:p>
            <a:pPr lvl="1"/>
            <a:r>
              <a:rPr lang="en-US" smtClean="0"/>
              <a:t>Drag and Drop</a:t>
            </a:r>
          </a:p>
          <a:p>
            <a:pPr lvl="1"/>
            <a:r>
              <a:rPr lang="en-US" smtClean="0"/>
              <a:t>Rapid Configuration</a:t>
            </a:r>
          </a:p>
          <a:p>
            <a:pPr lvl="1"/>
            <a:r>
              <a:rPr lang="en-US" smtClean="0"/>
              <a:t>Importation</a:t>
            </a:r>
          </a:p>
        </p:txBody>
      </p:sp>
      <p:sp>
        <p:nvSpPr>
          <p:cNvPr id="1781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81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FBEEFD-0C7A-404C-94A3-2C53D83CF77B}" type="slidenum">
              <a:rPr lang="en-US" smtClean="0"/>
              <a:pPr eaLnBrk="1" hangingPunct="1"/>
              <a:t>172</a:t>
            </a:fld>
            <a:endParaRPr lang="en-US"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mtClean="0"/>
              <a:t>Drag and Drop</a:t>
            </a:r>
          </a:p>
        </p:txBody>
      </p:sp>
      <p:sp>
        <p:nvSpPr>
          <p:cNvPr id="179203" name="Rectangle 3"/>
          <p:cNvSpPr>
            <a:spLocks noGrp="1" noChangeArrowheads="1"/>
          </p:cNvSpPr>
          <p:nvPr>
            <p:ph idx="1"/>
          </p:nvPr>
        </p:nvSpPr>
        <p:spPr/>
        <p:txBody>
          <a:bodyPr/>
          <a:lstStyle/>
          <a:p>
            <a:r>
              <a:rPr lang="en-US" smtClean="0"/>
              <a:t>In Drag and Drop nodes and links are selected on the palette, then dragged to the workspace</a:t>
            </a:r>
          </a:p>
        </p:txBody>
      </p:sp>
      <p:sp>
        <p:nvSpPr>
          <p:cNvPr id="1792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792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61D5A9-7275-425E-B853-F3C276600BDA}" type="slidenum">
              <a:rPr lang="en-US" smtClean="0"/>
              <a:pPr eaLnBrk="1" hangingPunct="1"/>
              <a:t>173</a:t>
            </a:fld>
            <a:endParaRPr lang="en-US"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Rapid Configuration</a:t>
            </a:r>
          </a:p>
        </p:txBody>
      </p:sp>
      <p:sp>
        <p:nvSpPr>
          <p:cNvPr id="180227" name="Rectangle 3"/>
          <p:cNvSpPr>
            <a:spLocks noGrp="1" noChangeArrowheads="1"/>
          </p:cNvSpPr>
          <p:nvPr>
            <p:ph idx="1"/>
          </p:nvPr>
        </p:nvSpPr>
        <p:spPr/>
        <p:txBody>
          <a:bodyPr/>
          <a:lstStyle/>
          <a:p>
            <a:r>
              <a:rPr lang="en-US" smtClean="0"/>
              <a:t>Rapid Configuration is faster than Drag and Drop for large networks</a:t>
            </a:r>
          </a:p>
          <a:p>
            <a:r>
              <a:rPr lang="en-US" smtClean="0"/>
              <a:t>Select</a:t>
            </a:r>
          </a:p>
          <a:p>
            <a:pPr lvl="1"/>
            <a:r>
              <a:rPr lang="en-US" smtClean="0"/>
              <a:t>Topology</a:t>
            </a:r>
          </a:p>
          <a:p>
            <a:pPr lvl="1"/>
            <a:r>
              <a:rPr lang="en-US" smtClean="0"/>
              <a:t>Rapid Configuration</a:t>
            </a:r>
          </a:p>
          <a:p>
            <a:r>
              <a:rPr lang="en-US" smtClean="0"/>
              <a:t>Then complete the options presented</a:t>
            </a:r>
          </a:p>
        </p:txBody>
      </p:sp>
      <p:sp>
        <p:nvSpPr>
          <p:cNvPr id="1802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02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55A7C8-613E-4DE7-BB76-DB8CC5205AAE}" type="slidenum">
              <a:rPr lang="en-US" smtClean="0"/>
              <a:pPr eaLnBrk="1" hangingPunct="1"/>
              <a:t>174</a:t>
            </a:fld>
            <a:endParaRPr lang="en-US"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mtClean="0"/>
              <a:t>Rapid Configuration</a:t>
            </a:r>
          </a:p>
        </p:txBody>
      </p:sp>
      <p:sp>
        <p:nvSpPr>
          <p:cNvPr id="181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1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98F7A4-A6CE-4DEC-8F55-BE1813BA3FCA}" type="slidenum">
              <a:rPr lang="en-US" smtClean="0"/>
              <a:pPr eaLnBrk="1" hangingPunct="1"/>
              <a:t>175</a:t>
            </a:fld>
            <a:endParaRPr lang="en-US" smtClean="0"/>
          </a:p>
        </p:txBody>
      </p:sp>
      <p:pic>
        <p:nvPicPr>
          <p:cNvPr id="1812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mtClean="0"/>
              <a:t>Rapid Configuration</a:t>
            </a:r>
          </a:p>
        </p:txBody>
      </p:sp>
      <p:sp>
        <p:nvSpPr>
          <p:cNvPr id="182275" name="Rectangle 3"/>
          <p:cNvSpPr>
            <a:spLocks noGrp="1" noChangeArrowheads="1"/>
          </p:cNvSpPr>
          <p:nvPr>
            <p:ph idx="1"/>
          </p:nvPr>
        </p:nvSpPr>
        <p:spPr/>
        <p:txBody>
          <a:bodyPr/>
          <a:lstStyle/>
          <a:p>
            <a:pPr>
              <a:lnSpc>
                <a:spcPct val="90000"/>
              </a:lnSpc>
            </a:pPr>
            <a:r>
              <a:rPr lang="en-US" smtClean="0"/>
              <a:t>Let’s create a basic LAN using this method</a:t>
            </a:r>
          </a:p>
          <a:p>
            <a:pPr>
              <a:lnSpc>
                <a:spcPct val="90000"/>
              </a:lnSpc>
            </a:pPr>
            <a:r>
              <a:rPr lang="en-US" smtClean="0"/>
              <a:t>This step is done after the workspace is completed as discussed above</a:t>
            </a:r>
          </a:p>
          <a:p>
            <a:pPr>
              <a:lnSpc>
                <a:spcPct val="90000"/>
              </a:lnSpc>
            </a:pPr>
            <a:r>
              <a:rPr lang="en-US" smtClean="0"/>
              <a:t>A basic LAN will require</a:t>
            </a:r>
          </a:p>
          <a:p>
            <a:pPr lvl="1">
              <a:lnSpc>
                <a:spcPct val="90000"/>
              </a:lnSpc>
            </a:pPr>
            <a:r>
              <a:rPr lang="en-US" smtClean="0"/>
              <a:t>The Ethernet palette</a:t>
            </a:r>
          </a:p>
          <a:p>
            <a:pPr lvl="1">
              <a:lnSpc>
                <a:spcPct val="90000"/>
              </a:lnSpc>
            </a:pPr>
            <a:r>
              <a:rPr lang="en-US" smtClean="0"/>
              <a:t>Star configuration</a:t>
            </a:r>
          </a:p>
          <a:p>
            <a:pPr lvl="1">
              <a:lnSpc>
                <a:spcPct val="90000"/>
              </a:lnSpc>
            </a:pPr>
            <a:r>
              <a:rPr lang="en-US" smtClean="0"/>
              <a:t>A 16 port switch</a:t>
            </a:r>
          </a:p>
          <a:p>
            <a:pPr lvl="1">
              <a:lnSpc>
                <a:spcPct val="90000"/>
              </a:lnSpc>
            </a:pPr>
            <a:r>
              <a:rPr lang="en-US" smtClean="0"/>
              <a:t>Links using 100 Mbps</a:t>
            </a:r>
          </a:p>
          <a:p>
            <a:pPr lvl="1">
              <a:lnSpc>
                <a:spcPct val="90000"/>
              </a:lnSpc>
            </a:pPr>
            <a:r>
              <a:rPr lang="en-US" smtClean="0"/>
              <a:t>10 workstations</a:t>
            </a:r>
          </a:p>
        </p:txBody>
      </p:sp>
      <p:sp>
        <p:nvSpPr>
          <p:cNvPr id="1822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22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1BA366-49A8-4DA1-9850-F85EC055E160}" type="slidenum">
              <a:rPr lang="en-US" smtClean="0"/>
              <a:pPr eaLnBrk="1" hangingPunct="1"/>
              <a:t>176</a:t>
            </a:fld>
            <a:endParaRPr lang="en-US"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mtClean="0"/>
              <a:t>Rapid Configuration</a:t>
            </a:r>
          </a:p>
        </p:txBody>
      </p:sp>
      <p:sp>
        <p:nvSpPr>
          <p:cNvPr id="1832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3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84F78-C64F-4938-B3F2-8F2E8B1D4A1E}" type="slidenum">
              <a:rPr lang="en-US" smtClean="0"/>
              <a:pPr eaLnBrk="1" hangingPunct="1"/>
              <a:t>177</a:t>
            </a:fld>
            <a:endParaRPr lang="en-US" smtClean="0"/>
          </a:p>
        </p:txBody>
      </p:sp>
      <p:pic>
        <p:nvPicPr>
          <p:cNvPr id="1833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mtClean="0"/>
              <a:t>Rapid Configuration</a:t>
            </a:r>
          </a:p>
        </p:txBody>
      </p:sp>
      <p:sp>
        <p:nvSpPr>
          <p:cNvPr id="184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4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4EE06D-536D-46F3-8A60-57D7EF9A531F}" type="slidenum">
              <a:rPr lang="en-US" smtClean="0"/>
              <a:pPr eaLnBrk="1" hangingPunct="1"/>
              <a:t>178</a:t>
            </a:fld>
            <a:endParaRPr lang="en-US" smtClean="0"/>
          </a:p>
        </p:txBody>
      </p:sp>
      <p:pic>
        <p:nvPicPr>
          <p:cNvPr id="184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mtClean="0"/>
              <a:t>Rapid Configuration</a:t>
            </a:r>
          </a:p>
        </p:txBody>
      </p:sp>
      <p:sp>
        <p:nvSpPr>
          <p:cNvPr id="1853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5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ECA208-E330-4CB5-82CA-18E61E7C9B21}" type="slidenum">
              <a:rPr lang="en-US" smtClean="0"/>
              <a:pPr eaLnBrk="1" hangingPunct="1"/>
              <a:t>179</a:t>
            </a:fld>
            <a:endParaRPr lang="en-US" smtClean="0"/>
          </a:p>
        </p:txBody>
      </p:sp>
      <p:pic>
        <p:nvPicPr>
          <p:cNvPr id="185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Sample Network Simulation</a:t>
            </a: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99233C-1B2C-4AAD-A848-6F75D35679E5}" type="slidenum">
              <a:rPr lang="en-US" smtClean="0"/>
              <a:pPr eaLnBrk="1" hangingPunct="1"/>
              <a:t>18</a:t>
            </a:fld>
            <a:endParaRPr lang="en-US" smtClean="0"/>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383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143000" y="4876800"/>
            <a:ext cx="1828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1" name="Straight Arrow Connector 10"/>
          <p:cNvCxnSpPr/>
          <p:nvPr/>
        </p:nvCxnSpPr>
        <p:spPr>
          <a:xfrm rot="5400000">
            <a:off x="1638300" y="5372100"/>
            <a:ext cx="685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mtClean="0"/>
              <a:t>Rapid Configuration</a:t>
            </a:r>
          </a:p>
        </p:txBody>
      </p:sp>
      <p:sp>
        <p:nvSpPr>
          <p:cNvPr id="186371" name="Rectangle 3"/>
          <p:cNvSpPr>
            <a:spLocks noGrp="1" noChangeArrowheads="1"/>
          </p:cNvSpPr>
          <p:nvPr>
            <p:ph idx="1"/>
          </p:nvPr>
        </p:nvSpPr>
        <p:spPr/>
        <p:txBody>
          <a:bodyPr/>
          <a:lstStyle/>
          <a:p>
            <a:pPr>
              <a:lnSpc>
                <a:spcPct val="90000"/>
              </a:lnSpc>
            </a:pPr>
            <a:r>
              <a:rPr lang="en-US" smtClean="0"/>
              <a:t>This only sets up the basic layout, such as what everything attaches to, the number of workstations, and the link speed between devices</a:t>
            </a:r>
          </a:p>
          <a:p>
            <a:r>
              <a:rPr lang="en-US" smtClean="0"/>
              <a:t>This method will not bring in devices, such as servers</a:t>
            </a:r>
          </a:p>
          <a:p>
            <a:r>
              <a:rPr lang="en-US" smtClean="0"/>
              <a:t>It also will not place the application or profile icons in the workspace</a:t>
            </a:r>
          </a:p>
        </p:txBody>
      </p:sp>
      <p:sp>
        <p:nvSpPr>
          <p:cNvPr id="1863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63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CD8F8E-9267-41F7-BC05-AB54390C3817}" type="slidenum">
              <a:rPr lang="en-US" smtClean="0"/>
              <a:pPr eaLnBrk="1" hangingPunct="1"/>
              <a:t>180</a:t>
            </a:fld>
            <a:endParaRPr lang="en-US"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smtClean="0"/>
              <a:t>Rapid Configuration</a:t>
            </a:r>
          </a:p>
        </p:txBody>
      </p:sp>
      <p:sp>
        <p:nvSpPr>
          <p:cNvPr id="187395" name="Rectangle 3"/>
          <p:cNvSpPr>
            <a:spLocks noGrp="1" noChangeArrowheads="1"/>
          </p:cNvSpPr>
          <p:nvPr>
            <p:ph idx="1"/>
          </p:nvPr>
        </p:nvSpPr>
        <p:spPr/>
        <p:txBody>
          <a:bodyPr/>
          <a:lstStyle/>
          <a:p>
            <a:r>
              <a:rPr lang="en-US" smtClean="0"/>
              <a:t>The palette is used to bring the rest of the objects in</a:t>
            </a:r>
          </a:p>
        </p:txBody>
      </p:sp>
      <p:sp>
        <p:nvSpPr>
          <p:cNvPr id="1873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73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944CC4-6886-48D2-B190-BF1C74E16790}" type="slidenum">
              <a:rPr lang="en-US" smtClean="0"/>
              <a:pPr eaLnBrk="1" hangingPunct="1"/>
              <a:t>181</a:t>
            </a:fld>
            <a:endParaRPr lang="en-US"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mtClean="0"/>
              <a:t>Importation</a:t>
            </a:r>
          </a:p>
        </p:txBody>
      </p:sp>
      <p:sp>
        <p:nvSpPr>
          <p:cNvPr id="188419" name="Rectangle 3"/>
          <p:cNvSpPr>
            <a:spLocks noGrp="1" noChangeArrowheads="1"/>
          </p:cNvSpPr>
          <p:nvPr>
            <p:ph idx="1"/>
          </p:nvPr>
        </p:nvSpPr>
        <p:spPr/>
        <p:txBody>
          <a:bodyPr/>
          <a:lstStyle/>
          <a:p>
            <a:r>
              <a:rPr lang="en-US" smtClean="0"/>
              <a:t>Go on to the next slide as this section has not been completed yet</a:t>
            </a:r>
          </a:p>
        </p:txBody>
      </p:sp>
      <p:sp>
        <p:nvSpPr>
          <p:cNvPr id="1884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84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75F22-ED14-4F65-AB11-0A8805209CD5}" type="slidenum">
              <a:rPr lang="en-US" smtClean="0"/>
              <a:pPr eaLnBrk="1" hangingPunct="1"/>
              <a:t>182</a:t>
            </a:fld>
            <a:endParaRPr lang="en-US"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mtClean="0"/>
              <a:t>Sample Network Model</a:t>
            </a:r>
          </a:p>
        </p:txBody>
      </p:sp>
      <p:sp>
        <p:nvSpPr>
          <p:cNvPr id="189443" name="Rectangle 3"/>
          <p:cNvSpPr>
            <a:spLocks noGrp="1" noChangeArrowheads="1"/>
          </p:cNvSpPr>
          <p:nvPr>
            <p:ph idx="1"/>
          </p:nvPr>
        </p:nvSpPr>
        <p:spPr/>
        <p:txBody>
          <a:bodyPr/>
          <a:lstStyle/>
          <a:p>
            <a:r>
              <a:rPr lang="en-US" smtClean="0"/>
              <a:t>The link objects are used to connect the devices to each other</a:t>
            </a:r>
          </a:p>
          <a:p>
            <a:r>
              <a:rPr lang="en-US" smtClean="0"/>
              <a:t>In this example the 100BaseT link will be used</a:t>
            </a:r>
          </a:p>
          <a:p>
            <a:r>
              <a:rPr lang="en-US" smtClean="0"/>
              <a:t>It does not matter what order is used to connect the devices to each other</a:t>
            </a:r>
          </a:p>
          <a:p>
            <a:r>
              <a:rPr lang="en-US" smtClean="0"/>
              <a:t>Just click on one, then the other</a:t>
            </a:r>
          </a:p>
          <a:p>
            <a:r>
              <a:rPr lang="en-US" smtClean="0"/>
              <a:t>Again right click to deselect the link object</a:t>
            </a:r>
          </a:p>
        </p:txBody>
      </p:sp>
      <p:sp>
        <p:nvSpPr>
          <p:cNvPr id="1894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894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712EC6-CA1C-44B8-B4AD-1A64D4274844}" type="slidenum">
              <a:rPr lang="en-US" smtClean="0"/>
              <a:pPr eaLnBrk="1" hangingPunct="1"/>
              <a:t>183</a:t>
            </a:fld>
            <a:endParaRPr lang="en-US"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US" smtClean="0"/>
              <a:t>Sample Network Model</a:t>
            </a:r>
          </a:p>
        </p:txBody>
      </p:sp>
      <p:sp>
        <p:nvSpPr>
          <p:cNvPr id="190467" name="Content Placeholder 2"/>
          <p:cNvSpPr>
            <a:spLocks noGrp="1"/>
          </p:cNvSpPr>
          <p:nvPr>
            <p:ph idx="1"/>
          </p:nvPr>
        </p:nvSpPr>
        <p:spPr/>
        <p:txBody>
          <a:bodyPr/>
          <a:lstStyle/>
          <a:p>
            <a:r>
              <a:rPr lang="en-US" smtClean="0"/>
              <a:t>For our sample project reduce the number of workstations to five by deleting nodes 5 through 9</a:t>
            </a:r>
          </a:p>
          <a:p>
            <a:r>
              <a:rPr lang="en-US" smtClean="0"/>
              <a:t>To delete an object select it, then right click</a:t>
            </a:r>
          </a:p>
          <a:p>
            <a:r>
              <a:rPr lang="en-US" smtClean="0"/>
              <a:t>We also need to and a server and a printer</a:t>
            </a:r>
          </a:p>
          <a:p>
            <a:r>
              <a:rPr lang="en-US" smtClean="0"/>
              <a:t>From the Ethernet palette select and place these two objects</a:t>
            </a:r>
          </a:p>
        </p:txBody>
      </p:sp>
      <p:sp>
        <p:nvSpPr>
          <p:cNvPr id="190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0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F4D3CC-60AE-4214-9F32-D4E01B39799D}" type="slidenum">
              <a:rPr lang="en-US" smtClean="0"/>
              <a:pPr eaLnBrk="1" hangingPunct="1"/>
              <a:t>184</a:t>
            </a:fld>
            <a:endParaRPr lang="en-US"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mtClean="0"/>
              <a:t>Sample Network Model</a:t>
            </a:r>
          </a:p>
        </p:txBody>
      </p:sp>
      <p:sp>
        <p:nvSpPr>
          <p:cNvPr id="191491" name="Rectangle 3"/>
          <p:cNvSpPr>
            <a:spLocks noGrp="1" noChangeArrowheads="1"/>
          </p:cNvSpPr>
          <p:nvPr>
            <p:ph idx="1"/>
          </p:nvPr>
        </p:nvSpPr>
        <p:spPr/>
        <p:txBody>
          <a:bodyPr/>
          <a:lstStyle/>
          <a:p>
            <a:r>
              <a:rPr lang="en-US" smtClean="0"/>
              <a:t>Now we have a functioning network so the palette can be dismissed from the workspace</a:t>
            </a:r>
          </a:p>
          <a:p>
            <a:r>
              <a:rPr lang="en-US" smtClean="0"/>
              <a:t>With the palette gone rearrange the devices so they are easier to see</a:t>
            </a:r>
          </a:p>
          <a:p>
            <a:r>
              <a:rPr lang="en-US" smtClean="0"/>
              <a:t>This is the result for my sample network</a:t>
            </a:r>
          </a:p>
        </p:txBody>
      </p:sp>
      <p:sp>
        <p:nvSpPr>
          <p:cNvPr id="1914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14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2A483D-D6D9-444C-9FF6-CA97E1620E2B}" type="slidenum">
              <a:rPr lang="en-US" smtClean="0"/>
              <a:pPr eaLnBrk="1" hangingPunct="1"/>
              <a:t>185</a:t>
            </a:fld>
            <a:endParaRPr lang="en-US"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mtClean="0"/>
              <a:t>Sample Network Model</a:t>
            </a:r>
          </a:p>
        </p:txBody>
      </p:sp>
      <p:sp>
        <p:nvSpPr>
          <p:cNvPr id="192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2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BF4B38-D3BB-49A1-951F-401AD4250787}" type="slidenum">
              <a:rPr lang="en-US" smtClean="0"/>
              <a:pPr eaLnBrk="1" hangingPunct="1"/>
              <a:t>186</a:t>
            </a:fld>
            <a:endParaRPr lang="en-US" smtClean="0"/>
          </a:p>
        </p:txBody>
      </p:sp>
      <p:pic>
        <p:nvPicPr>
          <p:cNvPr id="1925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mtClean="0"/>
              <a:t>Sample Network Model</a:t>
            </a:r>
          </a:p>
        </p:txBody>
      </p:sp>
      <p:sp>
        <p:nvSpPr>
          <p:cNvPr id="193539" name="Rectangle 3"/>
          <p:cNvSpPr>
            <a:spLocks noGrp="1" noChangeArrowheads="1"/>
          </p:cNvSpPr>
          <p:nvPr>
            <p:ph idx="1"/>
          </p:nvPr>
        </p:nvSpPr>
        <p:spPr/>
        <p:txBody>
          <a:bodyPr/>
          <a:lstStyle/>
          <a:p>
            <a:r>
              <a:rPr lang="en-US" smtClean="0"/>
              <a:t>We have the devices we need, but the devices can do nothing without two additional elements</a:t>
            </a:r>
          </a:p>
          <a:p>
            <a:r>
              <a:rPr lang="en-US" smtClean="0"/>
              <a:t>These are the ones mentioned above</a:t>
            </a:r>
          </a:p>
          <a:p>
            <a:pPr lvl="1"/>
            <a:r>
              <a:rPr lang="en-US" smtClean="0"/>
              <a:t>Application Definition</a:t>
            </a:r>
          </a:p>
          <a:p>
            <a:pPr lvl="2">
              <a:lnSpc>
                <a:spcPct val="90000"/>
              </a:lnSpc>
            </a:pPr>
            <a:r>
              <a:rPr lang="en-US" smtClean="0"/>
              <a:t>Applications that will run on the network</a:t>
            </a:r>
          </a:p>
          <a:p>
            <a:pPr lvl="1"/>
            <a:r>
              <a:rPr lang="en-US" smtClean="0"/>
              <a:t>Profile Definition</a:t>
            </a:r>
          </a:p>
          <a:p>
            <a:pPr lvl="2">
              <a:lnSpc>
                <a:spcPct val="90000"/>
              </a:lnSpc>
            </a:pPr>
            <a:r>
              <a:rPr lang="en-US" smtClean="0"/>
              <a:t>Applications an object will use</a:t>
            </a:r>
          </a:p>
        </p:txBody>
      </p:sp>
      <p:sp>
        <p:nvSpPr>
          <p:cNvPr id="193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3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81FD6D-620F-40A3-B3DB-C074A32358B8}" type="slidenum">
              <a:rPr lang="en-US" smtClean="0"/>
              <a:pPr eaLnBrk="1" hangingPunct="1"/>
              <a:t>187</a:t>
            </a:fld>
            <a:endParaRPr lang="en-US"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mtClean="0"/>
              <a:t>Sample Network Model</a:t>
            </a:r>
          </a:p>
        </p:txBody>
      </p:sp>
      <p:sp>
        <p:nvSpPr>
          <p:cNvPr id="194563" name="Rectangle 3"/>
          <p:cNvSpPr>
            <a:spLocks noGrp="1" noChangeArrowheads="1"/>
          </p:cNvSpPr>
          <p:nvPr>
            <p:ph idx="1"/>
          </p:nvPr>
        </p:nvSpPr>
        <p:spPr/>
        <p:txBody>
          <a:bodyPr/>
          <a:lstStyle/>
          <a:p>
            <a:r>
              <a:rPr lang="en-US" smtClean="0"/>
              <a:t>You drag and drop these two elements from the palette as well</a:t>
            </a:r>
          </a:p>
          <a:p>
            <a:r>
              <a:rPr lang="en-US" smtClean="0"/>
              <a:t>These last two objects are used to set the overall behavior for the simulation</a:t>
            </a:r>
          </a:p>
          <a:p>
            <a:r>
              <a:rPr lang="en-US" smtClean="0"/>
              <a:t>This makes the sample network look like this</a:t>
            </a:r>
          </a:p>
        </p:txBody>
      </p:sp>
      <p:sp>
        <p:nvSpPr>
          <p:cNvPr id="1945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45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FE2CB2-2F86-4644-B45B-4C4D5E8D11B1}" type="slidenum">
              <a:rPr lang="en-US" smtClean="0"/>
              <a:pPr eaLnBrk="1" hangingPunct="1"/>
              <a:t>188</a:t>
            </a:fld>
            <a:endParaRPr lang="en-US"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smtClean="0"/>
              <a:t>Sample Network Model</a:t>
            </a:r>
          </a:p>
        </p:txBody>
      </p:sp>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54C2F5-8197-4157-8676-F4436BDBA53E}" type="slidenum">
              <a:rPr lang="en-US" smtClean="0"/>
              <a:pPr eaLnBrk="1" hangingPunct="1"/>
              <a:t>189</a:t>
            </a:fld>
            <a:endParaRPr lang="en-US" smtClean="0"/>
          </a:p>
        </p:txBody>
      </p:sp>
      <p:pic>
        <p:nvPicPr>
          <p:cNvPr id="1955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Sample Network Simulation</a:t>
            </a:r>
          </a:p>
        </p:txBody>
      </p:sp>
      <p:sp>
        <p:nvSpPr>
          <p:cNvPr id="21507" name="Content Placeholder 2"/>
          <p:cNvSpPr>
            <a:spLocks noGrp="1"/>
          </p:cNvSpPr>
          <p:nvPr>
            <p:ph idx="1"/>
          </p:nvPr>
        </p:nvSpPr>
        <p:spPr/>
        <p:txBody>
          <a:bodyPr/>
          <a:lstStyle/>
          <a:p>
            <a:r>
              <a:rPr lang="en-US" smtClean="0"/>
              <a:t>Always remember to close windows after you're done viewing them, otherwise, they will clutter the workspace</a:t>
            </a:r>
          </a:p>
          <a:p>
            <a:r>
              <a:rPr lang="en-US" smtClean="0"/>
              <a:t>Open the PC's configuration window and change its settings by going to the Config tab</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B15CAA-AD56-4A95-85A7-26F62835B82C}"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mtClean="0"/>
              <a:t>Set Application Attributes</a:t>
            </a:r>
          </a:p>
        </p:txBody>
      </p:sp>
      <p:sp>
        <p:nvSpPr>
          <p:cNvPr id="196611" name="Rectangle 3"/>
          <p:cNvSpPr>
            <a:spLocks noGrp="1" noChangeArrowheads="1"/>
          </p:cNvSpPr>
          <p:nvPr>
            <p:ph idx="1"/>
          </p:nvPr>
        </p:nvSpPr>
        <p:spPr/>
        <p:txBody>
          <a:bodyPr/>
          <a:lstStyle/>
          <a:p>
            <a:r>
              <a:rPr lang="en-US" smtClean="0"/>
              <a:t>The Application Definition object defines what applications will run over the network</a:t>
            </a:r>
          </a:p>
          <a:p>
            <a:r>
              <a:rPr lang="en-US" smtClean="0"/>
              <a:t>To select the applications right click on the Application Definition object</a:t>
            </a:r>
          </a:p>
          <a:p>
            <a:r>
              <a:rPr lang="en-US" smtClean="0"/>
              <a:t>Don’t worry about the following diagram being different from our sample network, this is just an illustration of how to select the Application Definition object</a:t>
            </a:r>
          </a:p>
        </p:txBody>
      </p:sp>
      <p:sp>
        <p:nvSpPr>
          <p:cNvPr id="1966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66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A5C103-BB48-45F5-816E-DFC6EB42DD2F}" type="slidenum">
              <a:rPr lang="en-US" smtClean="0"/>
              <a:pPr eaLnBrk="1" hangingPunct="1"/>
              <a:t>190</a:t>
            </a:fld>
            <a:endParaRPr lang="en-US"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smtClean="0"/>
              <a:t>Set Object Attributes</a:t>
            </a:r>
          </a:p>
        </p:txBody>
      </p:sp>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3745D7-F15D-4EDE-BB34-05A576C427ED}" type="slidenum">
              <a:rPr lang="en-US" smtClean="0"/>
              <a:pPr eaLnBrk="1" hangingPunct="1"/>
              <a:t>191</a:t>
            </a:fld>
            <a:endParaRPr lang="en-US" smtClean="0"/>
          </a:p>
        </p:txBody>
      </p:sp>
      <p:pic>
        <p:nvPicPr>
          <p:cNvPr id="197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mtClean="0"/>
              <a:t>Set Object Attributes</a:t>
            </a:r>
          </a:p>
        </p:txBody>
      </p:sp>
      <p:sp>
        <p:nvSpPr>
          <p:cNvPr id="198659" name="Rectangle 3"/>
          <p:cNvSpPr>
            <a:spLocks noGrp="1" noChangeArrowheads="1"/>
          </p:cNvSpPr>
          <p:nvPr>
            <p:ph idx="1"/>
          </p:nvPr>
        </p:nvSpPr>
        <p:spPr/>
        <p:txBody>
          <a:bodyPr/>
          <a:lstStyle/>
          <a:p>
            <a:r>
              <a:rPr lang="en-US" smtClean="0"/>
              <a:t>Select</a:t>
            </a:r>
          </a:p>
          <a:p>
            <a:pPr lvl="1"/>
            <a:r>
              <a:rPr lang="en-US" smtClean="0"/>
              <a:t>Edit Attributes</a:t>
            </a:r>
          </a:p>
          <a:p>
            <a:r>
              <a:rPr lang="en-US" smtClean="0"/>
              <a:t>To add applications click on the</a:t>
            </a:r>
          </a:p>
          <a:p>
            <a:pPr lvl="1"/>
            <a:r>
              <a:rPr lang="en-US" smtClean="0"/>
              <a:t>Applications Definitions</a:t>
            </a:r>
          </a:p>
          <a:p>
            <a:r>
              <a:rPr lang="en-US" smtClean="0"/>
              <a:t>line</a:t>
            </a:r>
          </a:p>
          <a:p>
            <a:r>
              <a:rPr lang="en-US" smtClean="0"/>
              <a:t>The click on the number to the right of</a:t>
            </a:r>
          </a:p>
          <a:p>
            <a:pPr lvl="1"/>
            <a:r>
              <a:rPr lang="en-US" smtClean="0"/>
              <a:t>Rows</a:t>
            </a:r>
          </a:p>
        </p:txBody>
      </p:sp>
      <p:sp>
        <p:nvSpPr>
          <p:cNvPr id="1986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86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AA230A-9544-4D73-89E0-045B24E1CA75}" type="slidenum">
              <a:rPr lang="en-US" smtClean="0"/>
              <a:pPr eaLnBrk="1" hangingPunct="1"/>
              <a:t>192</a:t>
            </a:fld>
            <a:endParaRPr lang="en-US"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mtClean="0"/>
              <a:t>Set Application Attributes</a:t>
            </a:r>
          </a:p>
        </p:txBody>
      </p:sp>
      <p:sp>
        <p:nvSpPr>
          <p:cNvPr id="199683" name="Rectangle 3"/>
          <p:cNvSpPr>
            <a:spLocks noGrp="1" noChangeArrowheads="1"/>
          </p:cNvSpPr>
          <p:nvPr>
            <p:ph idx="1"/>
          </p:nvPr>
        </p:nvSpPr>
        <p:spPr/>
        <p:txBody>
          <a:bodyPr/>
          <a:lstStyle/>
          <a:p>
            <a:r>
              <a:rPr lang="en-US" smtClean="0"/>
              <a:t>Click on the</a:t>
            </a:r>
          </a:p>
          <a:p>
            <a:pPr lvl="1"/>
            <a:r>
              <a:rPr lang="en-US" smtClean="0"/>
              <a:t>0</a:t>
            </a:r>
          </a:p>
          <a:p>
            <a:r>
              <a:rPr lang="en-US" smtClean="0"/>
              <a:t>to the right of Rows</a:t>
            </a:r>
          </a:p>
          <a:p>
            <a:r>
              <a:rPr lang="en-US" smtClean="0"/>
              <a:t>Select the number of applications that will run on the network</a:t>
            </a:r>
          </a:p>
          <a:p>
            <a:r>
              <a:rPr lang="en-US" smtClean="0"/>
              <a:t>That number of application rows will appear</a:t>
            </a:r>
          </a:p>
          <a:p>
            <a:r>
              <a:rPr lang="en-US" smtClean="0"/>
              <a:t>The row numbering will start with 0</a:t>
            </a:r>
          </a:p>
        </p:txBody>
      </p:sp>
      <p:sp>
        <p:nvSpPr>
          <p:cNvPr id="199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1996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6393CA-8EFD-4A45-9C80-FD3C9893C246}" type="slidenum">
              <a:rPr lang="en-US" smtClean="0"/>
              <a:pPr eaLnBrk="1" hangingPunct="1"/>
              <a:t>193</a:t>
            </a:fld>
            <a:endParaRPr lang="en-US"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mtClean="0"/>
              <a:t>Set Application Attributes</a:t>
            </a:r>
          </a:p>
        </p:txBody>
      </p:sp>
      <p:sp>
        <p:nvSpPr>
          <p:cNvPr id="200707" name="Rectangle 3"/>
          <p:cNvSpPr>
            <a:spLocks noGrp="1" noChangeArrowheads="1"/>
          </p:cNvSpPr>
          <p:nvPr>
            <p:ph idx="1"/>
          </p:nvPr>
        </p:nvSpPr>
        <p:spPr/>
        <p:txBody>
          <a:bodyPr/>
          <a:lstStyle/>
          <a:p>
            <a:r>
              <a:rPr lang="en-US" smtClean="0"/>
              <a:t>Click on the</a:t>
            </a:r>
          </a:p>
          <a:p>
            <a:pPr lvl="1"/>
            <a:r>
              <a:rPr lang="en-US" smtClean="0"/>
              <a:t>+</a:t>
            </a:r>
          </a:p>
          <a:p>
            <a:r>
              <a:rPr lang="en-US" smtClean="0"/>
              <a:t>for the row</a:t>
            </a:r>
          </a:p>
          <a:p>
            <a:r>
              <a:rPr lang="en-US" smtClean="0"/>
              <a:t>Then click on the</a:t>
            </a:r>
          </a:p>
          <a:p>
            <a:pPr lvl="1"/>
            <a:r>
              <a:rPr lang="en-US" smtClean="0"/>
              <a:t>+</a:t>
            </a:r>
          </a:p>
          <a:p>
            <a:r>
              <a:rPr lang="en-US" smtClean="0"/>
              <a:t>beside the word Description</a:t>
            </a:r>
          </a:p>
          <a:p>
            <a:r>
              <a:rPr lang="en-US" smtClean="0"/>
              <a:t>This produces a list of the common applications found on a network</a:t>
            </a:r>
          </a:p>
        </p:txBody>
      </p:sp>
      <p:sp>
        <p:nvSpPr>
          <p:cNvPr id="2007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07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236390-C91A-46A1-8D51-B53678002BA1}" type="slidenum">
              <a:rPr lang="en-US" smtClean="0"/>
              <a:pPr eaLnBrk="1" hangingPunct="1"/>
              <a:t>194</a:t>
            </a:fld>
            <a:endParaRPr lang="en-US"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mtClean="0"/>
              <a:t>Set Application Attributes</a:t>
            </a:r>
          </a:p>
        </p:txBody>
      </p:sp>
      <p:sp>
        <p:nvSpPr>
          <p:cNvPr id="201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1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48585E-C8DA-4DBC-A674-8B8810A6F6BE}" type="slidenum">
              <a:rPr lang="en-US" smtClean="0"/>
              <a:pPr eaLnBrk="1" hangingPunct="1"/>
              <a:t>195</a:t>
            </a:fld>
            <a:endParaRPr lang="en-US" smtClean="0"/>
          </a:p>
        </p:txBody>
      </p:sp>
      <p:pic>
        <p:nvPicPr>
          <p:cNvPr id="2017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Set Application Attributes</a:t>
            </a:r>
          </a:p>
        </p:txBody>
      </p:sp>
      <p:sp>
        <p:nvSpPr>
          <p:cNvPr id="202755" name="Rectangle 3"/>
          <p:cNvSpPr>
            <a:spLocks noGrp="1" noChangeArrowheads="1"/>
          </p:cNvSpPr>
          <p:nvPr>
            <p:ph idx="1"/>
          </p:nvPr>
        </p:nvSpPr>
        <p:spPr/>
        <p:txBody>
          <a:bodyPr/>
          <a:lstStyle/>
          <a:p>
            <a:r>
              <a:rPr lang="en-US" smtClean="0"/>
              <a:t>To add an application click on the</a:t>
            </a:r>
          </a:p>
          <a:p>
            <a:pPr lvl="1"/>
            <a:r>
              <a:rPr lang="en-US" smtClean="0"/>
              <a:t>Off</a:t>
            </a:r>
          </a:p>
          <a:p>
            <a:r>
              <a:rPr lang="en-US" smtClean="0"/>
              <a:t>to the right of the name of the application</a:t>
            </a:r>
          </a:p>
        </p:txBody>
      </p:sp>
      <p:sp>
        <p:nvSpPr>
          <p:cNvPr id="2027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27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8E8D9C-47D5-4A15-91F6-EB25B5B6AED0}" type="slidenum">
              <a:rPr lang="en-US" smtClean="0"/>
              <a:pPr eaLnBrk="1" hangingPunct="1"/>
              <a:t>196</a:t>
            </a:fld>
            <a:endParaRPr lang="en-US"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smtClean="0"/>
              <a:t>Set Application Attributes</a:t>
            </a:r>
          </a:p>
        </p:txBody>
      </p:sp>
      <p:sp>
        <p:nvSpPr>
          <p:cNvPr id="203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3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2E0D89-539C-44BC-9991-39E4B610FA2C}" type="slidenum">
              <a:rPr lang="en-US" smtClean="0"/>
              <a:pPr eaLnBrk="1" hangingPunct="1"/>
              <a:t>197</a:t>
            </a:fld>
            <a:endParaRPr lang="en-US" smtClean="0"/>
          </a:p>
        </p:txBody>
      </p:sp>
      <p:pic>
        <p:nvPicPr>
          <p:cNvPr id="2037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mtClean="0"/>
              <a:t>Set Application Attributes</a:t>
            </a:r>
          </a:p>
        </p:txBody>
      </p:sp>
      <p:sp>
        <p:nvSpPr>
          <p:cNvPr id="204803" name="Rectangle 3"/>
          <p:cNvSpPr>
            <a:spLocks noGrp="1" noChangeArrowheads="1"/>
          </p:cNvSpPr>
          <p:nvPr>
            <p:ph idx="1"/>
          </p:nvPr>
        </p:nvSpPr>
        <p:spPr/>
        <p:txBody>
          <a:bodyPr/>
          <a:lstStyle/>
          <a:p>
            <a:r>
              <a:rPr lang="en-US" smtClean="0"/>
              <a:t>After the applications that will run on the network are set click</a:t>
            </a:r>
          </a:p>
          <a:p>
            <a:pPr lvl="1"/>
            <a:r>
              <a:rPr lang="en-US" smtClean="0"/>
              <a:t>OK</a:t>
            </a:r>
          </a:p>
        </p:txBody>
      </p:sp>
      <p:sp>
        <p:nvSpPr>
          <p:cNvPr id="2048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48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49F0F7-FF2F-4609-8070-75F51985FE96}" type="slidenum">
              <a:rPr lang="en-US" smtClean="0"/>
              <a:pPr eaLnBrk="1" hangingPunct="1"/>
              <a:t>198</a:t>
            </a:fld>
            <a:endParaRPr lang="en-US"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mtClean="0"/>
              <a:t>Set Application Usage</a:t>
            </a:r>
          </a:p>
        </p:txBody>
      </p:sp>
      <p:sp>
        <p:nvSpPr>
          <p:cNvPr id="205827" name="Rectangle 3"/>
          <p:cNvSpPr>
            <a:spLocks noGrp="1" noChangeArrowheads="1"/>
          </p:cNvSpPr>
          <p:nvPr>
            <p:ph idx="1"/>
          </p:nvPr>
        </p:nvSpPr>
        <p:spPr/>
        <p:txBody>
          <a:bodyPr/>
          <a:lstStyle/>
          <a:p>
            <a:pPr>
              <a:lnSpc>
                <a:spcPct val="90000"/>
              </a:lnSpc>
            </a:pPr>
            <a:r>
              <a:rPr lang="en-US" smtClean="0"/>
              <a:t>OPNET uses a probabilistic model to create the traffic</a:t>
            </a:r>
          </a:p>
          <a:p>
            <a:r>
              <a:rPr lang="en-US" smtClean="0"/>
              <a:t>These values can be adjusted to match your network or the default values can be used</a:t>
            </a:r>
          </a:p>
          <a:p>
            <a:r>
              <a:rPr lang="en-US" smtClean="0"/>
              <a:t>The exact name of the various objects may differ slightly from the examples shown next depending on the version of OPNET being used</a:t>
            </a:r>
          </a:p>
        </p:txBody>
      </p:sp>
      <p:sp>
        <p:nvSpPr>
          <p:cNvPr id="2058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58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8DEB98-011B-4A8E-B73C-F1D42E8AAB44}" type="slidenum">
              <a:rPr lang="en-US" smtClean="0"/>
              <a:pPr eaLnBrk="1" hangingPunct="1"/>
              <a:t>199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Objectives</a:t>
            </a: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E73860-ECB4-4D42-B4FB-C2CEE0F443FF}" type="slidenum">
              <a:rPr lang="en-US" smtClean="0"/>
              <a:pPr eaLnBrk="1" hangingPunct="1"/>
              <a:t>2</a:t>
            </a:fld>
            <a:endParaRPr lang="en-US" smtClean="0"/>
          </a:p>
        </p:txBody>
      </p:sp>
      <p:sp>
        <p:nvSpPr>
          <p:cNvPr id="4101" name="Content Placeholder 4"/>
          <p:cNvSpPr>
            <a:spLocks noGrp="1"/>
          </p:cNvSpPr>
          <p:nvPr>
            <p:ph idx="1"/>
          </p:nvPr>
        </p:nvSpPr>
        <p:spPr/>
        <p:txBody>
          <a:bodyPr/>
          <a:lstStyle/>
          <a:p>
            <a:r>
              <a:rPr lang="en-US" smtClean="0"/>
              <a:t>To see how networks can be modeling and tested before deployment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Sample Network Simulation</a:t>
            </a:r>
          </a:p>
        </p:txBody>
      </p:sp>
      <p:sp>
        <p:nvSpPr>
          <p:cNvPr id="225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00F6EC-666E-45F2-8072-FCED80AA3898}" type="slidenum">
              <a:rPr lang="en-US" smtClean="0"/>
              <a:pPr eaLnBrk="1" hangingPunct="1"/>
              <a:t>20</a:t>
            </a:fld>
            <a:endParaRPr lang="en-US" smtClean="0"/>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383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038600" y="1981200"/>
            <a:ext cx="1295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mtClean="0"/>
              <a:t>Set Application Usage</a:t>
            </a:r>
          </a:p>
        </p:txBody>
      </p:sp>
      <p:sp>
        <p:nvSpPr>
          <p:cNvPr id="206851" name="Rectangle 3"/>
          <p:cNvSpPr>
            <a:spLocks noGrp="1" noChangeArrowheads="1"/>
          </p:cNvSpPr>
          <p:nvPr>
            <p:ph idx="1"/>
          </p:nvPr>
        </p:nvSpPr>
        <p:spPr/>
        <p:txBody>
          <a:bodyPr/>
          <a:lstStyle/>
          <a:p>
            <a:pPr lvl="1"/>
            <a:r>
              <a:rPr lang="en-US" smtClean="0"/>
              <a:t>Database Access (Light)</a:t>
            </a:r>
          </a:p>
          <a:p>
            <a:pPr lvl="2"/>
            <a:r>
              <a:rPr lang="en-US" smtClean="0"/>
              <a:t>50% database queries, 50% database entries</a:t>
            </a:r>
          </a:p>
          <a:p>
            <a:pPr lvl="2"/>
            <a:r>
              <a:rPr lang="en-US" smtClean="0"/>
              <a:t>Transactions arrive with inter-arrival times exponentially distributed with mean 30 seconds</a:t>
            </a:r>
          </a:p>
          <a:p>
            <a:pPr lvl="2"/>
            <a:r>
              <a:rPr lang="en-US" smtClean="0"/>
              <a:t>Each transaction is 16 bytes</a:t>
            </a:r>
          </a:p>
        </p:txBody>
      </p:sp>
      <p:sp>
        <p:nvSpPr>
          <p:cNvPr id="2068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68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2D62BF-52A5-4558-82F6-B85AB5047010}" type="slidenum">
              <a:rPr lang="en-US" smtClean="0"/>
              <a:pPr eaLnBrk="1" hangingPunct="1"/>
              <a:t>200</a:t>
            </a:fld>
            <a:endParaRPr lang="en-US"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mtClean="0"/>
              <a:t>Set Application Usage</a:t>
            </a:r>
          </a:p>
        </p:txBody>
      </p:sp>
      <p:sp>
        <p:nvSpPr>
          <p:cNvPr id="207875" name="Rectangle 3"/>
          <p:cNvSpPr>
            <a:spLocks noGrp="1" noChangeArrowheads="1"/>
          </p:cNvSpPr>
          <p:nvPr>
            <p:ph idx="1"/>
          </p:nvPr>
        </p:nvSpPr>
        <p:spPr/>
        <p:txBody>
          <a:bodyPr/>
          <a:lstStyle/>
          <a:p>
            <a:pPr lvl="1"/>
            <a:r>
              <a:rPr lang="en-US" smtClean="0"/>
              <a:t>Email (Light)</a:t>
            </a:r>
          </a:p>
          <a:p>
            <a:pPr lvl="2"/>
            <a:r>
              <a:rPr lang="en-US" smtClean="0"/>
              <a:t>Emails are sent with inter-arrival times exponentially distributed with mean 3600 seconds</a:t>
            </a:r>
          </a:p>
          <a:p>
            <a:pPr lvl="2"/>
            <a:r>
              <a:rPr lang="en-US" smtClean="0"/>
              <a:t>Each email is sent to a group of 3</a:t>
            </a:r>
          </a:p>
          <a:p>
            <a:pPr lvl="2"/>
            <a:r>
              <a:rPr lang="en-US" smtClean="0"/>
              <a:t>Emails are received with inter-arrival times exponentially distributed with mean 3600 seconds</a:t>
            </a:r>
          </a:p>
          <a:p>
            <a:pPr lvl="2"/>
            <a:r>
              <a:rPr lang="en-US" smtClean="0"/>
              <a:t>Each email is received by a group of 3</a:t>
            </a:r>
          </a:p>
          <a:p>
            <a:pPr lvl="2"/>
            <a:r>
              <a:rPr lang="en-US" smtClean="0"/>
              <a:t>Each email is 500 bytes.</a:t>
            </a:r>
          </a:p>
        </p:txBody>
      </p:sp>
      <p:sp>
        <p:nvSpPr>
          <p:cNvPr id="2078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78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8222D5-FAE0-4689-B8EE-F1698FD91DA1}" type="slidenum">
              <a:rPr lang="en-US" smtClean="0"/>
              <a:pPr eaLnBrk="1" hangingPunct="1"/>
              <a:t>201</a:t>
            </a:fld>
            <a:endParaRPr lang="en-US"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Set Application Usage</a:t>
            </a:r>
          </a:p>
        </p:txBody>
      </p:sp>
      <p:sp>
        <p:nvSpPr>
          <p:cNvPr id="208899" name="Rectangle 3"/>
          <p:cNvSpPr>
            <a:spLocks noGrp="1" noChangeArrowheads="1"/>
          </p:cNvSpPr>
          <p:nvPr>
            <p:ph idx="1"/>
          </p:nvPr>
        </p:nvSpPr>
        <p:spPr/>
        <p:txBody>
          <a:bodyPr/>
          <a:lstStyle/>
          <a:p>
            <a:pPr lvl="1"/>
            <a:r>
              <a:rPr lang="en-US" smtClean="0"/>
              <a:t>File Transfer (Heavy)</a:t>
            </a:r>
          </a:p>
          <a:p>
            <a:pPr lvl="2"/>
            <a:r>
              <a:rPr lang="en-US" smtClean="0"/>
              <a:t>50% of file transfers from client to server (put), 50% from server to client (get)</a:t>
            </a:r>
          </a:p>
          <a:p>
            <a:pPr lvl="2"/>
            <a:r>
              <a:rPr lang="en-US" smtClean="0"/>
              <a:t>The time between each client’s file transfer requests, is exponentially distributed with mean 360 seconds</a:t>
            </a:r>
          </a:p>
          <a:p>
            <a:pPr lvl="2"/>
            <a:r>
              <a:rPr lang="en-US" smtClean="0"/>
              <a:t>All files are 50000 bytes</a:t>
            </a:r>
          </a:p>
        </p:txBody>
      </p:sp>
      <p:sp>
        <p:nvSpPr>
          <p:cNvPr id="2089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89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0AEF7B-27BD-435B-9DD6-F4EAE338D2F5}" type="slidenum">
              <a:rPr lang="en-US" smtClean="0"/>
              <a:pPr eaLnBrk="1" hangingPunct="1"/>
              <a:t>202</a:t>
            </a:fld>
            <a:endParaRPr lang="en-US"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smtClean="0"/>
              <a:t>Set Application Usage</a:t>
            </a:r>
          </a:p>
        </p:txBody>
      </p:sp>
      <p:sp>
        <p:nvSpPr>
          <p:cNvPr id="209923" name="Rectangle 3"/>
          <p:cNvSpPr>
            <a:spLocks noGrp="1" noChangeArrowheads="1"/>
          </p:cNvSpPr>
          <p:nvPr>
            <p:ph idx="1"/>
          </p:nvPr>
        </p:nvSpPr>
        <p:spPr/>
        <p:txBody>
          <a:bodyPr/>
          <a:lstStyle/>
          <a:p>
            <a:pPr lvl="1"/>
            <a:r>
              <a:rPr lang="en-US" smtClean="0"/>
              <a:t>File Transfer (Light)</a:t>
            </a:r>
          </a:p>
          <a:p>
            <a:pPr lvl="2"/>
            <a:r>
              <a:rPr lang="en-US" smtClean="0"/>
              <a:t>50% of file transfers from client to server (put), 50% from server to client (get)</a:t>
            </a:r>
          </a:p>
          <a:p>
            <a:pPr lvl="2"/>
            <a:r>
              <a:rPr lang="en-US" smtClean="0"/>
              <a:t>The time between each client’s file transfer requests, is exponentially distributed with mean 360 seconds</a:t>
            </a:r>
          </a:p>
          <a:p>
            <a:pPr lvl="2"/>
            <a:r>
              <a:rPr lang="en-US" smtClean="0"/>
              <a:t>All files are 1000 bytes</a:t>
            </a:r>
          </a:p>
        </p:txBody>
      </p:sp>
      <p:sp>
        <p:nvSpPr>
          <p:cNvPr id="2099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099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7E6DF8-3917-4939-A2C7-A282D14024AA}" type="slidenum">
              <a:rPr lang="en-US" smtClean="0"/>
              <a:pPr eaLnBrk="1" hangingPunct="1"/>
              <a:t>203</a:t>
            </a:fld>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mtClean="0"/>
              <a:t>Set Application Usage</a:t>
            </a:r>
          </a:p>
        </p:txBody>
      </p:sp>
      <p:sp>
        <p:nvSpPr>
          <p:cNvPr id="210947" name="Rectangle 3"/>
          <p:cNvSpPr>
            <a:spLocks noGrp="1" noChangeArrowheads="1"/>
          </p:cNvSpPr>
          <p:nvPr>
            <p:ph idx="1"/>
          </p:nvPr>
        </p:nvSpPr>
        <p:spPr/>
        <p:txBody>
          <a:bodyPr/>
          <a:lstStyle/>
          <a:p>
            <a:pPr lvl="1"/>
            <a:r>
              <a:rPr lang="en-US" smtClean="0"/>
              <a:t>File Print (Light)</a:t>
            </a:r>
          </a:p>
          <a:p>
            <a:pPr lvl="2"/>
            <a:r>
              <a:rPr lang="en-US" smtClean="0"/>
              <a:t>Print requests arrive with inter-arrival times exponentially distributed with mean 90 seconds</a:t>
            </a:r>
          </a:p>
          <a:p>
            <a:pPr lvl="2"/>
            <a:r>
              <a:rPr lang="en-US" smtClean="0"/>
              <a:t>Print requests are normally distributed with mean 3000 bytes, standard deviation of 300 bytes</a:t>
            </a:r>
          </a:p>
        </p:txBody>
      </p:sp>
      <p:sp>
        <p:nvSpPr>
          <p:cNvPr id="2109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09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CF485A-FF94-49D3-B3E2-1310C10E6E99}" type="slidenum">
              <a:rPr lang="en-US" smtClean="0"/>
              <a:pPr eaLnBrk="1" hangingPunct="1"/>
              <a:t>204</a:t>
            </a:fld>
            <a:endParaRPr lang="en-US"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mtClean="0"/>
              <a:t>Set Application Usage</a:t>
            </a:r>
          </a:p>
        </p:txBody>
      </p:sp>
      <p:sp>
        <p:nvSpPr>
          <p:cNvPr id="211971" name="Rectangle 3"/>
          <p:cNvSpPr>
            <a:spLocks noGrp="1" noChangeArrowheads="1"/>
          </p:cNvSpPr>
          <p:nvPr>
            <p:ph idx="1"/>
          </p:nvPr>
        </p:nvSpPr>
        <p:spPr/>
        <p:txBody>
          <a:bodyPr/>
          <a:lstStyle/>
          <a:p>
            <a:pPr lvl="1"/>
            <a:r>
              <a:rPr lang="en-US" smtClean="0"/>
              <a:t>Web Browsing (Heavy HTTP 1.1)</a:t>
            </a:r>
          </a:p>
          <a:p>
            <a:pPr lvl="2"/>
            <a:r>
              <a:rPr lang="en-US" smtClean="0"/>
              <a:t>Page inter-arrival times are exponentially distributed with mean 60 seconds</a:t>
            </a:r>
          </a:p>
          <a:p>
            <a:pPr lvl="2"/>
            <a:r>
              <a:rPr lang="en-US" smtClean="0"/>
              <a:t>Each Page has 1000 bytes of text 5 “medium images” each with size randomly picked with a uniform distribution on [500,2000] bytes</a:t>
            </a:r>
          </a:p>
        </p:txBody>
      </p:sp>
      <p:sp>
        <p:nvSpPr>
          <p:cNvPr id="2119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19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123C5-1134-4218-B446-9C07C2637309}" type="slidenum">
              <a:rPr lang="en-US" smtClean="0"/>
              <a:pPr eaLnBrk="1" hangingPunct="1"/>
              <a:t>205</a:t>
            </a:fld>
            <a:endParaRPr lang="en-US"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mtClean="0"/>
              <a:t>Set Application Usage</a:t>
            </a:r>
          </a:p>
        </p:txBody>
      </p:sp>
      <p:sp>
        <p:nvSpPr>
          <p:cNvPr id="212995" name="Rectangle 3"/>
          <p:cNvSpPr>
            <a:spLocks noGrp="1" noChangeArrowheads="1"/>
          </p:cNvSpPr>
          <p:nvPr>
            <p:ph idx="1"/>
          </p:nvPr>
        </p:nvSpPr>
        <p:spPr/>
        <p:txBody>
          <a:bodyPr/>
          <a:lstStyle/>
          <a:p>
            <a:pPr lvl="1"/>
            <a:r>
              <a:rPr lang="en-US" smtClean="0"/>
              <a:t>Web Browsing (Light HTTP 1.1)</a:t>
            </a:r>
          </a:p>
          <a:p>
            <a:pPr lvl="2"/>
            <a:r>
              <a:rPr lang="en-US" smtClean="0"/>
              <a:t>Page inter-arrival times are exponentially distributed with mean 720 seconds</a:t>
            </a:r>
          </a:p>
          <a:p>
            <a:pPr lvl="2"/>
            <a:r>
              <a:rPr lang="en-US" smtClean="0"/>
              <a:t>Each Page has 500 bytes of text 5 “small images” each with size randomly picked with a uniform distribution on [10,400] bytes</a:t>
            </a:r>
          </a:p>
        </p:txBody>
      </p:sp>
      <p:sp>
        <p:nvSpPr>
          <p:cNvPr id="2129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29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74BF1D-307D-48A0-ABA8-06158443FB87}" type="slidenum">
              <a:rPr lang="en-US" smtClean="0"/>
              <a:pPr eaLnBrk="1" hangingPunct="1"/>
              <a:t>206</a:t>
            </a:fld>
            <a:endParaRPr lang="en-US"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mtClean="0"/>
              <a:t>Set Application Usage</a:t>
            </a:r>
          </a:p>
        </p:txBody>
      </p:sp>
      <p:sp>
        <p:nvSpPr>
          <p:cNvPr id="214019" name="Rectangle 3"/>
          <p:cNvSpPr>
            <a:spLocks noGrp="1" noChangeArrowheads="1"/>
          </p:cNvSpPr>
          <p:nvPr>
            <p:ph idx="1"/>
          </p:nvPr>
        </p:nvSpPr>
        <p:spPr/>
        <p:txBody>
          <a:bodyPr/>
          <a:lstStyle/>
          <a:p>
            <a:pPr lvl="1"/>
            <a:r>
              <a:rPr lang="en-US" smtClean="0"/>
              <a:t>Telnet (Light)</a:t>
            </a:r>
          </a:p>
          <a:p>
            <a:pPr lvl="2"/>
            <a:r>
              <a:rPr lang="en-US" smtClean="0"/>
              <a:t>Inter Command time normally distributed with mean 120 seconds, variance 10</a:t>
            </a:r>
          </a:p>
          <a:p>
            <a:pPr lvl="2"/>
            <a:r>
              <a:rPr lang="en-US" smtClean="0"/>
              <a:t>Each command from terminal to telnet host consists of a normally distributed amount of bytes with mean 10, variance 4</a:t>
            </a:r>
          </a:p>
          <a:p>
            <a:pPr lvl="2"/>
            <a:r>
              <a:rPr lang="en-US" smtClean="0"/>
              <a:t>Each command from telnet host to terminal consists of a normally distributed amount of bytes with mean 5, variance 2.778</a:t>
            </a:r>
          </a:p>
        </p:txBody>
      </p:sp>
      <p:sp>
        <p:nvSpPr>
          <p:cNvPr id="2140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40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225550-F8D1-4718-BE7A-B65F5F3576FB}" type="slidenum">
              <a:rPr lang="en-US" smtClean="0"/>
              <a:pPr eaLnBrk="1" hangingPunct="1"/>
              <a:t>207</a:t>
            </a:fld>
            <a:endParaRPr lang="en-US"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Set Application Usage</a:t>
            </a:r>
          </a:p>
        </p:txBody>
      </p:sp>
      <p:sp>
        <p:nvSpPr>
          <p:cNvPr id="215043" name="Rectangle 3"/>
          <p:cNvSpPr>
            <a:spLocks noGrp="1" noChangeArrowheads="1"/>
          </p:cNvSpPr>
          <p:nvPr>
            <p:ph idx="1"/>
          </p:nvPr>
        </p:nvSpPr>
        <p:spPr/>
        <p:txBody>
          <a:bodyPr/>
          <a:lstStyle/>
          <a:p>
            <a:pPr>
              <a:lnSpc>
                <a:spcPct val="90000"/>
              </a:lnSpc>
            </a:pPr>
            <a:r>
              <a:rPr lang="en-US" smtClean="0"/>
              <a:t>A default set of applications can be used instead of defining each one individually</a:t>
            </a:r>
          </a:p>
          <a:p>
            <a:pPr>
              <a:lnSpc>
                <a:spcPct val="90000"/>
              </a:lnSpc>
            </a:pPr>
            <a:r>
              <a:rPr lang="en-US" smtClean="0"/>
              <a:t>To use the default set</a:t>
            </a:r>
          </a:p>
          <a:p>
            <a:pPr>
              <a:lnSpc>
                <a:spcPct val="90000"/>
              </a:lnSpc>
            </a:pPr>
            <a:r>
              <a:rPr lang="en-US" smtClean="0"/>
              <a:t>Right click on the Application Definition element</a:t>
            </a:r>
          </a:p>
          <a:p>
            <a:pPr>
              <a:lnSpc>
                <a:spcPct val="90000"/>
              </a:lnSpc>
            </a:pPr>
            <a:r>
              <a:rPr lang="en-US" smtClean="0"/>
              <a:t>Select</a:t>
            </a:r>
          </a:p>
          <a:p>
            <a:pPr lvl="1">
              <a:lnSpc>
                <a:spcPct val="90000"/>
              </a:lnSpc>
            </a:pPr>
            <a:r>
              <a:rPr lang="en-US" smtClean="0"/>
              <a:t>Edit Attributes</a:t>
            </a:r>
          </a:p>
          <a:p>
            <a:pPr>
              <a:lnSpc>
                <a:spcPct val="90000"/>
              </a:lnSpc>
            </a:pPr>
            <a:r>
              <a:rPr lang="en-US" smtClean="0"/>
              <a:t>On the Application Definitions row click on the right side</a:t>
            </a:r>
          </a:p>
        </p:txBody>
      </p:sp>
      <p:sp>
        <p:nvSpPr>
          <p:cNvPr id="2150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50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03207A-5654-4943-8C10-1D950935796A}" type="slidenum">
              <a:rPr lang="en-US" smtClean="0"/>
              <a:pPr eaLnBrk="1" hangingPunct="1"/>
              <a:t>208</a:t>
            </a:fld>
            <a:endParaRPr lang="en-US"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mtClean="0"/>
              <a:t>Set Application Usage</a:t>
            </a:r>
          </a:p>
        </p:txBody>
      </p:sp>
      <p:sp>
        <p:nvSpPr>
          <p:cNvPr id="216067" name="Rectangle 3"/>
          <p:cNvSpPr>
            <a:spLocks noGrp="1" noChangeArrowheads="1"/>
          </p:cNvSpPr>
          <p:nvPr>
            <p:ph idx="1"/>
          </p:nvPr>
        </p:nvSpPr>
        <p:spPr/>
        <p:txBody>
          <a:bodyPr/>
          <a:lstStyle/>
          <a:p>
            <a:r>
              <a:rPr lang="en-US" smtClean="0"/>
              <a:t>Select</a:t>
            </a:r>
          </a:p>
          <a:p>
            <a:pPr lvl="1"/>
            <a:r>
              <a:rPr lang="en-US" smtClean="0"/>
              <a:t>Default</a:t>
            </a:r>
          </a:p>
        </p:txBody>
      </p:sp>
      <p:sp>
        <p:nvSpPr>
          <p:cNvPr id="2160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60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A60371-B1CD-4B02-A8B0-F57AFF4E182F}" type="slidenum">
              <a:rPr lang="en-US" smtClean="0"/>
              <a:pPr eaLnBrk="1" hangingPunct="1"/>
              <a:t>209</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Sample Network Simulation</a:t>
            </a:r>
          </a:p>
        </p:txBody>
      </p:sp>
      <p:sp>
        <p:nvSpPr>
          <p:cNvPr id="23555" name="Content Placeholder 2"/>
          <p:cNvSpPr>
            <a:spLocks noGrp="1"/>
          </p:cNvSpPr>
          <p:nvPr>
            <p:ph idx="1"/>
          </p:nvPr>
        </p:nvSpPr>
        <p:spPr/>
        <p:txBody>
          <a:bodyPr/>
          <a:lstStyle/>
          <a:p>
            <a:r>
              <a:rPr lang="en-US" smtClean="0"/>
              <a:t>Change the PC's name to Tokyo</a:t>
            </a:r>
          </a:p>
          <a:p>
            <a:r>
              <a:rPr lang="en-US" smtClean="0"/>
              <a:t>Under Interface, click on FastEthernet and set the IP address as 192.168.1.1</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B00DD9-F44C-45A7-BA17-1F42AFBEF934}"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Set Application Usage</a:t>
            </a:r>
          </a:p>
        </p:txBody>
      </p:sp>
      <p:sp>
        <p:nvSpPr>
          <p:cNvPr id="217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774BF8-2E9E-41E0-8664-E69DAEAF1A3D}" type="slidenum">
              <a:rPr lang="en-US" smtClean="0"/>
              <a:pPr eaLnBrk="1" hangingPunct="1"/>
              <a:t>210</a:t>
            </a:fld>
            <a:endParaRPr lang="en-US" smtClean="0"/>
          </a:p>
        </p:txBody>
      </p:sp>
      <p:pic>
        <p:nvPicPr>
          <p:cNvPr id="2170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mtClean="0"/>
              <a:t>Set Application Usage</a:t>
            </a:r>
          </a:p>
        </p:txBody>
      </p:sp>
      <p:sp>
        <p:nvSpPr>
          <p:cNvPr id="218115" name="Rectangle 3"/>
          <p:cNvSpPr>
            <a:spLocks noGrp="1" noChangeArrowheads="1"/>
          </p:cNvSpPr>
          <p:nvPr>
            <p:ph idx="1"/>
          </p:nvPr>
        </p:nvSpPr>
        <p:spPr/>
        <p:txBody>
          <a:bodyPr/>
          <a:lstStyle/>
          <a:p>
            <a:r>
              <a:rPr lang="en-US" smtClean="0"/>
              <a:t>This provides a common set of network applications such as</a:t>
            </a:r>
          </a:p>
          <a:p>
            <a:pPr lvl="1"/>
            <a:r>
              <a:rPr lang="en-US" smtClean="0"/>
              <a:t>HTTP</a:t>
            </a:r>
          </a:p>
          <a:p>
            <a:pPr lvl="1"/>
            <a:r>
              <a:rPr lang="en-US" smtClean="0"/>
              <a:t>FTP</a:t>
            </a:r>
          </a:p>
          <a:p>
            <a:pPr lvl="1"/>
            <a:r>
              <a:rPr lang="en-US" smtClean="0"/>
              <a:t>Email</a:t>
            </a:r>
          </a:p>
          <a:p>
            <a:pPr lvl="1"/>
            <a:r>
              <a:rPr lang="en-US" smtClean="0"/>
              <a:t>Database</a:t>
            </a:r>
          </a:p>
          <a:p>
            <a:pPr lvl="1"/>
            <a:r>
              <a:rPr lang="en-US" smtClean="0"/>
              <a:t>And so on</a:t>
            </a:r>
          </a:p>
        </p:txBody>
      </p:sp>
      <p:sp>
        <p:nvSpPr>
          <p:cNvPr id="2181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81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83F29B-4649-4FF2-A063-25832FF418CC}" type="slidenum">
              <a:rPr lang="en-US" smtClean="0"/>
              <a:pPr eaLnBrk="1" hangingPunct="1"/>
              <a:t>211</a:t>
            </a:fld>
            <a:endParaRPr lang="en-US"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smtClean="0"/>
              <a:t>Set Application Usage</a:t>
            </a:r>
          </a:p>
        </p:txBody>
      </p:sp>
      <p:sp>
        <p:nvSpPr>
          <p:cNvPr id="219139" name="Rectangle 3"/>
          <p:cNvSpPr>
            <a:spLocks noGrp="1" noChangeArrowheads="1"/>
          </p:cNvSpPr>
          <p:nvPr>
            <p:ph idx="1"/>
          </p:nvPr>
        </p:nvSpPr>
        <p:spPr/>
        <p:txBody>
          <a:bodyPr/>
          <a:lstStyle/>
          <a:p>
            <a:r>
              <a:rPr lang="en-US" smtClean="0"/>
              <a:t>The next task is to create profiles</a:t>
            </a:r>
          </a:p>
          <a:p>
            <a:r>
              <a:rPr lang="en-US" smtClean="0"/>
              <a:t>These profiles are collections of applications, as just defined above, that individuals or groups using the network will use</a:t>
            </a:r>
          </a:p>
          <a:p>
            <a:r>
              <a:rPr lang="en-US" smtClean="0"/>
              <a:t>This is the second step in placing activity on the network</a:t>
            </a:r>
          </a:p>
        </p:txBody>
      </p:sp>
      <p:sp>
        <p:nvSpPr>
          <p:cNvPr id="2191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191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A40563-35DB-47DC-A22E-605101BD6B9A}" type="slidenum">
              <a:rPr lang="en-US" smtClean="0"/>
              <a:pPr eaLnBrk="1" hangingPunct="1"/>
              <a:t>212</a:t>
            </a:fld>
            <a:endParaRPr lang="en-US"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mtClean="0"/>
              <a:t>Set Application Usage</a:t>
            </a:r>
          </a:p>
        </p:txBody>
      </p:sp>
      <p:sp>
        <p:nvSpPr>
          <p:cNvPr id="220163" name="Rectangle 3"/>
          <p:cNvSpPr>
            <a:spLocks noGrp="1" noChangeArrowheads="1"/>
          </p:cNvSpPr>
          <p:nvPr>
            <p:ph idx="1"/>
          </p:nvPr>
        </p:nvSpPr>
        <p:spPr/>
        <p:txBody>
          <a:bodyPr/>
          <a:lstStyle/>
          <a:p>
            <a:r>
              <a:rPr lang="en-US" smtClean="0"/>
              <a:t>The last part of injecting traffic is to assign a profile to an object on the network, such as a server or a workstation</a:t>
            </a:r>
          </a:p>
          <a:p>
            <a:r>
              <a:rPr lang="en-US" smtClean="0"/>
              <a:t>The Profile Definition element is used for this purpose</a:t>
            </a:r>
          </a:p>
          <a:p>
            <a:r>
              <a:rPr lang="en-US" smtClean="0"/>
              <a:t>To configure the Profile Definition object right click on it</a:t>
            </a:r>
          </a:p>
          <a:p>
            <a:r>
              <a:rPr lang="en-US" smtClean="0"/>
              <a:t>Then select</a:t>
            </a:r>
          </a:p>
          <a:p>
            <a:pPr lvl="1"/>
            <a:r>
              <a:rPr lang="en-US" smtClean="0"/>
              <a:t>Edit Attributes</a:t>
            </a:r>
          </a:p>
        </p:txBody>
      </p:sp>
      <p:sp>
        <p:nvSpPr>
          <p:cNvPr id="2201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01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81C363-AF71-4D89-BBC3-FC2150AD6246}" type="slidenum">
              <a:rPr lang="en-US" smtClean="0"/>
              <a:pPr eaLnBrk="1" hangingPunct="1"/>
              <a:t>213</a:t>
            </a:fld>
            <a:endParaRPr lang="en-US" smtClean="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Set Application Usage</a:t>
            </a:r>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FFE5E4-6DB9-453F-B039-CE30B13AA0C9}" type="slidenum">
              <a:rPr lang="en-US" smtClean="0"/>
              <a:pPr eaLnBrk="1" hangingPunct="1"/>
              <a:t>214</a:t>
            </a:fld>
            <a:endParaRPr lang="en-US" smtClean="0"/>
          </a:p>
        </p:txBody>
      </p:sp>
      <p:pic>
        <p:nvPicPr>
          <p:cNvPr id="2211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smtClean="0"/>
              <a:t>Set Application Usage</a:t>
            </a:r>
          </a:p>
        </p:txBody>
      </p:sp>
      <p:sp>
        <p:nvSpPr>
          <p:cNvPr id="222211" name="Rectangle 3"/>
          <p:cNvSpPr>
            <a:spLocks noGrp="1" noChangeArrowheads="1"/>
          </p:cNvSpPr>
          <p:nvPr>
            <p:ph idx="1"/>
          </p:nvPr>
        </p:nvSpPr>
        <p:spPr/>
        <p:txBody>
          <a:bodyPr/>
          <a:lstStyle/>
          <a:p>
            <a:pPr lvl="1"/>
            <a:r>
              <a:rPr lang="en-US" smtClean="0"/>
              <a:t>Profile Configuration</a:t>
            </a:r>
          </a:p>
          <a:p>
            <a:r>
              <a:rPr lang="en-US" smtClean="0"/>
              <a:t>Click on the right side of the</a:t>
            </a:r>
          </a:p>
          <a:p>
            <a:pPr lvl="1"/>
            <a:r>
              <a:rPr lang="en-US" smtClean="0"/>
              <a:t>row</a:t>
            </a:r>
          </a:p>
          <a:p>
            <a:r>
              <a:rPr lang="en-US" smtClean="0"/>
              <a:t>This will produce a drop down list</a:t>
            </a:r>
          </a:p>
          <a:p>
            <a:r>
              <a:rPr lang="en-US" smtClean="0"/>
              <a:t>Select</a:t>
            </a:r>
          </a:p>
          <a:p>
            <a:pPr lvl="1"/>
            <a:r>
              <a:rPr lang="en-US" smtClean="0"/>
              <a:t>Edit</a:t>
            </a:r>
          </a:p>
        </p:txBody>
      </p:sp>
      <p:sp>
        <p:nvSpPr>
          <p:cNvPr id="2222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22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0CCE0D-9FA1-4E91-9967-D2490FF3E425}" type="slidenum">
              <a:rPr lang="en-US" smtClean="0"/>
              <a:pPr eaLnBrk="1" hangingPunct="1"/>
              <a:t>215</a:t>
            </a:fld>
            <a:endParaRPr lang="en-US" smtClean="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mtClean="0"/>
              <a:t>Set Application Usage</a:t>
            </a:r>
          </a:p>
        </p:txBody>
      </p:sp>
      <p:sp>
        <p:nvSpPr>
          <p:cNvPr id="2232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3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453D0D-8DE1-4071-89E1-F47D268BEAAE}" type="slidenum">
              <a:rPr lang="en-US" smtClean="0"/>
              <a:pPr eaLnBrk="1" hangingPunct="1"/>
              <a:t>216</a:t>
            </a:fld>
            <a:endParaRPr lang="en-US" smtClean="0"/>
          </a:p>
        </p:txBody>
      </p:sp>
      <p:pic>
        <p:nvPicPr>
          <p:cNvPr id="2232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mtClean="0"/>
              <a:t>Set Application Usage</a:t>
            </a:r>
          </a:p>
        </p:txBody>
      </p:sp>
      <p:sp>
        <p:nvSpPr>
          <p:cNvPr id="224259" name="Rectangle 3"/>
          <p:cNvSpPr>
            <a:spLocks noGrp="1" noChangeArrowheads="1"/>
          </p:cNvSpPr>
          <p:nvPr>
            <p:ph idx="1"/>
          </p:nvPr>
        </p:nvSpPr>
        <p:spPr/>
        <p:txBody>
          <a:bodyPr/>
          <a:lstStyle/>
          <a:p>
            <a:r>
              <a:rPr lang="en-US" smtClean="0"/>
              <a:t>Another window will appear</a:t>
            </a:r>
          </a:p>
          <a:p>
            <a:r>
              <a:rPr lang="en-US" smtClean="0"/>
              <a:t>Click on the 0 in the box top the left of Rows</a:t>
            </a:r>
          </a:p>
        </p:txBody>
      </p:sp>
      <p:sp>
        <p:nvSpPr>
          <p:cNvPr id="2242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42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7C2CCA-411A-4D5E-A434-CFE95F9601E0}" type="slidenum">
              <a:rPr lang="en-US" smtClean="0"/>
              <a:pPr eaLnBrk="1" hangingPunct="1"/>
              <a:t>217</a:t>
            </a:fld>
            <a:endParaRPr lang="en-US" smtClean="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mtClean="0"/>
              <a:t>Set Application Usage</a:t>
            </a:r>
          </a:p>
        </p:txBody>
      </p:sp>
      <p:sp>
        <p:nvSpPr>
          <p:cNvPr id="2252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52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534CDA-0875-4024-8A72-BBE35491D1C4}" type="slidenum">
              <a:rPr lang="en-US" smtClean="0"/>
              <a:pPr eaLnBrk="1" hangingPunct="1"/>
              <a:t>218</a:t>
            </a:fld>
            <a:endParaRPr lang="en-US" smtClean="0"/>
          </a:p>
        </p:txBody>
      </p:sp>
      <p:pic>
        <p:nvPicPr>
          <p:cNvPr id="2252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mtClean="0"/>
              <a:t>Set Application Usage</a:t>
            </a:r>
          </a:p>
        </p:txBody>
      </p:sp>
      <p:sp>
        <p:nvSpPr>
          <p:cNvPr id="226307" name="Rectangle 3"/>
          <p:cNvSpPr>
            <a:spLocks noGrp="1" noChangeArrowheads="1"/>
          </p:cNvSpPr>
          <p:nvPr>
            <p:ph idx="1"/>
          </p:nvPr>
        </p:nvSpPr>
        <p:spPr/>
        <p:txBody>
          <a:bodyPr/>
          <a:lstStyle/>
          <a:p>
            <a:r>
              <a:rPr lang="en-US" smtClean="0"/>
              <a:t>Select</a:t>
            </a:r>
          </a:p>
          <a:p>
            <a:pPr lvl="1"/>
            <a:r>
              <a:rPr lang="en-US" smtClean="0"/>
              <a:t>1</a:t>
            </a:r>
          </a:p>
          <a:p>
            <a:r>
              <a:rPr lang="en-US" smtClean="0"/>
              <a:t>row for this example</a:t>
            </a:r>
          </a:p>
        </p:txBody>
      </p:sp>
      <p:sp>
        <p:nvSpPr>
          <p:cNvPr id="2263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63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D0CDD4-0C86-4756-AED3-DE225A44029D}" type="slidenum">
              <a:rPr lang="en-US" smtClean="0"/>
              <a:pPr eaLnBrk="1" hangingPunct="1"/>
              <a:t>219</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Sample Network Simulation</a:t>
            </a:r>
          </a:p>
        </p:txBody>
      </p:sp>
      <p:sp>
        <p:nvSpPr>
          <p:cNvPr id="24579" name="Content Placeholder 2"/>
          <p:cNvSpPr>
            <a:spLocks noGrp="1"/>
          </p:cNvSpPr>
          <p:nvPr>
            <p:ph idx="1"/>
          </p:nvPr>
        </p:nvSpPr>
        <p:spPr/>
        <p:txBody>
          <a:bodyPr/>
          <a:lstStyle/>
          <a:p>
            <a:r>
              <a:rPr lang="en-US" smtClean="0"/>
              <a:t>It will assume other settings for you</a:t>
            </a:r>
          </a:p>
          <a:p>
            <a:r>
              <a:rPr lang="en-US" smtClean="0"/>
              <a:t>Make sure that the Port Status is on</a:t>
            </a:r>
          </a:p>
          <a:p>
            <a:r>
              <a:rPr lang="en-US" smtClean="0"/>
              <a:t>Note for future reference that you could modify other Ethernet interface settings, such as bandwidth, duplex, MAC address, and subnet mask in this window </a:t>
            </a:r>
          </a:p>
          <a:p>
            <a:r>
              <a:rPr lang="en-US" smtClean="0"/>
              <a:t>Drag another PC to the workspace, name it Paris and set its IP address as 192.168.1.2</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9F2D3A-8FD6-46DC-B05C-9DA8DB987FB1}"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mtClean="0"/>
              <a:t>Set Application Usage</a:t>
            </a:r>
          </a:p>
        </p:txBody>
      </p:sp>
      <p:sp>
        <p:nvSpPr>
          <p:cNvPr id="2273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73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ED1E97-0869-44C5-92F2-68F30AF68FCF}" type="slidenum">
              <a:rPr lang="en-US" smtClean="0"/>
              <a:pPr eaLnBrk="1" hangingPunct="1"/>
              <a:t>220</a:t>
            </a:fld>
            <a:endParaRPr lang="en-US" smtClean="0"/>
          </a:p>
        </p:txBody>
      </p:sp>
      <p:pic>
        <p:nvPicPr>
          <p:cNvPr id="2273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mtClean="0"/>
              <a:t>Set Application Usage</a:t>
            </a:r>
          </a:p>
        </p:txBody>
      </p:sp>
      <p:sp>
        <p:nvSpPr>
          <p:cNvPr id="228355" name="Rectangle 3"/>
          <p:cNvSpPr>
            <a:spLocks noGrp="1" noChangeArrowheads="1"/>
          </p:cNvSpPr>
          <p:nvPr>
            <p:ph idx="1"/>
          </p:nvPr>
        </p:nvSpPr>
        <p:spPr/>
        <p:txBody>
          <a:bodyPr/>
          <a:lstStyle/>
          <a:p>
            <a:r>
              <a:rPr lang="en-US" smtClean="0"/>
              <a:t>The row or rows will appear above</a:t>
            </a:r>
          </a:p>
        </p:txBody>
      </p:sp>
      <p:sp>
        <p:nvSpPr>
          <p:cNvPr id="2283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83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93892F-9BD4-4A68-BF24-6F35AA48BE75}" type="slidenum">
              <a:rPr lang="en-US" smtClean="0"/>
              <a:pPr eaLnBrk="1" hangingPunct="1"/>
              <a:t>221</a:t>
            </a:fld>
            <a:endParaRPr lang="en-US" smtClean="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mtClean="0"/>
              <a:t>Set Application Usage</a:t>
            </a:r>
          </a:p>
        </p:txBody>
      </p:sp>
      <p:sp>
        <p:nvSpPr>
          <p:cNvPr id="2293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293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BEBB01-CBFC-4FB9-9782-7EC7731F8198}" type="slidenum">
              <a:rPr lang="en-US" smtClean="0"/>
              <a:pPr eaLnBrk="1" hangingPunct="1"/>
              <a:t>222</a:t>
            </a:fld>
            <a:endParaRPr lang="en-US" smtClean="0"/>
          </a:p>
        </p:txBody>
      </p:sp>
      <p:pic>
        <p:nvPicPr>
          <p:cNvPr id="2293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Set Application Usage</a:t>
            </a:r>
          </a:p>
        </p:txBody>
      </p:sp>
      <p:sp>
        <p:nvSpPr>
          <p:cNvPr id="230403" name="Rectangle 3"/>
          <p:cNvSpPr>
            <a:spLocks noGrp="1" noChangeArrowheads="1"/>
          </p:cNvSpPr>
          <p:nvPr>
            <p:ph idx="1"/>
          </p:nvPr>
        </p:nvSpPr>
        <p:spPr/>
        <p:txBody>
          <a:bodyPr/>
          <a:lstStyle/>
          <a:p>
            <a:r>
              <a:rPr lang="en-US" smtClean="0"/>
              <a:t>Change the profile name under the Profile Name column on the left by clicking on</a:t>
            </a:r>
          </a:p>
          <a:p>
            <a:pPr lvl="1"/>
            <a:r>
              <a:rPr lang="en-US" smtClean="0"/>
              <a:t>Enter Profile Name…</a:t>
            </a:r>
          </a:p>
          <a:p>
            <a:r>
              <a:rPr lang="en-US" smtClean="0"/>
              <a:t>For this example enter</a:t>
            </a:r>
          </a:p>
          <a:p>
            <a:pPr lvl="1"/>
            <a:r>
              <a:rPr lang="en-US" smtClean="0"/>
              <a:t>Web User</a:t>
            </a:r>
          </a:p>
        </p:txBody>
      </p:sp>
      <p:sp>
        <p:nvSpPr>
          <p:cNvPr id="2304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04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7151B6-0E24-44DC-8D17-F33115B6098E}" type="slidenum">
              <a:rPr lang="en-US" smtClean="0"/>
              <a:pPr eaLnBrk="1" hangingPunct="1"/>
              <a:t>223</a:t>
            </a:fld>
            <a:endParaRPr lang="en-US"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smtClean="0"/>
              <a:t>Set Application Usage</a:t>
            </a:r>
          </a:p>
        </p:txBody>
      </p:sp>
      <p:sp>
        <p:nvSpPr>
          <p:cNvPr id="2314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14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ACB2CD-12B8-469E-976E-E7A99465027B}" type="slidenum">
              <a:rPr lang="en-US" smtClean="0"/>
              <a:pPr eaLnBrk="1" hangingPunct="1"/>
              <a:t>224</a:t>
            </a:fld>
            <a:endParaRPr lang="en-US" smtClean="0"/>
          </a:p>
        </p:txBody>
      </p:sp>
      <p:pic>
        <p:nvPicPr>
          <p:cNvPr id="2314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mtClean="0"/>
              <a:t>Set Application Usage</a:t>
            </a:r>
          </a:p>
        </p:txBody>
      </p:sp>
      <p:sp>
        <p:nvSpPr>
          <p:cNvPr id="232451" name="Rectangle 3"/>
          <p:cNvSpPr>
            <a:spLocks noGrp="1" noChangeArrowheads="1"/>
          </p:cNvSpPr>
          <p:nvPr>
            <p:ph idx="1"/>
          </p:nvPr>
        </p:nvSpPr>
        <p:spPr/>
        <p:txBody>
          <a:bodyPr/>
          <a:lstStyle/>
          <a:p>
            <a:r>
              <a:rPr lang="en-US" smtClean="0"/>
              <a:t>Also for this example change the Repeatability to</a:t>
            </a:r>
          </a:p>
          <a:p>
            <a:pPr lvl="1"/>
            <a:r>
              <a:rPr lang="en-US" smtClean="0"/>
              <a:t>unlimited</a:t>
            </a:r>
          </a:p>
        </p:txBody>
      </p:sp>
      <p:sp>
        <p:nvSpPr>
          <p:cNvPr id="2324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24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326C1A-F24B-4BE2-AF78-6178BEAF7F3D}" type="slidenum">
              <a:rPr lang="en-US" smtClean="0"/>
              <a:pPr eaLnBrk="1" hangingPunct="1"/>
              <a:t>225</a:t>
            </a:fld>
            <a:endParaRPr lang="en-US"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smtClean="0"/>
              <a:t>Set Application Usage</a:t>
            </a:r>
          </a:p>
        </p:txBody>
      </p:sp>
      <p:sp>
        <p:nvSpPr>
          <p:cNvPr id="2334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34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EC31C3-76BA-49E7-9703-FA351DCD7A68}" type="slidenum">
              <a:rPr lang="en-US" smtClean="0"/>
              <a:pPr eaLnBrk="1" hangingPunct="1"/>
              <a:t>226</a:t>
            </a:fld>
            <a:endParaRPr lang="en-US" smtClean="0"/>
          </a:p>
        </p:txBody>
      </p:sp>
      <p:pic>
        <p:nvPicPr>
          <p:cNvPr id="2334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smtClean="0"/>
              <a:t>Set Application Usage</a:t>
            </a:r>
          </a:p>
        </p:txBody>
      </p:sp>
      <p:sp>
        <p:nvSpPr>
          <p:cNvPr id="234499" name="Rectangle 3"/>
          <p:cNvSpPr>
            <a:spLocks noGrp="1" noChangeArrowheads="1"/>
          </p:cNvSpPr>
          <p:nvPr>
            <p:ph idx="1"/>
          </p:nvPr>
        </p:nvSpPr>
        <p:spPr/>
        <p:txBody>
          <a:bodyPr/>
          <a:lstStyle/>
          <a:p>
            <a:r>
              <a:rPr lang="en-US" smtClean="0"/>
              <a:t>Under the Applications column select</a:t>
            </a:r>
          </a:p>
          <a:p>
            <a:pPr lvl="1"/>
            <a:r>
              <a:rPr lang="en-US" smtClean="0"/>
              <a:t>Edit</a:t>
            </a:r>
          </a:p>
          <a:p>
            <a:r>
              <a:rPr lang="en-US" smtClean="0"/>
              <a:t>Then select</a:t>
            </a:r>
          </a:p>
          <a:p>
            <a:pPr lvl="1"/>
            <a:r>
              <a:rPr lang="en-US" smtClean="0"/>
              <a:t>1</a:t>
            </a:r>
          </a:p>
          <a:p>
            <a:r>
              <a:rPr lang="en-US" smtClean="0"/>
              <a:t>In the box to the left of Rows</a:t>
            </a:r>
          </a:p>
        </p:txBody>
      </p:sp>
      <p:sp>
        <p:nvSpPr>
          <p:cNvPr id="2345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45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EBD5B2-4C66-4694-B345-8D04E88E83CD}" type="slidenum">
              <a:rPr lang="en-US" smtClean="0"/>
              <a:pPr eaLnBrk="1" hangingPunct="1"/>
              <a:t>227</a:t>
            </a:fld>
            <a:endParaRPr lang="en-US" smtClean="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mtClean="0"/>
              <a:t>Set Application Usage</a:t>
            </a:r>
          </a:p>
        </p:txBody>
      </p:sp>
      <p:sp>
        <p:nvSpPr>
          <p:cNvPr id="2355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5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17E682-7C19-4D24-9298-5D5E9BA36E08}" type="slidenum">
              <a:rPr lang="en-US" smtClean="0"/>
              <a:pPr eaLnBrk="1" hangingPunct="1"/>
              <a:t>228</a:t>
            </a:fld>
            <a:endParaRPr lang="en-US" smtClean="0"/>
          </a:p>
        </p:txBody>
      </p:sp>
      <p:pic>
        <p:nvPicPr>
          <p:cNvPr id="2355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mtClean="0"/>
              <a:t>Set Application Usage</a:t>
            </a:r>
          </a:p>
        </p:txBody>
      </p:sp>
      <p:sp>
        <p:nvSpPr>
          <p:cNvPr id="236547" name="Rectangle 3"/>
          <p:cNvSpPr>
            <a:spLocks noGrp="1" noChangeArrowheads="1"/>
          </p:cNvSpPr>
          <p:nvPr>
            <p:ph idx="1"/>
          </p:nvPr>
        </p:nvSpPr>
        <p:spPr/>
        <p:txBody>
          <a:bodyPr/>
          <a:lstStyle/>
          <a:p>
            <a:r>
              <a:rPr lang="en-US" smtClean="0"/>
              <a:t>Click under the Name column</a:t>
            </a:r>
          </a:p>
          <a:p>
            <a:r>
              <a:rPr lang="en-US" smtClean="0"/>
              <a:t>Select</a:t>
            </a:r>
          </a:p>
          <a:p>
            <a:pPr lvl="1"/>
            <a:r>
              <a:rPr lang="en-US" smtClean="0"/>
              <a:t>Web Browsing (Heavy HTTP 1.1)</a:t>
            </a:r>
          </a:p>
          <a:p>
            <a:r>
              <a:rPr lang="en-US" smtClean="0"/>
              <a:t>for this example</a:t>
            </a:r>
          </a:p>
          <a:p>
            <a:r>
              <a:rPr lang="en-US" smtClean="0"/>
              <a:t>Then close all windows by clicking</a:t>
            </a:r>
          </a:p>
          <a:p>
            <a:pPr lvl="1"/>
            <a:r>
              <a:rPr lang="en-US" smtClean="0"/>
              <a:t>OK</a:t>
            </a:r>
          </a:p>
          <a:p>
            <a:pPr lvl="1"/>
            <a:r>
              <a:rPr lang="en-US" smtClean="0"/>
              <a:t>OK</a:t>
            </a:r>
          </a:p>
          <a:p>
            <a:pPr lvl="1"/>
            <a:r>
              <a:rPr lang="en-US" smtClean="0"/>
              <a:t>OK</a:t>
            </a:r>
          </a:p>
        </p:txBody>
      </p:sp>
      <p:sp>
        <p:nvSpPr>
          <p:cNvPr id="2365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65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BA9827-B3F2-4FB5-AADF-C88E8E142132}" type="slidenum">
              <a:rPr lang="en-US" smtClean="0"/>
              <a:pPr eaLnBrk="1" hangingPunct="1"/>
              <a:t>229</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Sample Network Simulation</a:t>
            </a:r>
          </a:p>
        </p:txBody>
      </p:sp>
      <p:sp>
        <p:nvSpPr>
          <p:cNvPr id="25603" name="Content Placeholder 2"/>
          <p:cNvSpPr>
            <a:spLocks noGrp="1"/>
          </p:cNvSpPr>
          <p:nvPr>
            <p:ph idx="1"/>
          </p:nvPr>
        </p:nvSpPr>
        <p:spPr/>
        <p:txBody>
          <a:bodyPr/>
          <a:lstStyle/>
          <a:p>
            <a:r>
              <a:rPr lang="en-US" smtClean="0"/>
              <a:t>Make sure that the Port Status is on</a:t>
            </a:r>
          </a:p>
          <a:p>
            <a:r>
              <a:rPr lang="en-US" smtClean="0"/>
              <a:t>Under Connections, select the Copper Straight-through cable, the solid black line, and make a connection between the devices with it</a:t>
            </a:r>
          </a:p>
          <a:p>
            <a:r>
              <a:rPr lang="en-US" smtClean="0"/>
              <a:t>The red lights on the link indicate that the connection is not working</a:t>
            </a:r>
          </a:p>
          <a:p>
            <a:r>
              <a:rPr lang="en-US" smtClean="0"/>
              <a:t>The point is the simulator will do what you tell it, whether that is right ort wrong</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956ADE-5C50-481B-ABD6-5DB2DEBCF4A7}"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mtClean="0"/>
              <a:t>Set Application Usage</a:t>
            </a:r>
          </a:p>
        </p:txBody>
      </p:sp>
      <p:sp>
        <p:nvSpPr>
          <p:cNvPr id="2375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75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6E86F0-30F6-4581-BD5C-14A336D885F0}" type="slidenum">
              <a:rPr lang="en-US" smtClean="0"/>
              <a:pPr eaLnBrk="1" hangingPunct="1"/>
              <a:t>230</a:t>
            </a:fld>
            <a:endParaRPr lang="en-US" smtClean="0"/>
          </a:p>
        </p:txBody>
      </p:sp>
      <p:pic>
        <p:nvPicPr>
          <p:cNvPr id="2375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smtClean="0"/>
              <a:t>Set Application Usage</a:t>
            </a:r>
          </a:p>
        </p:txBody>
      </p:sp>
      <p:sp>
        <p:nvSpPr>
          <p:cNvPr id="238595" name="Rectangle 3"/>
          <p:cNvSpPr>
            <a:spLocks noGrp="1" noChangeArrowheads="1"/>
          </p:cNvSpPr>
          <p:nvPr>
            <p:ph idx="1"/>
          </p:nvPr>
        </p:nvSpPr>
        <p:spPr/>
        <p:txBody>
          <a:bodyPr/>
          <a:lstStyle/>
          <a:p>
            <a:r>
              <a:rPr lang="en-US" smtClean="0"/>
              <a:t>The traffic profile has been created</a:t>
            </a:r>
          </a:p>
          <a:p>
            <a:r>
              <a:rPr lang="en-US" smtClean="0"/>
              <a:t>Now it can be applied to the workstations</a:t>
            </a:r>
          </a:p>
        </p:txBody>
      </p:sp>
      <p:sp>
        <p:nvSpPr>
          <p:cNvPr id="238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8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151CF8-B04A-433F-AE74-3FCEA7BE9CEB}" type="slidenum">
              <a:rPr lang="en-US" smtClean="0"/>
              <a:pPr eaLnBrk="1" hangingPunct="1"/>
              <a:t>231</a:t>
            </a:fld>
            <a:endParaRPr lang="en-US"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mtClean="0"/>
              <a:t>Set Application Usage</a:t>
            </a:r>
          </a:p>
        </p:txBody>
      </p:sp>
      <p:sp>
        <p:nvSpPr>
          <p:cNvPr id="239619" name="Rectangle 3"/>
          <p:cNvSpPr>
            <a:spLocks noGrp="1" noChangeArrowheads="1"/>
          </p:cNvSpPr>
          <p:nvPr>
            <p:ph idx="1"/>
          </p:nvPr>
        </p:nvSpPr>
        <p:spPr/>
        <p:txBody>
          <a:bodyPr/>
          <a:lstStyle/>
          <a:p>
            <a:r>
              <a:rPr lang="en-US" smtClean="0"/>
              <a:t>Select one of the workstations by clicking on it</a:t>
            </a:r>
          </a:p>
          <a:p>
            <a:r>
              <a:rPr lang="en-US" smtClean="0"/>
              <a:t>Right click on it</a:t>
            </a:r>
          </a:p>
          <a:p>
            <a:r>
              <a:rPr lang="en-US" smtClean="0"/>
              <a:t>From the pop up menu select</a:t>
            </a:r>
          </a:p>
          <a:p>
            <a:pPr lvl="1"/>
            <a:r>
              <a:rPr lang="en-US" smtClean="0"/>
              <a:t>Select Similar Nodes</a:t>
            </a:r>
          </a:p>
        </p:txBody>
      </p:sp>
      <p:sp>
        <p:nvSpPr>
          <p:cNvPr id="2396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396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AEBC55-7391-4570-A732-D822E7199E12}" type="slidenum">
              <a:rPr lang="en-US" smtClean="0"/>
              <a:pPr eaLnBrk="1" hangingPunct="1"/>
              <a:t>232</a:t>
            </a:fld>
            <a:endParaRPr lang="en-US" smtClean="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mtClean="0"/>
              <a:t>Set Application Usage</a:t>
            </a:r>
          </a:p>
        </p:txBody>
      </p:sp>
      <p:sp>
        <p:nvSpPr>
          <p:cNvPr id="2406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06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55521C-9886-42EB-9C60-FAEA6AFE871C}" type="slidenum">
              <a:rPr lang="en-US" smtClean="0"/>
              <a:pPr eaLnBrk="1" hangingPunct="1"/>
              <a:t>233</a:t>
            </a:fld>
            <a:endParaRPr lang="en-US" smtClean="0"/>
          </a:p>
        </p:txBody>
      </p:sp>
      <p:pic>
        <p:nvPicPr>
          <p:cNvPr id="2406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smtClean="0"/>
              <a:t>Set Application Usage</a:t>
            </a:r>
          </a:p>
        </p:txBody>
      </p:sp>
      <p:sp>
        <p:nvSpPr>
          <p:cNvPr id="241667" name="Rectangle 3"/>
          <p:cNvSpPr>
            <a:spLocks noGrp="1" noChangeArrowheads="1"/>
          </p:cNvSpPr>
          <p:nvPr>
            <p:ph idx="1"/>
          </p:nvPr>
        </p:nvSpPr>
        <p:spPr/>
        <p:txBody>
          <a:bodyPr/>
          <a:lstStyle/>
          <a:p>
            <a:r>
              <a:rPr lang="en-US" smtClean="0"/>
              <a:t>In general end devices, such as workstations generate traffic</a:t>
            </a:r>
          </a:p>
          <a:p>
            <a:r>
              <a:rPr lang="en-US" smtClean="0"/>
              <a:t>Connection points, such as switches, do not</a:t>
            </a:r>
          </a:p>
          <a:p>
            <a:r>
              <a:rPr lang="en-US" smtClean="0"/>
              <a:t>In this example, left click on the workstation</a:t>
            </a:r>
          </a:p>
        </p:txBody>
      </p:sp>
      <p:sp>
        <p:nvSpPr>
          <p:cNvPr id="241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1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4A209-50FB-43A0-AEF7-988C839683FA}" type="slidenum">
              <a:rPr lang="en-US" smtClean="0"/>
              <a:pPr eaLnBrk="1" hangingPunct="1"/>
              <a:t>234</a:t>
            </a:fld>
            <a:endParaRPr lang="en-US" smtClean="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Set Application Usage</a:t>
            </a:r>
          </a:p>
        </p:txBody>
      </p:sp>
      <p:sp>
        <p:nvSpPr>
          <p:cNvPr id="242691" name="Rectangle 3"/>
          <p:cNvSpPr>
            <a:spLocks noGrp="1" noChangeArrowheads="1"/>
          </p:cNvSpPr>
          <p:nvPr>
            <p:ph idx="1"/>
          </p:nvPr>
        </p:nvSpPr>
        <p:spPr/>
        <p:txBody>
          <a:bodyPr/>
          <a:lstStyle/>
          <a:p>
            <a:r>
              <a:rPr lang="en-US" smtClean="0"/>
              <a:t>While holding down the Crtl key click on the remaining workstations so all of then are selected</a:t>
            </a:r>
          </a:p>
          <a:p>
            <a:r>
              <a:rPr lang="en-US" smtClean="0"/>
              <a:t>Right click and select</a:t>
            </a:r>
          </a:p>
          <a:p>
            <a:pPr lvl="1"/>
            <a:r>
              <a:rPr lang="en-US" smtClean="0"/>
              <a:t>Edit Attributes</a:t>
            </a:r>
          </a:p>
        </p:txBody>
      </p:sp>
      <p:sp>
        <p:nvSpPr>
          <p:cNvPr id="242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2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20A992-9604-4E75-AB7E-FE2C561335C9}" type="slidenum">
              <a:rPr lang="en-US" smtClean="0"/>
              <a:pPr eaLnBrk="1" hangingPunct="1"/>
              <a:t>235</a:t>
            </a:fld>
            <a:endParaRPr lang="en-US" smtClean="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Set Application Usage</a:t>
            </a:r>
          </a:p>
        </p:txBody>
      </p:sp>
      <p:sp>
        <p:nvSpPr>
          <p:cNvPr id="2437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AED83-19CC-4AB5-8E24-BDFA55D8A275}" type="slidenum">
              <a:rPr lang="en-US" smtClean="0"/>
              <a:pPr eaLnBrk="1" hangingPunct="1"/>
              <a:t>236</a:t>
            </a:fld>
            <a:endParaRPr lang="en-US" smtClean="0"/>
          </a:p>
        </p:txBody>
      </p:sp>
      <p:pic>
        <p:nvPicPr>
          <p:cNvPr id="2437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smtClean="0"/>
              <a:t>Set Application Usage</a:t>
            </a:r>
          </a:p>
        </p:txBody>
      </p:sp>
      <p:sp>
        <p:nvSpPr>
          <p:cNvPr id="244739" name="Rectangle 3"/>
          <p:cNvSpPr>
            <a:spLocks noGrp="1" noChangeArrowheads="1"/>
          </p:cNvSpPr>
          <p:nvPr>
            <p:ph idx="1"/>
          </p:nvPr>
        </p:nvSpPr>
        <p:spPr/>
        <p:txBody>
          <a:bodyPr/>
          <a:lstStyle/>
          <a:p>
            <a:r>
              <a:rPr lang="en-US" smtClean="0"/>
              <a:t>On the Attributes window select</a:t>
            </a:r>
          </a:p>
          <a:p>
            <a:pPr lvl="1"/>
            <a:r>
              <a:rPr lang="en-US" smtClean="0"/>
              <a:t>Apply Changes to Selected Objects</a:t>
            </a:r>
          </a:p>
          <a:p>
            <a:r>
              <a:rPr lang="en-US" smtClean="0"/>
              <a:t>In the bottom left corner of the window so the changes made in this window will apply to all the workstations</a:t>
            </a:r>
          </a:p>
        </p:txBody>
      </p:sp>
      <p:sp>
        <p:nvSpPr>
          <p:cNvPr id="2447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47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AB6389-0348-4849-BCAE-DCBEE1578F6F}" type="slidenum">
              <a:rPr lang="en-US" smtClean="0"/>
              <a:pPr eaLnBrk="1" hangingPunct="1"/>
              <a:t>237</a:t>
            </a:fld>
            <a:endParaRPr lang="en-US" smtClean="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smtClean="0"/>
              <a:t>Set Application Usage</a:t>
            </a:r>
          </a:p>
        </p:txBody>
      </p:sp>
      <p:sp>
        <p:nvSpPr>
          <p:cNvPr id="2457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5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508C0C-EDDE-4D1B-8D56-1CF6113CD415}" type="slidenum">
              <a:rPr lang="en-US" smtClean="0"/>
              <a:pPr eaLnBrk="1" hangingPunct="1"/>
              <a:t>238</a:t>
            </a:fld>
            <a:endParaRPr lang="en-US" smtClean="0"/>
          </a:p>
        </p:txBody>
      </p:sp>
      <p:pic>
        <p:nvPicPr>
          <p:cNvPr id="2457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mtClean="0"/>
              <a:t>Set Application Usage</a:t>
            </a:r>
          </a:p>
        </p:txBody>
      </p:sp>
      <p:sp>
        <p:nvSpPr>
          <p:cNvPr id="246787" name="Rectangle 3"/>
          <p:cNvSpPr>
            <a:spLocks noGrp="1" noChangeArrowheads="1"/>
          </p:cNvSpPr>
          <p:nvPr>
            <p:ph idx="1"/>
          </p:nvPr>
        </p:nvSpPr>
        <p:spPr/>
        <p:txBody>
          <a:bodyPr/>
          <a:lstStyle/>
          <a:p>
            <a:r>
              <a:rPr lang="en-US" smtClean="0"/>
              <a:t>Click the</a:t>
            </a:r>
          </a:p>
          <a:p>
            <a:pPr lvl="1"/>
            <a:r>
              <a:rPr lang="en-US" smtClean="0"/>
              <a:t>+</a:t>
            </a:r>
          </a:p>
          <a:p>
            <a:r>
              <a:rPr lang="en-US" smtClean="0"/>
              <a:t>beside Application Supported Profiles</a:t>
            </a:r>
          </a:p>
          <a:p>
            <a:r>
              <a:rPr lang="en-US" smtClean="0"/>
              <a:t>And the</a:t>
            </a:r>
          </a:p>
          <a:p>
            <a:pPr lvl="1"/>
            <a:r>
              <a:rPr lang="en-US" smtClean="0"/>
              <a:t>0</a:t>
            </a:r>
          </a:p>
          <a:p>
            <a:r>
              <a:rPr lang="en-US" smtClean="0"/>
              <a:t>To the right</a:t>
            </a:r>
          </a:p>
          <a:p>
            <a:r>
              <a:rPr lang="en-US" smtClean="0"/>
              <a:t>Then select the number of profiles to be used</a:t>
            </a:r>
          </a:p>
        </p:txBody>
      </p:sp>
      <p:sp>
        <p:nvSpPr>
          <p:cNvPr id="2467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67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B44995-1AEC-4761-9A34-CE35141E098D}" type="slidenum">
              <a:rPr lang="en-US" smtClean="0"/>
              <a:pPr eaLnBrk="1" hangingPunct="1"/>
              <a:t>239</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Sample Network Simulation</a:t>
            </a:r>
          </a:p>
        </p:txBody>
      </p:sp>
      <p:sp>
        <p:nvSpPr>
          <p:cNvPr id="26627" name="Content Placeholder 2"/>
          <p:cNvSpPr>
            <a:spLocks noGrp="1"/>
          </p:cNvSpPr>
          <p:nvPr>
            <p:ph idx="1"/>
          </p:nvPr>
        </p:nvSpPr>
        <p:spPr/>
        <p:txBody>
          <a:bodyPr/>
          <a:lstStyle/>
          <a:p>
            <a:r>
              <a:rPr lang="en-US" smtClean="0"/>
              <a:t>Now, using the Delete tool, remove the Copper Straight-through cable, and use a Copper Cross-over cable instead</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E106E9-2B9B-4D11-AB3E-E1F73B8E0785}"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mtClean="0"/>
              <a:t>Set Application Usage</a:t>
            </a:r>
          </a:p>
        </p:txBody>
      </p:sp>
      <p:sp>
        <p:nvSpPr>
          <p:cNvPr id="247811" name="Rectangle 3"/>
          <p:cNvSpPr>
            <a:spLocks noGrp="1" noChangeArrowheads="1"/>
          </p:cNvSpPr>
          <p:nvPr>
            <p:ph idx="1"/>
          </p:nvPr>
        </p:nvSpPr>
        <p:spPr/>
        <p:txBody>
          <a:bodyPr/>
          <a:lstStyle/>
          <a:p>
            <a:r>
              <a:rPr lang="en-US" smtClean="0"/>
              <a:t>In this case</a:t>
            </a:r>
          </a:p>
          <a:p>
            <a:pPr lvl="1"/>
            <a:r>
              <a:rPr lang="en-US" smtClean="0"/>
              <a:t>1</a:t>
            </a:r>
          </a:p>
          <a:p>
            <a:r>
              <a:rPr lang="en-US" smtClean="0"/>
              <a:t>One row will appear</a:t>
            </a:r>
          </a:p>
          <a:p>
            <a:r>
              <a:rPr lang="en-US" smtClean="0"/>
              <a:t>Select</a:t>
            </a:r>
          </a:p>
          <a:p>
            <a:pPr lvl="1"/>
            <a:r>
              <a:rPr lang="en-US" smtClean="0"/>
              <a:t>Web User</a:t>
            </a:r>
          </a:p>
          <a:p>
            <a:r>
              <a:rPr lang="en-US" smtClean="0"/>
              <a:t>as defined above</a:t>
            </a:r>
          </a:p>
        </p:txBody>
      </p:sp>
      <p:sp>
        <p:nvSpPr>
          <p:cNvPr id="2478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78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69B96D-E92B-4C6A-8830-D09F643E9B9B}" type="slidenum">
              <a:rPr lang="en-US" smtClean="0"/>
              <a:pPr eaLnBrk="1" hangingPunct="1"/>
              <a:t>240</a:t>
            </a:fld>
            <a:endParaRPr lang="en-US" smtClean="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mtClean="0"/>
              <a:t>Set Application Usage</a:t>
            </a:r>
          </a:p>
        </p:txBody>
      </p:sp>
      <p:sp>
        <p:nvSpPr>
          <p:cNvPr id="2488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88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C2A31A-0F17-47D7-963F-EEB4BA2DFF4A}" type="slidenum">
              <a:rPr lang="en-US" smtClean="0"/>
              <a:pPr eaLnBrk="1" hangingPunct="1"/>
              <a:t>241</a:t>
            </a:fld>
            <a:endParaRPr lang="en-US" smtClean="0"/>
          </a:p>
        </p:txBody>
      </p:sp>
      <p:pic>
        <p:nvPicPr>
          <p:cNvPr id="2488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Set Application Usage</a:t>
            </a:r>
          </a:p>
        </p:txBody>
      </p:sp>
      <p:sp>
        <p:nvSpPr>
          <p:cNvPr id="249859" name="Rectangle 3"/>
          <p:cNvSpPr>
            <a:spLocks noGrp="1" noChangeArrowheads="1"/>
          </p:cNvSpPr>
          <p:nvPr>
            <p:ph idx="1"/>
          </p:nvPr>
        </p:nvSpPr>
        <p:spPr/>
        <p:txBody>
          <a:bodyPr/>
          <a:lstStyle/>
          <a:p>
            <a:pPr>
              <a:lnSpc>
                <a:spcPct val="90000"/>
              </a:lnSpc>
            </a:pPr>
            <a:r>
              <a:rPr lang="en-US" smtClean="0"/>
              <a:t>Click</a:t>
            </a:r>
          </a:p>
          <a:p>
            <a:pPr lvl="1">
              <a:lnSpc>
                <a:spcPct val="90000"/>
              </a:lnSpc>
            </a:pPr>
            <a:r>
              <a:rPr lang="en-US" smtClean="0"/>
              <a:t>OK</a:t>
            </a:r>
          </a:p>
          <a:p>
            <a:pPr>
              <a:lnSpc>
                <a:spcPct val="90000"/>
              </a:lnSpc>
            </a:pPr>
            <a:r>
              <a:rPr lang="en-US" smtClean="0"/>
              <a:t> The workstations are ready to generate traffic</a:t>
            </a:r>
          </a:p>
          <a:p>
            <a:pPr>
              <a:lnSpc>
                <a:spcPct val="90000"/>
              </a:lnSpc>
            </a:pPr>
            <a:r>
              <a:rPr lang="en-US" smtClean="0"/>
              <a:t>For this example the server must be configured as well so the web traffic has somewhere to go</a:t>
            </a:r>
          </a:p>
          <a:p>
            <a:pPr>
              <a:lnSpc>
                <a:spcPct val="90000"/>
              </a:lnSpc>
            </a:pPr>
            <a:r>
              <a:rPr lang="en-US" smtClean="0"/>
              <a:t>Right click on the Server</a:t>
            </a:r>
          </a:p>
          <a:p>
            <a:pPr>
              <a:lnSpc>
                <a:spcPct val="90000"/>
              </a:lnSpc>
            </a:pPr>
            <a:r>
              <a:rPr lang="en-US" smtClean="0"/>
              <a:t>Select Edit Attributes</a:t>
            </a:r>
          </a:p>
        </p:txBody>
      </p:sp>
      <p:sp>
        <p:nvSpPr>
          <p:cNvPr id="2498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498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12AF96-1EC6-4453-8461-24067555171C}" type="slidenum">
              <a:rPr lang="en-US" smtClean="0"/>
              <a:pPr eaLnBrk="1" hangingPunct="1"/>
              <a:t>242</a:t>
            </a:fld>
            <a:endParaRPr lang="en-US"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mtClean="0"/>
              <a:t>Set Application Usage</a:t>
            </a:r>
          </a:p>
        </p:txBody>
      </p:sp>
      <p:sp>
        <p:nvSpPr>
          <p:cNvPr id="250883" name="Rectangle 3"/>
          <p:cNvSpPr>
            <a:spLocks noGrp="1" noChangeArrowheads="1"/>
          </p:cNvSpPr>
          <p:nvPr>
            <p:ph idx="1"/>
          </p:nvPr>
        </p:nvSpPr>
        <p:spPr/>
        <p:txBody>
          <a:bodyPr/>
          <a:lstStyle/>
          <a:p>
            <a:r>
              <a:rPr lang="en-US" smtClean="0"/>
              <a:t>Select</a:t>
            </a:r>
          </a:p>
          <a:p>
            <a:pPr lvl="1"/>
            <a:r>
              <a:rPr lang="en-US" smtClean="0"/>
              <a:t>Edit</a:t>
            </a:r>
          </a:p>
          <a:p>
            <a:r>
              <a:rPr lang="en-US" smtClean="0"/>
              <a:t>On the Application Supported Services row</a:t>
            </a:r>
          </a:p>
          <a:p>
            <a:r>
              <a:rPr lang="en-US" smtClean="0"/>
              <a:t>A new window appears</a:t>
            </a:r>
          </a:p>
        </p:txBody>
      </p:sp>
      <p:sp>
        <p:nvSpPr>
          <p:cNvPr id="2508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08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6C744B-230F-44C1-8647-26300310D600}" type="slidenum">
              <a:rPr lang="en-US" smtClean="0"/>
              <a:pPr eaLnBrk="1" hangingPunct="1"/>
              <a:t>243</a:t>
            </a:fld>
            <a:endParaRPr lang="en-US" smtClean="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mtClean="0"/>
              <a:t>Set Application Usage</a:t>
            </a:r>
          </a:p>
        </p:txBody>
      </p:sp>
      <p:sp>
        <p:nvSpPr>
          <p:cNvPr id="2519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1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DA8D36-82CB-42D5-8707-2A9109131108}" type="slidenum">
              <a:rPr lang="en-US" smtClean="0"/>
              <a:pPr eaLnBrk="1" hangingPunct="1"/>
              <a:t>244</a:t>
            </a:fld>
            <a:endParaRPr lang="en-US" smtClean="0"/>
          </a:p>
        </p:txBody>
      </p:sp>
      <p:pic>
        <p:nvPicPr>
          <p:cNvPr id="2519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smtClean="0"/>
              <a:t>Set Application Usage</a:t>
            </a:r>
          </a:p>
        </p:txBody>
      </p:sp>
      <p:sp>
        <p:nvSpPr>
          <p:cNvPr id="2529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29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F7B97-CED5-4963-AC38-FE223D44A588}" type="slidenum">
              <a:rPr lang="en-US" smtClean="0"/>
              <a:pPr eaLnBrk="1" hangingPunct="1"/>
              <a:t>245</a:t>
            </a:fld>
            <a:endParaRPr lang="en-US" smtClean="0"/>
          </a:p>
        </p:txBody>
      </p:sp>
      <p:pic>
        <p:nvPicPr>
          <p:cNvPr id="2529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smtClean="0"/>
              <a:t>Set Application Usage</a:t>
            </a:r>
          </a:p>
        </p:txBody>
      </p:sp>
      <p:sp>
        <p:nvSpPr>
          <p:cNvPr id="253955" name="Rectangle 3"/>
          <p:cNvSpPr>
            <a:spLocks noGrp="1" noChangeArrowheads="1"/>
          </p:cNvSpPr>
          <p:nvPr>
            <p:ph idx="1"/>
          </p:nvPr>
        </p:nvSpPr>
        <p:spPr/>
        <p:txBody>
          <a:bodyPr/>
          <a:lstStyle/>
          <a:p>
            <a:r>
              <a:rPr lang="en-US" smtClean="0"/>
              <a:t>Select</a:t>
            </a:r>
          </a:p>
          <a:p>
            <a:pPr lvl="1"/>
            <a:r>
              <a:rPr lang="en-US" smtClean="0"/>
              <a:t>1</a:t>
            </a:r>
          </a:p>
          <a:p>
            <a:r>
              <a:rPr lang="en-US" smtClean="0"/>
              <a:t>In the box to the left of Row</a:t>
            </a:r>
          </a:p>
        </p:txBody>
      </p:sp>
      <p:sp>
        <p:nvSpPr>
          <p:cNvPr id="2539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39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A1BE60-32CC-408D-B229-8D5B5FC954C2}" type="slidenum">
              <a:rPr lang="en-US" smtClean="0"/>
              <a:pPr eaLnBrk="1" hangingPunct="1"/>
              <a:t>246</a:t>
            </a:fld>
            <a:endParaRPr lang="en-US" smtClean="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mtClean="0"/>
              <a:t>Set Application Usage</a:t>
            </a:r>
          </a:p>
        </p:txBody>
      </p:sp>
      <p:sp>
        <p:nvSpPr>
          <p:cNvPr id="2549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49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F26A87-A1A6-4858-89AB-3CC07BC21586}" type="slidenum">
              <a:rPr lang="en-US" smtClean="0"/>
              <a:pPr eaLnBrk="1" hangingPunct="1"/>
              <a:t>247</a:t>
            </a:fld>
            <a:endParaRPr lang="en-US" smtClean="0"/>
          </a:p>
        </p:txBody>
      </p:sp>
      <p:pic>
        <p:nvPicPr>
          <p:cNvPr id="2549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Set Application Usage</a:t>
            </a:r>
          </a:p>
        </p:txBody>
      </p:sp>
      <p:sp>
        <p:nvSpPr>
          <p:cNvPr id="256003" name="Rectangle 3"/>
          <p:cNvSpPr>
            <a:spLocks noGrp="1" noChangeArrowheads="1"/>
          </p:cNvSpPr>
          <p:nvPr>
            <p:ph idx="1"/>
          </p:nvPr>
        </p:nvSpPr>
        <p:spPr/>
        <p:txBody>
          <a:bodyPr/>
          <a:lstStyle/>
          <a:p>
            <a:r>
              <a:rPr lang="en-US" smtClean="0"/>
              <a:t>Select</a:t>
            </a:r>
          </a:p>
          <a:p>
            <a:pPr lvl="1"/>
            <a:r>
              <a:rPr lang="en-US" smtClean="0"/>
              <a:t>Web</a:t>
            </a:r>
          </a:p>
          <a:p>
            <a:r>
              <a:rPr lang="en-US" smtClean="0"/>
              <a:t>By clicking on</a:t>
            </a:r>
          </a:p>
          <a:p>
            <a:pPr lvl="1"/>
            <a:r>
              <a:rPr lang="en-US" smtClean="0"/>
              <a:t>None</a:t>
            </a:r>
          </a:p>
          <a:p>
            <a:r>
              <a:rPr lang="en-US" smtClean="0"/>
              <a:t>In the Name column</a:t>
            </a:r>
          </a:p>
          <a:p>
            <a:r>
              <a:rPr lang="en-US" smtClean="0"/>
              <a:t>As above select</a:t>
            </a:r>
          </a:p>
          <a:p>
            <a:pPr lvl="1"/>
            <a:r>
              <a:rPr lang="en-US" smtClean="0"/>
              <a:t>Web Browsing (Heavy HTTP 1.1)</a:t>
            </a:r>
          </a:p>
          <a:p>
            <a:r>
              <a:rPr lang="en-US" smtClean="0"/>
              <a:t>to create a generic HTTP server</a:t>
            </a:r>
          </a:p>
        </p:txBody>
      </p:sp>
      <p:sp>
        <p:nvSpPr>
          <p:cNvPr id="2560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60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E81796-42CD-47FA-BDF2-36F907EFC349}" type="slidenum">
              <a:rPr lang="en-US" smtClean="0"/>
              <a:pPr eaLnBrk="1" hangingPunct="1"/>
              <a:t>248</a:t>
            </a:fld>
            <a:endParaRPr lang="en-US" smtClean="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smtClean="0"/>
              <a:t>Set Application Usage</a:t>
            </a:r>
          </a:p>
        </p:txBody>
      </p:sp>
      <p:sp>
        <p:nvSpPr>
          <p:cNvPr id="257027" name="Rectangle 3"/>
          <p:cNvSpPr>
            <a:spLocks noGrp="1" noChangeArrowheads="1"/>
          </p:cNvSpPr>
          <p:nvPr>
            <p:ph idx="1"/>
          </p:nvPr>
        </p:nvSpPr>
        <p:spPr/>
        <p:txBody>
          <a:bodyPr/>
          <a:lstStyle/>
          <a:p>
            <a:r>
              <a:rPr lang="en-US" smtClean="0"/>
              <a:t>Then Click</a:t>
            </a:r>
          </a:p>
          <a:p>
            <a:pPr lvl="1"/>
            <a:r>
              <a:rPr lang="en-US" smtClean="0"/>
              <a:t>OK</a:t>
            </a:r>
          </a:p>
          <a:p>
            <a:pPr lvl="1"/>
            <a:r>
              <a:rPr lang="en-US" smtClean="0"/>
              <a:t>OK</a:t>
            </a:r>
          </a:p>
        </p:txBody>
      </p:sp>
      <p:sp>
        <p:nvSpPr>
          <p:cNvPr id="2570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70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26EABD-F1D7-480E-9EE4-03A885CA41FB}" type="slidenum">
              <a:rPr lang="en-US" smtClean="0"/>
              <a:pPr eaLnBrk="1" hangingPunct="1"/>
              <a:t>249</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Sample Network Simulation</a:t>
            </a:r>
          </a:p>
        </p:txBody>
      </p:sp>
      <p:sp>
        <p:nvSpPr>
          <p:cNvPr id="276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974762-93FF-4CAB-88E4-EEC6E135B401}" type="slidenum">
              <a:rPr lang="en-US" smtClean="0"/>
              <a:pPr eaLnBrk="1" hangingPunct="1"/>
              <a:t>25</a:t>
            </a:fld>
            <a:endParaRPr lang="en-US" smtClean="0"/>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383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553200" y="2743200"/>
            <a:ext cx="1447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smtClean="0"/>
              <a:t>Set Application Usage</a:t>
            </a:r>
          </a:p>
        </p:txBody>
      </p:sp>
      <p:sp>
        <p:nvSpPr>
          <p:cNvPr id="258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8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3A0B4F-21B1-48E5-A88F-C52A7F684E4D}" type="slidenum">
              <a:rPr lang="en-US" smtClean="0"/>
              <a:pPr eaLnBrk="1" hangingPunct="1"/>
              <a:t>250</a:t>
            </a:fld>
            <a:endParaRPr lang="en-US" smtClean="0"/>
          </a:p>
        </p:txBody>
      </p:sp>
      <p:pic>
        <p:nvPicPr>
          <p:cNvPr id="2580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mtClean="0"/>
              <a:t>Select Functions to Measure</a:t>
            </a:r>
          </a:p>
        </p:txBody>
      </p:sp>
      <p:sp>
        <p:nvSpPr>
          <p:cNvPr id="259075" name="Rectangle 3"/>
          <p:cNvSpPr>
            <a:spLocks noGrp="1" noChangeArrowheads="1"/>
          </p:cNvSpPr>
          <p:nvPr>
            <p:ph idx="1"/>
          </p:nvPr>
        </p:nvSpPr>
        <p:spPr/>
        <p:txBody>
          <a:bodyPr/>
          <a:lstStyle/>
          <a:p>
            <a:r>
              <a:rPr lang="en-US" smtClean="0"/>
              <a:t>The last configuration step is to select what to measure</a:t>
            </a:r>
          </a:p>
          <a:p>
            <a:r>
              <a:rPr lang="en-US" smtClean="0"/>
              <a:t>There are two basic types of measures</a:t>
            </a:r>
          </a:p>
          <a:p>
            <a:pPr lvl="1"/>
            <a:r>
              <a:rPr lang="en-US" smtClean="0"/>
              <a:t>Individual</a:t>
            </a:r>
          </a:p>
          <a:p>
            <a:pPr lvl="1"/>
            <a:r>
              <a:rPr lang="en-US" smtClean="0"/>
              <a:t>Global</a:t>
            </a:r>
          </a:p>
          <a:p>
            <a:r>
              <a:rPr lang="en-US" smtClean="0"/>
              <a:t>Individual measures apply to an object</a:t>
            </a:r>
          </a:p>
          <a:p>
            <a:r>
              <a:rPr lang="en-US" smtClean="0"/>
              <a:t>Global measures apply to the network as a whole</a:t>
            </a:r>
          </a:p>
        </p:txBody>
      </p:sp>
      <p:sp>
        <p:nvSpPr>
          <p:cNvPr id="2590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59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E3DA1B-0165-4D9A-8AFA-D065D600FDF8}" type="slidenum">
              <a:rPr lang="en-US" smtClean="0"/>
              <a:pPr eaLnBrk="1" hangingPunct="1"/>
              <a:t>251</a:t>
            </a:fld>
            <a:endParaRPr lang="en-US" smtClean="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smtClean="0"/>
              <a:t>Select Individual Measures</a:t>
            </a:r>
          </a:p>
        </p:txBody>
      </p:sp>
      <p:sp>
        <p:nvSpPr>
          <p:cNvPr id="260099" name="Rectangle 3"/>
          <p:cNvSpPr>
            <a:spLocks noGrp="1" noChangeArrowheads="1"/>
          </p:cNvSpPr>
          <p:nvPr>
            <p:ph idx="1"/>
          </p:nvPr>
        </p:nvSpPr>
        <p:spPr/>
        <p:txBody>
          <a:bodyPr/>
          <a:lstStyle/>
          <a:p>
            <a:r>
              <a:rPr lang="en-US" smtClean="0"/>
              <a:t>To select individual measures right click the object, such as a server</a:t>
            </a:r>
          </a:p>
          <a:p>
            <a:r>
              <a:rPr lang="en-US" smtClean="0"/>
              <a:t>The select</a:t>
            </a:r>
          </a:p>
          <a:p>
            <a:pPr lvl="1"/>
            <a:r>
              <a:rPr lang="en-US" smtClean="0"/>
              <a:t>Chose Individual Statistics</a:t>
            </a:r>
          </a:p>
          <a:p>
            <a:r>
              <a:rPr lang="en-US" smtClean="0"/>
              <a:t>from the popup menu</a:t>
            </a:r>
          </a:p>
          <a:p>
            <a:r>
              <a:rPr lang="en-US" smtClean="0"/>
              <a:t>This shows a list of things that can be measured</a:t>
            </a:r>
          </a:p>
        </p:txBody>
      </p:sp>
      <p:sp>
        <p:nvSpPr>
          <p:cNvPr id="260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0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AB3F53-52E7-43AB-8B08-46DBFED330DA}" type="slidenum">
              <a:rPr lang="en-US" smtClean="0"/>
              <a:pPr eaLnBrk="1" hangingPunct="1"/>
              <a:t>252</a:t>
            </a:fld>
            <a:endParaRPr lang="en-US" smtClean="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mtClean="0"/>
              <a:t>Select Individual Measures</a:t>
            </a:r>
          </a:p>
        </p:txBody>
      </p:sp>
      <p:sp>
        <p:nvSpPr>
          <p:cNvPr id="261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1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B32067-E96B-4D95-ACD6-287DF5CD43FE}" type="slidenum">
              <a:rPr lang="en-US" smtClean="0"/>
              <a:pPr eaLnBrk="1" hangingPunct="1"/>
              <a:t>253</a:t>
            </a:fld>
            <a:endParaRPr lang="en-US" smtClean="0"/>
          </a:p>
        </p:txBody>
      </p:sp>
      <p:pic>
        <p:nvPicPr>
          <p:cNvPr id="261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smtClean="0"/>
              <a:t>Select Individual Measures</a:t>
            </a:r>
          </a:p>
        </p:txBody>
      </p:sp>
      <p:sp>
        <p:nvSpPr>
          <p:cNvPr id="262147" name="Rectangle 3"/>
          <p:cNvSpPr>
            <a:spLocks noGrp="1" noChangeArrowheads="1"/>
          </p:cNvSpPr>
          <p:nvPr>
            <p:ph idx="1"/>
          </p:nvPr>
        </p:nvSpPr>
        <p:spPr/>
        <p:txBody>
          <a:bodyPr/>
          <a:lstStyle/>
          <a:p>
            <a:r>
              <a:rPr lang="en-US" smtClean="0"/>
              <a:t>To select on expand the item of interest by clicking on the </a:t>
            </a:r>
          </a:p>
          <a:p>
            <a:pPr lvl="1"/>
            <a:r>
              <a:rPr lang="en-US" smtClean="0"/>
              <a:t>+</a:t>
            </a:r>
          </a:p>
          <a:p>
            <a:r>
              <a:rPr lang="en-US" smtClean="0"/>
              <a:t>Then select the items to be measured</a:t>
            </a:r>
          </a:p>
          <a:p>
            <a:r>
              <a:rPr lang="en-US" smtClean="0"/>
              <a:t>Such as</a:t>
            </a:r>
          </a:p>
          <a:p>
            <a:pPr lvl="1"/>
            <a:r>
              <a:rPr lang="en-US" smtClean="0"/>
              <a:t>Server Http</a:t>
            </a:r>
          </a:p>
          <a:p>
            <a:pPr lvl="2"/>
            <a:r>
              <a:rPr lang="en-US" smtClean="0"/>
              <a:t>Traffic Received (bytes/sec)</a:t>
            </a:r>
          </a:p>
          <a:p>
            <a:pPr lvl="2"/>
            <a:r>
              <a:rPr lang="en-US" smtClean="0"/>
              <a:t>Traffic Sent (bytes/sec)</a:t>
            </a:r>
          </a:p>
        </p:txBody>
      </p:sp>
      <p:sp>
        <p:nvSpPr>
          <p:cNvPr id="262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2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AA060F-749E-40AE-8A15-24C5DE35F074}" type="slidenum">
              <a:rPr lang="en-US" smtClean="0"/>
              <a:pPr eaLnBrk="1" hangingPunct="1"/>
              <a:t>254</a:t>
            </a:fld>
            <a:endParaRPr lang="en-US" smtClean="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mtClean="0"/>
              <a:t>Select Individual Measures</a:t>
            </a:r>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A6025B-D4C5-4BC9-A031-9AE244EA2554}" type="slidenum">
              <a:rPr lang="en-US" smtClean="0"/>
              <a:pPr eaLnBrk="1" hangingPunct="1"/>
              <a:t>255</a:t>
            </a:fld>
            <a:endParaRPr lang="en-US" smtClean="0"/>
          </a:p>
        </p:txBody>
      </p:sp>
      <p:pic>
        <p:nvPicPr>
          <p:cNvPr id="2631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smtClean="0"/>
              <a:t>Select Individual Measures</a:t>
            </a:r>
          </a:p>
        </p:txBody>
      </p:sp>
      <p:sp>
        <p:nvSpPr>
          <p:cNvPr id="264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4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8387CE-20C5-4994-8F88-DD2C8962F77D}" type="slidenum">
              <a:rPr lang="en-US" smtClean="0"/>
              <a:pPr eaLnBrk="1" hangingPunct="1"/>
              <a:t>256</a:t>
            </a:fld>
            <a:endParaRPr lang="en-US" smtClean="0"/>
          </a:p>
        </p:txBody>
      </p:sp>
      <p:pic>
        <p:nvPicPr>
          <p:cNvPr id="2641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smtClean="0"/>
              <a:t>Select Global Measures</a:t>
            </a:r>
          </a:p>
        </p:txBody>
      </p:sp>
      <p:sp>
        <p:nvSpPr>
          <p:cNvPr id="265219" name="Rectangle 3"/>
          <p:cNvSpPr>
            <a:spLocks noGrp="1" noChangeArrowheads="1"/>
          </p:cNvSpPr>
          <p:nvPr>
            <p:ph idx="1"/>
          </p:nvPr>
        </p:nvSpPr>
        <p:spPr/>
        <p:txBody>
          <a:bodyPr/>
          <a:lstStyle/>
          <a:p>
            <a:r>
              <a:rPr lang="en-US" smtClean="0"/>
              <a:t>To select a global measure right click on the workspace away from the objects</a:t>
            </a:r>
          </a:p>
          <a:p>
            <a:r>
              <a:rPr lang="en-US" smtClean="0"/>
              <a:t>The select</a:t>
            </a:r>
          </a:p>
          <a:p>
            <a:pPr lvl="1"/>
            <a:r>
              <a:rPr lang="en-US" smtClean="0"/>
              <a:t>Chose Individual Statistics</a:t>
            </a:r>
          </a:p>
          <a:p>
            <a:r>
              <a:rPr lang="en-US" smtClean="0"/>
              <a:t>There will be a short delay as IT Guru initializes itself for this function</a:t>
            </a:r>
          </a:p>
        </p:txBody>
      </p:sp>
      <p:sp>
        <p:nvSpPr>
          <p:cNvPr id="265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5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686427-7F4A-4DB3-8C1E-14466918BB4E}" type="slidenum">
              <a:rPr lang="en-US" smtClean="0"/>
              <a:pPr eaLnBrk="1" hangingPunct="1"/>
              <a:t>257</a:t>
            </a:fld>
            <a:endParaRPr lang="en-US" smtClean="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mtClean="0"/>
              <a:t>Select Global Measures</a:t>
            </a:r>
          </a:p>
        </p:txBody>
      </p:sp>
      <p:sp>
        <p:nvSpPr>
          <p:cNvPr id="266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6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24AB74-AEB1-446A-BE57-8C4A5DF973DF}" type="slidenum">
              <a:rPr lang="en-US" smtClean="0"/>
              <a:pPr eaLnBrk="1" hangingPunct="1"/>
              <a:t>258</a:t>
            </a:fld>
            <a:endParaRPr lang="en-US" smtClean="0"/>
          </a:p>
        </p:txBody>
      </p:sp>
      <p:pic>
        <p:nvPicPr>
          <p:cNvPr id="2662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mtClean="0"/>
              <a:t>Select Global Measures</a:t>
            </a:r>
          </a:p>
        </p:txBody>
      </p:sp>
      <p:sp>
        <p:nvSpPr>
          <p:cNvPr id="267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7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1C8D21-9D56-48E3-B097-C864D916DEB8}" type="slidenum">
              <a:rPr lang="en-US" smtClean="0"/>
              <a:pPr eaLnBrk="1" hangingPunct="1"/>
              <a:t>259</a:t>
            </a:fld>
            <a:endParaRPr lang="en-US" smtClean="0"/>
          </a:p>
        </p:txBody>
      </p:sp>
      <p:pic>
        <p:nvPicPr>
          <p:cNvPr id="267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Sample Network Simulation</a:t>
            </a:r>
          </a:p>
        </p:txBody>
      </p:sp>
      <p:sp>
        <p:nvSpPr>
          <p:cNvPr id="28675" name="Content Placeholder 2"/>
          <p:cNvSpPr>
            <a:spLocks noGrp="1"/>
          </p:cNvSpPr>
          <p:nvPr>
            <p:ph idx="1"/>
          </p:nvPr>
        </p:nvSpPr>
        <p:spPr/>
        <p:txBody>
          <a:bodyPr/>
          <a:lstStyle/>
          <a:p>
            <a:r>
              <a:rPr lang="en-US" smtClean="0"/>
              <a:t>The lights should turn green at this point, and if you mouse over or hover over either PC, you'll see the link status indicated as up</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8786BF-4E59-4FFC-A75B-8054AE31D491}"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mtClean="0"/>
              <a:t>Set Global Measures</a:t>
            </a:r>
          </a:p>
        </p:txBody>
      </p:sp>
      <p:sp>
        <p:nvSpPr>
          <p:cNvPr id="268291" name="Rectangle 3"/>
          <p:cNvSpPr>
            <a:spLocks noGrp="1" noChangeArrowheads="1"/>
          </p:cNvSpPr>
          <p:nvPr>
            <p:ph idx="1"/>
          </p:nvPr>
        </p:nvSpPr>
        <p:spPr/>
        <p:txBody>
          <a:bodyPr/>
          <a:lstStyle/>
          <a:p>
            <a:r>
              <a:rPr lang="en-US" smtClean="0"/>
              <a:t>The global statistics list appears</a:t>
            </a:r>
          </a:p>
          <a:p>
            <a:r>
              <a:rPr lang="en-US" smtClean="0"/>
              <a:t>Expand</a:t>
            </a:r>
          </a:p>
          <a:p>
            <a:pPr lvl="1"/>
            <a:r>
              <a:rPr lang="en-US" smtClean="0"/>
              <a:t>Global Statistics</a:t>
            </a:r>
          </a:p>
        </p:txBody>
      </p:sp>
      <p:sp>
        <p:nvSpPr>
          <p:cNvPr id="2682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8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B0D948-FE1C-4E4E-88C3-B2F707C8FEFF}" type="slidenum">
              <a:rPr lang="en-US" smtClean="0"/>
              <a:pPr eaLnBrk="1" hangingPunct="1"/>
              <a:t>260</a:t>
            </a:fld>
            <a:endParaRPr lang="en-US" smtClean="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smtClean="0"/>
              <a:t>Select Global Measures</a:t>
            </a:r>
          </a:p>
        </p:txBody>
      </p:sp>
      <p:sp>
        <p:nvSpPr>
          <p:cNvPr id="2693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69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C15E8B-83C3-4B43-A6B6-0D269AF18222}" type="slidenum">
              <a:rPr lang="en-US" smtClean="0"/>
              <a:pPr eaLnBrk="1" hangingPunct="1"/>
              <a:t>261</a:t>
            </a:fld>
            <a:endParaRPr lang="en-US" smtClean="0"/>
          </a:p>
        </p:txBody>
      </p:sp>
      <p:pic>
        <p:nvPicPr>
          <p:cNvPr id="269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smtClean="0"/>
              <a:t>Set Global Measures</a:t>
            </a:r>
          </a:p>
        </p:txBody>
      </p:sp>
      <p:sp>
        <p:nvSpPr>
          <p:cNvPr id="270339" name="Rectangle 3"/>
          <p:cNvSpPr>
            <a:spLocks noGrp="1" noChangeArrowheads="1"/>
          </p:cNvSpPr>
          <p:nvPr>
            <p:ph idx="1"/>
          </p:nvPr>
        </p:nvSpPr>
        <p:spPr/>
        <p:txBody>
          <a:bodyPr/>
          <a:lstStyle/>
          <a:p>
            <a:r>
              <a:rPr lang="en-US" smtClean="0"/>
              <a:t>Select the measures</a:t>
            </a:r>
          </a:p>
          <a:p>
            <a:r>
              <a:rPr lang="en-US" smtClean="0"/>
              <a:t>In this case</a:t>
            </a:r>
          </a:p>
          <a:p>
            <a:pPr lvl="1"/>
            <a:r>
              <a:rPr lang="en-US" smtClean="0"/>
              <a:t>Node Statistics</a:t>
            </a:r>
          </a:p>
          <a:p>
            <a:pPr lvl="2"/>
            <a:r>
              <a:rPr lang="en-US" smtClean="0"/>
              <a:t>TCP</a:t>
            </a:r>
          </a:p>
          <a:p>
            <a:pPr lvl="3"/>
            <a:r>
              <a:rPr lang="en-US" smtClean="0"/>
              <a:t>Connection Aborts</a:t>
            </a:r>
          </a:p>
          <a:p>
            <a:pPr lvl="3"/>
            <a:r>
              <a:rPr lang="en-US" smtClean="0"/>
              <a:t>Delay</a:t>
            </a:r>
          </a:p>
          <a:p>
            <a:pPr lvl="3"/>
            <a:r>
              <a:rPr lang="en-US" smtClean="0"/>
              <a:t>Retransmission Count</a:t>
            </a:r>
          </a:p>
        </p:txBody>
      </p:sp>
      <p:sp>
        <p:nvSpPr>
          <p:cNvPr id="270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0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4A3DAF-DCBF-42C0-9460-36983B754119}" type="slidenum">
              <a:rPr lang="en-US" smtClean="0"/>
              <a:pPr eaLnBrk="1" hangingPunct="1"/>
              <a:t>262</a:t>
            </a:fld>
            <a:endParaRPr lang="en-US" smtClean="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smtClean="0"/>
              <a:t>Select Global Measures</a:t>
            </a:r>
          </a:p>
        </p:txBody>
      </p:sp>
      <p:sp>
        <p:nvSpPr>
          <p:cNvPr id="271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1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4E628C-D447-4D1A-BEF5-6C7DAB4178BA}" type="slidenum">
              <a:rPr lang="en-US" smtClean="0"/>
              <a:pPr eaLnBrk="1" hangingPunct="1"/>
              <a:t>263</a:t>
            </a:fld>
            <a:endParaRPr lang="en-US" smtClean="0"/>
          </a:p>
        </p:txBody>
      </p:sp>
      <p:pic>
        <p:nvPicPr>
          <p:cNvPr id="2713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smtClean="0"/>
              <a:t>Select Global Measures</a:t>
            </a:r>
          </a:p>
        </p:txBody>
      </p:sp>
      <p:sp>
        <p:nvSpPr>
          <p:cNvPr id="272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2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298875-F86C-4EF0-B780-DF851BE2941B}" type="slidenum">
              <a:rPr lang="en-US" smtClean="0"/>
              <a:pPr eaLnBrk="1" hangingPunct="1"/>
              <a:t>264</a:t>
            </a:fld>
            <a:endParaRPr lang="en-US" smtClean="0"/>
          </a:p>
        </p:txBody>
      </p:sp>
      <p:pic>
        <p:nvPicPr>
          <p:cNvPr id="2723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smtClean="0"/>
              <a:t>Set Global Measures</a:t>
            </a:r>
          </a:p>
        </p:txBody>
      </p:sp>
      <p:sp>
        <p:nvSpPr>
          <p:cNvPr id="273411" name="Rectangle 3"/>
          <p:cNvSpPr>
            <a:spLocks noGrp="1" noChangeArrowheads="1"/>
          </p:cNvSpPr>
          <p:nvPr>
            <p:ph idx="1"/>
          </p:nvPr>
        </p:nvSpPr>
        <p:spPr/>
        <p:txBody>
          <a:bodyPr/>
          <a:lstStyle/>
          <a:p>
            <a:r>
              <a:rPr lang="en-US" smtClean="0"/>
              <a:t>Click</a:t>
            </a:r>
          </a:p>
          <a:p>
            <a:pPr lvl="1"/>
            <a:r>
              <a:rPr lang="en-US" smtClean="0"/>
              <a:t>OK</a:t>
            </a:r>
          </a:p>
        </p:txBody>
      </p:sp>
      <p:sp>
        <p:nvSpPr>
          <p:cNvPr id="273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3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C3E870-68DA-4492-A099-CF30078DFE28}" type="slidenum">
              <a:rPr lang="en-US" smtClean="0"/>
              <a:pPr eaLnBrk="1" hangingPunct="1"/>
              <a:t>265</a:t>
            </a:fld>
            <a:endParaRPr lang="en-US" smtClean="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mtClean="0"/>
              <a:t>Save the Simulation</a:t>
            </a:r>
          </a:p>
        </p:txBody>
      </p:sp>
      <p:sp>
        <p:nvSpPr>
          <p:cNvPr id="274435" name="Rectangle 3"/>
          <p:cNvSpPr>
            <a:spLocks noGrp="1" noChangeArrowheads="1"/>
          </p:cNvSpPr>
          <p:nvPr>
            <p:ph idx="1"/>
          </p:nvPr>
        </p:nvSpPr>
        <p:spPr/>
        <p:txBody>
          <a:bodyPr/>
          <a:lstStyle/>
          <a:p>
            <a:r>
              <a:rPr lang="en-US" smtClean="0"/>
              <a:t>If desired save the simulation by selecting</a:t>
            </a:r>
          </a:p>
          <a:p>
            <a:pPr lvl="1"/>
            <a:r>
              <a:rPr lang="en-US" smtClean="0"/>
              <a:t>File</a:t>
            </a:r>
          </a:p>
          <a:p>
            <a:pPr lvl="2"/>
            <a:r>
              <a:rPr lang="en-US" smtClean="0"/>
              <a:t>Save</a:t>
            </a:r>
          </a:p>
          <a:p>
            <a:r>
              <a:rPr lang="en-US" smtClean="0"/>
              <a:t>Provide a name</a:t>
            </a:r>
          </a:p>
        </p:txBody>
      </p:sp>
      <p:sp>
        <p:nvSpPr>
          <p:cNvPr id="2744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4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0C770B-3832-419D-BF84-B907E62B356C}" type="slidenum">
              <a:rPr lang="en-US" smtClean="0"/>
              <a:pPr eaLnBrk="1" hangingPunct="1"/>
              <a:t>266</a:t>
            </a:fld>
            <a:endParaRPr lang="en-US" smtClean="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Run the Simulation</a:t>
            </a:r>
          </a:p>
        </p:txBody>
      </p:sp>
      <p:sp>
        <p:nvSpPr>
          <p:cNvPr id="275459" name="Rectangle 3"/>
          <p:cNvSpPr>
            <a:spLocks noGrp="1" noChangeArrowheads="1"/>
          </p:cNvSpPr>
          <p:nvPr>
            <p:ph idx="1"/>
          </p:nvPr>
        </p:nvSpPr>
        <p:spPr/>
        <p:txBody>
          <a:bodyPr/>
          <a:lstStyle/>
          <a:p>
            <a:r>
              <a:rPr lang="en-US" smtClean="0"/>
              <a:t>Everything is now completed</a:t>
            </a:r>
          </a:p>
          <a:p>
            <a:r>
              <a:rPr lang="en-US" smtClean="0"/>
              <a:t>To run the simulation click on the</a:t>
            </a:r>
          </a:p>
          <a:p>
            <a:pPr lvl="1"/>
            <a:r>
              <a:rPr lang="en-US" smtClean="0"/>
              <a:t>configure/run simulation</a:t>
            </a:r>
          </a:p>
          <a:p>
            <a:r>
              <a:rPr lang="en-US" smtClean="0"/>
              <a:t>Button</a:t>
            </a:r>
          </a:p>
          <a:p>
            <a:r>
              <a:rPr lang="en-US" smtClean="0"/>
              <a:t>Usually the default values have to be changed</a:t>
            </a:r>
          </a:p>
        </p:txBody>
      </p:sp>
      <p:sp>
        <p:nvSpPr>
          <p:cNvPr id="275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5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9AE838-EBA2-4C0D-861A-74FA8DCAA92F}" type="slidenum">
              <a:rPr lang="en-US" smtClean="0"/>
              <a:pPr eaLnBrk="1" hangingPunct="1"/>
              <a:t>267</a:t>
            </a:fld>
            <a:endParaRPr lang="en-US" smtClean="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mtClean="0"/>
              <a:t>Run the Simulation</a:t>
            </a:r>
          </a:p>
        </p:txBody>
      </p:sp>
      <p:sp>
        <p:nvSpPr>
          <p:cNvPr id="276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6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E675E8-CE68-4D55-BDC6-AB8F3F86C674}" type="slidenum">
              <a:rPr lang="en-US" smtClean="0"/>
              <a:pPr eaLnBrk="1" hangingPunct="1"/>
              <a:t>268</a:t>
            </a:fld>
            <a:endParaRPr lang="en-US" smtClean="0"/>
          </a:p>
        </p:txBody>
      </p:sp>
      <p:pic>
        <p:nvPicPr>
          <p:cNvPr id="2764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smtClean="0"/>
              <a:t>Run the Simulation</a:t>
            </a:r>
          </a:p>
        </p:txBody>
      </p:sp>
      <p:sp>
        <p:nvSpPr>
          <p:cNvPr id="277507" name="Rectangle 3"/>
          <p:cNvSpPr>
            <a:spLocks noGrp="1" noChangeArrowheads="1"/>
          </p:cNvSpPr>
          <p:nvPr>
            <p:ph idx="1"/>
          </p:nvPr>
        </p:nvSpPr>
        <p:spPr/>
        <p:txBody>
          <a:bodyPr/>
          <a:lstStyle/>
          <a:p>
            <a:r>
              <a:rPr lang="en-US" smtClean="0"/>
              <a:t>In this case the duration is set to 30 minutes</a:t>
            </a:r>
          </a:p>
        </p:txBody>
      </p:sp>
      <p:sp>
        <p:nvSpPr>
          <p:cNvPr id="277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7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53F9FA-8E45-44CB-9C78-BB2824F78E98}" type="slidenum">
              <a:rPr lang="en-US" smtClean="0"/>
              <a:pPr eaLnBrk="1" hangingPunct="1"/>
              <a:t>269</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Sample Network Simulation</a:t>
            </a:r>
          </a:p>
        </p:txBody>
      </p:sp>
      <p:sp>
        <p:nvSpPr>
          <p:cNvPr id="29699" name="Content Placeholder 2"/>
          <p:cNvSpPr>
            <a:spLocks noGrp="1"/>
          </p:cNvSpPr>
          <p:nvPr>
            <p:ph idx="1"/>
          </p:nvPr>
        </p:nvSpPr>
        <p:spPr/>
        <p:txBody>
          <a:bodyPr/>
          <a:lstStyle/>
          <a:p>
            <a:r>
              <a:rPr lang="en-US" smtClean="0"/>
              <a:t>Your network should look similar to this</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FF5380-C390-4CAA-8CE4-7196A30AE8D4}"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smtClean="0"/>
              <a:t>Run the Simulation</a:t>
            </a:r>
          </a:p>
        </p:txBody>
      </p:sp>
      <p:sp>
        <p:nvSpPr>
          <p:cNvPr id="278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8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830F59-6B8D-453D-9294-D21530018438}" type="slidenum">
              <a:rPr lang="en-US" smtClean="0"/>
              <a:pPr eaLnBrk="1" hangingPunct="1"/>
              <a:t>270</a:t>
            </a:fld>
            <a:endParaRPr lang="en-US" smtClean="0"/>
          </a:p>
        </p:txBody>
      </p:sp>
      <p:pic>
        <p:nvPicPr>
          <p:cNvPr id="278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smtClean="0"/>
              <a:t>Run the Simulation</a:t>
            </a:r>
          </a:p>
        </p:txBody>
      </p:sp>
      <p:sp>
        <p:nvSpPr>
          <p:cNvPr id="279555" name="Rectangle 3"/>
          <p:cNvSpPr>
            <a:spLocks noGrp="1" noChangeArrowheads="1"/>
          </p:cNvSpPr>
          <p:nvPr>
            <p:ph idx="1"/>
          </p:nvPr>
        </p:nvSpPr>
        <p:spPr/>
        <p:txBody>
          <a:bodyPr/>
          <a:lstStyle/>
          <a:p>
            <a:r>
              <a:rPr lang="en-US" smtClean="0"/>
              <a:t>Click on</a:t>
            </a:r>
          </a:p>
          <a:p>
            <a:pPr lvl="1"/>
            <a:r>
              <a:rPr lang="en-US" smtClean="0"/>
              <a:t>Run</a:t>
            </a:r>
          </a:p>
          <a:p>
            <a:r>
              <a:rPr lang="en-US" smtClean="0"/>
              <a:t>The next two screens appear one after the other</a:t>
            </a:r>
          </a:p>
          <a:p>
            <a:r>
              <a:rPr lang="en-US" smtClean="0"/>
              <a:t>When the simulation is finished</a:t>
            </a:r>
          </a:p>
          <a:p>
            <a:r>
              <a:rPr lang="en-US" smtClean="0"/>
              <a:t>Click on</a:t>
            </a:r>
          </a:p>
          <a:p>
            <a:pPr lvl="1"/>
            <a:r>
              <a:rPr lang="en-US" smtClean="0"/>
              <a:t>Close</a:t>
            </a:r>
          </a:p>
        </p:txBody>
      </p:sp>
      <p:sp>
        <p:nvSpPr>
          <p:cNvPr id="279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79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F6854D-1EC4-4094-9789-A2B3EA158F63}" type="slidenum">
              <a:rPr lang="en-US" smtClean="0"/>
              <a:pPr eaLnBrk="1" hangingPunct="1"/>
              <a:t>271</a:t>
            </a:fld>
            <a:endParaRPr lang="en-US" smtClean="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smtClean="0"/>
              <a:t>Run the Simulation</a:t>
            </a:r>
          </a:p>
        </p:txBody>
      </p:sp>
      <p:sp>
        <p:nvSpPr>
          <p:cNvPr id="280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0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73E910-6DA2-4BBE-9EB7-51DC2ED50295}" type="slidenum">
              <a:rPr lang="en-US" smtClean="0"/>
              <a:pPr eaLnBrk="1" hangingPunct="1"/>
              <a:t>272</a:t>
            </a:fld>
            <a:endParaRPr lang="en-US" smtClean="0"/>
          </a:p>
        </p:txBody>
      </p:sp>
      <p:pic>
        <p:nvPicPr>
          <p:cNvPr id="280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smtClean="0"/>
              <a:t>Run the Simulation</a:t>
            </a:r>
          </a:p>
        </p:txBody>
      </p:sp>
      <p:sp>
        <p:nvSpPr>
          <p:cNvPr id="281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1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B7DADC-30B5-408C-A1BC-68A85A9C3BB8}" type="slidenum">
              <a:rPr lang="en-US" smtClean="0"/>
              <a:pPr eaLnBrk="1" hangingPunct="1"/>
              <a:t>273</a:t>
            </a:fld>
            <a:endParaRPr lang="en-US" smtClean="0"/>
          </a:p>
        </p:txBody>
      </p:sp>
      <p:pic>
        <p:nvPicPr>
          <p:cNvPr id="281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mtClean="0"/>
              <a:t>Examine the Results</a:t>
            </a:r>
          </a:p>
        </p:txBody>
      </p:sp>
      <p:sp>
        <p:nvSpPr>
          <p:cNvPr id="282627" name="Rectangle 3"/>
          <p:cNvSpPr>
            <a:spLocks noGrp="1" noChangeArrowheads="1"/>
          </p:cNvSpPr>
          <p:nvPr>
            <p:ph idx="1"/>
          </p:nvPr>
        </p:nvSpPr>
        <p:spPr/>
        <p:txBody>
          <a:bodyPr/>
          <a:lstStyle/>
          <a:p>
            <a:r>
              <a:rPr lang="en-US" smtClean="0"/>
              <a:t>To view the results of the simulation each individual measure must be selected, as well as any global measures</a:t>
            </a:r>
          </a:p>
          <a:p>
            <a:r>
              <a:rPr lang="en-US" smtClean="0"/>
              <a:t>To examine an individual measure</a:t>
            </a:r>
          </a:p>
          <a:p>
            <a:r>
              <a:rPr lang="en-US" smtClean="0"/>
              <a:t>Right click on the object of interest such as the server</a:t>
            </a:r>
          </a:p>
        </p:txBody>
      </p:sp>
      <p:sp>
        <p:nvSpPr>
          <p:cNvPr id="2826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26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B61C60-EA57-43E4-A937-BC6F4CCEE0C1}" type="slidenum">
              <a:rPr lang="en-US" smtClean="0"/>
              <a:pPr eaLnBrk="1" hangingPunct="1"/>
              <a:t>274</a:t>
            </a:fld>
            <a:endParaRPr lang="en-US" smtClean="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mtClean="0"/>
              <a:t>Examine the Results</a:t>
            </a:r>
          </a:p>
        </p:txBody>
      </p:sp>
      <p:sp>
        <p:nvSpPr>
          <p:cNvPr id="283651" name="Rectangle 3"/>
          <p:cNvSpPr>
            <a:spLocks noGrp="1" noChangeArrowheads="1"/>
          </p:cNvSpPr>
          <p:nvPr>
            <p:ph idx="1"/>
          </p:nvPr>
        </p:nvSpPr>
        <p:spPr/>
        <p:txBody>
          <a:bodyPr/>
          <a:lstStyle/>
          <a:p>
            <a:pPr>
              <a:lnSpc>
                <a:spcPct val="90000"/>
              </a:lnSpc>
            </a:pPr>
            <a:r>
              <a:rPr lang="en-US" smtClean="0"/>
              <a:t>Select</a:t>
            </a:r>
          </a:p>
          <a:p>
            <a:pPr lvl="1">
              <a:lnSpc>
                <a:spcPct val="90000"/>
              </a:lnSpc>
            </a:pPr>
            <a:r>
              <a:rPr lang="en-US" smtClean="0"/>
              <a:t>View Results</a:t>
            </a:r>
          </a:p>
          <a:p>
            <a:pPr>
              <a:lnSpc>
                <a:spcPct val="90000"/>
              </a:lnSpc>
            </a:pPr>
            <a:r>
              <a:rPr lang="en-US" smtClean="0"/>
              <a:t>Expand the hierarchy to show the measure</a:t>
            </a:r>
          </a:p>
          <a:p>
            <a:pPr>
              <a:lnSpc>
                <a:spcPct val="90000"/>
              </a:lnSpc>
            </a:pPr>
            <a:r>
              <a:rPr lang="en-US" smtClean="0"/>
              <a:t>Click on the checkbox to select the measure</a:t>
            </a:r>
          </a:p>
          <a:p>
            <a:pPr>
              <a:lnSpc>
                <a:spcPct val="90000"/>
              </a:lnSpc>
            </a:pPr>
            <a:r>
              <a:rPr lang="en-US" smtClean="0"/>
              <a:t>Click the</a:t>
            </a:r>
          </a:p>
          <a:p>
            <a:pPr lvl="1">
              <a:lnSpc>
                <a:spcPct val="90000"/>
              </a:lnSpc>
            </a:pPr>
            <a:r>
              <a:rPr lang="en-US" smtClean="0"/>
              <a:t>Show</a:t>
            </a:r>
          </a:p>
          <a:p>
            <a:pPr>
              <a:lnSpc>
                <a:spcPct val="90000"/>
              </a:lnSpc>
            </a:pPr>
            <a:r>
              <a:rPr lang="en-US" smtClean="0"/>
              <a:t>button</a:t>
            </a:r>
          </a:p>
        </p:txBody>
      </p:sp>
      <p:sp>
        <p:nvSpPr>
          <p:cNvPr id="2836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36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C65C51-2266-4C76-A423-263F29E63268}" type="slidenum">
              <a:rPr lang="en-US" smtClean="0"/>
              <a:pPr eaLnBrk="1" hangingPunct="1"/>
              <a:t>275</a:t>
            </a:fld>
            <a:endParaRPr lang="en-US" smtClean="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smtClean="0"/>
              <a:t>Examine the Results</a:t>
            </a:r>
          </a:p>
        </p:txBody>
      </p:sp>
      <p:sp>
        <p:nvSpPr>
          <p:cNvPr id="284675" name="Rectangle 3"/>
          <p:cNvSpPr>
            <a:spLocks noGrp="1" noChangeArrowheads="1"/>
          </p:cNvSpPr>
          <p:nvPr>
            <p:ph idx="1"/>
          </p:nvPr>
        </p:nvSpPr>
        <p:spPr/>
        <p:txBody>
          <a:bodyPr/>
          <a:lstStyle/>
          <a:p>
            <a:r>
              <a:rPr lang="en-US" smtClean="0"/>
              <a:t>A graph of the results appears</a:t>
            </a:r>
          </a:p>
        </p:txBody>
      </p:sp>
      <p:sp>
        <p:nvSpPr>
          <p:cNvPr id="2846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46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542569-5F72-4C23-9EFA-3B2180991B61}" type="slidenum">
              <a:rPr lang="en-US" smtClean="0"/>
              <a:pPr eaLnBrk="1" hangingPunct="1"/>
              <a:t>276</a:t>
            </a:fld>
            <a:endParaRPr lang="en-US" smtClean="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smtClean="0"/>
              <a:t>Examine the Results</a:t>
            </a:r>
          </a:p>
        </p:txBody>
      </p:sp>
      <p:sp>
        <p:nvSpPr>
          <p:cNvPr id="285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5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E13732-0DF5-495E-BA9D-FF6EF900DFB8}" type="slidenum">
              <a:rPr lang="en-US" smtClean="0"/>
              <a:pPr eaLnBrk="1" hangingPunct="1"/>
              <a:t>277</a:t>
            </a:fld>
            <a:endParaRPr lang="en-US" smtClean="0"/>
          </a:p>
        </p:txBody>
      </p:sp>
      <p:pic>
        <p:nvPicPr>
          <p:cNvPr id="2857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mtClean="0"/>
              <a:t>Examine the Results</a:t>
            </a:r>
          </a:p>
        </p:txBody>
      </p:sp>
      <p:sp>
        <p:nvSpPr>
          <p:cNvPr id="2867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6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E5A98E-E6C3-479F-8ECA-2F7FA95B27BF}" type="slidenum">
              <a:rPr lang="en-US" smtClean="0"/>
              <a:pPr eaLnBrk="1" hangingPunct="1"/>
              <a:t>278</a:t>
            </a:fld>
            <a:endParaRPr lang="en-US" smtClean="0"/>
          </a:p>
        </p:txBody>
      </p:sp>
      <p:pic>
        <p:nvPicPr>
          <p:cNvPr id="2867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smtClean="0"/>
              <a:t>Examine the Results</a:t>
            </a:r>
          </a:p>
        </p:txBody>
      </p:sp>
      <p:sp>
        <p:nvSpPr>
          <p:cNvPr id="287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7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1524B1-0508-474A-99D9-A8BE37FFD3A1}" type="slidenum">
              <a:rPr lang="en-US" smtClean="0"/>
              <a:pPr eaLnBrk="1" hangingPunct="1"/>
              <a:t>279</a:t>
            </a:fld>
            <a:endParaRPr lang="en-US" smtClean="0"/>
          </a:p>
        </p:txBody>
      </p:sp>
      <p:pic>
        <p:nvPicPr>
          <p:cNvPr id="2877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Sample Network Simulation</a:t>
            </a:r>
          </a:p>
        </p:txBody>
      </p:sp>
      <p:pic>
        <p:nvPicPr>
          <p:cNvPr id="30723" name="Content Placeholder 5" descr="myFirstPTLab_ii.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6188075" cy="4572000"/>
          </a:xfrm>
        </p:spPr>
      </p:pic>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9AA091-AD22-4323-95C2-88CC46C248C0}"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smtClean="0"/>
              <a:t>Examine the Results</a:t>
            </a:r>
          </a:p>
        </p:txBody>
      </p:sp>
      <p:sp>
        <p:nvSpPr>
          <p:cNvPr id="288771" name="Rectangle 3"/>
          <p:cNvSpPr>
            <a:spLocks noGrp="1" noChangeArrowheads="1"/>
          </p:cNvSpPr>
          <p:nvPr>
            <p:ph idx="1"/>
          </p:nvPr>
        </p:nvSpPr>
        <p:spPr/>
        <p:txBody>
          <a:bodyPr/>
          <a:lstStyle/>
          <a:p>
            <a:r>
              <a:rPr lang="en-US" sz="2800" smtClean="0"/>
              <a:t>To examine the global measure</a:t>
            </a:r>
          </a:p>
          <a:p>
            <a:r>
              <a:rPr lang="en-US" sz="2800" smtClean="0"/>
              <a:t>Right click in the workspace</a:t>
            </a:r>
          </a:p>
          <a:p>
            <a:r>
              <a:rPr lang="en-US" sz="2800" smtClean="0"/>
              <a:t>Select</a:t>
            </a:r>
          </a:p>
          <a:p>
            <a:pPr lvl="1"/>
            <a:r>
              <a:rPr lang="en-US" sz="2400" smtClean="0"/>
              <a:t>View Results</a:t>
            </a:r>
          </a:p>
          <a:p>
            <a:r>
              <a:rPr lang="en-US" sz="2800" smtClean="0"/>
              <a:t>Click on the checkbox to select the measure</a:t>
            </a:r>
          </a:p>
          <a:p>
            <a:r>
              <a:rPr lang="en-US" sz="2800" smtClean="0"/>
              <a:t>Click the</a:t>
            </a:r>
          </a:p>
          <a:p>
            <a:pPr lvl="1"/>
            <a:r>
              <a:rPr lang="en-US" sz="2400" smtClean="0"/>
              <a:t>Show</a:t>
            </a:r>
          </a:p>
          <a:p>
            <a:r>
              <a:rPr lang="en-US" sz="2800" smtClean="0"/>
              <a:t>button</a:t>
            </a:r>
          </a:p>
        </p:txBody>
      </p:sp>
      <p:sp>
        <p:nvSpPr>
          <p:cNvPr id="2887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8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110015-C4CD-4238-9929-344EA5B5DF06}" type="slidenum">
              <a:rPr lang="en-US" smtClean="0"/>
              <a:pPr eaLnBrk="1" hangingPunct="1"/>
              <a:t>280</a:t>
            </a:fld>
            <a:endParaRPr lang="en-US" smtClean="0"/>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smtClean="0"/>
              <a:t>Examine the Results</a:t>
            </a:r>
          </a:p>
        </p:txBody>
      </p:sp>
      <p:sp>
        <p:nvSpPr>
          <p:cNvPr id="289795" name="Rectangle 3"/>
          <p:cNvSpPr>
            <a:spLocks noGrp="1" noChangeArrowheads="1"/>
          </p:cNvSpPr>
          <p:nvPr>
            <p:ph idx="1"/>
          </p:nvPr>
        </p:nvSpPr>
        <p:spPr/>
        <p:txBody>
          <a:bodyPr/>
          <a:lstStyle/>
          <a:p>
            <a:r>
              <a:rPr lang="en-US" smtClean="0"/>
              <a:t>A graph of the results appears</a:t>
            </a:r>
          </a:p>
        </p:txBody>
      </p:sp>
      <p:sp>
        <p:nvSpPr>
          <p:cNvPr id="2897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897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5CAA4A-EE21-4B04-A674-A6CBF3B8DB18}" type="slidenum">
              <a:rPr lang="en-US" smtClean="0"/>
              <a:pPr eaLnBrk="1" hangingPunct="1"/>
              <a:t>281</a:t>
            </a:fld>
            <a:endParaRPr lang="en-US" smtClean="0"/>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smtClean="0"/>
              <a:t>Compare Results</a:t>
            </a:r>
          </a:p>
        </p:txBody>
      </p:sp>
      <p:sp>
        <p:nvSpPr>
          <p:cNvPr id="290819" name="Rectangle 3"/>
          <p:cNvSpPr>
            <a:spLocks noGrp="1" noChangeArrowheads="1"/>
          </p:cNvSpPr>
          <p:nvPr>
            <p:ph idx="1"/>
          </p:nvPr>
        </p:nvSpPr>
        <p:spPr/>
        <p:txBody>
          <a:bodyPr/>
          <a:lstStyle/>
          <a:p>
            <a:r>
              <a:rPr lang="en-US" smtClean="0"/>
              <a:t>Once the first scenario is working a baseline for the network of interest has now been created</a:t>
            </a:r>
          </a:p>
          <a:p>
            <a:r>
              <a:rPr lang="en-US" smtClean="0"/>
              <a:t>The effects of a change to the network can be assessed by creating a new scenario, then comparing the results of the two scenarios</a:t>
            </a:r>
          </a:p>
        </p:txBody>
      </p:sp>
      <p:sp>
        <p:nvSpPr>
          <p:cNvPr id="290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908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B17B06-9D66-4163-A753-704E328739A4}" type="slidenum">
              <a:rPr lang="en-US" smtClean="0"/>
              <a:pPr eaLnBrk="1" hangingPunct="1"/>
              <a:t>282</a:t>
            </a:fld>
            <a:endParaRPr lang="en-US" smtClean="0"/>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smtClean="0"/>
              <a:t>Compare Results</a:t>
            </a:r>
          </a:p>
        </p:txBody>
      </p:sp>
      <p:sp>
        <p:nvSpPr>
          <p:cNvPr id="291843" name="Rectangle 3"/>
          <p:cNvSpPr>
            <a:spLocks noGrp="1" noChangeArrowheads="1"/>
          </p:cNvSpPr>
          <p:nvPr>
            <p:ph idx="1"/>
          </p:nvPr>
        </p:nvSpPr>
        <p:spPr/>
        <p:txBody>
          <a:bodyPr/>
          <a:lstStyle/>
          <a:p>
            <a:r>
              <a:rPr lang="en-US" smtClean="0"/>
              <a:t>For example, a second floor might be added to the network</a:t>
            </a:r>
          </a:p>
          <a:p>
            <a:r>
              <a:rPr lang="en-US" smtClean="0"/>
              <a:t>What impact will this have on the existing single floor network we just setup</a:t>
            </a:r>
          </a:p>
        </p:txBody>
      </p:sp>
      <p:sp>
        <p:nvSpPr>
          <p:cNvPr id="291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91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107DDC-DCA4-45E1-A780-AA4F72735289}" type="slidenum">
              <a:rPr lang="en-US" smtClean="0"/>
              <a:pPr eaLnBrk="1" hangingPunct="1"/>
              <a:t>283</a:t>
            </a:fld>
            <a:endParaRPr lang="en-US" smtClean="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smtClean="0"/>
              <a:t>Create Second Scenario</a:t>
            </a:r>
          </a:p>
        </p:txBody>
      </p:sp>
      <p:sp>
        <p:nvSpPr>
          <p:cNvPr id="292867" name="Rectangle 3"/>
          <p:cNvSpPr>
            <a:spLocks noGrp="1" noChangeArrowheads="1"/>
          </p:cNvSpPr>
          <p:nvPr>
            <p:ph idx="1"/>
          </p:nvPr>
        </p:nvSpPr>
        <p:spPr/>
        <p:txBody>
          <a:bodyPr/>
          <a:lstStyle/>
          <a:p>
            <a:r>
              <a:rPr lang="en-US" smtClean="0"/>
              <a:t>To do this first create a new scenario by copying, then modify what was just done</a:t>
            </a:r>
          </a:p>
          <a:p>
            <a:r>
              <a:rPr lang="en-US" smtClean="0"/>
              <a:t>Select</a:t>
            </a:r>
          </a:p>
          <a:p>
            <a:pPr lvl="1"/>
            <a:r>
              <a:rPr lang="en-US" smtClean="0"/>
              <a:t>Scenarios</a:t>
            </a:r>
          </a:p>
          <a:p>
            <a:pPr lvl="1"/>
            <a:r>
              <a:rPr lang="en-US" smtClean="0"/>
              <a:t>Duplicate Scenario</a:t>
            </a:r>
          </a:p>
          <a:p>
            <a:pPr lvl="1"/>
            <a:r>
              <a:rPr lang="en-US" smtClean="0"/>
              <a:t>Provide a name for the new scenario</a:t>
            </a:r>
          </a:p>
          <a:p>
            <a:r>
              <a:rPr lang="en-US" smtClean="0"/>
              <a:t>Click</a:t>
            </a:r>
          </a:p>
          <a:p>
            <a:pPr lvl="1"/>
            <a:r>
              <a:rPr lang="en-US" smtClean="0"/>
              <a:t>OK</a:t>
            </a:r>
          </a:p>
        </p:txBody>
      </p:sp>
      <p:sp>
        <p:nvSpPr>
          <p:cNvPr id="2928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92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90C5F8-6DEF-43FD-90C3-FCD9D89B2196}" type="slidenum">
              <a:rPr lang="en-US" smtClean="0"/>
              <a:pPr eaLnBrk="1" hangingPunct="1"/>
              <a:t>284</a:t>
            </a:fld>
            <a:endParaRPr lang="en-US" smtClean="0"/>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smtClean="0"/>
              <a:t>Create Second Scenario</a:t>
            </a:r>
          </a:p>
        </p:txBody>
      </p:sp>
      <p:sp>
        <p:nvSpPr>
          <p:cNvPr id="293891" name="Rectangle 3"/>
          <p:cNvSpPr>
            <a:spLocks noGrp="1" noChangeArrowheads="1"/>
          </p:cNvSpPr>
          <p:nvPr>
            <p:ph idx="1"/>
          </p:nvPr>
        </p:nvSpPr>
        <p:spPr/>
        <p:txBody>
          <a:bodyPr/>
          <a:lstStyle/>
          <a:p>
            <a:r>
              <a:rPr lang="en-US" smtClean="0"/>
              <a:t>Setup the second scenario just as you did the first one</a:t>
            </a:r>
          </a:p>
          <a:p>
            <a:r>
              <a:rPr lang="en-US" smtClean="0"/>
              <a:t>Just change what needs to changed or add any additional network segments or nodes</a:t>
            </a:r>
          </a:p>
          <a:p>
            <a:r>
              <a:rPr lang="en-US" smtClean="0"/>
              <a:t>As before run the simulation</a:t>
            </a:r>
          </a:p>
        </p:txBody>
      </p:sp>
      <p:sp>
        <p:nvSpPr>
          <p:cNvPr id="2938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93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B19EF2-3411-4EBF-8E7B-28F4CA2AF37B}" type="slidenum">
              <a:rPr lang="en-US" smtClean="0"/>
              <a:pPr eaLnBrk="1" hangingPunct="1"/>
              <a:t>285</a:t>
            </a:fld>
            <a:endParaRPr lang="en-US" smtClean="0"/>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mtClean="0"/>
              <a:t>Compare Results</a:t>
            </a:r>
          </a:p>
        </p:txBody>
      </p:sp>
      <p:sp>
        <p:nvSpPr>
          <p:cNvPr id="294915" name="Rectangle 3"/>
          <p:cNvSpPr>
            <a:spLocks noGrp="1" noChangeArrowheads="1"/>
          </p:cNvSpPr>
          <p:nvPr>
            <p:ph idx="1"/>
          </p:nvPr>
        </p:nvSpPr>
        <p:spPr/>
        <p:txBody>
          <a:bodyPr/>
          <a:lstStyle/>
          <a:p>
            <a:r>
              <a:rPr lang="en-US" smtClean="0"/>
              <a:t>To compare the affect of the added load on the original network select</a:t>
            </a:r>
          </a:p>
          <a:p>
            <a:pPr lvl="1"/>
            <a:r>
              <a:rPr lang="en-US" smtClean="0"/>
              <a:t>Compare Results</a:t>
            </a:r>
          </a:p>
          <a:p>
            <a:r>
              <a:rPr lang="en-US" smtClean="0"/>
              <a:t>from the pop up menu that appears when right clicking on the object or on the workspace</a:t>
            </a:r>
          </a:p>
          <a:p>
            <a:r>
              <a:rPr lang="en-US" smtClean="0"/>
              <a:t>Now two lines will appear in the results graph for the measure of interest</a:t>
            </a:r>
          </a:p>
        </p:txBody>
      </p:sp>
      <p:sp>
        <p:nvSpPr>
          <p:cNvPr id="2949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2006-2008 Kenneth M. Chipps Ph.D. www.chipps.com</a:t>
            </a:r>
          </a:p>
        </p:txBody>
      </p:sp>
      <p:sp>
        <p:nvSpPr>
          <p:cNvPr id="294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2A6099-8A51-468A-8953-4F26B90E9FDE}" type="slidenum">
              <a:rPr lang="en-US" smtClean="0"/>
              <a:pPr eaLnBrk="1" hangingPunct="1"/>
              <a:t>286</a:t>
            </a:fld>
            <a:endParaRPr lang="en-US" smtClean="0"/>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p:txBody>
          <a:bodyPr/>
          <a:lstStyle/>
          <a:p>
            <a:r>
              <a:rPr lang="en-US" smtClean="0"/>
              <a:t>Summary</a:t>
            </a:r>
          </a:p>
        </p:txBody>
      </p:sp>
      <p:sp>
        <p:nvSpPr>
          <p:cNvPr id="295939" name="Content Placeholder 2"/>
          <p:cNvSpPr>
            <a:spLocks noGrp="1"/>
          </p:cNvSpPr>
          <p:nvPr>
            <p:ph idx="1"/>
          </p:nvPr>
        </p:nvSpPr>
        <p:spPr/>
        <p:txBody>
          <a:bodyPr/>
          <a:lstStyle/>
          <a:p>
            <a:r>
              <a:rPr lang="en-US" smtClean="0"/>
              <a:t>As we can see when examining these four different types of tools the simulator and the emulators are very similar</a:t>
            </a:r>
          </a:p>
          <a:p>
            <a:r>
              <a:rPr lang="en-US" smtClean="0"/>
              <a:t>The main difference being how close to the actual equipment the user experience is</a:t>
            </a:r>
          </a:p>
          <a:p>
            <a:r>
              <a:rPr lang="en-US" smtClean="0"/>
              <a:t>The emulator produces the nearer to real experience, but it is but it is limited in what can be built</a:t>
            </a:r>
          </a:p>
        </p:txBody>
      </p:sp>
      <p:sp>
        <p:nvSpPr>
          <p:cNvPr id="295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95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72F70-3372-4323-A5B1-C4E9690F0C44}" type="slidenum">
              <a:rPr lang="en-US" smtClean="0"/>
              <a:pPr eaLnBrk="1" hangingPunct="1"/>
              <a:t>287</a:t>
            </a:fld>
            <a:endParaRPr lang="en-US" smtClean="0"/>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r>
              <a:rPr lang="en-US" smtClean="0"/>
              <a:t>Summary</a:t>
            </a:r>
          </a:p>
        </p:txBody>
      </p:sp>
      <p:sp>
        <p:nvSpPr>
          <p:cNvPr id="296963" name="Content Placeholder 2"/>
          <p:cNvSpPr>
            <a:spLocks noGrp="1"/>
          </p:cNvSpPr>
          <p:nvPr>
            <p:ph idx="1"/>
          </p:nvPr>
        </p:nvSpPr>
        <p:spPr/>
        <p:txBody>
          <a:bodyPr/>
          <a:lstStyle/>
          <a:p>
            <a:r>
              <a:rPr lang="en-US" smtClean="0"/>
              <a:t>The dedicated network modeling tool has much more detail that can be set so as to better represent the network that will be deployed</a:t>
            </a:r>
          </a:p>
          <a:p>
            <a:r>
              <a:rPr lang="en-US" smtClean="0"/>
              <a:t>However, simulators and emulators range from free to very low cost, whereas a network modeling toll can be very costly</a:t>
            </a:r>
          </a:p>
          <a:p>
            <a:r>
              <a:rPr lang="en-US" smtClean="0"/>
              <a:t>The type and complexity of the network being modeling will guide which tool to use</a:t>
            </a:r>
          </a:p>
        </p:txBody>
      </p:sp>
      <p:sp>
        <p:nvSpPr>
          <p:cNvPr id="296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296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BEF0E4-AB43-4D6E-BD9A-F9C7CF9F8DEA}" type="slidenum">
              <a:rPr lang="en-US" smtClean="0"/>
              <a:pPr eaLnBrk="1" hangingPunct="1"/>
              <a:t>288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Sample Network Simulation</a:t>
            </a:r>
          </a:p>
        </p:txBody>
      </p:sp>
      <p:sp>
        <p:nvSpPr>
          <p:cNvPr id="31747" name="Content Placeholder 2"/>
          <p:cNvSpPr>
            <a:spLocks noGrp="1"/>
          </p:cNvSpPr>
          <p:nvPr>
            <p:ph idx="1"/>
          </p:nvPr>
        </p:nvSpPr>
        <p:spPr/>
        <p:txBody>
          <a:bodyPr/>
          <a:lstStyle/>
          <a:p>
            <a:r>
              <a:rPr lang="en-US" smtClean="0"/>
              <a:t>Reposition your network devices by dragging them</a:t>
            </a:r>
          </a:p>
          <a:p>
            <a:r>
              <a:rPr lang="en-US" smtClean="0"/>
              <a:t>Add an overall network description by using the i button on the upper right corner of Packet Tracer</a:t>
            </a:r>
          </a:p>
          <a:p>
            <a:r>
              <a:rPr lang="en-US" smtClean="0"/>
              <a:t>Then add some text labels on the logical workspace by using the Place Note tool</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62D7C7-6F46-4608-B7C4-515BCA01A534}"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Modeling Networks</a:t>
            </a:r>
          </a:p>
        </p:txBody>
      </p:sp>
      <p:sp>
        <p:nvSpPr>
          <p:cNvPr id="5123" name="Content Placeholder 2"/>
          <p:cNvSpPr>
            <a:spLocks noGrp="1"/>
          </p:cNvSpPr>
          <p:nvPr>
            <p:ph idx="1"/>
          </p:nvPr>
        </p:nvSpPr>
        <p:spPr/>
        <p:txBody>
          <a:bodyPr/>
          <a:lstStyle/>
          <a:p>
            <a:r>
              <a:rPr lang="en-US" smtClean="0"/>
              <a:t>It is often useful to model a network before it is deployed into the real world</a:t>
            </a:r>
          </a:p>
          <a:p>
            <a:r>
              <a:rPr lang="en-US" smtClean="0"/>
              <a:t>There are different types of modeling tools from simple to complex that can be used</a:t>
            </a:r>
          </a:p>
          <a:p>
            <a:r>
              <a:rPr lang="en-US" smtClean="0"/>
              <a:t>We will look at four types of tools</a:t>
            </a:r>
          </a:p>
          <a:p>
            <a:pPr lvl="1"/>
            <a:r>
              <a:rPr lang="en-US" smtClean="0"/>
              <a:t>Application Testing Tool</a:t>
            </a:r>
          </a:p>
          <a:p>
            <a:pPr lvl="1"/>
            <a:r>
              <a:rPr lang="en-US" smtClean="0"/>
              <a:t>Simulator</a:t>
            </a:r>
          </a:p>
          <a:p>
            <a:pPr lvl="1"/>
            <a:r>
              <a:rPr lang="en-US" smtClean="0"/>
              <a:t>Emulator</a:t>
            </a:r>
          </a:p>
          <a:p>
            <a:pPr lvl="1"/>
            <a:r>
              <a:rPr lang="en-US" smtClean="0"/>
              <a:t>Network Modeling Tool</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42DDB9-4BB4-4A31-B2E0-76271E59A5F5}"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Sample Network Simulation</a:t>
            </a:r>
          </a:p>
        </p:txBody>
      </p:sp>
      <p:sp>
        <p:nvSpPr>
          <p:cNvPr id="327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D39CB9-F9A2-4D70-AB5C-A1E0331370C9}" type="slidenum">
              <a:rPr lang="en-US" smtClean="0"/>
              <a:pPr eaLnBrk="1" hangingPunct="1"/>
              <a:t>30</a:t>
            </a:fld>
            <a:endParaRPr lang="en-US" smtClean="0"/>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477000" y="2590800"/>
            <a:ext cx="1447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Sample Network Simulation</a:t>
            </a:r>
          </a:p>
        </p:txBody>
      </p:sp>
      <p:sp>
        <p:nvSpPr>
          <p:cNvPr id="33795" name="Content Placeholder 2"/>
          <p:cNvSpPr>
            <a:spLocks noGrp="1"/>
          </p:cNvSpPr>
          <p:nvPr>
            <p:ph idx="1"/>
          </p:nvPr>
        </p:nvSpPr>
        <p:spPr/>
        <p:txBody>
          <a:bodyPr/>
          <a:lstStyle/>
          <a:p>
            <a:r>
              <a:rPr lang="en-US" smtClean="0"/>
              <a:t>Single click on the Tokyo PC</a:t>
            </a:r>
          </a:p>
          <a:p>
            <a:r>
              <a:rPr lang="en-US" smtClean="0"/>
              <a:t>Turn the PC on and off and on again, while paying attention to the link lights</a:t>
            </a:r>
          </a:p>
          <a:p>
            <a:r>
              <a:rPr lang="en-US" smtClean="0"/>
              <a:t>Do the same step for the Paris PC</a:t>
            </a:r>
          </a:p>
          <a:p>
            <a:r>
              <a:rPr lang="en-US" smtClean="0"/>
              <a:t>Turning devices off will result in red link lights meaning that the link is down</a:t>
            </a:r>
          </a:p>
          <a:p>
            <a:r>
              <a:rPr lang="en-US" smtClean="0"/>
              <a:t>Save your work by using the File -&gt; Save As option</a:t>
            </a:r>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6C0D55-A9B2-4422-9A2A-D823F9C0F67F}"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Sample Network Simulation</a:t>
            </a:r>
          </a:p>
        </p:txBody>
      </p:sp>
      <p:sp>
        <p:nvSpPr>
          <p:cNvPr id="34819" name="Content Placeholder 2"/>
          <p:cNvSpPr>
            <a:spLocks noGrp="1"/>
          </p:cNvSpPr>
          <p:nvPr>
            <p:ph idx="1"/>
          </p:nvPr>
        </p:nvSpPr>
        <p:spPr/>
        <p:txBody>
          <a:bodyPr/>
          <a:lstStyle/>
          <a:p>
            <a:r>
              <a:rPr lang="en-US" smtClean="0"/>
              <a:t>Start with your original saved file open</a:t>
            </a:r>
          </a:p>
          <a:p>
            <a:r>
              <a:rPr lang="en-US" smtClean="0"/>
              <a:t>Notice you are in Realtime Mode</a:t>
            </a:r>
          </a:p>
          <a:p>
            <a:r>
              <a:rPr lang="en-US" smtClean="0"/>
              <a:t>Use the Add Simple PDU tool to send a simple 1-time ping message called an echo request, to the other PC, which responds with an echo reply because you have properly configured their IP address settings </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173813-47B3-4D53-84EA-948F5BD384FB}"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Sample Network Simulation</a:t>
            </a:r>
          </a:p>
        </p:txBody>
      </p:sp>
      <p:sp>
        <p:nvSpPr>
          <p:cNvPr id="358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58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54FBF0-80AC-4A5E-A3C5-298CDD6863FC}" type="slidenum">
              <a:rPr lang="en-US" smtClean="0"/>
              <a:pPr eaLnBrk="1" hangingPunct="1"/>
              <a:t>33</a:t>
            </a:fld>
            <a:endParaRPr lang="en-US" smtClean="0"/>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600200"/>
            <a:ext cx="599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324600" y="3276600"/>
            <a:ext cx="1447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Sample Network Simulation</a:t>
            </a:r>
          </a:p>
        </p:txBody>
      </p:sp>
      <p:sp>
        <p:nvSpPr>
          <p:cNvPr id="36867" name="Content Placeholder 2"/>
          <p:cNvSpPr>
            <a:spLocks noGrp="1"/>
          </p:cNvSpPr>
          <p:nvPr>
            <p:ph idx="1"/>
          </p:nvPr>
        </p:nvSpPr>
        <p:spPr/>
        <p:txBody>
          <a:bodyPr/>
          <a:lstStyle/>
          <a:p>
            <a:r>
              <a:rPr lang="en-US" smtClean="0"/>
              <a:t>To use the Add Simple PDU tool</a:t>
            </a:r>
          </a:p>
          <a:p>
            <a:pPr lvl="1"/>
            <a:r>
              <a:rPr lang="en-US" smtClean="0"/>
              <a:t>Click on it</a:t>
            </a:r>
          </a:p>
          <a:p>
            <a:pPr lvl="1"/>
            <a:r>
              <a:rPr lang="en-US" smtClean="0"/>
              <a:t>Click on the first PC</a:t>
            </a:r>
          </a:p>
          <a:p>
            <a:pPr lvl="1"/>
            <a:r>
              <a:rPr lang="en-US" smtClean="0"/>
              <a:t>Click on the second PC</a:t>
            </a:r>
          </a:p>
          <a:p>
            <a:r>
              <a:rPr lang="en-US" smtClean="0"/>
              <a:t>Then look down in the bottom right corner to see if the ping was successful</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0CA95A-006B-4468-915E-F857E328DA4D}"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Sample Network Simulation</a:t>
            </a: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490B9E-3478-4480-87F2-2ADDC436EE69}" type="slidenum">
              <a:rPr lang="en-US" smtClean="0"/>
              <a:pPr eaLnBrk="1" hangingPunct="1"/>
              <a:t>35</a:t>
            </a:fld>
            <a:endParaRPr lang="en-US" smtClean="0"/>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876800" y="5410200"/>
            <a:ext cx="3429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Sample Network Simulation</a:t>
            </a:r>
          </a:p>
        </p:txBody>
      </p:sp>
      <p:sp>
        <p:nvSpPr>
          <p:cNvPr id="38915" name="Content Placeholder 2"/>
          <p:cNvSpPr>
            <a:spLocks noGrp="1"/>
          </p:cNvSpPr>
          <p:nvPr>
            <p:ph idx="1"/>
          </p:nvPr>
        </p:nvSpPr>
        <p:spPr/>
        <p:txBody>
          <a:bodyPr/>
          <a:lstStyle/>
          <a:p>
            <a:r>
              <a:rPr lang="en-US" smtClean="0"/>
              <a:t>Scroll around in the User Created Packet Window to see the different aspects of this ping message, including an indication that the ping was successful</a:t>
            </a:r>
          </a:p>
          <a:p>
            <a:r>
              <a:rPr lang="en-US" smtClean="0"/>
              <a:t>Alternatively, toggle the PDU List Window to see a larger display of this message</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E6477-7EC1-4424-A085-22308AB2CD43}" type="slidenum">
              <a:rPr lang="en-US" smtClean="0"/>
              <a:pP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Sample Network Simulation</a:t>
            </a:r>
          </a:p>
        </p:txBody>
      </p:sp>
      <p:sp>
        <p:nvSpPr>
          <p:cNvPr id="399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9B5620-B37C-4FCA-95A7-7D26F2954EA3}" type="slidenum">
              <a:rPr lang="en-US" smtClean="0"/>
              <a:pPr eaLnBrk="1" hangingPunct="1"/>
              <a:t>37</a:t>
            </a:fld>
            <a:endParaRPr lang="en-US" smtClean="0"/>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99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4495800" y="5486400"/>
            <a:ext cx="2133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Sample Network Simulation</a:t>
            </a:r>
          </a:p>
        </p:txBody>
      </p:sp>
      <p:sp>
        <p:nvSpPr>
          <p:cNvPr id="40963" name="Content Placeholder 2"/>
          <p:cNvSpPr>
            <a:spLocks noGrp="1"/>
          </p:cNvSpPr>
          <p:nvPr>
            <p:ph idx="1"/>
          </p:nvPr>
        </p:nvSpPr>
        <p:spPr/>
        <p:txBody>
          <a:bodyPr/>
          <a:lstStyle/>
          <a:p>
            <a:r>
              <a:rPr lang="en-US" smtClean="0"/>
              <a:t>You can save one or more of these messages as a scenario</a:t>
            </a:r>
          </a:p>
          <a:p>
            <a:r>
              <a:rPr lang="en-US" smtClean="0"/>
              <a:t>When you start, you are in Scenario 0</a:t>
            </a:r>
          </a:p>
          <a:p>
            <a:r>
              <a:rPr lang="en-US" smtClean="0"/>
              <a:t>Label this first scenario with an i note</a:t>
            </a:r>
          </a:p>
          <a:p>
            <a:r>
              <a:rPr lang="en-US" smtClean="0"/>
              <a:t>Different scenarios allow you to use the same topology for experiments with different groupings of user created packets</a:t>
            </a:r>
          </a:p>
          <a:p>
            <a:r>
              <a:rPr lang="en-US" smtClean="0"/>
              <a:t>Click on New to create a new scenario</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DFCBF3-B118-42CD-A8EC-88AD9BA3C3F9}"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Sample Network Simulation</a:t>
            </a:r>
          </a:p>
        </p:txBody>
      </p:sp>
      <p:sp>
        <p:nvSpPr>
          <p:cNvPr id="41987" name="Content Placeholder 2"/>
          <p:cNvSpPr>
            <a:spLocks noGrp="1"/>
          </p:cNvSpPr>
          <p:nvPr>
            <p:ph idx="1"/>
          </p:nvPr>
        </p:nvSpPr>
        <p:spPr/>
        <p:txBody>
          <a:bodyPr/>
          <a:lstStyle/>
          <a:p>
            <a:r>
              <a:rPr lang="en-US" smtClean="0"/>
              <a:t>New scenarios will always initially be blank</a:t>
            </a:r>
          </a:p>
          <a:p>
            <a:r>
              <a:rPr lang="en-US" smtClean="0"/>
              <a:t>Add two packets by using the Simple PDU tool, perhaps a PDU from Paris to Tokyo and a different PDU from Tokyo to Paris</a:t>
            </a:r>
          </a:p>
          <a:p>
            <a:r>
              <a:rPr lang="en-US" smtClean="0"/>
              <a:t>Then add a little i note describing the scenario, to complete Scenario 1</a:t>
            </a:r>
          </a:p>
          <a:p>
            <a:r>
              <a:rPr lang="en-US" smtClean="0"/>
              <a:t>An example is shown next</a:t>
            </a:r>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BD7409-E26C-47B3-9DBE-9AEEE0737270}" type="slidenum">
              <a:rPr lang="en-US" smtClean="0"/>
              <a:pPr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Application Testing Tool</a:t>
            </a:r>
          </a:p>
        </p:txBody>
      </p:sp>
      <p:sp>
        <p:nvSpPr>
          <p:cNvPr id="6147" name="Content Placeholder 2"/>
          <p:cNvSpPr>
            <a:spLocks noGrp="1"/>
          </p:cNvSpPr>
          <p:nvPr>
            <p:ph idx="1"/>
          </p:nvPr>
        </p:nvSpPr>
        <p:spPr/>
        <p:txBody>
          <a:bodyPr/>
          <a:lstStyle/>
          <a:p>
            <a:r>
              <a:rPr lang="en-US" smtClean="0"/>
              <a:t>One type of application testing tool is one used to determine what hardware is needed to run an application</a:t>
            </a:r>
          </a:p>
          <a:p>
            <a:r>
              <a:rPr lang="en-US" smtClean="0"/>
              <a:t>It is also good practice to test a new application before deploying it on the network to see how it will respond to common network problems</a:t>
            </a:r>
          </a:p>
          <a:p>
            <a:r>
              <a:rPr lang="en-US" smtClean="0"/>
              <a:t>To do this a software based tool can be used to stand in for the network</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69C269-55A8-46E3-88B2-CF3FD69A8DFD}"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Sample Network Simulation</a:t>
            </a:r>
          </a:p>
        </p:txBody>
      </p:sp>
      <p:pic>
        <p:nvPicPr>
          <p:cNvPr id="43011" name="Content Placeholder 5" descr="myFirstPTLab_ii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6227763" cy="4572000"/>
          </a:xfrm>
        </p:spPr>
      </p:pic>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EB4E1A-2FC0-46C2-BA15-A6D980B07269}"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Sample Network Simulation</a:t>
            </a:r>
          </a:p>
        </p:txBody>
      </p:sp>
      <p:sp>
        <p:nvSpPr>
          <p:cNvPr id="44035" name="Content Placeholder 2"/>
          <p:cNvSpPr>
            <a:spLocks noGrp="1"/>
          </p:cNvSpPr>
          <p:nvPr>
            <p:ph idx="1"/>
          </p:nvPr>
        </p:nvSpPr>
        <p:spPr/>
        <p:txBody>
          <a:bodyPr/>
          <a:lstStyle/>
          <a:p>
            <a:r>
              <a:rPr lang="en-US" smtClean="0"/>
              <a:t>Go back and forth between Scenario 0 and 1</a:t>
            </a:r>
          </a:p>
          <a:p>
            <a:r>
              <a:rPr lang="en-US" smtClean="0"/>
              <a:t>Several different scenarios can be saved for a single network</a:t>
            </a:r>
          </a:p>
          <a:p>
            <a:r>
              <a:rPr lang="en-US" smtClean="0"/>
              <a:t>Now delete Scenario 1 using the Delete button</a:t>
            </a:r>
          </a:p>
          <a:p>
            <a:r>
              <a:rPr lang="en-US" smtClean="0"/>
              <a:t>You are back at Scenario 0</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4E49EC-B811-4261-964E-43EEFFC19214}"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Sample Network Simulation</a:t>
            </a:r>
          </a:p>
        </p:txBody>
      </p:sp>
      <p:sp>
        <p:nvSpPr>
          <p:cNvPr id="45059" name="Content Placeholder 2"/>
          <p:cNvSpPr>
            <a:spLocks noGrp="1"/>
          </p:cNvSpPr>
          <p:nvPr>
            <p:ph idx="1"/>
          </p:nvPr>
        </p:nvSpPr>
        <p:spPr/>
        <p:txBody>
          <a:bodyPr/>
          <a:lstStyle/>
          <a:p>
            <a:r>
              <a:rPr lang="en-US" smtClean="0"/>
              <a:t>If you want to remove the PDU, you could scroll across in the User Created Packet Window and click on delete on the last column</a:t>
            </a:r>
          </a:p>
          <a:p>
            <a:r>
              <a:rPr lang="en-US" smtClean="0"/>
              <a:t>Do so</a:t>
            </a:r>
          </a:p>
          <a:p>
            <a:r>
              <a:rPr lang="en-US" smtClean="0"/>
              <a:t>Delete the whole scenario</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0AA07-0717-48D2-A7BD-FABDF8BC2CF2}"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Sample Network Simulation</a:t>
            </a:r>
          </a:p>
        </p:txBody>
      </p:sp>
      <p:sp>
        <p:nvSpPr>
          <p:cNvPr id="46083" name="Content Placeholder 2"/>
          <p:cNvSpPr>
            <a:spLocks noGrp="1"/>
          </p:cNvSpPr>
          <p:nvPr>
            <p:ph idx="1"/>
          </p:nvPr>
        </p:nvSpPr>
        <p:spPr/>
        <p:txBody>
          <a:bodyPr/>
          <a:lstStyle/>
          <a:p>
            <a:r>
              <a:rPr lang="en-US" smtClean="0"/>
              <a:t>Start with your original saved file open</a:t>
            </a:r>
          </a:p>
          <a:p>
            <a:r>
              <a:rPr lang="en-US" smtClean="0"/>
              <a:t>In Realtime Mode, send a simple PDU from Tokyo to Paris</a:t>
            </a:r>
          </a:p>
          <a:p>
            <a:r>
              <a:rPr lang="en-US" smtClean="0"/>
              <a:t>Delete the PDU by using the method learned in the previous section</a:t>
            </a:r>
          </a:p>
          <a:p>
            <a:r>
              <a:rPr lang="en-US" smtClean="0"/>
              <a:t>Switch to Simulation Mode</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DD12A6-5318-4B51-9718-DFE444333FFC}"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Sample Network Simulation</a:t>
            </a:r>
          </a:p>
        </p:txBody>
      </p:sp>
      <p:sp>
        <p:nvSpPr>
          <p:cNvPr id="47107" name="Content Placeholder 2"/>
          <p:cNvSpPr>
            <a:spLocks noGrp="1"/>
          </p:cNvSpPr>
          <p:nvPr>
            <p:ph idx="1"/>
          </p:nvPr>
        </p:nvSpPr>
        <p:spPr/>
        <p:txBody>
          <a:bodyPr/>
          <a:lstStyle/>
          <a:p>
            <a:r>
              <a:rPr lang="en-US" smtClean="0"/>
              <a:t>In this mode, time freezes, therefore you can watch your network run at a slower pace, observing the paths that packets take and inspecting them in detail packet tracing</a:t>
            </a:r>
          </a:p>
          <a:p>
            <a:r>
              <a:rPr lang="en-US" smtClean="0"/>
              <a:t>Under the Event List Filters, click on All/None to uncheck all fields, and then click on ICMP to only view ICMP packets in the animation </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03EA06-8DBA-4A6B-91AC-E886C7B6B16E}"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Sample Network Simulation</a:t>
            </a:r>
          </a:p>
        </p:txBody>
      </p:sp>
      <p:sp>
        <p:nvSpPr>
          <p:cNvPr id="48131" name="Content Placeholder 2"/>
          <p:cNvSpPr>
            <a:spLocks noGrp="1"/>
          </p:cNvSpPr>
          <p:nvPr>
            <p:ph idx="1"/>
          </p:nvPr>
        </p:nvSpPr>
        <p:spPr/>
        <p:txBody>
          <a:bodyPr/>
          <a:lstStyle/>
          <a:p>
            <a:r>
              <a:rPr lang="en-US" smtClean="0"/>
              <a:t>Add a simple PDU from Tokyo to Paris</a:t>
            </a:r>
          </a:p>
          <a:p>
            <a:r>
              <a:rPr lang="en-US" smtClean="0"/>
              <a:t>The eye icon at the left of the Event List indicates that this packet is currently displayed as an envelope </a:t>
            </a:r>
          </a:p>
          <a:p>
            <a:r>
              <a:rPr lang="en-US" smtClean="0"/>
              <a:t>Click on Capture/Forward button once</a:t>
            </a:r>
          </a:p>
          <a:p>
            <a:r>
              <a:rPr lang="en-US" smtClean="0"/>
              <a:t>This acts like a network sniffing program, capturing the next event that occurs on the network</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34F84D-4135-4327-8569-1EF409B75A8B}"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Sample Network Simulation</a:t>
            </a:r>
          </a:p>
        </p:txBody>
      </p:sp>
      <p:sp>
        <p:nvSpPr>
          <p:cNvPr id="49155" name="Content Placeholder 2"/>
          <p:cNvSpPr>
            <a:spLocks noGrp="1"/>
          </p:cNvSpPr>
          <p:nvPr>
            <p:ph idx="1"/>
          </p:nvPr>
        </p:nvSpPr>
        <p:spPr/>
        <p:txBody>
          <a:bodyPr/>
          <a:lstStyle/>
          <a:p>
            <a:r>
              <a:rPr lang="en-US" smtClean="0"/>
              <a:t>Note that after clicking on Capture/Forward, the packet in the workspace moves from one device to another - this is the ICMP echo request message from Tokyo to Paris</a:t>
            </a:r>
          </a:p>
          <a:p>
            <a:r>
              <a:rPr lang="en-US" smtClean="0"/>
              <a:t>Another event is also added in the Event List this reflects the change that happened in the workspace</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C536C4-5B75-41E7-8A43-D518BFBD7F22}"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Sample Network Simulation</a:t>
            </a:r>
          </a:p>
        </p:txBody>
      </p:sp>
      <p:sp>
        <p:nvSpPr>
          <p:cNvPr id="50179" name="Content Placeholder 2"/>
          <p:cNvSpPr>
            <a:spLocks noGrp="1"/>
          </p:cNvSpPr>
          <p:nvPr>
            <p:ph idx="1"/>
          </p:nvPr>
        </p:nvSpPr>
        <p:spPr/>
        <p:txBody>
          <a:bodyPr/>
          <a:lstStyle/>
          <a:p>
            <a:r>
              <a:rPr lang="en-US" smtClean="0"/>
              <a:t>The first time through an animation, the meaning of the Capture/Forward is Capture; after resetting the simulation, the meaning would be Forward</a:t>
            </a:r>
          </a:p>
          <a:p>
            <a:r>
              <a:rPr lang="en-US" smtClean="0"/>
              <a:t>Adjust the speed of the animation by dragging the Play Speed slider to the right</a:t>
            </a:r>
          </a:p>
          <a:p>
            <a:r>
              <a:rPr lang="en-US" smtClean="0"/>
              <a:t>Click on Capture/Forward button a second time</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C0202D-1D2A-4221-980B-2311D55FE6DF}"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Sample Network Simulation</a:t>
            </a:r>
          </a:p>
        </p:txBody>
      </p:sp>
      <p:sp>
        <p:nvSpPr>
          <p:cNvPr id="51203" name="Content Placeholder 2"/>
          <p:cNvSpPr>
            <a:spLocks noGrp="1"/>
          </p:cNvSpPr>
          <p:nvPr>
            <p:ph idx="1"/>
          </p:nvPr>
        </p:nvSpPr>
        <p:spPr/>
        <p:txBody>
          <a:bodyPr/>
          <a:lstStyle/>
          <a:p>
            <a:r>
              <a:rPr lang="en-US" smtClean="0"/>
              <a:t>This captures the next network event - this is the echo reply from Paris to Tokyo, shown as successful with a green check mark on the envelope, and the animation plays faster this time</a:t>
            </a:r>
          </a:p>
          <a:p>
            <a:r>
              <a:rPr lang="en-US" smtClean="0"/>
              <a:t>Dragging the speed slider to the opposite direction - to the left - would have slowed the animation</a:t>
            </a:r>
          </a:p>
          <a:p>
            <a:r>
              <a:rPr lang="en-US" smtClean="0"/>
              <a:t>Click on Capture/Forward button again</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33F4D-83F0-4E2F-9802-36E0793CF519}" type="slidenum">
              <a:rPr lang="en-US" smtClean="0"/>
              <a:pP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Sample Network Simulation</a:t>
            </a:r>
          </a:p>
        </p:txBody>
      </p:sp>
      <p:sp>
        <p:nvSpPr>
          <p:cNvPr id="52227" name="Content Placeholder 2"/>
          <p:cNvSpPr>
            <a:spLocks noGrp="1"/>
          </p:cNvSpPr>
          <p:nvPr>
            <p:ph idx="1"/>
          </p:nvPr>
        </p:nvSpPr>
        <p:spPr/>
        <p:txBody>
          <a:bodyPr/>
          <a:lstStyle/>
          <a:p>
            <a:r>
              <a:rPr lang="en-US" smtClean="0"/>
              <a:t>At this point, Paris has already sent an echo reply to Tokyo therefore, there are no more ICMP events left to capture</a:t>
            </a:r>
          </a:p>
          <a:p>
            <a:r>
              <a:rPr lang="en-US" smtClean="0"/>
              <a:t>A No More Events window will appear notifying you of this, as shown in the screenshot below</a:t>
            </a:r>
          </a:p>
          <a:p>
            <a:r>
              <a:rPr lang="en-US" smtClean="0"/>
              <a:t>Click OK</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A1CF47-73E8-4AC8-9826-43C091363E43}"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Application Testing Tool</a:t>
            </a:r>
          </a:p>
        </p:txBody>
      </p:sp>
      <p:sp>
        <p:nvSpPr>
          <p:cNvPr id="7171" name="Content Placeholder 2"/>
          <p:cNvSpPr>
            <a:spLocks noGrp="1"/>
          </p:cNvSpPr>
          <p:nvPr>
            <p:ph idx="1"/>
          </p:nvPr>
        </p:nvSpPr>
        <p:spPr/>
        <p:txBody>
          <a:bodyPr/>
          <a:lstStyle/>
          <a:p>
            <a:r>
              <a:rPr lang="en-US" smtClean="0"/>
              <a:t>This allows a real workstation to access a real server with the traffic going through the software based tool</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7AD78A-B22D-4338-8871-6EDE292A3056}"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Sample Network Simulation</a:t>
            </a:r>
          </a:p>
        </p:txBody>
      </p:sp>
      <p:pic>
        <p:nvPicPr>
          <p:cNvPr id="53251" name="Content Placeholder 6" descr="myFirstPTLab_iv.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2638" y="2014538"/>
            <a:ext cx="5038725" cy="3695700"/>
          </a:xfrm>
        </p:spPr>
      </p:pic>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B1B87F-BAE5-4621-AFAF-5D70B6E38667}"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Sample Network Simulation</a:t>
            </a:r>
          </a:p>
        </p:txBody>
      </p:sp>
      <p:sp>
        <p:nvSpPr>
          <p:cNvPr id="54275" name="Content Placeholder 2"/>
          <p:cNvSpPr>
            <a:spLocks noGrp="1"/>
          </p:cNvSpPr>
          <p:nvPr>
            <p:ph idx="1"/>
          </p:nvPr>
        </p:nvSpPr>
        <p:spPr/>
        <p:txBody>
          <a:bodyPr/>
          <a:lstStyle/>
          <a:p>
            <a:r>
              <a:rPr lang="en-US" smtClean="0"/>
              <a:t>Continuing from the last activity, click on Reset Simulation</a:t>
            </a:r>
          </a:p>
          <a:p>
            <a:r>
              <a:rPr lang="en-US" smtClean="0"/>
              <a:t>This clears the entries in the Event List except for the original packet</a:t>
            </a:r>
          </a:p>
          <a:p>
            <a:r>
              <a:rPr lang="en-US" smtClean="0"/>
              <a:t>Click on the packet envelope on the workspace to bring up the PDU Information window like the one shown in the screenshot below</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FA6C72-1EB7-469A-AC4C-5474B9ACE5B5}"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Sample Network Simulation</a:t>
            </a:r>
          </a:p>
        </p:txBody>
      </p:sp>
      <p:sp>
        <p:nvSpPr>
          <p:cNvPr id="55299" name="Content Placeholder 2"/>
          <p:cNvSpPr>
            <a:spLocks noGrp="1"/>
          </p:cNvSpPr>
          <p:nvPr>
            <p:ph idx="1"/>
          </p:nvPr>
        </p:nvSpPr>
        <p:spPr/>
        <p:txBody>
          <a:bodyPr/>
          <a:lstStyle/>
          <a:p>
            <a:r>
              <a:rPr lang="en-US" smtClean="0"/>
              <a:t>This window contains the OSI model tab which shows how the packet is processed at each layer of the OSI model by the current device</a:t>
            </a:r>
          </a:p>
          <a:p>
            <a:r>
              <a:rPr lang="en-US" smtClean="0"/>
              <a:t>Close this window, and note that this packet is indicated in the Event List by the eye icon</a:t>
            </a:r>
          </a:p>
          <a:p>
            <a:r>
              <a:rPr lang="en-US" smtClean="0"/>
              <a:t>The whole row in the Event List is also highlighted</a:t>
            </a:r>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F96FB3-ACD2-4959-8807-DFD1409425AF}" type="slidenum">
              <a:rPr lang="en-US" smtClean="0"/>
              <a:pP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Sample Network Simulation</a:t>
            </a:r>
          </a:p>
        </p:txBody>
      </p:sp>
      <p:sp>
        <p:nvSpPr>
          <p:cNvPr id="56323" name="Content Placeholder 2"/>
          <p:cNvSpPr>
            <a:spLocks noGrp="1"/>
          </p:cNvSpPr>
          <p:nvPr>
            <p:ph idx="1"/>
          </p:nvPr>
        </p:nvSpPr>
        <p:spPr/>
        <p:txBody>
          <a:bodyPr/>
          <a:lstStyle/>
          <a:p>
            <a:r>
              <a:rPr lang="en-US" smtClean="0"/>
              <a:t>For this row, clicking on the color square in the Info column is equivalent to clicking directly on the packet envelope</a:t>
            </a:r>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C1F592-E250-4B1F-8CC4-1B4E57EF5E9D}"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Sample Network Simulation</a:t>
            </a:r>
          </a:p>
        </p:txBody>
      </p:sp>
      <p:pic>
        <p:nvPicPr>
          <p:cNvPr id="57347" name="Content Placeholder 5" descr="myFirstPTLab_v.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14550" y="2049463"/>
            <a:ext cx="4914900" cy="3629025"/>
          </a:xfrm>
        </p:spPr>
      </p:pic>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D6F60C-955A-480D-AAAA-7C19C71E237B}"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Sample Network Simulation</a:t>
            </a:r>
          </a:p>
        </p:txBody>
      </p:sp>
      <p:sp>
        <p:nvSpPr>
          <p:cNvPr id="58371" name="Content Placeholder 2"/>
          <p:cNvSpPr>
            <a:spLocks noGrp="1"/>
          </p:cNvSpPr>
          <p:nvPr>
            <p:ph idx="1"/>
          </p:nvPr>
        </p:nvSpPr>
        <p:spPr/>
        <p:txBody>
          <a:bodyPr/>
          <a:lstStyle/>
          <a:p>
            <a:r>
              <a:rPr lang="en-US" smtClean="0"/>
              <a:t>Use the Next Layer and Previous Layer buttons to see details of the packet processing at the relevant OSI Layers</a:t>
            </a:r>
          </a:p>
          <a:p>
            <a:r>
              <a:rPr lang="en-US" smtClean="0"/>
              <a:t>Note that only the Out Layers can be viewed in the case of this original echo request message</a:t>
            </a:r>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E207E7-D371-49A1-AA28-D902E654932E}"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Sample Network Simulation</a:t>
            </a:r>
          </a:p>
        </p:txBody>
      </p:sp>
      <p:sp>
        <p:nvSpPr>
          <p:cNvPr id="59395" name="Content Placeholder 2"/>
          <p:cNvSpPr>
            <a:spLocks noGrp="1"/>
          </p:cNvSpPr>
          <p:nvPr>
            <p:ph idx="1"/>
          </p:nvPr>
        </p:nvSpPr>
        <p:spPr/>
        <p:txBody>
          <a:bodyPr/>
          <a:lstStyle/>
          <a:p>
            <a:r>
              <a:rPr lang="en-US" smtClean="0"/>
              <a:t>Click on the Outbound PDU Details tab</a:t>
            </a:r>
          </a:p>
          <a:p>
            <a:r>
              <a:rPr lang="en-US" smtClean="0"/>
              <a:t>This shows exactly what is in the PDU headers, broken up into header type and the individual fields in each header</a:t>
            </a:r>
          </a:p>
          <a:p>
            <a:r>
              <a:rPr lang="en-US" smtClean="0"/>
              <a:t>Close the PDU Information window</a:t>
            </a:r>
          </a:p>
          <a:p>
            <a:r>
              <a:rPr lang="en-US" smtClean="0"/>
              <a:t>Click on Capture/Forward button once</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B0F488-FB17-4178-84E0-183F83B06EDA}" type="slidenum">
              <a:rPr lang="en-US" smtClean="0"/>
              <a:pP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Sample Network Simulation</a:t>
            </a:r>
          </a:p>
        </p:txBody>
      </p:sp>
      <p:sp>
        <p:nvSpPr>
          <p:cNvPr id="60419" name="Content Placeholder 2"/>
          <p:cNvSpPr>
            <a:spLocks noGrp="1"/>
          </p:cNvSpPr>
          <p:nvPr>
            <p:ph idx="1"/>
          </p:nvPr>
        </p:nvSpPr>
        <p:spPr/>
        <p:txBody>
          <a:bodyPr/>
          <a:lstStyle/>
          <a:p>
            <a:r>
              <a:rPr lang="en-US" smtClean="0"/>
              <a:t>Click again on the packet in the workspace to open the PDU Information window</a:t>
            </a:r>
          </a:p>
          <a:p>
            <a:r>
              <a:rPr lang="en-US" smtClean="0"/>
              <a:t>Notice that this time, information regarding the In Layers and Out Layers can both be viewed</a:t>
            </a:r>
          </a:p>
          <a:p>
            <a:r>
              <a:rPr lang="en-US" smtClean="0"/>
              <a:t>Click on the Inbound PDU Details tab</a:t>
            </a:r>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515FF6-C22A-4011-A0F6-888A8716A5F3}" type="slidenum">
              <a:rPr lang="en-US" smtClean="0"/>
              <a:pPr eaLnBrk="1" hangingPunct="1"/>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Sample Network Simulation</a:t>
            </a:r>
          </a:p>
        </p:txBody>
      </p:sp>
      <p:sp>
        <p:nvSpPr>
          <p:cNvPr id="61443" name="Content Placeholder 2"/>
          <p:cNvSpPr>
            <a:spLocks noGrp="1"/>
          </p:cNvSpPr>
          <p:nvPr>
            <p:ph idx="1"/>
          </p:nvPr>
        </p:nvSpPr>
        <p:spPr/>
        <p:txBody>
          <a:bodyPr/>
          <a:lstStyle/>
          <a:p>
            <a:r>
              <a:rPr lang="en-US" smtClean="0"/>
              <a:t>In this case this shows the details of the inbound echo request packet from Tokyo to Paris</a:t>
            </a:r>
          </a:p>
          <a:p>
            <a:r>
              <a:rPr lang="en-US" smtClean="0"/>
              <a:t>Click on the Outbound PDU Details tab, which shows similar information, but in this case for the echo reply packet from Paris to Tokyo</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500608-4CFE-4529-8D2D-CB016B7295FD}"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Sample Network Simulation</a:t>
            </a:r>
          </a:p>
        </p:txBody>
      </p:sp>
      <p:sp>
        <p:nvSpPr>
          <p:cNvPr id="62467" name="Content Placeholder 2"/>
          <p:cNvSpPr>
            <a:spLocks noGrp="1"/>
          </p:cNvSpPr>
          <p:nvPr>
            <p:ph idx="1"/>
          </p:nvPr>
        </p:nvSpPr>
        <p:spPr/>
        <p:txBody>
          <a:bodyPr/>
          <a:lstStyle/>
          <a:p>
            <a:r>
              <a:rPr lang="en-US" smtClean="0"/>
              <a:t>Click on Reset Simulation again</a:t>
            </a:r>
          </a:p>
          <a:p>
            <a:r>
              <a:rPr lang="en-US" smtClean="0"/>
              <a:t>This time click on Auto Capture/Play</a:t>
            </a:r>
          </a:p>
          <a:p>
            <a:r>
              <a:rPr lang="en-US" smtClean="0"/>
              <a:t>The echo request and echo reply will be automatically captured, and the No More Events message will occur automatically</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B7B11C-7EE4-4A43-B19F-D4FCCAEAE1C6}" type="slidenum">
              <a:rPr lang="en-US" smtClean="0"/>
              <a:pP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Simulator</a:t>
            </a:r>
          </a:p>
        </p:txBody>
      </p:sp>
      <p:sp>
        <p:nvSpPr>
          <p:cNvPr id="8195" name="Content Placeholder 2"/>
          <p:cNvSpPr>
            <a:spLocks noGrp="1"/>
          </p:cNvSpPr>
          <p:nvPr>
            <p:ph idx="1"/>
          </p:nvPr>
        </p:nvSpPr>
        <p:spPr/>
        <p:txBody>
          <a:bodyPr/>
          <a:lstStyle/>
          <a:p>
            <a:r>
              <a:rPr lang="en-US" smtClean="0"/>
              <a:t>A simulator is a program that is designed to present an environment that looks as near as possible to the real equipment it is simulating</a:t>
            </a:r>
          </a:p>
          <a:p>
            <a:r>
              <a:rPr lang="en-US" smtClean="0"/>
              <a:t>The simulator used here is Packet Tracer</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F4DC97-52CF-4CD4-AFDC-6BB872315496}"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Sample Network Simulation</a:t>
            </a:r>
          </a:p>
        </p:txBody>
      </p:sp>
      <p:sp>
        <p:nvSpPr>
          <p:cNvPr id="63491" name="Content Placeholder 2"/>
          <p:cNvSpPr>
            <a:spLocks noGrp="1"/>
          </p:cNvSpPr>
          <p:nvPr>
            <p:ph idx="1"/>
          </p:nvPr>
        </p:nvSpPr>
        <p:spPr/>
        <p:txBody>
          <a:bodyPr/>
          <a:lstStyle/>
          <a:p>
            <a:r>
              <a:rPr lang="en-US" smtClean="0"/>
              <a:t>Click on the Back Button twice to rewind the animation one step at a time</a:t>
            </a:r>
          </a:p>
          <a:p>
            <a:r>
              <a:rPr lang="en-US" smtClean="0"/>
              <a:t>Now click on the Capture/Forward button twice to forward the packet through the animation</a:t>
            </a:r>
          </a:p>
          <a:p>
            <a:r>
              <a:rPr lang="en-US" smtClean="0"/>
              <a:t>Also note the change in which packet is highlighted in the Event List</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5AD221-F05E-4429-AE29-A8CFCA5940E8}"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Sample Network Simulation</a:t>
            </a:r>
          </a:p>
        </p:txBody>
      </p:sp>
      <p:sp>
        <p:nvSpPr>
          <p:cNvPr id="64515" name="Content Placeholder 2"/>
          <p:cNvSpPr>
            <a:spLocks noGrp="1"/>
          </p:cNvSpPr>
          <p:nvPr>
            <p:ph idx="1"/>
          </p:nvPr>
        </p:nvSpPr>
        <p:spPr/>
        <p:txBody>
          <a:bodyPr/>
          <a:lstStyle/>
          <a:p>
            <a:r>
              <a:rPr lang="en-US" smtClean="0"/>
              <a:t>Remember that at any time, you can either click on the packet envelope directly, or click on the Info column in the Event List, to open up the PDU Information window</a:t>
            </a:r>
          </a:p>
          <a:p>
            <a:r>
              <a:rPr lang="en-US" smtClean="0"/>
              <a:t>Click on the Back Button twice to rewind the animation</a:t>
            </a:r>
          </a:p>
          <a:p>
            <a:r>
              <a:rPr lang="en-US" smtClean="0"/>
              <a:t>This time click Auto Capture/Play and the packet animation will automatically occur</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570DC7-CA12-45F9-81EE-8103998293E3}"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Sample Network Simulation</a:t>
            </a:r>
          </a:p>
        </p:txBody>
      </p:sp>
      <p:sp>
        <p:nvSpPr>
          <p:cNvPr id="65539" name="Content Placeholder 2"/>
          <p:cNvSpPr>
            <a:spLocks noGrp="1"/>
          </p:cNvSpPr>
          <p:nvPr>
            <p:ph idx="1"/>
          </p:nvPr>
        </p:nvSpPr>
        <p:spPr/>
        <p:txBody>
          <a:bodyPr/>
          <a:lstStyle/>
          <a:p>
            <a:r>
              <a:rPr lang="en-US" smtClean="0"/>
              <a:t>Start by closing the existing workspace and reopening your original saved file</a:t>
            </a:r>
          </a:p>
          <a:p>
            <a:r>
              <a:rPr lang="en-US" smtClean="0"/>
              <a:t>Open the ARP Tables for both PCs by clicking on each PC using the Inspect tool</a:t>
            </a:r>
          </a:p>
          <a:p>
            <a:r>
              <a:rPr lang="en-US" smtClean="0"/>
              <a:t>The ARP tables always appear on the same spot</a:t>
            </a:r>
          </a:p>
          <a:p>
            <a:r>
              <a:rPr lang="en-US" smtClean="0"/>
              <a:t>Reposition one of them to make them both visible</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EB9FEE-34CC-4251-AAA2-D5CE60B96338}" type="slidenum">
              <a:rPr lang="en-US" smtClean="0"/>
              <a:pPr eaLnBrk="1" hangingPunct="1"/>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Sample Network Simulation</a:t>
            </a:r>
          </a:p>
        </p:txBody>
      </p:sp>
      <p:sp>
        <p:nvSpPr>
          <p:cNvPr id="66563" name="Content Placeholder 2"/>
          <p:cNvSpPr>
            <a:spLocks noGrp="1"/>
          </p:cNvSpPr>
          <p:nvPr>
            <p:ph idx="1"/>
          </p:nvPr>
        </p:nvSpPr>
        <p:spPr/>
        <p:txBody>
          <a:bodyPr/>
          <a:lstStyle/>
          <a:p>
            <a:r>
              <a:rPr lang="en-US" smtClean="0"/>
              <a:t>You can also resize the tables for better viewing</a:t>
            </a:r>
          </a:p>
          <a:p>
            <a:r>
              <a:rPr lang="en-US" smtClean="0"/>
              <a:t>In Realtime Mode, send a simple PDU from Tokyo to Paris</a:t>
            </a:r>
          </a:p>
          <a:p>
            <a:r>
              <a:rPr lang="en-US" smtClean="0"/>
              <a:t>Notice that the ARP tables are filled in automatically as shown here</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829299-56E8-41D8-97F6-6B0E48A038AC}"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Sample Network Simulation</a:t>
            </a:r>
          </a:p>
        </p:txBody>
      </p:sp>
      <p:pic>
        <p:nvPicPr>
          <p:cNvPr id="67587" name="Content Placeholder 5" descr="myFirstPTLab_v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6188075" cy="4572000"/>
          </a:xfrm>
        </p:spPr>
      </p:pic>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F0A5CB-2696-4BD5-B0BC-19FAB88A9029}"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Sample Network Simulation</a:t>
            </a:r>
          </a:p>
        </p:txBody>
      </p:sp>
      <p:sp>
        <p:nvSpPr>
          <p:cNvPr id="68611" name="Content Placeholder 2"/>
          <p:cNvSpPr>
            <a:spLocks noGrp="1"/>
          </p:cNvSpPr>
          <p:nvPr>
            <p:ph idx="1"/>
          </p:nvPr>
        </p:nvSpPr>
        <p:spPr/>
        <p:txBody>
          <a:bodyPr/>
          <a:lstStyle/>
          <a:p>
            <a:r>
              <a:rPr lang="en-US" smtClean="0"/>
              <a:t>Delete the PDU using the method learned in the previous sections</a:t>
            </a:r>
          </a:p>
          <a:p>
            <a:r>
              <a:rPr lang="en-US" smtClean="0"/>
              <a:t>Notice that the entries in the ARP tables are not cleared</a:t>
            </a:r>
          </a:p>
          <a:p>
            <a:r>
              <a:rPr lang="en-US" smtClean="0"/>
              <a:t>This is so because the ARP entries for both devices have already been learned</a:t>
            </a:r>
          </a:p>
          <a:p>
            <a:r>
              <a:rPr lang="en-US" smtClean="0"/>
              <a:t>Deleting the user created PDUs does not reset what already occurred in the network</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9AD949-A86C-42A4-B3F4-CABB6D1C156F}"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Sample Network Simulation</a:t>
            </a:r>
          </a:p>
        </p:txBody>
      </p:sp>
      <p:sp>
        <p:nvSpPr>
          <p:cNvPr id="69635" name="Content Placeholder 2"/>
          <p:cNvSpPr>
            <a:spLocks noGrp="1"/>
          </p:cNvSpPr>
          <p:nvPr>
            <p:ph idx="1"/>
          </p:nvPr>
        </p:nvSpPr>
        <p:spPr/>
        <p:txBody>
          <a:bodyPr/>
          <a:lstStyle/>
          <a:p>
            <a:r>
              <a:rPr lang="en-US" smtClean="0"/>
              <a:t>Click Reset Network</a:t>
            </a:r>
          </a:p>
          <a:p>
            <a:r>
              <a:rPr lang="en-US" smtClean="0"/>
              <a:t>Notice that the ARP tables are cleared</a:t>
            </a:r>
          </a:p>
          <a:p>
            <a:r>
              <a:rPr lang="en-US" smtClean="0"/>
              <a:t>The Reset Network button power cycles devices by turning them off and then on</a:t>
            </a:r>
          </a:p>
          <a:p>
            <a:r>
              <a:rPr lang="en-US" smtClean="0"/>
              <a:t> By doing so, they lose temporary information like the tables they learned</a:t>
            </a:r>
          </a:p>
          <a:p>
            <a:r>
              <a:rPr lang="en-US" smtClean="0"/>
              <a:t>Go to Simulation Mode</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3F8471-936F-4D69-88DD-EDFB68CF6AA5}"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Sample Network Simulation</a:t>
            </a:r>
          </a:p>
        </p:txBody>
      </p:sp>
      <p:sp>
        <p:nvSpPr>
          <p:cNvPr id="70659" name="Content Placeholder 2"/>
          <p:cNvSpPr>
            <a:spLocks noGrp="1"/>
          </p:cNvSpPr>
          <p:nvPr>
            <p:ph idx="1"/>
          </p:nvPr>
        </p:nvSpPr>
        <p:spPr/>
        <p:txBody>
          <a:bodyPr/>
          <a:lstStyle/>
          <a:p>
            <a:r>
              <a:rPr lang="en-US" smtClean="0"/>
              <a:t>In the Event List Filters, make sure that ICMP and ARP are checked so that you can view ICMP and ARP packets in the animation</a:t>
            </a:r>
          </a:p>
          <a:p>
            <a:r>
              <a:rPr lang="en-US" smtClean="0"/>
              <a:t>Create a new simple PDU from Tokyo to Paris</a:t>
            </a:r>
          </a:p>
          <a:p>
            <a:r>
              <a:rPr lang="en-US" smtClean="0"/>
              <a:t>Notice that since you reset the network earlier, the ARP tables are empty</a:t>
            </a:r>
          </a:p>
        </p:txBody>
      </p:sp>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1F53FE-1448-48D3-B068-40FFCE85869A}"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Sample Network Simulation</a:t>
            </a:r>
          </a:p>
        </p:txBody>
      </p:sp>
      <p:sp>
        <p:nvSpPr>
          <p:cNvPr id="71683" name="Content Placeholder 2"/>
          <p:cNvSpPr>
            <a:spLocks noGrp="1"/>
          </p:cNvSpPr>
          <p:nvPr>
            <p:ph idx="1"/>
          </p:nvPr>
        </p:nvSpPr>
        <p:spPr/>
        <p:txBody>
          <a:bodyPr/>
          <a:lstStyle/>
          <a:p>
            <a:r>
              <a:rPr lang="en-US" smtClean="0"/>
              <a:t>ARP request packets need to be issued before the ICMP ping packets, so that the devices in the network can learn about each other</a:t>
            </a:r>
          </a:p>
          <a:p>
            <a:r>
              <a:rPr lang="en-US" smtClean="0"/>
              <a:t>Click on Auto Capture/Play to watch the animation</a:t>
            </a:r>
          </a:p>
          <a:p>
            <a:r>
              <a:rPr lang="en-US" smtClean="0"/>
              <a:t>Click on Reset Simulation</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92FB70-3304-4E08-85E3-28054FA636F0}"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Sample Network Simulation</a:t>
            </a:r>
          </a:p>
        </p:txBody>
      </p:sp>
      <p:sp>
        <p:nvSpPr>
          <p:cNvPr id="72707" name="Content Placeholder 2"/>
          <p:cNvSpPr>
            <a:spLocks noGrp="1"/>
          </p:cNvSpPr>
          <p:nvPr>
            <p:ph idx="1"/>
          </p:nvPr>
        </p:nvSpPr>
        <p:spPr/>
        <p:txBody>
          <a:bodyPr/>
          <a:lstStyle/>
          <a:p>
            <a:r>
              <a:rPr lang="en-US" smtClean="0"/>
              <a:t>Notice that even though the Event List is cleared - except for the user created PDU, the ARP tables still remain full</a:t>
            </a:r>
          </a:p>
          <a:p>
            <a:r>
              <a:rPr lang="en-US" smtClean="0"/>
              <a:t>Click on Capture/Play</a:t>
            </a:r>
          </a:p>
          <a:p>
            <a:r>
              <a:rPr lang="en-US" smtClean="0"/>
              <a:t>This time, since the ARP tables are full, there are no new ARP packets issued</a:t>
            </a:r>
          </a:p>
          <a:p>
            <a:r>
              <a:rPr lang="en-US" smtClean="0"/>
              <a:t>Click on Reset Network</a:t>
            </a:r>
          </a:p>
          <a:p>
            <a:r>
              <a:rPr lang="en-US" smtClean="0"/>
              <a:t>Doing so will empty the tables</a:t>
            </a:r>
          </a:p>
        </p:txBody>
      </p:sp>
      <p:sp>
        <p:nvSpPr>
          <p:cNvPr id="72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43B017-F035-4A58-B177-B94A97CC3B9B}" type="slidenum">
              <a:rPr lang="en-US" smtClean="0"/>
              <a:pPr eaLnBrk="1" hangingPunct="1"/>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Emulator</a:t>
            </a:r>
          </a:p>
        </p:txBody>
      </p:sp>
      <p:sp>
        <p:nvSpPr>
          <p:cNvPr id="9219" name="Content Placeholder 2"/>
          <p:cNvSpPr>
            <a:spLocks noGrp="1"/>
          </p:cNvSpPr>
          <p:nvPr>
            <p:ph idx="1"/>
          </p:nvPr>
        </p:nvSpPr>
        <p:spPr/>
        <p:txBody>
          <a:bodyPr/>
          <a:lstStyle/>
          <a:p>
            <a:r>
              <a:rPr lang="en-US" smtClean="0"/>
              <a:t>An emulator is a program designed to run programs on a computer that would normally be run on a separate piece of equipment</a:t>
            </a:r>
          </a:p>
          <a:p>
            <a:r>
              <a:rPr lang="en-US" smtClean="0"/>
              <a:t>Virtualization programs such as VMWare are emulators</a:t>
            </a:r>
          </a:p>
          <a:p>
            <a:r>
              <a:rPr lang="en-US" smtClean="0"/>
              <a:t>The emulator used here is GNS3</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C3E7AE-BF15-4D84-BFF2-D58D1A95BF68}"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Sample Network Simulation</a:t>
            </a:r>
          </a:p>
        </p:txBody>
      </p:sp>
      <p:sp>
        <p:nvSpPr>
          <p:cNvPr id="73731" name="Content Placeholder 2"/>
          <p:cNvSpPr>
            <a:spLocks noGrp="1"/>
          </p:cNvSpPr>
          <p:nvPr>
            <p:ph idx="1"/>
          </p:nvPr>
        </p:nvSpPr>
        <p:spPr/>
        <p:txBody>
          <a:bodyPr/>
          <a:lstStyle/>
          <a:p>
            <a:r>
              <a:rPr lang="en-US" smtClean="0"/>
              <a:t>Notice that a new ARP request packet appears automatically on the Event List</a:t>
            </a:r>
          </a:p>
          <a:p>
            <a:r>
              <a:rPr lang="en-US" smtClean="0"/>
              <a:t>Single-clicking on the Delete button removes the entire scenario including all the PDUs associated with it</a:t>
            </a:r>
          </a:p>
          <a:p>
            <a:r>
              <a:rPr lang="en-US" smtClean="0"/>
              <a:t>Double-clicking on (delete) in the far right column in the PDU List window deletes individual PDUs</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03DA76-9AC6-4FB6-B2B5-93BA32BC7BEE}"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Sample Network Simulation</a:t>
            </a:r>
          </a:p>
        </p:txBody>
      </p:sp>
      <p:sp>
        <p:nvSpPr>
          <p:cNvPr id="74755" name="Content Placeholder 2"/>
          <p:cNvSpPr>
            <a:spLocks noGrp="1"/>
          </p:cNvSpPr>
          <p:nvPr>
            <p:ph idx="1"/>
          </p:nvPr>
        </p:nvSpPr>
        <p:spPr/>
        <p:txBody>
          <a:bodyPr/>
          <a:lstStyle/>
          <a:p>
            <a:r>
              <a:rPr lang="en-US" smtClean="0"/>
              <a:t>The Reset Simulation button clears all entries in the Event List, except for User Created PDUs, and allows you to restart the animation</a:t>
            </a:r>
          </a:p>
          <a:p>
            <a:r>
              <a:rPr lang="en-US" smtClean="0"/>
              <a:t>This, however, does not reset the device tables</a:t>
            </a:r>
          </a:p>
          <a:p>
            <a:r>
              <a:rPr lang="en-US" smtClean="0"/>
              <a:t>The Reset Network button allows you to power-cycle all of the devices in your network</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7DEFDD-7628-448C-8D3B-DCF6E3A94201}" type="slidenum">
              <a:rPr lang="en-US" smtClean="0"/>
              <a:pPr eaLnBrk="1" hangingPunct="1"/>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Sample Network Simulation</a:t>
            </a:r>
          </a:p>
        </p:txBody>
      </p:sp>
      <p:sp>
        <p:nvSpPr>
          <p:cNvPr id="75779" name="Content Placeholder 2"/>
          <p:cNvSpPr>
            <a:spLocks noGrp="1"/>
          </p:cNvSpPr>
          <p:nvPr>
            <p:ph idx="1"/>
          </p:nvPr>
        </p:nvSpPr>
        <p:spPr/>
        <p:txBody>
          <a:bodyPr/>
          <a:lstStyle/>
          <a:p>
            <a:r>
              <a:rPr lang="en-US" smtClean="0"/>
              <a:t>It turns all devices off and then turns them back on so the tables that the devices built are lost along with configurations and other information not automatically saved</a:t>
            </a:r>
          </a:p>
          <a:p>
            <a:r>
              <a:rPr lang="en-US" smtClean="0"/>
              <a:t>Saving your work periodically prevents you from losing configurations and changes in the network that you want to keep</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2007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065DC6-3485-43A7-957B-8CE877A04E89}"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Sample Network Emulation</a:t>
            </a:r>
          </a:p>
        </p:txBody>
      </p:sp>
      <p:sp>
        <p:nvSpPr>
          <p:cNvPr id="76803" name="Content Placeholder 2"/>
          <p:cNvSpPr>
            <a:spLocks noGrp="1"/>
          </p:cNvSpPr>
          <p:nvPr>
            <p:ph idx="1"/>
          </p:nvPr>
        </p:nvSpPr>
        <p:spPr/>
        <p:txBody>
          <a:bodyPr/>
          <a:lstStyle/>
          <a:p>
            <a:r>
              <a:rPr lang="en-US" smtClean="0"/>
              <a:t>Let’s switch to emulating instead of simulating the network design</a:t>
            </a:r>
          </a:p>
          <a:p>
            <a:r>
              <a:rPr lang="en-US" smtClean="0"/>
              <a:t>In this example using GNS3 we will be running not a simulation of the Cisco IOS, but the real Cisco IOS</a:t>
            </a:r>
          </a:p>
          <a:p>
            <a:r>
              <a:rPr lang="en-US" smtClean="0"/>
              <a:t>This brings the experience nearer to what you would see in the actual network</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690060-F916-425C-AA6B-E65738CF43EC}" type="slidenum">
              <a:rPr lang="en-US" smtClean="0"/>
              <a:pPr eaLnBrk="1" hangingPunct="1"/>
              <a:t>73</a:t>
            </a:fld>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Sample Network Emulation</a:t>
            </a:r>
          </a:p>
        </p:txBody>
      </p:sp>
      <p:sp>
        <p:nvSpPr>
          <p:cNvPr id="3" name="Content Placeholder 2"/>
          <p:cNvSpPr>
            <a:spLocks noGrp="1"/>
          </p:cNvSpPr>
          <p:nvPr>
            <p:ph idx="1"/>
          </p:nvPr>
        </p:nvSpPr>
        <p:spPr/>
        <p:txBody>
          <a:bodyPr/>
          <a:lstStyle/>
          <a:p>
            <a:pPr>
              <a:defRPr/>
            </a:pPr>
            <a:r>
              <a:rPr lang="en-US" dirty="0" smtClean="0"/>
              <a:t>To see how GNS3 works we will create a simple topology</a:t>
            </a:r>
          </a:p>
          <a:p>
            <a:pPr lvl="1">
              <a:defRPr/>
            </a:pPr>
            <a:r>
              <a:rPr lang="en-US" dirty="0" smtClean="0">
                <a:ea typeface="+mn-ea"/>
                <a:cs typeface="+mn-cs"/>
              </a:rPr>
              <a:t>The GNS3 window is divided into four panes by default</a:t>
            </a:r>
          </a:p>
          <a:p>
            <a:pPr lvl="2">
              <a:defRPr/>
            </a:pPr>
            <a:r>
              <a:rPr lang="en-US" dirty="0" smtClean="0">
                <a:ea typeface="+mn-ea"/>
                <a:cs typeface="+mn-cs"/>
              </a:rPr>
              <a:t>The left-most pane lists the types of nodes available</a:t>
            </a:r>
          </a:p>
          <a:p>
            <a:pPr lvl="3">
              <a:defRPr/>
            </a:pPr>
            <a:r>
              <a:rPr lang="en-US" dirty="0" smtClean="0">
                <a:ea typeface="+mn-ea"/>
                <a:cs typeface="+mn-cs"/>
              </a:rPr>
              <a:t>You will see router icons for the various platforms, a PIX firewall, Ethernet switch, ATM bridge, ATM switch, Frame Relay switch, and Cloud</a:t>
            </a:r>
          </a:p>
          <a:p>
            <a:pPr lvl="3">
              <a:defRPr/>
            </a:pPr>
            <a:r>
              <a:rPr lang="en-US" dirty="0" smtClean="0">
                <a:ea typeface="+mn-ea"/>
                <a:cs typeface="+mn-cs"/>
              </a:rPr>
              <a:t>Other node types may be added as explained later</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B215AA-FACC-4EC6-A480-CA88488D1AB1}"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Sample Network Emulation</a:t>
            </a:r>
          </a:p>
        </p:txBody>
      </p:sp>
      <p:sp>
        <p:nvSpPr>
          <p:cNvPr id="3" name="Content Placeholder 2"/>
          <p:cNvSpPr>
            <a:spLocks noGrp="1"/>
          </p:cNvSpPr>
          <p:nvPr>
            <p:ph idx="1"/>
          </p:nvPr>
        </p:nvSpPr>
        <p:spPr/>
        <p:txBody>
          <a:bodyPr/>
          <a:lstStyle/>
          <a:p>
            <a:pPr lvl="2">
              <a:defRPr/>
            </a:pPr>
            <a:r>
              <a:rPr lang="en-US" dirty="0" smtClean="0">
                <a:ea typeface="+mn-ea"/>
                <a:cs typeface="+mn-cs"/>
              </a:rPr>
              <a:t>The right-most pane will provide a topology summary that will be better understood when we built more complex topologies</a:t>
            </a:r>
          </a:p>
          <a:p>
            <a:pPr lvl="3">
              <a:defRPr/>
            </a:pPr>
            <a:r>
              <a:rPr lang="en-US" dirty="0" smtClean="0">
                <a:ea typeface="+mn-ea"/>
                <a:cs typeface="+mn-cs"/>
              </a:rPr>
              <a:t>For now, just know that the pane exists</a:t>
            </a:r>
          </a:p>
          <a:p>
            <a:pPr lvl="2">
              <a:defRPr/>
            </a:pPr>
            <a:r>
              <a:rPr lang="en-US" dirty="0" smtClean="0">
                <a:ea typeface="+mn-ea"/>
                <a:cs typeface="+mn-cs"/>
              </a:rPr>
              <a:t>The middle section contains two panes</a:t>
            </a:r>
          </a:p>
          <a:p>
            <a:pPr lvl="3">
              <a:defRPr/>
            </a:pPr>
            <a:r>
              <a:rPr lang="en-US" dirty="0" smtClean="0">
                <a:ea typeface="+mn-ea"/>
                <a:cs typeface="+mn-cs"/>
              </a:rPr>
              <a:t>The top pane is your work area where a topology may be graphically built</a:t>
            </a:r>
          </a:p>
          <a:p>
            <a:pPr lvl="3">
              <a:defRPr/>
            </a:pPr>
            <a:r>
              <a:rPr lang="en-US" dirty="0" smtClean="0">
                <a:ea typeface="+mn-ea"/>
                <a:cs typeface="+mn-cs"/>
              </a:rPr>
              <a:t>The bottom pane, called the Console, shows Dynagen at work</a:t>
            </a:r>
          </a:p>
          <a:p>
            <a:pPr lvl="4">
              <a:defRPr/>
            </a:pPr>
            <a:r>
              <a:rPr lang="en-US" dirty="0" smtClean="0">
                <a:ea typeface="+mn-ea"/>
                <a:cs typeface="+mn-cs"/>
              </a:rPr>
              <a:t>Click on a router icon under Nodes Types corresponding to the IOS platform you are using</a:t>
            </a:r>
          </a:p>
          <a:p>
            <a:pPr lvl="4">
              <a:defRPr/>
            </a:pPr>
            <a:r>
              <a:rPr lang="en-US" dirty="0" smtClean="0">
                <a:ea typeface="+mn-ea"/>
                <a:cs typeface="+mn-cs"/>
              </a:rPr>
              <a:t>In our example, we are using a 7200 platform</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412FAE-B125-424F-A35B-662287ADE156}"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Sample Network Emulation</a:t>
            </a:r>
          </a:p>
        </p:txBody>
      </p:sp>
      <p:sp>
        <p:nvSpPr>
          <p:cNvPr id="3" name="Content Placeholder 2"/>
          <p:cNvSpPr>
            <a:spLocks noGrp="1"/>
          </p:cNvSpPr>
          <p:nvPr>
            <p:ph idx="1"/>
          </p:nvPr>
        </p:nvSpPr>
        <p:spPr>
          <a:ln>
            <a:miter lim="800000"/>
            <a:headEnd/>
            <a:tailEnd/>
          </a:ln>
        </p:spPr>
        <p:txBody>
          <a:bodyPr/>
          <a:lstStyle/>
          <a:p>
            <a:pPr lvl="4">
              <a:defRPr/>
            </a:pPr>
            <a:r>
              <a:rPr lang="en-US" dirty="0" smtClean="0">
                <a:ea typeface="+mn-ea"/>
                <a:cs typeface="+mn-cs"/>
              </a:rPr>
              <a:t>Drag an appropriate router node type over to the workplace pane in the middle and let go</a:t>
            </a:r>
          </a:p>
          <a:p>
            <a:pPr lvl="4">
              <a:defRPr/>
            </a:pPr>
            <a:r>
              <a:rPr lang="en-US" dirty="0" smtClean="0">
                <a:ea typeface="+mn-ea"/>
                <a:cs typeface="+mn-cs"/>
              </a:rPr>
              <a:t>We now have a router ready to configure</a:t>
            </a:r>
          </a:p>
          <a:p>
            <a:pPr lvl="4">
              <a:defRPr/>
            </a:pPr>
            <a:r>
              <a:rPr lang="en-US" dirty="0" smtClean="0">
                <a:ea typeface="+mn-ea"/>
                <a:cs typeface="+mn-cs"/>
              </a:rPr>
              <a:t>Right-click the router and choose Configure</a:t>
            </a:r>
          </a:p>
          <a:p>
            <a:pPr lvl="4">
              <a:defRPr/>
            </a:pPr>
            <a:r>
              <a:rPr lang="en-US" dirty="0" smtClean="0">
                <a:ea typeface="+mn-ea"/>
                <a:cs typeface="+mn-cs"/>
              </a:rPr>
              <a:t>Click the Slots tab to see what is already there if anything</a:t>
            </a:r>
          </a:p>
          <a:p>
            <a:pPr lvl="4">
              <a:defRPr/>
            </a:pPr>
            <a:r>
              <a:rPr lang="en-US" dirty="0" smtClean="0">
                <a:ea typeface="+mn-ea"/>
                <a:cs typeface="+mn-cs"/>
              </a:rPr>
              <a:t>If there are none, select some</a:t>
            </a:r>
          </a:p>
          <a:p>
            <a:pPr lvl="4">
              <a:defRPr/>
            </a:pPr>
            <a:r>
              <a:rPr lang="en-US" dirty="0" smtClean="0">
                <a:ea typeface="+mn-ea"/>
                <a:cs typeface="+mn-cs"/>
              </a:rPr>
              <a:t>Click</a:t>
            </a:r>
          </a:p>
          <a:p>
            <a:pPr lvl="5">
              <a:defRPr/>
            </a:pPr>
            <a:r>
              <a:rPr lang="en-US" dirty="0" smtClean="0">
                <a:ea typeface="+mn-ea"/>
                <a:cs typeface="+mn-cs"/>
              </a:rPr>
              <a:t>Ok</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1AD140-879C-4D45-A053-1794217520E1}"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Sample Network Emulation</a:t>
            </a:r>
          </a:p>
        </p:txBody>
      </p:sp>
      <p:sp>
        <p:nvSpPr>
          <p:cNvPr id="80899" name="Content Placeholder 2"/>
          <p:cNvSpPr>
            <a:spLocks noGrp="1"/>
          </p:cNvSpPr>
          <p:nvPr>
            <p:ph idx="1"/>
          </p:nvPr>
        </p:nvSpPr>
        <p:spPr/>
        <p:txBody>
          <a:bodyPr/>
          <a:lstStyle/>
          <a:p>
            <a:endParaRPr lang="en-US" smtClean="0"/>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FC589-B5FE-4796-BDA7-CBE4568C877E}" type="slidenum">
              <a:rPr lang="en-US" smtClean="0"/>
              <a:pPr eaLnBrk="1" hangingPunct="1"/>
              <a:t>77</a:t>
            </a:fld>
            <a:endParaRPr lang="en-US" smtClean="0"/>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219200" y="1600200"/>
            <a:ext cx="6729413"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Sample Network Emulation</a:t>
            </a:r>
          </a:p>
        </p:txBody>
      </p:sp>
      <p:sp>
        <p:nvSpPr>
          <p:cNvPr id="81923" name="Content Placeholder 2"/>
          <p:cNvSpPr>
            <a:spLocks noGrp="1"/>
          </p:cNvSpPr>
          <p:nvPr>
            <p:ph idx="1"/>
          </p:nvPr>
        </p:nvSpPr>
        <p:spPr/>
        <p:txBody>
          <a:bodyPr/>
          <a:lstStyle/>
          <a:p>
            <a:endParaRPr lang="en-US" smtClean="0"/>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3F169B-BFC4-4850-9D4C-B5E4893902AE}" type="slidenum">
              <a:rPr lang="en-US" smtClean="0"/>
              <a:pPr eaLnBrk="1" hangingPunct="1"/>
              <a:t>78</a:t>
            </a:fld>
            <a:endParaRPr lang="en-US" smtClean="0"/>
          </a:p>
        </p:txBody>
      </p:sp>
      <p:pic>
        <p:nvPicPr>
          <p:cNvPr id="81926"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219200" y="1600200"/>
            <a:ext cx="6729413"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Sample Network Emulation</a:t>
            </a:r>
          </a:p>
        </p:txBody>
      </p:sp>
      <p:sp>
        <p:nvSpPr>
          <p:cNvPr id="82947" name="Content Placeholder 2"/>
          <p:cNvSpPr>
            <a:spLocks noGrp="1"/>
          </p:cNvSpPr>
          <p:nvPr>
            <p:ph idx="1"/>
          </p:nvPr>
        </p:nvSpPr>
        <p:spPr/>
        <p:txBody>
          <a:bodyPr/>
          <a:lstStyle/>
          <a:p>
            <a:endParaRPr lang="en-US" smtClean="0"/>
          </a:p>
        </p:txBody>
      </p:sp>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EDF6B-EB9A-45E4-91F3-D5E984CA69DA}" type="slidenum">
              <a:rPr lang="en-US" smtClean="0"/>
              <a:pPr eaLnBrk="1" hangingPunct="1"/>
              <a:t>79</a:t>
            </a:fld>
            <a:endParaRPr lang="en-US" smtClean="0"/>
          </a:p>
        </p:txBody>
      </p:sp>
      <p:pic>
        <p:nvPicPr>
          <p:cNvPr id="82950"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510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Network Modeling Tool</a:t>
            </a:r>
          </a:p>
        </p:txBody>
      </p:sp>
      <p:sp>
        <p:nvSpPr>
          <p:cNvPr id="10243" name="Content Placeholder 2"/>
          <p:cNvSpPr>
            <a:spLocks noGrp="1"/>
          </p:cNvSpPr>
          <p:nvPr>
            <p:ph idx="1"/>
          </p:nvPr>
        </p:nvSpPr>
        <p:spPr/>
        <p:txBody>
          <a:bodyPr/>
          <a:lstStyle/>
          <a:p>
            <a:r>
              <a:rPr lang="en-US" smtClean="0"/>
              <a:t>Network modeling tools are designed to present as realistically as possible a complex real world network</a:t>
            </a:r>
          </a:p>
          <a:p>
            <a:r>
              <a:rPr lang="en-US" smtClean="0"/>
              <a:t>The network modeling tool that will be used in this example is Opnet</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6E2D61-DFF6-4625-A3AF-5F113CD8CD30}"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Sample Network Emulation</a:t>
            </a:r>
          </a:p>
        </p:txBody>
      </p:sp>
      <p:sp>
        <p:nvSpPr>
          <p:cNvPr id="83971" name="Content Placeholder 2"/>
          <p:cNvSpPr>
            <a:spLocks noGrp="1"/>
          </p:cNvSpPr>
          <p:nvPr>
            <p:ph idx="1"/>
          </p:nvPr>
        </p:nvSpPr>
        <p:spPr/>
        <p:txBody>
          <a:bodyPr/>
          <a:lstStyle/>
          <a:p>
            <a:endParaRPr lang="en-US" smtClean="0"/>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E42735-E1BE-40BA-B72C-77798E177B47}" type="slidenum">
              <a:rPr lang="en-US" smtClean="0"/>
              <a:pPr eaLnBrk="1" hangingPunct="1"/>
              <a:t>80</a:t>
            </a:fld>
            <a:endParaRPr lang="en-US" smtClean="0"/>
          </a:p>
        </p:txBody>
      </p:sp>
      <p:pic>
        <p:nvPicPr>
          <p:cNvPr id="83974" name="Picture 2"/>
          <p:cNvPicPr>
            <a:picLocks noChangeAspect="1" noChangeArrowheads="1"/>
          </p:cNvPicPr>
          <p:nvPr/>
        </p:nvPicPr>
        <p:blipFill>
          <a:blip r:embed="rId2">
            <a:extLst>
              <a:ext uri="{28A0092B-C50C-407E-A947-70E740481C1C}">
                <a14:useLocalDpi xmlns:a14="http://schemas.microsoft.com/office/drawing/2010/main" val="0"/>
              </a:ext>
            </a:extLst>
          </a:blip>
          <a:srcRect t="10880"/>
          <a:stretch>
            <a:fillRect/>
          </a:stretch>
        </p:blipFill>
        <p:spPr bwMode="auto">
          <a:xfrm>
            <a:off x="1195388" y="1673225"/>
            <a:ext cx="6729412"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Sample Network Emulation</a:t>
            </a:r>
          </a:p>
        </p:txBody>
      </p:sp>
      <p:sp>
        <p:nvSpPr>
          <p:cNvPr id="84995" name="Content Placeholder 2"/>
          <p:cNvSpPr>
            <a:spLocks noGrp="1"/>
          </p:cNvSpPr>
          <p:nvPr>
            <p:ph idx="1"/>
          </p:nvPr>
        </p:nvSpPr>
        <p:spPr/>
        <p:txBody>
          <a:bodyPr/>
          <a:lstStyle/>
          <a:p>
            <a:r>
              <a:rPr lang="en-US" smtClean="0"/>
              <a:t>Start the router by right clicking on the router and selecting</a:t>
            </a:r>
          </a:p>
          <a:p>
            <a:pPr lvl="1"/>
            <a:r>
              <a:rPr lang="en-US" smtClean="0"/>
              <a:t>Start</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C5C55C-76EE-487A-9A6E-12CA32201EFB}" type="slidenum">
              <a:rPr lang="en-US" smtClean="0"/>
              <a:pPr eaLnBrk="1" hangingPunct="1"/>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Sample Network Emulation</a:t>
            </a:r>
          </a:p>
        </p:txBody>
      </p:sp>
      <p:sp>
        <p:nvSpPr>
          <p:cNvPr id="86019" name="Content Placeholder 2"/>
          <p:cNvSpPr>
            <a:spLocks noGrp="1"/>
          </p:cNvSpPr>
          <p:nvPr>
            <p:ph idx="1"/>
          </p:nvPr>
        </p:nvSpPr>
        <p:spPr/>
        <p:txBody>
          <a:bodyPr/>
          <a:lstStyle/>
          <a:p>
            <a:endParaRPr lang="en-US" smtClean="0"/>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96CF73-B9F4-4F08-B58A-D3DEF9B2F7EE}" type="slidenum">
              <a:rPr lang="en-US" smtClean="0"/>
              <a:pPr eaLnBrk="1" hangingPunct="1"/>
              <a:t>82</a:t>
            </a:fld>
            <a:endParaRPr lang="en-US" smtClean="0"/>
          </a:p>
        </p:txBody>
      </p:sp>
      <p:pic>
        <p:nvPicPr>
          <p:cNvPr id="86022" name="Picture 2"/>
          <p:cNvPicPr>
            <a:picLocks noChangeAspect="1" noChangeArrowheads="1"/>
          </p:cNvPicPr>
          <p:nvPr/>
        </p:nvPicPr>
        <p:blipFill>
          <a:blip r:embed="rId2">
            <a:extLst>
              <a:ext uri="{28A0092B-C50C-407E-A947-70E740481C1C}">
                <a14:useLocalDpi xmlns:a14="http://schemas.microsoft.com/office/drawing/2010/main" val="0"/>
              </a:ext>
            </a:extLst>
          </a:blip>
          <a:srcRect t="10185"/>
          <a:stretch>
            <a:fillRect/>
          </a:stretch>
        </p:blipFill>
        <p:spPr bwMode="auto">
          <a:xfrm>
            <a:off x="1219200" y="1600200"/>
            <a:ext cx="6729413"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Sample Network Emulation</a:t>
            </a:r>
          </a:p>
        </p:txBody>
      </p:sp>
      <p:sp>
        <p:nvSpPr>
          <p:cNvPr id="87043" name="Content Placeholder 2"/>
          <p:cNvSpPr>
            <a:spLocks noGrp="1"/>
          </p:cNvSpPr>
          <p:nvPr>
            <p:ph idx="1"/>
          </p:nvPr>
        </p:nvSpPr>
        <p:spPr/>
        <p:txBody>
          <a:bodyPr/>
          <a:lstStyle/>
          <a:p>
            <a:endParaRPr lang="en-US" smtClean="0"/>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BEE9F9-B1BA-4D05-8588-8EEA089ACC4D}" type="slidenum">
              <a:rPr lang="en-US" smtClean="0"/>
              <a:pPr eaLnBrk="1" hangingPunct="1"/>
              <a:t>83</a:t>
            </a:fld>
            <a:endParaRPr lang="en-US" smtClean="0"/>
          </a:p>
        </p:txBody>
      </p:sp>
      <p:pic>
        <p:nvPicPr>
          <p:cNvPr id="87046" name="Picture 2"/>
          <p:cNvPicPr>
            <a:picLocks noChangeAspect="1" noChangeArrowheads="1"/>
          </p:cNvPicPr>
          <p:nvPr/>
        </p:nvPicPr>
        <p:blipFill>
          <a:blip r:embed="rId2">
            <a:extLst>
              <a:ext uri="{28A0092B-C50C-407E-A947-70E740481C1C}">
                <a14:useLocalDpi xmlns:a14="http://schemas.microsoft.com/office/drawing/2010/main" val="0"/>
              </a:ext>
            </a:extLst>
          </a:blip>
          <a:srcRect t="9953"/>
          <a:stretch>
            <a:fillRect/>
          </a:stretch>
        </p:blipFill>
        <p:spPr bwMode="auto">
          <a:xfrm>
            <a:off x="1195388" y="1627188"/>
            <a:ext cx="6729412"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Sample Network Emulation</a:t>
            </a:r>
          </a:p>
        </p:txBody>
      </p:sp>
      <p:sp>
        <p:nvSpPr>
          <p:cNvPr id="88067" name="Content Placeholder 2"/>
          <p:cNvSpPr>
            <a:spLocks noGrp="1"/>
          </p:cNvSpPr>
          <p:nvPr>
            <p:ph idx="1"/>
          </p:nvPr>
        </p:nvSpPr>
        <p:spPr/>
        <p:txBody>
          <a:bodyPr/>
          <a:lstStyle/>
          <a:p>
            <a:r>
              <a:rPr lang="en-US" smtClean="0"/>
              <a:t>Now access the command line of the IOS by right clicking on the router and selecting</a:t>
            </a:r>
          </a:p>
          <a:p>
            <a:pPr lvl="1"/>
            <a:r>
              <a:rPr lang="en-US" smtClean="0"/>
              <a:t>Console</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785452-7F1F-41DB-971D-9EA5401A678C}" type="slidenum">
              <a:rPr lang="en-US" smtClean="0"/>
              <a:pPr eaLnBrk="1" hangingPunct="1"/>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Sample Network Emulation</a:t>
            </a:r>
          </a:p>
        </p:txBody>
      </p:sp>
      <p:sp>
        <p:nvSpPr>
          <p:cNvPr id="89091" name="Content Placeholder 2"/>
          <p:cNvSpPr>
            <a:spLocks noGrp="1"/>
          </p:cNvSpPr>
          <p:nvPr>
            <p:ph idx="1"/>
          </p:nvPr>
        </p:nvSpPr>
        <p:spPr/>
        <p:txBody>
          <a:bodyPr/>
          <a:lstStyle/>
          <a:p>
            <a:endParaRPr lang="en-US" smtClean="0"/>
          </a:p>
        </p:txBody>
      </p:sp>
      <p:sp>
        <p:nvSpPr>
          <p:cNvPr id="890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890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4BD4E6-1B12-4406-B660-5D19F0FC1C85}" type="slidenum">
              <a:rPr lang="en-US" smtClean="0"/>
              <a:pPr eaLnBrk="1" hangingPunct="1"/>
              <a:t>85</a:t>
            </a:fld>
            <a:endParaRPr lang="en-US" smtClean="0"/>
          </a:p>
        </p:txBody>
      </p:sp>
      <p:pic>
        <p:nvPicPr>
          <p:cNvPr id="89094"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Sample Network Emulation</a:t>
            </a:r>
          </a:p>
        </p:txBody>
      </p:sp>
      <p:sp>
        <p:nvSpPr>
          <p:cNvPr id="90115" name="Content Placeholder 2"/>
          <p:cNvSpPr>
            <a:spLocks noGrp="1"/>
          </p:cNvSpPr>
          <p:nvPr>
            <p:ph idx="1"/>
          </p:nvPr>
        </p:nvSpPr>
        <p:spPr/>
        <p:txBody>
          <a:bodyPr/>
          <a:lstStyle/>
          <a:p>
            <a:r>
              <a:rPr lang="en-US" smtClean="0"/>
              <a:t>Look around as you would do on any Cisco router</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26EED8-1724-41D6-ACEA-8603C6B98DE2}" type="slidenum">
              <a:rPr lang="en-US" smtClean="0"/>
              <a:pPr eaLnBrk="1" hangingPunct="1"/>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Adjust the Balance</a:t>
            </a:r>
          </a:p>
        </p:txBody>
      </p:sp>
      <p:sp>
        <p:nvSpPr>
          <p:cNvPr id="91139" name="Content Placeholder 2"/>
          <p:cNvSpPr>
            <a:spLocks noGrp="1"/>
          </p:cNvSpPr>
          <p:nvPr>
            <p:ph idx="1"/>
          </p:nvPr>
        </p:nvSpPr>
        <p:spPr/>
        <p:txBody>
          <a:bodyPr/>
          <a:lstStyle/>
          <a:p>
            <a:r>
              <a:rPr lang="en-US" smtClean="0"/>
              <a:t>Another digression</a:t>
            </a:r>
          </a:p>
          <a:p>
            <a:r>
              <a:rPr lang="en-US" smtClean="0"/>
              <a:t>When the first lab is done a setting needs to be adjusted so that Dynamips does not use up all of the resources of the computer it is running on</a:t>
            </a:r>
          </a:p>
          <a:p>
            <a:r>
              <a:rPr lang="en-US" smtClean="0"/>
              <a:t>This should be done with just one router in place</a:t>
            </a:r>
          </a:p>
        </p:txBody>
      </p:sp>
      <p:sp>
        <p:nvSpPr>
          <p:cNvPr id="91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79A142-8807-495E-8BB4-70CF8BD7BAF0}" type="slidenum">
              <a:rPr lang="en-US" smtClean="0"/>
              <a:pPr eaLnBrk="1" hangingPunct="1"/>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Adjust the Balance</a:t>
            </a:r>
          </a:p>
        </p:txBody>
      </p:sp>
      <p:sp>
        <p:nvSpPr>
          <p:cNvPr id="3" name="Content Placeholder 2"/>
          <p:cNvSpPr>
            <a:spLocks noGrp="1"/>
          </p:cNvSpPr>
          <p:nvPr>
            <p:ph idx="1"/>
          </p:nvPr>
        </p:nvSpPr>
        <p:spPr/>
        <p:txBody>
          <a:bodyPr/>
          <a:lstStyle/>
          <a:p>
            <a:pPr>
              <a:defRPr/>
            </a:pPr>
            <a:r>
              <a:rPr lang="en-US" dirty="0" smtClean="0"/>
              <a:t>To do this</a:t>
            </a:r>
          </a:p>
          <a:p>
            <a:pPr lvl="1">
              <a:defRPr/>
            </a:pPr>
            <a:r>
              <a:rPr lang="en-US" dirty="0" smtClean="0">
                <a:ea typeface="+mn-ea"/>
                <a:cs typeface="+mn-cs"/>
              </a:rPr>
              <a:t>Right-click the router and choose Idle PC</a:t>
            </a:r>
          </a:p>
          <a:p>
            <a:pPr lvl="2">
              <a:defRPr/>
            </a:pPr>
            <a:r>
              <a:rPr lang="en-US" dirty="0" smtClean="0">
                <a:ea typeface="+mn-ea"/>
                <a:cs typeface="+mn-cs"/>
              </a:rPr>
              <a:t>GNS3 will spend a moment calculating an Idle PC value before presenting the screen to the right</a:t>
            </a:r>
          </a:p>
          <a:p>
            <a:pPr lvl="2">
              <a:defRPr/>
            </a:pPr>
            <a:r>
              <a:rPr lang="en-US" dirty="0" smtClean="0">
                <a:ea typeface="+mn-ea"/>
                <a:cs typeface="+mn-cs"/>
              </a:rPr>
              <a:t>If you click the drop-down arrow, you see a list of possible idlepc values</a:t>
            </a:r>
          </a:p>
          <a:p>
            <a:pPr lvl="2">
              <a:defRPr/>
            </a:pPr>
            <a:r>
              <a:rPr lang="en-US" dirty="0" smtClean="0">
                <a:ea typeface="+mn-ea"/>
                <a:cs typeface="+mn-cs"/>
              </a:rPr>
              <a:t>Potentially better idlepc values are marked with an asterisk</a:t>
            </a:r>
          </a:p>
          <a:p>
            <a:pPr lvl="2">
              <a:defRPr/>
            </a:pPr>
            <a:r>
              <a:rPr lang="en-US" dirty="0" smtClean="0">
                <a:ea typeface="+mn-ea"/>
                <a:cs typeface="+mn-cs"/>
              </a:rPr>
              <a:t>Choose one of the values with an asterisk and click OK</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895AFF-B5FC-4C29-9208-79E24CD51F61}"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Adjust the Balance</a:t>
            </a:r>
          </a:p>
        </p:txBody>
      </p:sp>
      <p:sp>
        <p:nvSpPr>
          <p:cNvPr id="3" name="Content Placeholder 2"/>
          <p:cNvSpPr>
            <a:spLocks noGrp="1"/>
          </p:cNvSpPr>
          <p:nvPr>
            <p:ph idx="1"/>
          </p:nvPr>
        </p:nvSpPr>
        <p:spPr/>
        <p:txBody>
          <a:bodyPr/>
          <a:lstStyle/>
          <a:p>
            <a:pPr lvl="2">
              <a:defRPr/>
            </a:pPr>
            <a:r>
              <a:rPr lang="en-US" dirty="0" smtClean="0">
                <a:ea typeface="+mn-ea"/>
                <a:cs typeface="+mn-cs"/>
              </a:rPr>
              <a:t>You’ll receive a confirmation that the idlepc value has been applied</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F600A1-E117-48D6-A406-329FC74E0005}"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Application Testing Tool</a:t>
            </a:r>
          </a:p>
        </p:txBody>
      </p:sp>
      <p:sp>
        <p:nvSpPr>
          <p:cNvPr id="11267" name="Content Placeholder 2"/>
          <p:cNvSpPr>
            <a:spLocks noGrp="1"/>
          </p:cNvSpPr>
          <p:nvPr>
            <p:ph idx="1"/>
          </p:nvPr>
        </p:nvSpPr>
        <p:spPr/>
        <p:txBody>
          <a:bodyPr/>
          <a:lstStyle/>
          <a:p>
            <a:r>
              <a:rPr lang="en-US" smtClean="0"/>
              <a:t>Let’s look at an example of a sizing tool used before deploying an application</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7F5761-EEDD-4E49-BDF2-30E07F75DF2A}"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Adjust the Balance</a:t>
            </a:r>
          </a:p>
        </p:txBody>
      </p:sp>
      <p:sp>
        <p:nvSpPr>
          <p:cNvPr id="3" name="Content Placeholder 2"/>
          <p:cNvSpPr>
            <a:spLocks noGrp="1"/>
          </p:cNvSpPr>
          <p:nvPr>
            <p:ph idx="1"/>
          </p:nvPr>
        </p:nvSpPr>
        <p:spPr/>
        <p:txBody>
          <a:bodyPr/>
          <a:lstStyle/>
          <a:p>
            <a:pPr lvl="2">
              <a:defRPr/>
            </a:pPr>
            <a:endParaRPr lang="en-US" dirty="0" smtClean="0">
              <a:ea typeface="+mn-ea"/>
              <a:cs typeface="+mn-cs"/>
            </a:endParaRP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043B2A-9EB9-49D0-9E81-BE25D41A0E8D}" type="slidenum">
              <a:rPr lang="en-US" smtClean="0"/>
              <a:pPr eaLnBrk="1" hangingPunct="1"/>
              <a:t>90</a:t>
            </a:fld>
            <a:endParaRPr lang="en-US" smtClean="0"/>
          </a:p>
        </p:txBody>
      </p:sp>
      <p:pic>
        <p:nvPicPr>
          <p:cNvPr id="94214" name="Picture 2"/>
          <p:cNvPicPr>
            <a:picLocks noChangeAspect="1" noChangeArrowheads="1"/>
          </p:cNvPicPr>
          <p:nvPr/>
        </p:nvPicPr>
        <p:blipFill>
          <a:blip r:embed="rId2">
            <a:extLst>
              <a:ext uri="{28A0092B-C50C-407E-A947-70E740481C1C}">
                <a14:useLocalDpi xmlns:a14="http://schemas.microsoft.com/office/drawing/2010/main" val="0"/>
              </a:ext>
            </a:extLst>
          </a:blip>
          <a:srcRect t="10880"/>
          <a:stretch>
            <a:fillRect/>
          </a:stretch>
        </p:blipFill>
        <p:spPr bwMode="auto">
          <a:xfrm>
            <a:off x="1195388" y="1600200"/>
            <a:ext cx="6729412"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Adjust the Balance</a:t>
            </a:r>
          </a:p>
        </p:txBody>
      </p:sp>
      <p:sp>
        <p:nvSpPr>
          <p:cNvPr id="3" name="Content Placeholder 2"/>
          <p:cNvSpPr>
            <a:spLocks noGrp="1"/>
          </p:cNvSpPr>
          <p:nvPr>
            <p:ph idx="1"/>
          </p:nvPr>
        </p:nvSpPr>
        <p:spPr/>
        <p:txBody>
          <a:bodyPr/>
          <a:lstStyle/>
          <a:p>
            <a:pPr lvl="2">
              <a:defRPr/>
            </a:pPr>
            <a:endParaRPr lang="en-US" dirty="0" smtClean="0">
              <a:ea typeface="+mn-ea"/>
              <a:cs typeface="+mn-cs"/>
            </a:endParaRPr>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49AD11-EDA3-4E04-A89F-A97332A4EC66}" type="slidenum">
              <a:rPr lang="en-US" smtClean="0"/>
              <a:pPr eaLnBrk="1" hangingPunct="1"/>
              <a:t>91</a:t>
            </a:fld>
            <a:endParaRPr lang="en-US" smtClean="0"/>
          </a:p>
        </p:txBody>
      </p:sp>
      <p:pic>
        <p:nvPicPr>
          <p:cNvPr id="95238"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a:stretch>
            <a:fillRect/>
          </a:stretch>
        </p:blipFill>
        <p:spPr bwMode="auto">
          <a:xfrm>
            <a:off x="1195388" y="1600200"/>
            <a:ext cx="6729412"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Adjust the Balance</a:t>
            </a:r>
          </a:p>
        </p:txBody>
      </p:sp>
      <p:sp>
        <p:nvSpPr>
          <p:cNvPr id="96259" name="Content Placeholder 2"/>
          <p:cNvSpPr>
            <a:spLocks noGrp="1"/>
          </p:cNvSpPr>
          <p:nvPr>
            <p:ph idx="1"/>
          </p:nvPr>
        </p:nvSpPr>
        <p:spPr/>
        <p:txBody>
          <a:bodyPr/>
          <a:lstStyle/>
          <a:p>
            <a:r>
              <a:rPr lang="en-US" smtClean="0"/>
              <a:t>If you choose IOS images and hypervisors on the Edit menu, and doubleclick on the image under the IOS Images tab, you’ll see the new idlepc value displayed under Settings</a:t>
            </a:r>
          </a:p>
          <a:p>
            <a:r>
              <a:rPr lang="en-US" smtClean="0"/>
              <a:t>You may repeat this process to find the value that reduces CPU usage the most</a:t>
            </a:r>
          </a:p>
        </p:txBody>
      </p:sp>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BD7C1C-3F2F-4ED8-A8BB-5FD4C8BF8486}"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Adjust the Balance</a:t>
            </a:r>
          </a:p>
        </p:txBody>
      </p:sp>
      <p:sp>
        <p:nvSpPr>
          <p:cNvPr id="97283" name="Content Placeholder 2"/>
          <p:cNvSpPr>
            <a:spLocks noGrp="1"/>
          </p:cNvSpPr>
          <p:nvPr>
            <p:ph idx="1"/>
          </p:nvPr>
        </p:nvSpPr>
        <p:spPr/>
        <p:txBody>
          <a:bodyPr/>
          <a:lstStyle/>
          <a:p>
            <a:r>
              <a:rPr lang="en-US" smtClean="0"/>
              <a:t>To observe CPU usage in Windows, press Ctrl+ALT+DEL and choose Task Manager</a:t>
            </a:r>
          </a:p>
          <a:p>
            <a:r>
              <a:rPr lang="en-US" smtClean="0"/>
              <a:t>Click on the Performance tab to view CPU usage</a:t>
            </a:r>
          </a:p>
          <a:p>
            <a:r>
              <a:rPr lang="en-US" smtClean="0"/>
              <a:t>You will observe that without an idlepc value, CPU usage will be at or near 100%, but with an idlepc value, CPU usage will drop to a very low value</a:t>
            </a:r>
          </a:p>
        </p:txBody>
      </p:sp>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521121-7EE5-45DF-8D86-BDF5BA30C0DE}" type="slidenum">
              <a:rPr lang="en-US" smtClean="0"/>
              <a:pPr eaLnBrk="1" hangingPunct="1"/>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Sample Network Emulation</a:t>
            </a:r>
          </a:p>
        </p:txBody>
      </p:sp>
      <p:sp>
        <p:nvSpPr>
          <p:cNvPr id="98307" name="Content Placeholder 2"/>
          <p:cNvSpPr>
            <a:spLocks noGrp="1"/>
          </p:cNvSpPr>
          <p:nvPr>
            <p:ph idx="1"/>
          </p:nvPr>
        </p:nvSpPr>
        <p:spPr/>
        <p:txBody>
          <a:bodyPr/>
          <a:lstStyle/>
          <a:p>
            <a:r>
              <a:rPr lang="en-US" smtClean="0"/>
              <a:t>You may now return to your client window to use your router</a:t>
            </a:r>
          </a:p>
          <a:p>
            <a:r>
              <a:rPr lang="en-US" smtClean="0"/>
              <a:t>You are actually running the Cisco IOS that you found</a:t>
            </a:r>
          </a:p>
          <a:p>
            <a:r>
              <a:rPr lang="en-US" smtClean="0"/>
              <a:t>All commands supported by the IOS are available</a:t>
            </a:r>
          </a:p>
          <a:p>
            <a:r>
              <a:rPr lang="en-US" smtClean="0"/>
              <a:t>Remember earlier we chose a FastEthernet adapter and a four-port serial adapter</a:t>
            </a:r>
          </a:p>
        </p:txBody>
      </p:sp>
      <p:sp>
        <p:nvSpPr>
          <p:cNvPr id="983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8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A0A4E2-869C-4F58-84A6-6760D3FB9208}"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Sample Network Emulation</a:t>
            </a:r>
          </a:p>
        </p:txBody>
      </p:sp>
      <p:sp>
        <p:nvSpPr>
          <p:cNvPr id="99331" name="Content Placeholder 2"/>
          <p:cNvSpPr>
            <a:spLocks noGrp="1"/>
          </p:cNvSpPr>
          <p:nvPr>
            <p:ph idx="1"/>
          </p:nvPr>
        </p:nvSpPr>
        <p:spPr/>
        <p:txBody>
          <a:bodyPr/>
          <a:lstStyle/>
          <a:p>
            <a:r>
              <a:rPr lang="en-US" smtClean="0"/>
              <a:t>If you issue the show ip interface brief command, you’ll see the designations for these ports on the router</a:t>
            </a:r>
          </a:p>
          <a:p>
            <a:r>
              <a:rPr lang="en-US" smtClean="0"/>
              <a:t>Exit GNS3</a:t>
            </a:r>
          </a:p>
        </p:txBody>
      </p:sp>
      <p:sp>
        <p:nvSpPr>
          <p:cNvPr id="993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99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8FF019-5BDC-4799-ADD0-778870FAD558}" type="slidenum">
              <a:rPr lang="en-US" smtClean="0"/>
              <a:pPr eaLnBrk="1" hangingPunct="1"/>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Sample Network Emulation</a:t>
            </a:r>
          </a:p>
        </p:txBody>
      </p:sp>
      <p:sp>
        <p:nvSpPr>
          <p:cNvPr id="100355" name="Content Placeholder 2"/>
          <p:cNvSpPr>
            <a:spLocks noGrp="1"/>
          </p:cNvSpPr>
          <p:nvPr>
            <p:ph idx="1"/>
          </p:nvPr>
        </p:nvSpPr>
        <p:spPr/>
        <p:txBody>
          <a:bodyPr/>
          <a:lstStyle/>
          <a:p>
            <a:r>
              <a:rPr lang="en-US" smtClean="0"/>
              <a:t>Although a single router is useful to get familiar with commands, it would be nice to build more complex topologies</a:t>
            </a:r>
          </a:p>
          <a:p>
            <a:r>
              <a:rPr lang="en-US" smtClean="0"/>
              <a:t>With GNS3 very complex topologies may be built</a:t>
            </a:r>
          </a:p>
          <a:p>
            <a:r>
              <a:rPr lang="en-US" smtClean="0"/>
              <a:t>Let’s build a topology with three routers</a:t>
            </a:r>
          </a:p>
        </p:txBody>
      </p:sp>
      <p:sp>
        <p:nvSpPr>
          <p:cNvPr id="100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EC7F44-29FB-429D-9711-F771D0FC9684}" type="slidenum">
              <a:rPr lang="en-US" smtClean="0"/>
              <a:pPr eaLnBrk="1" hangingPunct="1"/>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Name the Project</a:t>
            </a:r>
          </a:p>
        </p:txBody>
      </p:sp>
      <p:sp>
        <p:nvSpPr>
          <p:cNvPr id="101379" name="Content Placeholder 2"/>
          <p:cNvSpPr>
            <a:spLocks noGrp="1"/>
          </p:cNvSpPr>
          <p:nvPr>
            <p:ph idx="1"/>
          </p:nvPr>
        </p:nvSpPr>
        <p:spPr/>
        <p:txBody>
          <a:bodyPr/>
          <a:lstStyle/>
          <a:p>
            <a:r>
              <a:rPr lang="en-US" smtClean="0"/>
              <a:t>The next time GNS3 is started it will ask for a project name</a:t>
            </a:r>
          </a:p>
          <a:p>
            <a:r>
              <a:rPr lang="en-US" smtClean="0"/>
              <a:t>Start GNS3</a:t>
            </a:r>
          </a:p>
          <a:p>
            <a:r>
              <a:rPr lang="en-US" smtClean="0"/>
              <a:t>You can name a project if you wish or click Cancel</a:t>
            </a:r>
          </a:p>
        </p:txBody>
      </p:sp>
      <p:sp>
        <p:nvSpPr>
          <p:cNvPr id="1013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13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2ED087-BE8F-4DB2-BD34-EC6AF976B1DD}" type="slidenum">
              <a:rPr lang="en-US" smtClean="0"/>
              <a:pPr eaLnBrk="1" hangingPunct="1"/>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Name the Project</a:t>
            </a:r>
          </a:p>
        </p:txBody>
      </p:sp>
      <p:sp>
        <p:nvSpPr>
          <p:cNvPr id="102403" name="Content Placeholder 2"/>
          <p:cNvSpPr>
            <a:spLocks noGrp="1"/>
          </p:cNvSpPr>
          <p:nvPr>
            <p:ph idx="1"/>
          </p:nvPr>
        </p:nvSpPr>
        <p:spPr/>
        <p:txBody>
          <a:bodyPr/>
          <a:lstStyle/>
          <a:p>
            <a:endParaRPr lang="en-US" smtClean="0"/>
          </a:p>
        </p:txBody>
      </p:sp>
      <p:sp>
        <p:nvSpPr>
          <p:cNvPr id="102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2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E12FA9-041E-4C77-A85C-BD75868CCA74}" type="slidenum">
              <a:rPr lang="en-US" smtClean="0"/>
              <a:pPr eaLnBrk="1" hangingPunct="1"/>
              <a:t>98</a:t>
            </a:fld>
            <a:endParaRPr lang="en-US" smtClean="0"/>
          </a:p>
        </p:txBody>
      </p:sp>
      <p:pic>
        <p:nvPicPr>
          <p:cNvPr id="102406" name="Picture 2"/>
          <p:cNvPicPr>
            <a:picLocks noChangeAspect="1" noChangeArrowheads="1"/>
          </p:cNvPicPr>
          <p:nvPr/>
        </p:nvPicPr>
        <p:blipFill>
          <a:blip r:embed="rId2">
            <a:extLst>
              <a:ext uri="{28A0092B-C50C-407E-A947-70E740481C1C}">
                <a14:useLocalDpi xmlns:a14="http://schemas.microsoft.com/office/drawing/2010/main" val="0"/>
              </a:ext>
            </a:extLst>
          </a:blip>
          <a:srcRect t="10880"/>
          <a:stretch>
            <a:fillRect/>
          </a:stretch>
        </p:blipFill>
        <p:spPr bwMode="auto">
          <a:xfrm>
            <a:off x="1195388" y="1600200"/>
            <a:ext cx="6729412"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Sample Network Emulation</a:t>
            </a:r>
          </a:p>
        </p:txBody>
      </p:sp>
      <p:sp>
        <p:nvSpPr>
          <p:cNvPr id="103427" name="Content Placeholder 2"/>
          <p:cNvSpPr>
            <a:spLocks noGrp="1"/>
          </p:cNvSpPr>
          <p:nvPr>
            <p:ph idx="1"/>
          </p:nvPr>
        </p:nvSpPr>
        <p:spPr/>
        <p:txBody>
          <a:bodyPr/>
          <a:lstStyle/>
          <a:p>
            <a:r>
              <a:rPr lang="en-US" smtClean="0"/>
              <a:t>Drag three routers running an IOS you have configured into the workspace</a:t>
            </a:r>
          </a:p>
          <a:p>
            <a:r>
              <a:rPr lang="en-US" smtClean="0"/>
              <a:t>Right-click each router and choose Configure under the Slots tab, include a FastEthernet adapter and PA-4T serial adapter</a:t>
            </a:r>
          </a:p>
          <a:p>
            <a:r>
              <a:rPr lang="en-US" smtClean="0"/>
              <a:t>Now we’re ready to connect the routers together</a:t>
            </a:r>
          </a:p>
        </p:txBody>
      </p:sp>
      <p:sp>
        <p:nvSpPr>
          <p:cNvPr id="1034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2011 Kenneth M. Chipps Ph.D. www.chipps.com</a:t>
            </a:r>
          </a:p>
        </p:txBody>
      </p:sp>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C4299A-CEC1-44BC-A927-9C458FEABE2F}" type="slidenum">
              <a:rPr lang="en-US" smtClean="0"/>
              <a:pPr eaLnBrk="1" hangingPunct="1"/>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4042</TotalTime>
  <Words>9419</Words>
  <Application>Microsoft Office PowerPoint</Application>
  <PresentationFormat>On-screen Show (4:3)</PresentationFormat>
  <Paragraphs>1492</Paragraphs>
  <Slides>288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288</vt:i4>
      </vt:variant>
    </vt:vector>
  </HeadingPairs>
  <TitlesOfParts>
    <vt:vector size="290" baseType="lpstr">
      <vt:lpstr>Arial</vt:lpstr>
      <vt:lpstr>CCNA</vt:lpstr>
      <vt:lpstr>Modeling Networks Last Update 2011.08.01 121.0</vt:lpstr>
      <vt:lpstr>Objectives</vt:lpstr>
      <vt:lpstr>Modeling Networks</vt:lpstr>
      <vt:lpstr>Application Testing Tool</vt:lpstr>
      <vt:lpstr>Application Testing Tool</vt:lpstr>
      <vt:lpstr>Simulator</vt:lpstr>
      <vt:lpstr>Emulator</vt:lpstr>
      <vt:lpstr>Network Modeling Tool</vt:lpstr>
      <vt:lpstr>Application Testing Tool</vt:lpstr>
      <vt:lpstr>Application Testing Tool</vt:lpstr>
      <vt:lpstr>Application Testing Tool</vt:lpstr>
      <vt:lpstr>Application Testing Tool</vt:lpstr>
      <vt:lpstr>Application Testing Tool</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Simulation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Sample Network Emulation</vt:lpstr>
      <vt:lpstr>Adjust the Balance</vt:lpstr>
      <vt:lpstr>Adjust the Balance</vt:lpstr>
      <vt:lpstr>Adjust the Balance</vt:lpstr>
      <vt:lpstr>Adjust the Balance</vt:lpstr>
      <vt:lpstr>Adjust the Balance</vt:lpstr>
      <vt:lpstr>Adjust the Balance</vt:lpstr>
      <vt:lpstr>Adjust the Balance</vt:lpstr>
      <vt:lpstr>Sample Network Emulation</vt:lpstr>
      <vt:lpstr>Sample Network Emulation</vt:lpstr>
      <vt:lpstr>Sample Network Emulation</vt:lpstr>
      <vt:lpstr>Name the Project</vt:lpstr>
      <vt:lpstr>Name the Project</vt:lpstr>
      <vt:lpstr>Sample Network Emulation</vt:lpstr>
      <vt:lpstr>Sample Network Emulation</vt:lpstr>
      <vt:lpstr>Sample Network Emulation</vt:lpstr>
      <vt:lpstr>Sample Network Emulation</vt:lpstr>
      <vt:lpstr>Sample Network Emulation</vt:lpstr>
      <vt:lpstr>Sample Network Emulation</vt:lpstr>
      <vt:lpstr>Sample Network Model</vt:lpstr>
      <vt:lpstr>Sample Network Model</vt:lpstr>
      <vt:lpstr>Sample Network Model</vt:lpstr>
      <vt:lpstr>Sample Network Model</vt:lpstr>
      <vt:lpstr>Sample Network Model</vt:lpstr>
      <vt:lpstr>Sample Network Model</vt:lpstr>
      <vt:lpstr>Sample Network Model</vt:lpstr>
      <vt:lpstr>Sample Network Model</vt:lpstr>
      <vt:lpstr>Sample Network Model</vt:lpstr>
      <vt:lpstr>Startup Wizard</vt:lpstr>
      <vt:lpstr>Sample Network Model</vt:lpstr>
      <vt:lpstr>Sample Network Model</vt:lpstr>
      <vt:lpstr>Sample Network Model</vt:lpstr>
      <vt:lpstr>Sample Network Model</vt:lpstr>
      <vt:lpstr>Sample Network Model</vt:lpstr>
      <vt:lpstr>Sample Network Model</vt:lpstr>
      <vt:lpstr>Cisco</vt:lpstr>
      <vt:lpstr>Client Server</vt:lpstr>
      <vt:lpstr>Ethernet</vt:lpstr>
      <vt:lpstr>Ethernet Advanced</vt:lpstr>
      <vt:lpstr>Frame Relay</vt:lpstr>
      <vt:lpstr>Frame Relay Advanced</vt:lpstr>
      <vt:lpstr>Internet Toolbox</vt:lpstr>
      <vt:lpstr>LANs</vt:lpstr>
      <vt:lpstr>Links</vt:lpstr>
      <vt:lpstr>Links Advanced</vt:lpstr>
      <vt:lpstr>Wireless LAN</vt:lpstr>
      <vt:lpstr>Sample Network Model</vt:lpstr>
      <vt:lpstr>Palette List</vt:lpstr>
      <vt:lpstr>Sample Network Model</vt:lpstr>
      <vt:lpstr>Sample Network Model</vt:lpstr>
      <vt:lpstr>Sample Network Model</vt:lpstr>
      <vt:lpstr>Sample Network Model</vt:lpstr>
      <vt:lpstr>Sample Network Model</vt:lpstr>
      <vt:lpstr>Sample Network Model</vt:lpstr>
      <vt:lpstr>Sample Network Model</vt:lpstr>
      <vt:lpstr>Sample Network Model</vt:lpstr>
      <vt:lpstr>Sample Network Model</vt:lpstr>
      <vt:lpstr>Sample Network Model</vt:lpstr>
      <vt:lpstr>IT Guru Interface</vt:lpstr>
      <vt:lpstr>IT Guru Interface</vt:lpstr>
      <vt:lpstr>Palette Button</vt:lpstr>
      <vt:lpstr>Palette Button</vt:lpstr>
      <vt:lpstr>Consistency Button</vt:lpstr>
      <vt:lpstr>Consistency Button</vt:lpstr>
      <vt:lpstr>Failed Button</vt:lpstr>
      <vt:lpstr>Failed Button</vt:lpstr>
      <vt:lpstr>Restored Button</vt:lpstr>
      <vt:lpstr>Restored Button</vt:lpstr>
      <vt:lpstr>Level Button</vt:lpstr>
      <vt:lpstr>Level Button</vt:lpstr>
      <vt:lpstr>Zoom In Button</vt:lpstr>
      <vt:lpstr>Zoom In Button</vt:lpstr>
      <vt:lpstr>Zoom Out Button</vt:lpstr>
      <vt:lpstr>Zoom Out Button</vt:lpstr>
      <vt:lpstr>Simulation Button</vt:lpstr>
      <vt:lpstr>Simulation Button</vt:lpstr>
      <vt:lpstr>Results Button</vt:lpstr>
      <vt:lpstr>Results Button</vt:lpstr>
      <vt:lpstr>Graphs Button</vt:lpstr>
      <vt:lpstr>Graphs Button</vt:lpstr>
      <vt:lpstr>Sample Network Model</vt:lpstr>
      <vt:lpstr>Nodes</vt:lpstr>
      <vt:lpstr>Links</vt:lpstr>
      <vt:lpstr>Drag and Drop Behavior</vt:lpstr>
      <vt:lpstr>Drag and Drop Behavior</vt:lpstr>
      <vt:lpstr>Drag and Drop Behavior</vt:lpstr>
      <vt:lpstr>Network Creation Methods</vt:lpstr>
      <vt:lpstr>Drag and Drop</vt:lpstr>
      <vt:lpstr>Rapid Configuration</vt:lpstr>
      <vt:lpstr>Rapid Configuration</vt:lpstr>
      <vt:lpstr>Rapid Configuration</vt:lpstr>
      <vt:lpstr>Rapid Configuration</vt:lpstr>
      <vt:lpstr>Rapid Configuration</vt:lpstr>
      <vt:lpstr>Rapid Configuration</vt:lpstr>
      <vt:lpstr>Rapid Configuration</vt:lpstr>
      <vt:lpstr>Rapid Configuration</vt:lpstr>
      <vt:lpstr>Importation</vt:lpstr>
      <vt:lpstr>Sample Network Model</vt:lpstr>
      <vt:lpstr>Sample Network Model</vt:lpstr>
      <vt:lpstr>Sample Network Model</vt:lpstr>
      <vt:lpstr>Sample Network Model</vt:lpstr>
      <vt:lpstr>Sample Network Model</vt:lpstr>
      <vt:lpstr>Sample Network Model</vt:lpstr>
      <vt:lpstr>Sample Network Model</vt:lpstr>
      <vt:lpstr>Set Application Attributes</vt:lpstr>
      <vt:lpstr>Set Object Attributes</vt:lpstr>
      <vt:lpstr>Set Object Attributes</vt:lpstr>
      <vt:lpstr>Set Application Attributes</vt:lpstr>
      <vt:lpstr>Set Application Attributes</vt:lpstr>
      <vt:lpstr>Set Application Attributes</vt:lpstr>
      <vt:lpstr>Set Application Attributes</vt:lpstr>
      <vt:lpstr>Set Application Attributes</vt:lpstr>
      <vt:lpstr>Set Application Attributes</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Set Application Usage</vt:lpstr>
      <vt:lpstr>Select Functions to Measure</vt:lpstr>
      <vt:lpstr>Select Individual Measures</vt:lpstr>
      <vt:lpstr>Select Individual Measures</vt:lpstr>
      <vt:lpstr>Select Individual Measures</vt:lpstr>
      <vt:lpstr>Select Individual Measures</vt:lpstr>
      <vt:lpstr>Select Individual Measures</vt:lpstr>
      <vt:lpstr>Select Global Measures</vt:lpstr>
      <vt:lpstr>Select Global Measures</vt:lpstr>
      <vt:lpstr>Select Global Measures</vt:lpstr>
      <vt:lpstr>Set Global Measures</vt:lpstr>
      <vt:lpstr>Select Global Measures</vt:lpstr>
      <vt:lpstr>Set Global Measures</vt:lpstr>
      <vt:lpstr>Select Global Measures</vt:lpstr>
      <vt:lpstr>Select Global Measures</vt:lpstr>
      <vt:lpstr>Set Global Measures</vt:lpstr>
      <vt:lpstr>Save the Simulation</vt:lpstr>
      <vt:lpstr>Run the Simulation</vt:lpstr>
      <vt:lpstr>Run the Simulation</vt:lpstr>
      <vt:lpstr>Run the Simulation</vt:lpstr>
      <vt:lpstr>Run the Simulation</vt:lpstr>
      <vt:lpstr>Run the Simulation</vt:lpstr>
      <vt:lpstr>Run the Simulation</vt:lpstr>
      <vt:lpstr>Run the Simulation</vt:lpstr>
      <vt:lpstr>Examine the Results</vt:lpstr>
      <vt:lpstr>Examine the Results</vt:lpstr>
      <vt:lpstr>Examine the Results</vt:lpstr>
      <vt:lpstr>Examine the Results</vt:lpstr>
      <vt:lpstr>Examine the Results</vt:lpstr>
      <vt:lpstr>Examine the Results</vt:lpstr>
      <vt:lpstr>Examine the Results</vt:lpstr>
      <vt:lpstr>Examine the Results</vt:lpstr>
      <vt:lpstr>Compare Results</vt:lpstr>
      <vt:lpstr>Compare Results</vt:lpstr>
      <vt:lpstr>Create Second Scenario</vt:lpstr>
      <vt:lpstr>Create Second Scenario</vt:lpstr>
      <vt:lpstr>Compare Results</vt:lpstr>
      <vt:lpstr>Summary</vt:lpstr>
      <vt:lpstr>Summary</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Design Considerations</dc:title>
  <dc:creator>Kenneth M. Chipps Ph.D.</dc:creator>
  <cp:lastModifiedBy>Kenneth M. Chipps Ph.D.</cp:lastModifiedBy>
  <cp:revision>272</cp:revision>
  <cp:lastPrinted>2011-08-01T22:52:22Z</cp:lastPrinted>
  <dcterms:created xsi:type="dcterms:W3CDTF">2003-11-16T18:00:11Z</dcterms:created>
  <dcterms:modified xsi:type="dcterms:W3CDTF">2012-11-16T00:03:59Z</dcterms:modified>
</cp:coreProperties>
</file>