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57"/>
  </p:notesMasterIdLst>
  <p:handoutMasterIdLst>
    <p:handoutMasterId r:id="rId258"/>
  </p:handoutMasterIdLst>
  <p:sldIdLst>
    <p:sldId id="396" r:id="rId2"/>
    <p:sldId id="405" r:id="rId3"/>
    <p:sldId id="593" r:id="rId4"/>
    <p:sldId id="594" r:id="rId5"/>
    <p:sldId id="595" r:id="rId6"/>
    <p:sldId id="596" r:id="rId7"/>
    <p:sldId id="662" r:id="rId8"/>
    <p:sldId id="663" r:id="rId9"/>
    <p:sldId id="664" r:id="rId10"/>
    <p:sldId id="661" r:id="rId11"/>
    <p:sldId id="597" r:id="rId12"/>
    <p:sldId id="598" r:id="rId13"/>
    <p:sldId id="599" r:id="rId14"/>
    <p:sldId id="600" r:id="rId15"/>
    <p:sldId id="601" r:id="rId16"/>
    <p:sldId id="256" r:id="rId17"/>
    <p:sldId id="551" r:id="rId18"/>
    <p:sldId id="513" r:id="rId19"/>
    <p:sldId id="515" r:id="rId20"/>
    <p:sldId id="516" r:id="rId21"/>
    <p:sldId id="433" r:id="rId22"/>
    <p:sldId id="552" r:id="rId23"/>
    <p:sldId id="258" r:id="rId24"/>
    <p:sldId id="259" r:id="rId25"/>
    <p:sldId id="265" r:id="rId26"/>
    <p:sldId id="266" r:id="rId27"/>
    <p:sldId id="267" r:id="rId28"/>
    <p:sldId id="553" r:id="rId29"/>
    <p:sldId id="268" r:id="rId30"/>
    <p:sldId id="269" r:id="rId31"/>
    <p:sldId id="554" r:id="rId32"/>
    <p:sldId id="260" r:id="rId33"/>
    <p:sldId id="261" r:id="rId34"/>
    <p:sldId id="262" r:id="rId35"/>
    <p:sldId id="514" r:id="rId36"/>
    <p:sldId id="263" r:id="rId37"/>
    <p:sldId id="264" r:id="rId38"/>
    <p:sldId id="270" r:id="rId39"/>
    <p:sldId id="275" r:id="rId40"/>
    <p:sldId id="276" r:id="rId41"/>
    <p:sldId id="277" r:id="rId42"/>
    <p:sldId id="279" r:id="rId43"/>
    <p:sldId id="292" r:id="rId44"/>
    <p:sldId id="282" r:id="rId45"/>
    <p:sldId id="519" r:id="rId46"/>
    <p:sldId id="521" r:id="rId47"/>
    <p:sldId id="556" r:id="rId48"/>
    <p:sldId id="522" r:id="rId49"/>
    <p:sldId id="523" r:id="rId50"/>
    <p:sldId id="557" r:id="rId51"/>
    <p:sldId id="525" r:id="rId52"/>
    <p:sldId id="558" r:id="rId53"/>
    <p:sldId id="586" r:id="rId54"/>
    <p:sldId id="587" r:id="rId55"/>
    <p:sldId id="588" r:id="rId56"/>
    <p:sldId id="589" r:id="rId57"/>
    <p:sldId id="529" r:id="rId58"/>
    <p:sldId id="283" r:id="rId59"/>
    <p:sldId id="541" r:id="rId60"/>
    <p:sldId id="284" r:id="rId61"/>
    <p:sldId id="285" r:id="rId62"/>
    <p:sldId id="559" r:id="rId63"/>
    <p:sldId id="472" r:id="rId64"/>
    <p:sldId id="560" r:id="rId65"/>
    <p:sldId id="473" r:id="rId66"/>
    <p:sldId id="474" r:id="rId67"/>
    <p:sldId id="287" r:id="rId68"/>
    <p:sldId id="286" r:id="rId69"/>
    <p:sldId id="288" r:id="rId70"/>
    <p:sldId id="290" r:id="rId71"/>
    <p:sldId id="289" r:id="rId72"/>
    <p:sldId id="295" r:id="rId73"/>
    <p:sldId id="296" r:id="rId74"/>
    <p:sldId id="562" r:id="rId75"/>
    <p:sldId id="297" r:id="rId76"/>
    <p:sldId id="429" r:id="rId77"/>
    <p:sldId id="331" r:id="rId78"/>
    <p:sldId id="548" r:id="rId79"/>
    <p:sldId id="298" r:id="rId80"/>
    <p:sldId id="299" r:id="rId81"/>
    <p:sldId id="307" r:id="rId82"/>
    <p:sldId id="300" r:id="rId83"/>
    <p:sldId id="308" r:id="rId84"/>
    <p:sldId id="310" r:id="rId85"/>
    <p:sldId id="542" r:id="rId86"/>
    <p:sldId id="314" r:id="rId87"/>
    <p:sldId id="585" r:id="rId88"/>
    <p:sldId id="590" r:id="rId89"/>
    <p:sldId id="311" r:id="rId90"/>
    <p:sldId id="312" r:id="rId91"/>
    <p:sldId id="313" r:id="rId92"/>
    <p:sldId id="315" r:id="rId93"/>
    <p:sldId id="301" r:id="rId94"/>
    <p:sldId id="316" r:id="rId95"/>
    <p:sldId id="503" r:id="rId96"/>
    <p:sldId id="504" r:id="rId97"/>
    <p:sldId id="563" r:id="rId98"/>
    <p:sldId id="505" r:id="rId99"/>
    <p:sldId id="507" r:id="rId100"/>
    <p:sldId id="564" r:id="rId101"/>
    <p:sldId id="508" r:id="rId102"/>
    <p:sldId id="565" r:id="rId103"/>
    <p:sldId id="509" r:id="rId104"/>
    <p:sldId id="511" r:id="rId105"/>
    <p:sldId id="566" r:id="rId106"/>
    <p:sldId id="512" r:id="rId107"/>
    <p:sldId id="397" r:id="rId108"/>
    <p:sldId id="543" r:id="rId109"/>
    <p:sldId id="398" r:id="rId110"/>
    <p:sldId id="567" r:id="rId111"/>
    <p:sldId id="399" r:id="rId112"/>
    <p:sldId id="400" r:id="rId113"/>
    <p:sldId id="568" r:id="rId114"/>
    <p:sldId id="401" r:id="rId115"/>
    <p:sldId id="544" r:id="rId116"/>
    <p:sldId id="539" r:id="rId117"/>
    <p:sldId id="302" r:id="rId118"/>
    <p:sldId id="333" r:id="rId119"/>
    <p:sldId id="336" r:id="rId120"/>
    <p:sldId id="659" r:id="rId121"/>
    <p:sldId id="434" r:id="rId122"/>
    <p:sldId id="337" r:id="rId123"/>
    <p:sldId id="569" r:id="rId124"/>
    <p:sldId id="334" r:id="rId125"/>
    <p:sldId id="606" r:id="rId126"/>
    <p:sldId id="607" r:id="rId127"/>
    <p:sldId id="608" r:id="rId128"/>
    <p:sldId id="609" r:id="rId129"/>
    <p:sldId id="610" r:id="rId130"/>
    <p:sldId id="611" r:id="rId131"/>
    <p:sldId id="612" r:id="rId132"/>
    <p:sldId id="613" r:id="rId133"/>
    <p:sldId id="614" r:id="rId134"/>
    <p:sldId id="615" r:id="rId135"/>
    <p:sldId id="616" r:id="rId136"/>
    <p:sldId id="617" r:id="rId137"/>
    <p:sldId id="618" r:id="rId138"/>
    <p:sldId id="619" r:id="rId139"/>
    <p:sldId id="620" r:id="rId140"/>
    <p:sldId id="621" r:id="rId141"/>
    <p:sldId id="622" r:id="rId142"/>
    <p:sldId id="623" r:id="rId143"/>
    <p:sldId id="624" r:id="rId144"/>
    <p:sldId id="625" r:id="rId145"/>
    <p:sldId id="626" r:id="rId146"/>
    <p:sldId id="627" r:id="rId147"/>
    <p:sldId id="628" r:id="rId148"/>
    <p:sldId id="629" r:id="rId149"/>
    <p:sldId id="630" r:id="rId150"/>
    <p:sldId id="631" r:id="rId151"/>
    <p:sldId id="632" r:id="rId152"/>
    <p:sldId id="633" r:id="rId153"/>
    <p:sldId id="634" r:id="rId154"/>
    <p:sldId id="635" r:id="rId155"/>
    <p:sldId id="636" r:id="rId156"/>
    <p:sldId id="637" r:id="rId157"/>
    <p:sldId id="638" r:id="rId158"/>
    <p:sldId id="639" r:id="rId159"/>
    <p:sldId id="640" r:id="rId160"/>
    <p:sldId id="641" r:id="rId161"/>
    <p:sldId id="642" r:id="rId162"/>
    <p:sldId id="643" r:id="rId163"/>
    <p:sldId id="644" r:id="rId164"/>
    <p:sldId id="645" r:id="rId165"/>
    <p:sldId id="646" r:id="rId166"/>
    <p:sldId id="647" r:id="rId167"/>
    <p:sldId id="648" r:id="rId168"/>
    <p:sldId id="649" r:id="rId169"/>
    <p:sldId id="650" r:id="rId170"/>
    <p:sldId id="651" r:id="rId171"/>
    <p:sldId id="652" r:id="rId172"/>
    <p:sldId id="653" r:id="rId173"/>
    <p:sldId id="654" r:id="rId174"/>
    <p:sldId id="655" r:id="rId175"/>
    <p:sldId id="656" r:id="rId176"/>
    <p:sldId id="657" r:id="rId177"/>
    <p:sldId id="658" r:id="rId178"/>
    <p:sldId id="591" r:id="rId179"/>
    <p:sldId id="354" r:id="rId180"/>
    <p:sldId id="455" r:id="rId181"/>
    <p:sldId id="457" r:id="rId182"/>
    <p:sldId id="356" r:id="rId183"/>
    <p:sldId id="355" r:id="rId184"/>
    <p:sldId id="358" r:id="rId185"/>
    <p:sldId id="357" r:id="rId186"/>
    <p:sldId id="360" r:id="rId187"/>
    <p:sldId id="359" r:id="rId188"/>
    <p:sldId id="362" r:id="rId189"/>
    <p:sldId id="351" r:id="rId190"/>
    <p:sldId id="660" r:id="rId191"/>
    <p:sldId id="364" r:id="rId192"/>
    <p:sldId id="366" r:id="rId193"/>
    <p:sldId id="367" r:id="rId194"/>
    <p:sldId id="369" r:id="rId195"/>
    <p:sldId id="383" r:id="rId196"/>
    <p:sldId id="571" r:id="rId197"/>
    <p:sldId id="382" r:id="rId198"/>
    <p:sldId id="370" r:id="rId199"/>
    <p:sldId id="372" r:id="rId200"/>
    <p:sldId id="371" r:id="rId201"/>
    <p:sldId id="373" r:id="rId202"/>
    <p:sldId id="374" r:id="rId203"/>
    <p:sldId id="376" r:id="rId204"/>
    <p:sldId id="377" r:id="rId205"/>
    <p:sldId id="379" r:id="rId206"/>
    <p:sldId id="409" r:id="rId207"/>
    <p:sldId id="378" r:id="rId208"/>
    <p:sldId id="385" r:id="rId209"/>
    <p:sldId id="517" r:id="rId210"/>
    <p:sldId id="518" r:id="rId211"/>
    <p:sldId id="572" r:id="rId212"/>
    <p:sldId id="386" r:id="rId213"/>
    <p:sldId id="573" r:id="rId214"/>
    <p:sldId id="387" r:id="rId215"/>
    <p:sldId id="464" r:id="rId216"/>
    <p:sldId id="465" r:id="rId217"/>
    <p:sldId id="574" r:id="rId218"/>
    <p:sldId id="466" r:id="rId219"/>
    <p:sldId id="467" r:id="rId220"/>
    <p:sldId id="468" r:id="rId221"/>
    <p:sldId id="391" r:id="rId222"/>
    <p:sldId id="484" r:id="rId223"/>
    <p:sldId id="485" r:id="rId224"/>
    <p:sldId id="575" r:id="rId225"/>
    <p:sldId id="486" r:id="rId226"/>
    <p:sldId id="576" r:id="rId227"/>
    <p:sldId id="487" r:id="rId228"/>
    <p:sldId id="577" r:id="rId229"/>
    <p:sldId id="488" r:id="rId230"/>
    <p:sldId id="578" r:id="rId231"/>
    <p:sldId id="489" r:id="rId232"/>
    <p:sldId id="579" r:id="rId233"/>
    <p:sldId id="490" r:id="rId234"/>
    <p:sldId id="580" r:id="rId235"/>
    <p:sldId id="491" r:id="rId236"/>
    <p:sldId id="581" r:id="rId237"/>
    <p:sldId id="492" r:id="rId238"/>
    <p:sldId id="582" r:id="rId239"/>
    <p:sldId id="493" r:id="rId240"/>
    <p:sldId id="583" r:id="rId241"/>
    <p:sldId id="494" r:id="rId242"/>
    <p:sldId id="496" r:id="rId243"/>
    <p:sldId id="495" r:id="rId244"/>
    <p:sldId id="497" r:id="rId245"/>
    <p:sldId id="498" r:id="rId246"/>
    <p:sldId id="500" r:id="rId247"/>
    <p:sldId id="499" r:id="rId248"/>
    <p:sldId id="545" r:id="rId249"/>
    <p:sldId id="531" r:id="rId250"/>
    <p:sldId id="532" r:id="rId251"/>
    <p:sldId id="533" r:id="rId252"/>
    <p:sldId id="534" r:id="rId253"/>
    <p:sldId id="546" r:id="rId254"/>
    <p:sldId id="547" r:id="rId255"/>
    <p:sldId id="431" r:id="rId2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32" autoAdjust="0"/>
  </p:normalViewPr>
  <p:slideViewPr>
    <p:cSldViewPr>
      <p:cViewPr varScale="1">
        <p:scale>
          <a:sx n="52" d="100"/>
          <a:sy n="52" d="100"/>
        </p:scale>
        <p:origin x="-1380" y="-102"/>
      </p:cViewPr>
      <p:guideLst>
        <p:guide orient="horz" pos="2160"/>
        <p:guide pos="2880"/>
      </p:guideLst>
    </p:cSldViewPr>
  </p:slideViewPr>
  <p:outlineViewPr>
    <p:cViewPr>
      <p:scale>
        <a:sx n="33" d="100"/>
        <a:sy n="33" d="100"/>
      </p:scale>
      <p:origin x="18" y="63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charts/_rels/chart1.xml.rels><?xml version="1.0" encoding="UTF-8" standalone="yes"?>
<Relationships xmlns="http://schemas.openxmlformats.org/package/2006/relationships"><Relationship Id="rId2" Type="http://schemas.openxmlformats.org/officeDocument/2006/relationships/oleObject" Target="file:///D:\Firm%20Siz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en-US" dirty="0"/>
              <a:t>FIRM SIZE</a:t>
            </a:r>
          </a:p>
        </c:rich>
      </c:tx>
      <c:overlay val="0"/>
    </c:title>
    <c:autoTitleDeleted val="0"/>
    <c:plotArea>
      <c:layout/>
      <c:pieChart>
        <c:varyColors val="1"/>
        <c:ser>
          <c:idx val="0"/>
          <c:order val="0"/>
          <c:dLbls>
            <c:dLbl>
              <c:idx val="0"/>
              <c:layout>
                <c:manualLayout>
                  <c:x val="0.10864960629921259"/>
                  <c:y val="-1.0995917177019539E-2"/>
                </c:manualLayout>
              </c:layout>
              <c:showLegendKey val="0"/>
              <c:showVal val="0"/>
              <c:showCatName val="1"/>
              <c:showSerName val="0"/>
              <c:showPercent val="1"/>
              <c:showBubbleSize val="0"/>
            </c:dLbl>
            <c:dLbl>
              <c:idx val="1"/>
              <c:layout>
                <c:manualLayout>
                  <c:x val="-6.9828521434820628E-2"/>
                  <c:y val="0.15042614464858559"/>
                </c:manualLayout>
              </c:layout>
              <c:showLegendKey val="0"/>
              <c:showVal val="0"/>
              <c:showCatName val="1"/>
              <c:showSerName val="0"/>
              <c:showPercent val="1"/>
              <c:showBubbleSize val="0"/>
            </c:dLbl>
            <c:dLbl>
              <c:idx val="2"/>
              <c:layout>
                <c:manualLayout>
                  <c:x val="-0.141208552055993"/>
                  <c:y val="0.13807268883056284"/>
                </c:manualLayout>
              </c:layout>
              <c:showLegendKey val="0"/>
              <c:showVal val="0"/>
              <c:showCatName val="1"/>
              <c:showSerName val="0"/>
              <c:showPercent val="1"/>
              <c:showBubbleSize val="0"/>
            </c:dLbl>
            <c:dLbl>
              <c:idx val="3"/>
              <c:layout>
                <c:manualLayout>
                  <c:x val="-0.24802504374453194"/>
                  <c:y val="5.731846019247594E-2"/>
                </c:manualLayout>
              </c:layout>
              <c:showLegendKey val="0"/>
              <c:showVal val="0"/>
              <c:showCatName val="1"/>
              <c:showSerName val="0"/>
              <c:showPercent val="1"/>
              <c:showBubbleSize val="0"/>
            </c:dLbl>
            <c:txPr>
              <a:bodyPr/>
              <a:lstStyle/>
              <a:p>
                <a:pPr>
                  <a:defRPr sz="1200" cap="all" baseline="0"/>
                </a:pPr>
                <a:endParaRPr lang="en-US"/>
              </a:p>
            </c:txPr>
            <c:showLegendKey val="0"/>
            <c:showVal val="0"/>
            <c:showCatName val="1"/>
            <c:showSerName val="0"/>
            <c:showPercent val="1"/>
            <c:showBubbleSize val="0"/>
            <c:showLeaderLines val="1"/>
          </c:dLbls>
          <c:cat>
            <c:strRef>
              <c:f>Sheet1!$A$7:$A$12</c:f>
              <c:strCache>
                <c:ptCount val="6"/>
                <c:pt idx="0">
                  <c:v>0 to 4 employees</c:v>
                </c:pt>
                <c:pt idx="1">
                  <c:v>5 to 9 employees</c:v>
                </c:pt>
                <c:pt idx="2">
                  <c:v>10 to 19 employees</c:v>
                </c:pt>
                <c:pt idx="3">
                  <c:v>20 to 99 employees</c:v>
                </c:pt>
                <c:pt idx="4">
                  <c:v>100 to 499 employees</c:v>
                </c:pt>
                <c:pt idx="5">
                  <c:v>500 employees or more</c:v>
                </c:pt>
              </c:strCache>
            </c:strRef>
          </c:cat>
          <c:val>
            <c:numRef>
              <c:f>Sheet1!$B$7:$B$12</c:f>
              <c:numCache>
                <c:formatCode>#,##0</c:formatCode>
                <c:ptCount val="6"/>
                <c:pt idx="0">
                  <c:v>3617764</c:v>
                </c:pt>
                <c:pt idx="1">
                  <c:v>1044065</c:v>
                </c:pt>
                <c:pt idx="2">
                  <c:v>633141</c:v>
                </c:pt>
                <c:pt idx="3">
                  <c:v>526307</c:v>
                </c:pt>
                <c:pt idx="4">
                  <c:v>90386</c:v>
                </c:pt>
                <c:pt idx="5">
                  <c:v>18469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73187C5-B6D8-4D1F-8911-C94B79FCE60C}" type="slidenum">
              <a:rPr lang="en-US"/>
              <a:pPr>
                <a:defRPr/>
              </a:pPr>
              <a:t>‹#›</a:t>
            </a:fld>
            <a:endParaRPr lang="en-US" dirty="0"/>
          </a:p>
        </p:txBody>
      </p:sp>
    </p:spTree>
    <p:extLst>
      <p:ext uri="{BB962C8B-B14F-4D97-AF65-F5344CB8AC3E}">
        <p14:creationId xmlns:p14="http://schemas.microsoft.com/office/powerpoint/2010/main" val="10549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187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265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7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187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AA89AAA-1B54-407E-A7D1-9CE5E15CA2BA}" type="slidenum">
              <a:rPr lang="en-US"/>
              <a:pPr>
                <a:defRPr/>
              </a:pPr>
              <a:t>‹#›</a:t>
            </a:fld>
            <a:endParaRPr lang="en-US" dirty="0"/>
          </a:p>
        </p:txBody>
      </p:sp>
    </p:spTree>
    <p:extLst>
      <p:ext uri="{BB962C8B-B14F-4D97-AF65-F5344CB8AC3E}">
        <p14:creationId xmlns:p14="http://schemas.microsoft.com/office/powerpoint/2010/main" val="1058114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atin typeface="Arial" pitchFamily="34" charset="0"/>
                <a:cs typeface="Arial" pitchFamily="34" charset="0"/>
              </a:defRPr>
            </a:lvl1pPr>
          </a:lstStyle>
          <a:p>
            <a:pPr>
              <a:defRPr/>
            </a:pPr>
            <a:r>
              <a:rPr lang="en-US"/>
              <a:t>Copyright 2000-2012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C9B11C7-DCB8-41EE-8284-DBC1F6640643}" type="slidenum">
              <a:rPr lang="en-US"/>
              <a:pPr>
                <a:defRPr/>
              </a:pPr>
              <a:t>‹#›</a:t>
            </a:fld>
            <a:endParaRPr lang="en-US" dirty="0"/>
          </a:p>
        </p:txBody>
      </p:sp>
    </p:spTree>
    <p:extLst>
      <p:ext uri="{BB962C8B-B14F-4D97-AF65-F5344CB8AC3E}">
        <p14:creationId xmlns:p14="http://schemas.microsoft.com/office/powerpoint/2010/main" val="272419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0835E75D-B74F-4985-9727-730CA0CE2F7D}" type="slidenum">
              <a:rPr lang="en-US"/>
              <a:pPr>
                <a:defRPr/>
              </a:pPr>
              <a:t>‹#›</a:t>
            </a:fld>
            <a:endParaRPr lang="en-US" dirty="0"/>
          </a:p>
        </p:txBody>
      </p:sp>
    </p:spTree>
    <p:extLst>
      <p:ext uri="{BB962C8B-B14F-4D97-AF65-F5344CB8AC3E}">
        <p14:creationId xmlns:p14="http://schemas.microsoft.com/office/powerpoint/2010/main" val="400164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6716F95-205A-4710-805D-77E752189F31}" type="slidenum">
              <a:rPr lang="en-US"/>
              <a:pPr>
                <a:defRPr/>
              </a:pPr>
              <a:t>‹#›</a:t>
            </a:fld>
            <a:endParaRPr lang="en-US" dirty="0"/>
          </a:p>
        </p:txBody>
      </p:sp>
    </p:spTree>
    <p:extLst>
      <p:ext uri="{BB962C8B-B14F-4D97-AF65-F5344CB8AC3E}">
        <p14:creationId xmlns:p14="http://schemas.microsoft.com/office/powerpoint/2010/main" val="232377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C26B1A72-AFBA-485B-B486-E9C3ED699219}" type="slidenum">
              <a:rPr lang="en-US"/>
              <a:pPr>
                <a:defRPr/>
              </a:pPr>
              <a:t>‹#›</a:t>
            </a:fld>
            <a:endParaRPr lang="en-US" dirty="0"/>
          </a:p>
        </p:txBody>
      </p:sp>
    </p:spTree>
    <p:extLst>
      <p:ext uri="{BB962C8B-B14F-4D97-AF65-F5344CB8AC3E}">
        <p14:creationId xmlns:p14="http://schemas.microsoft.com/office/powerpoint/2010/main" val="31747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C97A10AE-2B73-4712-BE20-4B7075F9BCDB}" type="slidenum">
              <a:rPr lang="en-US"/>
              <a:pPr>
                <a:defRPr/>
              </a:pPr>
              <a:t>‹#›</a:t>
            </a:fld>
            <a:endParaRPr lang="en-US" dirty="0"/>
          </a:p>
        </p:txBody>
      </p:sp>
    </p:spTree>
    <p:extLst>
      <p:ext uri="{BB962C8B-B14F-4D97-AF65-F5344CB8AC3E}">
        <p14:creationId xmlns:p14="http://schemas.microsoft.com/office/powerpoint/2010/main" val="185807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48068DF0-FAD9-447A-88CD-3F3049F5EED5}" type="slidenum">
              <a:rPr lang="en-US"/>
              <a:pPr>
                <a:defRPr/>
              </a:pPr>
              <a:t>‹#›</a:t>
            </a:fld>
            <a:endParaRPr lang="en-US" dirty="0"/>
          </a:p>
        </p:txBody>
      </p:sp>
    </p:spTree>
    <p:extLst>
      <p:ext uri="{BB962C8B-B14F-4D97-AF65-F5344CB8AC3E}">
        <p14:creationId xmlns:p14="http://schemas.microsoft.com/office/powerpoint/2010/main" val="271982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p:txBody>
          <a:bodyPr/>
          <a:lstStyle>
            <a:lvl1pPr>
              <a:defRPr dirty="0" smtClean="0">
                <a:latin typeface="Arial" pitchFamily="34" charset="0"/>
                <a:cs typeface="Arial" pitchFamily="34" charset="0"/>
              </a:defRPr>
            </a:lvl1pPr>
          </a:lstStyle>
          <a:p>
            <a:pPr>
              <a:defRPr/>
            </a:pPr>
            <a:r>
              <a:rPr lang="en-US"/>
              <a:t>Copyright 2000-2012 Kenneth M. Chipps Ph.D. www.chipps.com</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A457B7CF-4C8B-4AC4-B16B-5EEA420E7231}" type="slidenum">
              <a:rPr lang="en-US"/>
              <a:pPr>
                <a:defRPr/>
              </a:pPr>
              <a:t>‹#›</a:t>
            </a:fld>
            <a:endParaRPr lang="en-US" dirty="0"/>
          </a:p>
        </p:txBody>
      </p:sp>
    </p:spTree>
    <p:extLst>
      <p:ext uri="{BB962C8B-B14F-4D97-AF65-F5344CB8AC3E}">
        <p14:creationId xmlns:p14="http://schemas.microsoft.com/office/powerpoint/2010/main" val="111954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03F6E892-CB9F-4056-B43D-124A6DA1FD94}" type="slidenum">
              <a:rPr lang="en-US"/>
              <a:pPr>
                <a:defRPr/>
              </a:pPr>
              <a:t>‹#›</a:t>
            </a:fld>
            <a:endParaRPr lang="en-US" dirty="0"/>
          </a:p>
        </p:txBody>
      </p:sp>
    </p:spTree>
    <p:extLst>
      <p:ext uri="{BB962C8B-B14F-4D97-AF65-F5344CB8AC3E}">
        <p14:creationId xmlns:p14="http://schemas.microsoft.com/office/powerpoint/2010/main" val="311987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4B3EC04F-05BA-4DDA-9111-1E8219B270D0}" type="slidenum">
              <a:rPr lang="en-US"/>
              <a:pPr>
                <a:defRPr/>
              </a:pPr>
              <a:t>‹#›</a:t>
            </a:fld>
            <a:endParaRPr lang="en-US" dirty="0"/>
          </a:p>
        </p:txBody>
      </p:sp>
    </p:spTree>
    <p:extLst>
      <p:ext uri="{BB962C8B-B14F-4D97-AF65-F5344CB8AC3E}">
        <p14:creationId xmlns:p14="http://schemas.microsoft.com/office/powerpoint/2010/main" val="850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15D595C8-D335-4D20-998A-10A5A855D42D}" type="slidenum">
              <a:rPr lang="en-US"/>
              <a:pPr>
                <a:defRPr/>
              </a:pPr>
              <a:t>‹#›</a:t>
            </a:fld>
            <a:endParaRPr lang="en-US" dirty="0"/>
          </a:p>
        </p:txBody>
      </p:sp>
    </p:spTree>
    <p:extLst>
      <p:ext uri="{BB962C8B-B14F-4D97-AF65-F5344CB8AC3E}">
        <p14:creationId xmlns:p14="http://schemas.microsoft.com/office/powerpoint/2010/main" val="175568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3F7493D2-7DB9-4065-B3E1-C67F67171B1D}" type="slidenum">
              <a:rPr lang="en-US"/>
              <a:pPr>
                <a:defRPr/>
              </a:pPr>
              <a:t>‹#›</a:t>
            </a:fld>
            <a:endParaRPr lang="en-US" dirty="0"/>
          </a:p>
        </p:txBody>
      </p:sp>
    </p:spTree>
    <p:extLst>
      <p:ext uri="{BB962C8B-B14F-4D97-AF65-F5344CB8AC3E}">
        <p14:creationId xmlns:p14="http://schemas.microsoft.com/office/powerpoint/2010/main" val="420820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286AB725-1EB1-4700-A99E-51CBEA1CC2DF}" type="slidenum">
              <a:rPr lang="en-US"/>
              <a:pPr>
                <a:defRPr/>
              </a:pPr>
              <a:t>‹#›</a:t>
            </a:fld>
            <a:endParaRPr lang="en-US" dirty="0"/>
          </a:p>
        </p:txBody>
      </p:sp>
    </p:spTree>
    <p:extLst>
      <p:ext uri="{BB962C8B-B14F-4D97-AF65-F5344CB8AC3E}">
        <p14:creationId xmlns:p14="http://schemas.microsoft.com/office/powerpoint/2010/main" val="129210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0A3D3092-B8E0-46E3-9E57-6E342B47F61D}" type="slidenum">
              <a:rPr lang="en-US"/>
              <a:pPr>
                <a:defRPr/>
              </a:pPr>
              <a:t>‹#›</a:t>
            </a:fld>
            <a:endParaRPr lang="en-US" dirty="0"/>
          </a:p>
        </p:txBody>
      </p:sp>
    </p:spTree>
    <p:extLst>
      <p:ext uri="{BB962C8B-B14F-4D97-AF65-F5344CB8AC3E}">
        <p14:creationId xmlns:p14="http://schemas.microsoft.com/office/powerpoint/2010/main" val="326863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2000-2012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4142819A-A407-4496-8775-84981472888C}" type="slidenum">
              <a:rPr lang="en-US"/>
              <a:pPr>
                <a:defRPr/>
              </a:pPr>
              <a:t>‹#›</a:t>
            </a:fld>
            <a:endParaRPr lang="en-US" dirty="0"/>
          </a:p>
        </p:txBody>
      </p:sp>
    </p:spTree>
    <p:extLst>
      <p:ext uri="{BB962C8B-B14F-4D97-AF65-F5344CB8AC3E}">
        <p14:creationId xmlns:p14="http://schemas.microsoft.com/office/powerpoint/2010/main" val="301072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cs typeface="+mn-cs"/>
              </a:defRPr>
            </a:lvl1pPr>
          </a:lstStyle>
          <a:p>
            <a:pPr>
              <a:defRPr/>
            </a:pPr>
            <a:r>
              <a:rPr lang="en-US"/>
              <a:t>Copyright 2000-2012 Kenneth M. Chipps Ph.D. www.chipps.com</a:t>
            </a:r>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80BA91B-0E0B-4EBA-BBD0-DF68AED0B3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2286000"/>
            <a:ext cx="7772400" cy="1143000"/>
          </a:xfrm>
        </p:spPr>
        <p:txBody>
          <a:bodyPr/>
          <a:lstStyle/>
          <a:p>
            <a:pPr eaLnBrk="1" hangingPunct="1"/>
            <a:r>
              <a:rPr lang="en-US" smtClean="0"/>
              <a:t>Network Design Methodology</a:t>
            </a:r>
          </a:p>
        </p:txBody>
      </p:sp>
      <p:sp>
        <p:nvSpPr>
          <p:cNvPr id="4099" name="Rectangle 5"/>
          <p:cNvSpPr>
            <a:spLocks noGrp="1" noChangeArrowheads="1"/>
          </p:cNvSpPr>
          <p:nvPr>
            <p:ph type="subTitle" idx="1"/>
          </p:nvPr>
        </p:nvSpPr>
        <p:spPr/>
        <p:txBody>
          <a:bodyPr/>
          <a:lstStyle/>
          <a:p>
            <a:pPr eaLnBrk="1" hangingPunct="1"/>
            <a:r>
              <a:rPr lang="en-US" sz="2400" smtClean="0"/>
              <a:t>Last Update 2012.02.22</a:t>
            </a:r>
          </a:p>
          <a:p>
            <a:pPr eaLnBrk="1" hangingPunct="1"/>
            <a:r>
              <a:rPr lang="en-US" sz="2400" smtClean="0"/>
              <a:t>1.26.0</a:t>
            </a:r>
          </a:p>
        </p:txBody>
      </p:sp>
      <p:sp>
        <p:nvSpPr>
          <p:cNvPr id="4100" name="Footer Placeholder 4"/>
          <p:cNvSpPr>
            <a:spLocks noGrp="1"/>
          </p:cNvSpPr>
          <p:nvPr>
            <p:ph type="ftr" sz="quarter" idx="11"/>
          </p:nvPr>
        </p:nvSpPr>
        <p:spPr>
          <a:xfrm>
            <a:off x="2667000" y="6245225"/>
            <a:ext cx="4038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Arial" charset="0"/>
                <a:cs typeface="Arial" charset="0"/>
              </a:rPr>
              <a:t>Copyright 2000-2012 Kenneth M. Chipps Ph.D. www.chipps.com</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FC7B29-3F08-4A4C-95DC-D90BCEF31726}"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Organization Size</a:t>
            </a:r>
          </a:p>
        </p:txBody>
      </p:sp>
      <p:sp>
        <p:nvSpPr>
          <p:cNvPr id="13315" name="Content Placeholder 2"/>
          <p:cNvSpPr>
            <a:spLocks noGrp="1"/>
          </p:cNvSpPr>
          <p:nvPr>
            <p:ph idx="1"/>
          </p:nvPr>
        </p:nvSpPr>
        <p:spPr/>
        <p:txBody>
          <a:bodyPr/>
          <a:lstStyle/>
          <a:p>
            <a:pPr eaLnBrk="1" hangingPunct="1"/>
            <a:endParaRPr lang="en-US" smtClean="0"/>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DA4923-4E99-41D5-B4C3-DDAA1A241FC4}" type="slidenum">
              <a:rPr lang="en-US" sz="1400" smtClean="0"/>
              <a:pPr eaLnBrk="1" hangingPunct="1"/>
              <a:t>10</a:t>
            </a:fld>
            <a:endParaRPr lang="en-US" sz="1400" smtClean="0"/>
          </a:p>
        </p:txBody>
      </p:sp>
      <p:graphicFrame>
        <p:nvGraphicFramePr>
          <p:cNvPr id="9" name="Chart 8"/>
          <p:cNvGraphicFramePr>
            <a:graphicFrameLocks noChangeAspect="1"/>
          </p:cNvGraphicFramePr>
          <p:nvPr/>
        </p:nvGraphicFramePr>
        <p:xfrm>
          <a:off x="914400" y="1676400"/>
          <a:ext cx="7269481" cy="4361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Measuring Traffic Flow</a:t>
            </a:r>
          </a:p>
        </p:txBody>
      </p:sp>
      <p:sp>
        <p:nvSpPr>
          <p:cNvPr id="105475" name="Content Placeholder 2"/>
          <p:cNvSpPr>
            <a:spLocks noGrp="1"/>
          </p:cNvSpPr>
          <p:nvPr>
            <p:ph idx="1"/>
          </p:nvPr>
        </p:nvSpPr>
        <p:spPr/>
        <p:txBody>
          <a:bodyPr/>
          <a:lstStyle/>
          <a:p>
            <a:pPr lvl="1" eaLnBrk="1" hangingPunct="1">
              <a:lnSpc>
                <a:spcPct val="90000"/>
              </a:lnSpc>
            </a:pPr>
            <a:r>
              <a:rPr lang="en-US" smtClean="0"/>
              <a:t>Will you be using a protocol that allows for a sliding window and can send many packets without waiting for an ACK until the send window slides closed</a:t>
            </a:r>
          </a:p>
          <a:p>
            <a:pPr lvl="1" eaLnBrk="1" hangingPunct="1">
              <a:lnSpc>
                <a:spcPct val="90000"/>
              </a:lnSpc>
            </a:pPr>
            <a:r>
              <a:rPr lang="en-US" smtClean="0"/>
              <a:t>If so, how big is the send window by default</a:t>
            </a:r>
          </a:p>
          <a:p>
            <a:pPr lvl="1" eaLnBrk="1" hangingPunct="1">
              <a:lnSpc>
                <a:spcPct val="90000"/>
              </a:lnSpc>
            </a:pPr>
            <a:r>
              <a:rPr lang="en-US" smtClean="0"/>
              <a:t>This usually depends on the recipient's receive window</a:t>
            </a:r>
          </a:p>
          <a:p>
            <a:pPr lvl="1" eaLnBrk="1" hangingPunct="1">
              <a:lnSpc>
                <a:spcPct val="90000"/>
              </a:lnSpc>
            </a:pPr>
            <a:r>
              <a:rPr lang="en-US" smtClean="0"/>
              <a:t>Does the window tend to slide closed a lot</a:t>
            </a:r>
          </a:p>
          <a:p>
            <a:pPr lvl="1" eaLnBrk="1" hangingPunct="1">
              <a:lnSpc>
                <a:spcPct val="90000"/>
              </a:lnSpc>
            </a:pPr>
            <a:r>
              <a:rPr lang="en-US" smtClean="0"/>
              <a:t>Or will you use a ping pong protocol that requires an ACK for each packet</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0C0DE2-499F-402E-B9E0-E8B2FE38184F}" type="slidenum">
              <a:rPr lang="en-US" sz="1400" smtClean="0"/>
              <a:pPr eaLnBrk="1" hangingPunct="1"/>
              <a:t>100</a:t>
            </a:fld>
            <a:endParaRPr lang="en-US" sz="14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Measuring Traffic Flow</a:t>
            </a:r>
          </a:p>
        </p:txBody>
      </p:sp>
      <p:sp>
        <p:nvSpPr>
          <p:cNvPr id="106499" name="Rectangle 3"/>
          <p:cNvSpPr>
            <a:spLocks noGrp="1" noChangeArrowheads="1"/>
          </p:cNvSpPr>
          <p:nvPr>
            <p:ph idx="1"/>
          </p:nvPr>
        </p:nvSpPr>
        <p:spPr/>
        <p:txBody>
          <a:bodyPr/>
          <a:lstStyle/>
          <a:p>
            <a:pPr lvl="1" eaLnBrk="1" hangingPunct="1"/>
            <a:r>
              <a:rPr lang="en-US" smtClean="0"/>
              <a:t>Does the recipient tend to store the data in RAM and ACK quickly or does it write to disk, a slow mechanical process, and then ACK</a:t>
            </a:r>
          </a:p>
          <a:p>
            <a:pPr lvl="1" eaLnBrk="1" hangingPunct="1"/>
            <a:r>
              <a:rPr lang="en-US" smtClean="0"/>
              <a:t>This may depend on the state of the receive window, the amount of RAM available, and so forth</a:t>
            </a:r>
          </a:p>
          <a:p>
            <a:pPr lvl="1" eaLnBrk="1" hangingPunct="1"/>
            <a:r>
              <a:rPr lang="en-US" smtClean="0"/>
              <a:t>What sort of negotiation happens before the data can be sent</a:t>
            </a:r>
          </a:p>
          <a:p>
            <a:pPr lvl="1" eaLnBrk="1" hangingPunct="1"/>
            <a:r>
              <a:rPr lang="en-US" smtClean="0"/>
              <a:t>Any transport or session layer establishment, such as a TCP 3-way handshake</a:t>
            </a:r>
          </a:p>
        </p:txBody>
      </p:sp>
      <p:sp>
        <p:nvSpPr>
          <p:cNvPr id="1065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65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2CAF91-2309-4F08-B32E-7B01E8BD385D}" type="slidenum">
              <a:rPr lang="en-US" sz="1400" smtClean="0"/>
              <a:pPr eaLnBrk="1" hangingPunct="1"/>
              <a:t>101</a:t>
            </a:fld>
            <a:endParaRPr lang="en-US" sz="14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Measuring Traffic Flow</a:t>
            </a:r>
          </a:p>
        </p:txBody>
      </p:sp>
      <p:sp>
        <p:nvSpPr>
          <p:cNvPr id="107523" name="Content Placeholder 2"/>
          <p:cNvSpPr>
            <a:spLocks noGrp="1"/>
          </p:cNvSpPr>
          <p:nvPr>
            <p:ph idx="1"/>
          </p:nvPr>
        </p:nvSpPr>
        <p:spPr/>
        <p:txBody>
          <a:bodyPr/>
          <a:lstStyle/>
          <a:p>
            <a:pPr lvl="1" eaLnBrk="1" hangingPunct="1"/>
            <a:r>
              <a:rPr lang="en-US" smtClean="0"/>
              <a:t>How about at the upper layers</a:t>
            </a:r>
          </a:p>
          <a:p>
            <a:pPr lvl="1" eaLnBrk="1" hangingPunct="1"/>
            <a:r>
              <a:rPr lang="en-US" smtClean="0"/>
              <a:t>Before file bytes are sent, are there negotiations and packets related to file size, file name, file access rights</a:t>
            </a:r>
          </a:p>
          <a:p>
            <a:pPr lvl="1" eaLnBrk="1" hangingPunct="1"/>
            <a:r>
              <a:rPr lang="en-US" smtClean="0"/>
              <a:t>Is a user name and password sent</a:t>
            </a:r>
          </a:p>
          <a:p>
            <a:pPr lvl="1" eaLnBrk="1" hangingPunct="1"/>
            <a:r>
              <a:rPr lang="en-US" smtClean="0"/>
              <a:t>Are these challenged with some sort of security feature, adding bytes and time to your calculation</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DBE4D9-AD57-4B6E-B8C3-0B75455EA729}" type="slidenum">
              <a:rPr lang="en-US" sz="1400" smtClean="0"/>
              <a:pPr eaLnBrk="1" hangingPunct="1"/>
              <a:t>102</a:t>
            </a:fld>
            <a:endParaRPr lang="en-US" sz="14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Measuring Traffic Flow</a:t>
            </a:r>
          </a:p>
        </p:txBody>
      </p:sp>
      <p:sp>
        <p:nvSpPr>
          <p:cNvPr id="108547" name="Rectangle 3"/>
          <p:cNvSpPr>
            <a:spLocks noGrp="1" noChangeArrowheads="1"/>
          </p:cNvSpPr>
          <p:nvPr>
            <p:ph idx="1"/>
          </p:nvPr>
        </p:nvSpPr>
        <p:spPr/>
        <p:txBody>
          <a:bodyPr/>
          <a:lstStyle/>
          <a:p>
            <a:pPr lvl="1" eaLnBrk="1" hangingPunct="1"/>
            <a:r>
              <a:rPr lang="en-US" smtClean="0"/>
              <a:t>Are you using any sort of encryption or compression</a:t>
            </a:r>
          </a:p>
          <a:p>
            <a:pPr lvl="1" eaLnBrk="1" hangingPunct="1"/>
            <a:r>
              <a:rPr lang="en-US" smtClean="0"/>
              <a:t>Is this a VPN or IPSec or other tunnel that adds even more bytes to each packet</a:t>
            </a:r>
          </a:p>
          <a:p>
            <a:pPr lvl="1" eaLnBrk="1" hangingPunct="1"/>
            <a:r>
              <a:rPr lang="en-US" smtClean="0"/>
              <a:t>What about the error rate</a:t>
            </a:r>
          </a:p>
          <a:p>
            <a:pPr lvl="1" eaLnBrk="1" hangingPunct="1"/>
            <a:r>
              <a:rPr lang="en-US" smtClean="0"/>
              <a:t>Do some packets get dropped due to an error and have to be retransmitted</a:t>
            </a:r>
          </a:p>
          <a:p>
            <a:pPr lvl="1" eaLnBrk="1" hangingPunct="1"/>
            <a:r>
              <a:rPr lang="en-US" smtClean="0"/>
              <a:t>That adds bytes and time</a:t>
            </a:r>
          </a:p>
        </p:txBody>
      </p:sp>
      <p:sp>
        <p:nvSpPr>
          <p:cNvPr id="1085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85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A28A51-8C4D-462C-8854-EC9A3171B3B8}" type="slidenum">
              <a:rPr lang="en-US" sz="1400" smtClean="0"/>
              <a:pPr eaLnBrk="1" hangingPunct="1"/>
              <a:t>103</a:t>
            </a:fld>
            <a:endParaRPr lang="en-US" sz="14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Measuring Traffic Flow</a:t>
            </a:r>
          </a:p>
        </p:txBody>
      </p:sp>
      <p:sp>
        <p:nvSpPr>
          <p:cNvPr id="109571" name="Rectangle 3"/>
          <p:cNvSpPr>
            <a:spLocks noGrp="1" noChangeArrowheads="1"/>
          </p:cNvSpPr>
          <p:nvPr>
            <p:ph idx="1"/>
          </p:nvPr>
        </p:nvSpPr>
        <p:spPr/>
        <p:txBody>
          <a:bodyPr/>
          <a:lstStyle/>
          <a:p>
            <a:pPr lvl="1" eaLnBrk="1" hangingPunct="1"/>
            <a:r>
              <a:rPr lang="en-US" smtClean="0"/>
              <a:t>And how about queuing delay at the local routers and any Frame Relay switches inside the provider's network</a:t>
            </a:r>
          </a:p>
          <a:p>
            <a:pPr lvl="1" eaLnBrk="1" hangingPunct="1">
              <a:lnSpc>
                <a:spcPct val="90000"/>
              </a:lnSpc>
            </a:pPr>
            <a:r>
              <a:rPr lang="en-US" smtClean="0"/>
              <a:t>And processing delay</a:t>
            </a:r>
          </a:p>
          <a:p>
            <a:pPr lvl="1" eaLnBrk="1" hangingPunct="1">
              <a:lnSpc>
                <a:spcPct val="90000"/>
              </a:lnSpc>
            </a:pPr>
            <a:r>
              <a:rPr lang="en-US" smtClean="0"/>
              <a:t>How quickly does the recipient process the packets and send ACKs</a:t>
            </a:r>
          </a:p>
          <a:p>
            <a:pPr lvl="1" eaLnBrk="1" hangingPunct="1">
              <a:lnSpc>
                <a:spcPct val="90000"/>
              </a:lnSpc>
            </a:pPr>
            <a:r>
              <a:rPr lang="en-US" smtClean="0"/>
              <a:t>What is the turnaround time at the sender</a:t>
            </a:r>
          </a:p>
          <a:p>
            <a:pPr lvl="1" eaLnBrk="1" hangingPunct="1">
              <a:lnSpc>
                <a:spcPct val="90000"/>
              </a:lnSpc>
            </a:pPr>
            <a:r>
              <a:rPr lang="en-US" smtClean="0"/>
              <a:t>How quickly does it prepare and output the next set of packets after an ACK is received</a:t>
            </a:r>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B4E91B-D7DC-4D14-BD1F-5EA83F6E5002}" type="slidenum">
              <a:rPr lang="en-US" sz="1400" smtClean="0"/>
              <a:pPr eaLnBrk="1" hangingPunct="1"/>
              <a:t>104</a:t>
            </a:fld>
            <a:endParaRPr lang="en-US" sz="14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Measuring Traffic Flow</a:t>
            </a:r>
          </a:p>
        </p:txBody>
      </p:sp>
      <p:sp>
        <p:nvSpPr>
          <p:cNvPr id="110595" name="Content Placeholder 2"/>
          <p:cNvSpPr>
            <a:spLocks noGrp="1"/>
          </p:cNvSpPr>
          <p:nvPr>
            <p:ph idx="1"/>
          </p:nvPr>
        </p:nvSpPr>
        <p:spPr/>
        <p:txBody>
          <a:bodyPr/>
          <a:lstStyle/>
          <a:p>
            <a:pPr lvl="1" eaLnBrk="1" hangingPunct="1">
              <a:lnSpc>
                <a:spcPct val="90000"/>
              </a:lnSpc>
            </a:pPr>
            <a:r>
              <a:rPr lang="en-US" smtClean="0"/>
              <a:t>So, in summary, a formula may be mathematically correct</a:t>
            </a:r>
          </a:p>
          <a:p>
            <a:pPr lvl="1" eaLnBrk="1" hangingPunct="1">
              <a:lnSpc>
                <a:spcPct val="90000"/>
              </a:lnSpc>
            </a:pPr>
            <a:r>
              <a:rPr lang="en-US" smtClean="0"/>
              <a:t>But if it is not based on how data is sent on a network, then it will not produce accurate answers</a:t>
            </a:r>
          </a:p>
          <a:p>
            <a:pPr lvl="1" eaLnBrk="1" hangingPunct="1"/>
            <a:r>
              <a:rPr lang="en-US" smtClean="0"/>
              <a:t>So you need to get answers about which protocols and application are sending this data</a:t>
            </a:r>
          </a:p>
        </p:txBody>
      </p:sp>
      <p:sp>
        <p:nvSpPr>
          <p:cNvPr id="1105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05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EEE034-7D58-43B4-86FD-955C8B5A3C0F}" type="slidenum">
              <a:rPr lang="en-US" sz="1400" smtClean="0"/>
              <a:pPr eaLnBrk="1" hangingPunct="1"/>
              <a:t>105</a:t>
            </a:fld>
            <a:endParaRPr lang="en-US" sz="14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Measuring Traffic Flow</a:t>
            </a:r>
          </a:p>
        </p:txBody>
      </p:sp>
      <p:sp>
        <p:nvSpPr>
          <p:cNvPr id="111619" name="Rectangle 3"/>
          <p:cNvSpPr>
            <a:spLocks noGrp="1" noChangeArrowheads="1"/>
          </p:cNvSpPr>
          <p:nvPr>
            <p:ph idx="1"/>
          </p:nvPr>
        </p:nvSpPr>
        <p:spPr/>
        <p:txBody>
          <a:bodyPr/>
          <a:lstStyle/>
          <a:p>
            <a:pPr lvl="1" eaLnBrk="1" hangingPunct="1"/>
            <a:r>
              <a:rPr lang="en-US" smtClean="0"/>
              <a:t>FTP behaves one way while TFTP behaves another way, NetWare Core Protocol, Apple Filing Protocol, Server Message Block used in Windows networking all have their own quirks</a:t>
            </a:r>
          </a:p>
          <a:p>
            <a:pPr lvl="1" eaLnBrk="1" hangingPunct="1"/>
            <a:r>
              <a:rPr lang="en-US" smtClean="0"/>
              <a:t>Often then the best thing would be to do a few file transfers and get some actual data on throughput</a:t>
            </a:r>
          </a:p>
          <a:p>
            <a:pPr eaLnBrk="1" hangingPunct="1"/>
            <a:r>
              <a:rPr lang="en-US" smtClean="0"/>
              <a:t>See chapter 4 in Top Down Network Design for another method to calculate theoretical traffic load</a:t>
            </a:r>
          </a:p>
        </p:txBody>
      </p:sp>
      <p:sp>
        <p:nvSpPr>
          <p:cNvPr id="1116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16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CC8E95-E0D4-4CE1-AB5C-4D9C30F57CFF}" type="slidenum">
              <a:rPr lang="en-US" sz="1400" smtClean="0"/>
              <a:pPr eaLnBrk="1" hangingPunct="1"/>
              <a:t>106</a:t>
            </a:fld>
            <a:endParaRPr lang="en-US" sz="1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p:txBody>
          <a:bodyPr/>
          <a:lstStyle/>
          <a:p>
            <a:pPr eaLnBrk="1" hangingPunct="1"/>
            <a:r>
              <a:rPr lang="en-US" smtClean="0"/>
              <a:t>Traffic Flows Estimate Formula</a:t>
            </a:r>
          </a:p>
        </p:txBody>
      </p:sp>
      <p:sp>
        <p:nvSpPr>
          <p:cNvPr id="112643" name="Rectangle 1027"/>
          <p:cNvSpPr>
            <a:spLocks noGrp="1" noChangeArrowheads="1"/>
          </p:cNvSpPr>
          <p:nvPr>
            <p:ph idx="1"/>
          </p:nvPr>
        </p:nvSpPr>
        <p:spPr/>
        <p:txBody>
          <a:bodyPr/>
          <a:lstStyle/>
          <a:p>
            <a:pPr eaLnBrk="1" hangingPunct="1"/>
            <a:r>
              <a:rPr lang="en-US" smtClean="0">
                <a:cs typeface="Times New Roman" pitchFamily="18" charset="0"/>
              </a:rPr>
              <a:t>Although Oppenheimer does not care for formula estimates some use them</a:t>
            </a:r>
          </a:p>
          <a:p>
            <a:pPr eaLnBrk="1" hangingPunct="1"/>
            <a:r>
              <a:rPr lang="en-US" smtClean="0">
                <a:cs typeface="Times New Roman" pitchFamily="18" charset="0"/>
              </a:rPr>
              <a:t>Here is to use a formula developed by Ravi Ramaswamy of AT&amp;T</a:t>
            </a:r>
          </a:p>
          <a:p>
            <a:pPr eaLnBrk="1" hangingPunct="1"/>
            <a:r>
              <a:rPr lang="en-US" smtClean="0">
                <a:cs typeface="Times New Roman" pitchFamily="18" charset="0"/>
              </a:rPr>
              <a:t>In his view the bandwidth that is required for any given connection is a function of three factors</a:t>
            </a:r>
          </a:p>
          <a:p>
            <a:pPr lvl="1" eaLnBrk="1" hangingPunct="1"/>
            <a:r>
              <a:rPr lang="en-US" smtClean="0">
                <a:cs typeface="Times New Roman" pitchFamily="18" charset="0"/>
              </a:rPr>
              <a:t>The number of users</a:t>
            </a:r>
          </a:p>
          <a:p>
            <a:pPr lvl="1" eaLnBrk="1" hangingPunct="1"/>
            <a:r>
              <a:rPr lang="en-US" smtClean="0">
                <a:cs typeface="Times New Roman" pitchFamily="18" charset="0"/>
              </a:rPr>
              <a:t>The requirements of the specific applications</a:t>
            </a:r>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18CF7C-34C2-4E78-B495-C56C310A1D3D}" type="slidenum">
              <a:rPr lang="en-US" sz="1400" smtClean="0"/>
              <a:pPr eaLnBrk="1" hangingPunct="1"/>
              <a:t>107</a:t>
            </a:fld>
            <a:endParaRPr lang="en-US" sz="14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cs typeface="Times New Roman" pitchFamily="18" charset="0"/>
              </a:rPr>
              <a:t>Traffic Flows Estimate Formula</a:t>
            </a:r>
          </a:p>
        </p:txBody>
      </p:sp>
      <p:sp>
        <p:nvSpPr>
          <p:cNvPr id="113667" name="Rectangle 3"/>
          <p:cNvSpPr>
            <a:spLocks noGrp="1" noChangeArrowheads="1"/>
          </p:cNvSpPr>
          <p:nvPr>
            <p:ph idx="1"/>
          </p:nvPr>
        </p:nvSpPr>
        <p:spPr/>
        <p:txBody>
          <a:bodyPr/>
          <a:lstStyle/>
          <a:p>
            <a:pPr lvl="1" eaLnBrk="1" hangingPunct="1"/>
            <a:r>
              <a:rPr lang="en-US" smtClean="0">
                <a:cs typeface="Times New Roman" pitchFamily="18" charset="0"/>
              </a:rPr>
              <a:t>How each application is used</a:t>
            </a:r>
          </a:p>
          <a:p>
            <a:pPr lvl="2" eaLnBrk="1" hangingPunct="1"/>
            <a:r>
              <a:rPr lang="en-US" smtClean="0">
                <a:cs typeface="Times New Roman" pitchFamily="18" charset="0"/>
              </a:rPr>
              <a:t>Application use means for example, a site with five users that all access a highly interactive application for twelve hours per day may require more bandwidth than a site in which a dozen users sporadically access a client-server application in which most of the processing is performed by the remote server</a:t>
            </a:r>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EF3ACF-67E2-46A3-AD54-9CEFD173F9CB}" type="slidenum">
              <a:rPr lang="en-US" sz="1400" smtClean="0"/>
              <a:pPr eaLnBrk="1" hangingPunct="1"/>
              <a:t>108</a:t>
            </a:fld>
            <a:endParaRPr lang="en-US" sz="14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eaLnBrk="1" hangingPunct="1"/>
            <a:r>
              <a:rPr lang="en-US" smtClean="0"/>
              <a:t>Traffic Flows Estimate Formula</a:t>
            </a:r>
            <a:endParaRPr lang="en-US" smtClean="0">
              <a:cs typeface="Times New Roman" pitchFamily="18" charset="0"/>
            </a:endParaRPr>
          </a:p>
        </p:txBody>
      </p:sp>
      <p:sp>
        <p:nvSpPr>
          <p:cNvPr id="114691" name="Rectangle 1027"/>
          <p:cNvSpPr>
            <a:spLocks noGrp="1" noChangeArrowheads="1"/>
          </p:cNvSpPr>
          <p:nvPr>
            <p:ph idx="1"/>
          </p:nvPr>
        </p:nvSpPr>
        <p:spPr/>
        <p:txBody>
          <a:bodyPr/>
          <a:lstStyle/>
          <a:p>
            <a:pPr eaLnBrk="1" hangingPunct="1">
              <a:lnSpc>
                <a:spcPct val="90000"/>
              </a:lnSpc>
            </a:pPr>
            <a:r>
              <a:rPr lang="en-US" smtClean="0">
                <a:cs typeface="Times New Roman" pitchFamily="18" charset="0"/>
              </a:rPr>
              <a:t>The first step in sizing bandwidth using this method is to determine the requirements for the specific applications that will be deployed</a:t>
            </a:r>
          </a:p>
          <a:p>
            <a:pPr eaLnBrk="1" hangingPunct="1">
              <a:lnSpc>
                <a:spcPct val="90000"/>
              </a:lnSpc>
            </a:pPr>
            <a:r>
              <a:rPr lang="en-US" smtClean="0">
                <a:cs typeface="Times New Roman" pitchFamily="18" charset="0"/>
              </a:rPr>
              <a:t>A protocol analyzer is used to trace an application session to determine the average packet size and the average number of packets for a given transaction</a:t>
            </a:r>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D26C69-EC21-4A8C-85CE-B8F415A117FF}" type="slidenum">
              <a:rPr lang="en-US" sz="1400" smtClean="0"/>
              <a:pPr eaLnBrk="1" hangingPunct="1"/>
              <a:t>109</a:t>
            </a:fld>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SOHO</a:t>
            </a:r>
          </a:p>
        </p:txBody>
      </p:sp>
      <p:sp>
        <p:nvSpPr>
          <p:cNvPr id="14339" name="Content Placeholder 2"/>
          <p:cNvSpPr>
            <a:spLocks noGrp="1"/>
          </p:cNvSpPr>
          <p:nvPr>
            <p:ph idx="1"/>
          </p:nvPr>
        </p:nvSpPr>
        <p:spPr/>
        <p:txBody>
          <a:bodyPr/>
          <a:lstStyle/>
          <a:p>
            <a:pPr eaLnBrk="1" hangingPunct="1"/>
            <a:r>
              <a:rPr lang="en-US" smtClean="0"/>
              <a:t>Let’s look first at the very small firms</a:t>
            </a:r>
          </a:p>
          <a:p>
            <a:pPr eaLnBrk="1" hangingPunct="1"/>
            <a:r>
              <a:rPr lang="en-US" smtClean="0"/>
              <a:t>Those with 1 to 19 employees</a:t>
            </a:r>
          </a:p>
          <a:p>
            <a:pPr eaLnBrk="1" hangingPunct="1"/>
            <a:r>
              <a:rPr lang="en-US" smtClean="0"/>
              <a:t>As this table shows there are 5,821,277 of those</a:t>
            </a:r>
          </a:p>
          <a:p>
            <a:pPr eaLnBrk="1" hangingPunct="1"/>
            <a:r>
              <a:rPr lang="en-US" smtClean="0"/>
              <a:t>Again that is 98 percent of all firms</a:t>
            </a:r>
          </a:p>
          <a:p>
            <a:pPr eaLnBrk="1" hangingPunct="1"/>
            <a:r>
              <a:rPr lang="en-US" smtClean="0"/>
              <a:t>Clearly none of these need more than a single local area network consisting of a single switch, a server or NAS box, and a printer</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74AF10-D95F-4D6E-B602-2773A6DFDA7E}" type="slidenum">
              <a:rPr lang="en-US" sz="1400" smtClean="0"/>
              <a:pPr eaLnBrk="1" hangingPunct="1"/>
              <a:t>11</a:t>
            </a:fld>
            <a:endParaRPr lang="en-US" sz="14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mtClean="0"/>
              <a:t>Traffic Flows Estimate Formula</a:t>
            </a:r>
          </a:p>
        </p:txBody>
      </p:sp>
      <p:sp>
        <p:nvSpPr>
          <p:cNvPr id="115715" name="Content Placeholder 2"/>
          <p:cNvSpPr>
            <a:spLocks noGrp="1"/>
          </p:cNvSpPr>
          <p:nvPr>
            <p:ph idx="1"/>
          </p:nvPr>
        </p:nvSpPr>
        <p:spPr/>
        <p:txBody>
          <a:bodyPr/>
          <a:lstStyle/>
          <a:p>
            <a:pPr eaLnBrk="1" hangingPunct="1">
              <a:lnSpc>
                <a:spcPct val="90000"/>
              </a:lnSpc>
            </a:pPr>
            <a:r>
              <a:rPr lang="en-US" smtClean="0">
                <a:cs typeface="Times New Roman" pitchFamily="18" charset="0"/>
              </a:rPr>
              <a:t>Once these values are known, the number of users, the required latency, and the amount of time that typically exists between transactions are all put into the following formula</a:t>
            </a:r>
            <a:endParaRPr lang="en-US" smtClean="0"/>
          </a:p>
        </p:txBody>
      </p:sp>
      <p:sp>
        <p:nvSpPr>
          <p:cNvPr id="1157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57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839410-F943-422B-A705-8792EE9899CA}" type="slidenum">
              <a:rPr lang="en-US" sz="1400" smtClean="0"/>
              <a:pPr eaLnBrk="1" hangingPunct="1"/>
              <a:t>110</a:t>
            </a:fld>
            <a:endParaRPr lang="en-US" sz="140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Traffic Flows Estimate Formula</a:t>
            </a:r>
            <a:endParaRPr lang="en-US" smtClean="0">
              <a:cs typeface="Times New Roman" pitchFamily="18" charset="0"/>
            </a:endParaRPr>
          </a:p>
        </p:txBody>
      </p:sp>
      <p:sp>
        <p:nvSpPr>
          <p:cNvPr id="116739" name="Rectangle 3"/>
          <p:cNvSpPr>
            <a:spLocks noGrp="1" noChangeArrowheads="1"/>
          </p:cNvSpPr>
          <p:nvPr>
            <p:ph idx="1"/>
          </p:nvPr>
        </p:nvSpPr>
        <p:spPr/>
        <p:txBody>
          <a:bodyPr/>
          <a:lstStyle/>
          <a:p>
            <a:pPr eaLnBrk="1" hangingPunct="1">
              <a:lnSpc>
                <a:spcPct val="90000"/>
              </a:lnSpc>
            </a:pPr>
            <a:r>
              <a:rPr lang="en-US" sz="2400" smtClean="0">
                <a:cs typeface="Times New Roman" pitchFamily="18" charset="0"/>
              </a:rPr>
              <a:t>8 x N x K x M / (K x P + T)</a:t>
            </a:r>
          </a:p>
          <a:p>
            <a:pPr lvl="1" eaLnBrk="1" hangingPunct="1">
              <a:lnSpc>
                <a:spcPct val="90000"/>
              </a:lnSpc>
            </a:pPr>
            <a:endParaRPr lang="en-US" sz="2000" smtClean="0">
              <a:cs typeface="Times New Roman" pitchFamily="18" charset="0"/>
            </a:endParaRPr>
          </a:p>
          <a:p>
            <a:pPr lvl="1" eaLnBrk="1" hangingPunct="1">
              <a:lnSpc>
                <a:spcPct val="90000"/>
              </a:lnSpc>
            </a:pPr>
            <a:r>
              <a:rPr lang="en-US" sz="2000" smtClean="0">
                <a:cs typeface="Times New Roman" pitchFamily="18" charset="0"/>
              </a:rPr>
              <a:t>N</a:t>
            </a:r>
          </a:p>
          <a:p>
            <a:pPr lvl="2" eaLnBrk="1" hangingPunct="1">
              <a:lnSpc>
                <a:spcPct val="90000"/>
              </a:lnSpc>
            </a:pPr>
            <a:r>
              <a:rPr lang="en-US" sz="1800" smtClean="0">
                <a:cs typeface="Times New Roman" pitchFamily="18" charset="0"/>
              </a:rPr>
              <a:t>Number of active users at a location</a:t>
            </a:r>
          </a:p>
          <a:p>
            <a:pPr lvl="2" eaLnBrk="1" hangingPunct="1">
              <a:lnSpc>
                <a:spcPct val="90000"/>
              </a:lnSpc>
            </a:pPr>
            <a:r>
              <a:rPr lang="en-US" sz="1800" smtClean="0">
                <a:cs typeface="Times New Roman" pitchFamily="18" charset="0"/>
              </a:rPr>
              <a:t>That is the number of users that will simultaneously use an application</a:t>
            </a:r>
          </a:p>
          <a:p>
            <a:pPr lvl="1" eaLnBrk="1" hangingPunct="1">
              <a:lnSpc>
                <a:spcPct val="90000"/>
              </a:lnSpc>
            </a:pPr>
            <a:r>
              <a:rPr lang="en-US" sz="2000" smtClean="0">
                <a:cs typeface="Times New Roman" pitchFamily="18" charset="0"/>
              </a:rPr>
              <a:t>K</a:t>
            </a:r>
          </a:p>
          <a:p>
            <a:pPr lvl="2" eaLnBrk="1" hangingPunct="1">
              <a:lnSpc>
                <a:spcPct val="90000"/>
              </a:lnSpc>
            </a:pPr>
            <a:r>
              <a:rPr lang="en-US" sz="1800" smtClean="0">
                <a:cs typeface="Times New Roman" pitchFamily="18" charset="0"/>
              </a:rPr>
              <a:t>Number of packets per transaction in any given direction</a:t>
            </a:r>
          </a:p>
          <a:p>
            <a:pPr lvl="1" eaLnBrk="1" hangingPunct="1">
              <a:lnSpc>
                <a:spcPct val="90000"/>
              </a:lnSpc>
            </a:pPr>
            <a:r>
              <a:rPr lang="en-US" sz="2000" smtClean="0">
                <a:cs typeface="Times New Roman" pitchFamily="18" charset="0"/>
              </a:rPr>
              <a:t>M</a:t>
            </a:r>
          </a:p>
          <a:p>
            <a:pPr lvl="2" eaLnBrk="1" hangingPunct="1">
              <a:lnSpc>
                <a:spcPct val="90000"/>
              </a:lnSpc>
            </a:pPr>
            <a:r>
              <a:rPr lang="en-US" sz="1800" smtClean="0">
                <a:cs typeface="Times New Roman" pitchFamily="18" charset="0"/>
              </a:rPr>
              <a:t>Number of bytes per packet in any one direction</a:t>
            </a:r>
          </a:p>
          <a:p>
            <a:pPr lvl="1" eaLnBrk="1" hangingPunct="1">
              <a:lnSpc>
                <a:spcPct val="90000"/>
              </a:lnSpc>
            </a:pPr>
            <a:r>
              <a:rPr lang="en-US" sz="2000" smtClean="0">
                <a:cs typeface="Times New Roman" pitchFamily="18" charset="0"/>
              </a:rPr>
              <a:t>P</a:t>
            </a:r>
          </a:p>
          <a:p>
            <a:pPr lvl="2" eaLnBrk="1" hangingPunct="1">
              <a:lnSpc>
                <a:spcPct val="90000"/>
              </a:lnSpc>
            </a:pPr>
            <a:r>
              <a:rPr lang="en-US" sz="1800" smtClean="0">
                <a:cs typeface="Times New Roman" pitchFamily="18" charset="0"/>
              </a:rPr>
              <a:t>One-way network latency </a:t>
            </a:r>
          </a:p>
          <a:p>
            <a:pPr lvl="1" eaLnBrk="1" hangingPunct="1">
              <a:lnSpc>
                <a:spcPct val="90000"/>
              </a:lnSpc>
            </a:pPr>
            <a:r>
              <a:rPr lang="en-US" sz="2000" smtClean="0">
                <a:cs typeface="Times New Roman" pitchFamily="18" charset="0"/>
              </a:rPr>
              <a:t>T</a:t>
            </a:r>
          </a:p>
          <a:p>
            <a:pPr lvl="2" eaLnBrk="1" hangingPunct="1">
              <a:lnSpc>
                <a:spcPct val="90000"/>
              </a:lnSpc>
            </a:pPr>
            <a:r>
              <a:rPr lang="en-US" sz="1800" smtClean="0">
                <a:cs typeface="Times New Roman" pitchFamily="18" charset="0"/>
              </a:rPr>
              <a:t>User think time</a:t>
            </a:r>
          </a:p>
          <a:p>
            <a:pPr lvl="2" eaLnBrk="1" hangingPunct="1">
              <a:lnSpc>
                <a:spcPct val="90000"/>
              </a:lnSpc>
            </a:pPr>
            <a:r>
              <a:rPr lang="en-US" sz="1800" smtClean="0">
                <a:cs typeface="Times New Roman" pitchFamily="18" charset="0"/>
              </a:rPr>
              <a:t>How much time typically exists between inquiries</a:t>
            </a:r>
          </a:p>
        </p:txBody>
      </p:sp>
      <p:sp>
        <p:nvSpPr>
          <p:cNvPr id="1167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67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2D7136-C1BC-4E56-BBDA-B3C7BE79FCEB}" type="slidenum">
              <a:rPr lang="en-US" sz="1400" smtClean="0"/>
              <a:pPr eaLnBrk="1" hangingPunct="1"/>
              <a:t>111</a:t>
            </a:fld>
            <a:endParaRPr lang="en-US" sz="140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Traffic Flows Estimate Formula</a:t>
            </a:r>
            <a:endParaRPr lang="en-US" smtClean="0">
              <a:cs typeface="Times New Roman" pitchFamily="18" charset="0"/>
            </a:endParaRPr>
          </a:p>
        </p:txBody>
      </p:sp>
      <p:sp>
        <p:nvSpPr>
          <p:cNvPr id="117763" name="Rectangle 3"/>
          <p:cNvSpPr>
            <a:spLocks noGrp="1" noChangeArrowheads="1"/>
          </p:cNvSpPr>
          <p:nvPr>
            <p:ph idx="1"/>
          </p:nvPr>
        </p:nvSpPr>
        <p:spPr/>
        <p:txBody>
          <a:bodyPr/>
          <a:lstStyle/>
          <a:p>
            <a:pPr eaLnBrk="1" hangingPunct="1"/>
            <a:r>
              <a:rPr lang="en-US" smtClean="0">
                <a:cs typeface="Times New Roman" pitchFamily="18" charset="0"/>
              </a:rPr>
              <a:t>This calculation must be performed for both directions of the connection</a:t>
            </a:r>
          </a:p>
          <a:p>
            <a:pPr eaLnBrk="1" hangingPunct="1"/>
            <a:r>
              <a:rPr lang="en-US" smtClean="0">
                <a:cs typeface="Times New Roman" pitchFamily="18" charset="0"/>
              </a:rPr>
              <a:t>The required bandwidth is then the maximum bandwidth estimated by this formula</a:t>
            </a:r>
          </a:p>
          <a:p>
            <a:pPr eaLnBrk="1" hangingPunct="1"/>
            <a:r>
              <a:rPr lang="en-US" smtClean="0">
                <a:cs typeface="Times New Roman" pitchFamily="18" charset="0"/>
              </a:rPr>
              <a:t>In some cases, such as Frame Relay which allows for different bandwidth allocations for each direction, the two directions can have different values</a:t>
            </a:r>
          </a:p>
        </p:txBody>
      </p:sp>
      <p:sp>
        <p:nvSpPr>
          <p:cNvPr id="117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7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870E1A-2C1E-4E65-BB2B-DF6D515B2349}" type="slidenum">
              <a:rPr lang="en-US" sz="1400" smtClean="0"/>
              <a:pPr eaLnBrk="1" hangingPunct="1"/>
              <a:t>112</a:t>
            </a:fld>
            <a:endParaRPr lang="en-US" sz="14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Traffic Flows Estimate Formula</a:t>
            </a:r>
          </a:p>
        </p:txBody>
      </p:sp>
      <p:sp>
        <p:nvSpPr>
          <p:cNvPr id="118787" name="Content Placeholder 2"/>
          <p:cNvSpPr>
            <a:spLocks noGrp="1"/>
          </p:cNvSpPr>
          <p:nvPr>
            <p:ph idx="1"/>
          </p:nvPr>
        </p:nvSpPr>
        <p:spPr/>
        <p:txBody>
          <a:bodyPr/>
          <a:lstStyle/>
          <a:p>
            <a:pPr eaLnBrk="1" hangingPunct="1"/>
            <a:r>
              <a:rPr lang="en-US" smtClean="0">
                <a:cs typeface="Times New Roman" pitchFamily="18" charset="0"/>
              </a:rPr>
              <a:t>But normally the highest number is the bandwidth size</a:t>
            </a:r>
          </a:p>
          <a:p>
            <a:pPr eaLnBrk="1" hangingPunct="1"/>
            <a:r>
              <a:rPr lang="en-US" smtClean="0">
                <a:cs typeface="Times New Roman" pitchFamily="18" charset="0"/>
              </a:rPr>
              <a:t>Another concern in the bandwidth sizing is delay</a:t>
            </a:r>
          </a:p>
          <a:p>
            <a:pPr eaLnBrk="1" hangingPunct="1"/>
            <a:r>
              <a:rPr lang="en-US" smtClean="0">
                <a:cs typeface="Times New Roman" pitchFamily="18" charset="0"/>
              </a:rPr>
              <a:t>Certain applications such as voice and video may require a low level of delay as well as a low variability in delay</a:t>
            </a:r>
          </a:p>
        </p:txBody>
      </p:sp>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136F9B-91C6-4C9F-ABC3-1F867681C702}" type="slidenum">
              <a:rPr lang="en-US" sz="1400" smtClean="0"/>
              <a:pPr eaLnBrk="1" hangingPunct="1"/>
              <a:t>113</a:t>
            </a:fld>
            <a:endParaRPr lang="en-US" sz="14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Traffic Flows Estimate Formula</a:t>
            </a:r>
            <a:endParaRPr lang="en-US" smtClean="0">
              <a:cs typeface="Times New Roman" pitchFamily="18" charset="0"/>
            </a:endParaRPr>
          </a:p>
        </p:txBody>
      </p:sp>
      <p:sp>
        <p:nvSpPr>
          <p:cNvPr id="119811" name="Rectangle 3"/>
          <p:cNvSpPr>
            <a:spLocks noGrp="1" noChangeArrowheads="1"/>
          </p:cNvSpPr>
          <p:nvPr>
            <p:ph idx="1"/>
          </p:nvPr>
        </p:nvSpPr>
        <p:spPr/>
        <p:txBody>
          <a:bodyPr/>
          <a:lstStyle/>
          <a:p>
            <a:pPr eaLnBrk="1" hangingPunct="1"/>
            <a:r>
              <a:rPr lang="en-US" smtClean="0">
                <a:cs typeface="Times New Roman" pitchFamily="18" charset="0"/>
              </a:rPr>
              <a:t>These requirements may add significant complexity to the design process</a:t>
            </a:r>
          </a:p>
          <a:p>
            <a:pPr eaLnBrk="1" hangingPunct="1"/>
            <a:r>
              <a:rPr lang="en-US" smtClean="0">
                <a:cs typeface="Times New Roman" pitchFamily="18" charset="0"/>
              </a:rPr>
              <a:t>This formula only applies to client-server type applications in which there is a substantial amount of two-way traffic</a:t>
            </a:r>
            <a:endParaRPr lang="en-US" smtClean="0"/>
          </a:p>
        </p:txBody>
      </p:sp>
      <p:sp>
        <p:nvSpPr>
          <p:cNvPr id="1198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98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FCA3A8-3496-4A98-87DE-54AF7E8D9993}" type="slidenum">
              <a:rPr lang="en-US" sz="1400" smtClean="0"/>
              <a:pPr eaLnBrk="1" hangingPunct="1"/>
              <a:t>114</a:t>
            </a:fld>
            <a:endParaRPr lang="en-US" sz="14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Environmental Considerations</a:t>
            </a:r>
          </a:p>
        </p:txBody>
      </p:sp>
      <p:sp>
        <p:nvSpPr>
          <p:cNvPr id="120835" name="Rectangle 3"/>
          <p:cNvSpPr>
            <a:spLocks noGrp="1" noChangeArrowheads="1"/>
          </p:cNvSpPr>
          <p:nvPr>
            <p:ph idx="1"/>
          </p:nvPr>
        </p:nvSpPr>
        <p:spPr/>
        <p:txBody>
          <a:bodyPr/>
          <a:lstStyle/>
          <a:p>
            <a:pPr eaLnBrk="1" hangingPunct="1">
              <a:lnSpc>
                <a:spcPct val="90000"/>
              </a:lnSpc>
            </a:pPr>
            <a:r>
              <a:rPr lang="en-US" smtClean="0"/>
              <a:t>In addition to network traffic there are other factors that must be taken into account</a:t>
            </a:r>
          </a:p>
          <a:p>
            <a:pPr eaLnBrk="1" hangingPunct="1">
              <a:lnSpc>
                <a:spcPct val="90000"/>
              </a:lnSpc>
            </a:pPr>
            <a:r>
              <a:rPr lang="en-US" smtClean="0"/>
              <a:t>For example is the site able to support the environmental load</a:t>
            </a:r>
          </a:p>
          <a:p>
            <a:pPr eaLnBrk="1" hangingPunct="1">
              <a:lnSpc>
                <a:spcPct val="90000"/>
              </a:lnSpc>
            </a:pPr>
            <a:r>
              <a:rPr lang="en-US" smtClean="0"/>
              <a:t>These factors include such things as</a:t>
            </a:r>
          </a:p>
          <a:p>
            <a:pPr lvl="1" eaLnBrk="1" hangingPunct="1">
              <a:lnSpc>
                <a:spcPct val="90000"/>
              </a:lnSpc>
            </a:pPr>
            <a:r>
              <a:rPr lang="en-US" smtClean="0"/>
              <a:t>Electrical load</a:t>
            </a:r>
          </a:p>
          <a:p>
            <a:pPr lvl="1" eaLnBrk="1" hangingPunct="1">
              <a:lnSpc>
                <a:spcPct val="90000"/>
              </a:lnSpc>
            </a:pPr>
            <a:r>
              <a:rPr lang="en-US" smtClean="0"/>
              <a:t>Air conditioning</a:t>
            </a:r>
          </a:p>
          <a:p>
            <a:pPr lvl="1" eaLnBrk="1" hangingPunct="1">
              <a:lnSpc>
                <a:spcPct val="90000"/>
              </a:lnSpc>
            </a:pPr>
            <a:r>
              <a:rPr lang="en-US" smtClean="0"/>
              <a:t>Heating</a:t>
            </a:r>
          </a:p>
          <a:p>
            <a:pPr lvl="1" eaLnBrk="1" hangingPunct="1">
              <a:lnSpc>
                <a:spcPct val="90000"/>
              </a:lnSpc>
            </a:pPr>
            <a:r>
              <a:rPr lang="en-US" smtClean="0"/>
              <a:t>Ability to place new cables</a:t>
            </a:r>
          </a:p>
        </p:txBody>
      </p:sp>
      <p:sp>
        <p:nvSpPr>
          <p:cNvPr id="1208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08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A8EA7A-8611-4C19-B182-D312D2D943CE}" type="slidenum">
              <a:rPr lang="en-US" sz="1400" smtClean="0"/>
              <a:pPr eaLnBrk="1" hangingPunct="1"/>
              <a:t>115</a:t>
            </a:fld>
            <a:endParaRPr lang="en-US" sz="14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PoE</a:t>
            </a:r>
          </a:p>
        </p:txBody>
      </p:sp>
      <p:sp>
        <p:nvSpPr>
          <p:cNvPr id="121859" name="Rectangle 3"/>
          <p:cNvSpPr>
            <a:spLocks noGrp="1" noChangeArrowheads="1"/>
          </p:cNvSpPr>
          <p:nvPr>
            <p:ph idx="1"/>
          </p:nvPr>
        </p:nvSpPr>
        <p:spPr/>
        <p:txBody>
          <a:bodyPr/>
          <a:lstStyle/>
          <a:p>
            <a:pPr eaLnBrk="1" hangingPunct="1"/>
            <a:r>
              <a:rPr lang="en-US" smtClean="0"/>
              <a:t>PoE – Power Over Ethernet is a standard from the IEEE</a:t>
            </a:r>
          </a:p>
          <a:p>
            <a:pPr eaLnBrk="1" hangingPunct="1"/>
            <a:r>
              <a:rPr lang="en-US" smtClean="0"/>
              <a:t>This 802.3af standard specifies how electrical power can be delivered to end user devices through the data cable</a:t>
            </a:r>
          </a:p>
          <a:p>
            <a:pPr eaLnBrk="1" hangingPunct="1"/>
            <a:r>
              <a:rPr lang="en-US" smtClean="0"/>
              <a:t>PoE can place an unusually heavy electrical load on the LAN room</a:t>
            </a:r>
          </a:p>
          <a:p>
            <a:pPr eaLnBrk="1" hangingPunct="1"/>
            <a:r>
              <a:rPr lang="en-US" smtClean="0"/>
              <a:t>Most equipment rooms are not wired for this type of load</a:t>
            </a:r>
          </a:p>
        </p:txBody>
      </p:sp>
      <p:sp>
        <p:nvSpPr>
          <p:cNvPr id="1218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1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6ACBD4-358C-4EE6-B468-2AF62CED531D}" type="slidenum">
              <a:rPr lang="en-US" sz="1400" smtClean="0"/>
              <a:pPr eaLnBrk="1" hangingPunct="1"/>
              <a:t>116</a:t>
            </a:fld>
            <a:endParaRPr lang="en-US" sz="14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Designing a Network Topology</a:t>
            </a:r>
          </a:p>
        </p:txBody>
      </p:sp>
      <p:sp>
        <p:nvSpPr>
          <p:cNvPr id="122883" name="Rectangle 3"/>
          <p:cNvSpPr>
            <a:spLocks noGrp="1" noChangeArrowheads="1"/>
          </p:cNvSpPr>
          <p:nvPr>
            <p:ph idx="1"/>
          </p:nvPr>
        </p:nvSpPr>
        <p:spPr/>
        <p:txBody>
          <a:bodyPr/>
          <a:lstStyle/>
          <a:p>
            <a:pPr eaLnBrk="1" hangingPunct="1"/>
            <a:r>
              <a:rPr lang="en-US" smtClean="0"/>
              <a:t>In this step information collection is finally over</a:t>
            </a:r>
          </a:p>
          <a:p>
            <a:pPr eaLnBrk="1" hangingPunct="1"/>
            <a:r>
              <a:rPr lang="en-US" smtClean="0"/>
              <a:t>The information will now be put to use</a:t>
            </a:r>
          </a:p>
          <a:p>
            <a:pPr eaLnBrk="1" hangingPunct="1"/>
            <a:r>
              <a:rPr lang="en-US" smtClean="0"/>
              <a:t>The first thing to do is to layout the network on a large scale</a:t>
            </a:r>
          </a:p>
          <a:p>
            <a:pPr eaLnBrk="1" hangingPunct="1"/>
            <a:r>
              <a:rPr lang="en-US" smtClean="0"/>
              <a:t>This will be a map or diagram that will show all network segments, interconnection points, and user communities</a:t>
            </a:r>
          </a:p>
        </p:txBody>
      </p:sp>
      <p:sp>
        <p:nvSpPr>
          <p:cNvPr id="1228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2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28B6CF-F186-4C7B-A76B-F77E13BD051E}" type="slidenum">
              <a:rPr lang="en-US" sz="1400" smtClean="0"/>
              <a:pPr eaLnBrk="1" hangingPunct="1"/>
              <a:t>117</a:t>
            </a:fld>
            <a:endParaRPr lang="en-US" sz="14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Designing a Network Topology</a:t>
            </a:r>
          </a:p>
        </p:txBody>
      </p:sp>
      <p:sp>
        <p:nvSpPr>
          <p:cNvPr id="123907" name="Rectangle 3"/>
          <p:cNvSpPr>
            <a:spLocks noGrp="1" noChangeArrowheads="1"/>
          </p:cNvSpPr>
          <p:nvPr>
            <p:ph idx="1"/>
          </p:nvPr>
        </p:nvSpPr>
        <p:spPr/>
        <p:txBody>
          <a:bodyPr/>
          <a:lstStyle/>
          <a:p>
            <a:pPr eaLnBrk="1" hangingPunct="1"/>
            <a:r>
              <a:rPr lang="en-US" smtClean="0"/>
              <a:t>Network design is an art, not a science</a:t>
            </a:r>
          </a:p>
          <a:p>
            <a:pPr eaLnBrk="1" hangingPunct="1"/>
            <a:r>
              <a:rPr lang="en-US" smtClean="0"/>
              <a:t>There are no absolutes</a:t>
            </a:r>
          </a:p>
          <a:p>
            <a:pPr eaLnBrk="1" hangingPunct="1"/>
            <a:r>
              <a:rPr lang="en-US" smtClean="0"/>
              <a:t>There are no precisely correct formulas</a:t>
            </a:r>
          </a:p>
          <a:p>
            <a:pPr eaLnBrk="1" hangingPunct="1"/>
            <a:r>
              <a:rPr lang="en-US" smtClean="0"/>
              <a:t>It always depends</a:t>
            </a:r>
          </a:p>
          <a:p>
            <a:pPr eaLnBrk="1" hangingPunct="1"/>
            <a:r>
              <a:rPr lang="en-US" smtClean="0"/>
              <a:t>There are two basic types of network designs</a:t>
            </a:r>
          </a:p>
          <a:p>
            <a:pPr lvl="1" eaLnBrk="1" hangingPunct="1"/>
            <a:r>
              <a:rPr lang="en-US" smtClean="0"/>
              <a:t>Flat</a:t>
            </a:r>
          </a:p>
          <a:p>
            <a:pPr lvl="1" eaLnBrk="1" hangingPunct="1"/>
            <a:r>
              <a:rPr lang="en-US" smtClean="0"/>
              <a:t>Hierarchical</a:t>
            </a:r>
          </a:p>
        </p:txBody>
      </p:sp>
      <p:sp>
        <p:nvSpPr>
          <p:cNvPr id="1239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3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E06ABC-F87B-4CF9-A7C1-C124F667DE8E}" type="slidenum">
              <a:rPr lang="en-US" sz="1400" smtClean="0"/>
              <a:pPr eaLnBrk="1" hangingPunct="1"/>
              <a:t>118</a:t>
            </a:fld>
            <a:endParaRPr lang="en-US" sz="1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Flat Network</a:t>
            </a:r>
          </a:p>
        </p:txBody>
      </p:sp>
      <p:sp>
        <p:nvSpPr>
          <p:cNvPr id="124931" name="Rectangle 3"/>
          <p:cNvSpPr>
            <a:spLocks noGrp="1" noChangeArrowheads="1"/>
          </p:cNvSpPr>
          <p:nvPr>
            <p:ph idx="1"/>
          </p:nvPr>
        </p:nvSpPr>
        <p:spPr/>
        <p:txBody>
          <a:bodyPr/>
          <a:lstStyle/>
          <a:p>
            <a:pPr eaLnBrk="1" hangingPunct="1"/>
            <a:r>
              <a:rPr lang="en-US" smtClean="0"/>
              <a:t>In a flat network all connecting devices are on the same level</a:t>
            </a:r>
          </a:p>
        </p:txBody>
      </p:sp>
      <p:sp>
        <p:nvSpPr>
          <p:cNvPr id="1249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49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F86F2C-6064-4A95-9BFD-2ADD5BD3A5D4}" type="slidenum">
              <a:rPr lang="en-US" sz="1400" smtClean="0"/>
              <a:pPr eaLnBrk="1" hangingPunct="1"/>
              <a:t>119</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SMB</a:t>
            </a:r>
          </a:p>
        </p:txBody>
      </p:sp>
      <p:sp>
        <p:nvSpPr>
          <p:cNvPr id="15363" name="Content Placeholder 2"/>
          <p:cNvSpPr>
            <a:spLocks noGrp="1"/>
          </p:cNvSpPr>
          <p:nvPr>
            <p:ph idx="1"/>
          </p:nvPr>
        </p:nvSpPr>
        <p:spPr/>
        <p:txBody>
          <a:bodyPr/>
          <a:lstStyle/>
          <a:p>
            <a:pPr eaLnBrk="1" hangingPunct="1"/>
            <a:r>
              <a:rPr lang="en-US" smtClean="0"/>
              <a:t>Small and Medium sized businesses are defined as those with 500 or fewer employees</a:t>
            </a:r>
          </a:p>
          <a:p>
            <a:pPr eaLnBrk="1" hangingPunct="1"/>
            <a:r>
              <a:rPr lang="en-US" smtClean="0"/>
              <a:t>No doubt an organization with up to 500 staff in a single location could also work well with a single or at worst a handful of local area networks, a set of switches, a server, maybe separate storage, and a number of printers</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CD571A-3262-4105-8CE1-D2089D348F7E}"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smtClean="0"/>
              <a:t>Flat Network</a:t>
            </a:r>
          </a:p>
        </p:txBody>
      </p:sp>
      <p:sp>
        <p:nvSpPr>
          <p:cNvPr id="125955" name="Content Placeholder 2"/>
          <p:cNvSpPr>
            <a:spLocks noGrp="1"/>
          </p:cNvSpPr>
          <p:nvPr>
            <p:ph idx="1"/>
          </p:nvPr>
        </p:nvSpPr>
        <p:spPr/>
        <p:txBody>
          <a:bodyPr/>
          <a:lstStyle/>
          <a:p>
            <a:pPr eaLnBrk="1" hangingPunct="1"/>
            <a:endParaRPr lang="en-US" smtClean="0"/>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150850-527B-4CEB-80F8-CCABEA71684D}" type="slidenum">
              <a:rPr lang="en-US" sz="1400" smtClean="0"/>
              <a:pPr eaLnBrk="1" hangingPunct="1"/>
              <a:t>120</a:t>
            </a:fld>
            <a:endParaRPr lang="en-US" sz="1400" smtClean="0"/>
          </a:p>
        </p:txBody>
      </p:sp>
      <p:pic>
        <p:nvPicPr>
          <p:cNvPr id="125958" name="Picture 4" descr="Flat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311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074"/>
          <p:cNvSpPr>
            <a:spLocks noGrp="1" noChangeArrowheads="1"/>
          </p:cNvSpPr>
          <p:nvPr>
            <p:ph type="title"/>
          </p:nvPr>
        </p:nvSpPr>
        <p:spPr/>
        <p:txBody>
          <a:bodyPr/>
          <a:lstStyle/>
          <a:p>
            <a:pPr eaLnBrk="1" hangingPunct="1"/>
            <a:r>
              <a:rPr lang="en-US" smtClean="0"/>
              <a:t>Flat Network Design</a:t>
            </a:r>
          </a:p>
        </p:txBody>
      </p:sp>
      <p:sp>
        <p:nvSpPr>
          <p:cNvPr id="126979" name="Rectangle 3075"/>
          <p:cNvSpPr>
            <a:spLocks noGrp="1" noChangeArrowheads="1"/>
          </p:cNvSpPr>
          <p:nvPr>
            <p:ph idx="1"/>
          </p:nvPr>
        </p:nvSpPr>
        <p:spPr/>
        <p:txBody>
          <a:bodyPr/>
          <a:lstStyle/>
          <a:p>
            <a:pPr eaLnBrk="1" hangingPunct="1"/>
            <a:r>
              <a:rPr lang="en-US" smtClean="0"/>
              <a:t>A flat design is appropriate for a small and static network</a:t>
            </a:r>
          </a:p>
          <a:p>
            <a:pPr eaLnBrk="1" hangingPunct="1"/>
            <a:r>
              <a:rPr lang="en-US" smtClean="0"/>
              <a:t>A flat network is a single collision domain or one that is not divided hierarchically</a:t>
            </a:r>
          </a:p>
          <a:p>
            <a:pPr eaLnBrk="1" hangingPunct="1"/>
            <a:r>
              <a:rPr lang="en-US" smtClean="0"/>
              <a:t>There is a limit to the number of stations that can be supported in a flat design</a:t>
            </a:r>
          </a:p>
          <a:p>
            <a:pPr eaLnBrk="1" hangingPunct="1"/>
            <a:r>
              <a:rPr lang="en-US" smtClean="0"/>
              <a:t>Broadcast domains are divided using</a:t>
            </a:r>
          </a:p>
          <a:p>
            <a:pPr lvl="1" eaLnBrk="1" hangingPunct="1"/>
            <a:r>
              <a:rPr lang="en-US" smtClean="0"/>
              <a:t>Layer 3 Switches</a:t>
            </a:r>
          </a:p>
          <a:p>
            <a:pPr lvl="1" eaLnBrk="1" hangingPunct="1"/>
            <a:r>
              <a:rPr lang="en-US" smtClean="0"/>
              <a:t>Routers</a:t>
            </a:r>
          </a:p>
        </p:txBody>
      </p:sp>
      <p:sp>
        <p:nvSpPr>
          <p:cNvPr id="1269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69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88F809-B196-4E8A-A8FA-B4408F716620}" type="slidenum">
              <a:rPr lang="en-US" sz="1400" smtClean="0"/>
              <a:pPr eaLnBrk="1" hangingPunct="1"/>
              <a:t>121</a:t>
            </a:fld>
            <a:endParaRPr lang="en-US" sz="14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Hierarchical Network</a:t>
            </a:r>
          </a:p>
        </p:txBody>
      </p:sp>
      <p:sp>
        <p:nvSpPr>
          <p:cNvPr id="128003" name="Rectangle 3"/>
          <p:cNvSpPr>
            <a:spLocks noGrp="1" noChangeArrowheads="1"/>
          </p:cNvSpPr>
          <p:nvPr>
            <p:ph idx="1"/>
          </p:nvPr>
        </p:nvSpPr>
        <p:spPr/>
        <p:txBody>
          <a:bodyPr/>
          <a:lstStyle/>
          <a:p>
            <a:pPr eaLnBrk="1" hangingPunct="1"/>
            <a:r>
              <a:rPr lang="en-US" smtClean="0"/>
              <a:t>In a hierarchical design all connecting devices are still on the same level, but these are interconnected at a level above it</a:t>
            </a:r>
          </a:p>
        </p:txBody>
      </p:sp>
      <p:sp>
        <p:nvSpPr>
          <p:cNvPr id="1280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80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8245DE-2C9F-4D0D-A91F-6801CE04BEA0}" type="slidenum">
              <a:rPr lang="en-US" sz="1400" smtClean="0"/>
              <a:pPr eaLnBrk="1" hangingPunct="1"/>
              <a:t>122</a:t>
            </a:fld>
            <a:endParaRPr lang="en-US" sz="140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smtClean="0"/>
              <a:t>Hierarchical Network</a:t>
            </a:r>
          </a:p>
        </p:txBody>
      </p:sp>
      <p:sp>
        <p:nvSpPr>
          <p:cNvPr id="1290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90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DB2A4E-8A6F-44A4-9AB9-F5482305DB4C}" type="slidenum">
              <a:rPr lang="en-US" sz="1400" smtClean="0"/>
              <a:pPr eaLnBrk="1" hangingPunct="1"/>
              <a:t>123</a:t>
            </a:fld>
            <a:endParaRPr lang="en-US" sz="1400" smtClean="0"/>
          </a:p>
        </p:txBody>
      </p:sp>
      <p:pic>
        <p:nvPicPr>
          <p:cNvPr id="129029" name="Picture 4" descr="Layer3Swi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5149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Hierarchical Types</a:t>
            </a:r>
          </a:p>
        </p:txBody>
      </p:sp>
      <p:sp>
        <p:nvSpPr>
          <p:cNvPr id="130051" name="Rectangle 3"/>
          <p:cNvSpPr>
            <a:spLocks noGrp="1" noChangeArrowheads="1"/>
          </p:cNvSpPr>
          <p:nvPr>
            <p:ph idx="1"/>
          </p:nvPr>
        </p:nvSpPr>
        <p:spPr/>
        <p:txBody>
          <a:bodyPr/>
          <a:lstStyle/>
          <a:p>
            <a:pPr eaLnBrk="1" hangingPunct="1"/>
            <a:r>
              <a:rPr lang="en-US" smtClean="0"/>
              <a:t>In the Cisco world any network design is hierarchical</a:t>
            </a:r>
          </a:p>
          <a:p>
            <a:pPr eaLnBrk="1" hangingPunct="1"/>
            <a:r>
              <a:rPr lang="en-US" smtClean="0"/>
              <a:t>This is so the network can be</a:t>
            </a:r>
          </a:p>
          <a:p>
            <a:pPr lvl="1" eaLnBrk="1" hangingPunct="1"/>
            <a:r>
              <a:rPr lang="en-US" smtClean="0"/>
              <a:t>Organized</a:t>
            </a:r>
          </a:p>
          <a:p>
            <a:pPr lvl="1" eaLnBrk="1" hangingPunct="1"/>
            <a:r>
              <a:rPr lang="en-US" smtClean="0"/>
              <a:t>Managed</a:t>
            </a:r>
          </a:p>
          <a:p>
            <a:pPr lvl="1" eaLnBrk="1" hangingPunct="1"/>
            <a:r>
              <a:rPr lang="en-US" smtClean="0"/>
              <a:t>Scaled</a:t>
            </a:r>
          </a:p>
          <a:p>
            <a:pPr lvl="1" eaLnBrk="1" hangingPunct="1"/>
            <a:r>
              <a:rPr lang="en-US" smtClean="0"/>
              <a:t>Upgraded</a:t>
            </a:r>
          </a:p>
        </p:txBody>
      </p:sp>
      <p:sp>
        <p:nvSpPr>
          <p:cNvPr id="1300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0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62B2D1-99E1-4111-86A4-D401EA134595}" type="slidenum">
              <a:rPr lang="en-US" sz="1400" smtClean="0"/>
              <a:pPr eaLnBrk="1" hangingPunct="1"/>
              <a:t>124</a:t>
            </a:fld>
            <a:endParaRPr lang="en-US" sz="140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smtClean="0"/>
              <a:t>Cisco’s Approach to Design</a:t>
            </a:r>
          </a:p>
        </p:txBody>
      </p:sp>
      <p:sp>
        <p:nvSpPr>
          <p:cNvPr id="131075" name="Content Placeholder 2"/>
          <p:cNvSpPr>
            <a:spLocks noGrp="1"/>
          </p:cNvSpPr>
          <p:nvPr>
            <p:ph idx="1"/>
          </p:nvPr>
        </p:nvSpPr>
        <p:spPr/>
        <p:txBody>
          <a:bodyPr/>
          <a:lstStyle/>
          <a:p>
            <a:pPr eaLnBrk="1" hangingPunct="1"/>
            <a:r>
              <a:rPr lang="en-US" smtClean="0"/>
              <a:t>In addition to the high level methodology Oppenheimer discusses in her book, Cisco has specific ideas on how network design should be done as well</a:t>
            </a:r>
          </a:p>
          <a:p>
            <a:pPr eaLnBrk="1" hangingPunct="1"/>
            <a:r>
              <a:rPr lang="en-US" smtClean="0"/>
              <a:t>However, Cisco is obviously having a significant internal argument over how to present their design philosophy</a:t>
            </a:r>
          </a:p>
          <a:p>
            <a:pPr eaLnBrk="1" hangingPunct="1"/>
            <a:r>
              <a:rPr lang="en-US" smtClean="0"/>
              <a:t>In the past they used a simple three layer model of access, distribution, and core</a:t>
            </a:r>
          </a:p>
        </p:txBody>
      </p:sp>
      <p:sp>
        <p:nvSpPr>
          <p:cNvPr id="131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6B0213-4492-40F3-AC2A-CB7F84E9574B}" type="slidenum">
              <a:rPr lang="en-US" sz="1400" smtClean="0"/>
              <a:pPr eaLnBrk="1" hangingPunct="1"/>
              <a:t>125</a:t>
            </a:fld>
            <a:endParaRPr lang="en-US" sz="140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Cisco’s Approach to Design</a:t>
            </a:r>
          </a:p>
        </p:txBody>
      </p:sp>
      <p:sp>
        <p:nvSpPr>
          <p:cNvPr id="132099" name="Content Placeholder 2"/>
          <p:cNvSpPr>
            <a:spLocks noGrp="1"/>
          </p:cNvSpPr>
          <p:nvPr>
            <p:ph idx="1"/>
          </p:nvPr>
        </p:nvSpPr>
        <p:spPr/>
        <p:txBody>
          <a:bodyPr/>
          <a:lstStyle/>
          <a:p>
            <a:pPr eaLnBrk="1" hangingPunct="1"/>
            <a:r>
              <a:rPr lang="en-US" smtClean="0"/>
              <a:t>Later they subdivided the distribution and core layers using the concept of blocks, such as a switch block or server block</a:t>
            </a:r>
          </a:p>
          <a:p>
            <a:pPr eaLnBrk="1" hangingPunct="1"/>
            <a:r>
              <a:rPr lang="en-US" smtClean="0"/>
              <a:t>Now that have overlaid the basic model with several layers, few of which make much sense</a:t>
            </a:r>
          </a:p>
          <a:p>
            <a:pPr eaLnBrk="1" hangingPunct="1"/>
            <a:r>
              <a:rPr lang="en-US" smtClean="0"/>
              <a:t>I expect eventually this internal argument will cease, and they will simplify this convoluted mess</a:t>
            </a:r>
          </a:p>
        </p:txBody>
      </p:sp>
      <p:sp>
        <p:nvSpPr>
          <p:cNvPr id="132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06BF42-A689-4841-9D2C-2ADF7FF13834}" type="slidenum">
              <a:rPr lang="en-US" sz="1400" smtClean="0"/>
              <a:pPr eaLnBrk="1" hangingPunct="1"/>
              <a:t>126</a:t>
            </a:fld>
            <a:endParaRPr lang="en-US" sz="14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Cisco’s Approach to Design</a:t>
            </a:r>
          </a:p>
        </p:txBody>
      </p:sp>
      <p:sp>
        <p:nvSpPr>
          <p:cNvPr id="133123" name="Content Placeholder 2"/>
          <p:cNvSpPr>
            <a:spLocks noGrp="1"/>
          </p:cNvSpPr>
          <p:nvPr>
            <p:ph idx="1"/>
          </p:nvPr>
        </p:nvSpPr>
        <p:spPr/>
        <p:txBody>
          <a:bodyPr/>
          <a:lstStyle/>
          <a:p>
            <a:pPr eaLnBrk="1" hangingPunct="1"/>
            <a:r>
              <a:rPr lang="en-US" smtClean="0"/>
              <a:t>In this presentation we will discuss the elements of this current design philosophy that make sense</a:t>
            </a:r>
          </a:p>
          <a:p>
            <a:pPr eaLnBrk="1" hangingPunct="1"/>
            <a:r>
              <a:rPr lang="en-US" smtClean="0"/>
              <a:t>If you want the full treatment, it is in the textbook as well as in various white papers on the Cisco web site</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FC0CC5-CB9F-4387-857F-F7DCAE5D5A83}" type="slidenum">
              <a:rPr lang="en-US" sz="1400" smtClean="0"/>
              <a:pPr eaLnBrk="1" hangingPunct="1"/>
              <a:t>127</a:t>
            </a:fld>
            <a:endParaRPr lang="en-US" sz="14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Network Design Hierarchy</a:t>
            </a:r>
          </a:p>
        </p:txBody>
      </p:sp>
      <p:sp>
        <p:nvSpPr>
          <p:cNvPr id="134147" name="Content Placeholder 2"/>
          <p:cNvSpPr>
            <a:spLocks noGrp="1"/>
          </p:cNvSpPr>
          <p:nvPr>
            <p:ph idx="1"/>
          </p:nvPr>
        </p:nvSpPr>
        <p:spPr/>
        <p:txBody>
          <a:bodyPr/>
          <a:lstStyle/>
          <a:p>
            <a:pPr eaLnBrk="1" hangingPunct="1"/>
            <a:r>
              <a:rPr lang="en-US" smtClean="0"/>
              <a:t>In the traditional Cisco network design model there are three basic levels</a:t>
            </a:r>
          </a:p>
          <a:p>
            <a:pPr lvl="1" eaLnBrk="1" hangingPunct="1"/>
            <a:r>
              <a:rPr lang="en-US" smtClean="0"/>
              <a:t>Access</a:t>
            </a:r>
          </a:p>
          <a:p>
            <a:pPr lvl="2" eaLnBrk="1" hangingPunct="1"/>
            <a:r>
              <a:rPr lang="en-US" smtClean="0"/>
              <a:t>Where switching is the primary activity</a:t>
            </a:r>
          </a:p>
          <a:p>
            <a:pPr lvl="1" eaLnBrk="1" hangingPunct="1"/>
            <a:r>
              <a:rPr lang="en-US" smtClean="0"/>
              <a:t>Distribution</a:t>
            </a:r>
          </a:p>
          <a:p>
            <a:pPr lvl="2" eaLnBrk="1" hangingPunct="1"/>
            <a:r>
              <a:rPr lang="en-US" smtClean="0"/>
              <a:t>Where routing occurs</a:t>
            </a:r>
          </a:p>
          <a:p>
            <a:pPr lvl="1" eaLnBrk="1" hangingPunct="1"/>
            <a:r>
              <a:rPr lang="en-US" smtClean="0"/>
              <a:t>Core</a:t>
            </a:r>
          </a:p>
          <a:p>
            <a:pPr lvl="2" eaLnBrk="1" hangingPunct="1"/>
            <a:r>
              <a:rPr lang="en-US" smtClean="0"/>
              <a:t>Which forms a backbone for connecting the distribution level segments of larger networks</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620C5A-9FDC-425E-BC4D-E1AC438D4B0C}" type="slidenum">
              <a:rPr lang="en-US" sz="1400" smtClean="0"/>
              <a:pPr eaLnBrk="1" hangingPunct="1"/>
              <a:t>128</a:t>
            </a:fld>
            <a:endParaRPr lang="en-US" sz="14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The Layers</a:t>
            </a:r>
          </a:p>
        </p:txBody>
      </p:sp>
      <p:sp>
        <p:nvSpPr>
          <p:cNvPr id="135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5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56C020-5FB6-4D4F-B6B4-1BFD764729A6}" type="slidenum">
              <a:rPr lang="en-US" sz="1400" smtClean="0"/>
              <a:pPr eaLnBrk="1" hangingPunct="1"/>
              <a:t>129</a:t>
            </a:fld>
            <a:endParaRPr lang="en-US" sz="1400" smtClean="0"/>
          </a:p>
        </p:txBody>
      </p:sp>
      <p:pic>
        <p:nvPicPr>
          <p:cNvPr id="135173" name="Picture 2"/>
          <p:cNvPicPr>
            <a:picLocks noChangeAspect="1" noChangeArrowheads="1"/>
          </p:cNvPicPr>
          <p:nvPr/>
        </p:nvPicPr>
        <p:blipFill>
          <a:blip r:embed="rId2">
            <a:extLst>
              <a:ext uri="{28A0092B-C50C-407E-A947-70E740481C1C}">
                <a14:useLocalDpi xmlns:a14="http://schemas.microsoft.com/office/drawing/2010/main" val="0"/>
              </a:ext>
            </a:extLst>
          </a:blip>
          <a:srcRect l="24219" t="27083" r="20313" b="18750"/>
          <a:stretch>
            <a:fillRect/>
          </a:stretch>
        </p:blipFill>
        <p:spPr bwMode="auto">
          <a:xfrm>
            <a:off x="1524000" y="1600200"/>
            <a:ext cx="61388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SMB</a:t>
            </a:r>
          </a:p>
        </p:txBody>
      </p:sp>
      <p:sp>
        <p:nvSpPr>
          <p:cNvPr id="16387" name="Content Placeholder 2"/>
          <p:cNvSpPr>
            <a:spLocks noGrp="1"/>
          </p:cNvSpPr>
          <p:nvPr>
            <p:ph idx="1"/>
          </p:nvPr>
        </p:nvSpPr>
        <p:spPr/>
        <p:txBody>
          <a:bodyPr/>
          <a:lstStyle/>
          <a:p>
            <a:pPr eaLnBrk="1" hangingPunct="1"/>
            <a:r>
              <a:rPr lang="en-US" smtClean="0"/>
              <a:t>This too is not a very complicated setup</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0F36CF-512A-4170-9352-4998A71ADD76}"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smtClean="0"/>
              <a:t>The Layers</a:t>
            </a:r>
          </a:p>
        </p:txBody>
      </p:sp>
      <p:pic>
        <p:nvPicPr>
          <p:cNvPr id="136195" name="Content Placeholder 5" descr="3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8075" y="1371600"/>
            <a:ext cx="6892925" cy="4525963"/>
          </a:xfrm>
        </p:spPr>
      </p:pic>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94412B-5DD0-4D89-BCCF-A2E051BB842D}" type="slidenum">
              <a:rPr lang="en-US" sz="1400" smtClean="0"/>
              <a:pPr eaLnBrk="1" hangingPunct="1"/>
              <a:t>130</a:t>
            </a:fld>
            <a:endParaRPr lang="en-US" sz="14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mtClean="0"/>
              <a:t>The Modular Approach</a:t>
            </a:r>
          </a:p>
        </p:txBody>
      </p:sp>
      <p:sp>
        <p:nvSpPr>
          <p:cNvPr id="137219" name="Content Placeholder 2"/>
          <p:cNvSpPr>
            <a:spLocks noGrp="1"/>
          </p:cNvSpPr>
          <p:nvPr>
            <p:ph idx="1"/>
          </p:nvPr>
        </p:nvSpPr>
        <p:spPr/>
        <p:txBody>
          <a:bodyPr/>
          <a:lstStyle/>
          <a:p>
            <a:pPr eaLnBrk="1" hangingPunct="1"/>
            <a:r>
              <a:rPr lang="en-US" smtClean="0"/>
              <a:t>This modular approach has significant benefits including</a:t>
            </a:r>
          </a:p>
          <a:p>
            <a:pPr lvl="1" eaLnBrk="1" hangingPunct="1"/>
            <a:r>
              <a:rPr lang="en-US" smtClean="0"/>
              <a:t>The network is easy to scale</a:t>
            </a:r>
          </a:p>
          <a:p>
            <a:pPr lvl="1" eaLnBrk="1" hangingPunct="1"/>
            <a:r>
              <a:rPr lang="en-US" smtClean="0"/>
              <a:t>The problem domain can be more easily isolated</a:t>
            </a:r>
          </a:p>
          <a:p>
            <a:pPr lvl="1" eaLnBrk="1" hangingPunct="1"/>
            <a:r>
              <a:rPr lang="en-US" smtClean="0"/>
              <a:t>It creates logical interconnection points where protocols changes can occur</a:t>
            </a:r>
          </a:p>
          <a:p>
            <a:pPr lvl="1" eaLnBrk="1" hangingPunct="1"/>
            <a:r>
              <a:rPr lang="en-US" smtClean="0"/>
              <a:t>Failure in any component isolates the devices affected</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07A26A-D9A7-4296-BF99-6819912174E6}" type="slidenum">
              <a:rPr lang="en-US" sz="1400" smtClean="0"/>
              <a:pPr eaLnBrk="1" hangingPunct="1"/>
              <a:t>131</a:t>
            </a:fld>
            <a:endParaRPr lang="en-US" sz="140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smtClean="0"/>
              <a:t>Access Layer</a:t>
            </a:r>
          </a:p>
        </p:txBody>
      </p:sp>
      <p:sp>
        <p:nvSpPr>
          <p:cNvPr id="138243" name="Content Placeholder 2"/>
          <p:cNvSpPr>
            <a:spLocks noGrp="1"/>
          </p:cNvSpPr>
          <p:nvPr>
            <p:ph idx="1"/>
          </p:nvPr>
        </p:nvSpPr>
        <p:spPr/>
        <p:txBody>
          <a:bodyPr/>
          <a:lstStyle/>
          <a:p>
            <a:pPr eaLnBrk="1" hangingPunct="1"/>
            <a:r>
              <a:rPr lang="en-US" smtClean="0"/>
              <a:t>This level provides local or remote workgroup or user access to the network</a:t>
            </a:r>
          </a:p>
          <a:p>
            <a:pPr eaLnBrk="1" hangingPunct="1"/>
            <a:r>
              <a:rPr lang="en-US" smtClean="0"/>
              <a:t>It grants users access to network resources</a:t>
            </a:r>
          </a:p>
          <a:p>
            <a:pPr eaLnBrk="1" hangingPunct="1"/>
            <a:r>
              <a:rPr lang="en-US" smtClean="0"/>
              <a:t>Typically this is through a Layer 2 switch</a:t>
            </a:r>
          </a:p>
          <a:p>
            <a:pPr eaLnBrk="1" hangingPunct="1"/>
            <a:r>
              <a:rPr lang="en-US" smtClean="0"/>
              <a:t>VLANs may be defined at this layer</a:t>
            </a:r>
          </a:p>
          <a:p>
            <a:pPr eaLnBrk="1" hangingPunct="1"/>
            <a:r>
              <a:rPr lang="en-US" smtClean="0"/>
              <a:t>Limit VLANs to a single closet whenever possible</a:t>
            </a:r>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E03B6B-1C14-4394-8012-9CA72FB5F3AF}" type="slidenum">
              <a:rPr lang="en-US" sz="1400" smtClean="0"/>
              <a:pPr eaLnBrk="1" hangingPunct="1"/>
              <a:t>132</a:t>
            </a:fld>
            <a:endParaRPr lang="en-US" sz="14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t>Access Layer</a:t>
            </a:r>
          </a:p>
        </p:txBody>
      </p:sp>
      <p:sp>
        <p:nvSpPr>
          <p:cNvPr id="139267" name="Content Placeholder 2"/>
          <p:cNvSpPr>
            <a:spLocks noGrp="1"/>
          </p:cNvSpPr>
          <p:nvPr>
            <p:ph idx="1"/>
          </p:nvPr>
        </p:nvSpPr>
        <p:spPr/>
        <p:txBody>
          <a:bodyPr/>
          <a:lstStyle/>
          <a:p>
            <a:pPr eaLnBrk="1" hangingPunct="1"/>
            <a:r>
              <a:rPr lang="en-US" smtClean="0"/>
              <a:t>Do not uplink switches here, stack or use blades in a chassis instead to avoid loop problems</a:t>
            </a:r>
          </a:p>
          <a:p>
            <a:pPr eaLnBrk="1" hangingPunct="1"/>
            <a:r>
              <a:rPr lang="en-US" smtClean="0"/>
              <a:t>The switches in the access layer are connected to two separate distribution layer switches for redundancy</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F145FD-F75C-48B7-9BD0-E63DB08B7258}" type="slidenum">
              <a:rPr lang="en-US" sz="1400" smtClean="0"/>
              <a:pPr eaLnBrk="1" hangingPunct="1"/>
              <a:t>133</a:t>
            </a:fld>
            <a:endParaRPr lang="en-US" sz="14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Access Layer</a:t>
            </a:r>
          </a:p>
        </p:txBody>
      </p:sp>
      <p:sp>
        <p:nvSpPr>
          <p:cNvPr id="1402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0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FEE545-EAD7-44D1-A19F-71A031147F08}" type="slidenum">
              <a:rPr lang="en-US" sz="1400" smtClean="0"/>
              <a:pPr eaLnBrk="1" hangingPunct="1"/>
              <a:t>134</a:t>
            </a:fld>
            <a:endParaRPr lang="en-US" sz="1400" smtClean="0"/>
          </a:p>
        </p:txBody>
      </p:sp>
      <p:pic>
        <p:nvPicPr>
          <p:cNvPr id="140293"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31250" r="33594" b="32292"/>
          <a:stretch>
            <a:fillRect/>
          </a:stretch>
        </p:blipFill>
        <p:spPr bwMode="auto">
          <a:xfrm>
            <a:off x="990600" y="1619250"/>
            <a:ext cx="7162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smtClean="0"/>
              <a:t>Distribution Layer</a:t>
            </a:r>
          </a:p>
        </p:txBody>
      </p:sp>
      <p:sp>
        <p:nvSpPr>
          <p:cNvPr id="141315" name="Content Placeholder 2"/>
          <p:cNvSpPr>
            <a:spLocks noGrp="1"/>
          </p:cNvSpPr>
          <p:nvPr>
            <p:ph idx="1"/>
          </p:nvPr>
        </p:nvSpPr>
        <p:spPr/>
        <p:txBody>
          <a:bodyPr/>
          <a:lstStyle/>
          <a:p>
            <a:pPr eaLnBrk="1" hangingPunct="1"/>
            <a:r>
              <a:rPr lang="en-US" smtClean="0"/>
              <a:t>The distribution layer devices control access to the shared resources that the network provides</a:t>
            </a:r>
          </a:p>
          <a:p>
            <a:pPr eaLnBrk="1" hangingPunct="1"/>
            <a:r>
              <a:rPr lang="en-US" smtClean="0"/>
              <a:t>At the distribution level policy based connectivity issues such as security, traffic loading, and routing occur</a:t>
            </a:r>
          </a:p>
          <a:p>
            <a:pPr eaLnBrk="1" hangingPunct="1"/>
            <a:r>
              <a:rPr lang="en-US" smtClean="0"/>
              <a:t>In a small network the access and distribution layers are combined, and there is no core layer</a:t>
            </a:r>
          </a:p>
        </p:txBody>
      </p:sp>
      <p:sp>
        <p:nvSpPr>
          <p:cNvPr id="141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1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B26B7-AD6D-4D6F-8341-5F29D725C151}" type="slidenum">
              <a:rPr lang="en-US" sz="1400" smtClean="0"/>
              <a:pPr eaLnBrk="1" hangingPunct="1"/>
              <a:t>135</a:t>
            </a:fld>
            <a:endParaRPr lang="en-US" sz="14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smtClean="0"/>
              <a:t>Distribution Layer</a:t>
            </a:r>
          </a:p>
        </p:txBody>
      </p:sp>
      <p:sp>
        <p:nvSpPr>
          <p:cNvPr id="142339" name="Content Placeholder 2"/>
          <p:cNvSpPr>
            <a:spLocks noGrp="1"/>
          </p:cNvSpPr>
          <p:nvPr>
            <p:ph idx="1"/>
          </p:nvPr>
        </p:nvSpPr>
        <p:spPr/>
        <p:txBody>
          <a:bodyPr/>
          <a:lstStyle/>
          <a:p>
            <a:pPr eaLnBrk="1" hangingPunct="1"/>
            <a:r>
              <a:rPr lang="en-US" smtClean="0"/>
              <a:t>This layer also aggregates bandwidth by concentrating multiple lower speed access layer lines into high speed connections to the shared resources at the core layer or at the distribution layer itself in medium sized networks</a:t>
            </a:r>
          </a:p>
          <a:p>
            <a:pPr eaLnBrk="1" hangingPunct="1"/>
            <a:r>
              <a:rPr lang="en-US" smtClean="0"/>
              <a:t>Redundant connections from the access to the distribution layer can be used to enhance availability</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11E038-6B11-405B-BE91-5ED085683502}" type="slidenum">
              <a:rPr lang="en-US" sz="1400" smtClean="0"/>
              <a:pPr eaLnBrk="1" hangingPunct="1"/>
              <a:t>136</a:t>
            </a:fld>
            <a:endParaRPr lang="en-US" sz="14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smtClean="0"/>
              <a:t>Distribution Layer</a:t>
            </a:r>
          </a:p>
        </p:txBody>
      </p:sp>
      <p:sp>
        <p:nvSpPr>
          <p:cNvPr id="143363" name="Content Placeholder 2"/>
          <p:cNvSpPr>
            <a:spLocks noGrp="1"/>
          </p:cNvSpPr>
          <p:nvPr>
            <p:ph idx="1"/>
          </p:nvPr>
        </p:nvSpPr>
        <p:spPr/>
        <p:txBody>
          <a:bodyPr/>
          <a:lstStyle/>
          <a:p>
            <a:pPr eaLnBrk="1" hangingPunct="1"/>
            <a:r>
              <a:rPr lang="en-US" smtClean="0"/>
              <a:t>Routing and any packet manipulation occurs here</a:t>
            </a:r>
          </a:p>
          <a:p>
            <a:pPr eaLnBrk="1" hangingPunct="1"/>
            <a:r>
              <a:rPr lang="en-US" smtClean="0"/>
              <a:t>Use dual equal cost redundant connections to the access and core layers for fastest convergence</a:t>
            </a:r>
          </a:p>
          <a:p>
            <a:pPr eaLnBrk="1" hangingPunct="1"/>
            <a:r>
              <a:rPr lang="en-US" smtClean="0"/>
              <a:t>Address summarization from the access layer occurs here</a:t>
            </a:r>
          </a:p>
          <a:p>
            <a:pPr eaLnBrk="1" hangingPunct="1"/>
            <a:r>
              <a:rPr lang="en-US" smtClean="0"/>
              <a:t>Any media translation occurs here as well</a:t>
            </a:r>
          </a:p>
        </p:txBody>
      </p:sp>
      <p:sp>
        <p:nvSpPr>
          <p:cNvPr id="143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3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7A144-C036-44AA-97AF-409D6C83A5BC}" type="slidenum">
              <a:rPr lang="en-US" sz="1400" smtClean="0"/>
              <a:pPr eaLnBrk="1" hangingPunct="1"/>
              <a:t>137</a:t>
            </a:fld>
            <a:endParaRPr lang="en-US" sz="14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Distribution Layer</a:t>
            </a:r>
          </a:p>
        </p:txBody>
      </p:sp>
      <p:pic>
        <p:nvPicPr>
          <p:cNvPr id="144387" name="Content Placeholder 5" descr="34.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24000"/>
            <a:ext cx="7620000" cy="4238625"/>
          </a:xfrm>
        </p:spPr>
      </p:pic>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00695D-08A3-4699-A138-81660028C69B}" type="slidenum">
              <a:rPr lang="en-US" sz="1400" smtClean="0"/>
              <a:pPr eaLnBrk="1" hangingPunct="1"/>
              <a:t>138</a:t>
            </a:fld>
            <a:endParaRPr lang="en-US" sz="14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smtClean="0"/>
              <a:t>Core Layer</a:t>
            </a:r>
          </a:p>
        </p:txBody>
      </p:sp>
      <p:sp>
        <p:nvSpPr>
          <p:cNvPr id="145411" name="Content Placeholder 2"/>
          <p:cNvSpPr>
            <a:spLocks noGrp="1"/>
          </p:cNvSpPr>
          <p:nvPr>
            <p:ph idx="1"/>
          </p:nvPr>
        </p:nvSpPr>
        <p:spPr/>
        <p:txBody>
          <a:bodyPr/>
          <a:lstStyle/>
          <a:p>
            <a:pPr eaLnBrk="1" hangingPunct="1"/>
            <a:r>
              <a:rPr lang="en-US" smtClean="0"/>
              <a:t>For large networks the core level provides high speed transport between different parts of the network that have been subdivided at the distribution level as the network has grown in size</a:t>
            </a:r>
          </a:p>
          <a:p>
            <a:pPr eaLnBrk="1" hangingPunct="1"/>
            <a:r>
              <a:rPr lang="en-US" smtClean="0"/>
              <a:t>The core layer provides a high speed backbone that should be designed to switch packets as quickly as possible</a:t>
            </a:r>
          </a:p>
        </p:txBody>
      </p:sp>
      <p:sp>
        <p:nvSpPr>
          <p:cNvPr id="145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5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2779AC-5D20-4993-AD0F-F3BCBE3E6D51}" type="slidenum">
              <a:rPr lang="en-US" sz="1400" smtClean="0"/>
              <a:pPr eaLnBrk="1" hangingPunct="1"/>
              <a:t>139</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Large</a:t>
            </a:r>
          </a:p>
        </p:txBody>
      </p:sp>
      <p:sp>
        <p:nvSpPr>
          <p:cNvPr id="17411" name="Content Placeholder 2"/>
          <p:cNvSpPr>
            <a:spLocks noGrp="1"/>
          </p:cNvSpPr>
          <p:nvPr>
            <p:ph idx="1"/>
          </p:nvPr>
        </p:nvSpPr>
        <p:spPr/>
        <p:txBody>
          <a:bodyPr/>
          <a:lstStyle/>
          <a:p>
            <a:pPr eaLnBrk="1" hangingPunct="1"/>
            <a:r>
              <a:rPr lang="en-US" smtClean="0"/>
              <a:t>This leaves just 18,469 organizations with 500 or more employees out of over 6 million total firms</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E80DEC-24C5-4E49-8220-51571B6487D1}" type="slidenum">
              <a:rPr lang="en-US" sz="1400" smtClean="0"/>
              <a:pPr eaLnBrk="1" hangingPunct="1"/>
              <a:t>14</a:t>
            </a:fld>
            <a:endParaRPr lang="en-US" sz="140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Core Layer</a:t>
            </a:r>
          </a:p>
        </p:txBody>
      </p:sp>
      <p:sp>
        <p:nvSpPr>
          <p:cNvPr id="146435" name="Content Placeholder 2"/>
          <p:cNvSpPr>
            <a:spLocks noGrp="1"/>
          </p:cNvSpPr>
          <p:nvPr>
            <p:ph idx="1"/>
          </p:nvPr>
        </p:nvSpPr>
        <p:spPr/>
        <p:txBody>
          <a:bodyPr/>
          <a:lstStyle/>
          <a:p>
            <a:pPr eaLnBrk="1" hangingPunct="1"/>
            <a:r>
              <a:rPr lang="en-US" smtClean="0"/>
              <a:t>The core should have a high level of redundancy</a:t>
            </a:r>
          </a:p>
          <a:p>
            <a:pPr eaLnBrk="1" hangingPunct="1"/>
            <a:r>
              <a:rPr lang="en-US" smtClean="0"/>
              <a:t>A full mesh network is best</a:t>
            </a:r>
          </a:p>
          <a:p>
            <a:pPr eaLnBrk="1" hangingPunct="1"/>
            <a:r>
              <a:rPr lang="en-US" smtClean="0"/>
              <a:t>No packet manipulation should occur here</a:t>
            </a:r>
          </a:p>
        </p:txBody>
      </p:sp>
      <p:sp>
        <p:nvSpPr>
          <p:cNvPr id="146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6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32E101-0A50-44B6-A8FB-2528BD7F39C0}" type="slidenum">
              <a:rPr lang="en-US" sz="1400" smtClean="0"/>
              <a:pPr eaLnBrk="1" hangingPunct="1"/>
              <a:t>140</a:t>
            </a:fld>
            <a:endParaRPr lang="en-US" sz="140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smtClean="0"/>
              <a:t>Core Layer</a:t>
            </a:r>
          </a:p>
        </p:txBody>
      </p:sp>
      <p:pic>
        <p:nvPicPr>
          <p:cNvPr id="147459" name="Content Placeholder 5" descr="getfil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392363"/>
            <a:ext cx="7620000" cy="2943225"/>
          </a:xfrm>
        </p:spPr>
      </p:pic>
      <p:sp>
        <p:nvSpPr>
          <p:cNvPr id="147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1CF984-CD28-4E9F-BDFD-E23475A62A0F}" type="slidenum">
              <a:rPr lang="en-US" sz="1400" smtClean="0"/>
              <a:pPr eaLnBrk="1" hangingPunct="1"/>
              <a:t>141</a:t>
            </a:fld>
            <a:endParaRPr lang="en-US" sz="1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Core Layer</a:t>
            </a:r>
          </a:p>
        </p:txBody>
      </p:sp>
      <p:pic>
        <p:nvPicPr>
          <p:cNvPr id="148483" name="Content Placeholder 5" descr="36.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00200"/>
            <a:ext cx="7620000" cy="4162425"/>
          </a:xfrm>
        </p:spPr>
      </p:pic>
      <p:sp>
        <p:nvSpPr>
          <p:cNvPr id="148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8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6B6216-479C-4862-89F9-090A76769CAF}" type="slidenum">
              <a:rPr lang="en-US" sz="1400" smtClean="0"/>
              <a:pPr eaLnBrk="1" hangingPunct="1"/>
              <a:t>142</a:t>
            </a:fld>
            <a:endParaRPr lang="en-US" sz="140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smtClean="0"/>
              <a:t>Use of These Layers</a:t>
            </a:r>
          </a:p>
        </p:txBody>
      </p:sp>
      <p:sp>
        <p:nvSpPr>
          <p:cNvPr id="149507" name="Content Placeholder 2"/>
          <p:cNvSpPr>
            <a:spLocks noGrp="1"/>
          </p:cNvSpPr>
          <p:nvPr>
            <p:ph idx="1"/>
          </p:nvPr>
        </p:nvSpPr>
        <p:spPr/>
        <p:txBody>
          <a:bodyPr/>
          <a:lstStyle/>
          <a:p>
            <a:pPr eaLnBrk="1" hangingPunct="1"/>
            <a:r>
              <a:rPr lang="en-US" smtClean="0"/>
              <a:t>None of the layers are required for a network except the access layer</a:t>
            </a:r>
          </a:p>
          <a:p>
            <a:pPr eaLnBrk="1" hangingPunct="1"/>
            <a:r>
              <a:rPr lang="en-US" smtClean="0"/>
              <a:t>In many small and medium size networks the access layer is the only one present</a:t>
            </a:r>
          </a:p>
        </p:txBody>
      </p:sp>
      <p:sp>
        <p:nvSpPr>
          <p:cNvPr id="149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49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05C57B-CC10-4320-B794-344A307F0556}" type="slidenum">
              <a:rPr lang="en-US" sz="1400" smtClean="0"/>
              <a:pPr eaLnBrk="1" hangingPunct="1"/>
              <a:t>143</a:t>
            </a:fld>
            <a:endParaRPr lang="en-US" sz="14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Traditional Three Level Model</a:t>
            </a:r>
          </a:p>
        </p:txBody>
      </p:sp>
      <p:sp>
        <p:nvSpPr>
          <p:cNvPr id="150531" name="Content Placeholder 2"/>
          <p:cNvSpPr>
            <a:spLocks noGrp="1"/>
          </p:cNvSpPr>
          <p:nvPr>
            <p:ph idx="1"/>
          </p:nvPr>
        </p:nvSpPr>
        <p:spPr/>
        <p:txBody>
          <a:bodyPr/>
          <a:lstStyle/>
          <a:p>
            <a:pPr eaLnBrk="1" hangingPunct="1"/>
            <a:r>
              <a:rPr lang="en-US" smtClean="0"/>
              <a:t>Cisco has decided that this three level model of access, distribution, and core levels does not provide sufficient detail</a:t>
            </a:r>
          </a:p>
          <a:p>
            <a:pPr eaLnBrk="1" hangingPunct="1"/>
            <a:r>
              <a:rPr lang="en-US" smtClean="0"/>
              <a:t>It is fine as a general conceptual model, but it lacks guidance as to exactly what to deploy where</a:t>
            </a:r>
          </a:p>
          <a:p>
            <a:pPr eaLnBrk="1" hangingPunct="1"/>
            <a:r>
              <a:rPr lang="en-US" smtClean="0"/>
              <a:t>To address this Cisco has added the Enterprise Composite Model</a:t>
            </a:r>
          </a:p>
        </p:txBody>
      </p:sp>
      <p:sp>
        <p:nvSpPr>
          <p:cNvPr id="150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0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2F6653-A028-4109-A011-8324A963D3CD}" type="slidenum">
              <a:rPr lang="en-US" sz="1400" smtClean="0"/>
              <a:pPr eaLnBrk="1" hangingPunct="1"/>
              <a:t>144</a:t>
            </a:fld>
            <a:endParaRPr lang="en-US" sz="140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smtClean="0"/>
              <a:t>Traditional Three Level Model</a:t>
            </a:r>
          </a:p>
        </p:txBody>
      </p:sp>
      <p:sp>
        <p:nvSpPr>
          <p:cNvPr id="151555" name="Content Placeholder 2"/>
          <p:cNvSpPr>
            <a:spLocks noGrp="1"/>
          </p:cNvSpPr>
          <p:nvPr>
            <p:ph idx="1"/>
          </p:nvPr>
        </p:nvSpPr>
        <p:spPr/>
        <p:txBody>
          <a:bodyPr/>
          <a:lstStyle/>
          <a:p>
            <a:pPr eaLnBrk="1" hangingPunct="1"/>
            <a:r>
              <a:rPr lang="en-US" smtClean="0"/>
              <a:t>In Cisco’s view as copied from the CCNP BSCI Certification Guide by Stewart and Gough the traditional model had these characteristics</a:t>
            </a:r>
          </a:p>
          <a:p>
            <a:pPr lvl="1" eaLnBrk="1" hangingPunct="1"/>
            <a:r>
              <a:rPr lang="en-US" smtClean="0"/>
              <a:t>Access devices are Layer 2 switches based on price per port and are chosen to get the needed number of ports</a:t>
            </a:r>
          </a:p>
          <a:p>
            <a:pPr lvl="2" eaLnBrk="1" hangingPunct="1"/>
            <a:r>
              <a:rPr lang="en-US" smtClean="0"/>
              <a:t>Access switches are responsible for attaching end systems to the network and assigning them VLANs</a:t>
            </a:r>
          </a:p>
        </p:txBody>
      </p:sp>
      <p:sp>
        <p:nvSpPr>
          <p:cNvPr id="151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1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8358EF-34E1-4BBA-8A7B-4B8C6E6E94D5}" type="slidenum">
              <a:rPr lang="en-US" sz="1400" smtClean="0"/>
              <a:pPr eaLnBrk="1" hangingPunct="1"/>
              <a:t>145</a:t>
            </a:fld>
            <a:endParaRPr lang="en-US" sz="14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smtClean="0"/>
              <a:t>Traditional Three Level Model</a:t>
            </a:r>
          </a:p>
        </p:txBody>
      </p:sp>
      <p:sp>
        <p:nvSpPr>
          <p:cNvPr id="152579" name="Content Placeholder 2"/>
          <p:cNvSpPr>
            <a:spLocks noGrp="1"/>
          </p:cNvSpPr>
          <p:nvPr>
            <p:ph idx="1"/>
          </p:nvPr>
        </p:nvSpPr>
        <p:spPr/>
        <p:txBody>
          <a:bodyPr/>
          <a:lstStyle/>
          <a:p>
            <a:pPr lvl="1" eaLnBrk="1" hangingPunct="1"/>
            <a:r>
              <a:rPr lang="en-US" smtClean="0"/>
              <a:t>Distribution devices are Layer 3 switches and act as intermediate devices that route between VLANs and apply traffic policies such as firewalling and quality of service (QoS) decisions</a:t>
            </a:r>
          </a:p>
          <a:p>
            <a:pPr lvl="1" eaLnBrk="1" hangingPunct="1"/>
            <a:r>
              <a:rPr lang="en-US" smtClean="0"/>
              <a:t>Core devices, also known as the backbone, provide high-speed paths between distribution devices</a:t>
            </a:r>
          </a:p>
        </p:txBody>
      </p:sp>
      <p:sp>
        <p:nvSpPr>
          <p:cNvPr id="152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2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CC96B8-B332-454E-B730-BED375A364A2}" type="slidenum">
              <a:rPr lang="en-US" sz="1400" smtClean="0"/>
              <a:pPr eaLnBrk="1" hangingPunct="1"/>
              <a:t>146</a:t>
            </a:fld>
            <a:endParaRPr lang="en-US" sz="140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mtClean="0"/>
              <a:t>Traditional Three Level Model</a:t>
            </a:r>
          </a:p>
        </p:txBody>
      </p:sp>
      <p:sp>
        <p:nvSpPr>
          <p:cNvPr id="153603" name="Content Placeholder 2"/>
          <p:cNvSpPr>
            <a:spLocks noGrp="1"/>
          </p:cNvSpPr>
          <p:nvPr>
            <p:ph idx="1"/>
          </p:nvPr>
        </p:nvSpPr>
        <p:spPr/>
        <p:txBody>
          <a:bodyPr/>
          <a:lstStyle/>
          <a:p>
            <a:pPr lvl="1" eaLnBrk="1" hangingPunct="1"/>
            <a:r>
              <a:rPr lang="en-US" smtClean="0"/>
              <a:t>Note that the distribution layer is the sweet spot for managing the network</a:t>
            </a:r>
          </a:p>
          <a:p>
            <a:pPr lvl="1" eaLnBrk="1" hangingPunct="1"/>
            <a:r>
              <a:rPr lang="en-US" smtClean="0"/>
              <a:t>Implementing policy on access devices would drive up the complexity and costs of those devices and slow them down, plus it would mandate complex management of a large number of devices</a:t>
            </a:r>
          </a:p>
          <a:p>
            <a:pPr lvl="1" eaLnBrk="1" hangingPunct="1"/>
            <a:r>
              <a:rPr lang="en-US" smtClean="0"/>
              <a:t>Implementing policy at the core would slow down devices that are primarily tasked with moving traffic quickly</a:t>
            </a:r>
          </a:p>
        </p:txBody>
      </p:sp>
      <p:sp>
        <p:nvSpPr>
          <p:cNvPr id="153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3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0F618E-9BEC-4599-A01B-B60EDAB8E04D}" type="slidenum">
              <a:rPr lang="en-US" sz="1400" smtClean="0"/>
              <a:pPr eaLnBrk="1" hangingPunct="1"/>
              <a:t>147</a:t>
            </a:fld>
            <a:endParaRPr lang="en-US" sz="14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Traditional Three Level Model</a:t>
            </a:r>
          </a:p>
        </p:txBody>
      </p:sp>
      <p:sp>
        <p:nvSpPr>
          <p:cNvPr id="154627" name="Content Placeholder 2"/>
          <p:cNvSpPr>
            <a:spLocks noGrp="1"/>
          </p:cNvSpPr>
          <p:nvPr>
            <p:ph idx="1"/>
          </p:nvPr>
        </p:nvSpPr>
        <p:spPr/>
        <p:txBody>
          <a:bodyPr/>
          <a:lstStyle/>
          <a:p>
            <a:pPr eaLnBrk="1" hangingPunct="1"/>
            <a:r>
              <a:rPr lang="en-US" smtClean="0"/>
              <a:t>This early model was a good starting point, but it failed to address key issues, such as</a:t>
            </a:r>
          </a:p>
          <a:p>
            <a:pPr lvl="1" eaLnBrk="1" hangingPunct="1"/>
            <a:r>
              <a:rPr lang="en-US" smtClean="0"/>
              <a:t>Implementing redundancy</a:t>
            </a:r>
          </a:p>
          <a:p>
            <a:pPr lvl="1" eaLnBrk="1" hangingPunct="1"/>
            <a:r>
              <a:rPr lang="en-US" smtClean="0"/>
              <a:t>Adding Internet access and security</a:t>
            </a:r>
          </a:p>
          <a:p>
            <a:pPr lvl="1" eaLnBrk="1" hangingPunct="1"/>
            <a:r>
              <a:rPr lang="en-US" smtClean="0"/>
              <a:t>Accounting for remote access</a:t>
            </a:r>
          </a:p>
          <a:p>
            <a:pPr lvl="1" eaLnBrk="1" hangingPunct="1"/>
            <a:r>
              <a:rPr lang="en-US" smtClean="0"/>
              <a:t>Locating workgroup and enterprise services</a:t>
            </a:r>
          </a:p>
          <a:p>
            <a:pPr lvl="1" eaLnBrk="1" hangingPunct="1"/>
            <a:r>
              <a:rPr lang="en-US" smtClean="0"/>
              <a:t>Cisco developed the enterprise composite network model to addresses these issues</a:t>
            </a:r>
          </a:p>
        </p:txBody>
      </p:sp>
      <p:sp>
        <p:nvSpPr>
          <p:cNvPr id="154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4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6ADF4C-704D-4490-8477-01EB0D227748}" type="slidenum">
              <a:rPr lang="en-US" sz="1400" smtClean="0"/>
              <a:pPr eaLnBrk="1" hangingPunct="1"/>
              <a:t>148</a:t>
            </a:fld>
            <a:endParaRPr lang="en-US" sz="14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smtClean="0"/>
              <a:t>Enterprise Composite Model</a:t>
            </a:r>
          </a:p>
        </p:txBody>
      </p:sp>
      <p:sp>
        <p:nvSpPr>
          <p:cNvPr id="155651" name="Content Placeholder 2"/>
          <p:cNvSpPr>
            <a:spLocks noGrp="1"/>
          </p:cNvSpPr>
          <p:nvPr>
            <p:ph idx="1"/>
          </p:nvPr>
        </p:nvSpPr>
        <p:spPr/>
        <p:txBody>
          <a:bodyPr/>
          <a:lstStyle/>
          <a:p>
            <a:pPr eaLnBrk="1" hangingPunct="1"/>
            <a:r>
              <a:rPr lang="en-US" smtClean="0"/>
              <a:t>A revision and extension to this model is the Enterprise Composite Network Model</a:t>
            </a:r>
          </a:p>
          <a:p>
            <a:pPr eaLnBrk="1" hangingPunct="1"/>
            <a:r>
              <a:rPr lang="en-US" smtClean="0"/>
              <a:t>This models adds further physical, logical, and functional boundaries to help in scaling the basic hierarchal model</a:t>
            </a:r>
          </a:p>
          <a:p>
            <a:pPr eaLnBrk="1" hangingPunct="1"/>
            <a:r>
              <a:rPr lang="en-US" smtClean="0"/>
              <a:t>This model exists within the overall framework of the SONA approach discussed below</a:t>
            </a:r>
          </a:p>
        </p:txBody>
      </p:sp>
      <p:sp>
        <p:nvSpPr>
          <p:cNvPr id="155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5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4086DF-4710-4479-B4EA-610A7423B2AC}" type="slidenum">
              <a:rPr lang="en-US" sz="1400" smtClean="0"/>
              <a:pPr eaLnBrk="1" hangingPunct="1"/>
              <a:t>149</a:t>
            </a:fld>
            <a:endParaRPr 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Do Not Over Complicate</a:t>
            </a:r>
          </a:p>
        </p:txBody>
      </p:sp>
      <p:sp>
        <p:nvSpPr>
          <p:cNvPr id="18435" name="Content Placeholder 2"/>
          <p:cNvSpPr>
            <a:spLocks noGrp="1"/>
          </p:cNvSpPr>
          <p:nvPr>
            <p:ph idx="1"/>
          </p:nvPr>
        </p:nvSpPr>
        <p:spPr/>
        <p:txBody>
          <a:bodyPr/>
          <a:lstStyle/>
          <a:p>
            <a:pPr eaLnBrk="1" hangingPunct="1"/>
            <a:r>
              <a:rPr lang="en-US" smtClean="0"/>
              <a:t>What is the point to this discussion</a:t>
            </a:r>
          </a:p>
          <a:p>
            <a:pPr eaLnBrk="1" hangingPunct="1"/>
            <a:r>
              <a:rPr lang="en-US" smtClean="0"/>
              <a:t>To point out to you to not over complicate this</a:t>
            </a:r>
          </a:p>
          <a:p>
            <a:pPr eaLnBrk="1" hangingPunct="1"/>
            <a:r>
              <a:rPr lang="en-US" smtClean="0"/>
              <a:t>A basic, simple, single layer network design will work for over 98 percent of all firms</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AADD63-836E-4ABB-8417-8F92B079B8D5}" type="slidenum">
              <a:rPr lang="en-US" sz="1400" smtClean="0"/>
              <a:pPr eaLnBrk="1" hangingPunct="1"/>
              <a:t>15</a:t>
            </a:fld>
            <a:endParaRPr lang="en-US" sz="14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smtClean="0"/>
              <a:t>Enterprise Composite Model</a:t>
            </a:r>
          </a:p>
        </p:txBody>
      </p:sp>
      <p:sp>
        <p:nvSpPr>
          <p:cNvPr id="156675" name="Content Placeholder 2"/>
          <p:cNvSpPr>
            <a:spLocks noGrp="1"/>
          </p:cNvSpPr>
          <p:nvPr>
            <p:ph idx="1"/>
          </p:nvPr>
        </p:nvSpPr>
        <p:spPr/>
        <p:txBody>
          <a:bodyPr/>
          <a:lstStyle/>
          <a:p>
            <a:pPr eaLnBrk="1" hangingPunct="1"/>
            <a:r>
              <a:rPr lang="en-US" smtClean="0"/>
              <a:t>In this approach the access, distribution, and core hierarchy is applied to the various modules as required</a:t>
            </a:r>
          </a:p>
          <a:p>
            <a:pPr eaLnBrk="1" hangingPunct="1"/>
            <a:r>
              <a:rPr lang="en-US" smtClean="0"/>
              <a:t>The enterprise composite model is broken up into three large pieces</a:t>
            </a:r>
          </a:p>
          <a:p>
            <a:pPr lvl="1" eaLnBrk="1" hangingPunct="1"/>
            <a:r>
              <a:rPr lang="en-US" smtClean="0"/>
              <a:t>Enterprise campus</a:t>
            </a:r>
          </a:p>
          <a:p>
            <a:pPr lvl="1" eaLnBrk="1" hangingPunct="1"/>
            <a:r>
              <a:rPr lang="en-US" smtClean="0"/>
              <a:t>Enterprise edge</a:t>
            </a:r>
          </a:p>
          <a:p>
            <a:pPr lvl="1" eaLnBrk="1" hangingPunct="1"/>
            <a:r>
              <a:rPr lang="en-US" smtClean="0"/>
              <a:t>Service provider edge</a:t>
            </a:r>
          </a:p>
        </p:txBody>
      </p:sp>
      <p:sp>
        <p:nvSpPr>
          <p:cNvPr id="156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6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D2C5FB-D8B1-4C2F-BD08-FAE47CCA47AE}" type="slidenum">
              <a:rPr lang="en-US" sz="1400" smtClean="0"/>
              <a:pPr eaLnBrk="1" hangingPunct="1"/>
              <a:t>150</a:t>
            </a:fld>
            <a:endParaRPr lang="en-US" sz="140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smtClean="0"/>
              <a:t>Enterprise Composite Model</a:t>
            </a:r>
          </a:p>
        </p:txBody>
      </p:sp>
      <p:sp>
        <p:nvSpPr>
          <p:cNvPr id="157699" name="Content Placeholder 2"/>
          <p:cNvSpPr>
            <a:spLocks noGrp="1"/>
          </p:cNvSpPr>
          <p:nvPr>
            <p:ph idx="1"/>
          </p:nvPr>
        </p:nvSpPr>
        <p:spPr/>
        <p:txBody>
          <a:bodyPr/>
          <a:lstStyle/>
          <a:p>
            <a:pPr eaLnBrk="1" hangingPunct="1"/>
            <a:r>
              <a:rPr lang="en-US" smtClean="0"/>
              <a:t>By using this concept a deterministic network with clearly defined boundaries between modules is created</a:t>
            </a:r>
          </a:p>
          <a:p>
            <a:pPr eaLnBrk="1" hangingPunct="1"/>
            <a:r>
              <a:rPr lang="en-US" smtClean="0"/>
              <a:t>The model has clear demarcation points</a:t>
            </a:r>
          </a:p>
          <a:p>
            <a:pPr eaLnBrk="1" hangingPunct="1"/>
            <a:r>
              <a:rPr lang="en-US" smtClean="0"/>
              <a:t>The network designer knows exactly what traffic is allowed into and out of these demarcation points</a:t>
            </a:r>
          </a:p>
        </p:txBody>
      </p:sp>
      <p:sp>
        <p:nvSpPr>
          <p:cNvPr id="157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7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3562B9-508D-4B82-9733-F15C453F24B8}" type="slidenum">
              <a:rPr lang="en-US" sz="1400" smtClean="0"/>
              <a:pPr eaLnBrk="1" hangingPunct="1"/>
              <a:t>151</a:t>
            </a:fld>
            <a:endParaRPr lang="en-US" sz="140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smtClean="0"/>
              <a:t>Enterprise Composite Model</a:t>
            </a:r>
          </a:p>
        </p:txBody>
      </p:sp>
      <p:sp>
        <p:nvSpPr>
          <p:cNvPr id="158723" name="Content Placeholder 2"/>
          <p:cNvSpPr>
            <a:spLocks noGrp="1"/>
          </p:cNvSpPr>
          <p:nvPr>
            <p:ph idx="1"/>
          </p:nvPr>
        </p:nvSpPr>
        <p:spPr/>
        <p:txBody>
          <a:bodyPr/>
          <a:lstStyle/>
          <a:p>
            <a:pPr eaLnBrk="1" hangingPunct="1"/>
            <a:r>
              <a:rPr lang="en-US" smtClean="0"/>
              <a:t>This model has three major functional areas</a:t>
            </a:r>
          </a:p>
          <a:p>
            <a:pPr lvl="1" eaLnBrk="1" hangingPunct="1"/>
            <a:r>
              <a:rPr lang="en-US" smtClean="0"/>
              <a:t>Enterprise Campus</a:t>
            </a:r>
          </a:p>
          <a:p>
            <a:pPr lvl="1" eaLnBrk="1" hangingPunct="1"/>
            <a:r>
              <a:rPr lang="en-US" smtClean="0"/>
              <a:t>Enterprise Edge</a:t>
            </a:r>
          </a:p>
          <a:p>
            <a:pPr lvl="1" eaLnBrk="1" hangingPunct="1"/>
            <a:r>
              <a:rPr lang="en-US" smtClean="0"/>
              <a:t>Service Provider Edge</a:t>
            </a:r>
          </a:p>
        </p:txBody>
      </p:sp>
      <p:sp>
        <p:nvSpPr>
          <p:cNvPr id="158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8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11D7A9-0ABB-4C1F-9BFC-C36CBFE2817A}" type="slidenum">
              <a:rPr lang="en-US" sz="1400" smtClean="0"/>
              <a:pPr eaLnBrk="1" hangingPunct="1"/>
              <a:t>152</a:t>
            </a:fld>
            <a:endParaRPr lang="en-US" sz="140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Enterprise Campus</a:t>
            </a:r>
          </a:p>
        </p:txBody>
      </p:sp>
      <p:sp>
        <p:nvSpPr>
          <p:cNvPr id="159747" name="Content Placeholder 2"/>
          <p:cNvSpPr>
            <a:spLocks noGrp="1"/>
          </p:cNvSpPr>
          <p:nvPr>
            <p:ph idx="1"/>
          </p:nvPr>
        </p:nvSpPr>
        <p:spPr/>
        <p:txBody>
          <a:bodyPr/>
          <a:lstStyle/>
          <a:p>
            <a:pPr eaLnBrk="1" hangingPunct="1"/>
            <a:r>
              <a:rPr lang="en-US" smtClean="0"/>
              <a:t>The enterprise campus features four sections</a:t>
            </a:r>
          </a:p>
          <a:p>
            <a:pPr lvl="1" eaLnBrk="1" hangingPunct="1"/>
            <a:r>
              <a:rPr lang="en-US" smtClean="0"/>
              <a:t>Building access</a:t>
            </a:r>
          </a:p>
          <a:p>
            <a:pPr lvl="1" eaLnBrk="1" hangingPunct="1"/>
            <a:r>
              <a:rPr lang="en-US" smtClean="0"/>
              <a:t>Building distribution</a:t>
            </a:r>
          </a:p>
          <a:p>
            <a:pPr lvl="1" eaLnBrk="1" hangingPunct="1"/>
            <a:r>
              <a:rPr lang="en-US" smtClean="0"/>
              <a:t>Campus core or backbone connection</a:t>
            </a:r>
          </a:p>
          <a:p>
            <a:pPr lvl="1" eaLnBrk="1" hangingPunct="1"/>
            <a:r>
              <a:rPr lang="en-US" smtClean="0"/>
              <a:t>Server farm</a:t>
            </a:r>
          </a:p>
          <a:p>
            <a:pPr eaLnBrk="1" hangingPunct="1"/>
            <a:r>
              <a:rPr lang="en-US" smtClean="0"/>
              <a:t>An enterprise can have more than one campus</a:t>
            </a:r>
          </a:p>
        </p:txBody>
      </p:sp>
      <p:sp>
        <p:nvSpPr>
          <p:cNvPr id="159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59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C1D6F4-36DC-44A7-843F-E9DB9F2920BB}" type="slidenum">
              <a:rPr lang="en-US" sz="1400" smtClean="0"/>
              <a:pPr eaLnBrk="1" hangingPunct="1"/>
              <a:t>153</a:t>
            </a:fld>
            <a:endParaRPr lang="en-US" sz="140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smtClean="0"/>
              <a:t>Enterprise Campus</a:t>
            </a:r>
          </a:p>
        </p:txBody>
      </p:sp>
      <p:sp>
        <p:nvSpPr>
          <p:cNvPr id="160771" name="Content Placeholder 2"/>
          <p:cNvSpPr>
            <a:spLocks noGrp="1"/>
          </p:cNvSpPr>
          <p:nvPr>
            <p:ph idx="1"/>
          </p:nvPr>
        </p:nvSpPr>
        <p:spPr/>
        <p:txBody>
          <a:bodyPr/>
          <a:lstStyle/>
          <a:p>
            <a:pPr eaLnBrk="1" hangingPunct="1"/>
            <a:r>
              <a:rPr lang="en-US" smtClean="0"/>
              <a:t>As you can see, the enterprise campus builds on the switch block idea but gives specific guidance about where to place servers and management equipment</a:t>
            </a:r>
          </a:p>
          <a:p>
            <a:pPr eaLnBrk="1" hangingPunct="1"/>
            <a:r>
              <a:rPr lang="en-US" smtClean="0"/>
              <a:t>Notice that the server farm looks like a switch block, but here all the servers are directly and redundantly attached - also called dual-homed - to the switches</a:t>
            </a:r>
          </a:p>
        </p:txBody>
      </p:sp>
      <p:sp>
        <p:nvSpPr>
          <p:cNvPr id="160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0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CDD82A-7CD4-4B05-9EED-E4C3A5DF89A2}" type="slidenum">
              <a:rPr lang="en-US" sz="1400" smtClean="0"/>
              <a:pPr eaLnBrk="1" hangingPunct="1"/>
              <a:t>154</a:t>
            </a:fld>
            <a:endParaRPr lang="en-US" sz="140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Enterprise Campus</a:t>
            </a:r>
          </a:p>
        </p:txBody>
      </p:sp>
      <p:pic>
        <p:nvPicPr>
          <p:cNvPr id="161795" name="Content Placeholder 5" descr="getfil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17638" y="1600200"/>
            <a:ext cx="6308725" cy="4525963"/>
          </a:xfrm>
        </p:spPr>
      </p:pic>
      <p:sp>
        <p:nvSpPr>
          <p:cNvPr id="161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1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D2DFA7-A704-4E1F-8DFC-96D2A7FE0517}" type="slidenum">
              <a:rPr lang="en-US" sz="1400" smtClean="0"/>
              <a:pPr eaLnBrk="1" hangingPunct="1"/>
              <a:t>155</a:t>
            </a:fld>
            <a:endParaRPr lang="en-US" sz="14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smtClean="0"/>
              <a:t>Enterprise Edge</a:t>
            </a:r>
          </a:p>
        </p:txBody>
      </p:sp>
      <p:sp>
        <p:nvSpPr>
          <p:cNvPr id="162819" name="Content Placeholder 2"/>
          <p:cNvSpPr>
            <a:spLocks noGrp="1"/>
          </p:cNvSpPr>
          <p:nvPr>
            <p:ph idx="1"/>
          </p:nvPr>
        </p:nvSpPr>
        <p:spPr/>
        <p:txBody>
          <a:bodyPr/>
          <a:lstStyle/>
          <a:p>
            <a:pPr eaLnBrk="1" hangingPunct="1"/>
            <a:r>
              <a:rPr lang="en-US" smtClean="0"/>
              <a:t>This functional area aggregates the connectivity from the various elements at the edge of the enterprise model</a:t>
            </a:r>
          </a:p>
          <a:p>
            <a:pPr eaLnBrk="1" hangingPunct="1"/>
            <a:r>
              <a:rPr lang="en-US" smtClean="0"/>
              <a:t>The edge filters traffic from the edge modules and routes it to the campus</a:t>
            </a:r>
          </a:p>
          <a:p>
            <a:pPr eaLnBrk="1" hangingPunct="1"/>
            <a:r>
              <a:rPr lang="en-US" smtClean="0"/>
              <a:t>The enterprise edge details the connections from the campus to the wider area and includes</a:t>
            </a:r>
          </a:p>
        </p:txBody>
      </p:sp>
      <p:sp>
        <p:nvSpPr>
          <p:cNvPr id="162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2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06B39A-3D2C-48AB-8CEB-8838E3720B61}" type="slidenum">
              <a:rPr lang="en-US" sz="1400" smtClean="0"/>
              <a:pPr eaLnBrk="1" hangingPunct="1"/>
              <a:t>156</a:t>
            </a:fld>
            <a:endParaRPr lang="en-US" sz="140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Enterprise Edge</a:t>
            </a:r>
          </a:p>
        </p:txBody>
      </p:sp>
      <p:sp>
        <p:nvSpPr>
          <p:cNvPr id="163843" name="Content Placeholder 2"/>
          <p:cNvSpPr>
            <a:spLocks noGrp="1"/>
          </p:cNvSpPr>
          <p:nvPr>
            <p:ph idx="1"/>
          </p:nvPr>
        </p:nvSpPr>
        <p:spPr/>
        <p:txBody>
          <a:bodyPr/>
          <a:lstStyle/>
          <a:p>
            <a:pPr lvl="1" eaLnBrk="1" hangingPunct="1"/>
            <a:r>
              <a:rPr lang="en-US" smtClean="0"/>
              <a:t>E-Commerce</a:t>
            </a:r>
          </a:p>
          <a:p>
            <a:pPr lvl="1" eaLnBrk="1" hangingPunct="1"/>
            <a:r>
              <a:rPr lang="en-US" smtClean="0"/>
              <a:t>Internet connectivity</a:t>
            </a:r>
          </a:p>
          <a:p>
            <a:pPr lvl="1" eaLnBrk="1" hangingPunct="1"/>
            <a:r>
              <a:rPr lang="en-US" smtClean="0"/>
              <a:t>Remote access</a:t>
            </a:r>
          </a:p>
          <a:p>
            <a:pPr lvl="1" eaLnBrk="1" hangingPunct="1"/>
            <a:r>
              <a:rPr lang="en-US" smtClean="0"/>
              <a:t>WAN</a:t>
            </a:r>
          </a:p>
          <a:p>
            <a:pPr eaLnBrk="1" hangingPunct="1"/>
            <a:r>
              <a:rPr lang="en-US" smtClean="0"/>
              <a:t>Note that the enterprise edge is basically just another switch block with redundant distribution elements and resources within, only with some extra definition</a:t>
            </a:r>
          </a:p>
        </p:txBody>
      </p:sp>
      <p:sp>
        <p:nvSpPr>
          <p:cNvPr id="163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3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07AFA4-3F1C-4531-B6A4-96DB47AB331C}" type="slidenum">
              <a:rPr lang="en-US" sz="1400" smtClean="0"/>
              <a:pPr eaLnBrk="1" hangingPunct="1"/>
              <a:t>157</a:t>
            </a:fld>
            <a:endParaRPr lang="en-US" sz="140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Enterprise Edge</a:t>
            </a:r>
          </a:p>
        </p:txBody>
      </p:sp>
      <p:pic>
        <p:nvPicPr>
          <p:cNvPr id="164867" name="Content Placeholder 5" descr="getfil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16138" y="1600200"/>
            <a:ext cx="4911725" cy="4525963"/>
          </a:xfrm>
        </p:spPr>
      </p:pic>
      <p:sp>
        <p:nvSpPr>
          <p:cNvPr id="164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4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09212F-9EF8-458F-A3D5-2BF6927C4C1D}" type="slidenum">
              <a:rPr lang="en-US" sz="1400" smtClean="0"/>
              <a:pPr eaLnBrk="1" hangingPunct="1"/>
              <a:t>158</a:t>
            </a:fld>
            <a:endParaRPr lang="en-US" sz="140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smtClean="0"/>
              <a:t>Service Provider Edge</a:t>
            </a:r>
          </a:p>
        </p:txBody>
      </p:sp>
      <p:sp>
        <p:nvSpPr>
          <p:cNvPr id="165891" name="Content Placeholder 2"/>
          <p:cNvSpPr>
            <a:spLocks noGrp="1"/>
          </p:cNvSpPr>
          <p:nvPr>
            <p:ph idx="1"/>
          </p:nvPr>
        </p:nvSpPr>
        <p:spPr/>
        <p:txBody>
          <a:bodyPr/>
          <a:lstStyle/>
          <a:p>
            <a:pPr eaLnBrk="1" hangingPunct="1"/>
            <a:r>
              <a:rPr lang="en-US" smtClean="0"/>
              <a:t>This functional area provides connectivity to other networks using WAN technologies as well as with ISPs</a:t>
            </a:r>
          </a:p>
          <a:p>
            <a:pPr lvl="1" eaLnBrk="1" hangingPunct="1"/>
            <a:r>
              <a:rPr lang="en-US" smtClean="0"/>
              <a:t>ISP</a:t>
            </a:r>
          </a:p>
          <a:p>
            <a:pPr lvl="1" eaLnBrk="1" hangingPunct="1"/>
            <a:r>
              <a:rPr lang="en-US" smtClean="0"/>
              <a:t>PSTN</a:t>
            </a:r>
            <a:br>
              <a:rPr lang="en-US" smtClean="0"/>
            </a:br>
            <a:r>
              <a:rPr lang="en-US" smtClean="0"/>
              <a:t>WAN Services</a:t>
            </a:r>
          </a:p>
        </p:txBody>
      </p:sp>
      <p:sp>
        <p:nvSpPr>
          <p:cNvPr id="165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5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C6E4C6-D74E-4A56-9C8D-4E125E02FF85}" type="slidenum">
              <a:rPr lang="en-US" sz="1400" smtClean="0"/>
              <a:pPr eaLnBrk="1" hangingPunct="1"/>
              <a:t>159</a:t>
            </a:fld>
            <a:endParaRPr 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Approach to Network Design</a:t>
            </a:r>
          </a:p>
        </p:txBody>
      </p:sp>
      <p:sp>
        <p:nvSpPr>
          <p:cNvPr id="19459" name="Rectangle 3"/>
          <p:cNvSpPr>
            <a:spLocks noGrp="1" noChangeArrowheads="1"/>
          </p:cNvSpPr>
          <p:nvPr>
            <p:ph idx="1"/>
          </p:nvPr>
        </p:nvSpPr>
        <p:spPr/>
        <p:txBody>
          <a:bodyPr/>
          <a:lstStyle/>
          <a:p>
            <a:pPr eaLnBrk="1" hangingPunct="1"/>
            <a:r>
              <a:rPr lang="en-US" smtClean="0"/>
              <a:t>The approach in this presentation will be on the necessity to account for all seven layers of the OSI model when creating a design for a network</a:t>
            </a:r>
          </a:p>
          <a:p>
            <a:pPr eaLnBrk="1" hangingPunct="1"/>
            <a:r>
              <a:rPr lang="en-US" smtClean="0"/>
              <a:t>As well as accounting for that all important eighth layer, in other words the political factors that always have an effect on any technical decision</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1AEAC6-D3BE-4CF8-9AAB-F4298F5439C2}" type="slidenum">
              <a:rPr lang="en-US" sz="1400" smtClean="0"/>
              <a:pPr eaLnBrk="1" hangingPunct="1"/>
              <a:t>16</a:t>
            </a:fld>
            <a:endParaRPr lang="en-US" sz="14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eaLnBrk="1" hangingPunct="1"/>
            <a:r>
              <a:rPr lang="en-US" smtClean="0"/>
              <a:t>Enterprise Composite Model</a:t>
            </a:r>
          </a:p>
        </p:txBody>
      </p:sp>
      <p:sp>
        <p:nvSpPr>
          <p:cNvPr id="166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6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6564D4-0C04-4961-93CD-FDEA5838A04B}" type="slidenum">
              <a:rPr lang="en-US" sz="1400" smtClean="0"/>
              <a:pPr eaLnBrk="1" hangingPunct="1"/>
              <a:t>160</a:t>
            </a:fld>
            <a:endParaRPr lang="en-US" sz="1400" smtClean="0"/>
          </a:p>
        </p:txBody>
      </p:sp>
      <p:pic>
        <p:nvPicPr>
          <p:cNvPr id="166917" name="Picture 6"/>
          <p:cNvPicPr>
            <a:picLocks noChangeAspect="1" noChangeArrowheads="1"/>
          </p:cNvPicPr>
          <p:nvPr/>
        </p:nvPicPr>
        <p:blipFill>
          <a:blip r:embed="rId2">
            <a:extLst>
              <a:ext uri="{28A0092B-C50C-407E-A947-70E740481C1C}">
                <a14:useLocalDpi xmlns:a14="http://schemas.microsoft.com/office/drawing/2010/main" val="0"/>
              </a:ext>
            </a:extLst>
          </a:blip>
          <a:srcRect l="31250" t="30208" r="13281" b="16667"/>
          <a:stretch>
            <a:fillRect/>
          </a:stretch>
        </p:blipFill>
        <p:spPr bwMode="auto">
          <a:xfrm>
            <a:off x="1447800" y="1600200"/>
            <a:ext cx="6259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smtClean="0"/>
              <a:t>Enterprise Campus Modules</a:t>
            </a:r>
          </a:p>
        </p:txBody>
      </p:sp>
      <p:sp>
        <p:nvSpPr>
          <p:cNvPr id="167939" name="Content Placeholder 2"/>
          <p:cNvSpPr>
            <a:spLocks noGrp="1"/>
          </p:cNvSpPr>
          <p:nvPr>
            <p:ph idx="1"/>
          </p:nvPr>
        </p:nvSpPr>
        <p:spPr/>
        <p:txBody>
          <a:bodyPr/>
          <a:lstStyle/>
          <a:p>
            <a:pPr eaLnBrk="1" hangingPunct="1"/>
            <a:r>
              <a:rPr lang="en-US" smtClean="0"/>
              <a:t>Campus Infrastructure Module</a:t>
            </a:r>
          </a:p>
          <a:p>
            <a:pPr eaLnBrk="1" hangingPunct="1"/>
            <a:r>
              <a:rPr lang="en-US" smtClean="0"/>
              <a:t>Network Management Module</a:t>
            </a:r>
          </a:p>
          <a:p>
            <a:pPr eaLnBrk="1" hangingPunct="1"/>
            <a:r>
              <a:rPr lang="en-US" smtClean="0"/>
              <a:t>Server Farm Module</a:t>
            </a:r>
          </a:p>
          <a:p>
            <a:pPr eaLnBrk="1" hangingPunct="1"/>
            <a:r>
              <a:rPr lang="en-US" smtClean="0"/>
              <a:t>Edge Distribution Module</a:t>
            </a:r>
          </a:p>
        </p:txBody>
      </p:sp>
      <p:sp>
        <p:nvSpPr>
          <p:cNvPr id="167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7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C8950D-7CBA-44CE-BF95-F5074C16455A}" type="slidenum">
              <a:rPr lang="en-US" sz="1400" smtClean="0"/>
              <a:pPr eaLnBrk="1" hangingPunct="1"/>
              <a:t>161</a:t>
            </a:fld>
            <a:endParaRPr lang="en-US" sz="140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pPr eaLnBrk="1" hangingPunct="1"/>
            <a:r>
              <a:rPr lang="en-US" smtClean="0"/>
              <a:t>Campus Infrastructure Module</a:t>
            </a:r>
          </a:p>
        </p:txBody>
      </p:sp>
      <p:sp>
        <p:nvSpPr>
          <p:cNvPr id="168963" name="Content Placeholder 2"/>
          <p:cNvSpPr>
            <a:spLocks noGrp="1"/>
          </p:cNvSpPr>
          <p:nvPr>
            <p:ph idx="1"/>
          </p:nvPr>
        </p:nvSpPr>
        <p:spPr/>
        <p:txBody>
          <a:bodyPr/>
          <a:lstStyle/>
          <a:p>
            <a:pPr eaLnBrk="1" hangingPunct="1"/>
            <a:r>
              <a:rPr lang="en-US" smtClean="0"/>
              <a:t>This module is composed of one or more buildings connected to each other</a:t>
            </a:r>
          </a:p>
          <a:p>
            <a:pPr eaLnBrk="1" hangingPunct="1"/>
            <a:r>
              <a:rPr lang="en-US" smtClean="0"/>
              <a:t>This module has three submodules</a:t>
            </a:r>
          </a:p>
          <a:p>
            <a:pPr lvl="1" eaLnBrk="1" hangingPunct="1"/>
            <a:r>
              <a:rPr lang="en-US" smtClean="0"/>
              <a:t>Building Access</a:t>
            </a:r>
          </a:p>
          <a:p>
            <a:pPr lvl="1" eaLnBrk="1" hangingPunct="1"/>
            <a:r>
              <a:rPr lang="en-US" smtClean="0"/>
              <a:t>Building Distribution</a:t>
            </a:r>
          </a:p>
          <a:p>
            <a:pPr lvl="1" eaLnBrk="1" hangingPunct="1"/>
            <a:r>
              <a:rPr lang="en-US" smtClean="0"/>
              <a:t>Campus Backbone</a:t>
            </a:r>
          </a:p>
        </p:txBody>
      </p:sp>
      <p:sp>
        <p:nvSpPr>
          <p:cNvPr id="168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8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61E47-83D6-4BC2-9816-8868C1251AA4}" type="slidenum">
              <a:rPr lang="en-US" sz="1400" smtClean="0"/>
              <a:pPr eaLnBrk="1" hangingPunct="1"/>
              <a:t>162</a:t>
            </a:fld>
            <a:endParaRPr lang="en-US" sz="140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smtClean="0"/>
              <a:t>Building Access</a:t>
            </a:r>
          </a:p>
        </p:txBody>
      </p:sp>
      <p:sp>
        <p:nvSpPr>
          <p:cNvPr id="169987" name="Content Placeholder 2"/>
          <p:cNvSpPr>
            <a:spLocks noGrp="1"/>
          </p:cNvSpPr>
          <p:nvPr>
            <p:ph idx="1"/>
          </p:nvPr>
        </p:nvSpPr>
        <p:spPr/>
        <p:txBody>
          <a:bodyPr/>
          <a:lstStyle/>
          <a:p>
            <a:pPr eaLnBrk="1" hangingPunct="1"/>
            <a:r>
              <a:rPr lang="en-US" smtClean="0"/>
              <a:t>This submodule contains the Layer 2 switches that connect the users to the network</a:t>
            </a:r>
          </a:p>
        </p:txBody>
      </p:sp>
      <p:sp>
        <p:nvSpPr>
          <p:cNvPr id="169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69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FA771D-6D0C-48DD-AECA-1E6C99EAE3E2}" type="slidenum">
              <a:rPr lang="en-US" sz="1400" smtClean="0"/>
              <a:pPr eaLnBrk="1" hangingPunct="1"/>
              <a:t>163</a:t>
            </a:fld>
            <a:endParaRPr lang="en-US" sz="140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mtClean="0"/>
              <a:t>Building Distribution</a:t>
            </a:r>
          </a:p>
        </p:txBody>
      </p:sp>
      <p:sp>
        <p:nvSpPr>
          <p:cNvPr id="171011" name="Content Placeholder 2"/>
          <p:cNvSpPr>
            <a:spLocks noGrp="1"/>
          </p:cNvSpPr>
          <p:nvPr>
            <p:ph idx="1"/>
          </p:nvPr>
        </p:nvSpPr>
        <p:spPr/>
        <p:txBody>
          <a:bodyPr/>
          <a:lstStyle/>
          <a:p>
            <a:pPr eaLnBrk="1" hangingPunct="1"/>
            <a:r>
              <a:rPr lang="en-US" smtClean="0"/>
              <a:t>This submodule aggregates the access networks using Layer 3 switches</a:t>
            </a:r>
          </a:p>
          <a:p>
            <a:pPr eaLnBrk="1" hangingPunct="1"/>
            <a:r>
              <a:rPr lang="en-US" smtClean="0"/>
              <a:t>As at any distribution level routing, QoS, and access controls operate here</a:t>
            </a:r>
          </a:p>
        </p:txBody>
      </p:sp>
      <p:sp>
        <p:nvSpPr>
          <p:cNvPr id="171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1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01BA8B-5B96-440E-B6B4-48DD3A6629AF}" type="slidenum">
              <a:rPr lang="en-US" sz="1400" smtClean="0"/>
              <a:pPr eaLnBrk="1" hangingPunct="1"/>
              <a:t>164</a:t>
            </a:fld>
            <a:endParaRPr lang="en-US" sz="140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smtClean="0"/>
              <a:t>Campus Core</a:t>
            </a:r>
          </a:p>
        </p:txBody>
      </p:sp>
      <p:sp>
        <p:nvSpPr>
          <p:cNvPr id="172035" name="Content Placeholder 2"/>
          <p:cNvSpPr>
            <a:spLocks noGrp="1"/>
          </p:cNvSpPr>
          <p:nvPr>
            <p:ph idx="1"/>
          </p:nvPr>
        </p:nvSpPr>
        <p:spPr/>
        <p:txBody>
          <a:bodyPr/>
          <a:lstStyle/>
          <a:p>
            <a:pPr eaLnBrk="1" hangingPunct="1"/>
            <a:r>
              <a:rPr lang="en-US" smtClean="0"/>
              <a:t>This submodule switches or routes traffic as fast as possible from one module to another</a:t>
            </a:r>
          </a:p>
          <a:p>
            <a:pPr eaLnBrk="1" hangingPunct="1"/>
            <a:r>
              <a:rPr lang="en-US" smtClean="0"/>
              <a:t>Layer 3 switches handle this function</a:t>
            </a:r>
          </a:p>
        </p:txBody>
      </p:sp>
      <p:sp>
        <p:nvSpPr>
          <p:cNvPr id="172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2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85B550-5495-4741-85D5-0AFD795C0932}" type="slidenum">
              <a:rPr lang="en-US" sz="1400" smtClean="0"/>
              <a:pPr eaLnBrk="1" hangingPunct="1"/>
              <a:t>165</a:t>
            </a:fld>
            <a:endParaRPr lang="en-US" sz="140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smtClean="0"/>
              <a:t>Server Farm Module</a:t>
            </a:r>
          </a:p>
        </p:txBody>
      </p:sp>
      <p:sp>
        <p:nvSpPr>
          <p:cNvPr id="173059" name="Content Placeholder 2"/>
          <p:cNvSpPr>
            <a:spLocks noGrp="1"/>
          </p:cNvSpPr>
          <p:nvPr>
            <p:ph idx="1"/>
          </p:nvPr>
        </p:nvSpPr>
        <p:spPr/>
        <p:txBody>
          <a:bodyPr/>
          <a:lstStyle/>
          <a:p>
            <a:pPr eaLnBrk="1" hangingPunct="1"/>
            <a:r>
              <a:rPr lang="en-US" smtClean="0"/>
              <a:t>This area contains the shared servers</a:t>
            </a:r>
          </a:p>
          <a:p>
            <a:pPr eaLnBrk="1" hangingPunct="1"/>
            <a:r>
              <a:rPr lang="en-US" smtClean="0"/>
              <a:t>Full redundancy is implemented here</a:t>
            </a:r>
          </a:p>
        </p:txBody>
      </p:sp>
      <p:sp>
        <p:nvSpPr>
          <p:cNvPr id="173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3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57EF25-0339-451C-A376-3DA415AFAEAB}" type="slidenum">
              <a:rPr lang="en-US" sz="1400" smtClean="0"/>
              <a:pPr eaLnBrk="1" hangingPunct="1"/>
              <a:t>166</a:t>
            </a:fld>
            <a:endParaRPr lang="en-US" sz="140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pPr eaLnBrk="1" hangingPunct="1"/>
            <a:r>
              <a:rPr lang="en-US" smtClean="0"/>
              <a:t>Edge Distribution Module</a:t>
            </a:r>
          </a:p>
        </p:txBody>
      </p:sp>
      <p:sp>
        <p:nvSpPr>
          <p:cNvPr id="174083" name="Content Placeholder 2"/>
          <p:cNvSpPr>
            <a:spLocks noGrp="1"/>
          </p:cNvSpPr>
          <p:nvPr>
            <p:ph idx="1"/>
          </p:nvPr>
        </p:nvSpPr>
        <p:spPr/>
        <p:txBody>
          <a:bodyPr/>
          <a:lstStyle/>
          <a:p>
            <a:pPr eaLnBrk="1" hangingPunct="1"/>
            <a:r>
              <a:rPr lang="en-US" smtClean="0"/>
              <a:t>This module provides connectivity between the Enterprise Campus and Enterprise Edge</a:t>
            </a:r>
          </a:p>
        </p:txBody>
      </p:sp>
      <p:sp>
        <p:nvSpPr>
          <p:cNvPr id="174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4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E98FE2-30A8-47F1-80DB-8A2CFAB9D3E9}" type="slidenum">
              <a:rPr lang="en-US" sz="1400" smtClean="0"/>
              <a:pPr eaLnBrk="1" hangingPunct="1"/>
              <a:t>167</a:t>
            </a:fld>
            <a:endParaRPr lang="en-US" sz="140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r>
              <a:rPr lang="en-US" smtClean="0"/>
              <a:t>The Modules</a:t>
            </a:r>
          </a:p>
        </p:txBody>
      </p:sp>
      <p:pic>
        <p:nvPicPr>
          <p:cNvPr id="175107" name="Content Placeholder 5" descr="39.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47825" y="1447800"/>
            <a:ext cx="5848350" cy="4525963"/>
          </a:xfrm>
        </p:spPr>
      </p:pic>
      <p:sp>
        <p:nvSpPr>
          <p:cNvPr id="175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5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A2BEEE-B3DD-47E3-9E2A-C4A65A3CABCC}" type="slidenum">
              <a:rPr lang="en-US" sz="1400" smtClean="0"/>
              <a:pPr eaLnBrk="1" hangingPunct="1"/>
              <a:t>168</a:t>
            </a:fld>
            <a:endParaRPr lang="en-US" sz="140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pPr eaLnBrk="1" hangingPunct="1"/>
            <a:r>
              <a:rPr lang="en-US" smtClean="0"/>
              <a:t>Enterprise Edge</a:t>
            </a:r>
          </a:p>
        </p:txBody>
      </p:sp>
      <p:sp>
        <p:nvSpPr>
          <p:cNvPr id="176131" name="Content Placeholder 2"/>
          <p:cNvSpPr>
            <a:spLocks noGrp="1"/>
          </p:cNvSpPr>
          <p:nvPr>
            <p:ph idx="1"/>
          </p:nvPr>
        </p:nvSpPr>
        <p:spPr/>
        <p:txBody>
          <a:bodyPr/>
          <a:lstStyle/>
          <a:p>
            <a:pPr eaLnBrk="1" hangingPunct="1"/>
            <a:r>
              <a:rPr lang="en-US" smtClean="0"/>
              <a:t>Just like the Campus Module the Enterprise Edge contains several submodules</a:t>
            </a:r>
          </a:p>
          <a:p>
            <a:pPr lvl="1" eaLnBrk="1" hangingPunct="1"/>
            <a:r>
              <a:rPr lang="en-US" smtClean="0"/>
              <a:t>E-commerce submodule</a:t>
            </a:r>
          </a:p>
          <a:p>
            <a:pPr lvl="1" eaLnBrk="1" hangingPunct="1"/>
            <a:r>
              <a:rPr lang="en-US" smtClean="0"/>
              <a:t>Internet Connectivity submodule</a:t>
            </a:r>
          </a:p>
          <a:p>
            <a:pPr lvl="1" eaLnBrk="1" hangingPunct="1"/>
            <a:r>
              <a:rPr lang="en-US" smtClean="0"/>
              <a:t>VPN and Remote Access submodule</a:t>
            </a:r>
          </a:p>
          <a:p>
            <a:pPr lvl="1" eaLnBrk="1" hangingPunct="1"/>
            <a:r>
              <a:rPr lang="en-US" smtClean="0"/>
              <a:t>WAN submodule</a:t>
            </a:r>
          </a:p>
        </p:txBody>
      </p:sp>
      <p:sp>
        <p:nvSpPr>
          <p:cNvPr id="176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6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C0B87E-F9A2-4A40-B056-1AA4995BFB63}" type="slidenum">
              <a:rPr lang="en-US" sz="1400" smtClean="0"/>
              <a:pPr eaLnBrk="1" hangingPunct="1"/>
              <a:t>169</a:t>
            </a:fld>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Approach to Network Design</a:t>
            </a:r>
          </a:p>
        </p:txBody>
      </p:sp>
      <p:sp>
        <p:nvSpPr>
          <p:cNvPr id="20483" name="Content Placeholder 2"/>
          <p:cNvSpPr>
            <a:spLocks noGrp="1"/>
          </p:cNvSpPr>
          <p:nvPr>
            <p:ph idx="1"/>
          </p:nvPr>
        </p:nvSpPr>
        <p:spPr/>
        <p:txBody>
          <a:bodyPr/>
          <a:lstStyle/>
          <a:p>
            <a:pPr eaLnBrk="1" hangingPunct="1"/>
            <a:r>
              <a:rPr lang="en-US" smtClean="0"/>
              <a:t>Too many technical managers focus on only the bottom two or three OSI layers</a:t>
            </a:r>
          </a:p>
          <a:p>
            <a:pPr eaLnBrk="1" hangingPunct="1"/>
            <a:r>
              <a:rPr lang="en-US" smtClean="0"/>
              <a:t>Failure to account for the political layer has sunk many a project</a:t>
            </a:r>
          </a:p>
          <a:p>
            <a:pPr eaLnBrk="1" hangingPunct="1"/>
            <a:r>
              <a:rPr lang="en-US" smtClean="0"/>
              <a:t>Network design must be a complete process that matches business needs to the available technology to deliver a system that will maximize the organization</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063596-DFD9-40F5-9205-B106B478D0FD}" type="slidenum">
              <a:rPr lang="en-US" sz="1400" smtClean="0"/>
              <a:pPr eaLnBrk="1" hangingPunct="1"/>
              <a:t>17</a:t>
            </a:fld>
            <a:endParaRPr lang="en-US" sz="140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smtClean="0"/>
              <a:t>Enterprise Edge</a:t>
            </a:r>
          </a:p>
        </p:txBody>
      </p:sp>
      <p:pic>
        <p:nvPicPr>
          <p:cNvPr id="177155" name="Content Placeholder 5" descr="31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447800"/>
            <a:ext cx="6073775" cy="4525963"/>
          </a:xfrm>
        </p:spPr>
      </p:pic>
      <p:sp>
        <p:nvSpPr>
          <p:cNvPr id="177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7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D278B3-51BA-4E4F-A947-F6C4D085C30A}" type="slidenum">
              <a:rPr lang="en-US" sz="1400" smtClean="0"/>
              <a:pPr eaLnBrk="1" hangingPunct="1"/>
              <a:t>170</a:t>
            </a:fld>
            <a:endParaRPr lang="en-US" sz="1400"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smtClean="0"/>
              <a:t>SONA</a:t>
            </a:r>
          </a:p>
        </p:txBody>
      </p:sp>
      <p:sp>
        <p:nvSpPr>
          <p:cNvPr id="178179" name="Content Placeholder 2"/>
          <p:cNvSpPr>
            <a:spLocks noGrp="1"/>
          </p:cNvSpPr>
          <p:nvPr>
            <p:ph idx="1"/>
          </p:nvPr>
        </p:nvSpPr>
        <p:spPr/>
        <p:txBody>
          <a:bodyPr/>
          <a:lstStyle/>
          <a:p>
            <a:pPr eaLnBrk="1" hangingPunct="1"/>
            <a:r>
              <a:rPr lang="en-US" smtClean="0"/>
              <a:t>On top of the traditional access-distribution-core layers and the new Enterprise Composite Model Cisco has overlaid this with the SONA concept</a:t>
            </a:r>
          </a:p>
          <a:p>
            <a:pPr eaLnBrk="1" hangingPunct="1"/>
            <a:r>
              <a:rPr lang="en-US" smtClean="0"/>
              <a:t>The basic idea behind SONA is to connect the hardware to the software, as well as the use of these two to deliver a business solution</a:t>
            </a:r>
          </a:p>
          <a:p>
            <a:pPr eaLnBrk="1" hangingPunct="1"/>
            <a:r>
              <a:rPr lang="en-US" smtClean="0"/>
              <a:t>In this model there are three basic layers</a:t>
            </a:r>
          </a:p>
        </p:txBody>
      </p:sp>
      <p:sp>
        <p:nvSpPr>
          <p:cNvPr id="178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8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902821-A756-485A-83D9-577D5E89D544}" type="slidenum">
              <a:rPr lang="en-US" sz="1400" smtClean="0"/>
              <a:pPr eaLnBrk="1" hangingPunct="1"/>
              <a:t>171</a:t>
            </a:fld>
            <a:endParaRPr lang="en-US" sz="1400"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pPr eaLnBrk="1" hangingPunct="1"/>
            <a:r>
              <a:rPr lang="en-US" smtClean="0"/>
              <a:t>SONA</a:t>
            </a:r>
          </a:p>
        </p:txBody>
      </p:sp>
      <p:sp>
        <p:nvSpPr>
          <p:cNvPr id="179203" name="Content Placeholder 2"/>
          <p:cNvSpPr>
            <a:spLocks noGrp="1"/>
          </p:cNvSpPr>
          <p:nvPr>
            <p:ph idx="1"/>
          </p:nvPr>
        </p:nvSpPr>
        <p:spPr/>
        <p:txBody>
          <a:bodyPr/>
          <a:lstStyle/>
          <a:p>
            <a:pPr eaLnBrk="1" hangingPunct="1"/>
            <a:r>
              <a:rPr lang="en-US" smtClean="0"/>
              <a:t>These three layers are</a:t>
            </a:r>
          </a:p>
          <a:p>
            <a:pPr lvl="1" eaLnBrk="1" hangingPunct="1"/>
            <a:r>
              <a:rPr lang="en-US" smtClean="0"/>
              <a:t>Network Infrastructure</a:t>
            </a:r>
          </a:p>
          <a:p>
            <a:pPr lvl="1" eaLnBrk="1" hangingPunct="1"/>
            <a:r>
              <a:rPr lang="en-US" smtClean="0"/>
              <a:t>Integrated Services</a:t>
            </a:r>
          </a:p>
          <a:p>
            <a:pPr lvl="1" eaLnBrk="1" hangingPunct="1"/>
            <a:r>
              <a:rPr lang="en-US" smtClean="0"/>
              <a:t>Application</a:t>
            </a:r>
          </a:p>
        </p:txBody>
      </p:sp>
      <p:sp>
        <p:nvSpPr>
          <p:cNvPr id="179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79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91E0D4-E362-4CCA-8E22-113A0A03B505}" type="slidenum">
              <a:rPr lang="en-US" sz="1400" smtClean="0"/>
              <a:pPr eaLnBrk="1" hangingPunct="1"/>
              <a:t>172</a:t>
            </a:fld>
            <a:endParaRPr lang="en-US" sz="140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eaLnBrk="1" hangingPunct="1"/>
            <a:r>
              <a:rPr lang="en-US" smtClean="0"/>
              <a:t>SONA</a:t>
            </a:r>
          </a:p>
        </p:txBody>
      </p:sp>
      <p:sp>
        <p:nvSpPr>
          <p:cNvPr id="1802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02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49696-FE72-4DFE-A6E2-C968F8D3953D}" type="slidenum">
              <a:rPr lang="en-US" sz="1400" smtClean="0"/>
              <a:pPr eaLnBrk="1" hangingPunct="1"/>
              <a:t>173</a:t>
            </a:fld>
            <a:endParaRPr lang="en-US" sz="1400" smtClean="0"/>
          </a:p>
        </p:txBody>
      </p:sp>
      <p:pic>
        <p:nvPicPr>
          <p:cNvPr id="180229" name="Picture 2"/>
          <p:cNvPicPr>
            <a:picLocks noChangeAspect="1" noChangeArrowheads="1"/>
          </p:cNvPicPr>
          <p:nvPr/>
        </p:nvPicPr>
        <p:blipFill>
          <a:blip r:embed="rId2">
            <a:extLst>
              <a:ext uri="{28A0092B-C50C-407E-A947-70E740481C1C}">
                <a14:useLocalDpi xmlns:a14="http://schemas.microsoft.com/office/drawing/2010/main" val="0"/>
              </a:ext>
            </a:extLst>
          </a:blip>
          <a:srcRect l="36250" t="25000" r="21249" b="22917"/>
          <a:stretch>
            <a:fillRect/>
          </a:stretch>
        </p:blipFill>
        <p:spPr bwMode="auto">
          <a:xfrm>
            <a:off x="1447800" y="1600200"/>
            <a:ext cx="61722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eaLnBrk="1" hangingPunct="1"/>
            <a:r>
              <a:rPr lang="en-US" smtClean="0"/>
              <a:t>Network Infrastructure Layer</a:t>
            </a:r>
          </a:p>
        </p:txBody>
      </p:sp>
      <p:sp>
        <p:nvSpPr>
          <p:cNvPr id="181251" name="Content Placeholder 2"/>
          <p:cNvSpPr>
            <a:spLocks noGrp="1"/>
          </p:cNvSpPr>
          <p:nvPr>
            <p:ph idx="1"/>
          </p:nvPr>
        </p:nvSpPr>
        <p:spPr/>
        <p:txBody>
          <a:bodyPr/>
          <a:lstStyle/>
          <a:p>
            <a:pPr eaLnBrk="1" hangingPunct="1"/>
            <a:r>
              <a:rPr lang="en-US" smtClean="0"/>
              <a:t>This is the connecting point between the older hardware oriented Cisco design models and this new approach that brings in the business needs of the network</a:t>
            </a:r>
          </a:p>
          <a:p>
            <a:pPr eaLnBrk="1" hangingPunct="1"/>
            <a:r>
              <a:rPr lang="en-US" smtClean="0"/>
              <a:t>More specifically it is where</a:t>
            </a:r>
          </a:p>
          <a:p>
            <a:pPr lvl="1" eaLnBrk="1" hangingPunct="1"/>
            <a:r>
              <a:rPr lang="en-US" smtClean="0"/>
              <a:t>Resources are interconnected</a:t>
            </a:r>
          </a:p>
          <a:p>
            <a:pPr lvl="1" eaLnBrk="1" hangingPunct="1"/>
            <a:r>
              <a:rPr lang="en-US" smtClean="0"/>
              <a:t>Includes servers, storage, and clients</a:t>
            </a:r>
          </a:p>
          <a:p>
            <a:pPr lvl="1" eaLnBrk="1" hangingPunct="1"/>
            <a:r>
              <a:rPr lang="en-US" smtClean="0"/>
              <a:t>Ensures connectivity</a:t>
            </a:r>
          </a:p>
        </p:txBody>
      </p:sp>
      <p:sp>
        <p:nvSpPr>
          <p:cNvPr id="181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1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D51A62-5B31-4776-B8A9-1932F88DBF39}" type="slidenum">
              <a:rPr lang="en-US" sz="1400" smtClean="0"/>
              <a:pPr eaLnBrk="1" hangingPunct="1"/>
              <a:t>174</a:t>
            </a:fld>
            <a:endParaRPr lang="en-US" sz="140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pPr eaLnBrk="1" hangingPunct="1"/>
            <a:r>
              <a:rPr lang="en-US" smtClean="0"/>
              <a:t>Integrated Services Layer</a:t>
            </a:r>
          </a:p>
        </p:txBody>
      </p:sp>
      <p:sp>
        <p:nvSpPr>
          <p:cNvPr id="182275" name="Content Placeholder 2"/>
          <p:cNvSpPr>
            <a:spLocks noGrp="1"/>
          </p:cNvSpPr>
          <p:nvPr>
            <p:ph idx="1"/>
          </p:nvPr>
        </p:nvSpPr>
        <p:spPr/>
        <p:txBody>
          <a:bodyPr/>
          <a:lstStyle/>
          <a:p>
            <a:pPr eaLnBrk="1" hangingPunct="1"/>
            <a:r>
              <a:rPr lang="en-US" smtClean="0"/>
              <a:t>This layer focuses on the optimization of the network</a:t>
            </a:r>
          </a:p>
          <a:p>
            <a:pPr eaLnBrk="1" hangingPunct="1"/>
            <a:r>
              <a:rPr lang="en-US" smtClean="0"/>
              <a:t>The focus here would be to create the best possible distribution layer in terms of fine tuning</a:t>
            </a:r>
          </a:p>
          <a:p>
            <a:pPr lvl="1" eaLnBrk="1" hangingPunct="1"/>
            <a:r>
              <a:rPr lang="en-US" smtClean="0"/>
              <a:t>Routing</a:t>
            </a:r>
          </a:p>
          <a:p>
            <a:pPr lvl="1" eaLnBrk="1" hangingPunct="1"/>
            <a:r>
              <a:rPr lang="en-US" smtClean="0"/>
              <a:t>Switching</a:t>
            </a:r>
          </a:p>
          <a:p>
            <a:pPr lvl="1" eaLnBrk="1" hangingPunct="1"/>
            <a:r>
              <a:rPr lang="en-US" smtClean="0"/>
              <a:t>Server load balancing</a:t>
            </a:r>
          </a:p>
          <a:p>
            <a:pPr lvl="1" eaLnBrk="1" hangingPunct="1"/>
            <a:r>
              <a:rPr lang="en-US" smtClean="0"/>
              <a:t>And so on</a:t>
            </a:r>
          </a:p>
        </p:txBody>
      </p:sp>
      <p:sp>
        <p:nvSpPr>
          <p:cNvPr id="182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2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405DD3-B247-4895-BF01-657B194DAF90}" type="slidenum">
              <a:rPr lang="en-US" sz="1400" smtClean="0"/>
              <a:pPr eaLnBrk="1" hangingPunct="1"/>
              <a:t>175</a:t>
            </a:fld>
            <a:endParaRPr lang="en-US" sz="1400"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smtClean="0"/>
              <a:t>Application Layer</a:t>
            </a:r>
          </a:p>
        </p:txBody>
      </p:sp>
      <p:sp>
        <p:nvSpPr>
          <p:cNvPr id="183299" name="Content Placeholder 2"/>
          <p:cNvSpPr>
            <a:spLocks noGrp="1"/>
          </p:cNvSpPr>
          <p:nvPr>
            <p:ph idx="1"/>
          </p:nvPr>
        </p:nvSpPr>
        <p:spPr/>
        <p:txBody>
          <a:bodyPr/>
          <a:lstStyle/>
          <a:p>
            <a:pPr eaLnBrk="1" hangingPunct="1"/>
            <a:r>
              <a:rPr lang="en-US" smtClean="0"/>
              <a:t>This layer details the applications that interact with the hardware based layers</a:t>
            </a:r>
          </a:p>
        </p:txBody>
      </p:sp>
      <p:sp>
        <p:nvSpPr>
          <p:cNvPr id="183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3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A10DB9-9CA8-4368-B03B-26E307E208AB}" type="slidenum">
              <a:rPr lang="en-US" sz="1400" smtClean="0"/>
              <a:pPr eaLnBrk="1" hangingPunct="1"/>
              <a:t>176</a:t>
            </a:fld>
            <a:endParaRPr lang="en-US" sz="1400"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smtClean="0"/>
              <a:t>Summary of the Design Model</a:t>
            </a:r>
          </a:p>
        </p:txBody>
      </p:sp>
      <p:sp>
        <p:nvSpPr>
          <p:cNvPr id="184323" name="Content Placeholder 2"/>
          <p:cNvSpPr>
            <a:spLocks noGrp="1"/>
          </p:cNvSpPr>
          <p:nvPr>
            <p:ph idx="1"/>
          </p:nvPr>
        </p:nvSpPr>
        <p:spPr/>
        <p:txBody>
          <a:bodyPr/>
          <a:lstStyle/>
          <a:p>
            <a:pPr eaLnBrk="1" hangingPunct="1"/>
            <a:r>
              <a:rPr lang="en-US" smtClean="0"/>
              <a:t>As you can see this model is somewhat lacking in simplicity</a:t>
            </a:r>
          </a:p>
          <a:p>
            <a:pPr eaLnBrk="1" hangingPunct="1"/>
            <a:r>
              <a:rPr lang="en-US" smtClean="0"/>
              <a:t>Obviously Cisco is attempting to do too much in too small of a space</a:t>
            </a:r>
          </a:p>
          <a:p>
            <a:pPr eaLnBrk="1" hangingPunct="1"/>
            <a:r>
              <a:rPr lang="en-US" smtClean="0"/>
              <a:t>I hope we see a revision of this soon</a:t>
            </a:r>
          </a:p>
        </p:txBody>
      </p:sp>
      <p:sp>
        <p:nvSpPr>
          <p:cNvPr id="184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4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13C353-C66A-4854-A0F6-81F44ABB3122}" type="slidenum">
              <a:rPr lang="en-US" sz="1400" smtClean="0"/>
              <a:pPr eaLnBrk="1" hangingPunct="1"/>
              <a:t>177</a:t>
            </a:fld>
            <a:endParaRPr lang="en-US" sz="1400"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smtClean="0"/>
              <a:t>Network Size</a:t>
            </a:r>
          </a:p>
        </p:txBody>
      </p:sp>
      <p:sp>
        <p:nvSpPr>
          <p:cNvPr id="185347" name="Content Placeholder 2"/>
          <p:cNvSpPr>
            <a:spLocks noGrp="1"/>
          </p:cNvSpPr>
          <p:nvPr>
            <p:ph idx="1"/>
          </p:nvPr>
        </p:nvSpPr>
        <p:spPr/>
        <p:txBody>
          <a:bodyPr/>
          <a:lstStyle/>
          <a:p>
            <a:pPr eaLnBrk="1" hangingPunct="1"/>
            <a:r>
              <a:rPr lang="en-US" smtClean="0"/>
              <a:t>Back to the Oppenheimer methodology</a:t>
            </a:r>
          </a:p>
          <a:p>
            <a:pPr eaLnBrk="1" hangingPunct="1"/>
            <a:r>
              <a:rPr lang="en-US" smtClean="0"/>
              <a:t>In term is network size here are some guidelines</a:t>
            </a:r>
          </a:p>
          <a:p>
            <a:pPr lvl="1" eaLnBrk="1" hangingPunct="1"/>
            <a:r>
              <a:rPr lang="en-US" smtClean="0"/>
              <a:t>Small</a:t>
            </a:r>
          </a:p>
          <a:p>
            <a:pPr lvl="2" eaLnBrk="1" hangingPunct="1"/>
            <a:r>
              <a:rPr lang="en-US" smtClean="0"/>
              <a:t>200 or fewer end devices</a:t>
            </a:r>
          </a:p>
          <a:p>
            <a:pPr lvl="1" eaLnBrk="1" hangingPunct="1"/>
            <a:r>
              <a:rPr lang="en-US" smtClean="0"/>
              <a:t>Medium</a:t>
            </a:r>
          </a:p>
          <a:p>
            <a:pPr lvl="2" eaLnBrk="1" hangingPunct="1"/>
            <a:r>
              <a:rPr lang="en-US" smtClean="0"/>
              <a:t>200 to 1,000 end devices</a:t>
            </a:r>
          </a:p>
          <a:p>
            <a:pPr lvl="1" eaLnBrk="1" hangingPunct="1"/>
            <a:r>
              <a:rPr lang="en-US" smtClean="0"/>
              <a:t>Large</a:t>
            </a:r>
          </a:p>
          <a:p>
            <a:pPr lvl="2" eaLnBrk="1" hangingPunct="1"/>
            <a:r>
              <a:rPr lang="en-US" smtClean="0"/>
              <a:t>More than 1,000 end devices</a:t>
            </a:r>
          </a:p>
        </p:txBody>
      </p:sp>
      <p:sp>
        <p:nvSpPr>
          <p:cNvPr id="185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5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D4AC63-2D0E-404C-B539-5E8CEF4C871D}" type="slidenum">
              <a:rPr lang="en-US" sz="1400" smtClean="0"/>
              <a:pPr eaLnBrk="1" hangingPunct="1"/>
              <a:t>178</a:t>
            </a:fld>
            <a:endParaRPr lang="en-US" sz="140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Decide on the Basic Layout</a:t>
            </a:r>
          </a:p>
        </p:txBody>
      </p:sp>
      <p:sp>
        <p:nvSpPr>
          <p:cNvPr id="186371" name="Rectangle 3"/>
          <p:cNvSpPr>
            <a:spLocks noGrp="1" noChangeArrowheads="1"/>
          </p:cNvSpPr>
          <p:nvPr>
            <p:ph idx="1"/>
          </p:nvPr>
        </p:nvSpPr>
        <p:spPr/>
        <p:txBody>
          <a:bodyPr/>
          <a:lstStyle/>
          <a:p>
            <a:pPr eaLnBrk="1" hangingPunct="1"/>
            <a:r>
              <a:rPr lang="en-US" smtClean="0"/>
              <a:t>Let’s also review the layouts that can be used for a network</a:t>
            </a:r>
          </a:p>
          <a:p>
            <a:pPr eaLnBrk="1" hangingPunct="1"/>
            <a:r>
              <a:rPr lang="en-US" smtClean="0"/>
              <a:t>In this example as used at the core level</a:t>
            </a:r>
          </a:p>
          <a:p>
            <a:pPr lvl="1" eaLnBrk="1" hangingPunct="1"/>
            <a:r>
              <a:rPr lang="en-US" smtClean="0"/>
              <a:t>Point-to-Point</a:t>
            </a:r>
          </a:p>
          <a:p>
            <a:pPr lvl="1" eaLnBrk="1" hangingPunct="1"/>
            <a:r>
              <a:rPr lang="en-US" smtClean="0"/>
              <a:t>Hub and Spoke</a:t>
            </a:r>
          </a:p>
          <a:p>
            <a:pPr lvl="1" eaLnBrk="1" hangingPunct="1"/>
            <a:r>
              <a:rPr lang="en-US" smtClean="0"/>
              <a:t>Partial mesh</a:t>
            </a:r>
          </a:p>
          <a:p>
            <a:pPr lvl="1" eaLnBrk="1" hangingPunct="1"/>
            <a:r>
              <a:rPr lang="en-US" smtClean="0"/>
              <a:t>Full mesh</a:t>
            </a:r>
          </a:p>
        </p:txBody>
      </p:sp>
      <p:sp>
        <p:nvSpPr>
          <p:cNvPr id="1863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63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F0840D-E6C2-4C1E-8CD4-127CE75352A1}" type="slidenum">
              <a:rPr lang="en-US" sz="1400" smtClean="0"/>
              <a:pPr eaLnBrk="1" hangingPunct="1"/>
              <a:t>179</a:t>
            </a:fld>
            <a:endParaRPr 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Approach to Network Design</a:t>
            </a:r>
          </a:p>
        </p:txBody>
      </p:sp>
      <p:sp>
        <p:nvSpPr>
          <p:cNvPr id="21507" name="Rectangle 3"/>
          <p:cNvSpPr>
            <a:spLocks noGrp="1" noChangeArrowheads="1"/>
          </p:cNvSpPr>
          <p:nvPr>
            <p:ph idx="1"/>
          </p:nvPr>
        </p:nvSpPr>
        <p:spPr/>
        <p:txBody>
          <a:bodyPr/>
          <a:lstStyle/>
          <a:p>
            <a:pPr eaLnBrk="1" hangingPunct="1"/>
            <a:r>
              <a:rPr lang="en-US" smtClean="0"/>
              <a:t>Keep in mind that for most organizations the network is just an expense</a:t>
            </a:r>
          </a:p>
          <a:p>
            <a:pPr eaLnBrk="1" hangingPunct="1"/>
            <a:r>
              <a:rPr lang="en-US" smtClean="0"/>
              <a:t>An expense they would like to reduce</a:t>
            </a:r>
          </a:p>
          <a:p>
            <a:pPr eaLnBrk="1" hangingPunct="1"/>
            <a:r>
              <a:rPr lang="en-US" smtClean="0"/>
              <a:t>It is up to you as the network designer and manager to deliver a network that advances the interests of the organization</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C50174-0ACA-4E8D-9832-1CCBDB0E7170}" type="slidenum">
              <a:rPr lang="en-US" sz="1400" smtClean="0"/>
              <a:pPr eaLnBrk="1" hangingPunct="1"/>
              <a:t>18</a:t>
            </a:fld>
            <a:endParaRPr lang="en-US" sz="140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Point-to-Point</a:t>
            </a:r>
          </a:p>
        </p:txBody>
      </p:sp>
      <p:sp>
        <p:nvSpPr>
          <p:cNvPr id="187395" name="Rectangle 3"/>
          <p:cNvSpPr>
            <a:spLocks noGrp="1" noChangeArrowheads="1"/>
          </p:cNvSpPr>
          <p:nvPr>
            <p:ph idx="1"/>
          </p:nvPr>
        </p:nvSpPr>
        <p:spPr/>
        <p:txBody>
          <a:bodyPr/>
          <a:lstStyle/>
          <a:p>
            <a:pPr eaLnBrk="1" hangingPunct="1"/>
            <a:r>
              <a:rPr lang="en-US" smtClean="0"/>
              <a:t>A point-to-point design is all that is needed if only two sites are to be connected</a:t>
            </a:r>
          </a:p>
        </p:txBody>
      </p:sp>
      <p:sp>
        <p:nvSpPr>
          <p:cNvPr id="1873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73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8050DE-68D6-4BA8-BA95-921E666D7275}" type="slidenum">
              <a:rPr lang="en-US" sz="1400" smtClean="0"/>
              <a:pPr eaLnBrk="1" hangingPunct="1"/>
              <a:t>180</a:t>
            </a:fld>
            <a:endParaRPr lang="en-US" sz="1400"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Point-to-Point</a:t>
            </a:r>
          </a:p>
        </p:txBody>
      </p:sp>
      <p:sp>
        <p:nvSpPr>
          <p:cNvPr id="1884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8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11310E-405B-44ED-9D98-E33F0976D8AD}" type="slidenum">
              <a:rPr lang="en-US" sz="1400" smtClean="0"/>
              <a:pPr eaLnBrk="1" hangingPunct="1"/>
              <a:t>181</a:t>
            </a:fld>
            <a:endParaRPr lang="en-US" sz="1400" smtClean="0"/>
          </a:p>
        </p:txBody>
      </p:sp>
      <p:pic>
        <p:nvPicPr>
          <p:cNvPr id="188421" name="Picture 5" descr="PointTo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88" y="1447800"/>
            <a:ext cx="144938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Hub and Spoke</a:t>
            </a:r>
          </a:p>
        </p:txBody>
      </p:sp>
      <p:sp>
        <p:nvSpPr>
          <p:cNvPr id="189443" name="Rectangle 3"/>
          <p:cNvSpPr>
            <a:spLocks noGrp="1" noChangeArrowheads="1"/>
          </p:cNvSpPr>
          <p:nvPr>
            <p:ph idx="1"/>
          </p:nvPr>
        </p:nvSpPr>
        <p:spPr/>
        <p:txBody>
          <a:bodyPr/>
          <a:lstStyle/>
          <a:p>
            <a:pPr eaLnBrk="1" hangingPunct="1"/>
            <a:r>
              <a:rPr lang="en-US" smtClean="0"/>
              <a:t>For a multiple site design the hub and spoke is the least expensive option</a:t>
            </a:r>
          </a:p>
          <a:p>
            <a:pPr eaLnBrk="1" hangingPunct="1"/>
            <a:r>
              <a:rPr lang="en-US" smtClean="0"/>
              <a:t>But is has no redundancy</a:t>
            </a:r>
          </a:p>
          <a:p>
            <a:pPr lvl="1" eaLnBrk="1" hangingPunct="1"/>
            <a:r>
              <a:rPr lang="en-US" smtClean="0"/>
              <a:t>If the line to a site goes down, there is no way around it</a:t>
            </a:r>
          </a:p>
          <a:p>
            <a:pPr lvl="1" eaLnBrk="1" hangingPunct="1"/>
            <a:r>
              <a:rPr lang="en-US" smtClean="0"/>
              <a:t>If the line to the collection node or headquarters fails nothing can happen since in this type of arrangement all traffic typically goes all the way to the top before coming back down</a:t>
            </a:r>
          </a:p>
        </p:txBody>
      </p:sp>
      <p:sp>
        <p:nvSpPr>
          <p:cNvPr id="1894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89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7EFFDB-4C86-48C2-BD80-644A34B154BA}" type="slidenum">
              <a:rPr lang="en-US" sz="1400" smtClean="0"/>
              <a:pPr eaLnBrk="1" hangingPunct="1"/>
              <a:t>182</a:t>
            </a:fld>
            <a:endParaRPr lang="en-US" sz="140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mtClean="0"/>
              <a:t>Hub and Spoke</a:t>
            </a:r>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9B6CD6-D4E2-4FE9-A0CF-39D8B9AC7406}" type="slidenum">
              <a:rPr lang="en-US" sz="1400" smtClean="0"/>
              <a:pPr eaLnBrk="1" hangingPunct="1"/>
              <a:t>183</a:t>
            </a:fld>
            <a:endParaRPr lang="en-US" sz="1400" smtClean="0"/>
          </a:p>
        </p:txBody>
      </p:sp>
      <p:pic>
        <p:nvPicPr>
          <p:cNvPr id="190469" name="Picture 4" descr="HubSp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1428750"/>
            <a:ext cx="32956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Partial Mesh</a:t>
            </a:r>
          </a:p>
        </p:txBody>
      </p:sp>
      <p:sp>
        <p:nvSpPr>
          <p:cNvPr id="191491" name="Rectangle 3"/>
          <p:cNvSpPr>
            <a:spLocks noGrp="1" noChangeArrowheads="1"/>
          </p:cNvSpPr>
          <p:nvPr>
            <p:ph idx="1"/>
          </p:nvPr>
        </p:nvSpPr>
        <p:spPr/>
        <p:txBody>
          <a:bodyPr/>
          <a:lstStyle/>
          <a:p>
            <a:pPr eaLnBrk="1" hangingPunct="1"/>
            <a:r>
              <a:rPr lang="en-US" smtClean="0"/>
              <a:t>Redundancy can be added at some additional cost by using a partial mesh design</a:t>
            </a:r>
          </a:p>
        </p:txBody>
      </p:sp>
      <p:sp>
        <p:nvSpPr>
          <p:cNvPr id="1914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1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174F70-1941-44EE-847C-D83E6A6FEA50}" type="slidenum">
              <a:rPr lang="en-US" sz="1400" smtClean="0"/>
              <a:pPr eaLnBrk="1" hangingPunct="1"/>
              <a:t>184</a:t>
            </a:fld>
            <a:endParaRPr lang="en-US" sz="1400"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Partial Mesh</a:t>
            </a:r>
          </a:p>
        </p:txBody>
      </p:sp>
      <p:sp>
        <p:nvSpPr>
          <p:cNvPr id="192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2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035D20-9A89-4044-8500-A2BE40707B83}" type="slidenum">
              <a:rPr lang="en-US" sz="1400" smtClean="0"/>
              <a:pPr eaLnBrk="1" hangingPunct="1"/>
              <a:t>185</a:t>
            </a:fld>
            <a:endParaRPr lang="en-US" sz="1400" smtClean="0"/>
          </a:p>
        </p:txBody>
      </p:sp>
      <p:pic>
        <p:nvPicPr>
          <p:cNvPr id="192517" name="Picture 4" descr="Partial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33513"/>
            <a:ext cx="37433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Full Mesh</a:t>
            </a:r>
          </a:p>
        </p:txBody>
      </p:sp>
      <p:sp>
        <p:nvSpPr>
          <p:cNvPr id="193539" name="Rectangle 3"/>
          <p:cNvSpPr>
            <a:spLocks noGrp="1" noChangeArrowheads="1"/>
          </p:cNvSpPr>
          <p:nvPr>
            <p:ph idx="1"/>
          </p:nvPr>
        </p:nvSpPr>
        <p:spPr/>
        <p:txBody>
          <a:bodyPr/>
          <a:lstStyle/>
          <a:p>
            <a:pPr eaLnBrk="1" hangingPunct="1"/>
            <a:r>
              <a:rPr lang="en-US" smtClean="0"/>
              <a:t>For maximum redundancy a full mesh is used</a:t>
            </a:r>
          </a:p>
          <a:p>
            <a:pPr eaLnBrk="1" hangingPunct="1"/>
            <a:r>
              <a:rPr lang="en-US" smtClean="0"/>
              <a:t>This also generates the maximum cost</a:t>
            </a:r>
          </a:p>
          <a:p>
            <a:pPr eaLnBrk="1" hangingPunct="1"/>
            <a:r>
              <a:rPr lang="en-US" smtClean="0"/>
              <a:t>Use this formula to determine the number of links required</a:t>
            </a:r>
          </a:p>
          <a:p>
            <a:pPr lvl="1" eaLnBrk="1" hangingPunct="1"/>
            <a:r>
              <a:rPr lang="en-US" smtClean="0"/>
              <a:t>(N*(N-1)/2</a:t>
            </a:r>
          </a:p>
          <a:p>
            <a:pPr lvl="2" eaLnBrk="1" hangingPunct="1"/>
            <a:r>
              <a:rPr lang="en-US" smtClean="0"/>
              <a:t>Where N is the number of connection devices like routers or switches</a:t>
            </a:r>
          </a:p>
        </p:txBody>
      </p:sp>
      <p:sp>
        <p:nvSpPr>
          <p:cNvPr id="193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3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0CD3C8-2E4E-4D41-B1C1-403274E3F0DE}" type="slidenum">
              <a:rPr lang="en-US" sz="1400" smtClean="0"/>
              <a:pPr eaLnBrk="1" hangingPunct="1"/>
              <a:t>186</a:t>
            </a:fld>
            <a:endParaRPr lang="en-US" sz="140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US" smtClean="0"/>
              <a:t>Full Mesh</a:t>
            </a:r>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B74C53-7FDF-4CE7-B1D5-F9794B6E651C}" type="slidenum">
              <a:rPr lang="en-US" sz="1400" smtClean="0"/>
              <a:pPr eaLnBrk="1" hangingPunct="1"/>
              <a:t>187</a:t>
            </a:fld>
            <a:endParaRPr lang="en-US" sz="1400" smtClean="0"/>
          </a:p>
        </p:txBody>
      </p:sp>
      <p:pic>
        <p:nvPicPr>
          <p:cNvPr id="194565" name="Picture 4" descr="Full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47800"/>
            <a:ext cx="3743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p:txBody>
          <a:bodyPr/>
          <a:lstStyle/>
          <a:p>
            <a:pPr eaLnBrk="1" hangingPunct="1"/>
            <a:r>
              <a:rPr lang="en-US" smtClean="0"/>
              <a:t>General Rules</a:t>
            </a:r>
          </a:p>
        </p:txBody>
      </p:sp>
      <p:sp>
        <p:nvSpPr>
          <p:cNvPr id="195587" name="Rectangle 1027"/>
          <p:cNvSpPr>
            <a:spLocks noGrp="1" noChangeArrowheads="1"/>
          </p:cNvSpPr>
          <p:nvPr>
            <p:ph idx="1"/>
          </p:nvPr>
        </p:nvSpPr>
        <p:spPr/>
        <p:txBody>
          <a:bodyPr/>
          <a:lstStyle/>
          <a:p>
            <a:pPr eaLnBrk="1" hangingPunct="1"/>
            <a:r>
              <a:rPr lang="en-US" smtClean="0"/>
              <a:t>General rules for network design include</a:t>
            </a:r>
          </a:p>
          <a:p>
            <a:pPr lvl="1" eaLnBrk="1" hangingPunct="1"/>
            <a:r>
              <a:rPr lang="en-US" smtClean="0"/>
              <a:t>If a problem is protocol related such as broadcasts or service advertisements</a:t>
            </a:r>
          </a:p>
          <a:p>
            <a:pPr lvl="2" eaLnBrk="1" hangingPunct="1"/>
            <a:r>
              <a:rPr lang="en-US" smtClean="0"/>
              <a:t>Then use routers or layer 3 switches to divide the network</a:t>
            </a:r>
          </a:p>
          <a:p>
            <a:pPr lvl="1" eaLnBrk="1" hangingPunct="1"/>
            <a:r>
              <a:rPr lang="en-US" smtClean="0"/>
              <a:t>If the problem is media contention</a:t>
            </a:r>
          </a:p>
          <a:p>
            <a:pPr lvl="2" eaLnBrk="1" hangingPunct="1"/>
            <a:r>
              <a:rPr lang="en-US" smtClean="0"/>
              <a:t>Replace hubs with switches</a:t>
            </a:r>
          </a:p>
          <a:p>
            <a:pPr lvl="1" eaLnBrk="1" hangingPunct="1"/>
            <a:r>
              <a:rPr lang="en-US" smtClean="0"/>
              <a:t>If the problem is bandwidth</a:t>
            </a:r>
          </a:p>
          <a:p>
            <a:pPr lvl="2" eaLnBrk="1" hangingPunct="1"/>
            <a:r>
              <a:rPr lang="en-US" smtClean="0"/>
              <a:t>Uses higher speed technologies</a:t>
            </a:r>
          </a:p>
          <a:p>
            <a:pPr lvl="3" eaLnBrk="1" hangingPunct="1"/>
            <a:r>
              <a:rPr lang="en-US" smtClean="0"/>
              <a:t>Fast Ethernet/Gigabit Ethernet/ATM</a:t>
            </a:r>
          </a:p>
        </p:txBody>
      </p:sp>
      <p:sp>
        <p:nvSpPr>
          <p:cNvPr id="1955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5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EBE596-F535-43CD-81F9-91D05AD0EAB5}" type="slidenum">
              <a:rPr lang="en-US" sz="1400" smtClean="0"/>
              <a:pPr eaLnBrk="1" hangingPunct="1"/>
              <a:t>188</a:t>
            </a:fld>
            <a:endParaRPr lang="en-US" sz="140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smtClean="0"/>
              <a:t>Addressing and Naming</a:t>
            </a:r>
          </a:p>
        </p:txBody>
      </p:sp>
      <p:sp>
        <p:nvSpPr>
          <p:cNvPr id="196611" name="Rectangle 3"/>
          <p:cNvSpPr>
            <a:spLocks noGrp="1" noChangeArrowheads="1"/>
          </p:cNvSpPr>
          <p:nvPr>
            <p:ph idx="1"/>
          </p:nvPr>
        </p:nvSpPr>
        <p:spPr/>
        <p:txBody>
          <a:bodyPr/>
          <a:lstStyle/>
          <a:p>
            <a:pPr eaLnBrk="1" hangingPunct="1"/>
            <a:r>
              <a:rPr lang="en-US" smtClean="0"/>
              <a:t>More detail on this will be provided in another presentation, but now recall that for a network to scale properly a plan for addressing and naming must be developed</a:t>
            </a:r>
          </a:p>
          <a:p>
            <a:pPr eaLnBrk="1" hangingPunct="1"/>
            <a:r>
              <a:rPr lang="en-US" smtClean="0"/>
              <a:t>IP addressing should follow along with the number of discrete networks that will ultimately be needed</a:t>
            </a:r>
          </a:p>
        </p:txBody>
      </p:sp>
      <p:sp>
        <p:nvSpPr>
          <p:cNvPr id="1966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66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72AC7B-8358-43E4-A389-55067FE69308}" type="slidenum">
              <a:rPr lang="en-US" sz="1400" smtClean="0"/>
              <a:pPr eaLnBrk="1" hangingPunct="1"/>
              <a:t>189</a:t>
            </a:fld>
            <a:endParaRPr 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What is the Point to This</a:t>
            </a:r>
          </a:p>
        </p:txBody>
      </p:sp>
      <p:sp>
        <p:nvSpPr>
          <p:cNvPr id="22531" name="Rectangle 3"/>
          <p:cNvSpPr>
            <a:spLocks noGrp="1" noChangeArrowheads="1"/>
          </p:cNvSpPr>
          <p:nvPr>
            <p:ph idx="1"/>
          </p:nvPr>
        </p:nvSpPr>
        <p:spPr/>
        <p:txBody>
          <a:bodyPr/>
          <a:lstStyle/>
          <a:p>
            <a:pPr eaLnBrk="1" hangingPunct="1"/>
            <a:r>
              <a:rPr lang="en-US" smtClean="0"/>
              <a:t>The first consideration is what will the network be sharing and with whom</a:t>
            </a:r>
          </a:p>
          <a:p>
            <a:pPr eaLnBrk="1" hangingPunct="1"/>
            <a:r>
              <a:rPr lang="en-US" smtClean="0"/>
              <a:t>Because, if there is nothing that needs to be shared, there is no need for a network</a:t>
            </a:r>
          </a:p>
          <a:p>
            <a:pPr eaLnBrk="1" hangingPunct="1"/>
            <a:r>
              <a:rPr lang="en-US" smtClean="0"/>
              <a:t>Then whatever needs to be shared and with whom, will determine the type and scope of the network</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EF7B94-0433-474E-B8BC-74EDBD2A0BDF}" type="slidenum">
              <a:rPr lang="en-US" sz="1400" smtClean="0"/>
              <a:pPr eaLnBrk="1" hangingPunct="1"/>
              <a:t>19</a:t>
            </a:fld>
            <a:endParaRPr lang="en-US" sz="140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smtClean="0"/>
              <a:t>Addressing and Naming</a:t>
            </a:r>
          </a:p>
        </p:txBody>
      </p:sp>
      <p:sp>
        <p:nvSpPr>
          <p:cNvPr id="197635" name="Content Placeholder 2"/>
          <p:cNvSpPr>
            <a:spLocks noGrp="1"/>
          </p:cNvSpPr>
          <p:nvPr>
            <p:ph idx="1"/>
          </p:nvPr>
        </p:nvSpPr>
        <p:spPr/>
        <p:txBody>
          <a:bodyPr/>
          <a:lstStyle/>
          <a:p>
            <a:pPr eaLnBrk="1" hangingPunct="1"/>
            <a:r>
              <a:rPr lang="en-US" smtClean="0"/>
              <a:t>Names should reflect the type of device and location as this will help in troubleshooting</a:t>
            </a:r>
          </a:p>
        </p:txBody>
      </p:sp>
      <p:sp>
        <p:nvSpPr>
          <p:cNvPr id="197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7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C85FC9-B28E-43A8-996E-3586F3629F5A}" type="slidenum">
              <a:rPr lang="en-US" sz="1400" smtClean="0"/>
              <a:pPr eaLnBrk="1" hangingPunct="1"/>
              <a:t>190</a:t>
            </a:fld>
            <a:endParaRPr lang="en-US" sz="1400" smtClean="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Grp="1" noChangeArrowheads="1"/>
          </p:cNvSpPr>
          <p:nvPr>
            <p:ph type="title"/>
          </p:nvPr>
        </p:nvSpPr>
        <p:spPr/>
        <p:txBody>
          <a:bodyPr/>
          <a:lstStyle/>
          <a:p>
            <a:pPr eaLnBrk="1" hangingPunct="1"/>
            <a:r>
              <a:rPr lang="en-US" smtClean="0"/>
              <a:t>Protocols</a:t>
            </a:r>
          </a:p>
        </p:txBody>
      </p:sp>
      <p:sp>
        <p:nvSpPr>
          <p:cNvPr id="198659" name="Rectangle 5"/>
          <p:cNvSpPr>
            <a:spLocks noGrp="1" noChangeArrowheads="1"/>
          </p:cNvSpPr>
          <p:nvPr>
            <p:ph idx="1"/>
          </p:nvPr>
        </p:nvSpPr>
        <p:spPr/>
        <p:txBody>
          <a:bodyPr/>
          <a:lstStyle/>
          <a:p>
            <a:pPr eaLnBrk="1" hangingPunct="1"/>
            <a:r>
              <a:rPr lang="en-US" smtClean="0"/>
              <a:t>Oppenheimer shifts at this stage to a discussion of how to select protocols</a:t>
            </a:r>
          </a:p>
          <a:p>
            <a:pPr eaLnBrk="1" hangingPunct="1"/>
            <a:r>
              <a:rPr lang="en-US" smtClean="0"/>
              <a:t>At least at the LAN level, there is no decision anymore</a:t>
            </a:r>
          </a:p>
          <a:p>
            <a:pPr eaLnBrk="1" hangingPunct="1"/>
            <a:r>
              <a:rPr lang="en-US" smtClean="0"/>
              <a:t>Ethernet is the only choice</a:t>
            </a:r>
          </a:p>
          <a:p>
            <a:pPr eaLnBrk="1" hangingPunct="1"/>
            <a:r>
              <a:rPr lang="en-US" smtClean="0"/>
              <a:t>At this level switches are the only choice for a new network</a:t>
            </a:r>
          </a:p>
          <a:p>
            <a:pPr eaLnBrk="1" hangingPunct="1"/>
            <a:r>
              <a:rPr lang="en-US" smtClean="0"/>
              <a:t>There is no reason to use a hub anymore</a:t>
            </a:r>
          </a:p>
        </p:txBody>
      </p:sp>
      <p:sp>
        <p:nvSpPr>
          <p:cNvPr id="1986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8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B0784B-7B0E-41BA-8A82-ECEA47A2AF31}" type="slidenum">
              <a:rPr lang="en-US" sz="1400" smtClean="0"/>
              <a:pPr eaLnBrk="1" hangingPunct="1"/>
              <a:t>191</a:t>
            </a:fld>
            <a:endParaRPr lang="en-US" sz="1400"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4"/>
          <p:cNvSpPr>
            <a:spLocks noGrp="1" noChangeArrowheads="1"/>
          </p:cNvSpPr>
          <p:nvPr>
            <p:ph type="title"/>
          </p:nvPr>
        </p:nvSpPr>
        <p:spPr/>
        <p:txBody>
          <a:bodyPr/>
          <a:lstStyle/>
          <a:p>
            <a:pPr eaLnBrk="1" hangingPunct="1"/>
            <a:r>
              <a:rPr lang="en-US" smtClean="0"/>
              <a:t>Protocols</a:t>
            </a:r>
          </a:p>
        </p:txBody>
      </p:sp>
      <p:sp>
        <p:nvSpPr>
          <p:cNvPr id="199683" name="Rectangle 5"/>
          <p:cNvSpPr>
            <a:spLocks noGrp="1" noChangeArrowheads="1"/>
          </p:cNvSpPr>
          <p:nvPr>
            <p:ph idx="1"/>
          </p:nvPr>
        </p:nvSpPr>
        <p:spPr/>
        <p:txBody>
          <a:bodyPr/>
          <a:lstStyle/>
          <a:p>
            <a:pPr eaLnBrk="1" hangingPunct="1"/>
            <a:r>
              <a:rPr lang="en-US" smtClean="0"/>
              <a:t>At the CAN level for short distances under 500 meters or so there is no decision anymore either</a:t>
            </a:r>
          </a:p>
          <a:p>
            <a:pPr eaLnBrk="1" hangingPunct="1"/>
            <a:r>
              <a:rPr lang="en-US" smtClean="0"/>
              <a:t>Ethernet is again the only choice</a:t>
            </a:r>
          </a:p>
          <a:p>
            <a:pPr eaLnBrk="1" hangingPunct="1"/>
            <a:r>
              <a:rPr lang="en-US" smtClean="0"/>
              <a:t>At this level we use layer 2 and layer 3 switches with MMF ports</a:t>
            </a:r>
          </a:p>
        </p:txBody>
      </p:sp>
      <p:sp>
        <p:nvSpPr>
          <p:cNvPr id="199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99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D0B532-9369-4103-94DF-AAF3B31AB05F}" type="slidenum">
              <a:rPr lang="en-US" sz="1400" smtClean="0"/>
              <a:pPr eaLnBrk="1" hangingPunct="1"/>
              <a:t>192</a:t>
            </a:fld>
            <a:endParaRPr lang="en-US" sz="140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mtClean="0"/>
              <a:t>Protocols</a:t>
            </a:r>
          </a:p>
        </p:txBody>
      </p:sp>
      <p:sp>
        <p:nvSpPr>
          <p:cNvPr id="200707" name="Rectangle 3"/>
          <p:cNvSpPr>
            <a:spLocks noGrp="1" noChangeArrowheads="1"/>
          </p:cNvSpPr>
          <p:nvPr>
            <p:ph idx="1"/>
          </p:nvPr>
        </p:nvSpPr>
        <p:spPr/>
        <p:txBody>
          <a:bodyPr/>
          <a:lstStyle/>
          <a:p>
            <a:pPr eaLnBrk="1" hangingPunct="1"/>
            <a:r>
              <a:rPr lang="en-US" smtClean="0"/>
              <a:t>At the MAN level several technologies are used  - such as Ethernet, ATM, and  SONET - depending on the distance, budget, and experience and training level of the technical staff</a:t>
            </a:r>
          </a:p>
        </p:txBody>
      </p:sp>
      <p:sp>
        <p:nvSpPr>
          <p:cNvPr id="2007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0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BBEB24-C28D-4121-BCDE-409F3B8DF7C9}" type="slidenum">
              <a:rPr lang="en-US" sz="1400" smtClean="0"/>
              <a:pPr eaLnBrk="1" hangingPunct="1"/>
              <a:t>193</a:t>
            </a:fld>
            <a:endParaRPr lang="en-US" sz="140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title"/>
          </p:nvPr>
        </p:nvSpPr>
        <p:spPr/>
        <p:txBody>
          <a:bodyPr/>
          <a:lstStyle/>
          <a:p>
            <a:pPr eaLnBrk="1" hangingPunct="1"/>
            <a:r>
              <a:rPr lang="en-US" smtClean="0"/>
              <a:t>Protocols</a:t>
            </a:r>
          </a:p>
        </p:txBody>
      </p:sp>
      <p:sp>
        <p:nvSpPr>
          <p:cNvPr id="201731" name="Rectangle 5"/>
          <p:cNvSpPr>
            <a:spLocks noGrp="1" noChangeArrowheads="1"/>
          </p:cNvSpPr>
          <p:nvPr>
            <p:ph idx="1"/>
          </p:nvPr>
        </p:nvSpPr>
        <p:spPr/>
        <p:txBody>
          <a:bodyPr/>
          <a:lstStyle/>
          <a:p>
            <a:pPr eaLnBrk="1" hangingPunct="1"/>
            <a:r>
              <a:rPr lang="en-US" smtClean="0"/>
              <a:t>At the WAN level there are decisions to be made concerning routing protocols at least</a:t>
            </a:r>
          </a:p>
          <a:p>
            <a:pPr eaLnBrk="1" hangingPunct="1"/>
            <a:r>
              <a:rPr lang="en-US" smtClean="0"/>
              <a:t>Routing Protocols are used by routers to learn how to reach other networks</a:t>
            </a:r>
          </a:p>
          <a:p>
            <a:pPr eaLnBrk="1" hangingPunct="1"/>
            <a:r>
              <a:rPr lang="en-US" smtClean="0"/>
              <a:t>Which to use depends on</a:t>
            </a:r>
          </a:p>
          <a:p>
            <a:pPr lvl="1" eaLnBrk="1" hangingPunct="1"/>
            <a:r>
              <a:rPr lang="en-US" smtClean="0"/>
              <a:t>Network size</a:t>
            </a:r>
          </a:p>
          <a:p>
            <a:pPr lvl="1" eaLnBrk="1" hangingPunct="1"/>
            <a:r>
              <a:rPr lang="en-US" smtClean="0"/>
              <a:t>Equipment manufacturer</a:t>
            </a:r>
          </a:p>
          <a:p>
            <a:pPr lvl="1" eaLnBrk="1" hangingPunct="1"/>
            <a:r>
              <a:rPr lang="en-US" smtClean="0"/>
              <a:t>Equipment age</a:t>
            </a:r>
          </a:p>
        </p:txBody>
      </p:sp>
      <p:sp>
        <p:nvSpPr>
          <p:cNvPr id="2017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17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3A6869-5A4B-4BD6-9BDB-04855CA87650}" type="slidenum">
              <a:rPr lang="en-US" sz="1400" smtClean="0"/>
              <a:pPr eaLnBrk="1" hangingPunct="1"/>
              <a:t>194</a:t>
            </a:fld>
            <a:endParaRPr lang="en-US" sz="140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052"/>
          <p:cNvSpPr>
            <a:spLocks noGrp="1" noChangeArrowheads="1"/>
          </p:cNvSpPr>
          <p:nvPr>
            <p:ph type="title"/>
          </p:nvPr>
        </p:nvSpPr>
        <p:spPr/>
        <p:txBody>
          <a:bodyPr/>
          <a:lstStyle/>
          <a:p>
            <a:pPr eaLnBrk="1" hangingPunct="1"/>
            <a:r>
              <a:rPr lang="en-US" smtClean="0"/>
              <a:t>Routing Protocols</a:t>
            </a:r>
          </a:p>
        </p:txBody>
      </p:sp>
      <p:sp>
        <p:nvSpPr>
          <p:cNvPr id="202755" name="Rectangle 2053"/>
          <p:cNvSpPr>
            <a:spLocks noGrp="1" noChangeArrowheads="1"/>
          </p:cNvSpPr>
          <p:nvPr>
            <p:ph idx="1"/>
          </p:nvPr>
        </p:nvSpPr>
        <p:spPr/>
        <p:txBody>
          <a:bodyPr/>
          <a:lstStyle/>
          <a:p>
            <a:pPr eaLnBrk="1" hangingPunct="1"/>
            <a:r>
              <a:rPr lang="en-US" smtClean="0"/>
              <a:t>Available routing Protocol include</a:t>
            </a:r>
          </a:p>
          <a:p>
            <a:pPr lvl="1" eaLnBrk="1" hangingPunct="1"/>
            <a:r>
              <a:rPr lang="en-US" smtClean="0"/>
              <a:t>Distance Vector</a:t>
            </a:r>
          </a:p>
          <a:p>
            <a:pPr lvl="2" eaLnBrk="1" hangingPunct="1"/>
            <a:r>
              <a:rPr lang="en-US" smtClean="0"/>
              <a:t>RIP</a:t>
            </a:r>
          </a:p>
          <a:p>
            <a:pPr lvl="2" eaLnBrk="1" hangingPunct="1"/>
            <a:r>
              <a:rPr lang="en-US" smtClean="0"/>
              <a:t>EIGRP</a:t>
            </a:r>
          </a:p>
          <a:p>
            <a:pPr lvl="1" eaLnBrk="1" hangingPunct="1"/>
            <a:r>
              <a:rPr lang="en-US" smtClean="0"/>
              <a:t>Link State</a:t>
            </a:r>
          </a:p>
          <a:p>
            <a:pPr lvl="2" eaLnBrk="1" hangingPunct="1"/>
            <a:r>
              <a:rPr lang="en-US" smtClean="0"/>
              <a:t>OSPF</a:t>
            </a:r>
          </a:p>
          <a:p>
            <a:pPr lvl="2" eaLnBrk="1" hangingPunct="1"/>
            <a:r>
              <a:rPr lang="en-US" smtClean="0"/>
              <a:t>IS-IS</a:t>
            </a:r>
          </a:p>
          <a:p>
            <a:pPr lvl="1" eaLnBrk="1" hangingPunct="1"/>
            <a:r>
              <a:rPr lang="en-US" smtClean="0"/>
              <a:t>Path Vector</a:t>
            </a:r>
          </a:p>
          <a:p>
            <a:pPr lvl="2" eaLnBrk="1" hangingPunct="1"/>
            <a:r>
              <a:rPr lang="en-US" smtClean="0"/>
              <a:t>BGP </a:t>
            </a:r>
          </a:p>
        </p:txBody>
      </p:sp>
      <p:sp>
        <p:nvSpPr>
          <p:cNvPr id="2027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2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6B3E20-9AC0-41E5-8F25-9CF0C9894CF1}" type="slidenum">
              <a:rPr lang="en-US" sz="1400" smtClean="0"/>
              <a:pPr eaLnBrk="1" hangingPunct="1"/>
              <a:t>195</a:t>
            </a:fld>
            <a:endParaRPr lang="en-US" sz="1400"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smtClean="0"/>
              <a:t>Routing Protocols</a:t>
            </a:r>
          </a:p>
        </p:txBody>
      </p:sp>
      <p:sp>
        <p:nvSpPr>
          <p:cNvPr id="203779" name="Content Placeholder 2"/>
          <p:cNvSpPr>
            <a:spLocks noGrp="1"/>
          </p:cNvSpPr>
          <p:nvPr>
            <p:ph idx="1"/>
          </p:nvPr>
        </p:nvSpPr>
        <p:spPr/>
        <p:txBody>
          <a:bodyPr/>
          <a:lstStyle/>
          <a:p>
            <a:pPr eaLnBrk="1" hangingPunct="1"/>
            <a:r>
              <a:rPr lang="en-US" smtClean="0"/>
              <a:t>With a distance vector routing protocol the entire routing table is sent out on a regular basis</a:t>
            </a:r>
          </a:p>
          <a:p>
            <a:pPr eaLnBrk="1" hangingPunct="1"/>
            <a:r>
              <a:rPr lang="en-US" smtClean="0"/>
              <a:t>These are appropriate for small networks and stable networks</a:t>
            </a:r>
          </a:p>
          <a:p>
            <a:pPr eaLnBrk="1" hangingPunct="1"/>
            <a:r>
              <a:rPr lang="en-US" smtClean="0"/>
              <a:t>The link state protocols only send out updates when a change occurs</a:t>
            </a:r>
          </a:p>
          <a:p>
            <a:pPr eaLnBrk="1" hangingPunct="1"/>
            <a:r>
              <a:rPr lang="en-US" smtClean="0"/>
              <a:t>These work better in the larger networks</a:t>
            </a:r>
          </a:p>
        </p:txBody>
      </p:sp>
      <p:sp>
        <p:nvSpPr>
          <p:cNvPr id="203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3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4A3381-9904-4537-A99F-03036C5A7FE0}" type="slidenum">
              <a:rPr lang="en-US" sz="1400" smtClean="0"/>
              <a:pPr eaLnBrk="1" hangingPunct="1"/>
              <a:t>196</a:t>
            </a:fld>
            <a:endParaRPr lang="en-US" sz="1400"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Grp="1" noChangeArrowheads="1"/>
          </p:cNvSpPr>
          <p:nvPr>
            <p:ph type="title"/>
          </p:nvPr>
        </p:nvSpPr>
        <p:spPr/>
        <p:txBody>
          <a:bodyPr/>
          <a:lstStyle/>
          <a:p>
            <a:pPr eaLnBrk="1" hangingPunct="1"/>
            <a:r>
              <a:rPr lang="en-US" smtClean="0"/>
              <a:t>Network Security Strategies</a:t>
            </a:r>
          </a:p>
        </p:txBody>
      </p:sp>
      <p:sp>
        <p:nvSpPr>
          <p:cNvPr id="204803" name="Rectangle 5"/>
          <p:cNvSpPr>
            <a:spLocks noGrp="1" noChangeArrowheads="1"/>
          </p:cNvSpPr>
          <p:nvPr>
            <p:ph idx="1"/>
          </p:nvPr>
        </p:nvSpPr>
        <p:spPr/>
        <p:txBody>
          <a:bodyPr/>
          <a:lstStyle/>
          <a:p>
            <a:pPr eaLnBrk="1" hangingPunct="1"/>
            <a:r>
              <a:rPr lang="en-US" smtClean="0"/>
              <a:t>The next step is to examine the security needs of the network</a:t>
            </a:r>
          </a:p>
          <a:p>
            <a:pPr eaLnBrk="1" hangingPunct="1"/>
            <a:r>
              <a:rPr lang="en-US" smtClean="0"/>
              <a:t>Security must pay attention to</a:t>
            </a:r>
          </a:p>
          <a:p>
            <a:pPr lvl="1" eaLnBrk="1" hangingPunct="1"/>
            <a:r>
              <a:rPr lang="en-US" smtClean="0"/>
              <a:t>Assets to protect</a:t>
            </a:r>
          </a:p>
          <a:p>
            <a:pPr lvl="1" eaLnBrk="1" hangingPunct="1"/>
            <a:r>
              <a:rPr lang="en-US" smtClean="0"/>
              <a:t>Risks to these assets</a:t>
            </a:r>
          </a:p>
          <a:p>
            <a:pPr lvl="1" eaLnBrk="1" hangingPunct="1"/>
            <a:r>
              <a:rPr lang="en-US" smtClean="0"/>
              <a:t>Establishing a clear and enforceable security policy</a:t>
            </a:r>
          </a:p>
          <a:p>
            <a:pPr lvl="1" eaLnBrk="1" hangingPunct="1"/>
            <a:r>
              <a:rPr lang="en-US" smtClean="0"/>
              <a:t>User community training</a:t>
            </a:r>
          </a:p>
        </p:txBody>
      </p:sp>
      <p:sp>
        <p:nvSpPr>
          <p:cNvPr id="2048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4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F13BFC-FDFB-432D-9B38-FE6291AA076A}" type="slidenum">
              <a:rPr lang="en-US" sz="1400" smtClean="0"/>
              <a:pPr eaLnBrk="1" hangingPunct="1"/>
              <a:t>197</a:t>
            </a:fld>
            <a:endParaRPr lang="en-US" sz="1400"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
          <p:cNvSpPr>
            <a:spLocks noGrp="1" noChangeArrowheads="1"/>
          </p:cNvSpPr>
          <p:nvPr>
            <p:ph type="title"/>
          </p:nvPr>
        </p:nvSpPr>
        <p:spPr/>
        <p:txBody>
          <a:bodyPr/>
          <a:lstStyle/>
          <a:p>
            <a:pPr eaLnBrk="1" hangingPunct="1"/>
            <a:r>
              <a:rPr lang="en-US" smtClean="0"/>
              <a:t>Network Security Strategies</a:t>
            </a:r>
          </a:p>
        </p:txBody>
      </p:sp>
      <p:sp>
        <p:nvSpPr>
          <p:cNvPr id="205827" name="Rectangle 5"/>
          <p:cNvSpPr>
            <a:spLocks noGrp="1" noChangeArrowheads="1"/>
          </p:cNvSpPr>
          <p:nvPr>
            <p:ph idx="1"/>
          </p:nvPr>
        </p:nvSpPr>
        <p:spPr/>
        <p:txBody>
          <a:bodyPr/>
          <a:lstStyle/>
          <a:p>
            <a:pPr eaLnBrk="1" hangingPunct="1"/>
            <a:r>
              <a:rPr lang="en-US" smtClean="0"/>
              <a:t>Security is implemented through</a:t>
            </a:r>
          </a:p>
          <a:p>
            <a:pPr lvl="1" eaLnBrk="1" hangingPunct="1"/>
            <a:r>
              <a:rPr lang="en-US" smtClean="0"/>
              <a:t>Authentication</a:t>
            </a:r>
          </a:p>
          <a:p>
            <a:pPr lvl="1" eaLnBrk="1" hangingPunct="1"/>
            <a:r>
              <a:rPr lang="en-US" smtClean="0"/>
              <a:t>Authorization</a:t>
            </a:r>
          </a:p>
          <a:p>
            <a:pPr lvl="1" eaLnBrk="1" hangingPunct="1"/>
            <a:r>
              <a:rPr lang="en-US" smtClean="0"/>
              <a:t>Auditing</a:t>
            </a:r>
          </a:p>
          <a:p>
            <a:pPr lvl="1" eaLnBrk="1" hangingPunct="1"/>
            <a:r>
              <a:rPr lang="en-US" smtClean="0"/>
              <a:t>Encryption</a:t>
            </a:r>
          </a:p>
          <a:p>
            <a:pPr lvl="1" eaLnBrk="1" hangingPunct="1"/>
            <a:r>
              <a:rPr lang="en-US" smtClean="0"/>
              <a:t>Connection Control</a:t>
            </a:r>
          </a:p>
          <a:p>
            <a:pPr lvl="1" eaLnBrk="1" hangingPunct="1"/>
            <a:r>
              <a:rPr lang="en-US" smtClean="0"/>
              <a:t>Physical Protection</a:t>
            </a:r>
          </a:p>
        </p:txBody>
      </p:sp>
      <p:sp>
        <p:nvSpPr>
          <p:cNvPr id="2058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58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0E28FE-BE76-44DF-B405-1D7176099749}" type="slidenum">
              <a:rPr lang="en-US" sz="1400" smtClean="0"/>
              <a:pPr eaLnBrk="1" hangingPunct="1"/>
              <a:t>198</a:t>
            </a:fld>
            <a:endParaRPr lang="en-US" sz="140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4"/>
          <p:cNvSpPr>
            <a:spLocks noGrp="1" noChangeArrowheads="1"/>
          </p:cNvSpPr>
          <p:nvPr>
            <p:ph type="title"/>
          </p:nvPr>
        </p:nvSpPr>
        <p:spPr/>
        <p:txBody>
          <a:bodyPr/>
          <a:lstStyle/>
          <a:p>
            <a:pPr eaLnBrk="1" hangingPunct="1"/>
            <a:r>
              <a:rPr lang="en-US" smtClean="0"/>
              <a:t>Network Management</a:t>
            </a:r>
          </a:p>
        </p:txBody>
      </p:sp>
      <p:sp>
        <p:nvSpPr>
          <p:cNvPr id="206851" name="Rectangle 5"/>
          <p:cNvSpPr>
            <a:spLocks noGrp="1" noChangeArrowheads="1"/>
          </p:cNvSpPr>
          <p:nvPr>
            <p:ph idx="1"/>
          </p:nvPr>
        </p:nvSpPr>
        <p:spPr/>
        <p:txBody>
          <a:bodyPr/>
          <a:lstStyle/>
          <a:p>
            <a:pPr eaLnBrk="1" hangingPunct="1"/>
            <a:r>
              <a:rPr lang="en-US" smtClean="0"/>
              <a:t>Management of the network is another consideration to build in</a:t>
            </a:r>
          </a:p>
          <a:p>
            <a:pPr eaLnBrk="1" hangingPunct="1"/>
            <a:r>
              <a:rPr lang="en-US" smtClean="0"/>
              <a:t>Management requires timely information</a:t>
            </a:r>
          </a:p>
          <a:p>
            <a:pPr lvl="1" eaLnBrk="1" hangingPunct="1"/>
            <a:r>
              <a:rPr lang="en-US" smtClean="0"/>
              <a:t>Performance</a:t>
            </a:r>
          </a:p>
          <a:p>
            <a:pPr lvl="2" eaLnBrk="1" hangingPunct="1"/>
            <a:r>
              <a:rPr lang="en-US" smtClean="0"/>
              <a:t>Utilization</a:t>
            </a:r>
          </a:p>
          <a:p>
            <a:pPr lvl="2" eaLnBrk="1" hangingPunct="1"/>
            <a:r>
              <a:rPr lang="en-US" smtClean="0"/>
              <a:t>Delay</a:t>
            </a:r>
          </a:p>
          <a:p>
            <a:pPr lvl="2" eaLnBrk="1" hangingPunct="1"/>
            <a:r>
              <a:rPr lang="en-US" smtClean="0"/>
              <a:t>Downtime</a:t>
            </a:r>
          </a:p>
          <a:p>
            <a:pPr lvl="2" eaLnBrk="1" hangingPunct="1"/>
            <a:r>
              <a:rPr lang="en-US" smtClean="0"/>
              <a:t>Throughput</a:t>
            </a:r>
          </a:p>
          <a:p>
            <a:pPr lvl="1" eaLnBrk="1" hangingPunct="1"/>
            <a:r>
              <a:rPr lang="en-US" smtClean="0"/>
              <a:t>Error rates</a:t>
            </a:r>
          </a:p>
        </p:txBody>
      </p:sp>
      <p:sp>
        <p:nvSpPr>
          <p:cNvPr id="2068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68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D21C0A-D950-4886-A641-1C438F816CAF}" type="slidenum">
              <a:rPr lang="en-US" sz="1400" smtClean="0"/>
              <a:pPr eaLnBrk="1" hangingPunct="1"/>
              <a:t>199</a:t>
            </a:fld>
            <a:endParaRPr 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smtClean="0"/>
              <a:t>Objectives of This Section</a:t>
            </a:r>
          </a:p>
        </p:txBody>
      </p:sp>
      <p:sp>
        <p:nvSpPr>
          <p:cNvPr id="5123" name="Rectangle 1027"/>
          <p:cNvSpPr>
            <a:spLocks noGrp="1" noChangeArrowheads="1"/>
          </p:cNvSpPr>
          <p:nvPr>
            <p:ph idx="1"/>
          </p:nvPr>
        </p:nvSpPr>
        <p:spPr/>
        <p:txBody>
          <a:bodyPr/>
          <a:lstStyle/>
          <a:p>
            <a:pPr eaLnBrk="1" hangingPunct="1"/>
            <a:r>
              <a:rPr lang="en-US" smtClean="0"/>
              <a:t>Learn</a:t>
            </a:r>
          </a:p>
          <a:p>
            <a:pPr lvl="1" eaLnBrk="1" hangingPunct="1"/>
            <a:r>
              <a:rPr lang="en-US" smtClean="0"/>
              <a:t>How to design a network using the correct techniques</a:t>
            </a:r>
          </a:p>
          <a:p>
            <a:pPr lvl="1" eaLnBrk="1" hangingPunct="1"/>
            <a:r>
              <a:rPr lang="en-US" smtClean="0"/>
              <a:t>Some common guidelines used to evaluate a network design</a:t>
            </a:r>
          </a:p>
        </p:txBody>
      </p:sp>
      <p:sp>
        <p:nvSpPr>
          <p:cNvPr id="5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1E9685-0903-4396-9723-4A8927596864}" type="slidenum">
              <a:rPr lang="en-US" sz="1400" smtClean="0"/>
              <a:pPr eaLnBrk="1" hangingPunct="1"/>
              <a:t>2</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What is the Point to This</a:t>
            </a:r>
          </a:p>
        </p:txBody>
      </p:sp>
      <p:sp>
        <p:nvSpPr>
          <p:cNvPr id="23555" name="Rectangle 3"/>
          <p:cNvSpPr>
            <a:spLocks noGrp="1" noChangeArrowheads="1"/>
          </p:cNvSpPr>
          <p:nvPr>
            <p:ph idx="1"/>
          </p:nvPr>
        </p:nvSpPr>
        <p:spPr/>
        <p:txBody>
          <a:bodyPr/>
          <a:lstStyle/>
          <a:p>
            <a:pPr eaLnBrk="1" hangingPunct="1"/>
            <a:r>
              <a:rPr lang="en-US" smtClean="0"/>
              <a:t>For example, if this is a LAN that is needed, what it is that needs to be shared will guide you as to whether this can be a peer-to-peer or a server based network</a:t>
            </a:r>
          </a:p>
          <a:p>
            <a:pPr eaLnBrk="1" hangingPunct="1"/>
            <a:r>
              <a:rPr lang="en-US" smtClean="0"/>
              <a:t>If users outside of the LAN need access to something on the LAN, then their location will determine whether a CAN, MAN, or WAN connection is required to hook them up to the resource to be shared</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46ACCD-F8CC-4AA2-B25E-4C263553B6A7}"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Grp="1" noChangeArrowheads="1"/>
          </p:cNvSpPr>
          <p:nvPr>
            <p:ph type="title"/>
          </p:nvPr>
        </p:nvSpPr>
        <p:spPr/>
        <p:txBody>
          <a:bodyPr/>
          <a:lstStyle/>
          <a:p>
            <a:pPr eaLnBrk="1" hangingPunct="1"/>
            <a:r>
              <a:rPr lang="en-US" smtClean="0"/>
              <a:t>Technologies and Devices</a:t>
            </a:r>
          </a:p>
        </p:txBody>
      </p:sp>
      <p:sp>
        <p:nvSpPr>
          <p:cNvPr id="207875" name="Rectangle 7"/>
          <p:cNvSpPr>
            <a:spLocks noGrp="1" noChangeArrowheads="1"/>
          </p:cNvSpPr>
          <p:nvPr>
            <p:ph idx="1"/>
          </p:nvPr>
        </p:nvSpPr>
        <p:spPr/>
        <p:txBody>
          <a:bodyPr/>
          <a:lstStyle/>
          <a:p>
            <a:pPr eaLnBrk="1" hangingPunct="1"/>
            <a:r>
              <a:rPr lang="en-US" smtClean="0"/>
              <a:t>We now know what the network will look like</a:t>
            </a:r>
          </a:p>
          <a:p>
            <a:pPr eaLnBrk="1" hangingPunct="1"/>
            <a:r>
              <a:rPr lang="en-US" smtClean="0"/>
              <a:t>We know what capabilities the networks needs, such as security and management</a:t>
            </a:r>
          </a:p>
          <a:p>
            <a:pPr eaLnBrk="1" hangingPunct="1"/>
            <a:r>
              <a:rPr lang="en-US" smtClean="0"/>
              <a:t>We are now ready to start picking out the bits and pieces to buy</a:t>
            </a:r>
          </a:p>
          <a:p>
            <a:pPr eaLnBrk="1" hangingPunct="1">
              <a:lnSpc>
                <a:spcPct val="90000"/>
              </a:lnSpc>
            </a:pPr>
            <a:r>
              <a:rPr lang="en-US" smtClean="0"/>
              <a:t>Here are some guidelines to follow for each type of network</a:t>
            </a:r>
          </a:p>
        </p:txBody>
      </p:sp>
      <p:sp>
        <p:nvSpPr>
          <p:cNvPr id="2078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7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8C8762-8320-40E7-BE20-B091EBA79B8C}" type="slidenum">
              <a:rPr lang="en-US" sz="1400" smtClean="0"/>
              <a:pPr eaLnBrk="1" hangingPunct="1"/>
              <a:t>200</a:t>
            </a:fld>
            <a:endParaRPr lang="en-US" sz="140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6"/>
          <p:cNvSpPr>
            <a:spLocks noGrp="1" noChangeArrowheads="1"/>
          </p:cNvSpPr>
          <p:nvPr>
            <p:ph type="title"/>
          </p:nvPr>
        </p:nvSpPr>
        <p:spPr/>
        <p:txBody>
          <a:bodyPr/>
          <a:lstStyle/>
          <a:p>
            <a:pPr eaLnBrk="1" hangingPunct="1"/>
            <a:r>
              <a:rPr lang="en-US" smtClean="0"/>
              <a:t>Technologies and Devices</a:t>
            </a:r>
          </a:p>
        </p:txBody>
      </p:sp>
      <p:sp>
        <p:nvSpPr>
          <p:cNvPr id="208899" name="Rectangle 7"/>
          <p:cNvSpPr>
            <a:spLocks noGrp="1" noChangeArrowheads="1"/>
          </p:cNvSpPr>
          <p:nvPr>
            <p:ph idx="1"/>
          </p:nvPr>
        </p:nvSpPr>
        <p:spPr/>
        <p:txBody>
          <a:bodyPr/>
          <a:lstStyle/>
          <a:p>
            <a:pPr eaLnBrk="1" hangingPunct="1">
              <a:lnSpc>
                <a:spcPct val="90000"/>
              </a:lnSpc>
            </a:pPr>
            <a:r>
              <a:rPr lang="en-US" smtClean="0"/>
              <a:t>At the LAN level</a:t>
            </a:r>
          </a:p>
          <a:p>
            <a:pPr lvl="1" eaLnBrk="1" hangingPunct="1">
              <a:lnSpc>
                <a:spcPct val="90000"/>
              </a:lnSpc>
            </a:pPr>
            <a:r>
              <a:rPr lang="en-US" smtClean="0"/>
              <a:t>For cabling use</a:t>
            </a:r>
          </a:p>
          <a:p>
            <a:pPr lvl="2" eaLnBrk="1" hangingPunct="1">
              <a:lnSpc>
                <a:spcPct val="90000"/>
              </a:lnSpc>
            </a:pPr>
            <a:r>
              <a:rPr lang="en-US" smtClean="0"/>
              <a:t>Copper UTP rated for Category 5E, 6, or 6A unless there is a good reason not to</a:t>
            </a:r>
          </a:p>
          <a:p>
            <a:pPr lvl="1" eaLnBrk="1" hangingPunct="1">
              <a:lnSpc>
                <a:spcPct val="90000"/>
              </a:lnSpc>
            </a:pPr>
            <a:r>
              <a:rPr lang="en-US" smtClean="0"/>
              <a:t>To future proof the network</a:t>
            </a:r>
          </a:p>
          <a:p>
            <a:pPr lvl="2" eaLnBrk="1" hangingPunct="1">
              <a:lnSpc>
                <a:spcPct val="90000"/>
              </a:lnSpc>
            </a:pPr>
            <a:r>
              <a:rPr lang="en-US" smtClean="0"/>
              <a:t>Use 6 or 6A instead of 5E</a:t>
            </a:r>
          </a:p>
          <a:p>
            <a:pPr lvl="1" eaLnBrk="1" hangingPunct="1">
              <a:lnSpc>
                <a:spcPct val="90000"/>
              </a:lnSpc>
            </a:pPr>
            <a:r>
              <a:rPr lang="en-US" smtClean="0"/>
              <a:t>In special cases</a:t>
            </a:r>
          </a:p>
          <a:p>
            <a:pPr lvl="2" eaLnBrk="1" hangingPunct="1">
              <a:lnSpc>
                <a:spcPct val="90000"/>
              </a:lnSpc>
            </a:pPr>
            <a:r>
              <a:rPr lang="en-US" smtClean="0"/>
              <a:t>Use MMF for bandwidth intensive applications</a:t>
            </a:r>
          </a:p>
          <a:p>
            <a:pPr lvl="2" eaLnBrk="1" hangingPunct="1">
              <a:lnSpc>
                <a:spcPct val="90000"/>
              </a:lnSpc>
            </a:pPr>
            <a:r>
              <a:rPr lang="en-US" smtClean="0"/>
              <a:t>Or install fiber along with the copper</a:t>
            </a:r>
          </a:p>
        </p:txBody>
      </p:sp>
      <p:sp>
        <p:nvSpPr>
          <p:cNvPr id="2089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89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C2FA55-2C6B-446B-8477-AFE8BE9CF903}" type="slidenum">
              <a:rPr lang="en-US" sz="1400" smtClean="0"/>
              <a:pPr eaLnBrk="1" hangingPunct="1"/>
              <a:t>201</a:t>
            </a:fld>
            <a:endParaRPr lang="en-US" sz="140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6"/>
          <p:cNvSpPr>
            <a:spLocks noGrp="1" noChangeArrowheads="1"/>
          </p:cNvSpPr>
          <p:nvPr>
            <p:ph type="title"/>
          </p:nvPr>
        </p:nvSpPr>
        <p:spPr/>
        <p:txBody>
          <a:bodyPr/>
          <a:lstStyle/>
          <a:p>
            <a:pPr eaLnBrk="1" hangingPunct="1"/>
            <a:r>
              <a:rPr lang="en-US" smtClean="0"/>
              <a:t>Technologies and Devices</a:t>
            </a:r>
          </a:p>
        </p:txBody>
      </p:sp>
      <p:sp>
        <p:nvSpPr>
          <p:cNvPr id="209923" name="Rectangle 7"/>
          <p:cNvSpPr>
            <a:spLocks noGrp="1" noChangeArrowheads="1"/>
          </p:cNvSpPr>
          <p:nvPr>
            <p:ph idx="1"/>
          </p:nvPr>
        </p:nvSpPr>
        <p:spPr/>
        <p:txBody>
          <a:bodyPr/>
          <a:lstStyle/>
          <a:p>
            <a:pPr eaLnBrk="1" hangingPunct="1"/>
            <a:r>
              <a:rPr lang="en-US" smtClean="0"/>
              <a:t>At the LAN level also</a:t>
            </a:r>
          </a:p>
          <a:p>
            <a:pPr lvl="1" eaLnBrk="1" hangingPunct="1"/>
            <a:r>
              <a:rPr lang="en-US" smtClean="0"/>
              <a:t>The speed to the desktop should be at least 100 Mbps</a:t>
            </a:r>
          </a:p>
          <a:p>
            <a:pPr lvl="1" eaLnBrk="1" hangingPunct="1"/>
            <a:r>
              <a:rPr lang="en-US" smtClean="0"/>
              <a:t>The connection device to the desktop should be a layer 2 switches</a:t>
            </a:r>
          </a:p>
        </p:txBody>
      </p:sp>
      <p:sp>
        <p:nvSpPr>
          <p:cNvPr id="2099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099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A9C8C1-58F1-42B2-86D0-47D0AD55329E}" type="slidenum">
              <a:rPr lang="en-US" sz="1400" smtClean="0"/>
              <a:pPr eaLnBrk="1" hangingPunct="1"/>
              <a:t>202</a:t>
            </a:fld>
            <a:endParaRPr lang="en-US" sz="140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smtClean="0"/>
              <a:t>Technologies and Devices</a:t>
            </a:r>
          </a:p>
        </p:txBody>
      </p:sp>
      <p:sp>
        <p:nvSpPr>
          <p:cNvPr id="210947" name="Rectangle 3"/>
          <p:cNvSpPr>
            <a:spLocks noGrp="1" noChangeArrowheads="1"/>
          </p:cNvSpPr>
          <p:nvPr>
            <p:ph idx="1"/>
          </p:nvPr>
        </p:nvSpPr>
        <p:spPr/>
        <p:txBody>
          <a:bodyPr/>
          <a:lstStyle/>
          <a:p>
            <a:pPr eaLnBrk="1" hangingPunct="1">
              <a:lnSpc>
                <a:spcPct val="90000"/>
              </a:lnSpc>
            </a:pPr>
            <a:r>
              <a:rPr lang="en-US" smtClean="0"/>
              <a:t>For a CAN</a:t>
            </a:r>
          </a:p>
          <a:p>
            <a:pPr lvl="1" eaLnBrk="1" hangingPunct="1">
              <a:lnSpc>
                <a:spcPct val="90000"/>
              </a:lnSpc>
            </a:pPr>
            <a:r>
              <a:rPr lang="en-US" smtClean="0"/>
              <a:t>For cabling use</a:t>
            </a:r>
          </a:p>
          <a:p>
            <a:pPr lvl="2" eaLnBrk="1" hangingPunct="1">
              <a:lnSpc>
                <a:spcPct val="90000"/>
              </a:lnSpc>
            </a:pPr>
            <a:r>
              <a:rPr lang="en-US" smtClean="0"/>
              <a:t>Use SMF</a:t>
            </a:r>
          </a:p>
          <a:p>
            <a:pPr lvl="2" eaLnBrk="1" hangingPunct="1">
              <a:lnSpc>
                <a:spcPct val="90000"/>
              </a:lnSpc>
            </a:pPr>
            <a:r>
              <a:rPr lang="en-US" smtClean="0"/>
              <a:t>Unless unusual circumstances occur and cable cannot be run, then use a wireless method</a:t>
            </a:r>
          </a:p>
          <a:p>
            <a:pPr lvl="1" eaLnBrk="1" hangingPunct="1">
              <a:lnSpc>
                <a:spcPct val="90000"/>
              </a:lnSpc>
            </a:pPr>
            <a:r>
              <a:rPr lang="en-US" smtClean="0"/>
              <a:t>To future proof</a:t>
            </a:r>
          </a:p>
          <a:p>
            <a:pPr lvl="2" eaLnBrk="1" hangingPunct="1">
              <a:lnSpc>
                <a:spcPct val="90000"/>
              </a:lnSpc>
            </a:pPr>
            <a:r>
              <a:rPr lang="en-US" smtClean="0"/>
              <a:t>Run cable that contains both MMF and SMF</a:t>
            </a:r>
          </a:p>
          <a:p>
            <a:pPr lvl="1" eaLnBrk="1" hangingPunct="1">
              <a:lnSpc>
                <a:spcPct val="90000"/>
              </a:lnSpc>
            </a:pPr>
            <a:r>
              <a:rPr lang="en-US" smtClean="0"/>
              <a:t>The speed should be whatever is required based on traffic expected</a:t>
            </a:r>
          </a:p>
          <a:p>
            <a:pPr lvl="2" eaLnBrk="1" hangingPunct="1">
              <a:lnSpc>
                <a:spcPct val="90000"/>
              </a:lnSpc>
            </a:pPr>
            <a:r>
              <a:rPr lang="en-US" smtClean="0"/>
              <a:t>Maybe using multiple connections for load balancing</a:t>
            </a:r>
          </a:p>
        </p:txBody>
      </p:sp>
      <p:sp>
        <p:nvSpPr>
          <p:cNvPr id="2109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09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9A954D-95CB-45F2-965C-068562A1DB7D}" type="slidenum">
              <a:rPr lang="en-US" sz="1400" smtClean="0"/>
              <a:pPr eaLnBrk="1" hangingPunct="1"/>
              <a:t>203</a:t>
            </a:fld>
            <a:endParaRPr lang="en-US" sz="140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Grp="1" noChangeArrowheads="1"/>
          </p:cNvSpPr>
          <p:nvPr>
            <p:ph type="title"/>
          </p:nvPr>
        </p:nvSpPr>
        <p:spPr/>
        <p:txBody>
          <a:bodyPr/>
          <a:lstStyle/>
          <a:p>
            <a:pPr eaLnBrk="1" hangingPunct="1"/>
            <a:r>
              <a:rPr lang="en-US" smtClean="0"/>
              <a:t>Technologies and Devices</a:t>
            </a:r>
          </a:p>
        </p:txBody>
      </p:sp>
      <p:sp>
        <p:nvSpPr>
          <p:cNvPr id="211971" name="Rectangle 5"/>
          <p:cNvSpPr>
            <a:spLocks noGrp="1" noChangeArrowheads="1"/>
          </p:cNvSpPr>
          <p:nvPr>
            <p:ph idx="1"/>
          </p:nvPr>
        </p:nvSpPr>
        <p:spPr/>
        <p:txBody>
          <a:bodyPr/>
          <a:lstStyle/>
          <a:p>
            <a:pPr lvl="1" eaLnBrk="1" hangingPunct="1"/>
            <a:r>
              <a:rPr lang="en-US" smtClean="0"/>
              <a:t>The connection devices should be Ethernet layer 3 switches in most cases</a:t>
            </a:r>
          </a:p>
          <a:p>
            <a:pPr lvl="1" eaLnBrk="1" hangingPunct="1"/>
            <a:r>
              <a:rPr lang="en-US" smtClean="0"/>
              <a:t>ATM is also a possibility</a:t>
            </a:r>
          </a:p>
        </p:txBody>
      </p:sp>
      <p:sp>
        <p:nvSpPr>
          <p:cNvPr id="2119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19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F7EFCE-90C3-4122-88D3-10A0C4ADA7F5}" type="slidenum">
              <a:rPr lang="en-US" sz="1400" smtClean="0"/>
              <a:pPr eaLnBrk="1" hangingPunct="1"/>
              <a:t>204</a:t>
            </a:fld>
            <a:endParaRPr lang="en-US" sz="140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6"/>
          <p:cNvSpPr>
            <a:spLocks noGrp="1" noChangeArrowheads="1"/>
          </p:cNvSpPr>
          <p:nvPr>
            <p:ph type="title"/>
          </p:nvPr>
        </p:nvSpPr>
        <p:spPr/>
        <p:txBody>
          <a:bodyPr/>
          <a:lstStyle/>
          <a:p>
            <a:pPr eaLnBrk="1" hangingPunct="1"/>
            <a:r>
              <a:rPr lang="en-US" smtClean="0"/>
              <a:t>Technologies and Devices</a:t>
            </a:r>
          </a:p>
        </p:txBody>
      </p:sp>
      <p:sp>
        <p:nvSpPr>
          <p:cNvPr id="212995" name="Rectangle 7"/>
          <p:cNvSpPr>
            <a:spLocks noGrp="1" noChangeArrowheads="1"/>
          </p:cNvSpPr>
          <p:nvPr>
            <p:ph idx="1"/>
          </p:nvPr>
        </p:nvSpPr>
        <p:spPr/>
        <p:txBody>
          <a:bodyPr/>
          <a:lstStyle/>
          <a:p>
            <a:pPr eaLnBrk="1" hangingPunct="1"/>
            <a:r>
              <a:rPr lang="en-US" smtClean="0"/>
              <a:t>For a MAN you may control things from end to end, if the organization is large enough</a:t>
            </a:r>
          </a:p>
          <a:p>
            <a:pPr eaLnBrk="1" hangingPunct="1"/>
            <a:r>
              <a:rPr lang="en-US" smtClean="0"/>
              <a:t>More likely you will need to call on an outside supplier for at least the physical links, such as dark fiber between sites</a:t>
            </a:r>
          </a:p>
          <a:p>
            <a:pPr eaLnBrk="1" hangingPunct="1"/>
            <a:r>
              <a:rPr lang="en-US" smtClean="0"/>
              <a:t>If you select the cabling, the only thing to use is SMF</a:t>
            </a:r>
          </a:p>
          <a:p>
            <a:pPr eaLnBrk="1" hangingPunct="1"/>
            <a:r>
              <a:rPr lang="en-US" smtClean="0"/>
              <a:t>Wireless using RF is an option</a:t>
            </a:r>
          </a:p>
        </p:txBody>
      </p:sp>
      <p:sp>
        <p:nvSpPr>
          <p:cNvPr id="2129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29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8755EA-181A-4885-821F-C4FF119C5B78}" type="slidenum">
              <a:rPr lang="en-US" sz="1400" smtClean="0"/>
              <a:pPr eaLnBrk="1" hangingPunct="1"/>
              <a:t>205</a:t>
            </a:fld>
            <a:endParaRPr lang="en-US" sz="140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ChangeArrowheads="1"/>
          </p:cNvSpPr>
          <p:nvPr>
            <p:ph type="title"/>
          </p:nvPr>
        </p:nvSpPr>
        <p:spPr/>
        <p:txBody>
          <a:bodyPr/>
          <a:lstStyle/>
          <a:p>
            <a:pPr eaLnBrk="1" hangingPunct="1"/>
            <a:r>
              <a:rPr lang="en-US" smtClean="0"/>
              <a:t>Technologies and Devices</a:t>
            </a:r>
          </a:p>
        </p:txBody>
      </p:sp>
      <p:sp>
        <p:nvSpPr>
          <p:cNvPr id="214019" name="Rectangle 1027"/>
          <p:cNvSpPr>
            <a:spLocks noGrp="1" noChangeArrowheads="1"/>
          </p:cNvSpPr>
          <p:nvPr>
            <p:ph idx="1"/>
          </p:nvPr>
        </p:nvSpPr>
        <p:spPr/>
        <p:txBody>
          <a:bodyPr/>
          <a:lstStyle/>
          <a:p>
            <a:pPr eaLnBrk="1" hangingPunct="1"/>
            <a:r>
              <a:rPr lang="en-US" smtClean="0"/>
              <a:t>Connection to this fiber can be by </a:t>
            </a:r>
          </a:p>
          <a:p>
            <a:pPr lvl="1" eaLnBrk="1" hangingPunct="1"/>
            <a:r>
              <a:rPr lang="en-US" smtClean="0"/>
              <a:t>SONET</a:t>
            </a:r>
          </a:p>
          <a:p>
            <a:pPr lvl="1" eaLnBrk="1" hangingPunct="1"/>
            <a:r>
              <a:rPr lang="en-US" smtClean="0"/>
              <a:t>ATM</a:t>
            </a:r>
          </a:p>
          <a:p>
            <a:pPr lvl="1" eaLnBrk="1" hangingPunct="1"/>
            <a:r>
              <a:rPr lang="en-US" smtClean="0"/>
              <a:t>Ethernet</a:t>
            </a:r>
          </a:p>
          <a:p>
            <a:pPr lvl="1" eaLnBrk="1" hangingPunct="1"/>
            <a:r>
              <a:rPr lang="en-US" smtClean="0"/>
              <a:t>A WAN method</a:t>
            </a:r>
          </a:p>
        </p:txBody>
      </p:sp>
      <p:sp>
        <p:nvSpPr>
          <p:cNvPr id="2140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4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CBF868-B97C-4801-BD62-0F6FB1348249}" type="slidenum">
              <a:rPr lang="en-US" sz="1400" smtClean="0"/>
              <a:pPr eaLnBrk="1" hangingPunct="1"/>
              <a:t>206</a:t>
            </a:fld>
            <a:endParaRPr lang="en-US" sz="1400"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4"/>
          <p:cNvSpPr>
            <a:spLocks noGrp="1" noChangeArrowheads="1"/>
          </p:cNvSpPr>
          <p:nvPr>
            <p:ph type="title"/>
          </p:nvPr>
        </p:nvSpPr>
        <p:spPr/>
        <p:txBody>
          <a:bodyPr/>
          <a:lstStyle/>
          <a:p>
            <a:pPr eaLnBrk="1" hangingPunct="1"/>
            <a:r>
              <a:rPr lang="en-US" smtClean="0"/>
              <a:t>Technologies and Devices</a:t>
            </a:r>
          </a:p>
        </p:txBody>
      </p:sp>
      <p:sp>
        <p:nvSpPr>
          <p:cNvPr id="215043" name="Rectangle 5"/>
          <p:cNvSpPr>
            <a:spLocks noGrp="1" noChangeArrowheads="1"/>
          </p:cNvSpPr>
          <p:nvPr>
            <p:ph idx="1"/>
          </p:nvPr>
        </p:nvSpPr>
        <p:spPr/>
        <p:txBody>
          <a:bodyPr/>
          <a:lstStyle/>
          <a:p>
            <a:pPr eaLnBrk="1" hangingPunct="1"/>
            <a:r>
              <a:rPr lang="en-US" smtClean="0"/>
              <a:t>For a WAN as you no longer can control it from end to end, you must rely on someone else</a:t>
            </a:r>
          </a:p>
          <a:p>
            <a:pPr eaLnBrk="1" hangingPunct="1"/>
            <a:r>
              <a:rPr lang="en-US" smtClean="0"/>
              <a:t>For the access method most still use Frame Relay or T Carrier</a:t>
            </a:r>
          </a:p>
          <a:p>
            <a:pPr eaLnBrk="1" hangingPunct="1"/>
            <a:r>
              <a:rPr lang="en-US" smtClean="0"/>
              <a:t>But DSL and VPNs of all types are getting more an more attention, despite the reliability and latency problems</a:t>
            </a:r>
          </a:p>
        </p:txBody>
      </p:sp>
      <p:sp>
        <p:nvSpPr>
          <p:cNvPr id="2150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50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C9CEE4-564F-4927-AEF5-60902F679FA3}" type="slidenum">
              <a:rPr lang="en-US" sz="1400" smtClean="0"/>
              <a:pPr eaLnBrk="1" hangingPunct="1"/>
              <a:t>207</a:t>
            </a:fld>
            <a:endParaRPr lang="en-US" sz="1400"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a:spLocks noGrp="1" noChangeArrowheads="1"/>
          </p:cNvSpPr>
          <p:nvPr>
            <p:ph type="title"/>
          </p:nvPr>
        </p:nvSpPr>
        <p:spPr/>
        <p:txBody>
          <a:bodyPr/>
          <a:lstStyle/>
          <a:p>
            <a:pPr eaLnBrk="1" hangingPunct="1"/>
            <a:r>
              <a:rPr lang="en-US" smtClean="0"/>
              <a:t>Technologies and Devices</a:t>
            </a:r>
          </a:p>
        </p:txBody>
      </p:sp>
      <p:sp>
        <p:nvSpPr>
          <p:cNvPr id="216067" name="Rectangle 5"/>
          <p:cNvSpPr>
            <a:spLocks noGrp="1" noChangeArrowheads="1"/>
          </p:cNvSpPr>
          <p:nvPr>
            <p:ph idx="1"/>
          </p:nvPr>
        </p:nvSpPr>
        <p:spPr/>
        <p:txBody>
          <a:bodyPr/>
          <a:lstStyle/>
          <a:p>
            <a:pPr eaLnBrk="1" hangingPunct="1"/>
            <a:r>
              <a:rPr lang="en-US" smtClean="0"/>
              <a:t>The basic decision points for a WAN are</a:t>
            </a:r>
          </a:p>
          <a:p>
            <a:pPr lvl="1" eaLnBrk="1" hangingPunct="1"/>
            <a:r>
              <a:rPr lang="en-US" smtClean="0"/>
              <a:t>Cost of the service</a:t>
            </a:r>
          </a:p>
          <a:p>
            <a:pPr lvl="1" eaLnBrk="1" hangingPunct="1"/>
            <a:r>
              <a:rPr lang="en-US" smtClean="0"/>
              <a:t>Services and technologies offered at the locations</a:t>
            </a:r>
          </a:p>
          <a:p>
            <a:pPr lvl="1" eaLnBrk="1" hangingPunct="1"/>
            <a:r>
              <a:rPr lang="en-US" smtClean="0"/>
              <a:t>Reliability</a:t>
            </a:r>
          </a:p>
          <a:p>
            <a:pPr lvl="1" eaLnBrk="1" hangingPunct="1"/>
            <a:r>
              <a:rPr lang="en-US" smtClean="0"/>
              <a:t>Performance</a:t>
            </a:r>
          </a:p>
          <a:p>
            <a:pPr lvl="1" eaLnBrk="1" hangingPunct="1"/>
            <a:r>
              <a:rPr lang="en-US" smtClean="0"/>
              <a:t>Security</a:t>
            </a:r>
          </a:p>
          <a:p>
            <a:pPr lvl="1" eaLnBrk="1" hangingPunct="1"/>
            <a:r>
              <a:rPr lang="en-US" smtClean="0"/>
              <a:t>Technical support offered</a:t>
            </a:r>
          </a:p>
        </p:txBody>
      </p:sp>
      <p:sp>
        <p:nvSpPr>
          <p:cNvPr id="2160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60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AD8536-CD69-4775-9098-94E3986297F5}" type="slidenum">
              <a:rPr lang="en-US" sz="1400" smtClean="0"/>
              <a:pPr eaLnBrk="1" hangingPunct="1"/>
              <a:t>208</a:t>
            </a:fld>
            <a:endParaRPr lang="en-US" sz="1400"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smtClean="0"/>
              <a:t>Technologies and Devices</a:t>
            </a:r>
          </a:p>
        </p:txBody>
      </p:sp>
      <p:sp>
        <p:nvSpPr>
          <p:cNvPr id="217091" name="Rectangle 3"/>
          <p:cNvSpPr>
            <a:spLocks noGrp="1" noChangeArrowheads="1"/>
          </p:cNvSpPr>
          <p:nvPr>
            <p:ph idx="1"/>
          </p:nvPr>
        </p:nvSpPr>
        <p:spPr/>
        <p:txBody>
          <a:bodyPr/>
          <a:lstStyle/>
          <a:p>
            <a:pPr eaLnBrk="1" hangingPunct="1"/>
            <a:r>
              <a:rPr lang="en-US" smtClean="0"/>
              <a:t>When selecting the technologies and devices to be used in a CAN, MAN, or WAN link keep in mind that decisions must be made as to what will be used at all seven layers of the OSI model</a:t>
            </a:r>
          </a:p>
          <a:p>
            <a:pPr eaLnBrk="1" hangingPunct="1"/>
            <a:r>
              <a:rPr lang="en-US" smtClean="0"/>
              <a:t>All of the functions defined by the model must be accounted for</a:t>
            </a:r>
          </a:p>
          <a:p>
            <a:pPr eaLnBrk="1" hangingPunct="1"/>
            <a:r>
              <a:rPr lang="en-US" smtClean="0"/>
              <a:t>Let’s start at the top as this is easy these days</a:t>
            </a:r>
          </a:p>
        </p:txBody>
      </p:sp>
      <p:sp>
        <p:nvSpPr>
          <p:cNvPr id="2170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70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B867A3-C847-45EA-8EF0-A5F57E0A0512}" type="slidenum">
              <a:rPr lang="en-US" sz="1400" smtClean="0"/>
              <a:pPr eaLnBrk="1" hangingPunct="1"/>
              <a:t>209</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ChangeArrowheads="1"/>
          </p:cNvSpPr>
          <p:nvPr>
            <p:ph type="title"/>
          </p:nvPr>
        </p:nvSpPr>
        <p:spPr/>
        <p:txBody>
          <a:bodyPr/>
          <a:lstStyle/>
          <a:p>
            <a:pPr eaLnBrk="1" hangingPunct="1"/>
            <a:r>
              <a:rPr lang="en-US" smtClean="0"/>
              <a:t>The Framework</a:t>
            </a:r>
          </a:p>
        </p:txBody>
      </p:sp>
      <p:sp>
        <p:nvSpPr>
          <p:cNvPr id="24579" name="Rectangle 2051"/>
          <p:cNvSpPr>
            <a:spLocks noGrp="1" noChangeArrowheads="1"/>
          </p:cNvSpPr>
          <p:nvPr>
            <p:ph idx="1"/>
          </p:nvPr>
        </p:nvSpPr>
        <p:spPr/>
        <p:txBody>
          <a:bodyPr/>
          <a:lstStyle/>
          <a:p>
            <a:pPr eaLnBrk="1" hangingPunct="1"/>
            <a:r>
              <a:rPr lang="en-US" smtClean="0"/>
              <a:t>The framework that will be used here is based on Top Down Network Design Third Edition by Priscilla Oppenheimer from Cisco Press</a:t>
            </a:r>
          </a:p>
          <a:p>
            <a:pPr eaLnBrk="1" hangingPunct="1"/>
            <a:r>
              <a:rPr lang="en-US" smtClean="0"/>
              <a:t>Oppenheimer lists a number of steps and several aspects to each step</a:t>
            </a:r>
          </a:p>
          <a:p>
            <a:pPr eaLnBrk="1" hangingPunct="1"/>
            <a:r>
              <a:rPr lang="en-US" smtClean="0"/>
              <a:t>We will discuss some of these in detail</a:t>
            </a:r>
          </a:p>
        </p:txBody>
      </p:sp>
      <p:sp>
        <p:nvSpPr>
          <p:cNvPr id="24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E858D8-4FE4-4656-9AFF-C618DAF596F3}"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smtClean="0"/>
              <a:t>Technologies and Devices</a:t>
            </a:r>
          </a:p>
        </p:txBody>
      </p:sp>
      <p:sp>
        <p:nvSpPr>
          <p:cNvPr id="218115" name="Rectangle 3"/>
          <p:cNvSpPr>
            <a:spLocks noGrp="1" noChangeArrowheads="1"/>
          </p:cNvSpPr>
          <p:nvPr>
            <p:ph idx="1"/>
          </p:nvPr>
        </p:nvSpPr>
        <p:spPr/>
        <p:txBody>
          <a:bodyPr/>
          <a:lstStyle/>
          <a:p>
            <a:pPr eaLnBrk="1" hangingPunct="1"/>
            <a:r>
              <a:rPr lang="en-US" smtClean="0"/>
              <a:t>For layer 7 down to 3, TCP/IP should be used</a:t>
            </a:r>
          </a:p>
          <a:p>
            <a:pPr eaLnBrk="1" hangingPunct="1"/>
            <a:r>
              <a:rPr lang="en-US" smtClean="0"/>
              <a:t>Then jump down to layer 1</a:t>
            </a:r>
          </a:p>
          <a:p>
            <a:pPr eaLnBrk="1" hangingPunct="1"/>
            <a:r>
              <a:rPr lang="en-US" smtClean="0"/>
              <a:t>What will be used at layer 1 is mostly determined by what is available</a:t>
            </a:r>
          </a:p>
          <a:p>
            <a:pPr eaLnBrk="1" hangingPunct="1"/>
            <a:r>
              <a:rPr lang="en-US" smtClean="0"/>
              <a:t>For example, you may wish to use a low cost DSL line, but you may only have access to an ISDN connection at the location</a:t>
            </a:r>
          </a:p>
        </p:txBody>
      </p:sp>
      <p:sp>
        <p:nvSpPr>
          <p:cNvPr id="2181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81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E19051-4343-4506-A6A0-FDC061992E93}" type="slidenum">
              <a:rPr lang="en-US" sz="1400" smtClean="0"/>
              <a:pPr eaLnBrk="1" hangingPunct="1"/>
              <a:t>210</a:t>
            </a:fld>
            <a:endParaRPr lang="en-US" sz="140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pPr eaLnBrk="1" hangingPunct="1"/>
            <a:r>
              <a:rPr lang="en-US" smtClean="0"/>
              <a:t>Technologies and Devices</a:t>
            </a:r>
          </a:p>
        </p:txBody>
      </p:sp>
      <p:sp>
        <p:nvSpPr>
          <p:cNvPr id="219139" name="Content Placeholder 2"/>
          <p:cNvSpPr>
            <a:spLocks noGrp="1"/>
          </p:cNvSpPr>
          <p:nvPr>
            <p:ph idx="1"/>
          </p:nvPr>
        </p:nvSpPr>
        <p:spPr/>
        <p:txBody>
          <a:bodyPr/>
          <a:lstStyle/>
          <a:p>
            <a:pPr eaLnBrk="1" hangingPunct="1"/>
            <a:r>
              <a:rPr lang="en-US" smtClean="0"/>
              <a:t>Once the layer 1 decision is made, this will limit you to what layer 2 encapsulation methods are available for that layer 1 technology</a:t>
            </a:r>
          </a:p>
        </p:txBody>
      </p:sp>
      <p:sp>
        <p:nvSpPr>
          <p:cNvPr id="219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19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FD50D0-FAAE-4F18-9C3E-CD74212E96EE}" type="slidenum">
              <a:rPr lang="en-US" sz="1400" smtClean="0"/>
              <a:pPr eaLnBrk="1" hangingPunct="1"/>
              <a:t>211</a:t>
            </a:fld>
            <a:endParaRPr lang="en-US" sz="1400"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4"/>
          <p:cNvSpPr>
            <a:spLocks noGrp="1" noChangeArrowheads="1"/>
          </p:cNvSpPr>
          <p:nvPr>
            <p:ph type="title"/>
          </p:nvPr>
        </p:nvSpPr>
        <p:spPr/>
        <p:txBody>
          <a:bodyPr/>
          <a:lstStyle/>
          <a:p>
            <a:pPr eaLnBrk="1" hangingPunct="1"/>
            <a:r>
              <a:rPr lang="en-US" smtClean="0"/>
              <a:t>Testing the Network Design</a:t>
            </a:r>
          </a:p>
        </p:txBody>
      </p:sp>
      <p:sp>
        <p:nvSpPr>
          <p:cNvPr id="220163" name="Rectangle 5"/>
          <p:cNvSpPr>
            <a:spLocks noGrp="1" noChangeArrowheads="1"/>
          </p:cNvSpPr>
          <p:nvPr>
            <p:ph idx="1"/>
          </p:nvPr>
        </p:nvSpPr>
        <p:spPr/>
        <p:txBody>
          <a:bodyPr/>
          <a:lstStyle/>
          <a:p>
            <a:pPr eaLnBrk="1" hangingPunct="1"/>
            <a:r>
              <a:rPr lang="en-US" smtClean="0"/>
              <a:t>A network is too expensive to just put in place without some prototyping and testing before hand, especially in the CAN, MAN, and WAN areas</a:t>
            </a:r>
          </a:p>
          <a:p>
            <a:pPr eaLnBrk="1" hangingPunct="1"/>
            <a:r>
              <a:rPr lang="en-US" smtClean="0"/>
              <a:t>Try to get the vendors of the products to setup a test of the proposed solution</a:t>
            </a:r>
          </a:p>
          <a:p>
            <a:pPr eaLnBrk="1" hangingPunct="1"/>
            <a:r>
              <a:rPr lang="en-US" smtClean="0"/>
              <a:t>If not, do what can be done in the test lab</a:t>
            </a:r>
          </a:p>
          <a:p>
            <a:pPr eaLnBrk="1" hangingPunct="1"/>
            <a:r>
              <a:rPr lang="en-US" smtClean="0"/>
              <a:t>Use modeling tools such as Opnet</a:t>
            </a:r>
          </a:p>
        </p:txBody>
      </p:sp>
      <p:sp>
        <p:nvSpPr>
          <p:cNvPr id="2201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01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1EC4A5-97B5-4586-BC72-FFF2E8B2EF6C}" type="slidenum">
              <a:rPr lang="en-US" sz="1400" smtClean="0"/>
              <a:pPr eaLnBrk="1" hangingPunct="1"/>
              <a:t>212</a:t>
            </a:fld>
            <a:endParaRPr lang="en-US" sz="1400"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pPr eaLnBrk="1" hangingPunct="1"/>
            <a:r>
              <a:rPr lang="en-US" smtClean="0"/>
              <a:t>Testing the Network Design</a:t>
            </a:r>
          </a:p>
        </p:txBody>
      </p:sp>
      <p:sp>
        <p:nvSpPr>
          <p:cNvPr id="221187" name="Content Placeholder 2"/>
          <p:cNvSpPr>
            <a:spLocks noGrp="1"/>
          </p:cNvSpPr>
          <p:nvPr>
            <p:ph idx="1"/>
          </p:nvPr>
        </p:nvSpPr>
        <p:spPr/>
        <p:txBody>
          <a:bodyPr/>
          <a:lstStyle/>
          <a:p>
            <a:pPr eaLnBrk="1" hangingPunct="1"/>
            <a:r>
              <a:rPr lang="en-US" smtClean="0"/>
              <a:t>Deploy out to just a few limited sites at first</a:t>
            </a:r>
          </a:p>
          <a:p>
            <a:pPr eaLnBrk="1" hangingPunct="1"/>
            <a:r>
              <a:rPr lang="en-US" smtClean="0"/>
              <a:t>Rely on trade publications for results of tests and surveys on the hardware and service providers</a:t>
            </a:r>
          </a:p>
        </p:txBody>
      </p:sp>
      <p:sp>
        <p:nvSpPr>
          <p:cNvPr id="221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1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C5CC56-3913-4100-A115-F98A03548E89}" type="slidenum">
              <a:rPr lang="en-US" sz="1400" smtClean="0"/>
              <a:pPr eaLnBrk="1" hangingPunct="1"/>
              <a:t>213</a:t>
            </a:fld>
            <a:endParaRPr lang="en-US" sz="1400" smtClean="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Grp="1" noChangeArrowheads="1"/>
          </p:cNvSpPr>
          <p:nvPr>
            <p:ph type="title"/>
          </p:nvPr>
        </p:nvSpPr>
        <p:spPr/>
        <p:txBody>
          <a:bodyPr/>
          <a:lstStyle/>
          <a:p>
            <a:pPr eaLnBrk="1" hangingPunct="1"/>
            <a:r>
              <a:rPr lang="en-US" smtClean="0"/>
              <a:t>Testing the Network Design</a:t>
            </a:r>
          </a:p>
        </p:txBody>
      </p:sp>
      <p:sp>
        <p:nvSpPr>
          <p:cNvPr id="222211" name="Rectangle 5"/>
          <p:cNvSpPr>
            <a:spLocks noGrp="1" noChangeArrowheads="1"/>
          </p:cNvSpPr>
          <p:nvPr>
            <p:ph idx="1"/>
          </p:nvPr>
        </p:nvSpPr>
        <p:spPr/>
        <p:txBody>
          <a:bodyPr/>
          <a:lstStyle/>
          <a:p>
            <a:pPr eaLnBrk="1" hangingPunct="1"/>
            <a:r>
              <a:rPr lang="en-US" smtClean="0"/>
              <a:t>Areas to look at in the test phase include</a:t>
            </a:r>
          </a:p>
          <a:p>
            <a:pPr lvl="1" eaLnBrk="1" hangingPunct="1"/>
            <a:r>
              <a:rPr lang="en-US" smtClean="0"/>
              <a:t>Verify the design meets the business and technical goals</a:t>
            </a:r>
          </a:p>
          <a:p>
            <a:pPr lvl="1" eaLnBrk="1" hangingPunct="1"/>
            <a:r>
              <a:rPr lang="en-US" smtClean="0"/>
              <a:t>Validate the design selections</a:t>
            </a:r>
          </a:p>
          <a:p>
            <a:pPr lvl="1" eaLnBrk="1" hangingPunct="1"/>
            <a:r>
              <a:rPr lang="en-US" smtClean="0"/>
              <a:t>Identify bottlenecks</a:t>
            </a:r>
          </a:p>
          <a:p>
            <a:pPr lvl="1" eaLnBrk="1" hangingPunct="1"/>
            <a:r>
              <a:rPr lang="en-US" smtClean="0"/>
              <a:t>Test redundant channels</a:t>
            </a:r>
          </a:p>
          <a:p>
            <a:pPr lvl="1" eaLnBrk="1" hangingPunct="1"/>
            <a:r>
              <a:rPr lang="en-US" smtClean="0"/>
              <a:t>Assess the impact of total network failure</a:t>
            </a:r>
          </a:p>
          <a:p>
            <a:pPr lvl="1" eaLnBrk="1" hangingPunct="1"/>
            <a:r>
              <a:rPr lang="en-US" smtClean="0"/>
              <a:t>Identify anything that might impede full deployment</a:t>
            </a:r>
          </a:p>
        </p:txBody>
      </p:sp>
      <p:sp>
        <p:nvSpPr>
          <p:cNvPr id="2222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22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D6D935-ED9A-482E-8A7B-450926C823E1}" type="slidenum">
              <a:rPr lang="en-US" sz="1400" smtClean="0"/>
              <a:pPr eaLnBrk="1" hangingPunct="1"/>
              <a:t>214</a:t>
            </a:fld>
            <a:endParaRPr lang="en-US" sz="140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title"/>
          </p:nvPr>
        </p:nvSpPr>
        <p:spPr/>
        <p:txBody>
          <a:bodyPr/>
          <a:lstStyle/>
          <a:p>
            <a:pPr eaLnBrk="1" hangingPunct="1"/>
            <a:r>
              <a:rPr lang="en-US" smtClean="0"/>
              <a:t>Testing the Network Design</a:t>
            </a:r>
          </a:p>
        </p:txBody>
      </p:sp>
      <p:sp>
        <p:nvSpPr>
          <p:cNvPr id="223235" name="Rectangle 5"/>
          <p:cNvSpPr>
            <a:spLocks noGrp="1" noChangeArrowheads="1"/>
          </p:cNvSpPr>
          <p:nvPr>
            <p:ph idx="1"/>
          </p:nvPr>
        </p:nvSpPr>
        <p:spPr/>
        <p:txBody>
          <a:bodyPr/>
          <a:lstStyle/>
          <a:p>
            <a:pPr eaLnBrk="1" hangingPunct="1"/>
            <a:r>
              <a:rPr lang="en-US" smtClean="0"/>
              <a:t>Performance</a:t>
            </a:r>
          </a:p>
          <a:p>
            <a:pPr lvl="1" eaLnBrk="1" hangingPunct="1"/>
            <a:r>
              <a:rPr lang="en-US" smtClean="0"/>
              <a:t>Test the application with transaction volume that is within and at the top of the range expected from the business requirements</a:t>
            </a:r>
          </a:p>
          <a:p>
            <a:pPr lvl="1" eaLnBrk="1" hangingPunct="1"/>
            <a:r>
              <a:rPr lang="en-US" smtClean="0"/>
              <a:t>Make sure that the resulting system behavior is within expectations or any formal service level agreements </a:t>
            </a:r>
          </a:p>
        </p:txBody>
      </p:sp>
      <p:sp>
        <p:nvSpPr>
          <p:cNvPr id="2232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32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975122-4DB4-473B-BB41-1A362CA0F227}" type="slidenum">
              <a:rPr lang="en-US" sz="1400" smtClean="0"/>
              <a:pPr eaLnBrk="1" hangingPunct="1"/>
              <a:t>215</a:t>
            </a:fld>
            <a:endParaRPr lang="en-US" sz="1400" smtClean="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mtClean="0"/>
              <a:t>Testing the Network Design</a:t>
            </a:r>
          </a:p>
        </p:txBody>
      </p:sp>
      <p:sp>
        <p:nvSpPr>
          <p:cNvPr id="224259" name="Rectangle 3"/>
          <p:cNvSpPr>
            <a:spLocks noGrp="1" noChangeArrowheads="1"/>
          </p:cNvSpPr>
          <p:nvPr>
            <p:ph idx="1"/>
          </p:nvPr>
        </p:nvSpPr>
        <p:spPr/>
        <p:txBody>
          <a:bodyPr/>
          <a:lstStyle/>
          <a:p>
            <a:pPr eaLnBrk="1" hangingPunct="1"/>
            <a:r>
              <a:rPr lang="en-US" smtClean="0"/>
              <a:t>Stress</a:t>
            </a:r>
          </a:p>
          <a:p>
            <a:pPr lvl="1" eaLnBrk="1" hangingPunct="1"/>
            <a:r>
              <a:rPr lang="en-US" smtClean="0"/>
              <a:t>Expose the system to transaction volume substantially higher than what would normally be expected and over a concentrated time period</a:t>
            </a:r>
          </a:p>
          <a:p>
            <a:pPr eaLnBrk="1" hangingPunct="1">
              <a:lnSpc>
                <a:spcPct val="90000"/>
              </a:lnSpc>
            </a:pPr>
            <a:r>
              <a:rPr lang="en-US" smtClean="0"/>
              <a:t>Failure</a:t>
            </a:r>
          </a:p>
          <a:p>
            <a:pPr lvl="1" eaLnBrk="1" hangingPunct="1">
              <a:lnSpc>
                <a:spcPct val="90000"/>
              </a:lnSpc>
            </a:pPr>
            <a:r>
              <a:rPr lang="en-US" smtClean="0"/>
              <a:t>Regression tests look to see what no longer works when the new stuff goes on line</a:t>
            </a:r>
          </a:p>
        </p:txBody>
      </p:sp>
      <p:sp>
        <p:nvSpPr>
          <p:cNvPr id="2242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42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720C2E-79E3-4E16-8541-3967BC9B3823}" type="slidenum">
              <a:rPr lang="en-US" sz="1400" smtClean="0"/>
              <a:pPr eaLnBrk="1" hangingPunct="1"/>
              <a:t>216</a:t>
            </a:fld>
            <a:endParaRPr lang="en-US" sz="1400"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pPr eaLnBrk="1" hangingPunct="1"/>
            <a:r>
              <a:rPr lang="en-US" smtClean="0"/>
              <a:t>Testing the Network Design</a:t>
            </a:r>
          </a:p>
        </p:txBody>
      </p:sp>
      <p:sp>
        <p:nvSpPr>
          <p:cNvPr id="225283" name="Content Placeholder 2"/>
          <p:cNvSpPr>
            <a:spLocks noGrp="1"/>
          </p:cNvSpPr>
          <p:nvPr>
            <p:ph idx="1"/>
          </p:nvPr>
        </p:nvSpPr>
        <p:spPr/>
        <p:txBody>
          <a:bodyPr/>
          <a:lstStyle/>
          <a:p>
            <a:pPr eaLnBrk="1" hangingPunct="1">
              <a:lnSpc>
                <a:spcPct val="90000"/>
              </a:lnSpc>
            </a:pPr>
            <a:r>
              <a:rPr lang="en-US" smtClean="0"/>
              <a:t>Security</a:t>
            </a:r>
          </a:p>
          <a:p>
            <a:pPr lvl="1" eaLnBrk="1" hangingPunct="1">
              <a:lnSpc>
                <a:spcPct val="90000"/>
              </a:lnSpc>
            </a:pPr>
            <a:r>
              <a:rPr lang="en-US" smtClean="0"/>
              <a:t>Ensure that people have the access level that is required and no more and that unauthorized people cannot access the system</a:t>
            </a:r>
          </a:p>
          <a:p>
            <a:pPr eaLnBrk="1" hangingPunct="1">
              <a:lnSpc>
                <a:spcPct val="90000"/>
              </a:lnSpc>
            </a:pPr>
            <a:r>
              <a:rPr lang="en-US" smtClean="0"/>
              <a:t>Requirements</a:t>
            </a:r>
          </a:p>
          <a:p>
            <a:pPr lvl="1" eaLnBrk="1" hangingPunct="1">
              <a:lnSpc>
                <a:spcPct val="90000"/>
              </a:lnSpc>
            </a:pPr>
            <a:r>
              <a:rPr lang="en-US" smtClean="0"/>
              <a:t>Track each business requirement through the development process and make sure that it is included in the final system</a:t>
            </a:r>
          </a:p>
        </p:txBody>
      </p:sp>
      <p:sp>
        <p:nvSpPr>
          <p:cNvPr id="225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5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F47E94-F00E-4A41-BCB1-74B7906B0B59}" type="slidenum">
              <a:rPr lang="en-US" sz="1400" smtClean="0"/>
              <a:pPr eaLnBrk="1" hangingPunct="1"/>
              <a:t>217</a:t>
            </a:fld>
            <a:endParaRPr lang="en-US" sz="1400"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mtClean="0"/>
              <a:t>Testing the Network Design</a:t>
            </a:r>
          </a:p>
        </p:txBody>
      </p:sp>
      <p:sp>
        <p:nvSpPr>
          <p:cNvPr id="226307" name="Rectangle 3"/>
          <p:cNvSpPr>
            <a:spLocks noGrp="1" noChangeArrowheads="1"/>
          </p:cNvSpPr>
          <p:nvPr>
            <p:ph idx="1"/>
          </p:nvPr>
        </p:nvSpPr>
        <p:spPr/>
        <p:txBody>
          <a:bodyPr/>
          <a:lstStyle/>
          <a:p>
            <a:pPr eaLnBrk="1" hangingPunct="1"/>
            <a:r>
              <a:rPr lang="en-US" smtClean="0"/>
              <a:t>Usability</a:t>
            </a:r>
          </a:p>
          <a:p>
            <a:pPr lvl="1" eaLnBrk="1" hangingPunct="1"/>
            <a:r>
              <a:rPr lang="en-US" smtClean="0"/>
              <a:t>Determine that people can use the system easily and without frustration</a:t>
            </a:r>
          </a:p>
          <a:p>
            <a:pPr eaLnBrk="1" hangingPunct="1"/>
            <a:r>
              <a:rPr lang="en-US" smtClean="0"/>
              <a:t>Documentation</a:t>
            </a:r>
          </a:p>
          <a:p>
            <a:pPr lvl="1" eaLnBrk="1" hangingPunct="1"/>
            <a:r>
              <a:rPr lang="en-US" smtClean="0"/>
              <a:t>Check that hard-copy and online documentation are understandable and accurate</a:t>
            </a:r>
          </a:p>
        </p:txBody>
      </p:sp>
      <p:sp>
        <p:nvSpPr>
          <p:cNvPr id="2263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63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A9E438-1B15-4B4E-A3C5-65965F246743}" type="slidenum">
              <a:rPr lang="en-US" sz="1400" smtClean="0"/>
              <a:pPr eaLnBrk="1" hangingPunct="1"/>
              <a:t>218</a:t>
            </a:fld>
            <a:endParaRPr lang="en-US" sz="140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050"/>
          <p:cNvSpPr>
            <a:spLocks noGrp="1" noChangeArrowheads="1"/>
          </p:cNvSpPr>
          <p:nvPr>
            <p:ph type="title"/>
          </p:nvPr>
        </p:nvSpPr>
        <p:spPr/>
        <p:txBody>
          <a:bodyPr/>
          <a:lstStyle/>
          <a:p>
            <a:pPr eaLnBrk="1" hangingPunct="1"/>
            <a:r>
              <a:rPr lang="en-US" smtClean="0"/>
              <a:t>Testing the Network Design</a:t>
            </a:r>
          </a:p>
        </p:txBody>
      </p:sp>
      <p:sp>
        <p:nvSpPr>
          <p:cNvPr id="227331" name="Rectangle 2051"/>
          <p:cNvSpPr>
            <a:spLocks noGrp="1" noChangeArrowheads="1"/>
          </p:cNvSpPr>
          <p:nvPr>
            <p:ph idx="1"/>
          </p:nvPr>
        </p:nvSpPr>
        <p:spPr/>
        <p:txBody>
          <a:bodyPr/>
          <a:lstStyle/>
          <a:p>
            <a:pPr eaLnBrk="1" hangingPunct="1"/>
            <a:r>
              <a:rPr lang="en-US" smtClean="0"/>
              <a:t>Training</a:t>
            </a:r>
          </a:p>
          <a:p>
            <a:pPr lvl="1" eaLnBrk="1" hangingPunct="1"/>
            <a:r>
              <a:rPr lang="en-US" smtClean="0"/>
              <a:t>Ensure that online or in-person training is effective and meets the training requirements</a:t>
            </a:r>
          </a:p>
          <a:p>
            <a:pPr eaLnBrk="1" hangingPunct="1"/>
            <a:r>
              <a:rPr lang="en-US" smtClean="0"/>
              <a:t>Interface</a:t>
            </a:r>
          </a:p>
          <a:p>
            <a:pPr lvl="1" eaLnBrk="1" hangingPunct="1"/>
            <a:r>
              <a:rPr lang="en-US" smtClean="0"/>
              <a:t>Test your application interfaces with external databases or third-party companies</a:t>
            </a:r>
          </a:p>
        </p:txBody>
      </p:sp>
      <p:sp>
        <p:nvSpPr>
          <p:cNvPr id="2273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73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25934A-0DCB-46B4-A1D2-AF2E394E76FA}" type="slidenum">
              <a:rPr lang="en-US" sz="1400" smtClean="0"/>
              <a:pPr eaLnBrk="1" hangingPunct="1"/>
              <a:t>219</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The Framework</a:t>
            </a:r>
          </a:p>
        </p:txBody>
      </p:sp>
      <p:sp>
        <p:nvSpPr>
          <p:cNvPr id="25603" name="Content Placeholder 2"/>
          <p:cNvSpPr>
            <a:spLocks noGrp="1"/>
          </p:cNvSpPr>
          <p:nvPr>
            <p:ph idx="1"/>
          </p:nvPr>
        </p:nvSpPr>
        <p:spPr/>
        <p:txBody>
          <a:bodyPr/>
          <a:lstStyle/>
          <a:p>
            <a:pPr eaLnBrk="1" hangingPunct="1"/>
            <a:r>
              <a:rPr lang="en-US" smtClean="0"/>
              <a:t>Some others will be dealt with quickly, because the details on these are covered in other presentations available on this web site or in Top Down Network Design itself</a:t>
            </a:r>
          </a:p>
          <a:p>
            <a:pPr eaLnBrk="1" hangingPunct="1"/>
            <a:r>
              <a:rPr lang="en-US" smtClean="0"/>
              <a:t>The steps are</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64F119-D32D-423D-86EE-CCB9F98BB67D}" type="slidenum">
              <a:rPr lang="en-US" sz="1400" smtClean="0"/>
              <a:pPr eaLnBrk="1" hangingPunct="1"/>
              <a:t>22</a:t>
            </a:fld>
            <a:endParaRPr lang="en-US" sz="1400"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smtClean="0"/>
              <a:t>Testing the Network Design</a:t>
            </a:r>
          </a:p>
        </p:txBody>
      </p:sp>
      <p:sp>
        <p:nvSpPr>
          <p:cNvPr id="228355" name="Rectangle 3"/>
          <p:cNvSpPr>
            <a:spLocks noGrp="1" noChangeArrowheads="1"/>
          </p:cNvSpPr>
          <p:nvPr>
            <p:ph idx="1"/>
          </p:nvPr>
        </p:nvSpPr>
        <p:spPr/>
        <p:txBody>
          <a:bodyPr/>
          <a:lstStyle/>
          <a:p>
            <a:pPr eaLnBrk="1" hangingPunct="1"/>
            <a:r>
              <a:rPr lang="en-US" smtClean="0"/>
              <a:t>Disaster Recovery</a:t>
            </a:r>
          </a:p>
          <a:p>
            <a:pPr lvl="1" eaLnBrk="1" hangingPunct="1"/>
            <a:r>
              <a:rPr lang="en-US" smtClean="0"/>
              <a:t>See whether you can recover the system from a simulated disaster</a:t>
            </a:r>
          </a:p>
          <a:p>
            <a:pPr eaLnBrk="1" hangingPunct="1"/>
            <a:r>
              <a:rPr lang="en-US" smtClean="0"/>
              <a:t>Multiple Locations</a:t>
            </a:r>
          </a:p>
          <a:p>
            <a:pPr lvl="1" eaLnBrk="1" hangingPunct="1"/>
            <a:r>
              <a:rPr lang="en-US" smtClean="0"/>
              <a:t>Verify your system can function between multiple locations, if necessary</a:t>
            </a:r>
          </a:p>
        </p:txBody>
      </p:sp>
      <p:sp>
        <p:nvSpPr>
          <p:cNvPr id="2283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83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E7825A-ED6C-4DA3-85E1-4B478A2804A3}" type="slidenum">
              <a:rPr lang="en-US" sz="1400" smtClean="0"/>
              <a:pPr eaLnBrk="1" hangingPunct="1"/>
              <a:t>220</a:t>
            </a:fld>
            <a:endParaRPr lang="en-US" sz="1400"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p:cNvSpPr>
            <a:spLocks noGrp="1" noChangeArrowheads="1"/>
          </p:cNvSpPr>
          <p:nvPr>
            <p:ph type="title"/>
          </p:nvPr>
        </p:nvSpPr>
        <p:spPr/>
        <p:txBody>
          <a:bodyPr/>
          <a:lstStyle/>
          <a:p>
            <a:pPr eaLnBrk="1" hangingPunct="1"/>
            <a:r>
              <a:rPr lang="en-US" smtClean="0"/>
              <a:t>Optimizing the Network Design</a:t>
            </a:r>
          </a:p>
        </p:txBody>
      </p:sp>
      <p:sp>
        <p:nvSpPr>
          <p:cNvPr id="229379" name="Rectangle 5"/>
          <p:cNvSpPr>
            <a:spLocks noGrp="1" noChangeArrowheads="1"/>
          </p:cNvSpPr>
          <p:nvPr>
            <p:ph idx="1"/>
          </p:nvPr>
        </p:nvSpPr>
        <p:spPr/>
        <p:txBody>
          <a:bodyPr/>
          <a:lstStyle/>
          <a:p>
            <a:pPr eaLnBrk="1" hangingPunct="1"/>
            <a:r>
              <a:rPr lang="en-US" smtClean="0"/>
              <a:t>Once the network is in place and running, it should be optimized</a:t>
            </a:r>
          </a:p>
          <a:p>
            <a:pPr eaLnBrk="1" hangingPunct="1"/>
            <a:r>
              <a:rPr lang="en-US" smtClean="0"/>
              <a:t>Exactly how to do this will depend on the hardware and protocols used, so it will not be discussed here in detail</a:t>
            </a:r>
          </a:p>
        </p:txBody>
      </p:sp>
      <p:sp>
        <p:nvSpPr>
          <p:cNvPr id="2293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293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60FC23-7175-4D85-B887-948DE93C19D8}" type="slidenum">
              <a:rPr lang="en-US" sz="1400" smtClean="0"/>
              <a:pPr eaLnBrk="1" hangingPunct="1"/>
              <a:t>221</a:t>
            </a:fld>
            <a:endParaRPr lang="en-US" sz="1400"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mtClean="0"/>
              <a:t>Assessing the Design</a:t>
            </a:r>
          </a:p>
        </p:txBody>
      </p:sp>
      <p:sp>
        <p:nvSpPr>
          <p:cNvPr id="230403" name="Rectangle 3"/>
          <p:cNvSpPr>
            <a:spLocks noGrp="1" noChangeArrowheads="1"/>
          </p:cNvSpPr>
          <p:nvPr>
            <p:ph idx="1"/>
          </p:nvPr>
        </p:nvSpPr>
        <p:spPr/>
        <p:txBody>
          <a:bodyPr/>
          <a:lstStyle/>
          <a:p>
            <a:pPr eaLnBrk="1" hangingPunct="1"/>
            <a:r>
              <a:rPr lang="en-US" smtClean="0"/>
              <a:t>Once the network is designed or when revisiting a network to asses if it needs alterations, what factors should you look at </a:t>
            </a:r>
          </a:p>
          <a:p>
            <a:pPr eaLnBrk="1" hangingPunct="1"/>
            <a:r>
              <a:rPr lang="en-US" smtClean="0"/>
              <a:t>The consulting firm Greenwich Technology Partners developed this quiz a while to help you assess the health of your network</a:t>
            </a:r>
          </a:p>
          <a:p>
            <a:pPr eaLnBrk="1" hangingPunct="1"/>
            <a:r>
              <a:rPr lang="en-US" smtClean="0"/>
              <a:t>To take the quiz, answer each question, then add up the score and compare it to their guidance below</a:t>
            </a:r>
          </a:p>
        </p:txBody>
      </p:sp>
      <p:sp>
        <p:nvSpPr>
          <p:cNvPr id="2304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04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F75A3D-7468-4A95-96A4-4C46A8B7D7A6}" type="slidenum">
              <a:rPr lang="en-US" sz="1400" smtClean="0"/>
              <a:pPr eaLnBrk="1" hangingPunct="1"/>
              <a:t>222</a:t>
            </a:fld>
            <a:endParaRPr lang="en-US" sz="140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n-US" smtClean="0"/>
              <a:t>Assessing the Design</a:t>
            </a:r>
          </a:p>
        </p:txBody>
      </p:sp>
      <p:sp>
        <p:nvSpPr>
          <p:cNvPr id="231427" name="Rectangle 3"/>
          <p:cNvSpPr>
            <a:spLocks noGrp="1" noChangeArrowheads="1"/>
          </p:cNvSpPr>
          <p:nvPr>
            <p:ph idx="1"/>
          </p:nvPr>
        </p:nvSpPr>
        <p:spPr/>
        <p:txBody>
          <a:bodyPr/>
          <a:lstStyle/>
          <a:p>
            <a:pPr eaLnBrk="1" hangingPunct="1"/>
            <a:r>
              <a:rPr lang="en-US" smtClean="0"/>
              <a:t>1. What is the maximum number of router hops in your network?</a:t>
            </a:r>
          </a:p>
          <a:p>
            <a:pPr lvl="1" eaLnBrk="1" hangingPunct="1"/>
            <a:r>
              <a:rPr lang="en-US" smtClean="0"/>
              <a:t>a. Less than three</a:t>
            </a:r>
          </a:p>
          <a:p>
            <a:pPr lvl="1" eaLnBrk="1" hangingPunct="1"/>
            <a:r>
              <a:rPr lang="en-US" smtClean="0"/>
              <a:t>b. More than three, less than five</a:t>
            </a:r>
          </a:p>
          <a:p>
            <a:pPr lvl="1" eaLnBrk="1" hangingPunct="1"/>
            <a:r>
              <a:rPr lang="en-US" smtClean="0"/>
              <a:t>c. More than five</a:t>
            </a:r>
          </a:p>
        </p:txBody>
      </p:sp>
      <p:sp>
        <p:nvSpPr>
          <p:cNvPr id="2314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14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757330-1A5E-45C6-836D-26E5C15E86B7}" type="slidenum">
              <a:rPr lang="en-US" sz="1400" smtClean="0"/>
              <a:pPr eaLnBrk="1" hangingPunct="1"/>
              <a:t>223</a:t>
            </a:fld>
            <a:endParaRPr lang="en-US" sz="1400"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p:txBody>
          <a:bodyPr/>
          <a:lstStyle/>
          <a:p>
            <a:pPr eaLnBrk="1" hangingPunct="1"/>
            <a:r>
              <a:rPr lang="en-US" smtClean="0"/>
              <a:t>Assessing the Design</a:t>
            </a:r>
          </a:p>
        </p:txBody>
      </p:sp>
      <p:sp>
        <p:nvSpPr>
          <p:cNvPr id="232451" name="Content Placeholder 2"/>
          <p:cNvSpPr>
            <a:spLocks noGrp="1"/>
          </p:cNvSpPr>
          <p:nvPr>
            <p:ph idx="1"/>
          </p:nvPr>
        </p:nvSpPr>
        <p:spPr/>
        <p:txBody>
          <a:bodyPr/>
          <a:lstStyle/>
          <a:p>
            <a:pPr eaLnBrk="1" hangingPunct="1"/>
            <a:r>
              <a:rPr lang="en-US" smtClean="0"/>
              <a:t>2. What is the maximum latency on the North American portion of the WAN?</a:t>
            </a:r>
          </a:p>
          <a:p>
            <a:pPr lvl="1" eaLnBrk="1" hangingPunct="1"/>
            <a:r>
              <a:rPr lang="en-US" smtClean="0"/>
              <a:t>a. Less than 60 msec</a:t>
            </a:r>
          </a:p>
          <a:p>
            <a:pPr lvl="1" eaLnBrk="1" hangingPunct="1"/>
            <a:r>
              <a:rPr lang="en-US" smtClean="0"/>
              <a:t>b. Less than 100 msec</a:t>
            </a:r>
          </a:p>
          <a:p>
            <a:pPr lvl="1" eaLnBrk="1" hangingPunct="1"/>
            <a:r>
              <a:rPr lang="en-US" smtClean="0"/>
              <a:t>c. Less than 120 msec</a:t>
            </a:r>
          </a:p>
        </p:txBody>
      </p:sp>
      <p:sp>
        <p:nvSpPr>
          <p:cNvPr id="232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2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93593E-3B3D-44DE-98C4-8EF9A907D46B}" type="slidenum">
              <a:rPr lang="en-US" sz="1400" smtClean="0"/>
              <a:pPr eaLnBrk="1" hangingPunct="1"/>
              <a:t>224</a:t>
            </a:fld>
            <a:endParaRPr lang="en-US" sz="1400" smtClean="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r>
              <a:rPr lang="en-US" smtClean="0"/>
              <a:t>Assessing the Design</a:t>
            </a:r>
          </a:p>
        </p:txBody>
      </p:sp>
      <p:sp>
        <p:nvSpPr>
          <p:cNvPr id="233475" name="Rectangle 3"/>
          <p:cNvSpPr>
            <a:spLocks noGrp="1" noChangeArrowheads="1"/>
          </p:cNvSpPr>
          <p:nvPr>
            <p:ph idx="1"/>
          </p:nvPr>
        </p:nvSpPr>
        <p:spPr/>
        <p:txBody>
          <a:bodyPr/>
          <a:lstStyle/>
          <a:p>
            <a:pPr eaLnBrk="1" hangingPunct="1"/>
            <a:r>
              <a:rPr lang="en-US" smtClean="0"/>
              <a:t>3. How much jitter occurs on your network?</a:t>
            </a:r>
          </a:p>
          <a:p>
            <a:pPr lvl="1" eaLnBrk="1" hangingPunct="1"/>
            <a:r>
              <a:rPr lang="en-US" smtClean="0"/>
              <a:t>a. 20 msec or less</a:t>
            </a:r>
          </a:p>
          <a:p>
            <a:pPr lvl="1" eaLnBrk="1" hangingPunct="1"/>
            <a:r>
              <a:rPr lang="en-US" smtClean="0"/>
              <a:t>b. 40 msec or less</a:t>
            </a:r>
          </a:p>
          <a:p>
            <a:pPr lvl="1" eaLnBrk="1" hangingPunct="1"/>
            <a:r>
              <a:rPr lang="en-US" smtClean="0"/>
              <a:t>c. 80 msec or less</a:t>
            </a:r>
          </a:p>
        </p:txBody>
      </p:sp>
      <p:sp>
        <p:nvSpPr>
          <p:cNvPr id="2334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34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B414CC-A055-44BA-BE3B-131F9F219CE4}" type="slidenum">
              <a:rPr lang="en-US" sz="1400" smtClean="0"/>
              <a:pPr eaLnBrk="1" hangingPunct="1"/>
              <a:t>225</a:t>
            </a:fld>
            <a:endParaRPr lang="en-US" sz="1400"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p:txBody>
          <a:bodyPr/>
          <a:lstStyle/>
          <a:p>
            <a:pPr eaLnBrk="1" hangingPunct="1"/>
            <a:r>
              <a:rPr lang="en-US" smtClean="0"/>
              <a:t>Assessing the Design</a:t>
            </a:r>
          </a:p>
        </p:txBody>
      </p:sp>
      <p:sp>
        <p:nvSpPr>
          <p:cNvPr id="234499" name="Content Placeholder 2"/>
          <p:cNvSpPr>
            <a:spLocks noGrp="1"/>
          </p:cNvSpPr>
          <p:nvPr>
            <p:ph idx="1"/>
          </p:nvPr>
        </p:nvSpPr>
        <p:spPr/>
        <p:txBody>
          <a:bodyPr/>
          <a:lstStyle/>
          <a:p>
            <a:pPr eaLnBrk="1" hangingPunct="1"/>
            <a:r>
              <a:rPr lang="en-US" smtClean="0"/>
              <a:t>4. What is the difference between your peak and off-peak response time?</a:t>
            </a:r>
          </a:p>
          <a:p>
            <a:pPr lvl="1" eaLnBrk="1" hangingPunct="1"/>
            <a:r>
              <a:rPr lang="en-US" smtClean="0"/>
              <a:t>a. Less than 20% of the low-hour response time</a:t>
            </a:r>
          </a:p>
          <a:p>
            <a:pPr lvl="1" eaLnBrk="1" hangingPunct="1"/>
            <a:r>
              <a:rPr lang="en-US" smtClean="0"/>
              <a:t>b. Less than 40% of the low-hour response time</a:t>
            </a:r>
          </a:p>
          <a:p>
            <a:pPr lvl="1" eaLnBrk="1" hangingPunct="1"/>
            <a:r>
              <a:rPr lang="en-US" smtClean="0"/>
              <a:t>c. Less than 100% of the low-hour response time</a:t>
            </a:r>
          </a:p>
        </p:txBody>
      </p:sp>
      <p:sp>
        <p:nvSpPr>
          <p:cNvPr id="2345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4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85ECB2-7A46-48C6-BD0B-31BDA457005B}" type="slidenum">
              <a:rPr lang="en-US" sz="1400" smtClean="0"/>
              <a:pPr eaLnBrk="1" hangingPunct="1"/>
              <a:t>226</a:t>
            </a:fld>
            <a:endParaRPr lang="en-US" sz="1400"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smtClean="0"/>
              <a:t>Assessing the Design</a:t>
            </a:r>
          </a:p>
        </p:txBody>
      </p:sp>
      <p:sp>
        <p:nvSpPr>
          <p:cNvPr id="235523" name="Rectangle 3"/>
          <p:cNvSpPr>
            <a:spLocks noGrp="1" noChangeArrowheads="1"/>
          </p:cNvSpPr>
          <p:nvPr>
            <p:ph idx="1"/>
          </p:nvPr>
        </p:nvSpPr>
        <p:spPr/>
        <p:txBody>
          <a:bodyPr/>
          <a:lstStyle/>
          <a:p>
            <a:pPr eaLnBrk="1" hangingPunct="1">
              <a:lnSpc>
                <a:spcPct val="90000"/>
              </a:lnSpc>
            </a:pPr>
            <a:r>
              <a:rPr lang="en-US" smtClean="0"/>
              <a:t>5. How often do network outages isolate remote sites?</a:t>
            </a:r>
          </a:p>
          <a:p>
            <a:pPr lvl="1" eaLnBrk="1" hangingPunct="1">
              <a:lnSpc>
                <a:spcPct val="90000"/>
              </a:lnSpc>
            </a:pPr>
            <a:r>
              <a:rPr lang="en-US" smtClean="0"/>
              <a:t>a. Never</a:t>
            </a:r>
          </a:p>
          <a:p>
            <a:pPr lvl="1" eaLnBrk="1" hangingPunct="1">
              <a:lnSpc>
                <a:spcPct val="90000"/>
              </a:lnSpc>
            </a:pPr>
            <a:r>
              <a:rPr lang="en-US" smtClean="0"/>
              <a:t>b. Once a year</a:t>
            </a:r>
          </a:p>
          <a:p>
            <a:pPr lvl="1" eaLnBrk="1" hangingPunct="1">
              <a:lnSpc>
                <a:spcPct val="90000"/>
              </a:lnSpc>
            </a:pPr>
            <a:r>
              <a:rPr lang="en-US" smtClean="0"/>
              <a:t>c. Monthly</a:t>
            </a:r>
          </a:p>
        </p:txBody>
      </p:sp>
      <p:sp>
        <p:nvSpPr>
          <p:cNvPr id="2355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55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41D613-5481-4230-86E2-4DEF9C27DC42}" type="slidenum">
              <a:rPr lang="en-US" sz="1400" smtClean="0"/>
              <a:pPr eaLnBrk="1" hangingPunct="1"/>
              <a:t>227</a:t>
            </a:fld>
            <a:endParaRPr lang="en-US" sz="1400" smtClean="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p:txBody>
          <a:bodyPr/>
          <a:lstStyle/>
          <a:p>
            <a:pPr eaLnBrk="1" hangingPunct="1"/>
            <a:r>
              <a:rPr lang="en-US" smtClean="0"/>
              <a:t>Assessing the Design</a:t>
            </a:r>
          </a:p>
        </p:txBody>
      </p:sp>
      <p:sp>
        <p:nvSpPr>
          <p:cNvPr id="236547" name="Content Placeholder 2"/>
          <p:cNvSpPr>
            <a:spLocks noGrp="1"/>
          </p:cNvSpPr>
          <p:nvPr>
            <p:ph idx="1"/>
          </p:nvPr>
        </p:nvSpPr>
        <p:spPr/>
        <p:txBody>
          <a:bodyPr/>
          <a:lstStyle/>
          <a:p>
            <a:pPr eaLnBrk="1" hangingPunct="1">
              <a:lnSpc>
                <a:spcPct val="90000"/>
              </a:lnSpc>
            </a:pPr>
            <a:r>
              <a:rPr lang="en-US" smtClean="0"/>
              <a:t>6. Do you make routing decisions based on application protocols above the IP protocol layer (multicast, user ID)? </a:t>
            </a:r>
          </a:p>
          <a:p>
            <a:pPr lvl="1" eaLnBrk="1" hangingPunct="1">
              <a:lnSpc>
                <a:spcPct val="90000"/>
              </a:lnSpc>
            </a:pPr>
            <a:r>
              <a:rPr lang="en-US" smtClean="0"/>
              <a:t>a. Only at our Internet gateway</a:t>
            </a:r>
          </a:p>
          <a:p>
            <a:pPr lvl="1" eaLnBrk="1" hangingPunct="1">
              <a:lnSpc>
                <a:spcPct val="90000"/>
              </a:lnSpc>
            </a:pPr>
            <a:r>
              <a:rPr lang="en-US" smtClean="0"/>
              <a:t>b. Between regions</a:t>
            </a:r>
          </a:p>
          <a:p>
            <a:pPr lvl="1" eaLnBrk="1" hangingPunct="1">
              <a:lnSpc>
                <a:spcPct val="90000"/>
              </a:lnSpc>
            </a:pPr>
            <a:r>
              <a:rPr lang="en-US" smtClean="0"/>
              <a:t>c. At every kind of routing layer we can</a:t>
            </a:r>
          </a:p>
        </p:txBody>
      </p:sp>
      <p:sp>
        <p:nvSpPr>
          <p:cNvPr id="236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6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36CFDB-9866-48B2-A4E9-2DD8AFA23AFE}" type="slidenum">
              <a:rPr lang="en-US" sz="1400" smtClean="0"/>
              <a:pPr eaLnBrk="1" hangingPunct="1"/>
              <a:t>228</a:t>
            </a:fld>
            <a:endParaRPr lang="en-US" sz="1400"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smtClean="0"/>
              <a:t>Assessing the Design</a:t>
            </a:r>
          </a:p>
        </p:txBody>
      </p:sp>
      <p:sp>
        <p:nvSpPr>
          <p:cNvPr id="237571" name="Rectangle 3"/>
          <p:cNvSpPr>
            <a:spLocks noGrp="1" noChangeArrowheads="1"/>
          </p:cNvSpPr>
          <p:nvPr>
            <p:ph idx="1"/>
          </p:nvPr>
        </p:nvSpPr>
        <p:spPr/>
        <p:txBody>
          <a:bodyPr/>
          <a:lstStyle/>
          <a:p>
            <a:pPr eaLnBrk="1" hangingPunct="1">
              <a:lnSpc>
                <a:spcPct val="90000"/>
              </a:lnSpc>
            </a:pPr>
            <a:r>
              <a:rPr lang="en-US" smtClean="0"/>
              <a:t>7. What's the best way to improve your network? It needs to be more:</a:t>
            </a:r>
          </a:p>
          <a:p>
            <a:pPr lvl="1" eaLnBrk="1" hangingPunct="1">
              <a:lnSpc>
                <a:spcPct val="90000"/>
              </a:lnSpc>
            </a:pPr>
            <a:r>
              <a:rPr lang="en-US" smtClean="0"/>
              <a:t>a. Flexible</a:t>
            </a:r>
          </a:p>
          <a:p>
            <a:pPr lvl="1" eaLnBrk="1" hangingPunct="1">
              <a:lnSpc>
                <a:spcPct val="90000"/>
              </a:lnSpc>
            </a:pPr>
            <a:r>
              <a:rPr lang="en-US" smtClean="0"/>
              <a:t>b. Scalable</a:t>
            </a:r>
          </a:p>
          <a:p>
            <a:pPr lvl="1" eaLnBrk="1" hangingPunct="1">
              <a:lnSpc>
                <a:spcPct val="90000"/>
              </a:lnSpc>
            </a:pPr>
            <a:r>
              <a:rPr lang="en-US" smtClean="0"/>
              <a:t>c. Modular</a:t>
            </a:r>
          </a:p>
        </p:txBody>
      </p:sp>
      <p:sp>
        <p:nvSpPr>
          <p:cNvPr id="237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7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310A8E-F1F0-4EDC-BF5F-27CDADA405B3}" type="slidenum">
              <a:rPr lang="en-US" sz="1400" smtClean="0"/>
              <a:pPr eaLnBrk="1" hangingPunct="1"/>
              <a:t>229</a:t>
            </a:fld>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Oppenheimer Steps</a:t>
            </a:r>
          </a:p>
        </p:txBody>
      </p:sp>
      <p:sp>
        <p:nvSpPr>
          <p:cNvPr id="26627" name="Rectangle 3"/>
          <p:cNvSpPr>
            <a:spLocks noGrp="1" noChangeArrowheads="1"/>
          </p:cNvSpPr>
          <p:nvPr>
            <p:ph idx="1"/>
          </p:nvPr>
        </p:nvSpPr>
        <p:spPr/>
        <p:txBody>
          <a:bodyPr/>
          <a:lstStyle/>
          <a:p>
            <a:pPr eaLnBrk="1" hangingPunct="1"/>
            <a:r>
              <a:rPr lang="en-US" smtClean="0"/>
              <a:t>Part 1 – Identifying Customer Needs/Goals</a:t>
            </a:r>
          </a:p>
          <a:p>
            <a:pPr lvl="1" eaLnBrk="1" hangingPunct="1"/>
            <a:r>
              <a:rPr lang="en-US" smtClean="0"/>
              <a:t>Analyzing Business Goals and Constraints</a:t>
            </a:r>
          </a:p>
          <a:p>
            <a:pPr lvl="1" eaLnBrk="1" hangingPunct="1"/>
            <a:r>
              <a:rPr lang="en-US" smtClean="0"/>
              <a:t>Analyzing Technical Goals and Tradeoffs</a:t>
            </a:r>
          </a:p>
          <a:p>
            <a:pPr lvl="1" eaLnBrk="1" hangingPunct="1"/>
            <a:r>
              <a:rPr lang="en-US" smtClean="0"/>
              <a:t>Characterizing the Existing Network</a:t>
            </a:r>
          </a:p>
          <a:p>
            <a:pPr lvl="1" eaLnBrk="1" hangingPunct="1"/>
            <a:r>
              <a:rPr lang="en-US" smtClean="0"/>
              <a:t>Characterizing Network Traffic</a:t>
            </a:r>
          </a:p>
        </p:txBody>
      </p:sp>
      <p:sp>
        <p:nvSpPr>
          <p:cNvPr id="26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663F27-D609-4EDB-8C5A-F03CD717ADC8}" type="slidenum">
              <a:rPr lang="en-US" sz="1400" smtClean="0"/>
              <a:pPr eaLnBrk="1" hangingPunct="1"/>
              <a:t>23</a:t>
            </a:fld>
            <a:endParaRPr lang="en-US" sz="1400"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eaLnBrk="1" hangingPunct="1"/>
            <a:r>
              <a:rPr lang="en-US" smtClean="0"/>
              <a:t>Assessing the Design</a:t>
            </a:r>
          </a:p>
        </p:txBody>
      </p:sp>
      <p:sp>
        <p:nvSpPr>
          <p:cNvPr id="238595" name="Content Placeholder 2"/>
          <p:cNvSpPr>
            <a:spLocks noGrp="1"/>
          </p:cNvSpPr>
          <p:nvPr>
            <p:ph idx="1"/>
          </p:nvPr>
        </p:nvSpPr>
        <p:spPr/>
        <p:txBody>
          <a:bodyPr/>
          <a:lstStyle/>
          <a:p>
            <a:pPr eaLnBrk="1" hangingPunct="1">
              <a:lnSpc>
                <a:spcPct val="90000"/>
              </a:lnSpc>
            </a:pPr>
            <a:r>
              <a:rPr lang="en-US" smtClean="0"/>
              <a:t>8. Do your remote users experience the same application performance that your central office users experience?</a:t>
            </a:r>
          </a:p>
          <a:p>
            <a:pPr lvl="1" eaLnBrk="1" hangingPunct="1">
              <a:lnSpc>
                <a:spcPct val="90000"/>
              </a:lnSpc>
            </a:pPr>
            <a:r>
              <a:rPr lang="en-US" smtClean="0"/>
              <a:t>a. Yes</a:t>
            </a:r>
          </a:p>
          <a:p>
            <a:pPr lvl="1" eaLnBrk="1" hangingPunct="1">
              <a:lnSpc>
                <a:spcPct val="90000"/>
              </a:lnSpc>
            </a:pPr>
            <a:r>
              <a:rPr lang="en-US" smtClean="0"/>
              <a:t>b. For the most part</a:t>
            </a:r>
          </a:p>
          <a:p>
            <a:pPr lvl="1" eaLnBrk="1" hangingPunct="1">
              <a:lnSpc>
                <a:spcPct val="90000"/>
              </a:lnSpc>
            </a:pPr>
            <a:r>
              <a:rPr lang="en-US" smtClean="0"/>
              <a:t>c. Not at all</a:t>
            </a:r>
          </a:p>
        </p:txBody>
      </p:sp>
      <p:sp>
        <p:nvSpPr>
          <p:cNvPr id="2385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85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AB18F3-3AF6-47F9-8F3D-3B3ADCD4FC3A}" type="slidenum">
              <a:rPr lang="en-US" sz="1400" smtClean="0"/>
              <a:pPr eaLnBrk="1" hangingPunct="1"/>
              <a:t>230</a:t>
            </a:fld>
            <a:endParaRPr lang="en-US" sz="1400"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smtClean="0"/>
              <a:t>Assessing the Design</a:t>
            </a:r>
          </a:p>
        </p:txBody>
      </p:sp>
      <p:sp>
        <p:nvSpPr>
          <p:cNvPr id="239619" name="Rectangle 3"/>
          <p:cNvSpPr>
            <a:spLocks noGrp="1" noChangeArrowheads="1"/>
          </p:cNvSpPr>
          <p:nvPr>
            <p:ph idx="1"/>
          </p:nvPr>
        </p:nvSpPr>
        <p:spPr/>
        <p:txBody>
          <a:bodyPr/>
          <a:lstStyle/>
          <a:p>
            <a:pPr eaLnBrk="1" hangingPunct="1"/>
            <a:r>
              <a:rPr lang="en-US" smtClean="0"/>
              <a:t>9. What's your packet drop rate? </a:t>
            </a:r>
          </a:p>
          <a:p>
            <a:pPr lvl="1" eaLnBrk="1" hangingPunct="1"/>
            <a:r>
              <a:rPr lang="en-US" smtClean="0"/>
              <a:t>a. 1%</a:t>
            </a:r>
          </a:p>
          <a:p>
            <a:pPr lvl="1" eaLnBrk="1" hangingPunct="1"/>
            <a:r>
              <a:rPr lang="en-US" smtClean="0"/>
              <a:t>b. 2%</a:t>
            </a:r>
          </a:p>
          <a:p>
            <a:pPr lvl="1" eaLnBrk="1" hangingPunct="1"/>
            <a:r>
              <a:rPr lang="en-US" smtClean="0"/>
              <a:t>c. 3%</a:t>
            </a:r>
          </a:p>
        </p:txBody>
      </p:sp>
      <p:sp>
        <p:nvSpPr>
          <p:cNvPr id="2396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396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4F8648-CB0C-4399-B78A-4E77C2D10537}" type="slidenum">
              <a:rPr lang="en-US" sz="1400" smtClean="0"/>
              <a:pPr eaLnBrk="1" hangingPunct="1"/>
              <a:t>231</a:t>
            </a:fld>
            <a:endParaRPr lang="en-US" sz="140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smtClean="0"/>
              <a:t>Assessing the Design</a:t>
            </a:r>
          </a:p>
        </p:txBody>
      </p:sp>
      <p:sp>
        <p:nvSpPr>
          <p:cNvPr id="240643" name="Content Placeholder 2"/>
          <p:cNvSpPr>
            <a:spLocks noGrp="1"/>
          </p:cNvSpPr>
          <p:nvPr>
            <p:ph idx="1"/>
          </p:nvPr>
        </p:nvSpPr>
        <p:spPr/>
        <p:txBody>
          <a:bodyPr/>
          <a:lstStyle/>
          <a:p>
            <a:pPr eaLnBrk="1" hangingPunct="1"/>
            <a:r>
              <a:rPr lang="en-US" smtClean="0"/>
              <a:t>10. Do you trade off lower transmission speeds than you need to reduce band width costs? </a:t>
            </a:r>
          </a:p>
          <a:p>
            <a:pPr lvl="1" eaLnBrk="1" hangingPunct="1"/>
            <a:r>
              <a:rPr lang="en-US" smtClean="0"/>
              <a:t>a. Absolutely</a:t>
            </a:r>
          </a:p>
          <a:p>
            <a:pPr lvl="1" eaLnBrk="1" hangingPunct="1"/>
            <a:r>
              <a:rPr lang="en-US" smtClean="0"/>
              <a:t>b. Sometimes</a:t>
            </a:r>
          </a:p>
          <a:p>
            <a:pPr lvl="1" eaLnBrk="1" hangingPunct="1"/>
            <a:r>
              <a:rPr lang="en-US" smtClean="0"/>
              <a:t>c. Never</a:t>
            </a:r>
          </a:p>
        </p:txBody>
      </p:sp>
      <p:sp>
        <p:nvSpPr>
          <p:cNvPr id="240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45F2A8-9927-49F8-A42F-3D1B9EC69154}" type="slidenum">
              <a:rPr lang="en-US" sz="1400" smtClean="0"/>
              <a:pPr eaLnBrk="1" hangingPunct="1"/>
              <a:t>232</a:t>
            </a:fld>
            <a:endParaRPr lang="en-US" sz="1400"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smtClean="0"/>
              <a:t>Assessing the Design</a:t>
            </a:r>
          </a:p>
        </p:txBody>
      </p:sp>
      <p:sp>
        <p:nvSpPr>
          <p:cNvPr id="241667" name="Rectangle 3"/>
          <p:cNvSpPr>
            <a:spLocks noGrp="1" noChangeArrowheads="1"/>
          </p:cNvSpPr>
          <p:nvPr>
            <p:ph idx="1"/>
          </p:nvPr>
        </p:nvSpPr>
        <p:spPr/>
        <p:txBody>
          <a:bodyPr/>
          <a:lstStyle/>
          <a:p>
            <a:pPr eaLnBrk="1" hangingPunct="1"/>
            <a:r>
              <a:rPr lang="en-US" smtClean="0"/>
              <a:t>11. How often do users experience time outs within the corporate LAN?</a:t>
            </a:r>
          </a:p>
          <a:p>
            <a:pPr lvl="1" eaLnBrk="1" hangingPunct="1"/>
            <a:r>
              <a:rPr lang="en-US" smtClean="0"/>
              <a:t>a. Occasionally</a:t>
            </a:r>
          </a:p>
          <a:p>
            <a:pPr lvl="1" eaLnBrk="1" hangingPunct="1"/>
            <a:r>
              <a:rPr lang="en-US" smtClean="0"/>
              <a:t>b. Rarely</a:t>
            </a:r>
          </a:p>
          <a:p>
            <a:pPr lvl="2" eaLnBrk="1" hangingPunct="1"/>
            <a:r>
              <a:rPr lang="en-US" smtClean="0"/>
              <a:t>c. Never</a:t>
            </a:r>
          </a:p>
        </p:txBody>
      </p:sp>
      <p:sp>
        <p:nvSpPr>
          <p:cNvPr id="241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1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A386FE-C872-4C34-B841-233AF80F2DE2}" type="slidenum">
              <a:rPr lang="en-US" sz="1400" smtClean="0"/>
              <a:pPr eaLnBrk="1" hangingPunct="1"/>
              <a:t>233</a:t>
            </a:fld>
            <a:endParaRPr lang="en-US" sz="1400" smtClean="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eaLnBrk="1" hangingPunct="1"/>
            <a:r>
              <a:rPr lang="en-US" smtClean="0"/>
              <a:t>Assessing the Design</a:t>
            </a:r>
          </a:p>
        </p:txBody>
      </p:sp>
      <p:sp>
        <p:nvSpPr>
          <p:cNvPr id="242691" name="Content Placeholder 2"/>
          <p:cNvSpPr>
            <a:spLocks noGrp="1"/>
          </p:cNvSpPr>
          <p:nvPr>
            <p:ph idx="1"/>
          </p:nvPr>
        </p:nvSpPr>
        <p:spPr/>
        <p:txBody>
          <a:bodyPr/>
          <a:lstStyle/>
          <a:p>
            <a:pPr eaLnBrk="1" hangingPunct="1"/>
            <a:r>
              <a:rPr lang="en-US" smtClean="0"/>
              <a:t>12. What is the peak sustained processor utilization on your core routers?</a:t>
            </a:r>
          </a:p>
          <a:p>
            <a:pPr lvl="1" eaLnBrk="1" hangingPunct="1"/>
            <a:r>
              <a:rPr lang="en-US" smtClean="0"/>
              <a:t>a. Less than 25%</a:t>
            </a:r>
          </a:p>
          <a:p>
            <a:pPr lvl="1" eaLnBrk="1" hangingPunct="1"/>
            <a:r>
              <a:rPr lang="en-US" smtClean="0"/>
              <a:t>b. 25% to 50%</a:t>
            </a:r>
          </a:p>
          <a:p>
            <a:pPr lvl="1" eaLnBrk="1" hangingPunct="1"/>
            <a:r>
              <a:rPr lang="en-US" smtClean="0"/>
              <a:t>c. Greater than 50%</a:t>
            </a:r>
          </a:p>
        </p:txBody>
      </p:sp>
      <p:sp>
        <p:nvSpPr>
          <p:cNvPr id="242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2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855F6A-8C81-4D19-8C6C-4E4ED72D28A6}" type="slidenum">
              <a:rPr lang="en-US" sz="1400" smtClean="0"/>
              <a:pPr eaLnBrk="1" hangingPunct="1"/>
              <a:t>234</a:t>
            </a:fld>
            <a:endParaRPr lang="en-US" sz="1400"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smtClean="0"/>
              <a:t>Assessing the Design</a:t>
            </a:r>
          </a:p>
        </p:txBody>
      </p:sp>
      <p:sp>
        <p:nvSpPr>
          <p:cNvPr id="243715" name="Rectangle 3"/>
          <p:cNvSpPr>
            <a:spLocks noGrp="1" noChangeArrowheads="1"/>
          </p:cNvSpPr>
          <p:nvPr>
            <p:ph idx="1"/>
          </p:nvPr>
        </p:nvSpPr>
        <p:spPr/>
        <p:txBody>
          <a:bodyPr/>
          <a:lstStyle/>
          <a:p>
            <a:pPr eaLnBrk="1" hangingPunct="1"/>
            <a:r>
              <a:rPr lang="en-US" smtClean="0"/>
              <a:t>13. What is the peak sustained processor utilization on your edge routers?</a:t>
            </a:r>
          </a:p>
          <a:p>
            <a:pPr lvl="1" eaLnBrk="1" hangingPunct="1"/>
            <a:r>
              <a:rPr lang="en-US" smtClean="0"/>
              <a:t>a. Less than 25%</a:t>
            </a:r>
          </a:p>
          <a:p>
            <a:pPr lvl="1" eaLnBrk="1" hangingPunct="1"/>
            <a:r>
              <a:rPr lang="en-US" smtClean="0"/>
              <a:t>b. 25% to 50%</a:t>
            </a:r>
          </a:p>
          <a:p>
            <a:pPr lvl="1" eaLnBrk="1" hangingPunct="1"/>
            <a:r>
              <a:rPr lang="en-US" smtClean="0"/>
              <a:t>c. Greater than 50%</a:t>
            </a:r>
          </a:p>
        </p:txBody>
      </p:sp>
      <p:sp>
        <p:nvSpPr>
          <p:cNvPr id="243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3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DBEEDC-BE6D-4ED3-916E-90DE619C9CFA}" type="slidenum">
              <a:rPr lang="en-US" sz="1400" smtClean="0"/>
              <a:pPr eaLnBrk="1" hangingPunct="1"/>
              <a:t>235</a:t>
            </a:fld>
            <a:endParaRPr lang="en-US" sz="1400"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pPr eaLnBrk="1" hangingPunct="1"/>
            <a:r>
              <a:rPr lang="en-US" smtClean="0"/>
              <a:t>Assessing the Design</a:t>
            </a:r>
          </a:p>
        </p:txBody>
      </p:sp>
      <p:sp>
        <p:nvSpPr>
          <p:cNvPr id="244739" name="Content Placeholder 2"/>
          <p:cNvSpPr>
            <a:spLocks noGrp="1"/>
          </p:cNvSpPr>
          <p:nvPr>
            <p:ph idx="1"/>
          </p:nvPr>
        </p:nvSpPr>
        <p:spPr/>
        <p:txBody>
          <a:bodyPr/>
          <a:lstStyle/>
          <a:p>
            <a:pPr eaLnBrk="1" hangingPunct="1"/>
            <a:r>
              <a:rPr lang="en-US" smtClean="0"/>
              <a:t>14. What is the target bandwidth utilization on your WAN links?</a:t>
            </a:r>
          </a:p>
          <a:p>
            <a:pPr lvl="1" eaLnBrk="1" hangingPunct="1"/>
            <a:r>
              <a:rPr lang="en-US" smtClean="0"/>
              <a:t>a. Less than 25%</a:t>
            </a:r>
          </a:p>
          <a:p>
            <a:pPr lvl="1" eaLnBrk="1" hangingPunct="1"/>
            <a:r>
              <a:rPr lang="en-US" smtClean="0"/>
              <a:t>b. 25% to 50%</a:t>
            </a:r>
          </a:p>
          <a:p>
            <a:pPr lvl="1" eaLnBrk="1" hangingPunct="1"/>
            <a:r>
              <a:rPr lang="en-US" smtClean="0"/>
              <a:t>c. Greater than 50%</a:t>
            </a:r>
          </a:p>
        </p:txBody>
      </p:sp>
      <p:sp>
        <p:nvSpPr>
          <p:cNvPr id="244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4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1DECD6-34D7-449C-BB9B-FC5F269D5B05}" type="slidenum">
              <a:rPr lang="en-US" sz="1400" smtClean="0"/>
              <a:pPr eaLnBrk="1" hangingPunct="1"/>
              <a:t>236</a:t>
            </a:fld>
            <a:endParaRPr lang="en-US" sz="1400" smtClean="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smtClean="0"/>
              <a:t>Assessing the Design</a:t>
            </a:r>
          </a:p>
        </p:txBody>
      </p:sp>
      <p:sp>
        <p:nvSpPr>
          <p:cNvPr id="245763" name="Rectangle 3"/>
          <p:cNvSpPr>
            <a:spLocks noGrp="1" noChangeArrowheads="1"/>
          </p:cNvSpPr>
          <p:nvPr>
            <p:ph idx="1"/>
          </p:nvPr>
        </p:nvSpPr>
        <p:spPr/>
        <p:txBody>
          <a:bodyPr/>
          <a:lstStyle/>
          <a:p>
            <a:pPr eaLnBrk="1" hangingPunct="1"/>
            <a:r>
              <a:rPr lang="en-US" smtClean="0"/>
              <a:t>15. How often do you exceed your target bandwidth utilization?</a:t>
            </a:r>
          </a:p>
          <a:p>
            <a:pPr lvl="1" eaLnBrk="1" hangingPunct="1"/>
            <a:r>
              <a:rPr lang="en-US" smtClean="0"/>
              <a:t>a. More than an hour per day</a:t>
            </a:r>
          </a:p>
          <a:p>
            <a:pPr lvl="1" eaLnBrk="1" hangingPunct="1"/>
            <a:r>
              <a:rPr lang="en-US" smtClean="0"/>
              <a:t>b. Less than an hour per day</a:t>
            </a:r>
          </a:p>
          <a:p>
            <a:pPr lvl="1" eaLnBrk="1" hangingPunct="1"/>
            <a:r>
              <a:rPr lang="en-US" smtClean="0"/>
              <a:t>c. An hour or less per week</a:t>
            </a:r>
          </a:p>
        </p:txBody>
      </p:sp>
      <p:sp>
        <p:nvSpPr>
          <p:cNvPr id="245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5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7510FD-D9D3-450B-A13F-4B1F92514416}" type="slidenum">
              <a:rPr lang="en-US" sz="1400" smtClean="0"/>
              <a:pPr eaLnBrk="1" hangingPunct="1"/>
              <a:t>237</a:t>
            </a:fld>
            <a:endParaRPr lang="en-US" sz="1400" smtClean="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pPr eaLnBrk="1" hangingPunct="1"/>
            <a:r>
              <a:rPr lang="en-US" smtClean="0"/>
              <a:t>Assessing the Design</a:t>
            </a:r>
          </a:p>
        </p:txBody>
      </p:sp>
      <p:sp>
        <p:nvSpPr>
          <p:cNvPr id="246787" name="Content Placeholder 2"/>
          <p:cNvSpPr>
            <a:spLocks noGrp="1"/>
          </p:cNvSpPr>
          <p:nvPr>
            <p:ph idx="1"/>
          </p:nvPr>
        </p:nvSpPr>
        <p:spPr/>
        <p:txBody>
          <a:bodyPr/>
          <a:lstStyle/>
          <a:p>
            <a:pPr eaLnBrk="1" hangingPunct="1"/>
            <a:r>
              <a:rPr lang="en-US" smtClean="0"/>
              <a:t>16. Does adding server processing capacity boost application performance for end users? </a:t>
            </a:r>
          </a:p>
          <a:p>
            <a:pPr lvl="1" eaLnBrk="1" hangingPunct="1"/>
            <a:r>
              <a:rPr lang="en-US" smtClean="0"/>
              <a:t>a. Always</a:t>
            </a:r>
          </a:p>
          <a:p>
            <a:pPr lvl="1" eaLnBrk="1" hangingPunct="1"/>
            <a:r>
              <a:rPr lang="en-US" smtClean="0"/>
              <a:t>b. Often</a:t>
            </a:r>
          </a:p>
          <a:p>
            <a:pPr lvl="1" eaLnBrk="1" hangingPunct="1"/>
            <a:r>
              <a:rPr lang="en-US" smtClean="0"/>
              <a:t>c. Only occasionally</a:t>
            </a:r>
          </a:p>
        </p:txBody>
      </p:sp>
      <p:sp>
        <p:nvSpPr>
          <p:cNvPr id="246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6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5550AD-BD8D-4E8B-9731-307B5206435E}" type="slidenum">
              <a:rPr lang="en-US" sz="1400" smtClean="0"/>
              <a:pPr eaLnBrk="1" hangingPunct="1"/>
              <a:t>238</a:t>
            </a:fld>
            <a:endParaRPr lang="en-US" sz="1400" smtClean="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smtClean="0"/>
              <a:t>Assessing the Design</a:t>
            </a:r>
          </a:p>
        </p:txBody>
      </p:sp>
      <p:sp>
        <p:nvSpPr>
          <p:cNvPr id="247811" name="Rectangle 3"/>
          <p:cNvSpPr>
            <a:spLocks noGrp="1" noChangeArrowheads="1"/>
          </p:cNvSpPr>
          <p:nvPr>
            <p:ph idx="1"/>
          </p:nvPr>
        </p:nvSpPr>
        <p:spPr/>
        <p:txBody>
          <a:bodyPr/>
          <a:lstStyle/>
          <a:p>
            <a:pPr eaLnBrk="1" hangingPunct="1"/>
            <a:r>
              <a:rPr lang="en-US" smtClean="0"/>
              <a:t>17. Does your help desk receive more "application not available" than "server not available" reports? </a:t>
            </a:r>
          </a:p>
          <a:p>
            <a:pPr lvl="1" eaLnBrk="1" hangingPunct="1"/>
            <a:r>
              <a:rPr lang="en-US" smtClean="0"/>
              <a:t>a. Every day</a:t>
            </a:r>
          </a:p>
          <a:p>
            <a:pPr lvl="1" eaLnBrk="1" hangingPunct="1"/>
            <a:r>
              <a:rPr lang="en-US" smtClean="0"/>
              <a:t>b. Now and again</a:t>
            </a:r>
          </a:p>
          <a:p>
            <a:pPr lvl="1" eaLnBrk="1" hangingPunct="1"/>
            <a:r>
              <a:rPr lang="en-US" smtClean="0"/>
              <a:t>c. Never</a:t>
            </a:r>
          </a:p>
        </p:txBody>
      </p:sp>
      <p:sp>
        <p:nvSpPr>
          <p:cNvPr id="2478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78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BA9525-0654-4D3B-B939-F318D25A6224}" type="slidenum">
              <a:rPr lang="en-US" sz="1400" smtClean="0"/>
              <a:pPr eaLnBrk="1" hangingPunct="1"/>
              <a:t>239</a:t>
            </a:fld>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Oppenheimer Steps</a:t>
            </a:r>
          </a:p>
        </p:txBody>
      </p:sp>
      <p:sp>
        <p:nvSpPr>
          <p:cNvPr id="27651" name="Rectangle 3"/>
          <p:cNvSpPr>
            <a:spLocks noGrp="1" noChangeArrowheads="1"/>
          </p:cNvSpPr>
          <p:nvPr>
            <p:ph idx="1"/>
          </p:nvPr>
        </p:nvSpPr>
        <p:spPr/>
        <p:txBody>
          <a:bodyPr/>
          <a:lstStyle/>
          <a:p>
            <a:pPr eaLnBrk="1" hangingPunct="1"/>
            <a:r>
              <a:rPr lang="en-US" smtClean="0"/>
              <a:t>Part 2 – Logical Network Design</a:t>
            </a:r>
          </a:p>
          <a:p>
            <a:pPr lvl="1" eaLnBrk="1" hangingPunct="1"/>
            <a:r>
              <a:rPr lang="en-US" smtClean="0"/>
              <a:t>Designing a Network Topology</a:t>
            </a:r>
          </a:p>
          <a:p>
            <a:pPr lvl="1" eaLnBrk="1" hangingPunct="1"/>
            <a:r>
              <a:rPr lang="en-US" smtClean="0"/>
              <a:t>Designing Models for Addressing and Naming</a:t>
            </a:r>
          </a:p>
          <a:p>
            <a:pPr lvl="1" eaLnBrk="1" hangingPunct="1"/>
            <a:r>
              <a:rPr lang="en-US" smtClean="0"/>
              <a:t>Selecting Switching and Routing Protocols</a:t>
            </a:r>
          </a:p>
          <a:p>
            <a:pPr lvl="1" eaLnBrk="1" hangingPunct="1"/>
            <a:r>
              <a:rPr lang="en-US" smtClean="0"/>
              <a:t>Developing Network Security Strategies</a:t>
            </a:r>
          </a:p>
          <a:p>
            <a:pPr lvl="1" eaLnBrk="1" hangingPunct="1"/>
            <a:r>
              <a:rPr lang="en-US" smtClean="0"/>
              <a:t>Developing Network Management Strategies</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9C234E-A01B-4E52-B1AA-B5071A5884B8}" type="slidenum">
              <a:rPr lang="en-US" sz="1400" smtClean="0"/>
              <a:pPr eaLnBrk="1" hangingPunct="1"/>
              <a:t>24</a:t>
            </a:fld>
            <a:endParaRPr lang="en-US" sz="1400"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pPr eaLnBrk="1" hangingPunct="1"/>
            <a:r>
              <a:rPr lang="en-US" smtClean="0"/>
              <a:t>Assessing the Design</a:t>
            </a:r>
          </a:p>
        </p:txBody>
      </p:sp>
      <p:sp>
        <p:nvSpPr>
          <p:cNvPr id="248835" name="Content Placeholder 2"/>
          <p:cNvSpPr>
            <a:spLocks noGrp="1"/>
          </p:cNvSpPr>
          <p:nvPr>
            <p:ph idx="1"/>
          </p:nvPr>
        </p:nvSpPr>
        <p:spPr/>
        <p:txBody>
          <a:bodyPr/>
          <a:lstStyle/>
          <a:p>
            <a:pPr eaLnBrk="1" hangingPunct="1"/>
            <a:r>
              <a:rPr lang="en-US" smtClean="0"/>
              <a:t>18. Does your network support protocols other than IP (SNA, IPX, DLSW)?</a:t>
            </a:r>
          </a:p>
          <a:p>
            <a:pPr lvl="1" eaLnBrk="1" hangingPunct="1"/>
            <a:r>
              <a:rPr lang="en-US" smtClean="0"/>
              <a:t>a. No</a:t>
            </a:r>
          </a:p>
          <a:p>
            <a:pPr lvl="1" eaLnBrk="1" hangingPunct="1"/>
            <a:r>
              <a:rPr lang="en-US" smtClean="0"/>
              <a:t>b. Less than 10 % of total traffic</a:t>
            </a:r>
          </a:p>
          <a:p>
            <a:pPr lvl="1" eaLnBrk="1" hangingPunct="1"/>
            <a:r>
              <a:rPr lang="en-US" smtClean="0"/>
              <a:t>c. More than 10%, less than 50% of traffic</a:t>
            </a:r>
          </a:p>
        </p:txBody>
      </p:sp>
      <p:sp>
        <p:nvSpPr>
          <p:cNvPr id="2488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8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E9B5A2-97EE-45DD-808F-4390A3BAE73C}" type="slidenum">
              <a:rPr lang="en-US" sz="1400" smtClean="0"/>
              <a:pPr eaLnBrk="1" hangingPunct="1"/>
              <a:t>240</a:t>
            </a:fld>
            <a:endParaRPr lang="en-US" sz="1400" smtClean="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US" smtClean="0"/>
              <a:t>Assessing the Design</a:t>
            </a:r>
          </a:p>
        </p:txBody>
      </p:sp>
      <p:sp>
        <p:nvSpPr>
          <p:cNvPr id="249859" name="Rectangle 3"/>
          <p:cNvSpPr>
            <a:spLocks noGrp="1" noChangeArrowheads="1"/>
          </p:cNvSpPr>
          <p:nvPr>
            <p:ph idx="1"/>
          </p:nvPr>
        </p:nvSpPr>
        <p:spPr/>
        <p:txBody>
          <a:bodyPr/>
          <a:lstStyle/>
          <a:p>
            <a:pPr eaLnBrk="1" hangingPunct="1"/>
            <a:r>
              <a:rPr lang="en-US" smtClean="0"/>
              <a:t>19. Does your network provide the same performance levels across primary and redundant circuits and architecture?</a:t>
            </a:r>
          </a:p>
          <a:p>
            <a:pPr lvl="1" eaLnBrk="1" hangingPunct="1"/>
            <a:r>
              <a:rPr lang="en-US" smtClean="0"/>
              <a:t>a. Yes</a:t>
            </a:r>
          </a:p>
          <a:p>
            <a:pPr lvl="1" eaLnBrk="1" hangingPunct="1"/>
            <a:r>
              <a:rPr lang="en-US" smtClean="0"/>
              <a:t>b. No, but it should</a:t>
            </a:r>
          </a:p>
          <a:p>
            <a:pPr lvl="1" eaLnBrk="1" hangingPunct="1"/>
            <a:r>
              <a:rPr lang="en-US" smtClean="0"/>
              <a:t>c. No, and doesn't need to</a:t>
            </a:r>
          </a:p>
        </p:txBody>
      </p:sp>
      <p:sp>
        <p:nvSpPr>
          <p:cNvPr id="2498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49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3C39CD-CB77-4519-8464-194F7D29B91A}" type="slidenum">
              <a:rPr lang="en-US" sz="1400" smtClean="0"/>
              <a:pPr eaLnBrk="1" hangingPunct="1"/>
              <a:t>241</a:t>
            </a:fld>
            <a:endParaRPr lang="en-US" sz="1400" smtClean="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smtClean="0"/>
              <a:t>Assessing the Design</a:t>
            </a:r>
          </a:p>
        </p:txBody>
      </p:sp>
      <p:sp>
        <p:nvSpPr>
          <p:cNvPr id="250883" name="Rectangle 3"/>
          <p:cNvSpPr>
            <a:spLocks noGrp="1" noChangeArrowheads="1"/>
          </p:cNvSpPr>
          <p:nvPr>
            <p:ph idx="1"/>
          </p:nvPr>
        </p:nvSpPr>
        <p:spPr/>
        <p:txBody>
          <a:bodyPr/>
          <a:lstStyle/>
          <a:p>
            <a:pPr eaLnBrk="1" hangingPunct="1"/>
            <a:r>
              <a:rPr lang="en-US" smtClean="0"/>
              <a:t>20. What is the primary reason you'd implement quality of service?</a:t>
            </a:r>
          </a:p>
          <a:p>
            <a:pPr lvl="1" eaLnBrk="1" hangingPunct="1"/>
            <a:r>
              <a:rPr lang="en-US" smtClean="0"/>
              <a:t>a. Manage existing performance affecting traffic congestion</a:t>
            </a:r>
          </a:p>
          <a:p>
            <a:pPr lvl="1" eaLnBrk="1" hangingPunct="1"/>
            <a:r>
              <a:rPr lang="en-US" smtClean="0"/>
              <a:t>b. Avoid possible performance impacting traffic congestion</a:t>
            </a:r>
          </a:p>
          <a:p>
            <a:pPr lvl="1" eaLnBrk="1" hangingPunct="1"/>
            <a:r>
              <a:rPr lang="en-US" smtClean="0"/>
              <a:t>c. Develop service application offerings around traffic shaping</a:t>
            </a:r>
          </a:p>
        </p:txBody>
      </p:sp>
      <p:sp>
        <p:nvSpPr>
          <p:cNvPr id="2508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0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2B88CE-BCD8-41A5-B42F-0FF9F5EA8FEE}" type="slidenum">
              <a:rPr lang="en-US" sz="1400" smtClean="0"/>
              <a:pPr eaLnBrk="1" hangingPunct="1"/>
              <a:t>242</a:t>
            </a:fld>
            <a:endParaRPr lang="en-US" sz="1400"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US" smtClean="0"/>
              <a:t>Assessing the Design</a:t>
            </a:r>
          </a:p>
        </p:txBody>
      </p:sp>
      <p:sp>
        <p:nvSpPr>
          <p:cNvPr id="251907" name="Rectangle 3"/>
          <p:cNvSpPr>
            <a:spLocks noGrp="1" noChangeArrowheads="1"/>
          </p:cNvSpPr>
          <p:nvPr>
            <p:ph idx="1"/>
          </p:nvPr>
        </p:nvSpPr>
        <p:spPr/>
        <p:txBody>
          <a:bodyPr/>
          <a:lstStyle/>
          <a:p>
            <a:pPr eaLnBrk="1" hangingPunct="1"/>
            <a:r>
              <a:rPr lang="en-US" smtClean="0"/>
              <a:t>Total: </a:t>
            </a:r>
          </a:p>
          <a:p>
            <a:pPr eaLnBrk="1" hangingPunct="1"/>
            <a:r>
              <a:rPr lang="en-US" smtClean="0"/>
              <a:t>Score yourself</a:t>
            </a:r>
          </a:p>
          <a:p>
            <a:pPr lvl="1" eaLnBrk="1" hangingPunct="1"/>
            <a:r>
              <a:rPr lang="en-US" smtClean="0"/>
              <a:t>Every A counts for three points; every B counts for two points; and every C counts for one point</a:t>
            </a:r>
          </a:p>
          <a:p>
            <a:pPr eaLnBrk="1" hangingPunct="1"/>
            <a:r>
              <a:rPr lang="en-US" smtClean="0"/>
              <a:t>If your score equals</a:t>
            </a:r>
          </a:p>
        </p:txBody>
      </p:sp>
      <p:sp>
        <p:nvSpPr>
          <p:cNvPr id="2519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1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1AE089-858C-46C8-AB9B-20B0D34E4A52}" type="slidenum">
              <a:rPr lang="en-US" sz="1400" smtClean="0"/>
              <a:pPr eaLnBrk="1" hangingPunct="1"/>
              <a:t>243</a:t>
            </a:fld>
            <a:endParaRPr lang="en-US" sz="1400" smtClean="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en-US" smtClean="0"/>
              <a:t>Assessing the Design</a:t>
            </a:r>
          </a:p>
        </p:txBody>
      </p:sp>
      <p:sp>
        <p:nvSpPr>
          <p:cNvPr id="252931" name="Rectangle 3"/>
          <p:cNvSpPr>
            <a:spLocks noGrp="1" noChangeArrowheads="1"/>
          </p:cNvSpPr>
          <p:nvPr>
            <p:ph idx="1"/>
          </p:nvPr>
        </p:nvSpPr>
        <p:spPr/>
        <p:txBody>
          <a:bodyPr/>
          <a:lstStyle/>
          <a:p>
            <a:pPr eaLnBrk="1" hangingPunct="1"/>
            <a:r>
              <a:rPr lang="en-US" smtClean="0"/>
              <a:t>20 to 33 - Slow network</a:t>
            </a:r>
          </a:p>
          <a:p>
            <a:pPr lvl="1" eaLnBrk="1" hangingPunct="1"/>
            <a:r>
              <a:rPr lang="en-US" smtClean="0"/>
              <a:t>You have to improve your network performance with reengineering and process structuring</a:t>
            </a:r>
          </a:p>
          <a:p>
            <a:pPr lvl="1" eaLnBrk="1" hangingPunct="1"/>
            <a:r>
              <a:rPr lang="en-US" smtClean="0"/>
              <a:t>An application-aware infrastructure assessment can assist in this effort</a:t>
            </a:r>
          </a:p>
          <a:p>
            <a:pPr lvl="1" eaLnBrk="1" hangingPunct="1"/>
            <a:r>
              <a:rPr lang="en-US" smtClean="0"/>
              <a:t>This approach reviews current application profiles, traffic profiles and existing infrastructures to develop an approach to remedy all performance problems</a:t>
            </a:r>
          </a:p>
        </p:txBody>
      </p:sp>
      <p:sp>
        <p:nvSpPr>
          <p:cNvPr id="2529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29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448EE1-D215-4DB1-B207-3BE094FBCD0F}" type="slidenum">
              <a:rPr lang="en-US" sz="1400" smtClean="0"/>
              <a:pPr eaLnBrk="1" hangingPunct="1"/>
              <a:t>244</a:t>
            </a:fld>
            <a:endParaRPr lang="en-US" sz="1400" smtClean="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r>
              <a:rPr lang="en-US" smtClean="0"/>
              <a:t>Assessing the Design</a:t>
            </a:r>
          </a:p>
        </p:txBody>
      </p:sp>
      <p:sp>
        <p:nvSpPr>
          <p:cNvPr id="253955" name="Rectangle 3"/>
          <p:cNvSpPr>
            <a:spLocks noGrp="1" noChangeArrowheads="1"/>
          </p:cNvSpPr>
          <p:nvPr>
            <p:ph idx="1"/>
          </p:nvPr>
        </p:nvSpPr>
        <p:spPr/>
        <p:txBody>
          <a:bodyPr/>
          <a:lstStyle/>
          <a:p>
            <a:pPr eaLnBrk="1" hangingPunct="1"/>
            <a:r>
              <a:rPr lang="en-US" smtClean="0"/>
              <a:t>34 to 51 - Acceptable performance</a:t>
            </a:r>
          </a:p>
          <a:p>
            <a:pPr lvl="1" eaLnBrk="1" hangingPunct="1"/>
            <a:r>
              <a:rPr lang="en-US" smtClean="0"/>
              <a:t>You should examine improved performance and network failure tools such as synthetic transaction monitors or high-volume transaction monitors that provide insight into rare slow transactions</a:t>
            </a:r>
          </a:p>
        </p:txBody>
      </p:sp>
      <p:sp>
        <p:nvSpPr>
          <p:cNvPr id="2539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39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6AF297-5103-4DBD-B0B0-EFDCCB109067}" type="slidenum">
              <a:rPr lang="en-US" sz="1400" smtClean="0"/>
              <a:pPr eaLnBrk="1" hangingPunct="1"/>
              <a:t>245</a:t>
            </a:fld>
            <a:endParaRPr lang="en-US" sz="1400" smtClean="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smtClean="0"/>
              <a:t>Assessing the Design</a:t>
            </a:r>
          </a:p>
        </p:txBody>
      </p:sp>
      <p:sp>
        <p:nvSpPr>
          <p:cNvPr id="254979" name="Rectangle 3"/>
          <p:cNvSpPr>
            <a:spLocks noGrp="1" noChangeArrowheads="1"/>
          </p:cNvSpPr>
          <p:nvPr>
            <p:ph idx="1"/>
          </p:nvPr>
        </p:nvSpPr>
        <p:spPr/>
        <p:txBody>
          <a:bodyPr/>
          <a:lstStyle/>
          <a:p>
            <a:pPr lvl="1" eaLnBrk="1" hangingPunct="1"/>
            <a:r>
              <a:rPr lang="en-US" smtClean="0"/>
              <a:t>You also might benefit from one or more of the following</a:t>
            </a:r>
          </a:p>
          <a:p>
            <a:pPr lvl="2" eaLnBrk="1" hangingPunct="1"/>
            <a:r>
              <a:rPr lang="en-US" smtClean="0"/>
              <a:t>Define the target for quality of service (QoS) and translate these service- level agreement targets into specific rules for network behavior</a:t>
            </a:r>
          </a:p>
          <a:p>
            <a:pPr lvl="2" eaLnBrk="1" hangingPunct="1"/>
            <a:r>
              <a:rPr lang="en-US" smtClean="0"/>
              <a:t>Enable QoS for the corporate infrastructure</a:t>
            </a:r>
          </a:p>
          <a:p>
            <a:pPr lvl="2" eaLnBrk="1" hangingPunct="1"/>
            <a:r>
              <a:rPr lang="en-US" smtClean="0"/>
              <a:t>Work to define the tool sets that will enforce the QoS policies</a:t>
            </a:r>
          </a:p>
          <a:p>
            <a:pPr lvl="2" eaLnBrk="1" hangingPunct="1"/>
            <a:r>
              <a:rPr lang="en-US" smtClean="0"/>
              <a:t>Classify the performance metrics required for mission-critical traffic</a:t>
            </a:r>
          </a:p>
          <a:p>
            <a:pPr lvl="2" eaLnBrk="1" hangingPunct="1"/>
            <a:r>
              <a:rPr lang="en-US" smtClean="0"/>
              <a:t>Develop a complete, end-to-end QoS model</a:t>
            </a:r>
          </a:p>
        </p:txBody>
      </p:sp>
      <p:sp>
        <p:nvSpPr>
          <p:cNvPr id="2549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49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C2B911-E8D8-41AC-82D8-738578D61154}" type="slidenum">
              <a:rPr lang="en-US" sz="1400" smtClean="0"/>
              <a:pPr eaLnBrk="1" hangingPunct="1"/>
              <a:t>246</a:t>
            </a:fld>
            <a:endParaRPr lang="en-US" sz="1400" smtClean="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smtClean="0"/>
              <a:t>Assessing the Design</a:t>
            </a:r>
          </a:p>
        </p:txBody>
      </p:sp>
      <p:sp>
        <p:nvSpPr>
          <p:cNvPr id="256003" name="Rectangle 3"/>
          <p:cNvSpPr>
            <a:spLocks noGrp="1" noChangeArrowheads="1"/>
          </p:cNvSpPr>
          <p:nvPr>
            <p:ph idx="1"/>
          </p:nvPr>
        </p:nvSpPr>
        <p:spPr/>
        <p:txBody>
          <a:bodyPr/>
          <a:lstStyle/>
          <a:p>
            <a:pPr eaLnBrk="1" hangingPunct="1"/>
            <a:r>
              <a:rPr lang="en-US" smtClean="0"/>
              <a:t>52 to 60 - Fast network</a:t>
            </a:r>
          </a:p>
          <a:p>
            <a:pPr lvl="1" eaLnBrk="1" hangingPunct="1"/>
            <a:r>
              <a:rPr lang="en-US" smtClean="0"/>
              <a:t>Your network has great performance consistently</a:t>
            </a:r>
          </a:p>
          <a:p>
            <a:pPr lvl="1" eaLnBrk="1" hangingPunct="1"/>
            <a:r>
              <a:rPr lang="en-US" smtClean="0"/>
              <a:t>You'll need to capacity plan and baseline new applications such as VoIP and video to keep up this performance</a:t>
            </a:r>
          </a:p>
          <a:p>
            <a:pPr lvl="1" eaLnBrk="1" hangingPunct="1"/>
            <a:r>
              <a:rPr lang="en-US" smtClean="0"/>
              <a:t>Perhaps you should investigate data engineering considerations such as using MPLS for convergence</a:t>
            </a:r>
          </a:p>
        </p:txBody>
      </p:sp>
      <p:sp>
        <p:nvSpPr>
          <p:cNvPr id="2560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60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73ECCA-2C79-4EF2-BA9E-EF4AF8958AA3}" type="slidenum">
              <a:rPr lang="en-US" sz="1400" smtClean="0"/>
              <a:pPr eaLnBrk="1" hangingPunct="1"/>
              <a:t>247</a:t>
            </a:fld>
            <a:endParaRPr lang="en-US" sz="1400"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r>
              <a:rPr lang="en-US" smtClean="0"/>
              <a:t>Documenting the Design</a:t>
            </a:r>
          </a:p>
        </p:txBody>
      </p:sp>
      <p:sp>
        <p:nvSpPr>
          <p:cNvPr id="257027" name="Rectangle 3"/>
          <p:cNvSpPr>
            <a:spLocks noGrp="1" noChangeArrowheads="1"/>
          </p:cNvSpPr>
          <p:nvPr>
            <p:ph idx="1"/>
          </p:nvPr>
        </p:nvSpPr>
        <p:spPr/>
        <p:txBody>
          <a:bodyPr/>
          <a:lstStyle/>
          <a:p>
            <a:pPr eaLnBrk="1" hangingPunct="1"/>
            <a:r>
              <a:rPr lang="en-US" smtClean="0"/>
              <a:t>At this stage in the book Oppenheimer discusses how and what to present to management in support of the network design</a:t>
            </a:r>
          </a:p>
          <a:p>
            <a:pPr eaLnBrk="1" hangingPunct="1"/>
            <a:r>
              <a:rPr lang="en-US" smtClean="0"/>
              <a:t>Refer to the Top Down Network Design book for the details on this as it is not a subject covered here</a:t>
            </a:r>
          </a:p>
        </p:txBody>
      </p:sp>
      <p:sp>
        <p:nvSpPr>
          <p:cNvPr id="2570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7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DB13B6-537E-4C0A-A63B-EAFD0A091418}" type="slidenum">
              <a:rPr lang="en-US" sz="1400" smtClean="0"/>
              <a:pPr eaLnBrk="1" hangingPunct="1"/>
              <a:t>248</a:t>
            </a:fld>
            <a:endParaRPr lang="en-US" sz="1400" smtClean="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r>
              <a:rPr lang="en-US" smtClean="0"/>
              <a:t>Do It All Over Again</a:t>
            </a:r>
          </a:p>
        </p:txBody>
      </p:sp>
      <p:sp>
        <p:nvSpPr>
          <p:cNvPr id="258051" name="Rectangle 3"/>
          <p:cNvSpPr>
            <a:spLocks noGrp="1" noChangeArrowheads="1"/>
          </p:cNvSpPr>
          <p:nvPr>
            <p:ph idx="1"/>
          </p:nvPr>
        </p:nvSpPr>
        <p:spPr/>
        <p:txBody>
          <a:bodyPr/>
          <a:lstStyle/>
          <a:p>
            <a:pPr eaLnBrk="1" hangingPunct="1"/>
            <a:r>
              <a:rPr lang="en-US" smtClean="0"/>
              <a:t>The final step in network design is to do it all over again</a:t>
            </a:r>
          </a:p>
          <a:p>
            <a:pPr eaLnBrk="1" hangingPunct="1"/>
            <a:r>
              <a:rPr lang="en-US" smtClean="0"/>
              <a:t>Well not immediately, but on a consistent schedule</a:t>
            </a:r>
          </a:p>
          <a:p>
            <a:pPr eaLnBrk="1" hangingPunct="1"/>
            <a:r>
              <a:rPr lang="en-US" smtClean="0"/>
              <a:t>There is a life cycle to a network design plan just as there is for anything</a:t>
            </a:r>
          </a:p>
          <a:p>
            <a:pPr eaLnBrk="1" hangingPunct="1"/>
            <a:r>
              <a:rPr lang="en-US" smtClean="0"/>
              <a:t>Oppenheimer uses the Cisco PDIOO – Plan Design Implement Operate Optimize model to illustrate this</a:t>
            </a:r>
          </a:p>
        </p:txBody>
      </p:sp>
      <p:sp>
        <p:nvSpPr>
          <p:cNvPr id="2580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58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7547B9-3530-42C1-B40C-0518571BBA56}" type="slidenum">
              <a:rPr lang="en-US" sz="1400" smtClean="0"/>
              <a:pPr eaLnBrk="1" hangingPunct="1"/>
              <a:t>249</a:t>
            </a:fld>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Oppenheimer Steps</a:t>
            </a:r>
          </a:p>
        </p:txBody>
      </p:sp>
      <p:sp>
        <p:nvSpPr>
          <p:cNvPr id="28675" name="Rectangle 3"/>
          <p:cNvSpPr>
            <a:spLocks noGrp="1" noChangeArrowheads="1"/>
          </p:cNvSpPr>
          <p:nvPr>
            <p:ph idx="1"/>
          </p:nvPr>
        </p:nvSpPr>
        <p:spPr/>
        <p:txBody>
          <a:bodyPr/>
          <a:lstStyle/>
          <a:p>
            <a:pPr eaLnBrk="1" hangingPunct="1"/>
            <a:r>
              <a:rPr lang="en-US" smtClean="0"/>
              <a:t>Part 3 – Physical Network Design</a:t>
            </a:r>
          </a:p>
          <a:p>
            <a:pPr lvl="1" eaLnBrk="1" hangingPunct="1"/>
            <a:r>
              <a:rPr lang="en-US" smtClean="0"/>
              <a:t>Selecting Technologies and Devices for Campus Networks</a:t>
            </a:r>
          </a:p>
          <a:p>
            <a:pPr lvl="1" eaLnBrk="1" hangingPunct="1"/>
            <a:r>
              <a:rPr lang="en-US" smtClean="0"/>
              <a:t>Selecting Technologies and Devices for Enterprise Networks</a:t>
            </a:r>
          </a:p>
        </p:txBody>
      </p:sp>
      <p:sp>
        <p:nvSpPr>
          <p:cNvPr id="286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8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8E61C4-E7F2-4F41-839C-D9A8233F219F}" type="slidenum">
              <a:rPr lang="en-US" sz="1400" smtClean="0"/>
              <a:pPr eaLnBrk="1" hangingPunct="1"/>
              <a:t>25</a:t>
            </a:fld>
            <a:endParaRPr lang="en-US" sz="1400" smtClean="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smtClean="0"/>
              <a:t>PDIOO</a:t>
            </a:r>
          </a:p>
        </p:txBody>
      </p:sp>
      <p:graphicFrame>
        <p:nvGraphicFramePr>
          <p:cNvPr id="418855" name="Group 39"/>
          <p:cNvGraphicFramePr>
            <a:graphicFrameLocks noGrp="1"/>
          </p:cNvGraphicFramePr>
          <p:nvPr>
            <p:ph type="tbl" idx="1"/>
          </p:nvPr>
        </p:nvGraphicFramePr>
        <p:xfrm>
          <a:off x="457200" y="1600200"/>
          <a:ext cx="8229600" cy="4648200"/>
        </p:xfrm>
        <a:graphic>
          <a:graphicData uri="http://schemas.openxmlformats.org/drawingml/2006/table">
            <a:tbl>
              <a:tblPr/>
              <a:tblGrid>
                <a:gridCol w="1452282"/>
                <a:gridCol w="6777318"/>
              </a:tblGrid>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Step</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1988">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Plan</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51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Design</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35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Implement</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51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Operate</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19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Optimize</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51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rPr>
                        <a:t>Retire</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590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2590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4C269B-F2A9-4367-940B-8A4A3F34EB0E}" type="slidenum">
              <a:rPr lang="en-US" sz="1400" smtClean="0"/>
              <a:pPr eaLnBrk="1" hangingPunct="1"/>
              <a:t>250</a:t>
            </a:fld>
            <a:endParaRPr lang="en-US" sz="1400" smtClean="0"/>
          </a:p>
        </p:txBody>
      </p:sp>
      <p:sp>
        <p:nvSpPr>
          <p:cNvPr id="259098" name="AutoShape 42"/>
          <p:cNvSpPr>
            <a:spLocks noChangeArrowheads="1"/>
          </p:cNvSpPr>
          <p:nvPr/>
        </p:nvSpPr>
        <p:spPr bwMode="auto">
          <a:xfrm>
            <a:off x="1219200" y="2209800"/>
            <a:ext cx="304800" cy="3657600"/>
          </a:xfrm>
          <a:prstGeom prst="upArrow">
            <a:avLst>
              <a:gd name="adj1" fmla="val 50000"/>
              <a:gd name="adj2" fmla="val 300000"/>
            </a:avLst>
          </a:prstGeom>
          <a:solidFill>
            <a:srgbClr val="C0C0C0"/>
          </a:solidFill>
          <a:ln w="12700" cap="sq">
            <a:solidFill>
              <a:schemeClr val="tx1"/>
            </a:solidFill>
            <a:miter lim="800000"/>
            <a:headEnd type="none" w="sm" len="sm"/>
            <a:tailEnd type="none" w="sm" len="sm"/>
          </a:ln>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smtClean="0"/>
              <a:t>Network Design Life Cycle</a:t>
            </a:r>
          </a:p>
        </p:txBody>
      </p:sp>
      <p:sp>
        <p:nvSpPr>
          <p:cNvPr id="260099" name="Rectangle 3"/>
          <p:cNvSpPr>
            <a:spLocks noGrp="1" noChangeArrowheads="1"/>
          </p:cNvSpPr>
          <p:nvPr>
            <p:ph idx="1"/>
          </p:nvPr>
        </p:nvSpPr>
        <p:spPr/>
        <p:txBody>
          <a:bodyPr/>
          <a:lstStyle/>
          <a:p>
            <a:pPr eaLnBrk="1" hangingPunct="1">
              <a:lnSpc>
                <a:spcPct val="90000"/>
              </a:lnSpc>
            </a:pPr>
            <a:r>
              <a:rPr lang="en-US" smtClean="0"/>
              <a:t>The idea here is to make this an ongoing process</a:t>
            </a:r>
          </a:p>
          <a:p>
            <a:pPr eaLnBrk="1" hangingPunct="1">
              <a:lnSpc>
                <a:spcPct val="90000"/>
              </a:lnSpc>
            </a:pPr>
            <a:r>
              <a:rPr lang="en-US" smtClean="0"/>
              <a:t>Oppenheimer has added a last step to the basic PDIOO model</a:t>
            </a:r>
          </a:p>
          <a:p>
            <a:pPr eaLnBrk="1" hangingPunct="1">
              <a:lnSpc>
                <a:spcPct val="90000"/>
              </a:lnSpc>
            </a:pPr>
            <a:r>
              <a:rPr lang="en-US" smtClean="0"/>
              <a:t>This is retirement</a:t>
            </a:r>
          </a:p>
          <a:p>
            <a:pPr eaLnBrk="1" hangingPunct="1">
              <a:lnSpc>
                <a:spcPct val="90000"/>
              </a:lnSpc>
            </a:pPr>
            <a:r>
              <a:rPr lang="en-US" smtClean="0"/>
              <a:t>At some point some devices need to be abandoned</a:t>
            </a:r>
          </a:p>
          <a:p>
            <a:pPr eaLnBrk="1" hangingPunct="1">
              <a:lnSpc>
                <a:spcPct val="90000"/>
              </a:lnSpc>
            </a:pPr>
            <a:r>
              <a:rPr lang="en-US" smtClean="0"/>
              <a:t>For example a network I worked on was once entirely based on Token Ring LAN devices</a:t>
            </a:r>
          </a:p>
        </p:txBody>
      </p:sp>
      <p:sp>
        <p:nvSpPr>
          <p:cNvPr id="260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0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1D1650-7E65-4CA1-8E1A-A692D2B5A971}" type="slidenum">
              <a:rPr lang="en-US" sz="1400" smtClean="0"/>
              <a:pPr eaLnBrk="1" hangingPunct="1"/>
              <a:t>251</a:t>
            </a:fld>
            <a:endParaRPr lang="en-US" sz="1400" smtClean="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smtClean="0"/>
              <a:t>Network Design Life Cycle</a:t>
            </a:r>
          </a:p>
        </p:txBody>
      </p:sp>
      <p:sp>
        <p:nvSpPr>
          <p:cNvPr id="261123" name="Rectangle 3"/>
          <p:cNvSpPr>
            <a:spLocks noGrp="1" noChangeArrowheads="1"/>
          </p:cNvSpPr>
          <p:nvPr>
            <p:ph idx="1"/>
          </p:nvPr>
        </p:nvSpPr>
        <p:spPr/>
        <p:txBody>
          <a:bodyPr/>
          <a:lstStyle/>
          <a:p>
            <a:pPr eaLnBrk="1" hangingPunct="1">
              <a:lnSpc>
                <a:spcPct val="90000"/>
              </a:lnSpc>
            </a:pPr>
            <a:r>
              <a:rPr lang="en-US" smtClean="0"/>
              <a:t>Although these still worked, carried the load placed on it, and for which we had many replacement parts it was time to retire it</a:t>
            </a:r>
          </a:p>
          <a:p>
            <a:pPr eaLnBrk="1" hangingPunct="1"/>
            <a:r>
              <a:rPr lang="en-US" smtClean="0"/>
              <a:t>We began a process of slowly converting each site to Ethernet</a:t>
            </a:r>
          </a:p>
        </p:txBody>
      </p:sp>
      <p:sp>
        <p:nvSpPr>
          <p:cNvPr id="261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1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FC6DA2-B00A-43BB-9594-230B392EF780}" type="slidenum">
              <a:rPr lang="en-US" sz="1400" smtClean="0"/>
              <a:pPr eaLnBrk="1" hangingPunct="1"/>
              <a:t>252</a:t>
            </a:fld>
            <a:endParaRPr lang="en-US" sz="1400" smtClean="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smtClean="0"/>
              <a:t>Equipment Life Cycles</a:t>
            </a:r>
          </a:p>
        </p:txBody>
      </p:sp>
      <p:sp>
        <p:nvSpPr>
          <p:cNvPr id="262147" name="Rectangle 3"/>
          <p:cNvSpPr>
            <a:spLocks noGrp="1" noChangeArrowheads="1"/>
          </p:cNvSpPr>
          <p:nvPr>
            <p:ph idx="1"/>
          </p:nvPr>
        </p:nvSpPr>
        <p:spPr/>
        <p:txBody>
          <a:bodyPr/>
          <a:lstStyle/>
          <a:p>
            <a:pPr eaLnBrk="1" hangingPunct="1"/>
            <a:r>
              <a:rPr lang="en-US" smtClean="0"/>
              <a:t>Network World published an article on 28 November 2005 on guidelines provided by one of their advisory boards on when to upgrade certain devices</a:t>
            </a:r>
          </a:p>
          <a:p>
            <a:pPr eaLnBrk="1" hangingPunct="1"/>
            <a:r>
              <a:rPr lang="en-US" smtClean="0"/>
              <a:t>This information will help in the design process so you will know how long things should last</a:t>
            </a:r>
          </a:p>
          <a:p>
            <a:pPr eaLnBrk="1" hangingPunct="1"/>
            <a:r>
              <a:rPr lang="en-US" smtClean="0"/>
              <a:t>Here is the summary chart they provided</a:t>
            </a:r>
          </a:p>
        </p:txBody>
      </p:sp>
      <p:sp>
        <p:nvSpPr>
          <p:cNvPr id="262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2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BB1855-18B8-476F-A416-39DE22A01E95}" type="slidenum">
              <a:rPr lang="en-US" sz="1400" smtClean="0"/>
              <a:pPr eaLnBrk="1" hangingPunct="1"/>
              <a:t>253</a:t>
            </a:fld>
            <a:endParaRPr lang="en-US" sz="1400" smtClean="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n-US" smtClean="0"/>
              <a:t>Equipment Life Cycles</a:t>
            </a:r>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E6EE43-F3EA-463E-84E0-006C3D984915}" type="slidenum">
              <a:rPr lang="en-US" sz="1400" smtClean="0"/>
              <a:pPr eaLnBrk="1" hangingPunct="1"/>
              <a:t>254</a:t>
            </a:fld>
            <a:endParaRPr lang="en-US" sz="1400" smtClean="0"/>
          </a:p>
        </p:txBody>
      </p:sp>
      <p:pic>
        <p:nvPicPr>
          <p:cNvPr id="263173" name="Picture 4"/>
          <p:cNvPicPr>
            <a:picLocks noChangeAspect="1" noChangeArrowheads="1"/>
          </p:cNvPicPr>
          <p:nvPr/>
        </p:nvPicPr>
        <p:blipFill>
          <a:blip r:embed="rId2">
            <a:extLst>
              <a:ext uri="{28A0092B-C50C-407E-A947-70E740481C1C}">
                <a14:useLocalDpi xmlns:a14="http://schemas.microsoft.com/office/drawing/2010/main" val="0"/>
              </a:ext>
            </a:extLst>
          </a:blip>
          <a:srcRect l="18742" t="23404" r="22000" b="7333"/>
          <a:stretch>
            <a:fillRect/>
          </a:stretch>
        </p:blipFill>
        <p:spPr bwMode="auto">
          <a:xfrm>
            <a:off x="2057400" y="1524000"/>
            <a:ext cx="51816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smtClean="0"/>
              <a:t>For More Information</a:t>
            </a:r>
          </a:p>
        </p:txBody>
      </p:sp>
      <p:sp>
        <p:nvSpPr>
          <p:cNvPr id="264195" name="Rectangle 3"/>
          <p:cNvSpPr>
            <a:spLocks noGrp="1" noChangeArrowheads="1"/>
          </p:cNvSpPr>
          <p:nvPr>
            <p:ph idx="1"/>
          </p:nvPr>
        </p:nvSpPr>
        <p:spPr/>
        <p:txBody>
          <a:bodyPr/>
          <a:lstStyle/>
          <a:p>
            <a:pPr eaLnBrk="1" hangingPunct="1"/>
            <a:r>
              <a:rPr lang="en-US" smtClean="0"/>
              <a:t>Top Down Network Design – Third Edition</a:t>
            </a:r>
          </a:p>
          <a:p>
            <a:pPr lvl="1" eaLnBrk="1" hangingPunct="1"/>
            <a:r>
              <a:rPr lang="en-US" smtClean="0"/>
              <a:t>Priscilla Oppenheimer</a:t>
            </a:r>
          </a:p>
          <a:p>
            <a:pPr lvl="1" eaLnBrk="1" hangingPunct="1"/>
            <a:r>
              <a:rPr lang="en-US" smtClean="0"/>
              <a:t>ISBN-10: 1-58720-283-2</a:t>
            </a:r>
          </a:p>
          <a:p>
            <a:pPr lvl="1" eaLnBrk="1" hangingPunct="1"/>
            <a:r>
              <a:rPr lang="en-US" smtClean="0"/>
              <a:t>ISBN-13: 978-1-58720-283-4</a:t>
            </a:r>
          </a:p>
        </p:txBody>
      </p:sp>
      <p:sp>
        <p:nvSpPr>
          <p:cNvPr id="264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64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5F761-E8B3-4362-AD5C-EE4F05588A8A}" type="slidenum">
              <a:rPr lang="en-US" sz="1400" smtClean="0"/>
              <a:pPr eaLnBrk="1" hangingPunct="1"/>
              <a:t>255</a:t>
            </a:fld>
            <a:endParaRPr lang="en-US" sz="1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Oppenheimer Steps</a:t>
            </a:r>
          </a:p>
        </p:txBody>
      </p:sp>
      <p:sp>
        <p:nvSpPr>
          <p:cNvPr id="29699" name="Rectangle 3"/>
          <p:cNvSpPr>
            <a:spLocks noGrp="1" noChangeArrowheads="1"/>
          </p:cNvSpPr>
          <p:nvPr>
            <p:ph idx="1"/>
          </p:nvPr>
        </p:nvSpPr>
        <p:spPr/>
        <p:txBody>
          <a:bodyPr/>
          <a:lstStyle/>
          <a:p>
            <a:pPr eaLnBrk="1" hangingPunct="1"/>
            <a:r>
              <a:rPr lang="en-US" smtClean="0"/>
              <a:t>Part 4 – Testing Optimizing Documenting</a:t>
            </a:r>
          </a:p>
          <a:p>
            <a:pPr lvl="1" eaLnBrk="1" hangingPunct="1"/>
            <a:r>
              <a:rPr lang="en-US" smtClean="0"/>
              <a:t>Testing the Network Design</a:t>
            </a:r>
          </a:p>
          <a:p>
            <a:pPr lvl="1" eaLnBrk="1" hangingPunct="1"/>
            <a:r>
              <a:rPr lang="en-US" smtClean="0"/>
              <a:t>Optimizing the Network Design</a:t>
            </a:r>
          </a:p>
          <a:p>
            <a:pPr lvl="1" eaLnBrk="1" hangingPunct="1"/>
            <a:r>
              <a:rPr lang="en-US" smtClean="0"/>
              <a:t>Documenting the Network Design</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CDE440-4766-4F54-8689-328C0ADFCAAC}" type="slidenum">
              <a:rPr lang="en-US" sz="1400" smtClean="0"/>
              <a:pPr eaLnBrk="1" hangingPunct="1"/>
              <a:t>26</a:t>
            </a:fld>
            <a:endParaRPr lang="en-US"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Business Goals and Constraints</a:t>
            </a:r>
          </a:p>
        </p:txBody>
      </p:sp>
      <p:sp>
        <p:nvSpPr>
          <p:cNvPr id="30723" name="Rectangle 3"/>
          <p:cNvSpPr>
            <a:spLocks noGrp="1" noChangeArrowheads="1"/>
          </p:cNvSpPr>
          <p:nvPr>
            <p:ph idx="1"/>
          </p:nvPr>
        </p:nvSpPr>
        <p:spPr/>
        <p:txBody>
          <a:bodyPr/>
          <a:lstStyle/>
          <a:p>
            <a:pPr eaLnBrk="1" hangingPunct="1"/>
            <a:r>
              <a:rPr lang="en-US" smtClean="0"/>
              <a:t>The first thing to do is to understand the business goals for the project, such as</a:t>
            </a:r>
          </a:p>
          <a:p>
            <a:pPr lvl="1" eaLnBrk="1" hangingPunct="1"/>
            <a:r>
              <a:rPr lang="en-US" smtClean="0"/>
              <a:t>Why are we here</a:t>
            </a:r>
          </a:p>
          <a:p>
            <a:pPr lvl="1" eaLnBrk="1" hangingPunct="1"/>
            <a:r>
              <a:rPr lang="en-US" smtClean="0"/>
              <a:t>What advantage to the business will this project bring</a:t>
            </a:r>
          </a:p>
          <a:p>
            <a:pPr eaLnBrk="1" hangingPunct="1"/>
            <a:r>
              <a:rPr lang="en-US" smtClean="0"/>
              <a:t>It is also important to understand the business constraints</a:t>
            </a: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3E89BE-DE06-4931-A521-D7C872EDCD5F}" type="slidenum">
              <a:rPr lang="en-US" sz="1400" smtClean="0"/>
              <a:pPr eaLnBrk="1" hangingPunct="1"/>
              <a:t>27</a:t>
            </a:fld>
            <a:endParaRPr 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Business Goals and Constraints</a:t>
            </a:r>
          </a:p>
        </p:txBody>
      </p:sp>
      <p:sp>
        <p:nvSpPr>
          <p:cNvPr id="31747" name="Content Placeholder 2"/>
          <p:cNvSpPr>
            <a:spLocks noGrp="1"/>
          </p:cNvSpPr>
          <p:nvPr>
            <p:ph idx="1"/>
          </p:nvPr>
        </p:nvSpPr>
        <p:spPr/>
        <p:txBody>
          <a:bodyPr/>
          <a:lstStyle/>
          <a:p>
            <a:pPr eaLnBrk="1" hangingPunct="1"/>
            <a:r>
              <a:rPr lang="en-US" smtClean="0"/>
              <a:t>For example</a:t>
            </a:r>
          </a:p>
          <a:p>
            <a:pPr lvl="1" eaLnBrk="1" hangingPunct="1"/>
            <a:r>
              <a:rPr lang="en-US" smtClean="0"/>
              <a:t>What we want is an unlimited budget and time to work</a:t>
            </a:r>
          </a:p>
          <a:p>
            <a:pPr lvl="1" eaLnBrk="1" hangingPunct="1"/>
            <a:r>
              <a:rPr lang="en-US" smtClean="0"/>
              <a:t>But we will not get this</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247849-793F-4F8D-96F1-9EB803D6B2DE}" type="slidenum">
              <a:rPr lang="en-US" sz="1400" smtClean="0"/>
              <a:pPr eaLnBrk="1" hangingPunct="1"/>
              <a:t>28</a:t>
            </a:fld>
            <a:endParaRPr 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Collect Information</a:t>
            </a:r>
          </a:p>
        </p:txBody>
      </p:sp>
      <p:sp>
        <p:nvSpPr>
          <p:cNvPr id="32771" name="Rectangle 3"/>
          <p:cNvSpPr>
            <a:spLocks noGrp="1" noChangeArrowheads="1"/>
          </p:cNvSpPr>
          <p:nvPr>
            <p:ph idx="1"/>
          </p:nvPr>
        </p:nvSpPr>
        <p:spPr/>
        <p:txBody>
          <a:bodyPr/>
          <a:lstStyle/>
          <a:p>
            <a:pPr eaLnBrk="1" hangingPunct="1"/>
            <a:r>
              <a:rPr lang="en-US" smtClean="0"/>
              <a:t>The next step is to ensure that before meeting with the client, whether internal or external some basic business related information has been collected</a:t>
            </a:r>
          </a:p>
          <a:p>
            <a:pPr lvl="1" eaLnBrk="1" hangingPunct="1"/>
            <a:r>
              <a:rPr lang="en-US" smtClean="0"/>
              <a:t>Competition</a:t>
            </a:r>
          </a:p>
          <a:p>
            <a:pPr lvl="1" eaLnBrk="1" hangingPunct="1"/>
            <a:r>
              <a:rPr lang="en-US" smtClean="0"/>
              <a:t>Market Conditions</a:t>
            </a:r>
          </a:p>
          <a:p>
            <a:pPr lvl="1" eaLnBrk="1" hangingPunct="1"/>
            <a:r>
              <a:rPr lang="en-US" smtClean="0"/>
              <a:t>Future of the Industry</a:t>
            </a:r>
          </a:p>
          <a:p>
            <a:pPr lvl="1" eaLnBrk="1" hangingPunct="1"/>
            <a:r>
              <a:rPr lang="en-US" smtClean="0"/>
              <a:t>Products Produced/Services Supplied</a:t>
            </a:r>
          </a:p>
          <a:p>
            <a:pPr lvl="1" eaLnBrk="1" hangingPunct="1"/>
            <a:r>
              <a:rPr lang="en-US" smtClean="0"/>
              <a:t>Financial Condition</a:t>
            </a:r>
          </a:p>
        </p:txBody>
      </p:sp>
      <p:sp>
        <p:nvSpPr>
          <p:cNvPr id="32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765462-5779-4EA0-B9BD-20E44638B1FB}" type="slidenum">
              <a:rPr lang="en-US" sz="1400" smtClean="0"/>
              <a:pPr eaLnBrk="1" hangingPunct="1"/>
              <a:t>29</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Organization Size</a:t>
            </a:r>
          </a:p>
        </p:txBody>
      </p:sp>
      <p:sp>
        <p:nvSpPr>
          <p:cNvPr id="6147" name="Content Placeholder 2"/>
          <p:cNvSpPr>
            <a:spLocks noGrp="1"/>
          </p:cNvSpPr>
          <p:nvPr>
            <p:ph idx="1"/>
          </p:nvPr>
        </p:nvSpPr>
        <p:spPr/>
        <p:txBody>
          <a:bodyPr/>
          <a:lstStyle/>
          <a:p>
            <a:pPr eaLnBrk="1" hangingPunct="1"/>
            <a:r>
              <a:rPr lang="en-US" smtClean="0"/>
              <a:t>Books and articles in the trade press would make you think that every organization in the country is huge</a:t>
            </a:r>
          </a:p>
          <a:p>
            <a:pPr eaLnBrk="1" hangingPunct="1"/>
            <a:r>
              <a:rPr lang="en-US" smtClean="0"/>
              <a:t>That each one of these has a highly complex network with layer after layer of equipment</a:t>
            </a:r>
          </a:p>
          <a:p>
            <a:pPr eaLnBrk="1" hangingPunct="1"/>
            <a:r>
              <a:rPr lang="en-US" smtClean="0"/>
              <a:t>In reality most organizations are fairly small</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00F34C-A5AB-4602-BADB-1C39EED3B10B}"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Meet With the Customer</a:t>
            </a:r>
          </a:p>
        </p:txBody>
      </p:sp>
      <p:sp>
        <p:nvSpPr>
          <p:cNvPr id="33795" name="Rectangle 3"/>
          <p:cNvSpPr>
            <a:spLocks noGrp="1" noChangeArrowheads="1"/>
          </p:cNvSpPr>
          <p:nvPr>
            <p:ph idx="1"/>
          </p:nvPr>
        </p:nvSpPr>
        <p:spPr/>
        <p:txBody>
          <a:bodyPr/>
          <a:lstStyle/>
          <a:p>
            <a:pPr eaLnBrk="1" hangingPunct="1"/>
            <a:r>
              <a:rPr lang="en-US" smtClean="0"/>
              <a:t>Once the basic information has been collected, meet with the customer to hear what they have to say</a:t>
            </a:r>
          </a:p>
          <a:p>
            <a:pPr eaLnBrk="1" hangingPunct="1"/>
            <a:r>
              <a:rPr lang="en-US" smtClean="0"/>
              <a:t>At that meeting, collect information on the project</a:t>
            </a:r>
          </a:p>
        </p:txBody>
      </p:sp>
      <p:sp>
        <p:nvSpPr>
          <p:cNvPr id="33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756520-9483-465D-8E86-701FCAF8D13F}" type="slidenum">
              <a:rPr lang="en-US" sz="1400" smtClean="0"/>
              <a:pPr eaLnBrk="1" hangingPunct="1"/>
              <a:t>30</a:t>
            </a:fld>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Meet With the Customer</a:t>
            </a:r>
          </a:p>
        </p:txBody>
      </p:sp>
      <p:sp>
        <p:nvSpPr>
          <p:cNvPr id="34819" name="Content Placeholder 2"/>
          <p:cNvSpPr>
            <a:spLocks noGrp="1"/>
          </p:cNvSpPr>
          <p:nvPr>
            <p:ph idx="1"/>
          </p:nvPr>
        </p:nvSpPr>
        <p:spPr/>
        <p:txBody>
          <a:bodyPr/>
          <a:lstStyle/>
          <a:p>
            <a:pPr eaLnBrk="1" hangingPunct="1"/>
            <a:r>
              <a:rPr lang="en-US" smtClean="0"/>
              <a:t>Specifically try to get</a:t>
            </a:r>
          </a:p>
          <a:p>
            <a:pPr lvl="1" eaLnBrk="1" hangingPunct="1"/>
            <a:r>
              <a:rPr lang="en-US" smtClean="0"/>
              <a:t>A concise statement of the goals of the project</a:t>
            </a:r>
          </a:p>
          <a:p>
            <a:pPr lvl="2" eaLnBrk="1" hangingPunct="1"/>
            <a:r>
              <a:rPr lang="en-US" smtClean="0"/>
              <a:t>Problem to be solved</a:t>
            </a:r>
          </a:p>
          <a:p>
            <a:pPr lvl="2" eaLnBrk="1" hangingPunct="1"/>
            <a:r>
              <a:rPr lang="en-US" smtClean="0"/>
              <a:t>New capability to be added</a:t>
            </a:r>
          </a:p>
          <a:p>
            <a:pPr lvl="2" eaLnBrk="1" hangingPunct="1"/>
            <a:r>
              <a:rPr lang="en-US" smtClean="0"/>
              <a:t>What has the competition just done to them</a:t>
            </a:r>
          </a:p>
          <a:p>
            <a:pPr lvl="1" eaLnBrk="1" hangingPunct="1"/>
            <a:r>
              <a:rPr lang="en-US" smtClean="0"/>
              <a:t>What must happen for the project to be a success</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C95895-8B4F-4B2F-9919-CBB3E675AD69}" type="slidenum">
              <a:rPr lang="en-US" sz="1400" smtClean="0"/>
              <a:pPr eaLnBrk="1" hangingPunct="1"/>
              <a:t>31</a:t>
            </a:fld>
            <a:endParaRPr 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Meet With the Customer</a:t>
            </a:r>
          </a:p>
        </p:txBody>
      </p:sp>
      <p:sp>
        <p:nvSpPr>
          <p:cNvPr id="35843" name="Rectangle 3"/>
          <p:cNvSpPr>
            <a:spLocks noGrp="1" noChangeArrowheads="1"/>
          </p:cNvSpPr>
          <p:nvPr>
            <p:ph idx="1"/>
          </p:nvPr>
        </p:nvSpPr>
        <p:spPr/>
        <p:txBody>
          <a:bodyPr/>
          <a:lstStyle/>
          <a:p>
            <a:pPr lvl="1" eaLnBrk="1" hangingPunct="1"/>
            <a:r>
              <a:rPr lang="en-US" smtClean="0"/>
              <a:t>What will happen if the project is a failure</a:t>
            </a:r>
          </a:p>
          <a:p>
            <a:pPr lvl="2" eaLnBrk="1" hangingPunct="1"/>
            <a:r>
              <a:rPr lang="en-US" smtClean="0"/>
              <a:t>Is this a critical business function</a:t>
            </a:r>
          </a:p>
          <a:p>
            <a:pPr lvl="2" eaLnBrk="1" hangingPunct="1"/>
            <a:r>
              <a:rPr lang="en-US" smtClean="0"/>
              <a:t>Is this just something they want to try</a:t>
            </a:r>
          </a:p>
          <a:p>
            <a:pPr lvl="2" eaLnBrk="1" hangingPunct="1"/>
            <a:r>
              <a:rPr lang="en-US" smtClean="0"/>
              <a:t>Do they really think it will work</a:t>
            </a:r>
          </a:p>
          <a:p>
            <a:pPr lvl="1" eaLnBrk="1" hangingPunct="1"/>
            <a:r>
              <a:rPr lang="en-US" smtClean="0"/>
              <a:t>Get a copy of the organization chart</a:t>
            </a:r>
          </a:p>
          <a:p>
            <a:pPr lvl="2" eaLnBrk="1" hangingPunct="1"/>
            <a:r>
              <a:rPr lang="en-US" smtClean="0"/>
              <a:t>This will show the general layout of the organization</a:t>
            </a:r>
          </a:p>
          <a:p>
            <a:pPr lvl="2" eaLnBrk="1" hangingPunct="1"/>
            <a:r>
              <a:rPr lang="en-US" smtClean="0"/>
              <a:t>It will suggest users to be accounted for</a:t>
            </a:r>
          </a:p>
          <a:p>
            <a:pPr lvl="2" eaLnBrk="1" hangingPunct="1"/>
            <a:r>
              <a:rPr lang="en-US" smtClean="0"/>
              <a:t>It will suggest geographical locations to account for</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01C1BB-D586-4BB2-9895-EA79ED347406}" type="slidenum">
              <a:rPr lang="en-US" sz="1400" smtClean="0"/>
              <a:pPr eaLnBrk="1" hangingPunct="1"/>
              <a:t>32</a:t>
            </a:fld>
            <a:endParaRPr 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Meet With the Customer</a:t>
            </a:r>
          </a:p>
        </p:txBody>
      </p:sp>
      <p:sp>
        <p:nvSpPr>
          <p:cNvPr id="36867" name="Rectangle 3"/>
          <p:cNvSpPr>
            <a:spLocks noGrp="1" noChangeArrowheads="1"/>
          </p:cNvSpPr>
          <p:nvPr>
            <p:ph idx="1"/>
          </p:nvPr>
        </p:nvSpPr>
        <p:spPr/>
        <p:txBody>
          <a:bodyPr/>
          <a:lstStyle/>
          <a:p>
            <a:pPr lvl="1" eaLnBrk="1" hangingPunct="1"/>
            <a:r>
              <a:rPr lang="en-US" smtClean="0"/>
              <a:t>Find out about biases the customer has</a:t>
            </a:r>
          </a:p>
          <a:p>
            <a:pPr lvl="1" eaLnBrk="1" hangingPunct="1"/>
            <a:r>
              <a:rPr lang="en-US" smtClean="0"/>
              <a:t>For example</a:t>
            </a:r>
          </a:p>
          <a:p>
            <a:pPr lvl="2" eaLnBrk="1" hangingPunct="1"/>
            <a:r>
              <a:rPr lang="en-US" smtClean="0"/>
              <a:t>Will they only use certain companies products</a:t>
            </a:r>
          </a:p>
          <a:p>
            <a:pPr lvl="2" eaLnBrk="1" hangingPunct="1"/>
            <a:r>
              <a:rPr lang="en-US" smtClean="0"/>
              <a:t>Do they avoid certain things</a:t>
            </a:r>
          </a:p>
          <a:p>
            <a:pPr lvl="2" eaLnBrk="1" hangingPunct="1"/>
            <a:r>
              <a:rPr lang="en-US" smtClean="0"/>
              <a:t>This applies to the technical and management staff</a:t>
            </a:r>
          </a:p>
        </p:txBody>
      </p:sp>
      <p:sp>
        <p:nvSpPr>
          <p:cNvPr id="36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72590E-B4E1-4454-B1D9-26815B9376B0}"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Gather Information at the Site</a:t>
            </a:r>
          </a:p>
        </p:txBody>
      </p:sp>
      <p:sp>
        <p:nvSpPr>
          <p:cNvPr id="37891" name="Rectangle 3"/>
          <p:cNvSpPr>
            <a:spLocks noGrp="1" noChangeArrowheads="1"/>
          </p:cNvSpPr>
          <p:nvPr>
            <p:ph idx="1"/>
          </p:nvPr>
        </p:nvSpPr>
        <p:spPr/>
        <p:txBody>
          <a:bodyPr/>
          <a:lstStyle/>
          <a:p>
            <a:pPr eaLnBrk="1" hangingPunct="1"/>
            <a:r>
              <a:rPr lang="en-US" smtClean="0"/>
              <a:t>Once all of the basic information has been collected, it is time to start gathering information at the site concerning the actual project</a:t>
            </a:r>
          </a:p>
          <a:p>
            <a:pPr eaLnBrk="1" hangingPunct="1"/>
            <a:r>
              <a:rPr lang="en-US" smtClean="0"/>
              <a:t>This information begins with information on the applications</a:t>
            </a:r>
          </a:p>
          <a:p>
            <a:pPr lvl="1" eaLnBrk="1" hangingPunct="1"/>
            <a:r>
              <a:rPr lang="en-US" smtClean="0"/>
              <a:t>List all the applications that cross the network</a:t>
            </a:r>
          </a:p>
          <a:p>
            <a:pPr lvl="2" eaLnBrk="1" hangingPunct="1"/>
            <a:r>
              <a:rPr lang="en-US" smtClean="0"/>
              <a:t>Now and after the project is completed</a:t>
            </a:r>
          </a:p>
          <a:p>
            <a:pPr lvl="2" eaLnBrk="1" hangingPunct="1"/>
            <a:r>
              <a:rPr lang="en-US" smtClean="0"/>
              <a:t>Both productivity and management applications</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C49C3F-61BB-4BBE-AC61-968C9A579472}" type="slidenum">
              <a:rPr lang="en-US" sz="1400" smtClean="0"/>
              <a:pPr eaLnBrk="1" hangingPunct="1"/>
              <a:t>34</a:t>
            </a:fld>
            <a:endParaRPr 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Application List</a:t>
            </a:r>
          </a:p>
        </p:txBody>
      </p:sp>
      <p:sp>
        <p:nvSpPr>
          <p:cNvPr id="38915" name="Rectangle 3"/>
          <p:cNvSpPr>
            <a:spLocks noGrp="1" noChangeArrowheads="1"/>
          </p:cNvSpPr>
          <p:nvPr>
            <p:ph idx="1"/>
          </p:nvPr>
        </p:nvSpPr>
        <p:spPr/>
        <p:txBody>
          <a:bodyPr/>
          <a:lstStyle/>
          <a:p>
            <a:pPr eaLnBrk="1" hangingPunct="1"/>
            <a:r>
              <a:rPr lang="en-US" smtClean="0"/>
              <a:t>Oppenheimer likes to use tables to collect information on the network</a:t>
            </a:r>
          </a:p>
          <a:p>
            <a:pPr eaLnBrk="1" hangingPunct="1"/>
            <a:r>
              <a:rPr lang="en-US" smtClean="0"/>
              <a:t>For example</a:t>
            </a:r>
          </a:p>
        </p:txBody>
      </p:sp>
      <p:sp>
        <p:nvSpPr>
          <p:cNvPr id="38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4FFE08-CCFB-4632-BA7A-9934B495EDEA}" type="slidenum">
              <a:rPr lang="en-US" sz="1400" smtClean="0"/>
              <a:pPr eaLnBrk="1" hangingPunct="1"/>
              <a:t>35</a:t>
            </a:fld>
            <a:endParaRPr 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Application List</a:t>
            </a:r>
          </a:p>
        </p:txBody>
      </p:sp>
      <p:graphicFrame>
        <p:nvGraphicFramePr>
          <p:cNvPr id="33954" name="Group 162"/>
          <p:cNvGraphicFramePr>
            <a:graphicFrameLocks noGrp="1"/>
          </p:cNvGraphicFramePr>
          <p:nvPr>
            <p:ph type="tbl" idx="1"/>
          </p:nvPr>
        </p:nvGraphicFramePr>
        <p:xfrm>
          <a:off x="685800" y="1641475"/>
          <a:ext cx="8229600" cy="3713163"/>
        </p:xfrm>
        <a:graphic>
          <a:graphicData uri="http://schemas.openxmlformats.org/drawingml/2006/table">
            <a:tbl>
              <a:tblPr/>
              <a:tblGrid>
                <a:gridCol w="1295400"/>
                <a:gridCol w="1752600"/>
                <a:gridCol w="990600"/>
                <a:gridCol w="1143000"/>
                <a:gridCol w="3048000"/>
              </a:tblGrid>
              <a:tr h="742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New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Existing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Importance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Notes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MAS90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Enterprise accounting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Existing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Critical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 new version that switches from client/ server to browser/server will be out in one month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Quicken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Accounting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Existing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CEO uses for home budget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System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Existing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Monitors routers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MRTG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System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New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Produces network usage data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99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39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356EA5-003A-4A44-B87E-CAB99C0E0226}" type="slidenum">
              <a:rPr lang="en-US" sz="1400" smtClean="0"/>
              <a:pPr eaLnBrk="1" hangingPunct="1"/>
              <a:t>36</a:t>
            </a:fld>
            <a:endParaRPr lang="en-US" sz="1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Business Constraints</a:t>
            </a:r>
          </a:p>
        </p:txBody>
      </p:sp>
      <p:sp>
        <p:nvSpPr>
          <p:cNvPr id="40963" name="Rectangle 3"/>
          <p:cNvSpPr>
            <a:spLocks noGrp="1" noChangeArrowheads="1"/>
          </p:cNvSpPr>
          <p:nvPr>
            <p:ph idx="1"/>
          </p:nvPr>
        </p:nvSpPr>
        <p:spPr/>
        <p:txBody>
          <a:bodyPr/>
          <a:lstStyle/>
          <a:p>
            <a:pPr eaLnBrk="1" hangingPunct="1"/>
            <a:r>
              <a:rPr lang="en-US" smtClean="0"/>
              <a:t>Constraints on the project might include those related to business practices, such as</a:t>
            </a:r>
          </a:p>
          <a:p>
            <a:pPr lvl="1" eaLnBrk="1" hangingPunct="1"/>
            <a:r>
              <a:rPr lang="en-US" smtClean="0"/>
              <a:t>The security of the facility</a:t>
            </a:r>
          </a:p>
          <a:p>
            <a:pPr lvl="1" eaLnBrk="1" hangingPunct="1"/>
            <a:r>
              <a:rPr lang="en-US" smtClean="0"/>
              <a:t>When can work be done</a:t>
            </a:r>
          </a:p>
        </p:txBody>
      </p:sp>
      <p:sp>
        <p:nvSpPr>
          <p:cNvPr id="40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BE4C10-045B-48CD-B414-3A8A78E2C3E6}" type="slidenum">
              <a:rPr lang="en-US" sz="1400" smtClean="0"/>
              <a:pPr eaLnBrk="1" hangingPunct="1"/>
              <a:t>37</a:t>
            </a:fld>
            <a:endParaRPr 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Business Constraints</a:t>
            </a:r>
          </a:p>
        </p:txBody>
      </p:sp>
      <p:sp>
        <p:nvSpPr>
          <p:cNvPr id="41987" name="Rectangle 3"/>
          <p:cNvSpPr>
            <a:spLocks noGrp="1" noChangeArrowheads="1"/>
          </p:cNvSpPr>
          <p:nvPr>
            <p:ph idx="1"/>
          </p:nvPr>
        </p:nvSpPr>
        <p:spPr/>
        <p:txBody>
          <a:bodyPr/>
          <a:lstStyle/>
          <a:p>
            <a:pPr eaLnBrk="1" hangingPunct="1"/>
            <a:r>
              <a:rPr lang="en-US" smtClean="0"/>
              <a:t>Other constraints might relate to their staff</a:t>
            </a:r>
          </a:p>
          <a:p>
            <a:pPr lvl="1" eaLnBrk="1" hangingPunct="1"/>
            <a:r>
              <a:rPr lang="en-US" smtClean="0"/>
              <a:t>What of their staff can you use</a:t>
            </a:r>
          </a:p>
          <a:p>
            <a:pPr lvl="1" eaLnBrk="1" hangingPunct="1"/>
            <a:r>
              <a:rPr lang="en-US" smtClean="0"/>
              <a:t>When can you use their staff</a:t>
            </a:r>
          </a:p>
          <a:p>
            <a:pPr lvl="1" eaLnBrk="1" hangingPunct="1"/>
            <a:r>
              <a:rPr lang="en-US" smtClean="0"/>
              <a:t>What is the level of competence of their staff, as they may be more of a problem than a help</a:t>
            </a:r>
          </a:p>
          <a:p>
            <a:pPr eaLnBrk="1" hangingPunct="1"/>
            <a:r>
              <a:rPr lang="en-US" smtClean="0"/>
              <a:t>The timeframe is always a constraint</a:t>
            </a:r>
          </a:p>
          <a:p>
            <a:pPr lvl="1" eaLnBrk="1" hangingPunct="1"/>
            <a:r>
              <a:rPr lang="en-US" smtClean="0"/>
              <a:t>Due dates</a:t>
            </a:r>
          </a:p>
          <a:p>
            <a:pPr lvl="1" eaLnBrk="1" hangingPunct="1"/>
            <a:r>
              <a:rPr lang="en-US" smtClean="0"/>
              <a:t>Milestones</a:t>
            </a:r>
          </a:p>
        </p:txBody>
      </p:sp>
      <p:sp>
        <p:nvSpPr>
          <p:cNvPr id="419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E46D37-6C3C-45E4-B10C-AC75CF8A4F2B}" type="slidenum">
              <a:rPr lang="en-US" sz="1400" smtClean="0"/>
              <a:pPr eaLnBrk="1" hangingPunct="1"/>
              <a:t>38</a:t>
            </a:fld>
            <a:endParaRPr 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Technical Goals and Tradeoffs</a:t>
            </a:r>
          </a:p>
        </p:txBody>
      </p:sp>
      <p:sp>
        <p:nvSpPr>
          <p:cNvPr id="43011" name="Rectangle 3"/>
          <p:cNvSpPr>
            <a:spLocks noGrp="1" noChangeArrowheads="1"/>
          </p:cNvSpPr>
          <p:nvPr>
            <p:ph idx="1"/>
          </p:nvPr>
        </p:nvSpPr>
        <p:spPr/>
        <p:txBody>
          <a:bodyPr/>
          <a:lstStyle/>
          <a:p>
            <a:pPr eaLnBrk="1" hangingPunct="1"/>
            <a:r>
              <a:rPr lang="en-US" smtClean="0"/>
              <a:t>Besides the business goals and constraints, it is important to understand the technical goals</a:t>
            </a:r>
          </a:p>
          <a:p>
            <a:pPr eaLnBrk="1" hangingPunct="1"/>
            <a:r>
              <a:rPr lang="en-US" smtClean="0"/>
              <a:t>The technical tradeoffs must be understood as well</a:t>
            </a:r>
          </a:p>
          <a:p>
            <a:pPr eaLnBrk="1" hangingPunct="1"/>
            <a:r>
              <a:rPr lang="en-US" smtClean="0"/>
              <a:t>Oppenheimer lists eight things to consider</a:t>
            </a:r>
          </a:p>
        </p:txBody>
      </p:sp>
      <p:sp>
        <p:nvSpPr>
          <p:cNvPr id="43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3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7AFC03-745C-46C1-8DC8-7BEE946BC83D}" type="slidenum">
              <a:rPr lang="en-US" sz="1400" smtClean="0"/>
              <a:pPr eaLnBrk="1" hangingPunct="1"/>
              <a:t>39</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Network Size</a:t>
            </a:r>
          </a:p>
        </p:txBody>
      </p:sp>
      <p:sp>
        <p:nvSpPr>
          <p:cNvPr id="7171" name="Content Placeholder 2"/>
          <p:cNvSpPr>
            <a:spLocks noGrp="1"/>
          </p:cNvSpPr>
          <p:nvPr>
            <p:ph idx="1"/>
          </p:nvPr>
        </p:nvSpPr>
        <p:spPr/>
        <p:txBody>
          <a:bodyPr/>
          <a:lstStyle/>
          <a:p>
            <a:pPr eaLnBrk="1" hangingPunct="1"/>
            <a:r>
              <a:rPr lang="en-US" smtClean="0"/>
              <a:t>The network needed by most organizations is therefore also fairly small</a:t>
            </a:r>
          </a:p>
          <a:p>
            <a:pPr eaLnBrk="1" hangingPunct="1"/>
            <a:r>
              <a:rPr lang="en-US" smtClean="0"/>
              <a:t>Keep in mind that a single broadcast domain can work just fine with several hundred active users depending on the nature of the network traffic</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5AD28-F7AB-409C-AE59-C8796F2E6FC9}"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Scalability</a:t>
            </a:r>
          </a:p>
        </p:txBody>
      </p:sp>
      <p:sp>
        <p:nvSpPr>
          <p:cNvPr id="44035" name="Rectangle 3"/>
          <p:cNvSpPr>
            <a:spLocks noGrp="1" noChangeArrowheads="1"/>
          </p:cNvSpPr>
          <p:nvPr>
            <p:ph idx="1"/>
          </p:nvPr>
        </p:nvSpPr>
        <p:spPr/>
        <p:txBody>
          <a:bodyPr/>
          <a:lstStyle/>
          <a:p>
            <a:pPr eaLnBrk="1" hangingPunct="1"/>
            <a:r>
              <a:rPr lang="en-US" smtClean="0"/>
              <a:t>Scalability refers to what is needed today as well as the future</a:t>
            </a:r>
          </a:p>
          <a:p>
            <a:pPr eaLnBrk="1" hangingPunct="1"/>
            <a:r>
              <a:rPr lang="en-US" smtClean="0"/>
              <a:t>The ability to grow, for example</a:t>
            </a:r>
          </a:p>
          <a:p>
            <a:pPr lvl="1" eaLnBrk="1" hangingPunct="1"/>
            <a:r>
              <a:rPr lang="en-US" smtClean="0"/>
              <a:t>Cabling is meant to last for 10 years</a:t>
            </a:r>
          </a:p>
          <a:p>
            <a:pPr lvl="1" eaLnBrk="1" hangingPunct="1"/>
            <a:r>
              <a:rPr lang="en-US" smtClean="0"/>
              <a:t>Switches and routers are meant to last for 2 to 5 years, since it is easier to change these</a:t>
            </a:r>
          </a:p>
          <a:p>
            <a:pPr eaLnBrk="1" hangingPunct="1"/>
            <a:r>
              <a:rPr lang="en-US" smtClean="0"/>
              <a:t>Get an idea of the needs for next 2 to 5 years</a:t>
            </a:r>
          </a:p>
        </p:txBody>
      </p:sp>
      <p:sp>
        <p:nvSpPr>
          <p:cNvPr id="440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40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70687E-C45B-493A-8EE0-AA5988FCAEE5}" type="slidenum">
              <a:rPr lang="en-US" sz="1400" smtClean="0"/>
              <a:pPr eaLnBrk="1" hangingPunct="1"/>
              <a:t>40</a:t>
            </a:fld>
            <a:endParaRPr 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Scalability</a:t>
            </a:r>
          </a:p>
        </p:txBody>
      </p:sp>
      <p:sp>
        <p:nvSpPr>
          <p:cNvPr id="45059" name="Rectangle 3"/>
          <p:cNvSpPr>
            <a:spLocks noGrp="1" noChangeArrowheads="1"/>
          </p:cNvSpPr>
          <p:nvPr>
            <p:ph idx="1"/>
          </p:nvPr>
        </p:nvSpPr>
        <p:spPr/>
        <p:txBody>
          <a:bodyPr/>
          <a:lstStyle/>
          <a:p>
            <a:pPr eaLnBrk="1" hangingPunct="1"/>
            <a:r>
              <a:rPr lang="en-US" smtClean="0"/>
              <a:t>At least you need to know</a:t>
            </a:r>
          </a:p>
          <a:p>
            <a:pPr lvl="1" eaLnBrk="1" hangingPunct="1"/>
            <a:r>
              <a:rPr lang="en-US" smtClean="0"/>
              <a:t>Number of sites to be added</a:t>
            </a:r>
          </a:p>
          <a:p>
            <a:pPr lvl="1" eaLnBrk="1" hangingPunct="1"/>
            <a:r>
              <a:rPr lang="en-US" smtClean="0"/>
              <a:t>What will be needed at each of these sites</a:t>
            </a:r>
          </a:p>
          <a:p>
            <a:pPr lvl="1" eaLnBrk="1" hangingPunct="1"/>
            <a:r>
              <a:rPr lang="en-US" smtClean="0"/>
              <a:t>How many users will be added</a:t>
            </a:r>
          </a:p>
          <a:p>
            <a:pPr lvl="1" eaLnBrk="1" hangingPunct="1"/>
            <a:r>
              <a:rPr lang="en-US" smtClean="0"/>
              <a:t>Where might servers be located</a:t>
            </a:r>
          </a:p>
          <a:p>
            <a:pPr lvl="1" eaLnBrk="1" hangingPunct="1"/>
            <a:r>
              <a:rPr lang="en-US" smtClean="0"/>
              <a:t>New lines of business</a:t>
            </a:r>
          </a:p>
          <a:p>
            <a:pPr eaLnBrk="1" hangingPunct="1"/>
            <a:r>
              <a:rPr lang="en-US" smtClean="0"/>
              <a:t>This is not the current project, but perhaps only things dimly in the future</a:t>
            </a:r>
          </a:p>
        </p:txBody>
      </p:sp>
      <p:sp>
        <p:nvSpPr>
          <p:cNvPr id="450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CAB768-E7C2-41E1-95E7-6B2646DD0F74}" type="slidenum">
              <a:rPr lang="en-US" sz="1400" smtClean="0"/>
              <a:pPr eaLnBrk="1" hangingPunct="1"/>
              <a:t>41</a:t>
            </a:fld>
            <a:endParaRPr 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Availability</a:t>
            </a:r>
          </a:p>
        </p:txBody>
      </p:sp>
      <p:sp>
        <p:nvSpPr>
          <p:cNvPr id="46083" name="Rectangle 3"/>
          <p:cNvSpPr>
            <a:spLocks noGrp="1" noChangeArrowheads="1"/>
          </p:cNvSpPr>
          <p:nvPr>
            <p:ph idx="1"/>
          </p:nvPr>
        </p:nvSpPr>
        <p:spPr/>
        <p:txBody>
          <a:bodyPr/>
          <a:lstStyle/>
          <a:p>
            <a:pPr eaLnBrk="1" hangingPunct="1">
              <a:lnSpc>
                <a:spcPct val="90000"/>
              </a:lnSpc>
            </a:pPr>
            <a:r>
              <a:rPr lang="en-US" smtClean="0"/>
              <a:t>Availability is the uptime</a:t>
            </a:r>
          </a:p>
          <a:p>
            <a:pPr eaLnBrk="1" hangingPunct="1">
              <a:lnSpc>
                <a:spcPct val="90000"/>
              </a:lnSpc>
            </a:pPr>
            <a:r>
              <a:rPr lang="en-US" smtClean="0"/>
              <a:t>It is expressed as a percent and is related to the time period</a:t>
            </a:r>
          </a:p>
          <a:p>
            <a:pPr lvl="1" eaLnBrk="1" hangingPunct="1">
              <a:lnSpc>
                <a:spcPct val="90000"/>
              </a:lnSpc>
            </a:pPr>
            <a:r>
              <a:rPr lang="en-US" smtClean="0"/>
              <a:t>Such as</a:t>
            </a:r>
          </a:p>
          <a:p>
            <a:pPr lvl="2" eaLnBrk="1" hangingPunct="1">
              <a:lnSpc>
                <a:spcPct val="90000"/>
              </a:lnSpc>
            </a:pPr>
            <a:r>
              <a:rPr lang="en-US" smtClean="0"/>
              <a:t>99% per minute</a:t>
            </a:r>
          </a:p>
          <a:p>
            <a:pPr lvl="2" eaLnBrk="1" hangingPunct="1">
              <a:lnSpc>
                <a:spcPct val="90000"/>
              </a:lnSpc>
            </a:pPr>
            <a:r>
              <a:rPr lang="en-US" smtClean="0"/>
              <a:t>95% per month</a:t>
            </a:r>
          </a:p>
          <a:p>
            <a:pPr eaLnBrk="1" hangingPunct="1">
              <a:lnSpc>
                <a:spcPct val="90000"/>
              </a:lnSpc>
            </a:pPr>
            <a:r>
              <a:rPr lang="en-US" smtClean="0"/>
              <a:t>Small variations translate into big times</a:t>
            </a:r>
          </a:p>
          <a:p>
            <a:pPr eaLnBrk="1" hangingPunct="1">
              <a:lnSpc>
                <a:spcPct val="90000"/>
              </a:lnSpc>
            </a:pPr>
            <a:r>
              <a:rPr lang="en-US" smtClean="0"/>
              <a:t>Different applications may require different levels</a:t>
            </a:r>
          </a:p>
        </p:txBody>
      </p:sp>
      <p:sp>
        <p:nvSpPr>
          <p:cNvPr id="460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60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75FB98-6166-4BB3-A8D8-387B8A158C31}" type="slidenum">
              <a:rPr lang="en-US" sz="1400" smtClean="0"/>
              <a:pPr eaLnBrk="1" hangingPunct="1"/>
              <a:t>42</a:t>
            </a:fld>
            <a:endParaRPr 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n-US" smtClean="0"/>
              <a:t>Performance</a:t>
            </a:r>
          </a:p>
        </p:txBody>
      </p:sp>
      <p:sp>
        <p:nvSpPr>
          <p:cNvPr id="47107" name="Rectangle 1027"/>
          <p:cNvSpPr>
            <a:spLocks noGrp="1" noChangeArrowheads="1"/>
          </p:cNvSpPr>
          <p:nvPr>
            <p:ph idx="1"/>
          </p:nvPr>
        </p:nvSpPr>
        <p:spPr/>
        <p:txBody>
          <a:bodyPr/>
          <a:lstStyle/>
          <a:p>
            <a:pPr eaLnBrk="1" hangingPunct="1"/>
            <a:r>
              <a:rPr lang="en-US" smtClean="0"/>
              <a:t>Performance is a key indicator for most projects</a:t>
            </a:r>
          </a:p>
          <a:p>
            <a:pPr eaLnBrk="1" hangingPunct="1"/>
            <a:r>
              <a:rPr lang="en-US" smtClean="0"/>
              <a:t>In some cases it is only that</a:t>
            </a:r>
          </a:p>
          <a:p>
            <a:pPr lvl="1" eaLnBrk="1" hangingPunct="1"/>
            <a:r>
              <a:rPr lang="en-US" smtClean="0"/>
              <a:t>“No one complains”</a:t>
            </a:r>
          </a:p>
          <a:p>
            <a:pPr eaLnBrk="1" hangingPunct="1"/>
            <a:r>
              <a:rPr lang="en-US" smtClean="0"/>
              <a:t>In most cases it is more definitive</a:t>
            </a:r>
          </a:p>
        </p:txBody>
      </p:sp>
      <p:sp>
        <p:nvSpPr>
          <p:cNvPr id="47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71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63E977-80ED-403B-B72E-CF2E9D9CFA15}" type="slidenum">
              <a:rPr lang="en-US" sz="1400" smtClean="0"/>
              <a:pPr eaLnBrk="1" hangingPunct="1"/>
              <a:t>43</a:t>
            </a:fld>
            <a:endParaRPr 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Performance</a:t>
            </a:r>
          </a:p>
        </p:txBody>
      </p:sp>
      <p:sp>
        <p:nvSpPr>
          <p:cNvPr id="48131" name="Rectangle 3"/>
          <p:cNvSpPr>
            <a:spLocks noGrp="1" noChangeArrowheads="1"/>
          </p:cNvSpPr>
          <p:nvPr>
            <p:ph idx="1"/>
          </p:nvPr>
        </p:nvSpPr>
        <p:spPr/>
        <p:txBody>
          <a:bodyPr/>
          <a:lstStyle/>
          <a:p>
            <a:pPr eaLnBrk="1" hangingPunct="1"/>
            <a:r>
              <a:rPr lang="en-US" smtClean="0"/>
              <a:t>Common performance measures include</a:t>
            </a:r>
          </a:p>
          <a:p>
            <a:pPr lvl="1" eaLnBrk="1" hangingPunct="1"/>
            <a:r>
              <a:rPr lang="en-US" smtClean="0"/>
              <a:t>Capacity v Throughput</a:t>
            </a:r>
          </a:p>
          <a:p>
            <a:pPr lvl="1" eaLnBrk="1" hangingPunct="1"/>
            <a:r>
              <a:rPr lang="en-US" smtClean="0"/>
              <a:t>Bandwidth Utilization</a:t>
            </a:r>
          </a:p>
          <a:p>
            <a:pPr lvl="1" eaLnBrk="1" hangingPunct="1"/>
            <a:r>
              <a:rPr lang="en-US" smtClean="0"/>
              <a:t>Offered Load</a:t>
            </a:r>
          </a:p>
          <a:p>
            <a:pPr lvl="1" eaLnBrk="1" hangingPunct="1"/>
            <a:r>
              <a:rPr lang="en-US" smtClean="0"/>
              <a:t>Accuracy</a:t>
            </a:r>
          </a:p>
          <a:p>
            <a:pPr lvl="1" eaLnBrk="1" hangingPunct="1"/>
            <a:r>
              <a:rPr lang="en-US" smtClean="0"/>
              <a:t>Efficiency</a:t>
            </a:r>
          </a:p>
          <a:p>
            <a:pPr lvl="1" eaLnBrk="1" hangingPunct="1"/>
            <a:r>
              <a:rPr lang="en-US" smtClean="0"/>
              <a:t>Latency</a:t>
            </a:r>
          </a:p>
          <a:p>
            <a:pPr lvl="1" eaLnBrk="1" hangingPunct="1"/>
            <a:r>
              <a:rPr lang="en-US" smtClean="0"/>
              <a:t>Response</a:t>
            </a:r>
          </a:p>
          <a:p>
            <a:pPr lvl="1" eaLnBrk="1" hangingPunct="1"/>
            <a:r>
              <a:rPr lang="en-US" smtClean="0"/>
              <a:t>Device CPU Utilization</a:t>
            </a:r>
          </a:p>
        </p:txBody>
      </p:sp>
      <p:sp>
        <p:nvSpPr>
          <p:cNvPr id="481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81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39CCFA-935A-4EC5-92A9-C6CA6F4631CF}" type="slidenum">
              <a:rPr lang="en-US" sz="1400" smtClean="0"/>
              <a:pPr eaLnBrk="1" hangingPunct="1"/>
              <a:t>44</a:t>
            </a:fld>
            <a:endParaRPr 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Capacity v Throughput</a:t>
            </a:r>
          </a:p>
        </p:txBody>
      </p:sp>
      <p:sp>
        <p:nvSpPr>
          <p:cNvPr id="49155" name="Rectangle 3"/>
          <p:cNvSpPr>
            <a:spLocks noGrp="1" noChangeArrowheads="1"/>
          </p:cNvSpPr>
          <p:nvPr>
            <p:ph idx="1"/>
          </p:nvPr>
        </p:nvSpPr>
        <p:spPr/>
        <p:txBody>
          <a:bodyPr/>
          <a:lstStyle/>
          <a:p>
            <a:pPr eaLnBrk="1" hangingPunct="1"/>
            <a:r>
              <a:rPr lang="en-US" smtClean="0"/>
              <a:t>Before getting into the details of what each of these measures of performance mean, let’s have a general discussion of two terms commonly used in relation to performance, capacity and throughput</a:t>
            </a:r>
          </a:p>
          <a:p>
            <a:pPr eaLnBrk="1" hangingPunct="1"/>
            <a:r>
              <a:rPr lang="en-US" smtClean="0"/>
              <a:t>What follows is a response from Priscilla Oppenheimer to a question concerning this on a newsgroup in May 2003</a:t>
            </a:r>
          </a:p>
        </p:txBody>
      </p:sp>
      <p:sp>
        <p:nvSpPr>
          <p:cNvPr id="491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491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8CB561-7EC9-4897-9728-C49A468783A8}" type="slidenum">
              <a:rPr lang="en-US" sz="1400" smtClean="0"/>
              <a:pPr eaLnBrk="1" hangingPunct="1"/>
              <a:t>45</a:t>
            </a:fld>
            <a:endParaRPr 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Capacity v Throughput</a:t>
            </a:r>
          </a:p>
        </p:txBody>
      </p:sp>
      <p:sp>
        <p:nvSpPr>
          <p:cNvPr id="50179" name="Rectangle 3"/>
          <p:cNvSpPr>
            <a:spLocks noGrp="1" noChangeArrowheads="1"/>
          </p:cNvSpPr>
          <p:nvPr>
            <p:ph idx="1"/>
          </p:nvPr>
        </p:nvSpPr>
        <p:spPr/>
        <p:txBody>
          <a:bodyPr/>
          <a:lstStyle/>
          <a:p>
            <a:pPr lvl="1" eaLnBrk="1" hangingPunct="1"/>
            <a:r>
              <a:rPr lang="en-US" smtClean="0"/>
              <a:t>Throughput and capacity are not the same thing</a:t>
            </a:r>
          </a:p>
          <a:p>
            <a:pPr lvl="1" eaLnBrk="1" hangingPunct="1"/>
            <a:r>
              <a:rPr lang="en-US" smtClean="0"/>
              <a:t>Capacity is commonly stated as the pipe size, such as 1.544 Mbps</a:t>
            </a:r>
          </a:p>
          <a:p>
            <a:pPr lvl="1" eaLnBrk="1" hangingPunct="1">
              <a:lnSpc>
                <a:spcPct val="90000"/>
              </a:lnSpc>
            </a:pPr>
            <a:r>
              <a:rPr lang="en-US" smtClean="0"/>
              <a:t>Capacity is what the link is capable of</a:t>
            </a:r>
          </a:p>
          <a:p>
            <a:pPr lvl="1" eaLnBrk="1" hangingPunct="1">
              <a:lnSpc>
                <a:spcPct val="90000"/>
              </a:lnSpc>
            </a:pPr>
            <a:r>
              <a:rPr lang="en-US" smtClean="0"/>
              <a:t>Throughput is the measured quantity of data going through the pipe</a:t>
            </a:r>
          </a:p>
          <a:p>
            <a:pPr lvl="1" eaLnBrk="1" hangingPunct="1">
              <a:lnSpc>
                <a:spcPct val="90000"/>
              </a:lnSpc>
            </a:pPr>
            <a:r>
              <a:rPr lang="en-US" smtClean="0"/>
              <a:t>Throughput is usually less than capacity, but it could be the same as the capacity, at least in theory</a:t>
            </a:r>
          </a:p>
        </p:txBody>
      </p:sp>
      <p:sp>
        <p:nvSpPr>
          <p:cNvPr id="501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01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BCA882-59C6-4A20-B93F-B97A43EF9A5B}" type="slidenum">
              <a:rPr lang="en-US" sz="1400" smtClean="0"/>
              <a:pPr eaLnBrk="1" hangingPunct="1"/>
              <a:t>46</a:t>
            </a:fld>
            <a:endParaRPr 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Capacity v Throughput</a:t>
            </a:r>
          </a:p>
        </p:txBody>
      </p:sp>
      <p:sp>
        <p:nvSpPr>
          <p:cNvPr id="51203" name="Content Placeholder 2"/>
          <p:cNvSpPr>
            <a:spLocks noGrp="1"/>
          </p:cNvSpPr>
          <p:nvPr>
            <p:ph idx="1"/>
          </p:nvPr>
        </p:nvSpPr>
        <p:spPr/>
        <p:txBody>
          <a:bodyPr/>
          <a:lstStyle/>
          <a:p>
            <a:pPr lvl="1" eaLnBrk="1" hangingPunct="1">
              <a:lnSpc>
                <a:spcPct val="90000"/>
              </a:lnSpc>
            </a:pPr>
            <a:r>
              <a:rPr lang="en-US" smtClean="0"/>
              <a:t>The size of the packets used will have a major effect on capacity v throughput</a:t>
            </a:r>
          </a:p>
          <a:p>
            <a:pPr lvl="1" eaLnBrk="1" hangingPunct="1">
              <a:lnSpc>
                <a:spcPct val="90000"/>
              </a:lnSpc>
            </a:pPr>
            <a:r>
              <a:rPr lang="en-US" smtClean="0"/>
              <a:t>It depends on how much time there is between packets</a:t>
            </a:r>
          </a:p>
          <a:p>
            <a:pPr lvl="1" eaLnBrk="1" hangingPunct="1"/>
            <a:r>
              <a:rPr lang="en-US" smtClean="0"/>
              <a:t>During any silence between packets, the throughput is 0 bps</a:t>
            </a:r>
          </a:p>
          <a:p>
            <a:pPr lvl="1" eaLnBrk="1" hangingPunct="1"/>
            <a:r>
              <a:rPr lang="en-US" smtClean="0"/>
              <a:t>That reduces overall throughput that you measure over a longer period of time</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4EF38E-9175-42C6-8827-F28D71B2FF2A}" type="slidenum">
              <a:rPr lang="en-US" sz="1400" smtClean="0"/>
              <a:pPr eaLnBrk="1" hangingPunct="1"/>
              <a:t>47</a:t>
            </a:fld>
            <a:endParaRPr 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Capacity v Throughput</a:t>
            </a:r>
          </a:p>
        </p:txBody>
      </p:sp>
      <p:sp>
        <p:nvSpPr>
          <p:cNvPr id="52227" name="Rectangle 3"/>
          <p:cNvSpPr>
            <a:spLocks noGrp="1" noChangeArrowheads="1"/>
          </p:cNvSpPr>
          <p:nvPr>
            <p:ph idx="1"/>
          </p:nvPr>
        </p:nvSpPr>
        <p:spPr/>
        <p:txBody>
          <a:bodyPr/>
          <a:lstStyle/>
          <a:p>
            <a:pPr lvl="1" eaLnBrk="1" hangingPunct="1"/>
            <a:r>
              <a:rPr lang="en-US" smtClean="0"/>
              <a:t>When you use 64-byte packets, compared to 1500-byte packets, it takes many more packets to send some quantity of user data</a:t>
            </a:r>
          </a:p>
          <a:p>
            <a:pPr lvl="1" eaLnBrk="1" hangingPunct="1"/>
            <a:r>
              <a:rPr lang="en-US" smtClean="0"/>
              <a:t>With 64-byte packets, there are many more gaps between packets then there are with 1500-byte packets</a:t>
            </a:r>
          </a:p>
          <a:p>
            <a:pPr lvl="1" eaLnBrk="1" hangingPunct="1"/>
            <a:r>
              <a:rPr lang="en-US" smtClean="0"/>
              <a:t>In other words, this is another argument for big packet sizes</a:t>
            </a:r>
          </a:p>
          <a:p>
            <a:pPr lvl="1" eaLnBrk="1" hangingPunct="1"/>
            <a:r>
              <a:rPr lang="en-US" smtClean="0"/>
              <a:t>Theoretically, most WAN links don't require any gaps between packets</a:t>
            </a:r>
          </a:p>
        </p:txBody>
      </p:sp>
      <p:sp>
        <p:nvSpPr>
          <p:cNvPr id="522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22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364777-7B30-45CC-9C4D-BB7073913520}" type="slidenum">
              <a:rPr lang="en-US" sz="1400" smtClean="0"/>
              <a:pPr eaLnBrk="1" hangingPunct="1"/>
              <a:t>48</a:t>
            </a:fld>
            <a:endParaRPr 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Capacity v Throughput</a:t>
            </a:r>
          </a:p>
        </p:txBody>
      </p:sp>
      <p:sp>
        <p:nvSpPr>
          <p:cNvPr id="53251" name="Rectangle 3"/>
          <p:cNvSpPr>
            <a:spLocks noGrp="1" noChangeArrowheads="1"/>
          </p:cNvSpPr>
          <p:nvPr>
            <p:ph idx="1"/>
          </p:nvPr>
        </p:nvSpPr>
        <p:spPr/>
        <p:txBody>
          <a:bodyPr/>
          <a:lstStyle/>
          <a:p>
            <a:pPr lvl="1" eaLnBrk="1" hangingPunct="1"/>
            <a:r>
              <a:rPr lang="en-US" smtClean="0"/>
              <a:t>But the packets don't originate from a WAN device usually</a:t>
            </a:r>
          </a:p>
          <a:p>
            <a:pPr lvl="1" eaLnBrk="1" hangingPunct="1"/>
            <a:r>
              <a:rPr lang="en-US" smtClean="0"/>
              <a:t>They originate from Ethernet usually</a:t>
            </a:r>
          </a:p>
          <a:p>
            <a:pPr lvl="1" eaLnBrk="1" hangingPunct="1"/>
            <a:r>
              <a:rPr lang="en-US" smtClean="0"/>
              <a:t>Ethernet does require gaps between packets</a:t>
            </a:r>
          </a:p>
          <a:p>
            <a:pPr lvl="1" eaLnBrk="1" hangingPunct="1"/>
            <a:r>
              <a:rPr lang="en-US" smtClean="0"/>
              <a:t>Another issue is the packets-per-second rating of devices that originate or forward the packets</a:t>
            </a:r>
          </a:p>
        </p:txBody>
      </p:sp>
      <p:sp>
        <p:nvSpPr>
          <p:cNvPr id="532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32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311247-125A-465C-B08F-85EBE473BEB9}" type="slidenum">
              <a:rPr lang="en-US" sz="1400" smtClean="0"/>
              <a:pPr eaLnBrk="1" hangingPunct="1"/>
              <a:t>49</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Organization Size</a:t>
            </a:r>
          </a:p>
        </p:txBody>
      </p:sp>
      <p:sp>
        <p:nvSpPr>
          <p:cNvPr id="8195" name="Content Placeholder 2"/>
          <p:cNvSpPr>
            <a:spLocks noGrp="1"/>
          </p:cNvSpPr>
          <p:nvPr>
            <p:ph idx="1"/>
          </p:nvPr>
        </p:nvSpPr>
        <p:spPr/>
        <p:txBody>
          <a:bodyPr/>
          <a:lstStyle/>
          <a:p>
            <a:pPr eaLnBrk="1" hangingPunct="1"/>
            <a:r>
              <a:rPr lang="en-US" smtClean="0"/>
              <a:t>Let’s see how many firms and the dependent establishments there are at various sizes</a:t>
            </a:r>
          </a:p>
          <a:p>
            <a:pPr eaLnBrk="1" hangingPunct="1"/>
            <a:r>
              <a:rPr lang="en-US" smtClean="0"/>
              <a:t>Here is data from 2008 from the Census Bureau</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C0A0F6-D5A8-4D52-ABEC-CBF828CC2442}"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Capacity v Throughput</a:t>
            </a:r>
          </a:p>
        </p:txBody>
      </p:sp>
      <p:sp>
        <p:nvSpPr>
          <p:cNvPr id="54275" name="Content Placeholder 2"/>
          <p:cNvSpPr>
            <a:spLocks noGrp="1"/>
          </p:cNvSpPr>
          <p:nvPr>
            <p:ph idx="1"/>
          </p:nvPr>
        </p:nvSpPr>
        <p:spPr/>
        <p:txBody>
          <a:bodyPr/>
          <a:lstStyle/>
          <a:p>
            <a:pPr lvl="1" eaLnBrk="1" hangingPunct="1"/>
            <a:r>
              <a:rPr lang="en-US" smtClean="0"/>
              <a:t>Each packet requires some work, so it's possible your throughput will be negatively affected if there are more packets due to the small packet size</a:t>
            </a:r>
          </a:p>
          <a:p>
            <a:pPr lvl="1" eaLnBrk="1" hangingPunct="1"/>
            <a:r>
              <a:rPr lang="en-US" smtClean="0"/>
              <a:t>Finally, you need to decide what you mean by throughput</a:t>
            </a:r>
          </a:p>
          <a:p>
            <a:pPr lvl="1" eaLnBrk="1" hangingPunct="1"/>
            <a:r>
              <a:rPr lang="en-US" smtClean="0"/>
              <a:t>Are you referring to bytes per second, regardless of whether the bytes are user data bytes or packet header bytes</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AFCF22-76E3-4E38-A3DE-85BAC4E82371}" type="slidenum">
              <a:rPr lang="en-US" sz="1400" smtClean="0"/>
              <a:pPr eaLnBrk="1" hangingPunct="1"/>
              <a:t>50</a:t>
            </a:fld>
            <a:endParaRPr 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Capacity v Throughput</a:t>
            </a:r>
          </a:p>
        </p:txBody>
      </p:sp>
      <p:sp>
        <p:nvSpPr>
          <p:cNvPr id="55299" name="Rectangle 3"/>
          <p:cNvSpPr>
            <a:spLocks noGrp="1" noChangeArrowheads="1"/>
          </p:cNvSpPr>
          <p:nvPr>
            <p:ph idx="1"/>
          </p:nvPr>
        </p:nvSpPr>
        <p:spPr/>
        <p:txBody>
          <a:bodyPr/>
          <a:lstStyle/>
          <a:p>
            <a:pPr lvl="1" eaLnBrk="1" hangingPunct="1"/>
            <a:r>
              <a:rPr lang="en-US" smtClean="0"/>
              <a:t>In that case, packet size doesn't matter, except for the caveats mentioned above</a:t>
            </a:r>
          </a:p>
          <a:p>
            <a:pPr lvl="1" eaLnBrk="1" hangingPunct="1"/>
            <a:r>
              <a:rPr lang="en-US" smtClean="0"/>
              <a:t>Or are you concerned with application-layer throughput of user bytes, sometimes called "goodput“</a:t>
            </a:r>
          </a:p>
          <a:p>
            <a:pPr lvl="1" eaLnBrk="1" hangingPunct="1"/>
            <a:r>
              <a:rPr lang="en-US" smtClean="0"/>
              <a:t>In that case, you have to consider that bandwidth is being "wasted" by the headers in every packet</a:t>
            </a:r>
          </a:p>
        </p:txBody>
      </p:sp>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A6736A-9CC0-4013-B035-2F7E219ED7B3}" type="slidenum">
              <a:rPr lang="en-US" sz="1400" smtClean="0"/>
              <a:pPr eaLnBrk="1" hangingPunct="1"/>
              <a:t>51</a:t>
            </a:fld>
            <a:endParaRPr 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Capacity v Throughput</a:t>
            </a:r>
          </a:p>
        </p:txBody>
      </p:sp>
      <p:sp>
        <p:nvSpPr>
          <p:cNvPr id="56323" name="Content Placeholder 2"/>
          <p:cNvSpPr>
            <a:spLocks noGrp="1"/>
          </p:cNvSpPr>
          <p:nvPr>
            <p:ph idx="1"/>
          </p:nvPr>
        </p:nvSpPr>
        <p:spPr/>
        <p:txBody>
          <a:bodyPr/>
          <a:lstStyle/>
          <a:p>
            <a:pPr lvl="1" eaLnBrk="1" hangingPunct="1"/>
            <a:r>
              <a:rPr lang="en-US" smtClean="0"/>
              <a:t>So you want to reduce the number of packets required to send user data by using large packet sizes</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9FA8E3-9606-4CCB-A745-B4007D646364}" type="slidenum">
              <a:rPr lang="en-US" sz="1400" smtClean="0"/>
              <a:pPr eaLnBrk="1" hangingPunct="1"/>
              <a:t>52</a:t>
            </a:fld>
            <a:endParaRPr 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Capacity v Throughput</a:t>
            </a:r>
          </a:p>
        </p:txBody>
      </p:sp>
      <p:sp>
        <p:nvSpPr>
          <p:cNvPr id="57347" name="Content Placeholder 2"/>
          <p:cNvSpPr>
            <a:spLocks noGrp="1"/>
          </p:cNvSpPr>
          <p:nvPr>
            <p:ph idx="1"/>
          </p:nvPr>
        </p:nvSpPr>
        <p:spPr/>
        <p:txBody>
          <a:bodyPr/>
          <a:lstStyle/>
          <a:p>
            <a:pPr eaLnBrk="1" hangingPunct="1"/>
            <a:r>
              <a:rPr lang="en-US" smtClean="0"/>
              <a:t>Here is an example for Ethernet at various speeds and frame sizes from an Agilent white paper on RFC 2544 testing</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D84A57-BECE-4277-B26C-A16B7D05F60C}" type="slidenum">
              <a:rPr lang="en-US" sz="1400" smtClean="0"/>
              <a:pPr eaLnBrk="1" hangingPunct="1"/>
              <a:t>53</a:t>
            </a:fld>
            <a:endParaRPr lang="en-US" sz="14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Capacity v Throughput</a:t>
            </a:r>
          </a:p>
        </p:txBody>
      </p:sp>
      <p:sp>
        <p:nvSpPr>
          <p:cNvPr id="58371" name="Content Placeholder 2"/>
          <p:cNvSpPr>
            <a:spLocks noGrp="1"/>
          </p:cNvSpPr>
          <p:nvPr>
            <p:ph idx="1"/>
          </p:nvPr>
        </p:nvSpPr>
        <p:spPr/>
        <p:txBody>
          <a:bodyPr/>
          <a:lstStyle/>
          <a:p>
            <a:pPr eaLnBrk="1" hangingPunct="1"/>
            <a:endParaRPr lang="en-US" smtClean="0"/>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44B0FF-6DC3-4172-B2D2-20A10048C86D}" type="slidenum">
              <a:rPr lang="en-US" sz="1400" smtClean="0"/>
              <a:pPr eaLnBrk="1" hangingPunct="1"/>
              <a:t>54</a:t>
            </a:fld>
            <a:endParaRPr lang="en-US" sz="1400" smtClean="0"/>
          </a:p>
        </p:txBody>
      </p:sp>
      <p:pic>
        <p:nvPicPr>
          <p:cNvPr id="58374" name="Picture 2"/>
          <p:cNvPicPr>
            <a:picLocks noChangeAspect="1" noChangeArrowheads="1"/>
          </p:cNvPicPr>
          <p:nvPr/>
        </p:nvPicPr>
        <p:blipFill>
          <a:blip r:embed="rId2">
            <a:extLst>
              <a:ext uri="{28A0092B-C50C-407E-A947-70E740481C1C}">
                <a14:useLocalDpi xmlns:a14="http://schemas.microsoft.com/office/drawing/2010/main" val="0"/>
              </a:ext>
            </a:extLst>
          </a:blip>
          <a:srcRect l="12354" t="32292" r="50587" b="14583"/>
          <a:stretch>
            <a:fillRect/>
          </a:stretch>
        </p:blipFill>
        <p:spPr bwMode="auto">
          <a:xfrm>
            <a:off x="1670050" y="1600200"/>
            <a:ext cx="55689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Capacity v Throughput</a:t>
            </a:r>
          </a:p>
        </p:txBody>
      </p:sp>
      <p:sp>
        <p:nvSpPr>
          <p:cNvPr id="59395" name="Content Placeholder 2"/>
          <p:cNvSpPr>
            <a:spLocks noGrp="1"/>
          </p:cNvSpPr>
          <p:nvPr>
            <p:ph idx="1"/>
          </p:nvPr>
        </p:nvSpPr>
        <p:spPr/>
        <p:txBody>
          <a:bodyPr/>
          <a:lstStyle/>
          <a:p>
            <a:pPr eaLnBrk="1" hangingPunct="1"/>
            <a:endParaRPr lang="en-US" smtClean="0"/>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24494D-5617-401B-9618-C4DCAE6665B0}" type="slidenum">
              <a:rPr lang="en-US" sz="1400" smtClean="0"/>
              <a:pPr eaLnBrk="1" hangingPunct="1"/>
              <a:t>55</a:t>
            </a:fld>
            <a:endParaRPr lang="en-US" sz="1400" smtClean="0"/>
          </a:p>
        </p:txBody>
      </p:sp>
      <p:pic>
        <p:nvPicPr>
          <p:cNvPr id="59398" name="Picture 2"/>
          <p:cNvPicPr>
            <a:picLocks noChangeAspect="1" noChangeArrowheads="1"/>
          </p:cNvPicPr>
          <p:nvPr/>
        </p:nvPicPr>
        <p:blipFill>
          <a:blip r:embed="rId2">
            <a:extLst>
              <a:ext uri="{28A0092B-C50C-407E-A947-70E740481C1C}">
                <a14:useLocalDpi xmlns:a14="http://schemas.microsoft.com/office/drawing/2010/main" val="0"/>
              </a:ext>
            </a:extLst>
          </a:blip>
          <a:srcRect l="12354" t="32292" r="51176" b="15625"/>
          <a:stretch>
            <a:fillRect/>
          </a:stretch>
        </p:blipFill>
        <p:spPr bwMode="auto">
          <a:xfrm>
            <a:off x="1663700" y="1600200"/>
            <a:ext cx="5575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Capacity v Throughput</a:t>
            </a:r>
          </a:p>
        </p:txBody>
      </p:sp>
      <p:sp>
        <p:nvSpPr>
          <p:cNvPr id="60419" name="Content Placeholder 2"/>
          <p:cNvSpPr>
            <a:spLocks noGrp="1"/>
          </p:cNvSpPr>
          <p:nvPr>
            <p:ph idx="1"/>
          </p:nvPr>
        </p:nvSpPr>
        <p:spPr/>
        <p:txBody>
          <a:bodyPr/>
          <a:lstStyle/>
          <a:p>
            <a:pPr eaLnBrk="1" hangingPunct="1"/>
            <a:endParaRPr lang="en-US" smtClean="0"/>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35C85B-9ADD-43C2-9688-C5970731628F}" type="slidenum">
              <a:rPr lang="en-US" sz="1400" smtClean="0"/>
              <a:pPr eaLnBrk="1" hangingPunct="1"/>
              <a:t>56</a:t>
            </a:fld>
            <a:endParaRPr lang="en-US" sz="1400" smtClean="0"/>
          </a:p>
        </p:txBody>
      </p:sp>
      <p:pic>
        <p:nvPicPr>
          <p:cNvPr id="60422" name="Picture 2"/>
          <p:cNvPicPr>
            <a:picLocks noChangeAspect="1" noChangeArrowheads="1"/>
          </p:cNvPicPr>
          <p:nvPr/>
        </p:nvPicPr>
        <p:blipFill>
          <a:blip r:embed="rId2">
            <a:extLst>
              <a:ext uri="{28A0092B-C50C-407E-A947-70E740481C1C}">
                <a14:useLocalDpi xmlns:a14="http://schemas.microsoft.com/office/drawing/2010/main" val="0"/>
              </a:ext>
            </a:extLst>
          </a:blip>
          <a:srcRect l="12941" t="31250" r="50587" b="16667"/>
          <a:stretch>
            <a:fillRect/>
          </a:stretch>
        </p:blipFill>
        <p:spPr bwMode="auto">
          <a:xfrm>
            <a:off x="1752600" y="1600200"/>
            <a:ext cx="5575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Performance</a:t>
            </a:r>
          </a:p>
        </p:txBody>
      </p:sp>
      <p:sp>
        <p:nvSpPr>
          <p:cNvPr id="61443" name="Rectangle 3"/>
          <p:cNvSpPr>
            <a:spLocks noGrp="1" noChangeArrowheads="1"/>
          </p:cNvSpPr>
          <p:nvPr>
            <p:ph idx="1"/>
          </p:nvPr>
        </p:nvSpPr>
        <p:spPr/>
        <p:txBody>
          <a:bodyPr/>
          <a:lstStyle/>
          <a:p>
            <a:pPr eaLnBrk="1" hangingPunct="1"/>
            <a:r>
              <a:rPr lang="en-US" smtClean="0"/>
              <a:t>Bandwidth Utilization</a:t>
            </a:r>
          </a:p>
          <a:p>
            <a:pPr lvl="1" eaLnBrk="1" hangingPunct="1"/>
            <a:r>
              <a:rPr lang="en-US" smtClean="0"/>
              <a:t>The percent of total available capacity in use</a:t>
            </a:r>
          </a:p>
          <a:p>
            <a:pPr eaLnBrk="1" hangingPunct="1"/>
            <a:r>
              <a:rPr lang="en-US" smtClean="0"/>
              <a:t>Offered Load</a:t>
            </a:r>
          </a:p>
          <a:p>
            <a:pPr lvl="1" eaLnBrk="1" hangingPunct="1"/>
            <a:r>
              <a:rPr lang="en-US" smtClean="0"/>
              <a:t>This is the sum of all the data all network devices have ready to send at a particular time</a:t>
            </a:r>
          </a:p>
        </p:txBody>
      </p:sp>
      <p:sp>
        <p:nvSpPr>
          <p:cNvPr id="614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1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B88E03-C374-412B-B1F6-BC28A5291A5B}" type="slidenum">
              <a:rPr lang="en-US" sz="1400" smtClean="0"/>
              <a:pPr eaLnBrk="1" hangingPunct="1"/>
              <a:t>57</a:t>
            </a:fld>
            <a:endParaRPr lang="en-US"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Performance</a:t>
            </a:r>
          </a:p>
        </p:txBody>
      </p:sp>
      <p:sp>
        <p:nvSpPr>
          <p:cNvPr id="62467" name="Rectangle 3"/>
          <p:cNvSpPr>
            <a:spLocks noGrp="1" noChangeArrowheads="1"/>
          </p:cNvSpPr>
          <p:nvPr>
            <p:ph idx="1"/>
          </p:nvPr>
        </p:nvSpPr>
        <p:spPr/>
        <p:txBody>
          <a:bodyPr/>
          <a:lstStyle/>
          <a:p>
            <a:pPr eaLnBrk="1" hangingPunct="1"/>
            <a:r>
              <a:rPr lang="en-US" smtClean="0"/>
              <a:t>Accuracy</a:t>
            </a:r>
          </a:p>
          <a:p>
            <a:pPr lvl="1" eaLnBrk="1" hangingPunct="1"/>
            <a:r>
              <a:rPr lang="en-US" smtClean="0"/>
              <a:t>Exactly what goes out gets to the other end</a:t>
            </a:r>
          </a:p>
          <a:p>
            <a:pPr lvl="1" eaLnBrk="1" hangingPunct="1"/>
            <a:r>
              <a:rPr lang="en-US" smtClean="0"/>
              <a:t>To check accuracy use a network analyzer to check the CRC on received frames</a:t>
            </a:r>
          </a:p>
        </p:txBody>
      </p:sp>
      <p:sp>
        <p:nvSpPr>
          <p:cNvPr id="624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24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6C689D-C8CB-4CCB-ACF5-ACAC68C06249}" type="slidenum">
              <a:rPr lang="en-US" sz="1400" smtClean="0"/>
              <a:pPr eaLnBrk="1" hangingPunct="1"/>
              <a:t>58</a:t>
            </a:fld>
            <a:endParaRPr lang="en-US"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Performance</a:t>
            </a:r>
          </a:p>
        </p:txBody>
      </p:sp>
      <p:sp>
        <p:nvSpPr>
          <p:cNvPr id="63491" name="Rectangle 3"/>
          <p:cNvSpPr>
            <a:spLocks noGrp="1" noChangeArrowheads="1"/>
          </p:cNvSpPr>
          <p:nvPr>
            <p:ph idx="1"/>
          </p:nvPr>
        </p:nvSpPr>
        <p:spPr/>
        <p:txBody>
          <a:bodyPr/>
          <a:lstStyle/>
          <a:p>
            <a:pPr lvl="1" eaLnBrk="1" hangingPunct="1"/>
            <a:r>
              <a:rPr lang="en-US" smtClean="0"/>
              <a:t>Track the number of frames received with a bad CRC every hour for one or two days</a:t>
            </a:r>
          </a:p>
          <a:p>
            <a:pPr lvl="1" eaLnBrk="1" hangingPunct="1"/>
            <a:r>
              <a:rPr lang="en-US" smtClean="0"/>
              <a:t>It is normal for errors to increase as network utilization goes up</a:t>
            </a:r>
          </a:p>
          <a:p>
            <a:pPr lvl="1" eaLnBrk="1" hangingPunct="1"/>
            <a:r>
              <a:rPr lang="en-US" smtClean="0"/>
              <a:t>So check the number of errors against the network load</a:t>
            </a:r>
          </a:p>
          <a:p>
            <a:pPr lvl="1" eaLnBrk="1" hangingPunct="1"/>
            <a:r>
              <a:rPr lang="en-US" smtClean="0"/>
              <a:t>The error rate is acceptable if there are not more than one error per megabyte of data</a:t>
            </a:r>
          </a:p>
        </p:txBody>
      </p:sp>
      <p:sp>
        <p:nvSpPr>
          <p:cNvPr id="634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3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6921AD-CE22-47F6-A94F-7829937E75CC}" type="slidenum">
              <a:rPr lang="en-US" sz="1400" smtClean="0"/>
              <a:pPr eaLnBrk="1" hangingPunct="1"/>
              <a:t>59</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Organization Size</a:t>
            </a:r>
          </a:p>
        </p:txBody>
      </p:sp>
      <p:sp>
        <p:nvSpPr>
          <p:cNvPr id="9219" name="Content Placeholder 2"/>
          <p:cNvSpPr>
            <a:spLocks noGrp="1"/>
          </p:cNvSpPr>
          <p:nvPr>
            <p:ph idx="1"/>
          </p:nvPr>
        </p:nvSpPr>
        <p:spPr/>
        <p:txBody>
          <a:bodyPr/>
          <a:lstStyle/>
          <a:p>
            <a:pPr eaLnBrk="1" hangingPunct="1"/>
            <a:endParaRPr lang="en-US" smtClean="0"/>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786611-F858-4A5F-8E0D-DF776DF27DB2}" type="slidenum">
              <a:rPr lang="en-US" sz="1400" smtClean="0"/>
              <a:pPr eaLnBrk="1" hangingPunct="1"/>
              <a:t>6</a:t>
            </a:fld>
            <a:endParaRPr lang="en-US" sz="1400" smtClean="0"/>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t="29443" r="1425" b="3258"/>
          <a:stretch>
            <a:fillRect/>
          </a:stretch>
        </p:blipFill>
        <p:spPr bwMode="auto">
          <a:xfrm>
            <a:off x="457200" y="1600200"/>
            <a:ext cx="8172450"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Performance</a:t>
            </a:r>
          </a:p>
        </p:txBody>
      </p:sp>
      <p:sp>
        <p:nvSpPr>
          <p:cNvPr id="64515" name="Rectangle 3"/>
          <p:cNvSpPr>
            <a:spLocks noGrp="1" noChangeArrowheads="1"/>
          </p:cNvSpPr>
          <p:nvPr>
            <p:ph idx="1"/>
          </p:nvPr>
        </p:nvSpPr>
        <p:spPr/>
        <p:txBody>
          <a:bodyPr/>
          <a:lstStyle/>
          <a:p>
            <a:pPr eaLnBrk="1" hangingPunct="1"/>
            <a:r>
              <a:rPr lang="en-US" smtClean="0"/>
              <a:t>Efficiency</a:t>
            </a:r>
          </a:p>
          <a:p>
            <a:pPr lvl="1" eaLnBrk="1" hangingPunct="1"/>
            <a:r>
              <a:rPr lang="en-US" smtClean="0"/>
              <a:t>How much overhead is required to deliver an amount of data</a:t>
            </a:r>
          </a:p>
          <a:p>
            <a:pPr lvl="1" eaLnBrk="1" hangingPunct="1"/>
            <a:r>
              <a:rPr lang="en-US" smtClean="0"/>
              <a:t>How large a packet can be used</a:t>
            </a:r>
          </a:p>
          <a:p>
            <a:pPr lvl="2" eaLnBrk="1" hangingPunct="1"/>
            <a:r>
              <a:rPr lang="en-US" smtClean="0"/>
              <a:t>Larger better</a:t>
            </a:r>
          </a:p>
          <a:p>
            <a:pPr lvl="2" eaLnBrk="1" hangingPunct="1"/>
            <a:r>
              <a:rPr lang="en-US" smtClean="0"/>
              <a:t>Too large means too much data is lost if a packet is damaged</a:t>
            </a:r>
          </a:p>
          <a:p>
            <a:pPr lvl="2" eaLnBrk="1" hangingPunct="1"/>
            <a:r>
              <a:rPr lang="en-US" smtClean="0"/>
              <a:t>How many packets can be sent in one bunch without an acknowledgment</a:t>
            </a:r>
          </a:p>
        </p:txBody>
      </p:sp>
      <p:sp>
        <p:nvSpPr>
          <p:cNvPr id="64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4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D35B17-AA10-4AFB-8D0E-7E7D7F4D04E6}" type="slidenum">
              <a:rPr lang="en-US" sz="1400" smtClean="0"/>
              <a:pPr eaLnBrk="1" hangingPunct="1"/>
              <a:t>60</a:t>
            </a:fld>
            <a:endParaRPr lang="en-US" sz="1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Performance</a:t>
            </a:r>
          </a:p>
        </p:txBody>
      </p:sp>
      <p:sp>
        <p:nvSpPr>
          <p:cNvPr id="65539" name="Rectangle 3"/>
          <p:cNvSpPr>
            <a:spLocks noGrp="1" noChangeArrowheads="1"/>
          </p:cNvSpPr>
          <p:nvPr>
            <p:ph idx="1"/>
          </p:nvPr>
        </p:nvSpPr>
        <p:spPr/>
        <p:txBody>
          <a:bodyPr/>
          <a:lstStyle/>
          <a:p>
            <a:pPr eaLnBrk="1" hangingPunct="1">
              <a:lnSpc>
                <a:spcPct val="90000"/>
              </a:lnSpc>
            </a:pPr>
            <a:r>
              <a:rPr lang="en-US" smtClean="0"/>
              <a:t>Latency</a:t>
            </a:r>
          </a:p>
          <a:p>
            <a:pPr lvl="1" eaLnBrk="1" hangingPunct="1">
              <a:lnSpc>
                <a:spcPct val="90000"/>
              </a:lnSpc>
            </a:pPr>
            <a:r>
              <a:rPr lang="en-US" smtClean="0"/>
              <a:t>This is the delay in transmission</a:t>
            </a:r>
          </a:p>
          <a:p>
            <a:pPr lvl="1" eaLnBrk="1" hangingPunct="1">
              <a:lnSpc>
                <a:spcPct val="90000"/>
              </a:lnSpc>
            </a:pPr>
            <a:r>
              <a:rPr lang="en-US" smtClean="0"/>
              <a:t>or</a:t>
            </a:r>
          </a:p>
          <a:p>
            <a:pPr lvl="1" eaLnBrk="1" hangingPunct="1">
              <a:lnSpc>
                <a:spcPct val="90000"/>
              </a:lnSpc>
            </a:pPr>
            <a:r>
              <a:rPr lang="en-US" smtClean="0"/>
              <a:t>The time that passes from when a user expects something to appear, to when it does appear</a:t>
            </a:r>
          </a:p>
          <a:p>
            <a:pPr lvl="1" eaLnBrk="1" hangingPunct="1">
              <a:lnSpc>
                <a:spcPct val="90000"/>
              </a:lnSpc>
            </a:pPr>
            <a:r>
              <a:rPr lang="en-US" smtClean="0"/>
              <a:t> Instantaneous response is the only goal</a:t>
            </a:r>
          </a:p>
        </p:txBody>
      </p:sp>
      <p:sp>
        <p:nvSpPr>
          <p:cNvPr id="65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5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A0DC35-03E8-4261-AEB5-8C6FAC7F3A44}" type="slidenum">
              <a:rPr lang="en-US" sz="1400" smtClean="0"/>
              <a:pPr eaLnBrk="1" hangingPunct="1"/>
              <a:t>61</a:t>
            </a:fld>
            <a:endParaRPr 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Performance</a:t>
            </a:r>
          </a:p>
        </p:txBody>
      </p:sp>
      <p:sp>
        <p:nvSpPr>
          <p:cNvPr id="66563" name="Content Placeholder 2"/>
          <p:cNvSpPr>
            <a:spLocks noGrp="1"/>
          </p:cNvSpPr>
          <p:nvPr>
            <p:ph idx="1"/>
          </p:nvPr>
        </p:nvSpPr>
        <p:spPr/>
        <p:txBody>
          <a:bodyPr/>
          <a:lstStyle/>
          <a:p>
            <a:pPr eaLnBrk="1" hangingPunct="1">
              <a:lnSpc>
                <a:spcPct val="90000"/>
              </a:lnSpc>
            </a:pPr>
            <a:r>
              <a:rPr lang="en-US" smtClean="0"/>
              <a:t>Response</a:t>
            </a:r>
          </a:p>
          <a:p>
            <a:pPr lvl="1" eaLnBrk="1" hangingPunct="1">
              <a:lnSpc>
                <a:spcPct val="90000"/>
              </a:lnSpc>
            </a:pPr>
            <a:r>
              <a:rPr lang="en-US" smtClean="0"/>
              <a:t>Related to latency, but also a function of the application and the equipment the application is running on</a:t>
            </a:r>
          </a:p>
          <a:p>
            <a:pPr lvl="1" eaLnBrk="1" hangingPunct="1">
              <a:lnSpc>
                <a:spcPct val="90000"/>
              </a:lnSpc>
            </a:pPr>
            <a:r>
              <a:rPr lang="en-US" smtClean="0"/>
              <a:t>Most users expect to see something on the screen in 100 to 200 milliseconds</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2DA6F4-ADDD-4485-87BA-CE1578D11DC3}" type="slidenum">
              <a:rPr lang="en-US" sz="1400" smtClean="0"/>
              <a:pPr eaLnBrk="1" hangingPunct="1"/>
              <a:t>62</a:t>
            </a:fld>
            <a:endParaRPr lang="en-US" sz="1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Performance</a:t>
            </a:r>
          </a:p>
        </p:txBody>
      </p:sp>
      <p:sp>
        <p:nvSpPr>
          <p:cNvPr id="67587" name="Rectangle 3"/>
          <p:cNvSpPr>
            <a:spLocks noGrp="1" noChangeArrowheads="1"/>
          </p:cNvSpPr>
          <p:nvPr>
            <p:ph idx="1"/>
          </p:nvPr>
        </p:nvSpPr>
        <p:spPr/>
        <p:txBody>
          <a:bodyPr/>
          <a:lstStyle/>
          <a:p>
            <a:pPr eaLnBrk="1" hangingPunct="1"/>
            <a:r>
              <a:rPr lang="en-US" smtClean="0"/>
              <a:t>Device CPU Utilization</a:t>
            </a:r>
          </a:p>
          <a:p>
            <a:pPr lvl="1" eaLnBrk="1" hangingPunct="1"/>
            <a:r>
              <a:rPr lang="en-US" smtClean="0"/>
              <a:t>High utilization on a device may create a bottleneck as the device will be unable to handle the offered load regardless of the bandwidth coming in or going out of the device</a:t>
            </a:r>
          </a:p>
          <a:p>
            <a:pPr lvl="1" eaLnBrk="1" hangingPunct="1"/>
            <a:r>
              <a:rPr lang="en-US" smtClean="0"/>
              <a:t>In other words, the device becomes the bottleneck</a:t>
            </a:r>
          </a:p>
          <a:p>
            <a:pPr lvl="1" eaLnBrk="1" hangingPunct="1"/>
            <a:r>
              <a:rPr lang="en-US" smtClean="0"/>
              <a:t>So what is high CPU utilization</a:t>
            </a:r>
          </a:p>
        </p:txBody>
      </p:sp>
      <p:sp>
        <p:nvSpPr>
          <p:cNvPr id="675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7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00ABA9-1AE1-4C0B-91E3-13BEDCFC59CC}" type="slidenum">
              <a:rPr lang="en-US" sz="1400" smtClean="0"/>
              <a:pPr eaLnBrk="1" hangingPunct="1"/>
              <a:t>63</a:t>
            </a:fld>
            <a:endParaRPr lang="en-US" sz="1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Performance</a:t>
            </a:r>
          </a:p>
        </p:txBody>
      </p:sp>
      <p:sp>
        <p:nvSpPr>
          <p:cNvPr id="68611" name="Content Placeholder 2"/>
          <p:cNvSpPr>
            <a:spLocks noGrp="1"/>
          </p:cNvSpPr>
          <p:nvPr>
            <p:ph idx="1"/>
          </p:nvPr>
        </p:nvSpPr>
        <p:spPr/>
        <p:txBody>
          <a:bodyPr/>
          <a:lstStyle/>
          <a:p>
            <a:pPr lvl="1" eaLnBrk="1" hangingPunct="1"/>
            <a:r>
              <a:rPr lang="en-US" smtClean="0"/>
              <a:t>It depends of course on the type of device and the manufacturer of the device</a:t>
            </a:r>
          </a:p>
          <a:p>
            <a:pPr lvl="1" eaLnBrk="1" hangingPunct="1"/>
            <a:r>
              <a:rPr lang="en-US" smtClean="0"/>
              <a:t>As an example Cisco has provided some guidelines for their very common 2900XL and 3500XL switches</a:t>
            </a:r>
          </a:p>
          <a:p>
            <a:pPr lvl="1" eaLnBrk="1" hangingPunct="1"/>
            <a:r>
              <a:rPr lang="en-US" smtClean="0"/>
              <a:t>Cisco says under just normal load a CPU utilization figure of 35% to 50% is common</a:t>
            </a:r>
          </a:p>
          <a:p>
            <a:pPr lvl="1" eaLnBrk="1" hangingPunct="1"/>
            <a:r>
              <a:rPr lang="en-US" smtClean="0"/>
              <a:t>High CPU utilization on these devices is considered to be 80% to 99% by Cisco</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E00EBC-E2F7-4CD4-97EE-C77D5CE43250}" type="slidenum">
              <a:rPr lang="en-US" sz="1400" smtClean="0"/>
              <a:pPr eaLnBrk="1" hangingPunct="1"/>
              <a:t>64</a:t>
            </a:fld>
            <a:endParaRPr lang="en-US" sz="1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Performance</a:t>
            </a:r>
          </a:p>
        </p:txBody>
      </p:sp>
      <p:sp>
        <p:nvSpPr>
          <p:cNvPr id="69635" name="Rectangle 3"/>
          <p:cNvSpPr>
            <a:spLocks noGrp="1" noChangeArrowheads="1"/>
          </p:cNvSpPr>
          <p:nvPr>
            <p:ph idx="1"/>
          </p:nvPr>
        </p:nvSpPr>
        <p:spPr/>
        <p:txBody>
          <a:bodyPr/>
          <a:lstStyle/>
          <a:p>
            <a:pPr lvl="1" eaLnBrk="1" hangingPunct="1"/>
            <a:r>
              <a:rPr lang="en-US" smtClean="0"/>
              <a:t>On newsgroups 25% to 65% is reported to be normal on most brands of switches under normal load</a:t>
            </a:r>
          </a:p>
          <a:p>
            <a:pPr lvl="1" eaLnBrk="1" hangingPunct="1"/>
            <a:r>
              <a:rPr lang="en-US" smtClean="0"/>
              <a:t>For routers Cisco says to watch for the following</a:t>
            </a:r>
          </a:p>
          <a:p>
            <a:pPr lvl="2" eaLnBrk="1" hangingPunct="1"/>
            <a:r>
              <a:rPr lang="en-US" smtClean="0"/>
              <a:t>High percentages in the show processes cpu command output </a:t>
            </a:r>
          </a:p>
          <a:p>
            <a:pPr lvl="2" eaLnBrk="1" hangingPunct="1"/>
            <a:r>
              <a:rPr lang="en-US" smtClean="0"/>
              <a:t>Input queue drops </a:t>
            </a:r>
          </a:p>
          <a:p>
            <a:pPr lvl="2" eaLnBrk="1" hangingPunct="1"/>
            <a:r>
              <a:rPr lang="en-US" smtClean="0"/>
              <a:t>Slow performance</a:t>
            </a:r>
          </a:p>
        </p:txBody>
      </p:sp>
      <p:sp>
        <p:nvSpPr>
          <p:cNvPr id="696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696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B1361C-8A33-4678-BBFD-E0BE15068985}" type="slidenum">
              <a:rPr lang="en-US" sz="1400" smtClean="0"/>
              <a:pPr eaLnBrk="1" hangingPunct="1"/>
              <a:t>65</a:t>
            </a:fld>
            <a:endParaRPr lang="en-US" sz="1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smtClean="0"/>
              <a:t>Performance</a:t>
            </a:r>
          </a:p>
        </p:txBody>
      </p:sp>
      <p:sp>
        <p:nvSpPr>
          <p:cNvPr id="70659" name="Rectangle 5"/>
          <p:cNvSpPr>
            <a:spLocks noGrp="1" noChangeArrowheads="1"/>
          </p:cNvSpPr>
          <p:nvPr>
            <p:ph idx="1"/>
          </p:nvPr>
        </p:nvSpPr>
        <p:spPr/>
        <p:txBody>
          <a:bodyPr/>
          <a:lstStyle/>
          <a:p>
            <a:pPr lvl="2" eaLnBrk="1" hangingPunct="1"/>
            <a:r>
              <a:rPr lang="en-US" smtClean="0"/>
              <a:t>Services on the router fail to respond, for instance</a:t>
            </a:r>
          </a:p>
          <a:p>
            <a:pPr lvl="3" eaLnBrk="1" hangingPunct="1"/>
            <a:r>
              <a:rPr lang="en-US" smtClean="0"/>
              <a:t>Slow response in Telnet or unable to Telnet to the router </a:t>
            </a:r>
          </a:p>
          <a:p>
            <a:pPr lvl="3" eaLnBrk="1" hangingPunct="1"/>
            <a:r>
              <a:rPr lang="en-US" smtClean="0"/>
              <a:t>Slow response on the console </a:t>
            </a:r>
          </a:p>
          <a:p>
            <a:pPr lvl="3" eaLnBrk="1" hangingPunct="1"/>
            <a:r>
              <a:rPr lang="en-US" smtClean="0"/>
              <a:t>Slow or no response to ping </a:t>
            </a:r>
          </a:p>
          <a:p>
            <a:pPr lvl="3" eaLnBrk="1" hangingPunct="1"/>
            <a:r>
              <a:rPr lang="en-US" smtClean="0"/>
              <a:t>Router doesn't send routing updates</a:t>
            </a:r>
          </a:p>
          <a:p>
            <a:pPr lvl="1" eaLnBrk="1" hangingPunct="1"/>
            <a:r>
              <a:rPr lang="en-US" smtClean="0"/>
              <a:t>Once again what is high, Cisco does not say</a:t>
            </a:r>
          </a:p>
          <a:p>
            <a:pPr lvl="1" eaLnBrk="1" hangingPunct="1"/>
            <a:r>
              <a:rPr lang="en-US" smtClean="0"/>
              <a:t>But newsgroup reports say 1% to 20% is normal and 80% and above is high</a:t>
            </a:r>
          </a:p>
        </p:txBody>
      </p:sp>
      <p:sp>
        <p:nvSpPr>
          <p:cNvPr id="706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0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9A39F4-9058-42DD-830A-4BC8A494AD7F}" type="slidenum">
              <a:rPr lang="en-US" sz="1400" smtClean="0"/>
              <a:pPr eaLnBrk="1" hangingPunct="1"/>
              <a:t>66</a:t>
            </a:fld>
            <a:endParaRPr lang="en-US" sz="1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Security</a:t>
            </a:r>
          </a:p>
        </p:txBody>
      </p:sp>
      <p:sp>
        <p:nvSpPr>
          <p:cNvPr id="71683" name="Rectangle 3"/>
          <p:cNvSpPr>
            <a:spLocks noGrp="1" noChangeArrowheads="1"/>
          </p:cNvSpPr>
          <p:nvPr>
            <p:ph idx="1"/>
          </p:nvPr>
        </p:nvSpPr>
        <p:spPr/>
        <p:txBody>
          <a:bodyPr/>
          <a:lstStyle/>
          <a:p>
            <a:pPr eaLnBrk="1" hangingPunct="1"/>
            <a:r>
              <a:rPr lang="en-US" smtClean="0"/>
              <a:t>In assessing the amount of security, balance the risks against the cost</a:t>
            </a:r>
          </a:p>
          <a:p>
            <a:pPr eaLnBrk="1" hangingPunct="1"/>
            <a:r>
              <a:rPr lang="en-US" smtClean="0"/>
              <a:t>There is no point in locking things down so tight, nothing can be used</a:t>
            </a:r>
          </a:p>
          <a:p>
            <a:pPr eaLnBrk="1" hangingPunct="1"/>
            <a:r>
              <a:rPr lang="en-US" smtClean="0"/>
              <a:t>Common risks include</a:t>
            </a:r>
          </a:p>
          <a:p>
            <a:pPr lvl="1" eaLnBrk="1" hangingPunct="1"/>
            <a:r>
              <a:rPr lang="en-US" smtClean="0"/>
              <a:t>Use of resources</a:t>
            </a:r>
          </a:p>
          <a:p>
            <a:pPr lvl="1" eaLnBrk="1" hangingPunct="1"/>
            <a:r>
              <a:rPr lang="en-US" smtClean="0"/>
              <a:t>Loss of data</a:t>
            </a:r>
          </a:p>
          <a:p>
            <a:pPr lvl="1" eaLnBrk="1" hangingPunct="1"/>
            <a:r>
              <a:rPr lang="en-US" smtClean="0"/>
              <a:t>Alteration of data</a:t>
            </a:r>
          </a:p>
          <a:p>
            <a:pPr lvl="1" eaLnBrk="1" hangingPunct="1"/>
            <a:r>
              <a:rPr lang="en-US" smtClean="0"/>
              <a:t>Denial of service</a:t>
            </a:r>
          </a:p>
        </p:txBody>
      </p:sp>
      <p:sp>
        <p:nvSpPr>
          <p:cNvPr id="71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1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6E5467-86BB-4BCF-8EA3-810014138BC7}" type="slidenum">
              <a:rPr lang="en-US" sz="1400" smtClean="0"/>
              <a:pPr eaLnBrk="1" hangingPunct="1"/>
              <a:t>67</a:t>
            </a:fld>
            <a:endParaRPr 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Manageability</a:t>
            </a:r>
          </a:p>
        </p:txBody>
      </p:sp>
      <p:sp>
        <p:nvSpPr>
          <p:cNvPr id="72707" name="Rectangle 3"/>
          <p:cNvSpPr>
            <a:spLocks noGrp="1" noChangeArrowheads="1"/>
          </p:cNvSpPr>
          <p:nvPr>
            <p:ph idx="1"/>
          </p:nvPr>
        </p:nvSpPr>
        <p:spPr/>
        <p:txBody>
          <a:bodyPr/>
          <a:lstStyle/>
          <a:p>
            <a:pPr eaLnBrk="1" hangingPunct="1"/>
            <a:r>
              <a:rPr lang="en-US" smtClean="0"/>
              <a:t>Manageability refers to how easy will it be to monitor the network</a:t>
            </a:r>
          </a:p>
          <a:p>
            <a:pPr eaLnBrk="1" hangingPunct="1"/>
            <a:r>
              <a:rPr lang="en-US" smtClean="0"/>
              <a:t>To check for</a:t>
            </a:r>
          </a:p>
          <a:p>
            <a:pPr lvl="1" eaLnBrk="1" hangingPunct="1"/>
            <a:r>
              <a:rPr lang="en-US" smtClean="0"/>
              <a:t>Performance problems</a:t>
            </a:r>
          </a:p>
          <a:p>
            <a:pPr lvl="1" eaLnBrk="1" hangingPunct="1"/>
            <a:r>
              <a:rPr lang="en-US" smtClean="0"/>
              <a:t>Errors</a:t>
            </a:r>
          </a:p>
          <a:p>
            <a:pPr lvl="1" eaLnBrk="1" hangingPunct="1"/>
            <a:r>
              <a:rPr lang="en-US" smtClean="0"/>
              <a:t>Security problems</a:t>
            </a:r>
          </a:p>
          <a:p>
            <a:pPr lvl="1" eaLnBrk="1" hangingPunct="1"/>
            <a:r>
              <a:rPr lang="en-US" smtClean="0"/>
              <a:t>Configuration</a:t>
            </a:r>
          </a:p>
          <a:p>
            <a:pPr lvl="1" eaLnBrk="1" hangingPunct="1"/>
            <a:r>
              <a:rPr lang="en-US" smtClean="0"/>
              <a:t>Accounting, if chargeback used</a:t>
            </a:r>
          </a:p>
        </p:txBody>
      </p:sp>
      <p:sp>
        <p:nvSpPr>
          <p:cNvPr id="727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2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A4ACEC-E48A-448A-8923-CA016E8AC94C}" type="slidenum">
              <a:rPr lang="en-US" sz="1400" smtClean="0"/>
              <a:pPr eaLnBrk="1" hangingPunct="1"/>
              <a:t>68</a:t>
            </a:fld>
            <a:endParaRPr lang="en-US" sz="14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Ease of Use</a:t>
            </a:r>
          </a:p>
        </p:txBody>
      </p:sp>
      <p:sp>
        <p:nvSpPr>
          <p:cNvPr id="73731" name="Rectangle 3"/>
          <p:cNvSpPr>
            <a:spLocks noGrp="1" noChangeArrowheads="1"/>
          </p:cNvSpPr>
          <p:nvPr>
            <p:ph idx="1"/>
          </p:nvPr>
        </p:nvSpPr>
        <p:spPr/>
        <p:txBody>
          <a:bodyPr/>
          <a:lstStyle/>
          <a:p>
            <a:pPr eaLnBrk="1" hangingPunct="1"/>
            <a:r>
              <a:rPr lang="en-US" smtClean="0"/>
              <a:t>How difficult will it be for the network management team to run the network you will be leaving</a:t>
            </a:r>
          </a:p>
          <a:p>
            <a:pPr lvl="1" eaLnBrk="1" hangingPunct="1"/>
            <a:r>
              <a:rPr lang="en-US" smtClean="0"/>
              <a:t>This is why you need to find out the technical level of the staff in the beginning</a:t>
            </a:r>
          </a:p>
          <a:p>
            <a:pPr eaLnBrk="1" hangingPunct="1"/>
            <a:r>
              <a:rPr lang="en-US" smtClean="0"/>
              <a:t>How difficult will it be for the network team to change the network by themselves</a:t>
            </a:r>
          </a:p>
        </p:txBody>
      </p:sp>
      <p:sp>
        <p:nvSpPr>
          <p:cNvPr id="737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37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E46149-43AB-46FA-A802-8A0514334A25}" type="slidenum">
              <a:rPr lang="en-US" sz="1400" smtClean="0"/>
              <a:pPr eaLnBrk="1" hangingPunct="1"/>
              <a:t>69</a:t>
            </a:fld>
            <a:endParaRPr 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Organization Size</a:t>
            </a:r>
          </a:p>
        </p:txBody>
      </p:sp>
      <p:sp>
        <p:nvSpPr>
          <p:cNvPr id="10243" name="Content Placeholder 2"/>
          <p:cNvSpPr>
            <a:spLocks noGrp="1"/>
          </p:cNvSpPr>
          <p:nvPr>
            <p:ph idx="1"/>
          </p:nvPr>
        </p:nvSpPr>
        <p:spPr/>
        <p:txBody>
          <a:bodyPr/>
          <a:lstStyle/>
          <a:p>
            <a:pPr eaLnBrk="1" hangingPunct="1"/>
            <a:r>
              <a:rPr lang="en-US" smtClean="0"/>
              <a:t>As the chart shows there are a total of 27,281,452 firms with 120,903,551 employees</a:t>
            </a:r>
          </a:p>
          <a:p>
            <a:pPr eaLnBrk="1" hangingPunct="1"/>
            <a:r>
              <a:rPr lang="en-US" smtClean="0"/>
              <a:t>However, over 78 percent or 21,351,320 of these firms have no employees</a:t>
            </a:r>
          </a:p>
          <a:p>
            <a:pPr eaLnBrk="1" hangingPunct="1"/>
            <a:r>
              <a:rPr lang="en-US" smtClean="0"/>
              <a:t>All 121 million employees work for just 6 million firms</a:t>
            </a:r>
          </a:p>
          <a:p>
            <a:pPr eaLnBrk="1" hangingPunct="1"/>
            <a:r>
              <a:rPr lang="en-US" smtClean="0"/>
              <a:t>How big are these firms</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AEF043-53BE-49E8-8C8E-71E49BD2CD96}" type="slidenum">
              <a:rPr lang="en-US" sz="1400" smtClean="0"/>
              <a:pPr eaLnBrk="1" hangingPunct="1"/>
              <a:t>7</a:t>
            </a:fld>
            <a:endParaRPr lang="en-US" sz="1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Adaptability</a:t>
            </a:r>
          </a:p>
        </p:txBody>
      </p:sp>
      <p:sp>
        <p:nvSpPr>
          <p:cNvPr id="74755" name="Rectangle 3"/>
          <p:cNvSpPr>
            <a:spLocks noGrp="1" noChangeArrowheads="1"/>
          </p:cNvSpPr>
          <p:nvPr>
            <p:ph idx="1"/>
          </p:nvPr>
        </p:nvSpPr>
        <p:spPr/>
        <p:txBody>
          <a:bodyPr/>
          <a:lstStyle/>
          <a:p>
            <a:pPr eaLnBrk="1" hangingPunct="1"/>
            <a:r>
              <a:rPr lang="en-US" smtClean="0"/>
              <a:t>A network must be adaptable</a:t>
            </a:r>
          </a:p>
          <a:p>
            <a:pPr eaLnBrk="1" hangingPunct="1"/>
            <a:r>
              <a:rPr lang="en-US" smtClean="0"/>
              <a:t>Can the network change as circumstances change</a:t>
            </a:r>
          </a:p>
          <a:p>
            <a:pPr eaLnBrk="1" hangingPunct="1"/>
            <a:r>
              <a:rPr lang="en-US" smtClean="0"/>
              <a:t>Proprietary technologies reduce adaptability</a:t>
            </a:r>
          </a:p>
          <a:p>
            <a:pPr eaLnBrk="1" hangingPunct="1"/>
            <a:r>
              <a:rPr lang="en-US" smtClean="0"/>
              <a:t>Standards are preferred if possible</a:t>
            </a:r>
          </a:p>
        </p:txBody>
      </p:sp>
      <p:sp>
        <p:nvSpPr>
          <p:cNvPr id="747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4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59C451-96A8-4A4B-9DCB-CCABA5C92822}" type="slidenum">
              <a:rPr lang="en-US" sz="1400" smtClean="0"/>
              <a:pPr eaLnBrk="1" hangingPunct="1"/>
              <a:t>70</a:t>
            </a:fld>
            <a:endParaRPr lang="en-US" sz="1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Affordability</a:t>
            </a:r>
          </a:p>
        </p:txBody>
      </p:sp>
      <p:sp>
        <p:nvSpPr>
          <p:cNvPr id="75779" name="Rectangle 3"/>
          <p:cNvSpPr>
            <a:spLocks noGrp="1" noChangeArrowheads="1"/>
          </p:cNvSpPr>
          <p:nvPr>
            <p:ph idx="1"/>
          </p:nvPr>
        </p:nvSpPr>
        <p:spPr/>
        <p:txBody>
          <a:bodyPr/>
          <a:lstStyle/>
          <a:p>
            <a:pPr eaLnBrk="1" hangingPunct="1"/>
            <a:r>
              <a:rPr lang="en-US" smtClean="0"/>
              <a:t>Do not propose a network they cannot pay for</a:t>
            </a:r>
          </a:p>
          <a:p>
            <a:pPr eaLnBrk="1" hangingPunct="1"/>
            <a:r>
              <a:rPr lang="en-US" smtClean="0"/>
              <a:t>It must be affordable</a:t>
            </a:r>
          </a:p>
          <a:p>
            <a:pPr eaLnBrk="1" hangingPunct="1"/>
            <a:r>
              <a:rPr lang="en-US" smtClean="0"/>
              <a:t>Find out the budget in the beginning</a:t>
            </a:r>
          </a:p>
          <a:p>
            <a:pPr eaLnBrk="1" hangingPunct="1"/>
            <a:r>
              <a:rPr lang="en-US" smtClean="0"/>
              <a:t>Adhere to the budget</a:t>
            </a:r>
          </a:p>
          <a:p>
            <a:pPr eaLnBrk="1" hangingPunct="1"/>
            <a:r>
              <a:rPr lang="en-US" smtClean="0"/>
              <a:t>Get all change orders approved in writing before changes are made</a:t>
            </a:r>
          </a:p>
        </p:txBody>
      </p:sp>
      <p:sp>
        <p:nvSpPr>
          <p:cNvPr id="757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57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B3D44-BF2A-4B96-870C-5F12E286FBCB}" type="slidenum">
              <a:rPr lang="en-US" sz="1400" smtClean="0"/>
              <a:pPr eaLnBrk="1" hangingPunct="1"/>
              <a:t>71</a:t>
            </a:fld>
            <a:endParaRPr 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The Existing Network</a:t>
            </a:r>
          </a:p>
        </p:txBody>
      </p:sp>
      <p:sp>
        <p:nvSpPr>
          <p:cNvPr id="76803" name="Rectangle 3"/>
          <p:cNvSpPr>
            <a:spLocks noGrp="1" noChangeArrowheads="1"/>
          </p:cNvSpPr>
          <p:nvPr>
            <p:ph idx="1"/>
          </p:nvPr>
        </p:nvSpPr>
        <p:spPr/>
        <p:txBody>
          <a:bodyPr/>
          <a:lstStyle/>
          <a:p>
            <a:pPr eaLnBrk="1" hangingPunct="1"/>
            <a:r>
              <a:rPr lang="en-US" smtClean="0"/>
              <a:t>We now know where we want to go based on the analysis that was just done</a:t>
            </a:r>
          </a:p>
          <a:p>
            <a:pPr eaLnBrk="1" hangingPunct="1"/>
            <a:r>
              <a:rPr lang="en-US" smtClean="0"/>
              <a:t>We next need to determine where we are starting from</a:t>
            </a:r>
          </a:p>
          <a:p>
            <a:pPr eaLnBrk="1" hangingPunct="1"/>
            <a:r>
              <a:rPr lang="en-US" smtClean="0"/>
              <a:t>If this is an entirely new network, this step does not need to be done</a:t>
            </a:r>
          </a:p>
        </p:txBody>
      </p:sp>
      <p:sp>
        <p:nvSpPr>
          <p:cNvPr id="768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6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93AC4C-DBDA-414C-86DD-5A2EB518A0C2}" type="slidenum">
              <a:rPr lang="en-US" sz="1400" smtClean="0"/>
              <a:pPr eaLnBrk="1" hangingPunct="1"/>
              <a:t>72</a:t>
            </a:fld>
            <a:endParaRPr lang="en-US" sz="1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495300"/>
            <a:ext cx="7772400" cy="800100"/>
          </a:xfrm>
        </p:spPr>
        <p:txBody>
          <a:bodyPr/>
          <a:lstStyle/>
          <a:p>
            <a:pPr eaLnBrk="1" hangingPunct="1"/>
            <a:r>
              <a:rPr lang="en-US" smtClean="0"/>
              <a:t>Information to Collect</a:t>
            </a:r>
          </a:p>
        </p:txBody>
      </p:sp>
      <p:sp>
        <p:nvSpPr>
          <p:cNvPr id="77827" name="Rectangle 3"/>
          <p:cNvSpPr>
            <a:spLocks noGrp="1" noChangeArrowheads="1"/>
          </p:cNvSpPr>
          <p:nvPr>
            <p:ph idx="1"/>
          </p:nvPr>
        </p:nvSpPr>
        <p:spPr>
          <a:xfrm>
            <a:off x="685800" y="1371600"/>
            <a:ext cx="7772400" cy="4454525"/>
          </a:xfrm>
        </p:spPr>
        <p:txBody>
          <a:bodyPr/>
          <a:lstStyle/>
          <a:p>
            <a:pPr eaLnBrk="1" hangingPunct="1">
              <a:lnSpc>
                <a:spcPct val="90000"/>
              </a:lnSpc>
            </a:pPr>
            <a:r>
              <a:rPr lang="en-US" smtClean="0"/>
              <a:t>A network map is the first thing to work on</a:t>
            </a:r>
          </a:p>
          <a:p>
            <a:pPr eaLnBrk="1" hangingPunct="1">
              <a:lnSpc>
                <a:spcPct val="90000"/>
              </a:lnSpc>
            </a:pPr>
            <a:r>
              <a:rPr lang="en-US" smtClean="0"/>
              <a:t>This map should include</a:t>
            </a:r>
          </a:p>
          <a:p>
            <a:pPr lvl="1" eaLnBrk="1" hangingPunct="1">
              <a:lnSpc>
                <a:spcPct val="90000"/>
              </a:lnSpc>
            </a:pPr>
            <a:r>
              <a:rPr lang="en-US" smtClean="0"/>
              <a:t>Geographic locations</a:t>
            </a:r>
          </a:p>
          <a:p>
            <a:pPr lvl="1" eaLnBrk="1" hangingPunct="1">
              <a:lnSpc>
                <a:spcPct val="90000"/>
              </a:lnSpc>
            </a:pPr>
            <a:r>
              <a:rPr lang="en-US" smtClean="0"/>
              <a:t>WAN connections between sites</a:t>
            </a:r>
          </a:p>
          <a:p>
            <a:pPr lvl="2" eaLnBrk="1" hangingPunct="1">
              <a:lnSpc>
                <a:spcPct val="90000"/>
              </a:lnSpc>
            </a:pPr>
            <a:r>
              <a:rPr lang="en-US" smtClean="0"/>
              <a:t>Labeled with type/speed/protocols/media/service provider</a:t>
            </a:r>
          </a:p>
          <a:p>
            <a:pPr lvl="1" eaLnBrk="1" hangingPunct="1">
              <a:lnSpc>
                <a:spcPct val="90000"/>
              </a:lnSpc>
            </a:pPr>
            <a:r>
              <a:rPr lang="en-US" smtClean="0"/>
              <a:t>Buildings and floors where equipment will be</a:t>
            </a:r>
          </a:p>
          <a:p>
            <a:pPr lvl="1" eaLnBrk="1" hangingPunct="1">
              <a:lnSpc>
                <a:spcPct val="90000"/>
              </a:lnSpc>
            </a:pPr>
            <a:r>
              <a:rPr lang="en-US" smtClean="0"/>
              <a:t>Connections between buildings and floors</a:t>
            </a:r>
          </a:p>
          <a:p>
            <a:pPr lvl="2" eaLnBrk="1" hangingPunct="1">
              <a:lnSpc>
                <a:spcPct val="90000"/>
              </a:lnSpc>
            </a:pPr>
            <a:r>
              <a:rPr lang="en-US" smtClean="0"/>
              <a:t>Labeled with type/speed/protocols/media</a:t>
            </a:r>
          </a:p>
        </p:txBody>
      </p:sp>
      <p:sp>
        <p:nvSpPr>
          <p:cNvPr id="778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78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29B6CB-F047-4B75-AD62-30A6B1611088}" type="slidenum">
              <a:rPr lang="en-US" sz="1400" smtClean="0"/>
              <a:pPr eaLnBrk="1" hangingPunct="1"/>
              <a:t>73</a:t>
            </a:fld>
            <a:endParaRPr lang="en-US"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Information to Collect</a:t>
            </a:r>
          </a:p>
        </p:txBody>
      </p:sp>
      <p:sp>
        <p:nvSpPr>
          <p:cNvPr id="78851" name="Content Placeholder 2"/>
          <p:cNvSpPr>
            <a:spLocks noGrp="1"/>
          </p:cNvSpPr>
          <p:nvPr>
            <p:ph idx="1"/>
          </p:nvPr>
        </p:nvSpPr>
        <p:spPr/>
        <p:txBody>
          <a:bodyPr/>
          <a:lstStyle/>
          <a:p>
            <a:pPr lvl="1" eaLnBrk="1" hangingPunct="1">
              <a:lnSpc>
                <a:spcPct val="90000"/>
              </a:lnSpc>
            </a:pPr>
            <a:r>
              <a:rPr lang="en-US" smtClean="0"/>
              <a:t>Location of connection points like routers and switches</a:t>
            </a:r>
          </a:p>
          <a:p>
            <a:pPr lvl="1" eaLnBrk="1" hangingPunct="1">
              <a:lnSpc>
                <a:spcPct val="90000"/>
              </a:lnSpc>
            </a:pPr>
            <a:r>
              <a:rPr lang="en-US" smtClean="0"/>
              <a:t>Internet connections</a:t>
            </a:r>
          </a:p>
          <a:p>
            <a:pPr lvl="1" eaLnBrk="1" hangingPunct="1">
              <a:lnSpc>
                <a:spcPct val="90000"/>
              </a:lnSpc>
            </a:pPr>
            <a:r>
              <a:rPr lang="en-US" smtClean="0"/>
              <a:t>Remote access points</a:t>
            </a:r>
          </a:p>
          <a:p>
            <a:pPr eaLnBrk="1" hangingPunct="1"/>
            <a:r>
              <a:rPr lang="en-US" smtClean="0"/>
              <a:t>A baseline will be needed as this will tell you where the network is today</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256781-81F4-4255-8FBB-308E9BD4B82C}" type="slidenum">
              <a:rPr lang="en-US" sz="1400" smtClean="0"/>
              <a:pPr eaLnBrk="1" hangingPunct="1"/>
              <a:t>74</a:t>
            </a:fld>
            <a:endParaRPr lang="en-US" sz="1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Information to Collect</a:t>
            </a:r>
          </a:p>
        </p:txBody>
      </p:sp>
      <p:sp>
        <p:nvSpPr>
          <p:cNvPr id="79875" name="Rectangle 3"/>
          <p:cNvSpPr>
            <a:spLocks noGrp="1" noChangeArrowheads="1"/>
          </p:cNvSpPr>
          <p:nvPr>
            <p:ph idx="1"/>
          </p:nvPr>
        </p:nvSpPr>
        <p:spPr/>
        <p:txBody>
          <a:bodyPr/>
          <a:lstStyle/>
          <a:p>
            <a:pPr eaLnBrk="1" hangingPunct="1"/>
            <a:r>
              <a:rPr lang="en-US" smtClean="0"/>
              <a:t>Measure</a:t>
            </a:r>
          </a:p>
          <a:p>
            <a:pPr lvl="1" eaLnBrk="1" hangingPunct="1"/>
            <a:r>
              <a:rPr lang="en-US" smtClean="0"/>
              <a:t>Bandwidth utilization by time of day and protocol</a:t>
            </a:r>
          </a:p>
          <a:p>
            <a:pPr lvl="2" eaLnBrk="1" hangingPunct="1"/>
            <a:r>
              <a:rPr lang="en-US" smtClean="0"/>
              <a:t>Be sure to account for print jobs, especially large ones</a:t>
            </a:r>
          </a:p>
          <a:p>
            <a:pPr lvl="1" eaLnBrk="1" hangingPunct="1"/>
            <a:r>
              <a:rPr lang="en-US" smtClean="0"/>
              <a:t>Errors per MB of data</a:t>
            </a:r>
          </a:p>
          <a:p>
            <a:pPr lvl="1" eaLnBrk="1" hangingPunct="1"/>
            <a:r>
              <a:rPr lang="en-US" smtClean="0"/>
              <a:t>Response time</a:t>
            </a:r>
          </a:p>
          <a:p>
            <a:pPr lvl="2" eaLnBrk="1" hangingPunct="1"/>
            <a:r>
              <a:rPr lang="en-US" smtClean="0"/>
              <a:t>Pings may be used for this</a:t>
            </a:r>
          </a:p>
        </p:txBody>
      </p:sp>
      <p:sp>
        <p:nvSpPr>
          <p:cNvPr id="798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79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B14287-997F-41DF-A2E8-9DE04032E11E}" type="slidenum">
              <a:rPr lang="en-US" sz="1400" smtClean="0"/>
              <a:pPr eaLnBrk="1" hangingPunct="1"/>
              <a:t>75</a:t>
            </a:fld>
            <a:endParaRPr lang="en-US" sz="1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050"/>
          <p:cNvSpPr>
            <a:spLocks noGrp="1" noChangeArrowheads="1"/>
          </p:cNvSpPr>
          <p:nvPr>
            <p:ph type="title"/>
          </p:nvPr>
        </p:nvSpPr>
        <p:spPr/>
        <p:txBody>
          <a:bodyPr/>
          <a:lstStyle/>
          <a:p>
            <a:pPr eaLnBrk="1" hangingPunct="1"/>
            <a:r>
              <a:rPr lang="en-US" smtClean="0"/>
              <a:t>Information to Collect</a:t>
            </a:r>
          </a:p>
        </p:txBody>
      </p:sp>
      <p:sp>
        <p:nvSpPr>
          <p:cNvPr id="80899" name="Rectangle 2051"/>
          <p:cNvSpPr>
            <a:spLocks noGrp="1" noChangeArrowheads="1"/>
          </p:cNvSpPr>
          <p:nvPr>
            <p:ph idx="1"/>
          </p:nvPr>
        </p:nvSpPr>
        <p:spPr/>
        <p:txBody>
          <a:bodyPr/>
          <a:lstStyle/>
          <a:p>
            <a:pPr eaLnBrk="1" hangingPunct="1"/>
            <a:r>
              <a:rPr lang="en-US" smtClean="0"/>
              <a:t>Trend Analysis</a:t>
            </a:r>
          </a:p>
          <a:p>
            <a:pPr lvl="1" eaLnBrk="1" hangingPunct="1"/>
            <a:r>
              <a:rPr lang="en-US" smtClean="0"/>
              <a:t>Collect the same basic information discussed in baselining, but do this over time</a:t>
            </a:r>
          </a:p>
          <a:p>
            <a:pPr lvl="1" eaLnBrk="1" hangingPunct="1"/>
            <a:r>
              <a:rPr lang="en-US" smtClean="0"/>
              <a:t>This allows you to anticipate problems, before they become so</a:t>
            </a:r>
          </a:p>
          <a:p>
            <a:pPr lvl="1" eaLnBrk="1" hangingPunct="1"/>
            <a:r>
              <a:rPr lang="en-US" smtClean="0"/>
              <a:t>It also allows you to justify buying new toys at the end of the year when a budget surplus is discovered and must be spent quickly</a:t>
            </a:r>
          </a:p>
        </p:txBody>
      </p:sp>
      <p:sp>
        <p:nvSpPr>
          <p:cNvPr id="809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09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EB127D-89F1-4A0A-94DD-D2DB86118382}" type="slidenum">
              <a:rPr lang="en-US" sz="1400" smtClean="0"/>
              <a:pPr eaLnBrk="1" hangingPunct="1"/>
              <a:t>76</a:t>
            </a:fld>
            <a:endParaRPr lang="en-US" sz="1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Compare Data to Guidelines</a:t>
            </a:r>
          </a:p>
        </p:txBody>
      </p:sp>
      <p:sp>
        <p:nvSpPr>
          <p:cNvPr id="81923" name="Rectangle 3"/>
          <p:cNvSpPr>
            <a:spLocks noGrp="1" noChangeArrowheads="1"/>
          </p:cNvSpPr>
          <p:nvPr>
            <p:ph idx="1"/>
          </p:nvPr>
        </p:nvSpPr>
        <p:spPr/>
        <p:txBody>
          <a:bodyPr/>
          <a:lstStyle/>
          <a:p>
            <a:pPr eaLnBrk="1" hangingPunct="1"/>
            <a:r>
              <a:rPr lang="en-US" smtClean="0"/>
              <a:t>Compare the data collected to the following guidelines</a:t>
            </a:r>
          </a:p>
          <a:p>
            <a:pPr lvl="1" eaLnBrk="1" hangingPunct="1"/>
            <a:r>
              <a:rPr lang="en-US" smtClean="0"/>
              <a:t>On a switch based network to allow for burst a 70% average utilization over a ten minute period is the maximum to allow</a:t>
            </a:r>
          </a:p>
          <a:p>
            <a:pPr lvl="1" eaLnBrk="1" hangingPunct="1"/>
            <a:r>
              <a:rPr lang="en-US" smtClean="0"/>
              <a:t>On a point to point link, to allow for bursts, 70% average utilization over a ten minute period is a good guideline for both WANs</a:t>
            </a:r>
          </a:p>
        </p:txBody>
      </p:sp>
      <p:sp>
        <p:nvSpPr>
          <p:cNvPr id="819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19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0F61E4-96D0-4749-880F-F0260646F5D5}" type="slidenum">
              <a:rPr lang="en-US" sz="1400" smtClean="0"/>
              <a:pPr eaLnBrk="1" hangingPunct="1"/>
              <a:t>77</a:t>
            </a:fld>
            <a:endParaRPr lang="en-US" sz="1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Compare Data to Guidelines</a:t>
            </a:r>
          </a:p>
        </p:txBody>
      </p:sp>
      <p:sp>
        <p:nvSpPr>
          <p:cNvPr id="82947" name="Rectangle 3"/>
          <p:cNvSpPr>
            <a:spLocks noGrp="1" noChangeArrowheads="1"/>
          </p:cNvSpPr>
          <p:nvPr>
            <p:ph idx="1"/>
          </p:nvPr>
        </p:nvSpPr>
        <p:spPr/>
        <p:txBody>
          <a:bodyPr/>
          <a:lstStyle/>
          <a:p>
            <a:pPr lvl="1" eaLnBrk="1" hangingPunct="1"/>
            <a:r>
              <a:rPr lang="en-US" smtClean="0"/>
              <a:t>The response time should be less than 100 milliseconds</a:t>
            </a:r>
          </a:p>
          <a:p>
            <a:pPr lvl="1" eaLnBrk="1" hangingPunct="1"/>
            <a:r>
              <a:rPr lang="en-US" smtClean="0"/>
              <a:t>No segment should have more than 10 to 20 percent broadcast traffic</a:t>
            </a:r>
          </a:p>
          <a:p>
            <a:pPr lvl="1" eaLnBrk="1" hangingPunct="1"/>
            <a:r>
              <a:rPr lang="en-US" smtClean="0"/>
              <a:t>No segment should have more than 1 CRC error per MB of data</a:t>
            </a:r>
          </a:p>
        </p:txBody>
      </p:sp>
      <p:sp>
        <p:nvSpPr>
          <p:cNvPr id="829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29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B40BD8-B6FA-4A51-B06E-F83D35F94D2B}" type="slidenum">
              <a:rPr lang="en-US" sz="1400" smtClean="0"/>
              <a:pPr eaLnBrk="1" hangingPunct="1"/>
              <a:t>78</a:t>
            </a:fld>
            <a:endParaRPr lang="en-US" sz="1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Characterizing Network Traffic</a:t>
            </a:r>
          </a:p>
        </p:txBody>
      </p:sp>
      <p:sp>
        <p:nvSpPr>
          <p:cNvPr id="83971" name="Rectangle 3"/>
          <p:cNvSpPr>
            <a:spLocks noGrp="1" noChangeArrowheads="1"/>
          </p:cNvSpPr>
          <p:nvPr>
            <p:ph idx="1"/>
          </p:nvPr>
        </p:nvSpPr>
        <p:spPr/>
        <p:txBody>
          <a:bodyPr/>
          <a:lstStyle/>
          <a:p>
            <a:pPr eaLnBrk="1" hangingPunct="1"/>
            <a:r>
              <a:rPr lang="en-US" smtClean="0"/>
              <a:t>In this step the flow of the traffic both existing and to be added or changed will be accounted for</a:t>
            </a:r>
          </a:p>
          <a:p>
            <a:pPr eaLnBrk="1" hangingPunct="1"/>
            <a:r>
              <a:rPr lang="en-US" smtClean="0"/>
              <a:t>This is done by identifying</a:t>
            </a:r>
          </a:p>
          <a:p>
            <a:pPr lvl="1" eaLnBrk="1" hangingPunct="1"/>
            <a:r>
              <a:rPr lang="en-US" smtClean="0"/>
              <a:t>Sources and destinations of traffic</a:t>
            </a:r>
          </a:p>
          <a:p>
            <a:pPr lvl="1" eaLnBrk="1" hangingPunct="1"/>
            <a:r>
              <a:rPr lang="en-US" smtClean="0"/>
              <a:t>Direction and type of flow between these points</a:t>
            </a:r>
          </a:p>
          <a:p>
            <a:pPr lvl="1" eaLnBrk="1" hangingPunct="1"/>
            <a:r>
              <a:rPr lang="en-US" smtClean="0"/>
              <a:t>Volume of traffic</a:t>
            </a:r>
          </a:p>
        </p:txBody>
      </p:sp>
      <p:sp>
        <p:nvSpPr>
          <p:cNvPr id="839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39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73A5DE-374C-4FA7-824D-5E0EBDA93165}" type="slidenum">
              <a:rPr lang="en-US" sz="1400" smtClean="0"/>
              <a:pPr eaLnBrk="1" hangingPunct="1"/>
              <a:t>79</a:t>
            </a:fld>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Organization Size</a:t>
            </a:r>
          </a:p>
        </p:txBody>
      </p:sp>
      <p:sp>
        <p:nvSpPr>
          <p:cNvPr id="11267" name="Content Placeholder 2"/>
          <p:cNvSpPr>
            <a:spLocks noGrp="1"/>
          </p:cNvSpPr>
          <p:nvPr>
            <p:ph idx="1"/>
          </p:nvPr>
        </p:nvSpPr>
        <p:spPr/>
        <p:txBody>
          <a:bodyPr/>
          <a:lstStyle/>
          <a:p>
            <a:pPr eaLnBrk="1" hangingPunct="1"/>
            <a:r>
              <a:rPr lang="en-US" smtClean="0"/>
              <a:t>Well 5,821,277 or 98 percent of these 6 million firms have 99 employees or less</a:t>
            </a:r>
          </a:p>
          <a:p>
            <a:pPr eaLnBrk="1" hangingPunct="1"/>
            <a:r>
              <a:rPr lang="en-US" smtClean="0"/>
              <a:t>Clearly the overwhelming number of firms are at best classified as small firms</a:t>
            </a:r>
          </a:p>
          <a:p>
            <a:pPr eaLnBrk="1" hangingPunct="1"/>
            <a:r>
              <a:rPr lang="en-US" smtClean="0"/>
              <a:t>Another 90,386 or 1 ½ percent are considered to be medium size firms</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4F195E-E87D-4EDA-B9A4-1D9ED5EF9A0A}" type="slidenum">
              <a:rPr lang="en-US" sz="1400" smtClean="0"/>
              <a:pPr eaLnBrk="1" hangingPunct="1"/>
              <a:t>8</a:t>
            </a:fld>
            <a:endParaRPr lang="en-US"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Collecting Network Traffic</a:t>
            </a:r>
          </a:p>
        </p:txBody>
      </p:sp>
      <p:sp>
        <p:nvSpPr>
          <p:cNvPr id="84995" name="Rectangle 3"/>
          <p:cNvSpPr>
            <a:spLocks noGrp="1" noChangeArrowheads="1"/>
          </p:cNvSpPr>
          <p:nvPr>
            <p:ph idx="1"/>
          </p:nvPr>
        </p:nvSpPr>
        <p:spPr/>
        <p:txBody>
          <a:bodyPr/>
          <a:lstStyle/>
          <a:p>
            <a:pPr eaLnBrk="1" hangingPunct="1"/>
            <a:r>
              <a:rPr lang="en-US" smtClean="0"/>
              <a:t>To determine the sources and destinations of traffic first, identify the user communities</a:t>
            </a:r>
          </a:p>
          <a:p>
            <a:pPr lvl="1" eaLnBrk="1" hangingPunct="1"/>
            <a:r>
              <a:rPr lang="en-US" smtClean="0"/>
              <a:t>A user community is a collection of staff that do basically the same thing, such as the accounting program users</a:t>
            </a:r>
          </a:p>
          <a:p>
            <a:pPr lvl="1" eaLnBrk="1" hangingPunct="1"/>
            <a:r>
              <a:rPr lang="en-US" smtClean="0"/>
              <a:t>This may be a limited group, isolated to a single area or building or it may be the email users who are widely geographically distributed</a:t>
            </a:r>
          </a:p>
          <a:p>
            <a:pPr lvl="1" eaLnBrk="1" hangingPunct="1"/>
            <a:r>
              <a:rPr lang="en-US" smtClean="0"/>
              <a:t>Create a chart of these groups</a:t>
            </a:r>
          </a:p>
        </p:txBody>
      </p:sp>
      <p:sp>
        <p:nvSpPr>
          <p:cNvPr id="849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49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659FE6-DD7A-44B5-B54F-0A19132B15CE}" type="slidenum">
              <a:rPr lang="en-US" sz="1400" smtClean="0"/>
              <a:pPr eaLnBrk="1" hangingPunct="1"/>
              <a:t>80</a:t>
            </a:fld>
            <a:endParaRPr lang="en-US"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User Community List</a:t>
            </a:r>
          </a:p>
        </p:txBody>
      </p:sp>
      <p:graphicFrame>
        <p:nvGraphicFramePr>
          <p:cNvPr id="84024" name="Group 56"/>
          <p:cNvGraphicFramePr>
            <a:graphicFrameLocks noGrp="1"/>
          </p:cNvGraphicFramePr>
          <p:nvPr>
            <p:ph type="tbl" idx="1"/>
          </p:nvPr>
        </p:nvGraphicFramePr>
        <p:xfrm>
          <a:off x="1828800" y="1600200"/>
          <a:ext cx="5334000" cy="3698875"/>
        </p:xfrm>
        <a:graphic>
          <a:graphicData uri="http://schemas.openxmlformats.org/drawingml/2006/table">
            <a:tbl>
              <a:tblPr/>
              <a:tblGrid>
                <a:gridCol w="1295400"/>
                <a:gridCol w="1143000"/>
                <a:gridCol w="1524000"/>
                <a:gridCol w="1371600"/>
              </a:tblGrid>
              <a:tr h="742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Community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Number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of Users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Location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Enterprise Accounting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Floor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Rooms 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MAS90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CEO Accounting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Corner Office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Quicken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Managers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Deep Dark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Basement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Managers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Deep Dark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Basement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AlertPage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6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86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0EBE6E-22B3-4635-9ECB-9B7E8784AB0B}" type="slidenum">
              <a:rPr lang="en-US" sz="1400" smtClean="0"/>
              <a:pPr eaLnBrk="1" hangingPunct="1"/>
              <a:t>81</a:t>
            </a:fld>
            <a:endParaRPr lang="en-US" sz="1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Collecting Network Traffic</a:t>
            </a:r>
          </a:p>
        </p:txBody>
      </p:sp>
      <p:sp>
        <p:nvSpPr>
          <p:cNvPr id="87043" name="Rectangle 3"/>
          <p:cNvSpPr>
            <a:spLocks noGrp="1" noChangeArrowheads="1"/>
          </p:cNvSpPr>
          <p:nvPr>
            <p:ph idx="1"/>
          </p:nvPr>
        </p:nvSpPr>
        <p:spPr/>
        <p:txBody>
          <a:bodyPr/>
          <a:lstStyle/>
          <a:p>
            <a:pPr eaLnBrk="1" hangingPunct="1"/>
            <a:r>
              <a:rPr lang="en-US" smtClean="0"/>
              <a:t>Next identify where the data these user communities use is located</a:t>
            </a:r>
          </a:p>
          <a:p>
            <a:pPr eaLnBrk="1" hangingPunct="1"/>
            <a:r>
              <a:rPr lang="en-US" smtClean="0"/>
              <a:t>This could be a</a:t>
            </a:r>
          </a:p>
          <a:p>
            <a:pPr lvl="2" eaLnBrk="1" hangingPunct="1"/>
            <a:r>
              <a:rPr lang="en-US" smtClean="0"/>
              <a:t>Server</a:t>
            </a:r>
          </a:p>
          <a:p>
            <a:pPr lvl="2" eaLnBrk="1" hangingPunct="1"/>
            <a:r>
              <a:rPr lang="en-US" smtClean="0"/>
              <a:t>Server Farm</a:t>
            </a:r>
          </a:p>
          <a:p>
            <a:pPr lvl="2" eaLnBrk="1" hangingPunct="1"/>
            <a:r>
              <a:rPr lang="en-US" smtClean="0"/>
              <a:t>Mainframe offsite</a:t>
            </a:r>
          </a:p>
          <a:p>
            <a:pPr lvl="2" eaLnBrk="1" hangingPunct="1"/>
            <a:r>
              <a:rPr lang="en-US" smtClean="0"/>
              <a:t>NAS</a:t>
            </a:r>
          </a:p>
          <a:p>
            <a:pPr eaLnBrk="1" hangingPunct="1"/>
            <a:r>
              <a:rPr lang="en-US" smtClean="0"/>
              <a:t>Create a chart of these sites along with the user communities</a:t>
            </a:r>
          </a:p>
        </p:txBody>
      </p:sp>
      <p:sp>
        <p:nvSpPr>
          <p:cNvPr id="870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70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DA28C9-B3EF-4459-97E8-5F07B879B7D6}" type="slidenum">
              <a:rPr lang="en-US" sz="1400" smtClean="0"/>
              <a:pPr eaLnBrk="1" hangingPunct="1"/>
              <a:t>82</a:t>
            </a:fld>
            <a:endParaRPr lang="en-US" sz="14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Data Stores List</a:t>
            </a:r>
          </a:p>
        </p:txBody>
      </p:sp>
      <p:graphicFrame>
        <p:nvGraphicFramePr>
          <p:cNvPr id="85034" name="Group 42"/>
          <p:cNvGraphicFramePr>
            <a:graphicFrameLocks noGrp="1"/>
          </p:cNvGraphicFramePr>
          <p:nvPr>
            <p:ph type="tbl" idx="1"/>
          </p:nvPr>
        </p:nvGraphicFramePr>
        <p:xfrm>
          <a:off x="1828800" y="1600200"/>
          <a:ext cx="5334000" cy="3816350"/>
        </p:xfrm>
        <a:graphic>
          <a:graphicData uri="http://schemas.openxmlformats.org/drawingml/2006/table">
            <a:tbl>
              <a:tblPr/>
              <a:tblGrid>
                <a:gridCol w="1295400"/>
                <a:gridCol w="1143000"/>
                <a:gridCol w="1524000"/>
                <a:gridCol w="1371600"/>
              </a:tblGrid>
              <a:tr h="742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Data Store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Name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Location</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Used By</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59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Accounting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Data</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Even Deeper and Darker Basement </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MAS90</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Enterprise Accounting</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8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CEO‘s Budget</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Corner Office</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Quicken</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CEO</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Logs</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Deep Dark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Basement</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Managers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AlertPage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Logs</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Building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Deep Dark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Basement</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AlertPage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Managers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8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88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A7F40E-EFFB-4E80-9304-FCF2EF8B585B}" type="slidenum">
              <a:rPr lang="en-US" sz="1400" smtClean="0"/>
              <a:pPr eaLnBrk="1" hangingPunct="1"/>
              <a:t>83</a:t>
            </a:fld>
            <a:endParaRPr lang="en-US"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Collecting Network Traffic</a:t>
            </a:r>
          </a:p>
        </p:txBody>
      </p:sp>
      <p:sp>
        <p:nvSpPr>
          <p:cNvPr id="89091" name="Rectangle 3"/>
          <p:cNvSpPr>
            <a:spLocks noGrp="1" noChangeArrowheads="1"/>
          </p:cNvSpPr>
          <p:nvPr>
            <p:ph idx="1"/>
          </p:nvPr>
        </p:nvSpPr>
        <p:spPr/>
        <p:txBody>
          <a:bodyPr/>
          <a:lstStyle/>
          <a:p>
            <a:pPr eaLnBrk="1" hangingPunct="1"/>
            <a:r>
              <a:rPr lang="en-US" smtClean="0"/>
              <a:t>For the data flow from the user communities to their data stores, measure or estimate the traffic flow over the links</a:t>
            </a:r>
          </a:p>
          <a:p>
            <a:pPr eaLnBrk="1" hangingPunct="1"/>
            <a:r>
              <a:rPr lang="en-US" smtClean="0"/>
              <a:t>Use a network analyzer or network management tool for this</a:t>
            </a:r>
          </a:p>
          <a:p>
            <a:pPr eaLnBrk="1" hangingPunct="1"/>
            <a:r>
              <a:rPr lang="en-US" smtClean="0"/>
              <a:t>This is not likely to be exact</a:t>
            </a:r>
          </a:p>
          <a:p>
            <a:pPr eaLnBrk="1" hangingPunct="1"/>
            <a:r>
              <a:rPr lang="en-US" smtClean="0"/>
              <a:t>It is being used to identify bottlenecks</a:t>
            </a:r>
          </a:p>
        </p:txBody>
      </p:sp>
      <p:sp>
        <p:nvSpPr>
          <p:cNvPr id="890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890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441C32-1D12-42F9-8B6F-E4799CB75E42}" type="slidenum">
              <a:rPr lang="en-US" sz="1400" smtClean="0"/>
              <a:pPr eaLnBrk="1" hangingPunct="1"/>
              <a:t>84</a:t>
            </a:fld>
            <a:endParaRPr lang="en-US" sz="1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Traffic Flow List</a:t>
            </a:r>
          </a:p>
        </p:txBody>
      </p:sp>
      <p:graphicFrame>
        <p:nvGraphicFramePr>
          <p:cNvPr id="440370" name="Group 50"/>
          <p:cNvGraphicFramePr>
            <a:graphicFrameLocks noGrp="1"/>
          </p:cNvGraphicFramePr>
          <p:nvPr>
            <p:ph type="tbl" idx="1"/>
          </p:nvPr>
        </p:nvGraphicFramePr>
        <p:xfrm>
          <a:off x="457200" y="1600200"/>
          <a:ext cx="8229600" cy="4648200"/>
        </p:xfrm>
        <a:graphic>
          <a:graphicData uri="http://schemas.openxmlformats.org/drawingml/2006/table">
            <a:tbl>
              <a:tblPr/>
              <a:tblGrid>
                <a:gridCol w="1176618"/>
                <a:gridCol w="1174937"/>
                <a:gridCol w="1176618"/>
                <a:gridCol w="1173256"/>
                <a:gridCol w="1176618"/>
                <a:gridCol w="1174936"/>
                <a:gridCol w="1176618"/>
              </a:tblGrid>
              <a:tr h="116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Traffic Type</a:t>
                      </a: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Protocols Used</a:t>
                      </a: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User Community</a:t>
                      </a: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Data Store</a:t>
                      </a: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Bandwidth Needed</a:t>
                      </a: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QoS</a:t>
                      </a: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2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6819" marR="9681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0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90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271DC1-4795-43B7-804B-6E7CEBDF484E}" type="slidenum">
              <a:rPr lang="en-US" sz="1400" smtClean="0"/>
              <a:pPr eaLnBrk="1" hangingPunct="1"/>
              <a:t>85</a:t>
            </a:fld>
            <a:endParaRPr lang="en-US" sz="1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Collecting Network Traffic</a:t>
            </a:r>
          </a:p>
        </p:txBody>
      </p:sp>
      <p:sp>
        <p:nvSpPr>
          <p:cNvPr id="91139" name="Rectangle 3"/>
          <p:cNvSpPr>
            <a:spLocks noGrp="1" noChangeArrowheads="1"/>
          </p:cNvSpPr>
          <p:nvPr>
            <p:ph idx="1"/>
          </p:nvPr>
        </p:nvSpPr>
        <p:spPr/>
        <p:txBody>
          <a:bodyPr/>
          <a:lstStyle/>
          <a:p>
            <a:pPr eaLnBrk="1" hangingPunct="1"/>
            <a:r>
              <a:rPr lang="en-US" smtClean="0"/>
              <a:t>The type of traffic is important</a:t>
            </a:r>
          </a:p>
          <a:p>
            <a:pPr eaLnBrk="1" hangingPunct="1"/>
            <a:r>
              <a:rPr lang="en-US" smtClean="0"/>
              <a:t>This will influence the type of link required</a:t>
            </a:r>
          </a:p>
          <a:p>
            <a:pPr eaLnBrk="1" hangingPunct="1"/>
            <a:r>
              <a:rPr lang="en-US" smtClean="0"/>
              <a:t>At this stage the QoS is important as well since it will affect the type of link</a:t>
            </a:r>
          </a:p>
          <a:p>
            <a:pPr lvl="1" eaLnBrk="1" hangingPunct="1"/>
            <a:r>
              <a:rPr lang="en-US" smtClean="0"/>
              <a:t>Only some link types can support QoS</a:t>
            </a:r>
          </a:p>
          <a:p>
            <a:pPr eaLnBrk="1" hangingPunct="1"/>
            <a:r>
              <a:rPr lang="en-US" smtClean="0"/>
              <a:t>Again a chart is used to collect this information</a:t>
            </a:r>
          </a:p>
        </p:txBody>
      </p:sp>
      <p:sp>
        <p:nvSpPr>
          <p:cNvPr id="911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11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98C3DD-F735-4A12-9015-94FE010F6619}" type="slidenum">
              <a:rPr lang="en-US" sz="1400" smtClean="0"/>
              <a:pPr eaLnBrk="1" hangingPunct="1"/>
              <a:t>86</a:t>
            </a:fld>
            <a:endParaRPr lang="en-US" sz="1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Types of Traffic</a:t>
            </a:r>
          </a:p>
        </p:txBody>
      </p:sp>
      <p:sp>
        <p:nvSpPr>
          <p:cNvPr id="92163" name="Content Placeholder 2"/>
          <p:cNvSpPr>
            <a:spLocks noGrp="1"/>
          </p:cNvSpPr>
          <p:nvPr>
            <p:ph idx="1"/>
          </p:nvPr>
        </p:nvSpPr>
        <p:spPr/>
        <p:txBody>
          <a:bodyPr/>
          <a:lstStyle/>
          <a:p>
            <a:pPr eaLnBrk="1" hangingPunct="1"/>
            <a:endParaRPr lang="en-US" smtClean="0"/>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033635-120F-4F08-9D15-48A0B69CBC0E}" type="slidenum">
              <a:rPr lang="en-US" sz="1400" smtClean="0"/>
              <a:pPr eaLnBrk="1" hangingPunct="1"/>
              <a:t>87</a:t>
            </a:fld>
            <a:endParaRPr lang="en-US" sz="1400" smtClean="0"/>
          </a:p>
        </p:txBody>
      </p:sp>
      <p:pic>
        <p:nvPicPr>
          <p:cNvPr id="92166" name="Picture 4"/>
          <p:cNvPicPr>
            <a:picLocks noChangeAspect="1" noChangeArrowheads="1"/>
          </p:cNvPicPr>
          <p:nvPr/>
        </p:nvPicPr>
        <p:blipFill>
          <a:blip r:embed="rId2">
            <a:extLst>
              <a:ext uri="{28A0092B-C50C-407E-A947-70E740481C1C}">
                <a14:useLocalDpi xmlns:a14="http://schemas.microsoft.com/office/drawing/2010/main" val="0"/>
              </a:ext>
            </a:extLst>
          </a:blip>
          <a:srcRect b="47884"/>
          <a:stretch>
            <a:fillRect/>
          </a:stretch>
        </p:blipFill>
        <p:spPr bwMode="auto">
          <a:xfrm>
            <a:off x="457200" y="1600200"/>
            <a:ext cx="81915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Types of Traffic</a:t>
            </a:r>
          </a:p>
        </p:txBody>
      </p:sp>
      <p:sp>
        <p:nvSpPr>
          <p:cNvPr id="93187" name="Content Placeholder 2"/>
          <p:cNvSpPr>
            <a:spLocks noGrp="1"/>
          </p:cNvSpPr>
          <p:nvPr>
            <p:ph idx="1"/>
          </p:nvPr>
        </p:nvSpPr>
        <p:spPr/>
        <p:txBody>
          <a:bodyPr/>
          <a:lstStyle/>
          <a:p>
            <a:pPr eaLnBrk="1" hangingPunct="1"/>
            <a:endParaRPr lang="en-US" smtClean="0"/>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BF20EA-907E-46EA-A9EB-75AAEF14E288}" type="slidenum">
              <a:rPr lang="en-US" sz="1400" smtClean="0"/>
              <a:pPr eaLnBrk="1" hangingPunct="1"/>
              <a:t>88</a:t>
            </a:fld>
            <a:endParaRPr lang="en-US" sz="1400" smtClean="0"/>
          </a:p>
        </p:txBody>
      </p:sp>
      <p:pic>
        <p:nvPicPr>
          <p:cNvPr id="93190" name="Picture 2"/>
          <p:cNvPicPr>
            <a:picLocks noChangeAspect="1" noChangeArrowheads="1"/>
          </p:cNvPicPr>
          <p:nvPr/>
        </p:nvPicPr>
        <p:blipFill>
          <a:blip r:embed="rId2">
            <a:extLst>
              <a:ext uri="{28A0092B-C50C-407E-A947-70E740481C1C}">
                <a14:useLocalDpi xmlns:a14="http://schemas.microsoft.com/office/drawing/2010/main" val="0"/>
              </a:ext>
            </a:extLst>
          </a:blip>
          <a:srcRect t="7869" r="1437" b="16667"/>
          <a:stretch>
            <a:fillRect/>
          </a:stretch>
        </p:blipFill>
        <p:spPr bwMode="auto">
          <a:xfrm>
            <a:off x="457200" y="1647825"/>
            <a:ext cx="8170863"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Types of Traffic</a:t>
            </a:r>
          </a:p>
        </p:txBody>
      </p:sp>
      <p:sp>
        <p:nvSpPr>
          <p:cNvPr id="94211" name="Rectangle 3"/>
          <p:cNvSpPr>
            <a:spLocks noGrp="1" noChangeArrowheads="1"/>
          </p:cNvSpPr>
          <p:nvPr>
            <p:ph idx="1"/>
          </p:nvPr>
        </p:nvSpPr>
        <p:spPr/>
        <p:txBody>
          <a:bodyPr/>
          <a:lstStyle/>
          <a:p>
            <a:pPr eaLnBrk="1" hangingPunct="1"/>
            <a:r>
              <a:rPr lang="en-US" smtClean="0"/>
              <a:t>Different traffic types have different characteristics</a:t>
            </a:r>
          </a:p>
          <a:p>
            <a:pPr lvl="1" eaLnBrk="1" hangingPunct="1"/>
            <a:r>
              <a:rPr lang="en-US" smtClean="0"/>
              <a:t>Terminal/Host</a:t>
            </a:r>
          </a:p>
          <a:p>
            <a:pPr lvl="2" eaLnBrk="1" hangingPunct="1"/>
            <a:r>
              <a:rPr lang="en-US" smtClean="0"/>
              <a:t>Asymmetrical</a:t>
            </a:r>
          </a:p>
          <a:p>
            <a:pPr lvl="2" eaLnBrk="1" hangingPunct="1"/>
            <a:r>
              <a:rPr lang="en-US" smtClean="0"/>
              <a:t>Terminal sends a few characters</a:t>
            </a:r>
          </a:p>
          <a:p>
            <a:pPr lvl="2" eaLnBrk="1" hangingPunct="1"/>
            <a:r>
              <a:rPr lang="en-US" smtClean="0"/>
              <a:t>Host sends back many characters</a:t>
            </a:r>
          </a:p>
          <a:p>
            <a:pPr lvl="1" eaLnBrk="1" hangingPunct="1"/>
            <a:r>
              <a:rPr lang="en-US" smtClean="0"/>
              <a:t>Client/Server</a:t>
            </a:r>
          </a:p>
          <a:p>
            <a:pPr lvl="2" eaLnBrk="1" hangingPunct="1"/>
            <a:r>
              <a:rPr lang="en-US" smtClean="0"/>
              <a:t>Similar to above</a:t>
            </a:r>
          </a:p>
          <a:p>
            <a:pPr lvl="2" eaLnBrk="1" hangingPunct="1"/>
            <a:r>
              <a:rPr lang="en-US" smtClean="0"/>
              <a:t>Client sends more data as does the server</a:t>
            </a:r>
          </a:p>
        </p:txBody>
      </p:sp>
      <p:sp>
        <p:nvSpPr>
          <p:cNvPr id="942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42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670A8D-3E93-4954-826F-C4EFAC86DD9B}" type="slidenum">
              <a:rPr lang="en-US" sz="1400" smtClean="0"/>
              <a:pPr eaLnBrk="1" hangingPunct="1"/>
              <a:t>89</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Organization Size</a:t>
            </a:r>
          </a:p>
        </p:txBody>
      </p:sp>
      <p:sp>
        <p:nvSpPr>
          <p:cNvPr id="12291" name="Content Placeholder 2"/>
          <p:cNvSpPr>
            <a:spLocks noGrp="1"/>
          </p:cNvSpPr>
          <p:nvPr>
            <p:ph idx="1"/>
          </p:nvPr>
        </p:nvSpPr>
        <p:spPr/>
        <p:txBody>
          <a:bodyPr/>
          <a:lstStyle/>
          <a:p>
            <a:pPr eaLnBrk="1" hangingPunct="1"/>
            <a:r>
              <a:rPr lang="en-US" smtClean="0"/>
              <a:t>This leaves just 18,469 or ½ of a percent out of 6 million firms that can be considered to be large or enterprise size organizations</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209EBA-E1B5-41D9-97FB-5BB88C56AF18}" type="slidenum">
              <a:rPr lang="en-US" sz="1400" smtClean="0"/>
              <a:pPr eaLnBrk="1" hangingPunct="1"/>
              <a:t>9</a:t>
            </a:fld>
            <a:endParaRPr lang="en-US" sz="1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Types of Traffic</a:t>
            </a:r>
          </a:p>
        </p:txBody>
      </p:sp>
      <p:sp>
        <p:nvSpPr>
          <p:cNvPr id="95235" name="Rectangle 3"/>
          <p:cNvSpPr>
            <a:spLocks noGrp="1" noChangeArrowheads="1"/>
          </p:cNvSpPr>
          <p:nvPr>
            <p:ph idx="1"/>
          </p:nvPr>
        </p:nvSpPr>
        <p:spPr/>
        <p:txBody>
          <a:bodyPr/>
          <a:lstStyle/>
          <a:p>
            <a:pPr lvl="1" eaLnBrk="1" hangingPunct="1"/>
            <a:r>
              <a:rPr lang="en-US" smtClean="0"/>
              <a:t>Browser/Server</a:t>
            </a:r>
          </a:p>
          <a:p>
            <a:pPr lvl="2" eaLnBrk="1" hangingPunct="1"/>
            <a:r>
              <a:rPr lang="en-US" smtClean="0"/>
              <a:t>Similar to a terminal/server</a:t>
            </a:r>
          </a:p>
          <a:p>
            <a:pPr lvl="2" eaLnBrk="1" hangingPunct="1"/>
            <a:r>
              <a:rPr lang="en-US" smtClean="0"/>
              <a:t>Uses a web browser instead of a dedicated program</a:t>
            </a:r>
          </a:p>
          <a:p>
            <a:pPr lvl="2" eaLnBrk="1" hangingPunct="1"/>
            <a:r>
              <a:rPr lang="en-US" smtClean="0"/>
              <a:t>The server response will be quite large possibly</a:t>
            </a:r>
          </a:p>
          <a:p>
            <a:pPr lvl="1" eaLnBrk="1" hangingPunct="1"/>
            <a:r>
              <a:rPr lang="en-US" smtClean="0"/>
              <a:t>Peer-to-Peer</a:t>
            </a:r>
          </a:p>
          <a:p>
            <a:pPr lvl="2" eaLnBrk="1" hangingPunct="1"/>
            <a:r>
              <a:rPr lang="en-US" smtClean="0"/>
              <a:t>This flow is bi-directional and symmetric</a:t>
            </a:r>
          </a:p>
          <a:p>
            <a:pPr lvl="2" eaLnBrk="1" hangingPunct="1"/>
            <a:r>
              <a:rPr lang="en-US" smtClean="0"/>
              <a:t>Unix-to-Unix workstations often use this</a:t>
            </a:r>
          </a:p>
        </p:txBody>
      </p:sp>
      <p:sp>
        <p:nvSpPr>
          <p:cNvPr id="952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52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C2C40C-3589-4D53-A249-FFAD32F53A50}" type="slidenum">
              <a:rPr lang="en-US" sz="1400" smtClean="0"/>
              <a:pPr eaLnBrk="1" hangingPunct="1"/>
              <a:t>90</a:t>
            </a:fld>
            <a:endParaRPr lang="en-US" sz="140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Types of Traffic</a:t>
            </a:r>
          </a:p>
        </p:txBody>
      </p:sp>
      <p:sp>
        <p:nvSpPr>
          <p:cNvPr id="96259" name="Rectangle 3"/>
          <p:cNvSpPr>
            <a:spLocks noGrp="1" noChangeArrowheads="1"/>
          </p:cNvSpPr>
          <p:nvPr>
            <p:ph idx="1"/>
          </p:nvPr>
        </p:nvSpPr>
        <p:spPr/>
        <p:txBody>
          <a:bodyPr/>
          <a:lstStyle/>
          <a:p>
            <a:pPr lvl="1" eaLnBrk="1" hangingPunct="1"/>
            <a:r>
              <a:rPr lang="en-US" smtClean="0"/>
              <a:t>Server-to-Server</a:t>
            </a:r>
          </a:p>
          <a:p>
            <a:pPr lvl="2" eaLnBrk="1" hangingPunct="1"/>
            <a:r>
              <a:rPr lang="en-US" smtClean="0"/>
              <a:t>The flow depends on the relationship between the servers</a:t>
            </a:r>
          </a:p>
          <a:p>
            <a:pPr lvl="2" eaLnBrk="1" hangingPunct="1"/>
            <a:r>
              <a:rPr lang="en-US" smtClean="0"/>
              <a:t>If mirrored, then one way and high level</a:t>
            </a:r>
          </a:p>
          <a:p>
            <a:pPr lvl="2" eaLnBrk="1" hangingPunct="1"/>
            <a:r>
              <a:rPr lang="en-US" smtClean="0"/>
              <a:t>Other relationships may be more bi-directional</a:t>
            </a:r>
          </a:p>
          <a:p>
            <a:pPr lvl="1" eaLnBrk="1" hangingPunct="1"/>
            <a:r>
              <a:rPr lang="en-US" smtClean="0"/>
              <a:t>Distributed Computing</a:t>
            </a:r>
          </a:p>
          <a:p>
            <a:pPr lvl="2" eaLnBrk="1" hangingPunct="1"/>
            <a:r>
              <a:rPr lang="en-US" smtClean="0"/>
              <a:t>Several computers join together to solve a single problem</a:t>
            </a:r>
          </a:p>
          <a:p>
            <a:pPr lvl="2" eaLnBrk="1" hangingPunct="1"/>
            <a:r>
              <a:rPr lang="en-US" smtClean="0"/>
              <a:t>Normally the exchange is quite high</a:t>
            </a:r>
          </a:p>
          <a:p>
            <a:pPr lvl="2" eaLnBrk="1" hangingPunct="1"/>
            <a:r>
              <a:rPr lang="en-US" smtClean="0"/>
              <a:t>It is bi-directional and symmetrical</a:t>
            </a:r>
          </a:p>
        </p:txBody>
      </p:sp>
      <p:sp>
        <p:nvSpPr>
          <p:cNvPr id="962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62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39CD68-4E0A-4DE5-88AB-377F5ABF9E57}" type="slidenum">
              <a:rPr lang="en-US" sz="1400" smtClean="0"/>
              <a:pPr eaLnBrk="1" hangingPunct="1"/>
              <a:t>91</a:t>
            </a:fld>
            <a:endParaRPr lang="en-US" sz="1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Type of Traffic List</a:t>
            </a:r>
          </a:p>
        </p:txBody>
      </p:sp>
      <p:graphicFrame>
        <p:nvGraphicFramePr>
          <p:cNvPr id="92250" name="Group 90"/>
          <p:cNvGraphicFramePr>
            <a:graphicFrameLocks noGrp="1"/>
          </p:cNvGraphicFramePr>
          <p:nvPr>
            <p:ph type="tbl" idx="1"/>
          </p:nvPr>
        </p:nvGraphicFramePr>
        <p:xfrm>
          <a:off x="228600" y="1600200"/>
          <a:ext cx="8686800" cy="3860800"/>
        </p:xfrm>
        <a:graphic>
          <a:graphicData uri="http://schemas.openxmlformats.org/drawingml/2006/table">
            <a:tbl>
              <a:tblPr/>
              <a:tblGrid>
                <a:gridCol w="1295400"/>
                <a:gridCol w="1524000"/>
                <a:gridCol w="1143000"/>
                <a:gridCol w="1752600"/>
                <a:gridCol w="1066800"/>
                <a:gridCol w="1143000"/>
                <a:gridCol w="762000"/>
              </a:tblGrid>
              <a:tr h="5607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Application</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Type of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Traffic</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Protocol</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User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Community</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Store</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Bandwidth</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QoS</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96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Enterprise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Accounting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Client/Server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Browser/Server</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IP</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Enterprise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Accounting</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Accounting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Data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Average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of 2 Mbps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8 to 5 weekdays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None</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8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Note this is blank</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Because the CEO’s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Quicken Data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Does not leave CEO’s office</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NA</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Terminal/Server</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IP</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Average of 2 Kbps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24X7X365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OpenView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Logs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Average of 2 Kbps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24X7X365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None</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32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AlertPage</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Terminal/Server</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IP</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Average of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65 Kbps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Every hour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24X7X365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AlertPage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Logs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Average of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65 Kbps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Every hour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24X7X365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None</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7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97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962038-7F93-4376-BC36-22D6D7942F2F}" type="slidenum">
              <a:rPr lang="en-US" sz="1400" smtClean="0"/>
              <a:pPr eaLnBrk="1" hangingPunct="1"/>
              <a:t>92</a:t>
            </a:fld>
            <a:endParaRPr lang="en-US" sz="1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Types of Traffic</a:t>
            </a:r>
          </a:p>
        </p:txBody>
      </p:sp>
      <p:sp>
        <p:nvSpPr>
          <p:cNvPr id="98307" name="Rectangle 3"/>
          <p:cNvSpPr>
            <a:spLocks noGrp="1" noChangeArrowheads="1"/>
          </p:cNvSpPr>
          <p:nvPr>
            <p:ph idx="1"/>
          </p:nvPr>
        </p:nvSpPr>
        <p:spPr/>
        <p:txBody>
          <a:bodyPr/>
          <a:lstStyle/>
          <a:p>
            <a:pPr eaLnBrk="1" hangingPunct="1"/>
            <a:r>
              <a:rPr lang="en-US" smtClean="0"/>
              <a:t>A quick estimate of traffic flow can be made by using the following table</a:t>
            </a:r>
          </a:p>
          <a:p>
            <a:pPr eaLnBrk="1" hangingPunct="1"/>
            <a:r>
              <a:rPr lang="en-US" smtClean="0"/>
              <a:t>This table shows the average flows for the different types of data</a:t>
            </a:r>
          </a:p>
          <a:p>
            <a:pPr eaLnBrk="1" hangingPunct="1"/>
            <a:r>
              <a:rPr lang="en-US" smtClean="0"/>
              <a:t>In many cases, especially when tools such as a baselining tool or protocol analyzer are not available, this is the best that can be done</a:t>
            </a:r>
          </a:p>
        </p:txBody>
      </p:sp>
      <p:sp>
        <p:nvSpPr>
          <p:cNvPr id="983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983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5BFBD0-47DE-4203-9CC0-52C54965F0F9}" type="slidenum">
              <a:rPr lang="en-US" sz="1400" smtClean="0"/>
              <a:pPr eaLnBrk="1" hangingPunct="1"/>
              <a:t>93</a:t>
            </a:fld>
            <a:endParaRPr lang="en-US" sz="1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Traffic Flow Estimates List</a:t>
            </a:r>
          </a:p>
        </p:txBody>
      </p:sp>
      <p:graphicFrame>
        <p:nvGraphicFramePr>
          <p:cNvPr id="93310" name="Group 126"/>
          <p:cNvGraphicFramePr>
            <a:graphicFrameLocks noGrp="1"/>
          </p:cNvGraphicFramePr>
          <p:nvPr>
            <p:ph type="tbl" idx="1"/>
          </p:nvPr>
        </p:nvGraphicFramePr>
        <p:xfrm>
          <a:off x="1143000" y="1600200"/>
          <a:ext cx="6958013" cy="4473575"/>
        </p:xfrm>
        <a:graphic>
          <a:graphicData uri="http://schemas.openxmlformats.org/drawingml/2006/table">
            <a:tbl>
              <a:tblPr/>
              <a:tblGrid>
                <a:gridCol w="2190750"/>
                <a:gridCol w="1458913"/>
                <a:gridCol w="2141537"/>
                <a:gridCol w="1166813"/>
              </a:tblGrid>
              <a:tr h="774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Type of Application</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Typical Data Size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Kbytes</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Type of Application</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Typical Data Size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Kbytes</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1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Terminal Screen</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4</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Graphical Screen</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500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8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Email</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10</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Presentation Document</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2,000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3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Web Page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50</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High Resolution Image</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50,000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3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Spreadsheet</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100</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Multimedia Object</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100,000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3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Word Processing Document</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200</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Database</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1,000,000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93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2000-2012 Kenneth M. Chipps Ph.D. www.chipps.com</a:t>
            </a:r>
          </a:p>
        </p:txBody>
      </p:sp>
      <p:sp>
        <p:nvSpPr>
          <p:cNvPr id="99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5BA083-526F-42F3-A249-1538A3F9974B}" type="slidenum">
              <a:rPr lang="en-US" sz="1400" smtClean="0"/>
              <a:pPr eaLnBrk="1" hangingPunct="1"/>
              <a:t>94</a:t>
            </a:fld>
            <a:endParaRPr lang="en-US" sz="14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Measuring Traffic Flow</a:t>
            </a:r>
          </a:p>
        </p:txBody>
      </p:sp>
      <p:sp>
        <p:nvSpPr>
          <p:cNvPr id="100355" name="Rectangle 3"/>
          <p:cNvSpPr>
            <a:spLocks noGrp="1" noChangeArrowheads="1"/>
          </p:cNvSpPr>
          <p:nvPr>
            <p:ph idx="1"/>
          </p:nvPr>
        </p:nvSpPr>
        <p:spPr/>
        <p:txBody>
          <a:bodyPr/>
          <a:lstStyle/>
          <a:p>
            <a:pPr eaLnBrk="1" hangingPunct="1"/>
            <a:r>
              <a:rPr lang="en-US" smtClean="0"/>
              <a:t>How do you actually determine what size data lines are required</a:t>
            </a:r>
          </a:p>
          <a:p>
            <a:pPr eaLnBrk="1" hangingPunct="1"/>
            <a:r>
              <a:rPr lang="en-US" smtClean="0"/>
              <a:t>This is often difficult and inexact</a:t>
            </a:r>
          </a:p>
          <a:p>
            <a:pPr eaLnBrk="1" hangingPunct="1"/>
            <a:r>
              <a:rPr lang="en-US" smtClean="0"/>
              <a:t>Formulas are available as discussed below, but often the best way is to send the normal files over a controlled circuit and time it</a:t>
            </a:r>
          </a:p>
        </p:txBody>
      </p:sp>
      <p:sp>
        <p:nvSpPr>
          <p:cNvPr id="1003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03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8C0301-7D38-4487-BE39-4994149C6916}" type="slidenum">
              <a:rPr lang="en-US" sz="1400" smtClean="0"/>
              <a:pPr eaLnBrk="1" hangingPunct="1"/>
              <a:t>95</a:t>
            </a:fld>
            <a:endParaRPr lang="en-US" sz="1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Measuring Traffic Flow</a:t>
            </a:r>
          </a:p>
        </p:txBody>
      </p:sp>
      <p:sp>
        <p:nvSpPr>
          <p:cNvPr id="101379" name="Rectangle 3"/>
          <p:cNvSpPr>
            <a:spLocks noGrp="1" noChangeArrowheads="1"/>
          </p:cNvSpPr>
          <p:nvPr>
            <p:ph idx="1"/>
          </p:nvPr>
        </p:nvSpPr>
        <p:spPr/>
        <p:txBody>
          <a:bodyPr/>
          <a:lstStyle/>
          <a:p>
            <a:pPr eaLnBrk="1" hangingPunct="1"/>
            <a:r>
              <a:rPr lang="en-US" smtClean="0"/>
              <a:t>For example as Pricilla Oppenheimer, the author of the book this presentation is based on,  pointed out in an email message to groupstudy.com</a:t>
            </a:r>
          </a:p>
          <a:p>
            <a:pPr lvl="1" eaLnBrk="1" hangingPunct="1"/>
            <a:r>
              <a:rPr lang="en-US" smtClean="0"/>
              <a:t>Instead of using a formula, you should probably just do some measurements</a:t>
            </a:r>
          </a:p>
          <a:p>
            <a:pPr lvl="1" eaLnBrk="1" hangingPunct="1"/>
            <a:r>
              <a:rPr lang="en-US" smtClean="0"/>
              <a:t>These will account for the overhead</a:t>
            </a:r>
          </a:p>
          <a:p>
            <a:pPr lvl="1" eaLnBrk="1" hangingPunct="1"/>
            <a:r>
              <a:rPr lang="en-US" smtClean="0"/>
              <a:t>Why might mere calculations using a formula not work</a:t>
            </a:r>
          </a:p>
        </p:txBody>
      </p:sp>
      <p:sp>
        <p:nvSpPr>
          <p:cNvPr id="1013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13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1B4CD7-6376-41ED-B88D-E04EC67EF9C1}" type="slidenum">
              <a:rPr lang="en-US" sz="1400" smtClean="0"/>
              <a:pPr eaLnBrk="1" hangingPunct="1"/>
              <a:t>96</a:t>
            </a:fld>
            <a:endParaRPr lang="en-US" sz="1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Measuring Traffic Flow</a:t>
            </a:r>
          </a:p>
        </p:txBody>
      </p:sp>
      <p:sp>
        <p:nvSpPr>
          <p:cNvPr id="102403" name="Content Placeholder 2"/>
          <p:cNvSpPr>
            <a:spLocks noGrp="1"/>
          </p:cNvSpPr>
          <p:nvPr>
            <p:ph idx="1"/>
          </p:nvPr>
        </p:nvSpPr>
        <p:spPr/>
        <p:txBody>
          <a:bodyPr/>
          <a:lstStyle/>
          <a:p>
            <a:pPr lvl="1" eaLnBrk="1" hangingPunct="1"/>
            <a:r>
              <a:rPr lang="en-US" smtClean="0"/>
              <a:t>The file isn't going to cross the network in one big monolithic package</a:t>
            </a:r>
          </a:p>
          <a:p>
            <a:pPr lvl="1" eaLnBrk="1" hangingPunct="1"/>
            <a:r>
              <a:rPr lang="en-US" smtClean="0"/>
              <a:t>It will be divided into packets</a:t>
            </a:r>
          </a:p>
          <a:p>
            <a:pPr lvl="1" eaLnBrk="1" hangingPunct="1">
              <a:lnSpc>
                <a:spcPct val="90000"/>
              </a:lnSpc>
            </a:pPr>
            <a:r>
              <a:rPr lang="en-US" smtClean="0"/>
              <a:t>Each packet will have a size, hopefully as big as 1500 bytes, but that depends on the protocol, configuration settings, application, operating system, and so on</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86F3E5-E27C-4E5C-96B1-B3AC070C14D0}" type="slidenum">
              <a:rPr lang="en-US" sz="1400" smtClean="0"/>
              <a:pPr eaLnBrk="1" hangingPunct="1"/>
              <a:t>97</a:t>
            </a:fld>
            <a:endParaRPr lang="en-US" sz="14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Measuring Traffic Flow</a:t>
            </a:r>
          </a:p>
        </p:txBody>
      </p:sp>
      <p:sp>
        <p:nvSpPr>
          <p:cNvPr id="103427" name="Rectangle 3"/>
          <p:cNvSpPr>
            <a:spLocks noGrp="1" noChangeArrowheads="1"/>
          </p:cNvSpPr>
          <p:nvPr>
            <p:ph idx="1"/>
          </p:nvPr>
        </p:nvSpPr>
        <p:spPr/>
        <p:txBody>
          <a:bodyPr/>
          <a:lstStyle/>
          <a:p>
            <a:pPr lvl="1" eaLnBrk="1" hangingPunct="1">
              <a:lnSpc>
                <a:spcPct val="90000"/>
              </a:lnSpc>
            </a:pPr>
            <a:r>
              <a:rPr lang="en-US" smtClean="0"/>
              <a:t>Each 1500 byte packet will be encapsulated in the Frame Relay header and followed by the 2-byte Frame Check Sequence</a:t>
            </a:r>
          </a:p>
          <a:p>
            <a:pPr lvl="1" eaLnBrk="1" hangingPunct="1">
              <a:lnSpc>
                <a:spcPct val="90000"/>
              </a:lnSpc>
            </a:pPr>
            <a:r>
              <a:rPr lang="en-US" smtClean="0"/>
              <a:t>Also, Frame Relay packets are encapsulated in a 1-byte Flag field at the beginning and end</a:t>
            </a:r>
          </a:p>
          <a:p>
            <a:pPr lvl="1" eaLnBrk="1" hangingPunct="1">
              <a:lnSpc>
                <a:spcPct val="90000"/>
              </a:lnSpc>
            </a:pPr>
            <a:r>
              <a:rPr lang="en-US" smtClean="0"/>
              <a:t>You have to take those bytes into account for each packet</a:t>
            </a:r>
          </a:p>
          <a:p>
            <a:pPr lvl="1" eaLnBrk="1" hangingPunct="1"/>
            <a:r>
              <a:rPr lang="en-US" smtClean="0"/>
              <a:t>That 1500 bytes won't all be data from the file, however</a:t>
            </a:r>
          </a:p>
        </p:txBody>
      </p:sp>
      <p:sp>
        <p:nvSpPr>
          <p:cNvPr id="1034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34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5D1F0A-EC1C-4D52-B45A-9DD0FD1DEBE8}" type="slidenum">
              <a:rPr lang="en-US" sz="1400" smtClean="0"/>
              <a:pPr eaLnBrk="1" hangingPunct="1"/>
              <a:t>98</a:t>
            </a:fld>
            <a:endParaRPr lang="en-US" sz="14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Measuring Traffic Flow</a:t>
            </a:r>
          </a:p>
        </p:txBody>
      </p:sp>
      <p:sp>
        <p:nvSpPr>
          <p:cNvPr id="104451" name="Rectangle 3"/>
          <p:cNvSpPr>
            <a:spLocks noGrp="1" noChangeArrowheads="1"/>
          </p:cNvSpPr>
          <p:nvPr>
            <p:ph idx="1"/>
          </p:nvPr>
        </p:nvSpPr>
        <p:spPr/>
        <p:txBody>
          <a:bodyPr/>
          <a:lstStyle/>
          <a:p>
            <a:pPr lvl="1" eaLnBrk="1" hangingPunct="1"/>
            <a:r>
              <a:rPr lang="en-US" smtClean="0"/>
              <a:t>Some of the bytes will be used by</a:t>
            </a:r>
          </a:p>
          <a:p>
            <a:pPr lvl="2" eaLnBrk="1" hangingPunct="1"/>
            <a:r>
              <a:rPr lang="en-US" smtClean="0"/>
              <a:t>A network-layer header</a:t>
            </a:r>
          </a:p>
          <a:p>
            <a:pPr lvl="2" eaLnBrk="1" hangingPunct="1"/>
            <a:r>
              <a:rPr lang="en-US" smtClean="0"/>
              <a:t>A transport-layer header</a:t>
            </a:r>
          </a:p>
          <a:p>
            <a:pPr lvl="2" eaLnBrk="1" hangingPunct="1"/>
            <a:r>
              <a:rPr lang="en-US" smtClean="0"/>
              <a:t>One, or more upper-layer headers</a:t>
            </a:r>
          </a:p>
          <a:p>
            <a:pPr lvl="1" eaLnBrk="1" hangingPunct="1"/>
            <a:r>
              <a:rPr lang="en-US" smtClean="0"/>
              <a:t>The packets will undoubtedly be acknowledged at one or more layers</a:t>
            </a:r>
          </a:p>
          <a:p>
            <a:pPr lvl="1" eaLnBrk="1" hangingPunct="1"/>
            <a:r>
              <a:rPr lang="en-US" smtClean="0"/>
              <a:t>Those ACKs use bytes and time</a:t>
            </a:r>
          </a:p>
        </p:txBody>
      </p:sp>
      <p:sp>
        <p:nvSpPr>
          <p:cNvPr id="1044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cs typeface="Arial" charset="0"/>
              </a:rPr>
              <a:t>Copyright 2000-2012 Kenneth M. Chipps Ph.D. www.chipps.com</a:t>
            </a:r>
          </a:p>
        </p:txBody>
      </p:sp>
      <p:sp>
        <p:nvSpPr>
          <p:cNvPr id="1044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80F6BC-DD74-4463-9C11-F107D01BB5AD}" type="slidenum">
              <a:rPr lang="en-US" sz="1400" smtClean="0"/>
              <a:pPr eaLnBrk="1" hangingPunct="1"/>
              <a:t>99</a:t>
            </a:fld>
            <a:endParaRPr 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CCNA</Template>
  <TotalTime>5722</TotalTime>
  <Words>12087</Words>
  <Application>Microsoft Office PowerPoint</Application>
  <PresentationFormat>On-screen Show (4:3)</PresentationFormat>
  <Paragraphs>1838</Paragraphs>
  <Slides>255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255</vt:i4>
      </vt:variant>
    </vt:vector>
  </HeadingPairs>
  <TitlesOfParts>
    <vt:vector size="258" baseType="lpstr">
      <vt:lpstr>Times New Roman</vt:lpstr>
      <vt:lpstr>Arial</vt:lpstr>
      <vt:lpstr>CCNA</vt:lpstr>
      <vt:lpstr>Network Design Methodology</vt:lpstr>
      <vt:lpstr>Objectives of This Section</vt:lpstr>
      <vt:lpstr>Organization Size</vt:lpstr>
      <vt:lpstr>Network Size</vt:lpstr>
      <vt:lpstr>Organization Size</vt:lpstr>
      <vt:lpstr>Organization Size</vt:lpstr>
      <vt:lpstr>Organization Size</vt:lpstr>
      <vt:lpstr>Organization Size</vt:lpstr>
      <vt:lpstr>Organization Size</vt:lpstr>
      <vt:lpstr>Organization Size</vt:lpstr>
      <vt:lpstr>SOHO</vt:lpstr>
      <vt:lpstr>SMB</vt:lpstr>
      <vt:lpstr>SMB</vt:lpstr>
      <vt:lpstr>Large</vt:lpstr>
      <vt:lpstr>Do Not Over Complicate</vt:lpstr>
      <vt:lpstr>Approach to Network Design</vt:lpstr>
      <vt:lpstr>Approach to Network Design</vt:lpstr>
      <vt:lpstr>Approach to Network Design</vt:lpstr>
      <vt:lpstr>What is the Point to This</vt:lpstr>
      <vt:lpstr>What is the Point to This</vt:lpstr>
      <vt:lpstr>The Framework</vt:lpstr>
      <vt:lpstr>The Framework</vt:lpstr>
      <vt:lpstr>Oppenheimer Steps</vt:lpstr>
      <vt:lpstr>Oppenheimer Steps</vt:lpstr>
      <vt:lpstr>Oppenheimer Steps</vt:lpstr>
      <vt:lpstr>Oppenheimer Steps</vt:lpstr>
      <vt:lpstr>Business Goals and Constraints</vt:lpstr>
      <vt:lpstr>Business Goals and Constraints</vt:lpstr>
      <vt:lpstr>Collect Information</vt:lpstr>
      <vt:lpstr>Meet With the Customer</vt:lpstr>
      <vt:lpstr>Meet With the Customer</vt:lpstr>
      <vt:lpstr>Meet With the Customer</vt:lpstr>
      <vt:lpstr>Meet With the Customer</vt:lpstr>
      <vt:lpstr>Gather Information at the Site</vt:lpstr>
      <vt:lpstr>Application List</vt:lpstr>
      <vt:lpstr>Application List</vt:lpstr>
      <vt:lpstr>Business Constraints</vt:lpstr>
      <vt:lpstr>Business Constraints</vt:lpstr>
      <vt:lpstr>Technical Goals and Tradeoffs</vt:lpstr>
      <vt:lpstr>Scalability</vt:lpstr>
      <vt:lpstr>Scalability</vt:lpstr>
      <vt:lpstr>Availability</vt:lpstr>
      <vt:lpstr>Performance</vt:lpstr>
      <vt:lpstr>Performance</vt:lpstr>
      <vt:lpstr>Capacity v Throughput</vt:lpstr>
      <vt:lpstr>Capacity v Throughput</vt:lpstr>
      <vt:lpstr>Capacity v Throughput</vt:lpstr>
      <vt:lpstr>Capacity v Throughput</vt:lpstr>
      <vt:lpstr>Capacity v Throughput</vt:lpstr>
      <vt:lpstr>Capacity v Throughput</vt:lpstr>
      <vt:lpstr>Capacity v Throughput</vt:lpstr>
      <vt:lpstr>Capacity v Throughput</vt:lpstr>
      <vt:lpstr>Capacity v Throughput</vt:lpstr>
      <vt:lpstr>Capacity v Throughput</vt:lpstr>
      <vt:lpstr>Capacity v Throughput</vt:lpstr>
      <vt:lpstr>Capacity v Throughput</vt:lpstr>
      <vt:lpstr>Performance</vt:lpstr>
      <vt:lpstr>Performance</vt:lpstr>
      <vt:lpstr>Performance</vt:lpstr>
      <vt:lpstr>Performance</vt:lpstr>
      <vt:lpstr>Performance</vt:lpstr>
      <vt:lpstr>Performance</vt:lpstr>
      <vt:lpstr>Performance</vt:lpstr>
      <vt:lpstr>Performance</vt:lpstr>
      <vt:lpstr>Performance</vt:lpstr>
      <vt:lpstr>Performance</vt:lpstr>
      <vt:lpstr>Security</vt:lpstr>
      <vt:lpstr>Manageability</vt:lpstr>
      <vt:lpstr>Ease of Use</vt:lpstr>
      <vt:lpstr>Adaptability</vt:lpstr>
      <vt:lpstr>Affordability</vt:lpstr>
      <vt:lpstr>The Existing Network</vt:lpstr>
      <vt:lpstr>Information to Collect</vt:lpstr>
      <vt:lpstr>Information to Collect</vt:lpstr>
      <vt:lpstr>Information to Collect</vt:lpstr>
      <vt:lpstr>Information to Collect</vt:lpstr>
      <vt:lpstr>Compare Data to Guidelines</vt:lpstr>
      <vt:lpstr>Compare Data to Guidelines</vt:lpstr>
      <vt:lpstr>Characterizing Network Traffic</vt:lpstr>
      <vt:lpstr>Collecting Network Traffic</vt:lpstr>
      <vt:lpstr>User Community List</vt:lpstr>
      <vt:lpstr>Collecting Network Traffic</vt:lpstr>
      <vt:lpstr>Data Stores List</vt:lpstr>
      <vt:lpstr>Collecting Network Traffic</vt:lpstr>
      <vt:lpstr>Traffic Flow List</vt:lpstr>
      <vt:lpstr>Collecting Network Traffic</vt:lpstr>
      <vt:lpstr>Types of Traffic</vt:lpstr>
      <vt:lpstr>Types of Traffic</vt:lpstr>
      <vt:lpstr>Types of Traffic</vt:lpstr>
      <vt:lpstr>Types of Traffic</vt:lpstr>
      <vt:lpstr>Types of Traffic</vt:lpstr>
      <vt:lpstr>Type of Traffic List</vt:lpstr>
      <vt:lpstr>Types of Traffic</vt:lpstr>
      <vt:lpstr>Traffic Flow Estimates List</vt:lpstr>
      <vt:lpstr>Measuring Traffic Flow</vt:lpstr>
      <vt:lpstr>Measuring Traffic Flow</vt:lpstr>
      <vt:lpstr>Measuring Traffic Flow</vt:lpstr>
      <vt:lpstr>Measuring Traffic Flow</vt:lpstr>
      <vt:lpstr>Measuring Traffic Flow</vt:lpstr>
      <vt:lpstr>Measuring Traffic Flow</vt:lpstr>
      <vt:lpstr>Measuring Traffic Flow</vt:lpstr>
      <vt:lpstr>Measuring Traffic Flow</vt:lpstr>
      <vt:lpstr>Measuring Traffic Flow</vt:lpstr>
      <vt:lpstr>Measuring Traffic Flow</vt:lpstr>
      <vt:lpstr>Measuring Traffic Flow</vt:lpstr>
      <vt:lpstr>Measuring Traffic Flow</vt:lpstr>
      <vt:lpstr>Traffic Flows Estimate Formula</vt:lpstr>
      <vt:lpstr>Traffic Flows Estimate Formula</vt:lpstr>
      <vt:lpstr>Traffic Flows Estimate Formula</vt:lpstr>
      <vt:lpstr>Traffic Flows Estimate Formula</vt:lpstr>
      <vt:lpstr>Traffic Flows Estimate Formula</vt:lpstr>
      <vt:lpstr>Traffic Flows Estimate Formula</vt:lpstr>
      <vt:lpstr>Traffic Flows Estimate Formula</vt:lpstr>
      <vt:lpstr>Traffic Flows Estimate Formula</vt:lpstr>
      <vt:lpstr>Environmental Considerations</vt:lpstr>
      <vt:lpstr>PoE</vt:lpstr>
      <vt:lpstr>Designing a Network Topology</vt:lpstr>
      <vt:lpstr>Designing a Network Topology</vt:lpstr>
      <vt:lpstr>Flat Network</vt:lpstr>
      <vt:lpstr>Flat Network</vt:lpstr>
      <vt:lpstr>Flat Network Design</vt:lpstr>
      <vt:lpstr>Hierarchical Network</vt:lpstr>
      <vt:lpstr>Hierarchical Network</vt:lpstr>
      <vt:lpstr>Hierarchical Types</vt:lpstr>
      <vt:lpstr>Cisco’s Approach to Design</vt:lpstr>
      <vt:lpstr>Cisco’s Approach to Design</vt:lpstr>
      <vt:lpstr>Cisco’s Approach to Design</vt:lpstr>
      <vt:lpstr>Network Design Hierarchy</vt:lpstr>
      <vt:lpstr>The Layers</vt:lpstr>
      <vt:lpstr>The Layers</vt:lpstr>
      <vt:lpstr>The Modular Approach</vt:lpstr>
      <vt:lpstr>Access Layer</vt:lpstr>
      <vt:lpstr>Access Layer</vt:lpstr>
      <vt:lpstr>Access Layer</vt:lpstr>
      <vt:lpstr>Distribution Layer</vt:lpstr>
      <vt:lpstr>Distribution Layer</vt:lpstr>
      <vt:lpstr>Distribution Layer</vt:lpstr>
      <vt:lpstr>Distribution Layer</vt:lpstr>
      <vt:lpstr>Core Layer</vt:lpstr>
      <vt:lpstr>Core Layer</vt:lpstr>
      <vt:lpstr>Core Layer</vt:lpstr>
      <vt:lpstr>Core Layer</vt:lpstr>
      <vt:lpstr>Use of These Layers</vt:lpstr>
      <vt:lpstr>Traditional Three Level Model</vt:lpstr>
      <vt:lpstr>Traditional Three Level Model</vt:lpstr>
      <vt:lpstr>Traditional Three Level Model</vt:lpstr>
      <vt:lpstr>Traditional Three Level Model</vt:lpstr>
      <vt:lpstr>Traditional Three Level Model</vt:lpstr>
      <vt:lpstr>Enterprise Composite Model</vt:lpstr>
      <vt:lpstr>Enterprise Composite Model</vt:lpstr>
      <vt:lpstr>Enterprise Composite Model</vt:lpstr>
      <vt:lpstr>Enterprise Composite Model</vt:lpstr>
      <vt:lpstr>Enterprise Campus</vt:lpstr>
      <vt:lpstr>Enterprise Campus</vt:lpstr>
      <vt:lpstr>Enterprise Campus</vt:lpstr>
      <vt:lpstr>Enterprise Edge</vt:lpstr>
      <vt:lpstr>Enterprise Edge</vt:lpstr>
      <vt:lpstr>Enterprise Edge</vt:lpstr>
      <vt:lpstr>Service Provider Edge</vt:lpstr>
      <vt:lpstr>Enterprise Composite Model</vt:lpstr>
      <vt:lpstr>Enterprise Campus Modules</vt:lpstr>
      <vt:lpstr>Campus Infrastructure Module</vt:lpstr>
      <vt:lpstr>Building Access</vt:lpstr>
      <vt:lpstr>Building Distribution</vt:lpstr>
      <vt:lpstr>Campus Core</vt:lpstr>
      <vt:lpstr>Server Farm Module</vt:lpstr>
      <vt:lpstr>Edge Distribution Module</vt:lpstr>
      <vt:lpstr>The Modules</vt:lpstr>
      <vt:lpstr>Enterprise Edge</vt:lpstr>
      <vt:lpstr>Enterprise Edge</vt:lpstr>
      <vt:lpstr>SONA</vt:lpstr>
      <vt:lpstr>SONA</vt:lpstr>
      <vt:lpstr>SONA</vt:lpstr>
      <vt:lpstr>Network Infrastructure Layer</vt:lpstr>
      <vt:lpstr>Integrated Services Layer</vt:lpstr>
      <vt:lpstr>Application Layer</vt:lpstr>
      <vt:lpstr>Summary of the Design Model</vt:lpstr>
      <vt:lpstr>Network Size</vt:lpstr>
      <vt:lpstr>Decide on the Basic Layout</vt:lpstr>
      <vt:lpstr>Point-to-Point</vt:lpstr>
      <vt:lpstr>Point-to-Point</vt:lpstr>
      <vt:lpstr>Hub and Spoke</vt:lpstr>
      <vt:lpstr>Hub and Spoke</vt:lpstr>
      <vt:lpstr>Partial Mesh</vt:lpstr>
      <vt:lpstr>Partial Mesh</vt:lpstr>
      <vt:lpstr>Full Mesh</vt:lpstr>
      <vt:lpstr>Full Mesh</vt:lpstr>
      <vt:lpstr>General Rules</vt:lpstr>
      <vt:lpstr>Addressing and Naming</vt:lpstr>
      <vt:lpstr>Addressing and Naming</vt:lpstr>
      <vt:lpstr>Protocols</vt:lpstr>
      <vt:lpstr>Protocols</vt:lpstr>
      <vt:lpstr>Protocols</vt:lpstr>
      <vt:lpstr>Protocols</vt:lpstr>
      <vt:lpstr>Routing Protocols</vt:lpstr>
      <vt:lpstr>Routing Protocols</vt:lpstr>
      <vt:lpstr>Network Security Strategies</vt:lpstr>
      <vt:lpstr>Network Security Strategies</vt:lpstr>
      <vt:lpstr>Network Management</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Technologies and Devices</vt:lpstr>
      <vt:lpstr>Testing the Network Design</vt:lpstr>
      <vt:lpstr>Testing the Network Design</vt:lpstr>
      <vt:lpstr>Testing the Network Design</vt:lpstr>
      <vt:lpstr>Testing the Network Design</vt:lpstr>
      <vt:lpstr>Testing the Network Design</vt:lpstr>
      <vt:lpstr>Testing the Network Design</vt:lpstr>
      <vt:lpstr>Testing the Network Design</vt:lpstr>
      <vt:lpstr>Testing the Network Design</vt:lpstr>
      <vt:lpstr>Testing the Network Design</vt:lpstr>
      <vt:lpstr>Optimizing the Network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Assessing the Design</vt:lpstr>
      <vt:lpstr>Documenting the Design</vt:lpstr>
      <vt:lpstr>Do It All Over Again</vt:lpstr>
      <vt:lpstr>PDIOO</vt:lpstr>
      <vt:lpstr>Network Design Life Cycle</vt:lpstr>
      <vt:lpstr>Network Design Life Cycle</vt:lpstr>
      <vt:lpstr>Equipment Life Cycles</vt:lpstr>
      <vt:lpstr>Equipment Life Cycles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Design Methodology</dc:title>
  <dc:creator>Kenneth M. Chipps Ph.D.</dc:creator>
  <cp:lastModifiedBy>Kenneth M. Chipps Ph.D.</cp:lastModifiedBy>
  <cp:revision>349</cp:revision>
  <cp:lastPrinted>1601-01-01T00:00:00Z</cp:lastPrinted>
  <dcterms:created xsi:type="dcterms:W3CDTF">2000-09-10T19:56:20Z</dcterms:created>
  <dcterms:modified xsi:type="dcterms:W3CDTF">2012-11-16T00:04:07Z</dcterms:modified>
</cp:coreProperties>
</file>