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296" r:id="rId2"/>
    <p:sldId id="298" r:id="rId3"/>
    <p:sldId id="314" r:id="rId4"/>
    <p:sldId id="366" r:id="rId5"/>
    <p:sldId id="364" r:id="rId6"/>
    <p:sldId id="351" r:id="rId7"/>
    <p:sldId id="352" r:id="rId8"/>
    <p:sldId id="363" r:id="rId9"/>
    <p:sldId id="367" r:id="rId10"/>
    <p:sldId id="353" r:id="rId11"/>
    <p:sldId id="354" r:id="rId12"/>
    <p:sldId id="355" r:id="rId13"/>
    <p:sldId id="356" r:id="rId14"/>
    <p:sldId id="368" r:id="rId15"/>
    <p:sldId id="361" r:id="rId16"/>
    <p:sldId id="357" r:id="rId17"/>
    <p:sldId id="358" r:id="rId18"/>
    <p:sldId id="359" r:id="rId19"/>
    <p:sldId id="360" r:id="rId20"/>
    <p:sldId id="365" r:id="rId21"/>
    <p:sldId id="35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32" autoAdjust="0"/>
  </p:normalViewPr>
  <p:slideViewPr>
    <p:cSldViewPr>
      <p:cViewPr varScale="1">
        <p:scale>
          <a:sx n="52" d="100"/>
          <a:sy n="52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B5D6798-96AE-4131-9CC7-A099E5177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52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3E4A311-037A-4147-B59E-DD3BA80EE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88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D613F-5A77-457D-BB06-7C09F3632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0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E85DD-DD72-4F4D-9A22-4266FA099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2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6D81E-039D-4365-964E-4453922B6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28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49994-1C95-48E8-B945-54CE8E2DB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2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5A6DF-3265-44A4-8C1B-C2CEBDCE8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99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C7418-3E8F-4F0A-AAD4-8832A23D0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4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69D8A-29C2-423C-980A-3BC8ED771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89331-8695-4501-AF3E-0FD8FE3A7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E5540-F03B-4511-92AF-B420CB27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2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FBD9A-CF92-441C-9EC4-CD92E80B7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C978D-132E-4B05-93E5-F5036B820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7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0C48B-D0BA-4F6C-A056-78DF890AE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1A361-AF9E-43F0-BE94-FC47378BE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9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BCA0F-8D0C-447B-A50A-F6E29222B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2002-2007 Kenneth M. Chipps PhD www.chipps.com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BC6AE83-0682-4518-BD8D-8FEB1E486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130425"/>
            <a:ext cx="8382000" cy="1470025"/>
          </a:xfrm>
        </p:spPr>
        <p:txBody>
          <a:bodyPr/>
          <a:lstStyle/>
          <a:p>
            <a:pPr eaLnBrk="1" hangingPunct="1"/>
            <a:r>
              <a:rPr lang="en-US" smtClean="0"/>
              <a:t>MAN Design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Last Update 2007.05.7</a:t>
            </a:r>
          </a:p>
          <a:p>
            <a:pPr eaLnBrk="1" hangingPunct="1"/>
            <a:r>
              <a:rPr lang="en-US" sz="2400" smtClean="0"/>
              <a:t>1.1.0</a:t>
            </a:r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/>
              <a:t>Copyright 2002-2007 Kenneth M. Chipps PhD www.chipps.com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AA6409-E3E1-4CEF-8365-8C0D8D60458C}" type="slidenum">
              <a:rPr lang="en-US" sz="1400" smtClean="0"/>
              <a:pPr eaLnBrk="1" hangingPunct="1"/>
              <a:t>1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MAN Design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elements in any MAN design for either case, but especially for the purpose of renting access to the MAN include</a:t>
            </a:r>
          </a:p>
          <a:p>
            <a:pPr lvl="1" eaLnBrk="1" hangingPunct="1"/>
            <a:r>
              <a:rPr lang="en-US" smtClean="0"/>
              <a:t>Selecting the City</a:t>
            </a:r>
          </a:p>
          <a:p>
            <a:pPr lvl="1" eaLnBrk="1" hangingPunct="1"/>
            <a:r>
              <a:rPr lang="en-US" smtClean="0"/>
              <a:t>Laying out the Network</a:t>
            </a:r>
          </a:p>
          <a:p>
            <a:pPr lvl="1" eaLnBrk="1" hangingPunct="1"/>
            <a:r>
              <a:rPr lang="en-US" smtClean="0"/>
              <a:t>Choosing the Network Materials</a:t>
            </a:r>
          </a:p>
          <a:p>
            <a:pPr lvl="1" eaLnBrk="1" hangingPunct="1"/>
            <a:r>
              <a:rPr lang="en-US" smtClean="0"/>
              <a:t>Dealing with Last Mile Connections</a:t>
            </a:r>
          </a:p>
          <a:p>
            <a:pPr lvl="1" eaLnBrk="1" hangingPunct="1"/>
            <a:r>
              <a:rPr lang="en-US" smtClean="0"/>
              <a:t>Making Sure it Works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1F1F43-F35C-4C28-9E99-9257E19380D1}" type="slidenum">
              <a:rPr lang="en-US" sz="1400" smtClean="0"/>
              <a:pPr eaLnBrk="1" hangingPunct="1"/>
              <a:t>10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Selecting the City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MAN is fundamentally a real estate deal, so it follows that the most important thing is of course - location, location, location</a:t>
            </a:r>
          </a:p>
          <a:p>
            <a:pPr eaLnBrk="1" hangingPunct="1"/>
            <a:r>
              <a:rPr lang="en-US" smtClean="0"/>
              <a:t>In general the best locations are already taken</a:t>
            </a:r>
          </a:p>
          <a:p>
            <a:pPr eaLnBrk="1" hangingPunct="1"/>
            <a:r>
              <a:rPr lang="en-US" smtClean="0"/>
              <a:t>Today focus on the middle tier cities and rural areas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8F999C-7E14-48B3-89E2-0A22FE91BC56}" type="slidenum">
              <a:rPr lang="en-US" sz="1400" smtClean="0"/>
              <a:pPr eaLnBrk="1" hangingPunct="1"/>
              <a:t>11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Laying Out the Network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Once the city is selected, where in the city to spend all of this money</a:t>
            </a:r>
          </a:p>
          <a:p>
            <a:pPr eaLnBrk="1" hangingPunct="1"/>
            <a:r>
              <a:rPr lang="en-US" smtClean="0"/>
              <a:t>First, you begin exhaustive research to identify all the telecom service providers and traffic patterns within the local area, paying special attention to high concentrations of access lines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B0DB4E4-2F11-45E9-8F87-6A1665077B03}" type="slidenum">
              <a:rPr lang="en-US" sz="1400" smtClean="0"/>
              <a:pPr eaLnBrk="1" hangingPunct="1"/>
              <a:t>12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Laying Out the Network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Then, you match this data with research on the location of major users of telecom services, such as high-tech business parks, manufacturing areas, and medical complexes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C99223-EA97-4DFE-B411-60EC6B4B24F5}" type="slidenum">
              <a:rPr lang="en-US" sz="1400" smtClean="0"/>
              <a:pPr eaLnBrk="1" hangingPunct="1"/>
              <a:t>13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Laying Out the Network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Finally you examine population growth charts to determine areas of the region where development and growth are expected so that you can more effectively plan the network scope and reach</a:t>
            </a:r>
          </a:p>
          <a:p>
            <a:pPr eaLnBrk="1" hangingPunct="1"/>
            <a:r>
              <a:rPr lang="en-US" smtClean="0"/>
              <a:t>Any MAN of this type is a ring topology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D9AC97-A827-433F-B934-0893ED59846C}" type="slidenum">
              <a:rPr lang="en-US" sz="1400" smtClean="0"/>
              <a:pPr eaLnBrk="1" hangingPunct="1"/>
              <a:t>14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Laying Out the Network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 the presentation on fiber optic cable points out, actually installing the cable in a city environment is by far the most expensive part of this</a:t>
            </a:r>
          </a:p>
          <a:p>
            <a:pPr eaLnBrk="1" hangingPunct="1"/>
            <a:r>
              <a:rPr lang="en-US" smtClean="0"/>
              <a:t>Mostly this has to do with right-of-way acquisition, permits, and construction costs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0BCADE-2F27-4C99-B9B7-29DA51D52610}" type="slidenum">
              <a:rPr lang="en-US" sz="1400" smtClean="0"/>
              <a:pPr eaLnBrk="1" hangingPunct="1"/>
              <a:t>15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Choosing the Network Materials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long-haul networks of this type, full-spectrum fiber optic cable is typically used</a:t>
            </a:r>
          </a:p>
          <a:p>
            <a:pPr eaLnBrk="1" hangingPunct="1"/>
            <a:r>
              <a:rPr lang="en-US" smtClean="0"/>
              <a:t>With this type of fiber the entire spectrum from 1280 nm to 1625 nm can be used</a:t>
            </a:r>
          </a:p>
          <a:p>
            <a:pPr eaLnBrk="1" hangingPunct="1"/>
            <a:r>
              <a:rPr lang="en-US" smtClean="0"/>
              <a:t>This is laid in the ground in protective conduit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7B0E86B-216A-4424-B708-DA5E26437B8D}" type="slidenum">
              <a:rPr lang="en-US" sz="1400" smtClean="0"/>
              <a:pPr eaLnBrk="1" hangingPunct="1"/>
              <a:t>16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Dealing With the Last Mile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the trickiest part of an already tricky process</a:t>
            </a:r>
          </a:p>
          <a:p>
            <a:pPr eaLnBrk="1" hangingPunct="1"/>
            <a:r>
              <a:rPr lang="en-US" smtClean="0"/>
              <a:t>The high cost of making these last mile connections and gaining access to the customer’s building has proven to be the most expensive and difficult part of deploying a MAN</a:t>
            </a:r>
          </a:p>
          <a:p>
            <a:pPr eaLnBrk="1" hangingPunct="1"/>
            <a:r>
              <a:rPr lang="en-US" smtClean="0"/>
              <a:t>Building owners want to be paid to allow access to their buildings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DA5159-0450-4ECD-95FD-10A788B16417}" type="slidenum">
              <a:rPr lang="en-US" sz="1400" smtClean="0"/>
              <a:pPr eaLnBrk="1" hangingPunct="1"/>
              <a:t>17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Dealing With the Last Mile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Customers in these buildings do not want to pay much for access</a:t>
            </a:r>
          </a:p>
          <a:p>
            <a:pPr eaLnBrk="1" hangingPunct="1"/>
            <a:r>
              <a:rPr lang="en-US" smtClean="0"/>
              <a:t>These two factors lead to high cost and low return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1C0AADB-9DC6-4E1E-805D-FD18208567AF}" type="slidenum">
              <a:rPr lang="en-US" sz="1400" smtClean="0"/>
              <a:pPr eaLnBrk="1" hangingPunct="1"/>
              <a:t>18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Making Sure It Works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Once the network is up and running, it must stay up and running</a:t>
            </a:r>
          </a:p>
          <a:p>
            <a:pPr eaLnBrk="1" hangingPunct="1"/>
            <a:r>
              <a:rPr lang="en-US" smtClean="0"/>
              <a:t>Management must be built-in to the design from the beginning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DE75AC9-B502-466B-9792-064F7FE60F28}" type="slidenum">
              <a:rPr lang="en-US" sz="1400" smtClean="0"/>
              <a:pPr eaLnBrk="1" hangingPunct="1"/>
              <a:t>19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 some aspects of network design that are specific to a MAN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DC27C6-DC18-42B6-BD8E-C480BC7FBF38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map and the outline of the steps is from an article in Outside Plant by American Fiber Systems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BE5D9A-C269-4FAF-80D3-2895A352AC5D}" type="slidenum">
              <a:rPr lang="en-US" sz="1400" smtClean="0"/>
              <a:pPr eaLnBrk="1" hangingPunct="1"/>
              <a:t>20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MAN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33C418-7B1D-4A3F-827E-ECFED623FD06}" type="slidenum">
              <a:rPr lang="en-US" sz="1400" smtClean="0"/>
              <a:pPr eaLnBrk="1" hangingPunct="1"/>
              <a:t>21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MAN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Recall that a MAN – Metropolitan Area Network refers to a network that is larger than a single CAN, but not so large that you cannot get to all of its locations and back by driving around in a single city or county</a:t>
            </a:r>
          </a:p>
          <a:p>
            <a:pPr eaLnBrk="1" hangingPunct="1"/>
            <a:r>
              <a:rPr lang="en-US" smtClean="0"/>
              <a:t>This is a general, nonscientific definition, but will work for the purpose of this presentation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8C93119-2190-492A-AF15-550A2C6BE345}" type="slidenum">
              <a:rPr lang="en-US" sz="1400" smtClean="0"/>
              <a:pPr eaLnBrk="1" hangingPunct="1"/>
              <a:t>3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MAN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example here is a map of a MAN installed by American Fiber Systems in Cleveland, Ohio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D192F2-CD22-483D-B8B0-463E80493C86}" type="slidenum">
              <a:rPr lang="en-US" sz="1400" smtClean="0"/>
              <a:pPr eaLnBrk="1" hangingPunct="1"/>
              <a:t>4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MAN</a:t>
            </a:r>
          </a:p>
        </p:txBody>
      </p:sp>
      <p:pic>
        <p:nvPicPr>
          <p:cNvPr id="7171" name="Picture 4" descr="Clevela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524000"/>
            <a:ext cx="6934200" cy="4146550"/>
          </a:xfrm>
        </p:spPr>
      </p:pic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FCEDD7-2C5F-4BF6-9B0D-BDA288242A61}" type="slidenum">
              <a:rPr lang="en-US" sz="1400" smtClean="0"/>
              <a:pPr eaLnBrk="1" hangingPunct="1"/>
              <a:t>5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MAN Design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Installing a MAN is a very large and very expensive undertaking</a:t>
            </a:r>
          </a:p>
          <a:p>
            <a:pPr eaLnBrk="1" hangingPunct="1"/>
            <a:r>
              <a:rPr lang="en-US" smtClean="0"/>
              <a:t>It is much more difficult than setting up a CAN, where you normally control all of the real estate</a:t>
            </a:r>
          </a:p>
          <a:p>
            <a:pPr eaLnBrk="1" hangingPunct="1"/>
            <a:r>
              <a:rPr lang="en-US" smtClean="0"/>
              <a:t>It is much more difficult than setting up a WAN, where you just call a service provider to provide the connections between points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37D88D-9CC5-4D52-A4FF-6FBC92D8A327}" type="slidenum">
              <a:rPr lang="en-US" sz="1400" smtClean="0"/>
              <a:pPr eaLnBrk="1" hangingPunct="1"/>
              <a:t>6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MAN Design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setting up a MAN you have to do everything</a:t>
            </a:r>
          </a:p>
          <a:p>
            <a:pPr eaLnBrk="1" hangingPunct="1"/>
            <a:r>
              <a:rPr lang="en-US" smtClean="0"/>
              <a:t>The first aspect to consider is why are you doing this</a:t>
            </a:r>
          </a:p>
          <a:p>
            <a:pPr lvl="1" eaLnBrk="1" hangingPunct="1"/>
            <a:r>
              <a:rPr lang="en-US" smtClean="0"/>
              <a:t>Will this MAN connect only sites you own</a:t>
            </a:r>
          </a:p>
          <a:p>
            <a:pPr lvl="1" eaLnBrk="1" hangingPunct="1"/>
            <a:r>
              <a:rPr lang="en-US" smtClean="0"/>
              <a:t>Will this MAN be rented out to other people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C098BAD-2B89-4ED5-8C67-C085DC982669}" type="slidenum">
              <a:rPr lang="en-US" sz="1400" smtClean="0"/>
              <a:pPr eaLnBrk="1" hangingPunct="1"/>
              <a:t>7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MAN Design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general you will most likely never install a MAN that connects just your own sites, since installing a MAN is extremely expensive and time consuming</a:t>
            </a:r>
          </a:p>
          <a:p>
            <a:pPr eaLnBrk="1" hangingPunct="1"/>
            <a:r>
              <a:rPr lang="en-US" smtClean="0"/>
              <a:t>Then what if you move from one of the sites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D48161E-8CCC-4BE4-9B4F-5AA524A507E2}" type="slidenum">
              <a:rPr lang="en-US" sz="1400" smtClean="0"/>
              <a:pPr eaLnBrk="1" hangingPunct="1"/>
              <a:t>8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Aspects of MAN Design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sometimes you do, such as the highway department installing a MAN around a highway loop in order to connect to sensors and camera so as to monitor traffic</a:t>
            </a:r>
          </a:p>
          <a:p>
            <a:pPr eaLnBrk="1" hangingPunct="1"/>
            <a:r>
              <a:rPr lang="en-US" smtClean="0"/>
              <a:t>Usually people put in MANs because they intend to rent out access to the MAN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000" smtClean="0"/>
              <a:t>Copyright 2002-2007 Kenneth M. Chipps PhD www.chipps.com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98548F-9D2A-49EF-BE73-C51A8872670D}" type="slidenum">
              <a:rPr lang="en-US" sz="1400" smtClean="0"/>
              <a:pPr eaLnBrk="1" hangingPunct="1"/>
              <a:t>9</a:t>
            </a:fld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6228</TotalTime>
  <Words>939</Words>
  <Application>Microsoft Office PowerPoint</Application>
  <PresentationFormat>On-screen Show (4:3)</PresentationFormat>
  <Paragraphs>108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Times New Roman</vt:lpstr>
      <vt:lpstr>Arial</vt:lpstr>
      <vt:lpstr>CCNA</vt:lpstr>
      <vt:lpstr>MAN Design</vt:lpstr>
      <vt:lpstr>Objectives of This Section</vt:lpstr>
      <vt:lpstr>What is a MAN</vt:lpstr>
      <vt:lpstr>What is a MAN</vt:lpstr>
      <vt:lpstr>What is a MAN</vt:lpstr>
      <vt:lpstr>Aspects of MAN Design</vt:lpstr>
      <vt:lpstr>Aspects of MAN Design</vt:lpstr>
      <vt:lpstr>Aspects of MAN Design</vt:lpstr>
      <vt:lpstr>Aspects of MAN Design</vt:lpstr>
      <vt:lpstr>Aspects of MAN Design</vt:lpstr>
      <vt:lpstr>Selecting the City</vt:lpstr>
      <vt:lpstr>Laying Out the Network</vt:lpstr>
      <vt:lpstr>Laying Out the Network</vt:lpstr>
      <vt:lpstr>Laying Out the Network</vt:lpstr>
      <vt:lpstr>Laying Out the Network</vt:lpstr>
      <vt:lpstr>Choosing the Network Materials</vt:lpstr>
      <vt:lpstr>Dealing With the Last Mile</vt:lpstr>
      <vt:lpstr>Dealing With the Last Mile</vt:lpstr>
      <vt:lpstr>Making Sure It Works</vt:lpstr>
      <vt:lpstr>Sources</vt:lpstr>
      <vt:lpstr>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 Design</dc:title>
  <dc:creator>Kenneth M. Chipps Ph.D.</dc:creator>
  <cp:lastModifiedBy>Kenneth M. Chipps Ph.D.</cp:lastModifiedBy>
  <cp:revision>407</cp:revision>
  <dcterms:created xsi:type="dcterms:W3CDTF">2000-09-27T16:26:34Z</dcterms:created>
  <dcterms:modified xsi:type="dcterms:W3CDTF">2012-11-16T00:04:16Z</dcterms:modified>
</cp:coreProperties>
</file>