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8"/>
  </p:notesMasterIdLst>
  <p:handoutMasterIdLst>
    <p:handoutMasterId r:id="rId89"/>
  </p:handoutMasterIdLst>
  <p:sldIdLst>
    <p:sldId id="296" r:id="rId2"/>
    <p:sldId id="298" r:id="rId3"/>
    <p:sldId id="314" r:id="rId4"/>
    <p:sldId id="362" r:id="rId5"/>
    <p:sldId id="330" r:id="rId6"/>
    <p:sldId id="331" r:id="rId7"/>
    <p:sldId id="360" r:id="rId8"/>
    <p:sldId id="332" r:id="rId9"/>
    <p:sldId id="363" r:id="rId10"/>
    <p:sldId id="334" r:id="rId11"/>
    <p:sldId id="335" r:id="rId12"/>
    <p:sldId id="336" r:id="rId13"/>
    <p:sldId id="326" r:id="rId14"/>
    <p:sldId id="328" r:id="rId15"/>
    <p:sldId id="361" r:id="rId16"/>
    <p:sldId id="364" r:id="rId17"/>
    <p:sldId id="365" r:id="rId18"/>
    <p:sldId id="367" r:id="rId19"/>
    <p:sldId id="368" r:id="rId20"/>
    <p:sldId id="369" r:id="rId21"/>
    <p:sldId id="422" r:id="rId22"/>
    <p:sldId id="370" r:id="rId23"/>
    <p:sldId id="371" r:id="rId24"/>
    <p:sldId id="372" r:id="rId25"/>
    <p:sldId id="373" r:id="rId26"/>
    <p:sldId id="374" r:id="rId27"/>
    <p:sldId id="375" r:id="rId28"/>
    <p:sldId id="376" r:id="rId29"/>
    <p:sldId id="377" r:id="rId30"/>
    <p:sldId id="414" r:id="rId31"/>
    <p:sldId id="415" r:id="rId32"/>
    <p:sldId id="416"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7" r:id="rId65"/>
    <p:sldId id="418" r:id="rId66"/>
    <p:sldId id="419" r:id="rId67"/>
    <p:sldId id="420" r:id="rId68"/>
    <p:sldId id="421" r:id="rId69"/>
    <p:sldId id="413" r:id="rId70"/>
    <p:sldId id="431" r:id="rId71"/>
    <p:sldId id="430" r:id="rId72"/>
    <p:sldId id="432" r:id="rId73"/>
    <p:sldId id="434" r:id="rId74"/>
    <p:sldId id="433" r:id="rId75"/>
    <p:sldId id="424" r:id="rId76"/>
    <p:sldId id="427" r:id="rId77"/>
    <p:sldId id="428" r:id="rId78"/>
    <p:sldId id="429" r:id="rId79"/>
    <p:sldId id="425" r:id="rId80"/>
    <p:sldId id="435" r:id="rId81"/>
    <p:sldId id="437" r:id="rId82"/>
    <p:sldId id="436" r:id="rId83"/>
    <p:sldId id="438" r:id="rId84"/>
    <p:sldId id="440" r:id="rId85"/>
    <p:sldId id="439" r:id="rId86"/>
    <p:sldId id="423" r:id="rId8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39" autoAdjust="0"/>
  </p:normalViewPr>
  <p:slideViewPr>
    <p:cSldViewPr>
      <p:cViewPr varScale="1">
        <p:scale>
          <a:sx n="52" d="100"/>
          <a:sy n="52"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CD57922-9A68-4A83-9672-571495B5C5E9}" type="slidenum">
              <a:rPr lang="en-US"/>
              <a:pPr>
                <a:defRPr/>
              </a:pPr>
              <a:t>‹#›</a:t>
            </a:fld>
            <a:endParaRPr lang="en-US" dirty="0"/>
          </a:p>
        </p:txBody>
      </p:sp>
    </p:spTree>
    <p:extLst>
      <p:ext uri="{BB962C8B-B14F-4D97-AF65-F5344CB8AC3E}">
        <p14:creationId xmlns:p14="http://schemas.microsoft.com/office/powerpoint/2010/main" val="204537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8419D06-DA57-4EEF-BC09-EBE714CCCF1B}" type="slidenum">
              <a:rPr lang="en-US"/>
              <a:pPr>
                <a:defRPr/>
              </a:pPr>
              <a:t>‹#›</a:t>
            </a:fld>
            <a:endParaRPr lang="en-US" dirty="0"/>
          </a:p>
        </p:txBody>
      </p:sp>
    </p:spTree>
    <p:extLst>
      <p:ext uri="{BB962C8B-B14F-4D97-AF65-F5344CB8AC3E}">
        <p14:creationId xmlns:p14="http://schemas.microsoft.com/office/powerpoint/2010/main" val="2129171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2002-2007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D07BD31-D847-4CB5-B447-E38F686F4F8A}" type="slidenum">
              <a:rPr lang="en-US"/>
              <a:pPr>
                <a:defRPr/>
              </a:pPr>
              <a:t>‹#›</a:t>
            </a:fld>
            <a:endParaRPr lang="en-US" dirty="0"/>
          </a:p>
        </p:txBody>
      </p:sp>
    </p:spTree>
    <p:extLst>
      <p:ext uri="{BB962C8B-B14F-4D97-AF65-F5344CB8AC3E}">
        <p14:creationId xmlns:p14="http://schemas.microsoft.com/office/powerpoint/2010/main" val="412744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FE28A763-EEAC-4566-BF59-0CFD00F0626E}" type="slidenum">
              <a:rPr lang="en-US"/>
              <a:pPr>
                <a:defRPr/>
              </a:pPr>
              <a:t>‹#›</a:t>
            </a:fld>
            <a:endParaRPr lang="en-US" dirty="0"/>
          </a:p>
        </p:txBody>
      </p:sp>
    </p:spTree>
    <p:extLst>
      <p:ext uri="{BB962C8B-B14F-4D97-AF65-F5344CB8AC3E}">
        <p14:creationId xmlns:p14="http://schemas.microsoft.com/office/powerpoint/2010/main" val="220648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EA444C19-1A9B-485F-86F0-E07259CC56C8}" type="slidenum">
              <a:rPr lang="en-US"/>
              <a:pPr>
                <a:defRPr/>
              </a:pPr>
              <a:t>‹#›</a:t>
            </a:fld>
            <a:endParaRPr lang="en-US" dirty="0"/>
          </a:p>
        </p:txBody>
      </p:sp>
    </p:spTree>
    <p:extLst>
      <p:ext uri="{BB962C8B-B14F-4D97-AF65-F5344CB8AC3E}">
        <p14:creationId xmlns:p14="http://schemas.microsoft.com/office/powerpoint/2010/main" val="103403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B3C938B5-CC32-40C3-AEB6-A932A54EC4E6}" type="slidenum">
              <a:rPr lang="en-US"/>
              <a:pPr>
                <a:defRPr/>
              </a:pPr>
              <a:t>‹#›</a:t>
            </a:fld>
            <a:endParaRPr lang="en-US" dirty="0"/>
          </a:p>
        </p:txBody>
      </p:sp>
    </p:spTree>
    <p:extLst>
      <p:ext uri="{BB962C8B-B14F-4D97-AF65-F5344CB8AC3E}">
        <p14:creationId xmlns:p14="http://schemas.microsoft.com/office/powerpoint/2010/main" val="331106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C5AE0A4D-C27C-4CC9-81B7-7F5987B6B687}" type="slidenum">
              <a:rPr lang="en-US"/>
              <a:pPr>
                <a:defRPr/>
              </a:pPr>
              <a:t>‹#›</a:t>
            </a:fld>
            <a:endParaRPr lang="en-US" dirty="0"/>
          </a:p>
        </p:txBody>
      </p:sp>
    </p:spTree>
    <p:extLst>
      <p:ext uri="{BB962C8B-B14F-4D97-AF65-F5344CB8AC3E}">
        <p14:creationId xmlns:p14="http://schemas.microsoft.com/office/powerpoint/2010/main" val="328598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32471A65-F53C-4AE4-BB64-FC8D39F9CE86}" type="slidenum">
              <a:rPr lang="en-US"/>
              <a:pPr>
                <a:defRPr/>
              </a:pPr>
              <a:t>‹#›</a:t>
            </a:fld>
            <a:endParaRPr lang="en-US" dirty="0"/>
          </a:p>
        </p:txBody>
      </p:sp>
    </p:spTree>
    <p:extLst>
      <p:ext uri="{BB962C8B-B14F-4D97-AF65-F5344CB8AC3E}">
        <p14:creationId xmlns:p14="http://schemas.microsoft.com/office/powerpoint/2010/main" val="238285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3E051D42-1E4A-497D-AD16-C88565964DAF}" type="slidenum">
              <a:rPr lang="en-US"/>
              <a:pPr>
                <a:defRPr/>
              </a:pPr>
              <a:t>‹#›</a:t>
            </a:fld>
            <a:endParaRPr lang="en-US" dirty="0"/>
          </a:p>
        </p:txBody>
      </p:sp>
    </p:spTree>
    <p:extLst>
      <p:ext uri="{BB962C8B-B14F-4D97-AF65-F5344CB8AC3E}">
        <p14:creationId xmlns:p14="http://schemas.microsoft.com/office/powerpoint/2010/main" val="167917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20C881E3-1C9E-4506-9609-3FE01CC8F84A}" type="slidenum">
              <a:rPr lang="en-US"/>
              <a:pPr>
                <a:defRPr/>
              </a:pPr>
              <a:t>‹#›</a:t>
            </a:fld>
            <a:endParaRPr lang="en-US" dirty="0"/>
          </a:p>
        </p:txBody>
      </p:sp>
    </p:spTree>
    <p:extLst>
      <p:ext uri="{BB962C8B-B14F-4D97-AF65-F5344CB8AC3E}">
        <p14:creationId xmlns:p14="http://schemas.microsoft.com/office/powerpoint/2010/main" val="173855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1B5F13A6-F468-46AE-A263-22F6090AA769}" type="slidenum">
              <a:rPr lang="en-US"/>
              <a:pPr>
                <a:defRPr/>
              </a:pPr>
              <a:t>‹#›</a:t>
            </a:fld>
            <a:endParaRPr lang="en-US" dirty="0"/>
          </a:p>
        </p:txBody>
      </p:sp>
    </p:spTree>
    <p:extLst>
      <p:ext uri="{BB962C8B-B14F-4D97-AF65-F5344CB8AC3E}">
        <p14:creationId xmlns:p14="http://schemas.microsoft.com/office/powerpoint/2010/main" val="63108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7D16EBE9-8CE4-4AA6-88F3-CAA43A490C55}" type="slidenum">
              <a:rPr lang="en-US"/>
              <a:pPr>
                <a:defRPr/>
              </a:pPr>
              <a:t>‹#›</a:t>
            </a:fld>
            <a:endParaRPr lang="en-US" dirty="0"/>
          </a:p>
        </p:txBody>
      </p:sp>
    </p:spTree>
    <p:extLst>
      <p:ext uri="{BB962C8B-B14F-4D97-AF65-F5344CB8AC3E}">
        <p14:creationId xmlns:p14="http://schemas.microsoft.com/office/powerpoint/2010/main" val="78147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314FC34A-0ED1-4944-8EEB-4DD0700315F7}" type="slidenum">
              <a:rPr lang="en-US"/>
              <a:pPr>
                <a:defRPr/>
              </a:pPr>
              <a:t>‹#›</a:t>
            </a:fld>
            <a:endParaRPr lang="en-US" dirty="0"/>
          </a:p>
        </p:txBody>
      </p:sp>
    </p:spTree>
    <p:extLst>
      <p:ext uri="{BB962C8B-B14F-4D97-AF65-F5344CB8AC3E}">
        <p14:creationId xmlns:p14="http://schemas.microsoft.com/office/powerpoint/2010/main" val="199443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DA598776-654A-454C-8FCE-0410096097AB}" type="slidenum">
              <a:rPr lang="en-US"/>
              <a:pPr>
                <a:defRPr/>
              </a:pPr>
              <a:t>‹#›</a:t>
            </a:fld>
            <a:endParaRPr lang="en-US" dirty="0"/>
          </a:p>
        </p:txBody>
      </p:sp>
    </p:spTree>
    <p:extLst>
      <p:ext uri="{BB962C8B-B14F-4D97-AF65-F5344CB8AC3E}">
        <p14:creationId xmlns:p14="http://schemas.microsoft.com/office/powerpoint/2010/main" val="396154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2801653B-CEE6-4C10-AE7B-A54801A97039}" type="slidenum">
              <a:rPr lang="en-US"/>
              <a:pPr>
                <a:defRPr/>
              </a:pPr>
              <a:t>‹#›</a:t>
            </a:fld>
            <a:endParaRPr lang="en-US" dirty="0"/>
          </a:p>
        </p:txBody>
      </p:sp>
    </p:spTree>
    <p:extLst>
      <p:ext uri="{BB962C8B-B14F-4D97-AF65-F5344CB8AC3E}">
        <p14:creationId xmlns:p14="http://schemas.microsoft.com/office/powerpoint/2010/main" val="149571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2002-2007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908FCEA9-0621-4A74-BFD4-13F940DF1933}" type="slidenum">
              <a:rPr lang="en-US"/>
              <a:pPr>
                <a:defRPr/>
              </a:pPr>
              <a:t>‹#›</a:t>
            </a:fld>
            <a:endParaRPr lang="en-US" dirty="0"/>
          </a:p>
        </p:txBody>
      </p:sp>
    </p:spTree>
    <p:extLst>
      <p:ext uri="{BB962C8B-B14F-4D97-AF65-F5344CB8AC3E}">
        <p14:creationId xmlns:p14="http://schemas.microsoft.com/office/powerpoint/2010/main" val="92296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a:defRPr/>
            </a:pPr>
            <a:r>
              <a:rPr lang="en-US"/>
              <a:t>Copyright 2002-2007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0A15CAA-C25F-409B-826F-B9AB16B3AE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2130425"/>
            <a:ext cx="8382000" cy="1470025"/>
          </a:xfrm>
        </p:spPr>
        <p:txBody>
          <a:bodyPr/>
          <a:lstStyle/>
          <a:p>
            <a:pPr eaLnBrk="1" hangingPunct="1"/>
            <a:r>
              <a:rPr lang="en-US" smtClean="0"/>
              <a:t>LAN Design</a:t>
            </a:r>
          </a:p>
        </p:txBody>
      </p:sp>
      <p:sp>
        <p:nvSpPr>
          <p:cNvPr id="3075" name="Rectangle 3"/>
          <p:cNvSpPr>
            <a:spLocks noGrp="1" noChangeArrowheads="1"/>
          </p:cNvSpPr>
          <p:nvPr>
            <p:ph type="subTitle" idx="1"/>
          </p:nvPr>
        </p:nvSpPr>
        <p:spPr/>
        <p:txBody>
          <a:bodyPr/>
          <a:lstStyle/>
          <a:p>
            <a:pPr eaLnBrk="1" hangingPunct="1"/>
            <a:r>
              <a:rPr lang="en-US" sz="2400" smtClean="0"/>
              <a:t>Last Update 2007.05.31</a:t>
            </a:r>
          </a:p>
          <a:p>
            <a:pPr eaLnBrk="1" hangingPunct="1"/>
            <a:r>
              <a:rPr lang="en-US" sz="2400" smtClean="0"/>
              <a:t>1.0.0</a:t>
            </a:r>
          </a:p>
        </p:txBody>
      </p:sp>
      <p:sp>
        <p:nvSpPr>
          <p:cNvPr id="30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Copyright 2002-2007 Kenneth M. Chipps Ph.D. www.chipps.com</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DCED69-B1B1-41A0-9EF4-D70ECB5B14CF}" type="slidenum">
              <a:rPr lang="en-US" sz="1400" smtClean="0"/>
              <a:pPr eaLnBrk="1" hangingPunct="1"/>
              <a:t>1</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Access Layer</a:t>
            </a:r>
          </a:p>
        </p:txBody>
      </p:sp>
      <p:sp>
        <p:nvSpPr>
          <p:cNvPr id="12291" name="Rectangle 3"/>
          <p:cNvSpPr>
            <a:spLocks noGrp="1" noChangeArrowheads="1"/>
          </p:cNvSpPr>
          <p:nvPr>
            <p:ph idx="1"/>
          </p:nvPr>
        </p:nvSpPr>
        <p:spPr/>
        <p:txBody>
          <a:bodyPr/>
          <a:lstStyle/>
          <a:p>
            <a:pPr eaLnBrk="1" hangingPunct="1"/>
            <a:r>
              <a:rPr lang="en-US" smtClean="0"/>
              <a:t>This layer must emphasize the use of low cost and high port density devices</a:t>
            </a:r>
          </a:p>
          <a:p>
            <a:pPr eaLnBrk="1" hangingPunct="1"/>
            <a:r>
              <a:rPr lang="en-US" smtClean="0"/>
              <a:t>Since this is where all those end users are connected to the network</a:t>
            </a:r>
          </a:p>
          <a:p>
            <a:pPr eaLnBrk="1" hangingPunct="1"/>
            <a:r>
              <a:rPr lang="en-US" smtClean="0"/>
              <a:t>Bandwidth is shared</a:t>
            </a:r>
          </a:p>
          <a:p>
            <a:pPr eaLnBrk="1" hangingPunct="1"/>
            <a:r>
              <a:rPr lang="en-US" smtClean="0"/>
              <a:t>Bandwidth is switched at layer 2</a:t>
            </a:r>
          </a:p>
          <a:p>
            <a:pPr eaLnBrk="1" hangingPunct="1"/>
            <a:r>
              <a:rPr lang="en-US" smtClean="0"/>
              <a:t>Addressing is MAC based</a:t>
            </a:r>
          </a:p>
          <a:p>
            <a:pPr eaLnBrk="1" hangingPunct="1"/>
            <a:r>
              <a:rPr lang="en-US" smtClean="0"/>
              <a:t>VLANs are defined here</a:t>
            </a:r>
          </a:p>
        </p:txBody>
      </p:sp>
      <p:sp>
        <p:nvSpPr>
          <p:cNvPr id="122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C66547-6A71-450F-89CD-14FC4EB43D21}" type="slidenum">
              <a:rPr lang="en-US" sz="1400" smtClean="0"/>
              <a:pPr eaLnBrk="1" hangingPunct="1"/>
              <a:t>10</a:t>
            </a:fld>
            <a:endParaRPr 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Distribution Layer</a:t>
            </a:r>
          </a:p>
        </p:txBody>
      </p:sp>
      <p:sp>
        <p:nvSpPr>
          <p:cNvPr id="13315" name="Rectangle 3"/>
          <p:cNvSpPr>
            <a:spLocks noGrp="1" noChangeArrowheads="1"/>
          </p:cNvSpPr>
          <p:nvPr>
            <p:ph idx="1"/>
          </p:nvPr>
        </p:nvSpPr>
        <p:spPr/>
        <p:txBody>
          <a:bodyPr/>
          <a:lstStyle/>
          <a:p>
            <a:pPr eaLnBrk="1" hangingPunct="1"/>
            <a:r>
              <a:rPr lang="en-US" smtClean="0"/>
              <a:t>This layer must use devices that can be configured to handle policy based decisions, such as routing between networks and security</a:t>
            </a:r>
          </a:p>
          <a:p>
            <a:pPr eaLnBrk="1" hangingPunct="1"/>
            <a:r>
              <a:rPr lang="en-US" smtClean="0"/>
              <a:t>This layer connects the end users in the Access Layer to the shared services accessed through the Core Layer</a:t>
            </a:r>
          </a:p>
          <a:p>
            <a:pPr eaLnBrk="1" hangingPunct="1"/>
            <a:r>
              <a:rPr lang="en-US" smtClean="0"/>
              <a:t>All of the policies used by the network, such as security, are maintained here</a:t>
            </a:r>
          </a:p>
        </p:txBody>
      </p:sp>
      <p:sp>
        <p:nvSpPr>
          <p:cNvPr id="13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3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B007F7-6144-4D7E-B8EA-980566E0249C}" type="slidenum">
              <a:rPr lang="en-US" sz="1400" smtClean="0"/>
              <a:pPr eaLnBrk="1" hangingPunct="1"/>
              <a:t>11</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Core Layer</a:t>
            </a:r>
          </a:p>
        </p:txBody>
      </p:sp>
      <p:sp>
        <p:nvSpPr>
          <p:cNvPr id="14339" name="Rectangle 3"/>
          <p:cNvSpPr>
            <a:spLocks noGrp="1" noChangeArrowheads="1"/>
          </p:cNvSpPr>
          <p:nvPr>
            <p:ph idx="1"/>
          </p:nvPr>
        </p:nvSpPr>
        <p:spPr/>
        <p:txBody>
          <a:bodyPr/>
          <a:lstStyle/>
          <a:p>
            <a:pPr eaLnBrk="1" hangingPunct="1"/>
            <a:r>
              <a:rPr lang="en-US" smtClean="0"/>
              <a:t>The core layer forms the backbone network that connects the entire campus together</a:t>
            </a:r>
          </a:p>
          <a:p>
            <a:pPr eaLnBrk="1" hangingPunct="1"/>
            <a:r>
              <a:rPr lang="en-US" smtClean="0"/>
              <a:t>This means devices at this layer must switch traffic as quickly as possible</a:t>
            </a:r>
          </a:p>
          <a:p>
            <a:pPr eaLnBrk="1" hangingPunct="1"/>
            <a:r>
              <a:rPr lang="en-US" smtClean="0"/>
              <a:t>Nothing is done at this layer, except switch traffic as fast as possible</a:t>
            </a:r>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ADEDC8-BCC4-4548-B560-73760B15AE1D}" type="slidenum">
              <a:rPr lang="en-US" sz="1400" smtClean="0"/>
              <a:pPr eaLnBrk="1" hangingPunct="1"/>
              <a:t>12</a:t>
            </a:fld>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Local Services</a:t>
            </a:r>
          </a:p>
        </p:txBody>
      </p:sp>
      <p:sp>
        <p:nvSpPr>
          <p:cNvPr id="15363" name="Rectangle 3"/>
          <p:cNvSpPr>
            <a:spLocks noGrp="1" noChangeArrowheads="1"/>
          </p:cNvSpPr>
          <p:nvPr>
            <p:ph idx="1"/>
          </p:nvPr>
        </p:nvSpPr>
        <p:spPr/>
        <p:txBody>
          <a:bodyPr/>
          <a:lstStyle/>
          <a:p>
            <a:pPr eaLnBrk="1" hangingPunct="1"/>
            <a:r>
              <a:rPr lang="en-US" smtClean="0"/>
              <a:t>Local services are the services that most closely fit the traditional view of a LAN</a:t>
            </a:r>
          </a:p>
          <a:p>
            <a:pPr eaLnBrk="1" hangingPunct="1"/>
            <a:r>
              <a:rPr lang="en-US" smtClean="0"/>
              <a:t>All local traffic stays within a single subnet, a single VLAN, within the inside of a layer 2 switch, and any other similar way of viewing a LAN</a:t>
            </a:r>
          </a:p>
          <a:p>
            <a:pPr eaLnBrk="1" hangingPunct="1"/>
            <a:r>
              <a:rPr lang="en-US" smtClean="0"/>
              <a:t>None of this traffic would cross a link to a remote network</a:t>
            </a:r>
          </a:p>
          <a:p>
            <a:pPr eaLnBrk="1" hangingPunct="1"/>
            <a:r>
              <a:rPr lang="en-US" smtClean="0"/>
              <a:t>All traffic is confined to layers 1 and 2</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5367A6-D111-4BED-9CD5-111662DF1891}" type="slidenum">
              <a:rPr lang="en-US" sz="1400" smtClean="0"/>
              <a:pPr eaLnBrk="1" hangingPunct="1"/>
              <a:t>13</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Remote Services</a:t>
            </a:r>
          </a:p>
        </p:txBody>
      </p:sp>
      <p:sp>
        <p:nvSpPr>
          <p:cNvPr id="16387" name="Rectangle 3"/>
          <p:cNvSpPr>
            <a:spLocks noGrp="1" noChangeArrowheads="1"/>
          </p:cNvSpPr>
          <p:nvPr>
            <p:ph idx="1"/>
          </p:nvPr>
        </p:nvSpPr>
        <p:spPr/>
        <p:txBody>
          <a:bodyPr/>
          <a:lstStyle/>
          <a:p>
            <a:pPr eaLnBrk="1" hangingPunct="1">
              <a:lnSpc>
                <a:spcPct val="90000"/>
              </a:lnSpc>
            </a:pPr>
            <a:r>
              <a:rPr lang="en-US" smtClean="0"/>
              <a:t>A remote service is an entity that might be geographically near an end user, but is not on the same subnet or in the same VLAN as that end user</a:t>
            </a:r>
          </a:p>
          <a:p>
            <a:pPr eaLnBrk="1" hangingPunct="1">
              <a:lnSpc>
                <a:spcPct val="90000"/>
              </a:lnSpc>
            </a:pPr>
            <a:r>
              <a:rPr lang="en-US" smtClean="0"/>
              <a:t>This type of traffic would have to cross a layer 3 device</a:t>
            </a:r>
          </a:p>
          <a:p>
            <a:pPr eaLnBrk="1" hangingPunct="1">
              <a:lnSpc>
                <a:spcPct val="90000"/>
              </a:lnSpc>
            </a:pPr>
            <a:r>
              <a:rPr lang="en-US" smtClean="0"/>
              <a:t>But that layer 3 device might send the request to a local device that has the thing the end user needs to access</a:t>
            </a:r>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6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3EEBB4-ED91-48EC-A06F-EB4813B97F61}" type="slidenum">
              <a:rPr lang="en-US" sz="1400" smtClean="0"/>
              <a:pPr eaLnBrk="1" hangingPunct="1"/>
              <a:t>14</a:t>
            </a:fld>
            <a:endParaRPr 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Remote Services</a:t>
            </a:r>
          </a:p>
        </p:txBody>
      </p:sp>
      <p:sp>
        <p:nvSpPr>
          <p:cNvPr id="17411" name="Content Placeholder 2"/>
          <p:cNvSpPr>
            <a:spLocks noGrp="1"/>
          </p:cNvSpPr>
          <p:nvPr>
            <p:ph idx="1"/>
          </p:nvPr>
        </p:nvSpPr>
        <p:spPr/>
        <p:txBody>
          <a:bodyPr/>
          <a:lstStyle/>
          <a:p>
            <a:pPr eaLnBrk="1" hangingPunct="1">
              <a:lnSpc>
                <a:spcPct val="90000"/>
              </a:lnSpc>
            </a:pPr>
            <a:r>
              <a:rPr lang="en-US" smtClean="0"/>
              <a:t>This means the traffic will leave the local subnet or VLAN or physical network as defined by a network at layer 2</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A3B739-0A2A-4166-A996-62B292A0DDF6}" type="slidenum">
              <a:rPr lang="en-US" sz="1400" smtClean="0"/>
              <a:pPr eaLnBrk="1" hangingPunct="1"/>
              <a:t>15</a:t>
            </a:fld>
            <a:endParaRPr 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Access Layer Details</a:t>
            </a:r>
          </a:p>
        </p:txBody>
      </p:sp>
      <p:sp>
        <p:nvSpPr>
          <p:cNvPr id="18435" name="Content Placeholder 2"/>
          <p:cNvSpPr>
            <a:spLocks noGrp="1"/>
          </p:cNvSpPr>
          <p:nvPr>
            <p:ph idx="1"/>
          </p:nvPr>
        </p:nvSpPr>
        <p:spPr/>
        <p:txBody>
          <a:bodyPr/>
          <a:lstStyle/>
          <a:p>
            <a:r>
              <a:rPr lang="en-US" smtClean="0"/>
              <a:t>As the access layer is where LANs live that is what will be detailed in this presentation</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B5DCC9-0708-48DB-BEF6-1E30C01380F1}" type="slidenum">
              <a:rPr lang="en-US" sz="1400" smtClean="0"/>
              <a:pPr eaLnBrk="1" hangingPunct="1"/>
              <a:t>16</a:t>
            </a:fld>
            <a:endParaRPr 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Distribution Block</a:t>
            </a:r>
          </a:p>
        </p:txBody>
      </p:sp>
      <p:sp>
        <p:nvSpPr>
          <p:cNvPr id="19459" name="Content Placeholder 2"/>
          <p:cNvSpPr>
            <a:spLocks noGrp="1"/>
          </p:cNvSpPr>
          <p:nvPr>
            <p:ph idx="1"/>
          </p:nvPr>
        </p:nvSpPr>
        <p:spPr/>
        <p:txBody>
          <a:bodyPr/>
          <a:lstStyle/>
          <a:p>
            <a:r>
              <a:rPr lang="en-US" smtClean="0"/>
              <a:t>The access layer can be further subdivided into distribution blocks</a:t>
            </a:r>
          </a:p>
          <a:p>
            <a:r>
              <a:rPr lang="en-US" smtClean="0"/>
              <a:t>The distribution block provides for policy enforcement and access control, route aggregation, and the demarcation between the Layer 2 subnet and the rest of the Layer 3 routed network</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4F972F-EAF3-4124-9B23-127A3C9A7605}" type="slidenum">
              <a:rPr lang="en-US" sz="1400" smtClean="0"/>
              <a:pPr eaLnBrk="1" hangingPunct="1"/>
              <a:t>17</a:t>
            </a:fld>
            <a:endParaRPr 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Distribution Block</a:t>
            </a: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875D0C-9C23-47BC-B828-539B0B05CEC6}" type="slidenum">
              <a:rPr lang="en-US" sz="1400" smtClean="0"/>
              <a:pPr eaLnBrk="1" hangingPunct="1"/>
              <a:t>18</a:t>
            </a:fld>
            <a:endParaRPr lang="en-US" sz="1400" smtClean="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5000" r="18750" b="4167"/>
          <a:stretch>
            <a:fillRect/>
          </a:stretch>
        </p:blipFill>
        <p:spPr bwMode="auto">
          <a:xfrm>
            <a:off x="2051050" y="1600200"/>
            <a:ext cx="4959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Distribution Block</a:t>
            </a:r>
          </a:p>
        </p:txBody>
      </p:sp>
      <p:sp>
        <p:nvSpPr>
          <p:cNvPr id="21507" name="Content Placeholder 2"/>
          <p:cNvSpPr>
            <a:spLocks noGrp="1"/>
          </p:cNvSpPr>
          <p:nvPr>
            <p:ph idx="1"/>
          </p:nvPr>
        </p:nvSpPr>
        <p:spPr/>
        <p:txBody>
          <a:bodyPr/>
          <a:lstStyle/>
          <a:p>
            <a:r>
              <a:rPr lang="en-US" smtClean="0"/>
              <a:t>For those campus designs requiring greater flexibility in subnet usage, such as when VLANs must span multiple wiring closets, distribution block designs using Layer 2 switching in the access layer and Layer 3 switching at the distribution layer provides the best balance for the distribution block design</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B5AAE1-26A2-411B-A7F4-60CA6F7E7779}" type="slidenum">
              <a:rPr lang="en-US" sz="1400" smtClean="0"/>
              <a:pPr eaLnBrk="1" hangingPunct="1"/>
              <a:t>19</a:t>
            </a:fld>
            <a:endParaRPr 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Objectives of This Section</a:t>
            </a:r>
          </a:p>
        </p:txBody>
      </p:sp>
      <p:sp>
        <p:nvSpPr>
          <p:cNvPr id="4099" name="Rectangle 3"/>
          <p:cNvSpPr>
            <a:spLocks noGrp="1" noChangeArrowheads="1"/>
          </p:cNvSpPr>
          <p:nvPr>
            <p:ph idx="1"/>
          </p:nvPr>
        </p:nvSpPr>
        <p:spPr/>
        <p:txBody>
          <a:bodyPr/>
          <a:lstStyle/>
          <a:p>
            <a:pPr eaLnBrk="1" hangingPunct="1"/>
            <a:r>
              <a:rPr lang="en-US" smtClean="0"/>
              <a:t>Learn some aspects of network design that are specific to a LAN</a:t>
            </a:r>
          </a:p>
        </p:txBody>
      </p:sp>
      <p:sp>
        <p:nvSpPr>
          <p:cNvPr id="4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AC8A4E-2A76-4075-B07D-7846AB307590}" type="slidenum">
              <a:rPr lang="en-US" sz="1400" smtClean="0"/>
              <a:pPr eaLnBrk="1" hangingPunct="1"/>
              <a:t>2</a:t>
            </a:fld>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Routing in the Access Layer</a:t>
            </a:r>
          </a:p>
        </p:txBody>
      </p:sp>
      <p:sp>
        <p:nvSpPr>
          <p:cNvPr id="22531" name="Content Placeholder 2"/>
          <p:cNvSpPr>
            <a:spLocks noGrp="1"/>
          </p:cNvSpPr>
          <p:nvPr>
            <p:ph idx="1"/>
          </p:nvPr>
        </p:nvSpPr>
        <p:spPr/>
        <p:txBody>
          <a:bodyPr/>
          <a:lstStyle/>
          <a:p>
            <a:r>
              <a:rPr lang="en-US" smtClean="0"/>
              <a:t>The hierarchical campus design has used a full mesh equal-cost path routing design leveraging Layer 3 switching in the core and between distribution layers of the network for many years</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6E5F3C-4C43-43CE-8E62-8068962FAF9D}" type="slidenum">
              <a:rPr lang="en-US" sz="1400" smtClean="0"/>
              <a:pPr eaLnBrk="1" hangingPunct="1"/>
              <a:t>20</a:t>
            </a:fld>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Routing in the Access Layer</a:t>
            </a:r>
          </a:p>
        </p:txBody>
      </p:sp>
      <p:sp>
        <p:nvSpPr>
          <p:cNvPr id="23555" name="Content Placeholder 2"/>
          <p:cNvSpPr>
            <a:spLocks noGrp="1"/>
          </p:cNvSpPr>
          <p:nvPr>
            <p:ph idx="1"/>
          </p:nvPr>
        </p:nvSpPr>
        <p:spPr/>
        <p:txBody>
          <a:bodyPr/>
          <a:lstStyle/>
          <a:p>
            <a:r>
              <a:rPr lang="en-US" smtClean="0"/>
              <a:t>The current generation of Cisco switches can route or switch voice and data packets using Layer 3 and Layer 4 information with neither an increase in latency nor loss of capacity in comparison with a pure Layer 2 switch</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70D97A-A8A8-4A3E-B28A-70AE924D41EB}" type="slidenum">
              <a:rPr lang="en-US" sz="1400" smtClean="0"/>
              <a:pPr eaLnBrk="1" hangingPunct="1"/>
              <a:t>21</a:t>
            </a:fld>
            <a:endParaRPr 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Routing in the Access Layer</a:t>
            </a:r>
          </a:p>
        </p:txBody>
      </p:sp>
      <p:sp>
        <p:nvSpPr>
          <p:cNvPr id="24579" name="Content Placeholder 2"/>
          <p:cNvSpPr>
            <a:spLocks noGrp="1"/>
          </p:cNvSpPr>
          <p:nvPr>
            <p:ph idx="1"/>
          </p:nvPr>
        </p:nvSpPr>
        <p:spPr/>
        <p:txBody>
          <a:bodyPr/>
          <a:lstStyle/>
          <a:p>
            <a:r>
              <a:rPr lang="en-US" smtClean="0"/>
              <a:t>Because in current hardware, Layer 2 switching and Layer 3 routing perform with equal speed, Cisco recommends a routed network core in all cases</a:t>
            </a:r>
          </a:p>
          <a:p>
            <a:r>
              <a:rPr lang="en-US" smtClean="0"/>
              <a:t>Routed cores have numerous advantages, including the following</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904DA5-4D5E-4884-9AEB-9AC166DB772E}" type="slidenum">
              <a:rPr lang="en-US" sz="1400" smtClean="0"/>
              <a:pPr eaLnBrk="1" hangingPunct="1"/>
              <a:t>22</a:t>
            </a:fld>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Routing in the Access Layer</a:t>
            </a:r>
          </a:p>
        </p:txBody>
      </p:sp>
      <p:sp>
        <p:nvSpPr>
          <p:cNvPr id="3" name="Content Placeholder 2"/>
          <p:cNvSpPr>
            <a:spLocks noGrp="1"/>
          </p:cNvSpPr>
          <p:nvPr>
            <p:ph idx="1"/>
          </p:nvPr>
        </p:nvSpPr>
        <p:spPr/>
        <p:txBody>
          <a:bodyPr/>
          <a:lstStyle/>
          <a:p>
            <a:pPr>
              <a:defRPr/>
            </a:pPr>
            <a:r>
              <a:rPr lang="en-US" sz="2000" dirty="0" smtClean="0"/>
              <a:t>High availability</a:t>
            </a:r>
          </a:p>
          <a:p>
            <a:pPr lvl="1">
              <a:defRPr/>
            </a:pPr>
            <a:r>
              <a:rPr lang="en-US" sz="2000" dirty="0" smtClean="0">
                <a:ea typeface="+mn-ea"/>
                <a:cs typeface="+mn-cs"/>
              </a:rPr>
              <a:t>Deterministic convergence times for any link or node failure in an equal-cost path Layer 3 design of less than 200 msec</a:t>
            </a:r>
          </a:p>
          <a:p>
            <a:pPr lvl="1">
              <a:defRPr/>
            </a:pPr>
            <a:r>
              <a:rPr lang="en-US" sz="2000" dirty="0" smtClean="0">
                <a:ea typeface="+mn-ea"/>
                <a:cs typeface="+mn-cs"/>
              </a:rPr>
              <a:t>No potential for Layer 2 Spanning Tree loops</a:t>
            </a:r>
          </a:p>
          <a:p>
            <a:pPr>
              <a:defRPr/>
            </a:pPr>
            <a:r>
              <a:rPr lang="en-US" sz="2000" dirty="0" smtClean="0"/>
              <a:t>Scalability and flexibility</a:t>
            </a:r>
          </a:p>
          <a:p>
            <a:pPr lvl="1">
              <a:defRPr/>
            </a:pPr>
            <a:r>
              <a:rPr lang="en-US" sz="2000" dirty="0" smtClean="0">
                <a:ea typeface="+mn-ea"/>
                <a:cs typeface="+mn-cs"/>
              </a:rPr>
              <a:t>Dynamic traffic load balancing with optimal path selection</a:t>
            </a:r>
          </a:p>
          <a:p>
            <a:pPr lvl="1">
              <a:defRPr/>
            </a:pPr>
            <a:r>
              <a:rPr lang="en-US" sz="2000" dirty="0" smtClean="0">
                <a:ea typeface="+mn-ea"/>
                <a:cs typeface="+mn-cs"/>
              </a:rPr>
              <a:t>Structured routing permits for use of modular design and ease of growth</a:t>
            </a:r>
          </a:p>
          <a:p>
            <a:pPr>
              <a:defRPr/>
            </a:pPr>
            <a:r>
              <a:rPr lang="en-US" sz="2000" dirty="0" smtClean="0"/>
              <a:t>Simplified management and troubleshooting</a:t>
            </a:r>
          </a:p>
          <a:p>
            <a:pPr lvl="1">
              <a:defRPr/>
            </a:pPr>
            <a:r>
              <a:rPr lang="en-US" sz="2000" dirty="0" smtClean="0">
                <a:ea typeface="+mn-ea"/>
                <a:cs typeface="+mn-cs"/>
              </a:rPr>
              <a:t>Simplified routing design eases operational support</a:t>
            </a:r>
          </a:p>
          <a:p>
            <a:pPr lvl="1">
              <a:defRPr/>
            </a:pPr>
            <a:r>
              <a:rPr lang="en-US" sz="2000" dirty="0" smtClean="0">
                <a:ea typeface="+mn-ea"/>
                <a:cs typeface="+mn-cs"/>
              </a:rPr>
              <a:t>Removal of the need to troubleshoot Layer 2 and Layer 3 interactions in the core</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A23A43-A225-46FE-A64B-F88D6D1B0C25}" type="slidenum">
              <a:rPr lang="en-US" sz="1400" smtClean="0"/>
              <a:pPr eaLnBrk="1" hangingPunct="1"/>
              <a:t>23</a:t>
            </a:fld>
            <a:endParaRPr 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Routing in the Access Layer</a:t>
            </a:r>
          </a:p>
        </p:txBody>
      </p:sp>
      <p:sp>
        <p:nvSpPr>
          <p:cNvPr id="26627" name="Content Placeholder 2"/>
          <p:cNvSpPr>
            <a:spLocks noGrp="1"/>
          </p:cNvSpPr>
          <p:nvPr>
            <p:ph idx="1"/>
          </p:nvPr>
        </p:nvSpPr>
        <p:spPr/>
        <p:txBody>
          <a:bodyPr/>
          <a:lstStyle/>
          <a:p>
            <a:r>
              <a:rPr lang="en-US" smtClean="0"/>
              <a:t>The many advantages of Layer 3 routing in the campus derive from the inherent behavior of the routing protocols combined with the flexibility and performance of Layer 3 hardware switching</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EA36FA-C225-4D6D-9A71-6F709AA3444D}" type="slidenum">
              <a:rPr lang="en-US" sz="1400" smtClean="0"/>
              <a:pPr eaLnBrk="1" hangingPunct="1"/>
              <a:t>24</a:t>
            </a:fld>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Routing in the Access Layer</a:t>
            </a:r>
          </a:p>
        </p:txBody>
      </p:sp>
      <p:sp>
        <p:nvSpPr>
          <p:cNvPr id="27651" name="Content Placeholder 2"/>
          <p:cNvSpPr>
            <a:spLocks noGrp="1"/>
          </p:cNvSpPr>
          <p:nvPr>
            <p:ph idx="1"/>
          </p:nvPr>
        </p:nvSpPr>
        <p:spPr/>
        <p:txBody>
          <a:bodyPr/>
          <a:lstStyle/>
          <a:p>
            <a:r>
              <a:rPr lang="en-US" smtClean="0"/>
              <a:t>The increased scalability and resilience of the Layer 3 distribution/core design has proven itself in many customer networks over the years and continues to be the best practice recommendation for campus design</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881888-6DA7-45DD-857E-635C23844622}" type="slidenum">
              <a:rPr lang="en-US" sz="1400" smtClean="0"/>
              <a:pPr eaLnBrk="1" hangingPunct="1"/>
              <a:t>25</a:t>
            </a:fld>
            <a:endParaRPr lang="en-US" sz="1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Distribution Block Design</a:t>
            </a:r>
          </a:p>
        </p:txBody>
      </p:sp>
      <p:sp>
        <p:nvSpPr>
          <p:cNvPr id="28675" name="Content Placeholder 2"/>
          <p:cNvSpPr>
            <a:spLocks noGrp="1"/>
          </p:cNvSpPr>
          <p:nvPr>
            <p:ph idx="1"/>
          </p:nvPr>
        </p:nvSpPr>
        <p:spPr/>
        <p:txBody>
          <a:bodyPr/>
          <a:lstStyle/>
          <a:p>
            <a:r>
              <a:rPr lang="en-US" smtClean="0"/>
              <a:t>In the typical hierarchical campus design, distribution blocks use a combination of Layer 2, Layer 3, and Layer 4 protocols and services to provide for optimal convergence, scalability, security, and manageability</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C7F26E-6210-44FC-B76C-7D700207CFDC}" type="slidenum">
              <a:rPr lang="en-US" sz="1400" smtClean="0"/>
              <a:pPr eaLnBrk="1" hangingPunct="1"/>
              <a:t>26</a:t>
            </a:fld>
            <a:endParaRPr lang="en-US" sz="1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Traditional Distribution Block</a:t>
            </a:r>
          </a:p>
        </p:txBody>
      </p:sp>
      <p:sp>
        <p:nvSpPr>
          <p:cNvPr id="29699" name="Content Placeholder 2"/>
          <p:cNvSpPr>
            <a:spLocks noGrp="1"/>
          </p:cNvSpPr>
          <p:nvPr>
            <p:ph idx="1"/>
          </p:nvPr>
        </p:nvSpPr>
        <p:spPr/>
        <p:txBody>
          <a:bodyPr/>
          <a:lstStyle/>
          <a:p>
            <a:r>
              <a:rPr lang="en-US" smtClean="0"/>
              <a:t>In the most common distribution block configurations, the access switch is configured as a Layer 2 switch that forwards traffic on high speed trunk ports to the distribution switches</a:t>
            </a:r>
          </a:p>
          <a:p>
            <a:r>
              <a:rPr lang="en-US" smtClean="0"/>
              <a:t>The distribution switches are configured to support both Layer 2 switching on their downstream access switch trunks and Layer 3 switching on their upstream ports</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83EEE1-297A-4B6C-9EB9-C1E72F73406E}" type="slidenum">
              <a:rPr lang="en-US" sz="1400" smtClean="0"/>
              <a:pPr eaLnBrk="1" hangingPunct="1"/>
              <a:t>27</a:t>
            </a:fld>
            <a:endParaRPr 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Traditional Distribution Block</a:t>
            </a:r>
          </a:p>
        </p:txBody>
      </p:sp>
      <p:sp>
        <p:nvSpPr>
          <p:cNvPr id="307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9EB21E-2488-4ACB-857A-293689F36658}" type="slidenum">
              <a:rPr lang="en-US" sz="1400" smtClean="0"/>
              <a:pPr eaLnBrk="1" hangingPunct="1"/>
              <a:t>28</a:t>
            </a:fld>
            <a:endParaRPr lang="en-US" sz="1400" smtClean="0"/>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l="23438" t="27083" r="19531" b="29167"/>
          <a:stretch>
            <a:fillRect/>
          </a:stretch>
        </p:blipFill>
        <p:spPr bwMode="auto">
          <a:xfrm>
            <a:off x="644525" y="1600200"/>
            <a:ext cx="7813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Traditional Distribution Block</a:t>
            </a:r>
          </a:p>
        </p:txBody>
      </p:sp>
      <p:sp>
        <p:nvSpPr>
          <p:cNvPr id="31747" name="Content Placeholder 2"/>
          <p:cNvSpPr>
            <a:spLocks noGrp="1"/>
          </p:cNvSpPr>
          <p:nvPr>
            <p:ph idx="1"/>
          </p:nvPr>
        </p:nvSpPr>
        <p:spPr/>
        <p:txBody>
          <a:bodyPr/>
          <a:lstStyle/>
          <a:p>
            <a:r>
              <a:rPr lang="en-US" smtClean="0"/>
              <a:t>Notice that voice and data traffic travel over their own VLANs</a:t>
            </a:r>
          </a:p>
          <a:p>
            <a:r>
              <a:rPr lang="en-US" smtClean="0"/>
              <a:t>The problem with this design is the reliance on STP in the connections between the back side of the Layer 2 switches on the access layer and the distribution switches</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242059-D8AC-4EC3-8843-29F003AFD750}" type="slidenum">
              <a:rPr lang="en-US" sz="1400" smtClean="0"/>
              <a:pPr eaLnBrk="1" hangingPunct="1"/>
              <a:t>29</a:t>
            </a:fld>
            <a:endParaRPr 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What is a LAN</a:t>
            </a:r>
          </a:p>
        </p:txBody>
      </p:sp>
      <p:sp>
        <p:nvSpPr>
          <p:cNvPr id="5123" name="Rectangle 3"/>
          <p:cNvSpPr>
            <a:spLocks noGrp="1" noChangeArrowheads="1"/>
          </p:cNvSpPr>
          <p:nvPr>
            <p:ph idx="1"/>
          </p:nvPr>
        </p:nvSpPr>
        <p:spPr/>
        <p:txBody>
          <a:bodyPr/>
          <a:lstStyle/>
          <a:p>
            <a:pPr eaLnBrk="1" hangingPunct="1"/>
            <a:r>
              <a:rPr lang="en-US" smtClean="0"/>
              <a:t>A LAN – Local Area Network is a single network, subnet, and broadcast domain setup to provide access to one or more shared resources</a:t>
            </a:r>
          </a:p>
          <a:p>
            <a:pPr eaLnBrk="1" hangingPunct="1"/>
            <a:r>
              <a:rPr lang="en-US" smtClean="0"/>
              <a:t>The devices connected to the LAN, may be end user devices such as workstations</a:t>
            </a:r>
          </a:p>
          <a:p>
            <a:pPr eaLnBrk="1" hangingPunct="1"/>
            <a:r>
              <a:rPr lang="en-US" smtClean="0"/>
              <a:t>The devices may also be the resource to be shared such as servers and printers</a:t>
            </a:r>
          </a:p>
        </p:txBody>
      </p:sp>
      <p:sp>
        <p:nvSpPr>
          <p:cNvPr id="51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6E20B0-6FA7-4445-A74F-82B3B777FC37}" type="slidenum">
              <a:rPr lang="en-US" sz="1400" smtClean="0"/>
              <a:pPr eaLnBrk="1" hangingPunct="1"/>
              <a:t>3</a:t>
            </a:fld>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Traditional Distribution Block</a:t>
            </a:r>
          </a:p>
        </p:txBody>
      </p:sp>
      <p:sp>
        <p:nvSpPr>
          <p:cNvPr id="32771" name="Content Placeholder 2"/>
          <p:cNvSpPr>
            <a:spLocks noGrp="1"/>
          </p:cNvSpPr>
          <p:nvPr>
            <p:ph idx="1"/>
          </p:nvPr>
        </p:nvSpPr>
        <p:spPr/>
        <p:txBody>
          <a:bodyPr/>
          <a:lstStyle/>
          <a:p>
            <a:r>
              <a:rPr lang="en-US" smtClean="0"/>
              <a:t>The function of the distribution switch in this design is to provide boundary functions between the bridged Layer 2 portion of the campus and the routed Layer 3 portion, including support for the default gateway, Layer 3 policy control, and all the multicast services required</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2308CA-16DF-445A-AAC8-F8731DF9E697}" type="slidenum">
              <a:rPr lang="en-US" sz="1400" smtClean="0"/>
              <a:pPr eaLnBrk="1" hangingPunct="1"/>
              <a:t>30</a:t>
            </a:fld>
            <a:endParaRPr 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Layer 3 in the Access Layer</a:t>
            </a:r>
          </a:p>
        </p:txBody>
      </p:sp>
      <p:sp>
        <p:nvSpPr>
          <p:cNvPr id="33795" name="Content Placeholder 2"/>
          <p:cNvSpPr>
            <a:spLocks noGrp="1"/>
          </p:cNvSpPr>
          <p:nvPr>
            <p:ph idx="1"/>
          </p:nvPr>
        </p:nvSpPr>
        <p:spPr/>
        <p:txBody>
          <a:bodyPr/>
          <a:lstStyle/>
          <a:p>
            <a:r>
              <a:rPr lang="en-US" smtClean="0"/>
              <a:t>An alternative to this traditional arrangement is to move the layer 3 boundary to the backside of the access layer switch</a:t>
            </a:r>
          </a:p>
          <a:p>
            <a:r>
              <a:rPr lang="en-US" smtClean="0"/>
              <a:t>In this case the access layer switches contain both layer 3 and layer 2 modules</a:t>
            </a:r>
          </a:p>
          <a:p>
            <a:r>
              <a:rPr lang="en-US" smtClean="0"/>
              <a:t>The access-to-distribution Layer 2 uplink trunks are replaced with Layer 3 point-to-point routed links</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E1BE34-2FA1-4BB0-A60D-458927103759}" type="slidenum">
              <a:rPr lang="en-US" sz="1400" smtClean="0"/>
              <a:pPr eaLnBrk="1" hangingPunct="1"/>
              <a:t>31</a:t>
            </a:fld>
            <a:endParaRPr 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Layer 3 in the Access Layer</a:t>
            </a: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E49FD9-E3A4-4A41-8EC6-0ADDD412D4D4}" type="slidenum">
              <a:rPr lang="en-US" sz="1400" smtClean="0"/>
              <a:pPr eaLnBrk="1" hangingPunct="1"/>
              <a:t>32</a:t>
            </a:fld>
            <a:endParaRPr lang="en-US" sz="1400" smtClean="0"/>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l="21875" t="34375" r="15625" b="21875"/>
          <a:stretch>
            <a:fillRect/>
          </a:stretch>
        </p:blipFill>
        <p:spPr bwMode="auto">
          <a:xfrm>
            <a:off x="457200" y="1600200"/>
            <a:ext cx="82121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Layer 2 v Layer 3 Switching</a:t>
            </a:r>
          </a:p>
        </p:txBody>
      </p:sp>
      <p:sp>
        <p:nvSpPr>
          <p:cNvPr id="3" name="Content Placeholder 2"/>
          <p:cNvSpPr>
            <a:spLocks noGrp="1"/>
          </p:cNvSpPr>
          <p:nvPr>
            <p:ph idx="1"/>
          </p:nvPr>
        </p:nvSpPr>
        <p:spPr/>
        <p:txBody>
          <a:bodyPr/>
          <a:lstStyle/>
          <a:p>
            <a:pPr>
              <a:defRPr/>
            </a:pPr>
            <a:r>
              <a:rPr lang="en-US" dirty="0" smtClean="0"/>
              <a:t>Layer 3 core designs are superior to Layer 2 and other alternatives because they provide</a:t>
            </a:r>
          </a:p>
          <a:p>
            <a:pPr lvl="1">
              <a:defRPr/>
            </a:pPr>
            <a:r>
              <a:rPr lang="en-US" dirty="0" smtClean="0">
                <a:ea typeface="+mn-ea"/>
                <a:cs typeface="+mn-cs"/>
              </a:rPr>
              <a:t>Faster convergence around a link or node failure</a:t>
            </a:r>
          </a:p>
          <a:p>
            <a:pPr lvl="1">
              <a:defRPr/>
            </a:pPr>
            <a:r>
              <a:rPr lang="en-US" dirty="0" smtClean="0"/>
              <a:t>Increased scalability because neighbor relationships and meshing are reduced</a:t>
            </a:r>
          </a:p>
          <a:p>
            <a:pPr lvl="1">
              <a:defRPr/>
            </a:pPr>
            <a:r>
              <a:rPr lang="en-US" dirty="0" smtClean="0"/>
              <a:t>More efficient bandwidth utilization</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4A34B5-0C69-4C18-9E29-5AC8E6233D01}" type="slidenum">
              <a:rPr lang="en-US" sz="1400" smtClean="0"/>
              <a:pPr eaLnBrk="1" hangingPunct="1"/>
              <a:t>33</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Layer 2 v Layer 3 Switching</a:t>
            </a:r>
          </a:p>
        </p:txBody>
      </p:sp>
      <p:sp>
        <p:nvSpPr>
          <p:cNvPr id="36867" name="Content Placeholder 2"/>
          <p:cNvSpPr>
            <a:spLocks noGrp="1"/>
          </p:cNvSpPr>
          <p:nvPr>
            <p:ph idx="1"/>
          </p:nvPr>
        </p:nvSpPr>
        <p:spPr/>
        <p:txBody>
          <a:bodyPr/>
          <a:lstStyle/>
          <a:p>
            <a:r>
              <a:rPr lang="en-US" smtClean="0"/>
              <a:t>If Layer 2 switching must be used in redundant connections utilize the available enhancements to the Spanning Tree Protocol to avoid problems</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C0C35D-4B0D-431B-A941-B0624BA43066}" type="slidenum">
              <a:rPr lang="en-US" sz="1400" smtClean="0"/>
              <a:pPr eaLnBrk="1" hangingPunct="1"/>
              <a:t>34</a:t>
            </a:fld>
            <a:endParaRPr 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STP</a:t>
            </a:r>
          </a:p>
        </p:txBody>
      </p:sp>
      <p:sp>
        <p:nvSpPr>
          <p:cNvPr id="37891" name="Content Placeholder 2"/>
          <p:cNvSpPr>
            <a:spLocks noGrp="1"/>
          </p:cNvSpPr>
          <p:nvPr>
            <p:ph idx="1"/>
          </p:nvPr>
        </p:nvSpPr>
        <p:spPr/>
        <p:txBody>
          <a:bodyPr/>
          <a:lstStyle/>
          <a:p>
            <a:r>
              <a:rPr lang="en-US" smtClean="0"/>
              <a:t>One of the major considerations is the impact that the STP - Spanning Tree Protocol operation will have on network scalability and availability</a:t>
            </a:r>
          </a:p>
          <a:p>
            <a:r>
              <a:rPr lang="en-US" smtClean="0"/>
              <a:t>In general a STP dependent network will not scale well</a:t>
            </a:r>
          </a:p>
          <a:p>
            <a:r>
              <a:rPr lang="en-US" smtClean="0"/>
              <a:t>However certain things can be done to alleviate this</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683896-67CA-4628-9867-69C36D1ABFF3}" type="slidenum">
              <a:rPr lang="en-US" sz="1400" smtClean="0"/>
              <a:pPr eaLnBrk="1" hangingPunct="1"/>
              <a:t>35</a:t>
            </a:fld>
            <a:endParaRPr lang="en-US" sz="1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STP Operation</a:t>
            </a:r>
          </a:p>
        </p:txBody>
      </p:sp>
      <p:sp>
        <p:nvSpPr>
          <p:cNvPr id="38915" name="Content Placeholder 2"/>
          <p:cNvSpPr>
            <a:spLocks noGrp="1"/>
          </p:cNvSpPr>
          <p:nvPr>
            <p:ph idx="1"/>
          </p:nvPr>
        </p:nvSpPr>
        <p:spPr/>
        <p:txBody>
          <a:bodyPr/>
          <a:lstStyle/>
          <a:p>
            <a:r>
              <a:rPr lang="en-US" smtClean="0"/>
              <a:t>Let’s first recall how STP operates</a:t>
            </a:r>
          </a:p>
          <a:p>
            <a:r>
              <a:rPr lang="en-US" smtClean="0"/>
              <a:t>STP is used to ensure that only one active path exists between two switches</a:t>
            </a:r>
          </a:p>
          <a:p>
            <a:r>
              <a:rPr lang="en-US" smtClean="0"/>
              <a:t>If a physical loop exists for redundancy, STP puts ports on the switch in blocking state thereby effectively disabling the ports, from a data perspective to ensure a loop-free network</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7BC697-8CE3-4DBD-ADD6-0C0962591734}" type="slidenum">
              <a:rPr lang="en-US" sz="1400" smtClean="0"/>
              <a:pPr eaLnBrk="1" hangingPunct="1"/>
              <a:t>36</a:t>
            </a:fld>
            <a:endParaRPr lang="en-US" sz="1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STP Operation</a:t>
            </a:r>
          </a:p>
        </p:txBody>
      </p:sp>
      <p:sp>
        <p:nvSpPr>
          <p:cNvPr id="39939" name="Content Placeholder 2"/>
          <p:cNvSpPr>
            <a:spLocks noGrp="1"/>
          </p:cNvSpPr>
          <p:nvPr>
            <p:ph idx="1"/>
          </p:nvPr>
        </p:nvSpPr>
        <p:spPr/>
        <p:txBody>
          <a:bodyPr/>
          <a:lstStyle/>
          <a:p>
            <a:r>
              <a:rPr lang="en-US" smtClean="0"/>
              <a:t>In the event of a failure, the blocked port is re-enabled by putting it into a forwarding state</a:t>
            </a:r>
          </a:p>
          <a:p>
            <a:r>
              <a:rPr lang="en-US" smtClean="0"/>
              <a:t>An STP domain is a set of switches that communicates via STP</a:t>
            </a:r>
          </a:p>
          <a:p>
            <a:r>
              <a:rPr lang="en-US" smtClean="0"/>
              <a:t>STP selects a root switch and determines whether any redundant paths exist</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CA0344-5479-4476-A270-4E360BB82166}" type="slidenum">
              <a:rPr lang="en-US" sz="1400" smtClean="0"/>
              <a:pPr eaLnBrk="1" hangingPunct="1"/>
              <a:t>37</a:t>
            </a:fld>
            <a:endParaRPr lang="en-US"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STP Operation</a:t>
            </a:r>
          </a:p>
        </p:txBody>
      </p:sp>
      <p:sp>
        <p:nvSpPr>
          <p:cNvPr id="40963" name="Content Placeholder 2"/>
          <p:cNvSpPr>
            <a:spLocks noGrp="1"/>
          </p:cNvSpPr>
          <p:nvPr>
            <p:ph idx="1"/>
          </p:nvPr>
        </p:nvSpPr>
        <p:spPr/>
        <p:txBody>
          <a:bodyPr/>
          <a:lstStyle/>
          <a:p>
            <a:r>
              <a:rPr lang="en-US" smtClean="0"/>
              <a:t>After the switch comes online, it takes up to 50 seconds before the root switch and redundant links are detected</a:t>
            </a:r>
          </a:p>
          <a:p>
            <a:r>
              <a:rPr lang="en-US" smtClean="0"/>
              <a:t>At this time, the switch ports go through the listening and learning states; from there they progress to either the forwarding or blocking state</a:t>
            </a:r>
          </a:p>
          <a:p>
            <a:r>
              <a:rPr lang="en-US" smtClean="0"/>
              <a:t>No ordinary traffic can travel through the network at this time</a:t>
            </a:r>
            <a:endParaRPr lang="en-US" b="1" smtClean="0"/>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7246F6-9428-4751-AE2A-D8AB2750D4A0}" type="slidenum">
              <a:rPr lang="en-US" sz="1400" smtClean="0"/>
              <a:pPr eaLnBrk="1" hangingPunct="1"/>
              <a:t>38</a:t>
            </a:fld>
            <a:endParaRPr 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STP Operation</a:t>
            </a:r>
          </a:p>
        </p:txBody>
      </p:sp>
      <p:sp>
        <p:nvSpPr>
          <p:cNvPr id="41987" name="Content Placeholder 2"/>
          <p:cNvSpPr>
            <a:spLocks noGrp="1"/>
          </p:cNvSpPr>
          <p:nvPr>
            <p:ph idx="1"/>
          </p:nvPr>
        </p:nvSpPr>
        <p:spPr/>
        <p:txBody>
          <a:bodyPr/>
          <a:lstStyle/>
          <a:p>
            <a:r>
              <a:rPr lang="en-US" smtClean="0"/>
              <a:t>The default STP Forward Delay timer is 15 seconds; it determines how long the port stays in both the listening and learning states</a:t>
            </a:r>
          </a:p>
          <a:p>
            <a:r>
              <a:rPr lang="en-US" smtClean="0"/>
              <a:t>The Maximum Age timer defaults to 20 seconds; this is the time during which a switch stores a BPDU, and therefore determines when the switch recognizes that a topology change has occurred</a:t>
            </a:r>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131600-E85E-43A2-89F8-CE69A28BACC7}" type="slidenum">
              <a:rPr lang="en-US" sz="1400" smtClean="0"/>
              <a:pPr eaLnBrk="1" hangingPunct="1"/>
              <a:t>39</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LAN Design Specifies</a:t>
            </a:r>
          </a:p>
        </p:txBody>
      </p:sp>
      <p:sp>
        <p:nvSpPr>
          <p:cNvPr id="6147" name="Content Placeholder 2"/>
          <p:cNvSpPr>
            <a:spLocks noGrp="1"/>
          </p:cNvSpPr>
          <p:nvPr>
            <p:ph idx="1"/>
          </p:nvPr>
        </p:nvSpPr>
        <p:spPr/>
        <p:txBody>
          <a:bodyPr/>
          <a:lstStyle/>
          <a:p>
            <a:r>
              <a:rPr lang="en-US" smtClean="0"/>
              <a:t>Regardless in this presentation we will focus on common methods used to create LANs</a:t>
            </a:r>
          </a:p>
          <a:p>
            <a:r>
              <a:rPr lang="en-US" smtClean="0"/>
              <a:t>To begin let’s review the devices used to provide a connection for the devices</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29D7BF-CA24-418D-8346-F94C848CA347}"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STP Operation</a:t>
            </a:r>
          </a:p>
        </p:txBody>
      </p:sp>
      <p:sp>
        <p:nvSpPr>
          <p:cNvPr id="43011" name="Content Placeholder 2"/>
          <p:cNvSpPr>
            <a:spLocks noGrp="1"/>
          </p:cNvSpPr>
          <p:nvPr>
            <p:ph idx="1"/>
          </p:nvPr>
        </p:nvSpPr>
        <p:spPr/>
        <p:txBody>
          <a:bodyPr/>
          <a:lstStyle/>
          <a:p>
            <a:r>
              <a:rPr lang="en-US" smtClean="0"/>
              <a:t>The addition of 30 seconds and 20 seconds composes the 50 seconds referred to previously</a:t>
            </a:r>
          </a:p>
          <a:p>
            <a:r>
              <a:rPr lang="en-US" smtClean="0"/>
              <a:t>When the primary link goes down and the redundant link must be activated, a similar event occurs</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65482C-A8D7-4A8F-9D42-B70C8A40A490}" type="slidenum">
              <a:rPr lang="en-US" sz="1400" smtClean="0"/>
              <a:pPr eaLnBrk="1" hangingPunct="1"/>
              <a:t>40</a:t>
            </a:fld>
            <a:endParaRPr 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STP Operation</a:t>
            </a:r>
          </a:p>
        </p:txBody>
      </p:sp>
      <p:sp>
        <p:nvSpPr>
          <p:cNvPr id="44035" name="Content Placeholder 2"/>
          <p:cNvSpPr>
            <a:spLocks noGrp="1"/>
          </p:cNvSpPr>
          <p:nvPr>
            <p:ph idx="1"/>
          </p:nvPr>
        </p:nvSpPr>
        <p:spPr/>
        <p:txBody>
          <a:bodyPr/>
          <a:lstStyle/>
          <a:p>
            <a:r>
              <a:rPr lang="en-US" smtClean="0"/>
              <a:t>The time it takes for a redundant path to be activated depends on whether the failure is direct - a port on the same switch - or indirect - a port on another switch</a:t>
            </a:r>
          </a:p>
          <a:p>
            <a:r>
              <a:rPr lang="en-US" smtClean="0"/>
              <a:t>Direct failures take 30 seconds because the switch bypasses the 20 second Maximum Age timer; from there it moves straight to the listening for 15 seconds, and then the learning for 15 seconds</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335A8D-44AC-4961-8FF8-E9BBDEFD0ABD}" type="slidenum">
              <a:rPr lang="en-US" sz="1400" smtClean="0"/>
              <a:pPr eaLnBrk="1" hangingPunct="1"/>
              <a:t>41</a:t>
            </a:fld>
            <a:endParaRPr 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STP Operation</a:t>
            </a:r>
          </a:p>
        </p:txBody>
      </p:sp>
      <p:sp>
        <p:nvSpPr>
          <p:cNvPr id="45059" name="Content Placeholder 2"/>
          <p:cNvSpPr>
            <a:spLocks noGrp="1"/>
          </p:cNvSpPr>
          <p:nvPr>
            <p:ph idx="1"/>
          </p:nvPr>
        </p:nvSpPr>
        <p:spPr/>
        <p:txBody>
          <a:bodyPr/>
          <a:lstStyle/>
          <a:p>
            <a:r>
              <a:rPr lang="en-US" smtClean="0"/>
              <a:t>For indirect failures, the switch port must first wait 20 seconds before it can transition to the listening state and then the learning state, for a total of 50 seconds</a:t>
            </a:r>
          </a:p>
          <a:p>
            <a:r>
              <a:rPr lang="en-US" smtClean="0"/>
              <a:t>Thus, when a link fails, up to 50 seconds might pass before another link becomes available</a:t>
            </a:r>
          </a:p>
          <a:p>
            <a:r>
              <a:rPr lang="en-US" smtClean="0"/>
              <a:t>Cisco has implemented several features that have improved STP convergence</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DC7361-2CB7-4ABC-B4D7-ABBDE09832B8}" type="slidenum">
              <a:rPr lang="en-US" sz="1400" smtClean="0"/>
              <a:pPr eaLnBrk="1" hangingPunct="1"/>
              <a:t>42</a:t>
            </a:fld>
            <a:endParaRPr 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STP Enhancements</a:t>
            </a:r>
          </a:p>
        </p:txBody>
      </p:sp>
      <p:sp>
        <p:nvSpPr>
          <p:cNvPr id="46083" name="Content Placeholder 2"/>
          <p:cNvSpPr>
            <a:spLocks noGrp="1"/>
          </p:cNvSpPr>
          <p:nvPr>
            <p:ph idx="1"/>
          </p:nvPr>
        </p:nvSpPr>
        <p:spPr/>
        <p:txBody>
          <a:bodyPr/>
          <a:lstStyle/>
          <a:p>
            <a:r>
              <a:rPr lang="en-US" smtClean="0"/>
              <a:t>Recent standardization efforts have also proposed some new enhancements to the STP</a:t>
            </a:r>
          </a:p>
          <a:p>
            <a:r>
              <a:rPr lang="en-US" smtClean="0"/>
              <a:t>Following is a brief description of the STP enhancements that result in faster convergence; this convergence is comparable to Layer 3 convergence and, in some instances, even exceeds it</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5429B1-0EE0-4745-9AC2-BAAB45EEE024}" type="slidenum">
              <a:rPr lang="en-US" sz="1400" smtClean="0"/>
              <a:pPr eaLnBrk="1" hangingPunct="1"/>
              <a:t>43</a:t>
            </a:fld>
            <a:endParaRPr 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PortFast</a:t>
            </a:r>
          </a:p>
        </p:txBody>
      </p:sp>
      <p:sp>
        <p:nvSpPr>
          <p:cNvPr id="47107" name="Content Placeholder 2"/>
          <p:cNvSpPr>
            <a:spLocks noGrp="1"/>
          </p:cNvSpPr>
          <p:nvPr>
            <p:ph idx="1"/>
          </p:nvPr>
        </p:nvSpPr>
        <p:spPr/>
        <p:txBody>
          <a:bodyPr/>
          <a:lstStyle/>
          <a:p>
            <a:r>
              <a:rPr lang="en-US" smtClean="0"/>
              <a:t>PortFast is used for ports in which end-user stations and servers are directly connected</a:t>
            </a:r>
          </a:p>
          <a:p>
            <a:r>
              <a:rPr lang="en-US" smtClean="0"/>
              <a:t>When PortFast is enabled, there is no delay in passing traffic because the switch immediately puts the port in the forwarding state skipping the listening and learning states</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BED382-EA9E-40CB-BA6F-3F70B44ADD4B}" type="slidenum">
              <a:rPr lang="en-US" sz="1400" smtClean="0"/>
              <a:pPr eaLnBrk="1" hangingPunct="1"/>
              <a:t>44</a:t>
            </a:fld>
            <a:endParaRPr 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PortFast</a:t>
            </a:r>
          </a:p>
        </p:txBody>
      </p:sp>
      <p:sp>
        <p:nvSpPr>
          <p:cNvPr id="48131" name="Content Placeholder 2"/>
          <p:cNvSpPr>
            <a:spLocks noGrp="1"/>
          </p:cNvSpPr>
          <p:nvPr>
            <p:ph idx="1"/>
          </p:nvPr>
        </p:nvSpPr>
        <p:spPr/>
        <p:txBody>
          <a:bodyPr/>
          <a:lstStyle/>
          <a:p>
            <a:r>
              <a:rPr lang="en-US" smtClean="0"/>
              <a:t>Two additional measures that prevent potential STP loops are associated with the PortFast feature</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469A67-569E-451D-BB20-FB75CA23FCD2}" type="slidenum">
              <a:rPr lang="en-US" sz="1400" smtClean="0"/>
              <a:pPr eaLnBrk="1" hangingPunct="1"/>
              <a:t>45</a:t>
            </a:fld>
            <a:endParaRPr 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mn-lt"/>
                <a:ea typeface="+mn-ea"/>
                <a:cs typeface="+mn-cs"/>
              </a:rPr>
              <a:t>BPDU Guard</a:t>
            </a:r>
            <a:endParaRPr lang="en-US" dirty="0"/>
          </a:p>
        </p:txBody>
      </p:sp>
      <p:sp>
        <p:nvSpPr>
          <p:cNvPr id="49155" name="Content Placeholder 2"/>
          <p:cNvSpPr>
            <a:spLocks noGrp="1"/>
          </p:cNvSpPr>
          <p:nvPr>
            <p:ph idx="1"/>
          </p:nvPr>
        </p:nvSpPr>
        <p:spPr/>
        <p:txBody>
          <a:bodyPr/>
          <a:lstStyle/>
          <a:p>
            <a:r>
              <a:rPr lang="en-US" smtClean="0"/>
              <a:t>BPDU Guard transitions the port into STP forwarding mode immediately upon linkup</a:t>
            </a:r>
          </a:p>
          <a:p>
            <a:r>
              <a:rPr lang="en-US" smtClean="0"/>
              <a:t>Since the port still participates in STP, the potential of STP loop exists, if some device attached to that port also runs STP</a:t>
            </a:r>
          </a:p>
          <a:p>
            <a:r>
              <a:rPr lang="en-US" smtClean="0"/>
              <a:t>The BPDU guard feature enforces the STP domain borders and keeps the active topology predictable</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B3606E-8846-4527-A8AC-7D50C0222C72}" type="slidenum">
              <a:rPr lang="en-US" sz="1400" smtClean="0"/>
              <a:pPr eaLnBrk="1" hangingPunct="1"/>
              <a:t>46</a:t>
            </a:fld>
            <a:endParaRPr 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BPDU Guard</a:t>
            </a:r>
          </a:p>
        </p:txBody>
      </p:sp>
      <p:sp>
        <p:nvSpPr>
          <p:cNvPr id="50179" name="Content Placeholder 2"/>
          <p:cNvSpPr>
            <a:spLocks noGrp="1"/>
          </p:cNvSpPr>
          <p:nvPr>
            <p:ph idx="1"/>
          </p:nvPr>
        </p:nvSpPr>
        <p:spPr/>
        <p:txBody>
          <a:bodyPr/>
          <a:lstStyle/>
          <a:p>
            <a:r>
              <a:rPr lang="en-US" smtClean="0"/>
              <a:t>If the port receives a BPDU, the port is transitioned into errdisable state meaning that it was disabled due to an error, and an error message is reported</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328E8A-6B59-4467-8F3F-5C9AED83C479}" type="slidenum">
              <a:rPr lang="en-US" sz="1400" smtClean="0"/>
              <a:pPr eaLnBrk="1" hangingPunct="1"/>
              <a:t>47</a:t>
            </a:fld>
            <a:endParaRPr 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mn-lt"/>
                <a:ea typeface="+mn-ea"/>
                <a:cs typeface="+mn-cs"/>
              </a:rPr>
              <a:t>BPDU Filtering</a:t>
            </a:r>
            <a:endParaRPr lang="en-US" dirty="0"/>
          </a:p>
        </p:txBody>
      </p:sp>
      <p:sp>
        <p:nvSpPr>
          <p:cNvPr id="51203" name="Content Placeholder 2"/>
          <p:cNvSpPr>
            <a:spLocks noGrp="1"/>
          </p:cNvSpPr>
          <p:nvPr>
            <p:ph idx="1"/>
          </p:nvPr>
        </p:nvSpPr>
        <p:spPr/>
        <p:txBody>
          <a:bodyPr/>
          <a:lstStyle/>
          <a:p>
            <a:r>
              <a:rPr lang="en-US" smtClean="0"/>
              <a:t>BPDU Filtering allows the user to block PortFast enabled nontrunk ports from transmitting BPDUs</a:t>
            </a:r>
          </a:p>
          <a:p>
            <a:r>
              <a:rPr lang="en-US" smtClean="0"/>
              <a:t>Spanning tree does not run on these ports</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74FC9E-2508-4E0E-BA2D-219A52DAF0D9}" type="slidenum">
              <a:rPr lang="en-US" sz="1400" smtClean="0"/>
              <a:pPr eaLnBrk="1" hangingPunct="1"/>
              <a:t>48</a:t>
            </a:fld>
            <a:endParaRPr 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UplinkFast</a:t>
            </a:r>
          </a:p>
        </p:txBody>
      </p:sp>
      <p:sp>
        <p:nvSpPr>
          <p:cNvPr id="52227" name="Content Placeholder 2"/>
          <p:cNvSpPr>
            <a:spLocks noGrp="1"/>
          </p:cNvSpPr>
          <p:nvPr>
            <p:ph idx="1"/>
          </p:nvPr>
        </p:nvSpPr>
        <p:spPr/>
        <p:txBody>
          <a:bodyPr/>
          <a:lstStyle/>
          <a:p>
            <a:r>
              <a:rPr lang="en-US" smtClean="0"/>
              <a:t>With UplinkFast if the link to the root switch goes down and the link is directly connected to the switch, UplinkFast enables the switch to put a redundant port into active state within a second</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D38BEA-8CEF-42AD-AC64-8B0E4E09877F}" type="slidenum">
              <a:rPr lang="en-US" sz="1400" smtClean="0"/>
              <a:pPr eaLnBrk="1" hangingPunct="1"/>
              <a:t>49</a:t>
            </a:fld>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Layer 2 Switching</a:t>
            </a:r>
          </a:p>
        </p:txBody>
      </p:sp>
      <p:sp>
        <p:nvSpPr>
          <p:cNvPr id="7171" name="Rectangle 3"/>
          <p:cNvSpPr>
            <a:spLocks noGrp="1" noChangeArrowheads="1"/>
          </p:cNvSpPr>
          <p:nvPr>
            <p:ph idx="1"/>
          </p:nvPr>
        </p:nvSpPr>
        <p:spPr/>
        <p:txBody>
          <a:bodyPr/>
          <a:lstStyle/>
          <a:p>
            <a:pPr eaLnBrk="1" hangingPunct="1">
              <a:lnSpc>
                <a:spcPct val="90000"/>
              </a:lnSpc>
            </a:pPr>
            <a:r>
              <a:rPr lang="en-US" smtClean="0"/>
              <a:t>Let us recall what a layer 2 switch is</a:t>
            </a:r>
          </a:p>
          <a:p>
            <a:pPr eaLnBrk="1" hangingPunct="1">
              <a:lnSpc>
                <a:spcPct val="90000"/>
              </a:lnSpc>
            </a:pPr>
            <a:r>
              <a:rPr lang="en-US" smtClean="0"/>
              <a:t>A layer 2 switch is a multiport bridge</a:t>
            </a:r>
          </a:p>
          <a:p>
            <a:pPr eaLnBrk="1" hangingPunct="1">
              <a:lnSpc>
                <a:spcPct val="90000"/>
              </a:lnSpc>
            </a:pPr>
            <a:r>
              <a:rPr lang="en-US" smtClean="0"/>
              <a:t>In that it isolates Ethernet collision domains, but not broadcasts</a:t>
            </a:r>
          </a:p>
          <a:p>
            <a:pPr eaLnBrk="1" hangingPunct="1">
              <a:lnSpc>
                <a:spcPct val="90000"/>
              </a:lnSpc>
            </a:pPr>
            <a:r>
              <a:rPr lang="en-US" smtClean="0"/>
              <a:t>In a layer 1 device, such as a hub, all devices attached to the hub see all the traffic</a:t>
            </a:r>
          </a:p>
          <a:p>
            <a:pPr eaLnBrk="1" hangingPunct="1">
              <a:lnSpc>
                <a:spcPct val="90000"/>
              </a:lnSpc>
            </a:pPr>
            <a:r>
              <a:rPr lang="en-US" smtClean="0"/>
              <a:t>This produces collisions and the receipt by all devices of all broadcast traffic</a:t>
            </a:r>
          </a:p>
        </p:txBody>
      </p:sp>
      <p:sp>
        <p:nvSpPr>
          <p:cNvPr id="71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1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598E0E-6E2F-4E78-A97F-30DA2688B73D}" type="slidenum">
              <a:rPr lang="en-US" sz="1400" smtClean="0"/>
              <a:pPr eaLnBrk="1" hangingPunct="1"/>
              <a:t>5</a:t>
            </a:fld>
            <a:endParaRPr 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Backbone Fast</a:t>
            </a:r>
          </a:p>
        </p:txBody>
      </p:sp>
      <p:sp>
        <p:nvSpPr>
          <p:cNvPr id="53251" name="Content Placeholder 2"/>
          <p:cNvSpPr>
            <a:spLocks noGrp="1"/>
          </p:cNvSpPr>
          <p:nvPr>
            <p:ph idx="1"/>
          </p:nvPr>
        </p:nvSpPr>
        <p:spPr/>
        <p:txBody>
          <a:bodyPr/>
          <a:lstStyle/>
          <a:p>
            <a:r>
              <a:rPr lang="en-US" smtClean="0"/>
              <a:t>When BackboneFast is used if a link on the way to the root switch fails but is not directly connected to the switch, BackboneFast reduces the convergence time from 50 seconds to between 20 and 30 seconds</a:t>
            </a:r>
          </a:p>
          <a:p>
            <a:r>
              <a:rPr lang="en-US" smtClean="0"/>
              <a:t>When this feature is used, it must be enabled on all switches in the STP domain</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B28F21-091E-415C-8A07-EF7A9683FC84}" type="slidenum">
              <a:rPr lang="en-US" sz="1400" smtClean="0"/>
              <a:pPr eaLnBrk="1" hangingPunct="1"/>
              <a:t>50</a:t>
            </a:fld>
            <a:endParaRPr 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STP Enhancements</a:t>
            </a:r>
          </a:p>
        </p:txBody>
      </p:sp>
      <p:sp>
        <p:nvSpPr>
          <p:cNvPr id="54275" name="Content Placeholder 2"/>
          <p:cNvSpPr>
            <a:spLocks noGrp="1"/>
          </p:cNvSpPr>
          <p:nvPr>
            <p:ph idx="1"/>
          </p:nvPr>
        </p:nvSpPr>
        <p:spPr/>
        <p:txBody>
          <a:bodyPr/>
          <a:lstStyle/>
          <a:p>
            <a:r>
              <a:rPr lang="en-US" smtClean="0"/>
              <a:t>In addition to features that enable faster convergence of the STP, features exist that prevent errors from resulting in unpredictable STP topology changes that could lead to STP loops</a:t>
            </a:r>
          </a:p>
          <a:p>
            <a:r>
              <a:rPr lang="en-US" smtClean="0"/>
              <a:t>These features include</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76133E-89A1-444F-BB7E-F1CB10DA8406}" type="slidenum">
              <a:rPr lang="en-US" sz="1400" smtClean="0"/>
              <a:pPr eaLnBrk="1" hangingPunct="1"/>
              <a:t>51</a:t>
            </a:fld>
            <a:endParaRPr 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mn-lt"/>
                <a:ea typeface="+mn-ea"/>
                <a:cs typeface="+mn-cs"/>
              </a:rPr>
              <a:t>STP Loop Guard</a:t>
            </a:r>
            <a:endParaRPr lang="en-US" dirty="0"/>
          </a:p>
        </p:txBody>
      </p:sp>
      <p:sp>
        <p:nvSpPr>
          <p:cNvPr id="55299" name="Content Placeholder 2"/>
          <p:cNvSpPr>
            <a:spLocks noGrp="1"/>
          </p:cNvSpPr>
          <p:nvPr>
            <p:ph idx="1"/>
          </p:nvPr>
        </p:nvSpPr>
        <p:spPr/>
        <p:txBody>
          <a:bodyPr/>
          <a:lstStyle/>
          <a:p>
            <a:r>
              <a:rPr lang="en-US" smtClean="0"/>
              <a:t>When one of the blocking ports in a physically redundant topology stops receiving BPDUs, usually STP creates a potential loop by moving the port to forwarding state</a:t>
            </a: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498F18-0FDA-4A4C-83E0-1BD66A9BD56B}" type="slidenum">
              <a:rPr lang="en-US" sz="1400" smtClean="0"/>
              <a:pPr eaLnBrk="1" hangingPunct="1"/>
              <a:t>52</a:t>
            </a:fld>
            <a:endParaRPr 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STP Loop Guard</a:t>
            </a:r>
          </a:p>
        </p:txBody>
      </p:sp>
      <p:sp>
        <p:nvSpPr>
          <p:cNvPr id="56323" name="Content Placeholder 2"/>
          <p:cNvSpPr>
            <a:spLocks noGrp="1"/>
          </p:cNvSpPr>
          <p:nvPr>
            <p:ph idx="1"/>
          </p:nvPr>
        </p:nvSpPr>
        <p:spPr/>
        <p:txBody>
          <a:bodyPr/>
          <a:lstStyle/>
          <a:p>
            <a:r>
              <a:rPr lang="en-US" smtClean="0"/>
              <a:t>With the STP Loop Guard feature enabled and if a blocking port no longer receives BPDUs, that port is moved into the STP loop-inconsistent blocking state instead of the listening/learning/forwarding state</a:t>
            </a:r>
          </a:p>
          <a:p>
            <a:r>
              <a:rPr lang="en-US" smtClean="0"/>
              <a:t>This feature avoids loops in the network that result from unidirectional or other software failures</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C0FAC7-A28C-441E-AD1F-008773365C34}" type="slidenum">
              <a:rPr lang="en-US" sz="1400" smtClean="0"/>
              <a:pPr eaLnBrk="1" hangingPunct="1"/>
              <a:t>53</a:t>
            </a:fld>
            <a:endParaRPr 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mn-lt"/>
                <a:ea typeface="+mn-ea"/>
                <a:cs typeface="+mn-cs"/>
              </a:rPr>
              <a:t>BPDU Skew Detection</a:t>
            </a:r>
            <a:endParaRPr lang="en-US" dirty="0"/>
          </a:p>
        </p:txBody>
      </p:sp>
      <p:sp>
        <p:nvSpPr>
          <p:cNvPr id="57347" name="Content Placeholder 2"/>
          <p:cNvSpPr>
            <a:spLocks noGrp="1"/>
          </p:cNvSpPr>
          <p:nvPr>
            <p:ph idx="1"/>
          </p:nvPr>
        </p:nvSpPr>
        <p:spPr/>
        <p:txBody>
          <a:bodyPr/>
          <a:lstStyle/>
          <a:p>
            <a:r>
              <a:rPr lang="en-US" smtClean="0"/>
              <a:t>This feature allows the switch to keep track of late-arriving BPDUs and notify the administrator via syslog messages</a:t>
            </a:r>
          </a:p>
          <a:p>
            <a:r>
              <a:rPr lang="en-US" smtClean="0"/>
              <a:t>Skew detection generates a report for every port on which BPDU has ever arrived late</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64179F-E939-48CF-B006-43E1EE2616A5}" type="slidenum">
              <a:rPr lang="en-US" sz="1400" smtClean="0"/>
              <a:pPr eaLnBrk="1" hangingPunct="1"/>
              <a:t>54</a:t>
            </a:fld>
            <a:endParaRPr lang="en-US" sz="1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mn-lt"/>
                <a:ea typeface="+mn-ea"/>
                <a:cs typeface="+mn-cs"/>
              </a:rPr>
              <a:t>Unidirectional Link Detection</a:t>
            </a:r>
            <a:endParaRPr lang="en-US" dirty="0"/>
          </a:p>
        </p:txBody>
      </p:sp>
      <p:sp>
        <p:nvSpPr>
          <p:cNvPr id="58371" name="Content Placeholder 2"/>
          <p:cNvSpPr>
            <a:spLocks noGrp="1"/>
          </p:cNvSpPr>
          <p:nvPr>
            <p:ph idx="1"/>
          </p:nvPr>
        </p:nvSpPr>
        <p:spPr/>
        <p:txBody>
          <a:bodyPr/>
          <a:lstStyle/>
          <a:p>
            <a:r>
              <a:rPr lang="en-US" smtClean="0"/>
              <a:t>If the STP process that runs on the switch with a blocking port stops receiving BPDUs from its upstream switch on that port, STP creates a forwarding loop or STP loop by eventually aging out the STP information for this port and moving it to the forwarding state</a:t>
            </a:r>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729574-84CA-4F3C-8FC5-D6BB4CC5DC0D}" type="slidenum">
              <a:rPr lang="en-US" sz="1400" smtClean="0"/>
              <a:pPr eaLnBrk="1" hangingPunct="1"/>
              <a:t>55</a:t>
            </a:fld>
            <a:endParaRPr lang="en-US" sz="1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Unidirectional Link Detection</a:t>
            </a:r>
          </a:p>
        </p:txBody>
      </p:sp>
      <p:sp>
        <p:nvSpPr>
          <p:cNvPr id="59395" name="Content Placeholder 2"/>
          <p:cNvSpPr>
            <a:spLocks noGrp="1"/>
          </p:cNvSpPr>
          <p:nvPr>
            <p:ph idx="1"/>
          </p:nvPr>
        </p:nvSpPr>
        <p:spPr/>
        <p:txBody>
          <a:bodyPr/>
          <a:lstStyle/>
          <a:p>
            <a:r>
              <a:rPr lang="en-US" smtClean="0"/>
              <a:t>The UDLD is a layer 2 protocol that works with the layer 1 mechanisms to determine a link's physical status</a:t>
            </a:r>
          </a:p>
          <a:p>
            <a:r>
              <a:rPr lang="en-US" smtClean="0"/>
              <a:t>If the port does not see its own device ID in the incoming UDLD packets for a specific duration of time, the link is considered unidirectional from the layer 2 perspective</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06B7F2-571F-4D80-86ED-E056E069FFA5}" type="slidenum">
              <a:rPr lang="en-US" sz="1400" smtClean="0"/>
              <a:pPr eaLnBrk="1" hangingPunct="1"/>
              <a:t>56</a:t>
            </a:fld>
            <a:endParaRPr lang="en-US"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Unidirectional Link Detection</a:t>
            </a:r>
          </a:p>
        </p:txBody>
      </p:sp>
      <p:sp>
        <p:nvSpPr>
          <p:cNvPr id="60419" name="Content Placeholder 2"/>
          <p:cNvSpPr>
            <a:spLocks noGrp="1"/>
          </p:cNvSpPr>
          <p:nvPr>
            <p:ph idx="1"/>
          </p:nvPr>
        </p:nvSpPr>
        <p:spPr/>
        <p:txBody>
          <a:bodyPr/>
          <a:lstStyle/>
          <a:p>
            <a:r>
              <a:rPr lang="en-US" smtClean="0"/>
              <a:t>Once UDLD detects the unidirectional link, the respective port is disabled and the error message is generated</a:t>
            </a:r>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125DE0-9110-4887-AB86-0BD7C3CAB824}" type="slidenum">
              <a:rPr lang="en-US" sz="1400" smtClean="0"/>
              <a:pPr eaLnBrk="1" hangingPunct="1"/>
              <a:t>57</a:t>
            </a:fld>
            <a:endParaRPr lang="en-US"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Load Sharing</a:t>
            </a:r>
          </a:p>
        </p:txBody>
      </p:sp>
      <p:sp>
        <p:nvSpPr>
          <p:cNvPr id="61443" name="Content Placeholder 2"/>
          <p:cNvSpPr>
            <a:spLocks noGrp="1"/>
          </p:cNvSpPr>
          <p:nvPr>
            <p:ph idx="1"/>
          </p:nvPr>
        </p:nvSpPr>
        <p:spPr/>
        <p:txBody>
          <a:bodyPr/>
          <a:lstStyle/>
          <a:p>
            <a:r>
              <a:rPr lang="en-US" smtClean="0"/>
              <a:t>The ability to enable load sharing is an additional consideration when deciding between Layer 2 or Layer 3 switching</a:t>
            </a:r>
          </a:p>
          <a:p>
            <a:r>
              <a:rPr lang="en-US" smtClean="0"/>
              <a:t>Layer 2 switches cannot do load sharing</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D7E959-557B-463A-9CC3-2FD005C0CB5F}" type="slidenum">
              <a:rPr lang="en-US" sz="1400" smtClean="0"/>
              <a:pPr eaLnBrk="1" hangingPunct="1"/>
              <a:t>58</a:t>
            </a:fld>
            <a:endParaRPr lang="en-US" sz="1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Policy Domain</a:t>
            </a:r>
          </a:p>
        </p:txBody>
      </p:sp>
      <p:sp>
        <p:nvSpPr>
          <p:cNvPr id="62467" name="Content Placeholder 2"/>
          <p:cNvSpPr>
            <a:spLocks noGrp="1"/>
          </p:cNvSpPr>
          <p:nvPr>
            <p:ph idx="1"/>
          </p:nvPr>
        </p:nvSpPr>
        <p:spPr/>
        <p:txBody>
          <a:bodyPr/>
          <a:lstStyle/>
          <a:p>
            <a:r>
              <a:rPr lang="en-US" smtClean="0"/>
              <a:t>The policy domain is the scope of the network that is affected by a certain policy</a:t>
            </a:r>
          </a:p>
          <a:p>
            <a:r>
              <a:rPr lang="en-US" smtClean="0"/>
              <a:t>A network policy is a formal set of statements that define how network resources are allocated among devices</a:t>
            </a:r>
          </a:p>
          <a:p>
            <a:r>
              <a:rPr lang="en-US" smtClean="0"/>
              <a:t>In addition to selected hosts or applications, the policies can be applied to individual users, groups, or entire departments</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EC85C6-0DA2-4174-B7C8-5D18B1681A85}" type="slidenum">
              <a:rPr lang="en-US" sz="1400" smtClean="0"/>
              <a:pPr eaLnBrk="1" hangingPunct="1"/>
              <a:t>59</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Layer 2 Switching</a:t>
            </a:r>
          </a:p>
        </p:txBody>
      </p:sp>
      <p:sp>
        <p:nvSpPr>
          <p:cNvPr id="8195" name="Rectangle 3"/>
          <p:cNvSpPr>
            <a:spLocks noGrp="1" noChangeArrowheads="1"/>
          </p:cNvSpPr>
          <p:nvPr>
            <p:ph idx="1"/>
          </p:nvPr>
        </p:nvSpPr>
        <p:spPr/>
        <p:txBody>
          <a:bodyPr/>
          <a:lstStyle/>
          <a:p>
            <a:pPr eaLnBrk="1" hangingPunct="1">
              <a:lnSpc>
                <a:spcPct val="90000"/>
              </a:lnSpc>
            </a:pPr>
            <a:r>
              <a:rPr lang="en-US" smtClean="0"/>
              <a:t>A layer 2 switch will give each device its own collision domain</a:t>
            </a:r>
          </a:p>
          <a:p>
            <a:pPr eaLnBrk="1" hangingPunct="1"/>
            <a:r>
              <a:rPr lang="en-US" smtClean="0"/>
              <a:t>Therefore allowing more devices on a single network, than would be possible at layer 1</a:t>
            </a:r>
          </a:p>
          <a:p>
            <a:pPr eaLnBrk="1" hangingPunct="1"/>
            <a:r>
              <a:rPr lang="en-US" smtClean="0"/>
              <a:t>Layer 2 switching uses MAC addressing for decision making</a:t>
            </a:r>
          </a:p>
          <a:p>
            <a:pPr eaLnBrk="1" hangingPunct="1"/>
            <a:r>
              <a:rPr lang="en-US" smtClean="0"/>
              <a:t>The frame need not be changed</a:t>
            </a:r>
          </a:p>
        </p:txBody>
      </p:sp>
      <p:sp>
        <p:nvSpPr>
          <p:cNvPr id="81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1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F7A4CD-5809-407D-B8FB-DFBD6F0A7B71}" type="slidenum">
              <a:rPr lang="en-US" sz="1400" smtClean="0"/>
              <a:pPr eaLnBrk="1" hangingPunct="1"/>
              <a:t>6</a:t>
            </a:fld>
            <a:endParaRPr lang="en-US" sz="1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Policy Domain</a:t>
            </a:r>
          </a:p>
        </p:txBody>
      </p:sp>
      <p:sp>
        <p:nvSpPr>
          <p:cNvPr id="63491" name="Content Placeholder 2"/>
          <p:cNvSpPr>
            <a:spLocks noGrp="1"/>
          </p:cNvSpPr>
          <p:nvPr>
            <p:ph idx="1"/>
          </p:nvPr>
        </p:nvSpPr>
        <p:spPr/>
        <p:txBody>
          <a:bodyPr/>
          <a:lstStyle/>
          <a:p>
            <a:r>
              <a:rPr lang="en-US" smtClean="0"/>
              <a:t>Layer 3 switching offers much more flexibility</a:t>
            </a:r>
          </a:p>
          <a:p>
            <a:r>
              <a:rPr lang="en-US" smtClean="0"/>
              <a:t>In Layer 2 switching, the access control lists and various QoS mechanisms can only be applied to switched ports and MAC addresses</a:t>
            </a:r>
          </a:p>
          <a:p>
            <a:r>
              <a:rPr lang="en-US" smtClean="0"/>
              <a:t>In the Layer 3 switching, the ACL and QoS mechanisms are extended to IP addresses, or even applications</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0E5842-8F2B-4DB2-8BD1-F8D6E462DFE6}" type="slidenum">
              <a:rPr lang="en-US" sz="1400" smtClean="0"/>
              <a:pPr eaLnBrk="1" hangingPunct="1"/>
              <a:t>60</a:t>
            </a:fld>
            <a:endParaRPr lang="en-US" sz="1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Convergence</a:t>
            </a:r>
          </a:p>
        </p:txBody>
      </p:sp>
      <p:sp>
        <p:nvSpPr>
          <p:cNvPr id="64515" name="Content Placeholder 2"/>
          <p:cNvSpPr>
            <a:spLocks noGrp="1"/>
          </p:cNvSpPr>
          <p:nvPr>
            <p:ph idx="1"/>
          </p:nvPr>
        </p:nvSpPr>
        <p:spPr/>
        <p:txBody>
          <a:bodyPr/>
          <a:lstStyle/>
          <a:p>
            <a:r>
              <a:rPr lang="en-US" smtClean="0"/>
              <a:t>To eliminate STP convergence issues in the campus backbone, all the links connecting backbone switches must be routed links, not VLAN trunks</a:t>
            </a:r>
          </a:p>
          <a:p>
            <a:r>
              <a:rPr lang="en-US" smtClean="0"/>
              <a:t>This also limits the broadcast and failure domains</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9C6909-F895-40EA-9B94-CEA3095E29AD}" type="slidenum">
              <a:rPr lang="en-US" sz="1400" smtClean="0"/>
              <a:pPr eaLnBrk="1" hangingPunct="1"/>
              <a:t>61</a:t>
            </a:fld>
            <a:endParaRPr lang="en-US"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Convergence</a:t>
            </a:r>
          </a:p>
        </p:txBody>
      </p:sp>
      <p:sp>
        <p:nvSpPr>
          <p:cNvPr id="65539" name="Content Placeholder 2"/>
          <p:cNvSpPr>
            <a:spLocks noGrp="1"/>
          </p:cNvSpPr>
          <p:nvPr>
            <p:ph idx="1"/>
          </p:nvPr>
        </p:nvSpPr>
        <p:spPr/>
        <p:txBody>
          <a:bodyPr/>
          <a:lstStyle/>
          <a:p>
            <a:r>
              <a:rPr lang="en-US" smtClean="0"/>
              <a:t>In the case where the Layer 3 switching is deployed everywhere, convergence is within seconds because all the devices detect their connected link failure immediately and act upon it promptly</a:t>
            </a:r>
          </a:p>
          <a:p>
            <a:r>
              <a:rPr lang="en-US" smtClean="0"/>
              <a:t>In a mixed Layer 2 and Layer 3 environment, the convergence time not only depends on the Layer 3 factors, but also on the STP convergence</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BAE8EE-3948-4086-A3F0-1EE89882C05C}" type="slidenum">
              <a:rPr lang="en-US" sz="1400" smtClean="0"/>
              <a:pPr eaLnBrk="1" hangingPunct="1"/>
              <a:t>62</a:t>
            </a:fld>
            <a:endParaRPr lang="en-US" sz="1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Convergence</a:t>
            </a:r>
          </a:p>
        </p:txBody>
      </p:sp>
      <p:sp>
        <p:nvSpPr>
          <p:cNvPr id="66563" name="Content Placeholder 2"/>
          <p:cNvSpPr>
            <a:spLocks noGrp="1"/>
          </p:cNvSpPr>
          <p:nvPr>
            <p:ph idx="1"/>
          </p:nvPr>
        </p:nvSpPr>
        <p:spPr/>
        <p:txBody>
          <a:bodyPr/>
          <a:lstStyle/>
          <a:p>
            <a:r>
              <a:rPr lang="en-US" smtClean="0"/>
              <a:t>Using Layer 3 switching in a structured design reduces the scope of spanning tree domains</a:t>
            </a:r>
          </a:p>
          <a:p>
            <a:r>
              <a:rPr lang="en-US" smtClean="0"/>
              <a:t>It is common to use a routing protocol, such as EIGRP or OSPF, to handle load balancing, redundancy, and recovery in the backbone</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8B009D-FF1D-40A0-A9FE-82F003B2DBBA}" type="slidenum">
              <a:rPr lang="en-US" sz="1400" smtClean="0"/>
              <a:pPr eaLnBrk="1" hangingPunct="1"/>
              <a:t>63</a:t>
            </a:fld>
            <a:endParaRPr lang="en-US" sz="1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Convergence</a:t>
            </a:r>
          </a:p>
        </p:txBody>
      </p:sp>
      <p:sp>
        <p:nvSpPr>
          <p:cNvPr id="67587" name="Content Placeholder 2"/>
          <p:cNvSpPr>
            <a:spLocks noGrp="1"/>
          </p:cNvSpPr>
          <p:nvPr>
            <p:ph idx="1"/>
          </p:nvPr>
        </p:nvSpPr>
        <p:spPr/>
        <p:txBody>
          <a:bodyPr/>
          <a:lstStyle/>
          <a:p>
            <a:r>
              <a:rPr lang="en-US" smtClean="0"/>
              <a:t>Of these, perhaps the most significant is the improvement in network convergence times possible when using a routed access design configured with EIGRP or OSPF as the routing protocol</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4E853B-FC73-450F-90CD-8987F3C522C1}" type="slidenum">
              <a:rPr lang="en-US" sz="1400" smtClean="0"/>
              <a:pPr eaLnBrk="1" hangingPunct="1"/>
              <a:t>64</a:t>
            </a:fld>
            <a:endParaRPr lang="en-US" sz="1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Convergence</a:t>
            </a:r>
          </a:p>
        </p:txBody>
      </p:sp>
      <p:sp>
        <p:nvSpPr>
          <p:cNvPr id="68611" name="Content Placeholder 2"/>
          <p:cNvSpPr>
            <a:spLocks noGrp="1"/>
          </p:cNvSpPr>
          <p:nvPr>
            <p:ph idx="1"/>
          </p:nvPr>
        </p:nvSpPr>
        <p:spPr/>
        <p:txBody>
          <a:bodyPr/>
          <a:lstStyle/>
          <a:p>
            <a:r>
              <a:rPr lang="en-US" smtClean="0"/>
              <a:t>Comparing the convergence times for an optimal Layer 2 access design - either with a spanning tree loop or without a loop - against that of the Layer 3 access design, you can obtain a four-fold improvement in convergence times, from 800–900msec for the Layer 2 design to less than 200 msec for the Layer 3 access</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1F201F-5459-4B3F-B30F-851CE5AD0889}" type="slidenum">
              <a:rPr lang="en-US" sz="1400" smtClean="0"/>
              <a:pPr eaLnBrk="1" hangingPunct="1"/>
              <a:t>65</a:t>
            </a:fld>
            <a:endParaRPr lang="en-US" sz="1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Convergence</a:t>
            </a:r>
          </a:p>
        </p:txBody>
      </p:sp>
      <p:sp>
        <p:nvSpPr>
          <p:cNvPr id="69635" name="Content Placeholder 2"/>
          <p:cNvSpPr>
            <a:spLocks noGrp="1"/>
          </p:cNvSpPr>
          <p:nvPr>
            <p:ph idx="1"/>
          </p:nvPr>
        </p:nvSpPr>
        <p:spPr/>
        <p:txBody>
          <a:bodyPr/>
          <a:lstStyle/>
          <a:p>
            <a:r>
              <a:rPr lang="en-US" smtClean="0"/>
              <a:t>Although the sub-second recovery times for the Layer 2 access designs are well within the bounds of tolerance for most enterprise networks, the ability to reduce convergence times to a sub-200 msec range is a significant advantage of the Layer 3 routed access design</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22AFE5-A3B4-4809-8C2C-31D92744BC50}" type="slidenum">
              <a:rPr lang="en-US" sz="1400" smtClean="0"/>
              <a:pPr eaLnBrk="1" hangingPunct="1"/>
              <a:t>66</a:t>
            </a:fld>
            <a:endParaRPr lang="en-US" sz="14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Convergence</a:t>
            </a:r>
          </a:p>
        </p:txBody>
      </p:sp>
      <p:sp>
        <p:nvSpPr>
          <p:cNvPr id="70659" name="Content Placeholder 2"/>
          <p:cNvSpPr>
            <a:spLocks noGrp="1"/>
          </p:cNvSpPr>
          <p:nvPr>
            <p:ph idx="1"/>
          </p:nvPr>
        </p:nvSpPr>
        <p:spPr/>
        <p:txBody>
          <a:bodyPr/>
          <a:lstStyle/>
          <a:p>
            <a:r>
              <a:rPr lang="en-US" smtClean="0"/>
              <a:t>To achieve the convergence times in the Layer 2 designs shown above, you must use the correct hierarchical design and tune SRP/GLBP timers in combination with an optimal L2 spanning tree design</a:t>
            </a:r>
          </a:p>
          <a:p>
            <a:r>
              <a:rPr lang="en-US" smtClean="0"/>
              <a:t>This differs from the Layer 3 campus, where it is necessary to use only the correct hierarchical routing design to achieve sub-200 msec convergence</a:t>
            </a:r>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357FAA-0FEE-4770-8FFD-5C17B3C4A0C1}" type="slidenum">
              <a:rPr lang="en-US" sz="1400" smtClean="0"/>
              <a:pPr eaLnBrk="1" hangingPunct="1"/>
              <a:t>67</a:t>
            </a:fld>
            <a:endParaRPr lang="en-US" sz="1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Convergence</a:t>
            </a:r>
          </a:p>
        </p:txBody>
      </p:sp>
      <p:sp>
        <p:nvSpPr>
          <p:cNvPr id="71683" name="Content Placeholder 2"/>
          <p:cNvSpPr>
            <a:spLocks noGrp="1"/>
          </p:cNvSpPr>
          <p:nvPr>
            <p:ph idx="1"/>
          </p:nvPr>
        </p:nvSpPr>
        <p:spPr/>
        <p:txBody>
          <a:bodyPr/>
          <a:lstStyle/>
          <a:p>
            <a:r>
              <a:rPr lang="en-US" smtClean="0"/>
              <a:t>The routed access design provides for a simplified high availability configuration</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F29B81-7C79-486C-8686-689C1270ECF2}" type="slidenum">
              <a:rPr lang="en-US" sz="1400" smtClean="0"/>
              <a:pPr eaLnBrk="1" hangingPunct="1"/>
              <a:t>68</a:t>
            </a:fld>
            <a:endParaRPr lang="en-US" sz="14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Summary of Layer 2 v Layer 3</a:t>
            </a:r>
          </a:p>
        </p:txBody>
      </p:sp>
      <p:sp>
        <p:nvSpPr>
          <p:cNvPr id="727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27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E0DC24-31CF-45F9-BA70-48E5A580E3C7}" type="slidenum">
              <a:rPr lang="en-US" sz="1400" smtClean="0"/>
              <a:pPr eaLnBrk="1" hangingPunct="1"/>
              <a:t>69</a:t>
            </a:fld>
            <a:endParaRPr lang="en-US" sz="1400" smtClean="0"/>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l="21875" t="3125" r="30469" b="43750"/>
          <a:stretch>
            <a:fillRect/>
          </a:stretch>
        </p:blipFill>
        <p:spPr bwMode="auto">
          <a:xfrm>
            <a:off x="1693863" y="1600200"/>
            <a:ext cx="54689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Layer 2 Switching</a:t>
            </a:r>
          </a:p>
        </p:txBody>
      </p:sp>
      <p:sp>
        <p:nvSpPr>
          <p:cNvPr id="9219" name="Content Placeholder 2"/>
          <p:cNvSpPr>
            <a:spLocks noGrp="1"/>
          </p:cNvSpPr>
          <p:nvPr>
            <p:ph idx="1"/>
          </p:nvPr>
        </p:nvSpPr>
        <p:spPr/>
        <p:txBody>
          <a:bodyPr/>
          <a:lstStyle/>
          <a:p>
            <a:pPr eaLnBrk="1" hangingPunct="1"/>
            <a:r>
              <a:rPr lang="en-US" smtClean="0"/>
              <a:t>However, using only layer 2 devices we are left with a flat network</a:t>
            </a:r>
          </a:p>
          <a:p>
            <a:pPr eaLnBrk="1" hangingPunct="1"/>
            <a:r>
              <a:rPr lang="en-US" smtClean="0"/>
              <a:t>In other words, every device is at the same layer</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584191-B057-4876-B133-AE45FCC67592}" type="slidenum">
              <a:rPr lang="en-US" sz="1400" smtClean="0"/>
              <a:pPr eaLnBrk="1" hangingPunct="1"/>
              <a:t>7</a:t>
            </a:fld>
            <a:endParaRPr lang="en-US" sz="1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Common LAN Designs</a:t>
            </a:r>
          </a:p>
        </p:txBody>
      </p:sp>
      <p:sp>
        <p:nvSpPr>
          <p:cNvPr id="73731" name="Content Placeholder 2"/>
          <p:cNvSpPr>
            <a:spLocks noGrp="1"/>
          </p:cNvSpPr>
          <p:nvPr>
            <p:ph idx="1"/>
          </p:nvPr>
        </p:nvSpPr>
        <p:spPr/>
        <p:txBody>
          <a:bodyPr/>
          <a:lstStyle/>
          <a:p>
            <a:r>
              <a:rPr lang="en-US" smtClean="0"/>
              <a:t>When laying out a complete network providing LAN access as well as external connectivity there are three common designs</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DCD8EC-01B5-4649-BEFA-E1F6D88E5893}" type="slidenum">
              <a:rPr lang="en-US" sz="1400" smtClean="0"/>
              <a:pPr eaLnBrk="1" hangingPunct="1"/>
              <a:t>70</a:t>
            </a:fld>
            <a:endParaRPr lang="en-US" sz="14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Common LAN Designs</a:t>
            </a:r>
          </a:p>
        </p:txBody>
      </p:sp>
      <p:sp>
        <p:nvSpPr>
          <p:cNvPr id="747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47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FF98B4-7E2C-42FB-907E-DBD62CED3593}" type="slidenum">
              <a:rPr lang="en-US" sz="1400" smtClean="0"/>
              <a:pPr eaLnBrk="1" hangingPunct="1"/>
              <a:t>71</a:t>
            </a:fld>
            <a:endParaRPr lang="en-US" sz="1400" smtClean="0"/>
          </a:p>
        </p:txBody>
      </p:sp>
      <p:pic>
        <p:nvPicPr>
          <p:cNvPr id="74757" name="Picture 2"/>
          <p:cNvPicPr>
            <a:picLocks noChangeAspect="1" noChangeArrowheads="1"/>
          </p:cNvPicPr>
          <p:nvPr/>
        </p:nvPicPr>
        <p:blipFill>
          <a:blip r:embed="rId2">
            <a:extLst>
              <a:ext uri="{28A0092B-C50C-407E-A947-70E740481C1C}">
                <a14:useLocalDpi xmlns:a14="http://schemas.microsoft.com/office/drawing/2010/main" val="0"/>
              </a:ext>
            </a:extLst>
          </a:blip>
          <a:srcRect l="23438" t="22917" r="6250" b="6250"/>
          <a:stretch>
            <a:fillRect/>
          </a:stretch>
        </p:blipFill>
        <p:spPr bwMode="auto">
          <a:xfrm>
            <a:off x="1676400" y="1600200"/>
            <a:ext cx="5949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Single Tier</a:t>
            </a:r>
          </a:p>
        </p:txBody>
      </p:sp>
      <p:sp>
        <p:nvSpPr>
          <p:cNvPr id="75779" name="Content Placeholder 2"/>
          <p:cNvSpPr>
            <a:spLocks noGrp="1"/>
          </p:cNvSpPr>
          <p:nvPr>
            <p:ph idx="1"/>
          </p:nvPr>
        </p:nvSpPr>
        <p:spPr/>
        <p:txBody>
          <a:bodyPr/>
          <a:lstStyle/>
          <a:p>
            <a:r>
              <a:rPr lang="en-US" smtClean="0"/>
              <a:t>In the single tier design, which is appropriate for small offices that are unlikely to grow very much, a single device can provide all required connectivity</a:t>
            </a:r>
          </a:p>
          <a:p>
            <a:r>
              <a:rPr lang="en-US" smtClean="0"/>
              <a:t>A example of such as device is a Cisco 2811 Integrated Services Router</a:t>
            </a:r>
          </a:p>
          <a:p>
            <a:r>
              <a:rPr lang="en-US" smtClean="0"/>
              <a:t>This box can be configured with the combination of modules required to provide the connectivity</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8EECCD-07AA-48EF-A5B0-549F39B7BB9C}" type="slidenum">
              <a:rPr lang="en-US" sz="1400" smtClean="0"/>
              <a:pPr eaLnBrk="1" hangingPunct="1"/>
              <a:t>72</a:t>
            </a:fld>
            <a:endParaRPr lang="en-US" sz="1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Single Tier</a:t>
            </a: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3EB086-8A28-4798-AA47-36E8F536489E}" type="slidenum">
              <a:rPr lang="en-US" sz="1400" smtClean="0"/>
              <a:pPr eaLnBrk="1" hangingPunct="1"/>
              <a:t>73</a:t>
            </a:fld>
            <a:endParaRPr lang="en-US" sz="1400" smtClean="0"/>
          </a:p>
        </p:txBody>
      </p:sp>
      <p:pic>
        <p:nvPicPr>
          <p:cNvPr id="76805"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3958" r="31252" b="23958"/>
          <a:stretch>
            <a:fillRect/>
          </a:stretch>
        </p:blipFill>
        <p:spPr bwMode="auto">
          <a:xfrm>
            <a:off x="1905000" y="1600200"/>
            <a:ext cx="53340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ISR</a:t>
            </a:r>
          </a:p>
        </p:txBody>
      </p:sp>
      <p:sp>
        <p:nvSpPr>
          <p:cNvPr id="77827" name="Content Placeholder 2"/>
          <p:cNvSpPr>
            <a:spLocks noGrp="1"/>
          </p:cNvSpPr>
          <p:nvPr>
            <p:ph idx="1"/>
          </p:nvPr>
        </p:nvSpPr>
        <p:spPr/>
        <p:txBody>
          <a:bodyPr/>
          <a:lstStyle/>
          <a:p>
            <a:r>
              <a:rPr lang="en-US" smtClean="0"/>
              <a:t>For example the Cisco 2811 can hold the modules required to provide the connectivity shown above in the diagram</a:t>
            </a:r>
          </a:p>
          <a:p>
            <a:r>
              <a:rPr lang="en-US" smtClean="0"/>
              <a:t>In this example the main data line is a T1 that will use a serial module</a:t>
            </a:r>
          </a:p>
          <a:p>
            <a:r>
              <a:rPr lang="en-US" smtClean="0"/>
              <a:t>The redundant data link is a ADSL line</a:t>
            </a:r>
          </a:p>
          <a:p>
            <a:r>
              <a:rPr lang="en-US" smtClean="0"/>
              <a:t>Connectivity to the access layer devices, such as workstations, server, and printer is by the switch module</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7774A8-E9D9-47EF-B6A1-6449879ED002}" type="slidenum">
              <a:rPr lang="en-US" sz="1400" smtClean="0"/>
              <a:pPr eaLnBrk="1" hangingPunct="1"/>
              <a:t>74</a:t>
            </a:fld>
            <a:endParaRPr lang="en-US" sz="1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ISR 2811</a:t>
            </a:r>
          </a:p>
        </p:txBody>
      </p:sp>
      <p:sp>
        <p:nvSpPr>
          <p:cNvPr id="788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88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369904-8275-4928-9208-940D0805634C}" type="slidenum">
              <a:rPr lang="en-US" sz="1400" smtClean="0"/>
              <a:pPr eaLnBrk="1" hangingPunct="1"/>
              <a:t>75</a:t>
            </a:fld>
            <a:endParaRPr lang="en-US" sz="1400" smtClean="0"/>
          </a:p>
        </p:txBody>
      </p:sp>
      <p:pic>
        <p:nvPicPr>
          <p:cNvPr id="78853" name="Picture 2"/>
          <p:cNvPicPr>
            <a:picLocks noChangeAspect="1" noChangeArrowheads="1"/>
          </p:cNvPicPr>
          <p:nvPr/>
        </p:nvPicPr>
        <p:blipFill>
          <a:blip r:embed="rId2">
            <a:extLst>
              <a:ext uri="{28A0092B-C50C-407E-A947-70E740481C1C}">
                <a14:useLocalDpi xmlns:a14="http://schemas.microsoft.com/office/drawing/2010/main" val="0"/>
              </a:ext>
            </a:extLst>
          </a:blip>
          <a:srcRect l="7813" t="30208" r="7813" b="14583"/>
          <a:stretch>
            <a:fillRect/>
          </a:stretch>
        </p:blipFill>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ISR 2811</a:t>
            </a: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720EA9-6DA5-4E2D-BE09-7DEE393FE185}" type="slidenum">
              <a:rPr lang="en-US" sz="1400" smtClean="0"/>
              <a:pPr eaLnBrk="1" hangingPunct="1"/>
              <a:t>76</a:t>
            </a:fld>
            <a:endParaRPr lang="en-US" sz="1400" smtClean="0"/>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l="10156" t="33333" r="4688" b="16667"/>
          <a:stretch>
            <a:fillRect/>
          </a:stretch>
        </p:blipFill>
        <p:spPr bwMode="auto">
          <a:xfrm>
            <a:off x="457200" y="1600200"/>
            <a:ext cx="830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Serial Module</a:t>
            </a: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C5216D-F65F-49AF-8BC8-8FE78BA38AD5}" type="slidenum">
              <a:rPr lang="en-US" sz="1400" smtClean="0"/>
              <a:pPr eaLnBrk="1" hangingPunct="1"/>
              <a:t>77</a:t>
            </a:fld>
            <a:endParaRPr lang="en-US" sz="1400" smtClean="0"/>
          </a:p>
        </p:txBody>
      </p:sp>
      <p:pic>
        <p:nvPicPr>
          <p:cNvPr id="80901" name="Picture 2"/>
          <p:cNvPicPr>
            <a:picLocks noChangeAspect="1" noChangeArrowheads="1"/>
          </p:cNvPicPr>
          <p:nvPr/>
        </p:nvPicPr>
        <p:blipFill>
          <a:blip r:embed="rId2">
            <a:extLst>
              <a:ext uri="{28A0092B-C50C-407E-A947-70E740481C1C}">
                <a14:useLocalDpi xmlns:a14="http://schemas.microsoft.com/office/drawing/2010/main" val="0"/>
              </a:ext>
            </a:extLst>
          </a:blip>
          <a:srcRect l="30469" t="26042" r="37500" b="33333"/>
          <a:stretch>
            <a:fillRect/>
          </a:stretch>
        </p:blipFill>
        <p:spPr bwMode="auto">
          <a:xfrm>
            <a:off x="3048000" y="1600200"/>
            <a:ext cx="312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DSL Module</a:t>
            </a: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09FC7E-FF7C-4E74-A51F-E04798EF63E2}" type="slidenum">
              <a:rPr lang="en-US" sz="1400" smtClean="0"/>
              <a:pPr eaLnBrk="1" hangingPunct="1"/>
              <a:t>78</a:t>
            </a:fld>
            <a:endParaRPr lang="en-US" sz="1400" smtClean="0"/>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l="31250" t="32292" r="22656" b="34375"/>
          <a:stretch>
            <a:fillRect/>
          </a:stretch>
        </p:blipFill>
        <p:spPr bwMode="auto">
          <a:xfrm>
            <a:off x="2438400" y="1600200"/>
            <a:ext cx="4495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Ethernet Switch Module</a:t>
            </a: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F24621-0240-45B1-8D26-A9733996BA29}" type="slidenum">
              <a:rPr lang="en-US" sz="1400" smtClean="0"/>
              <a:pPr eaLnBrk="1" hangingPunct="1"/>
              <a:t>79</a:t>
            </a:fld>
            <a:endParaRPr lang="en-US" sz="1400" smtClean="0"/>
          </a:p>
        </p:txBody>
      </p:sp>
      <p:pic>
        <p:nvPicPr>
          <p:cNvPr id="82949" name="Picture 2"/>
          <p:cNvPicPr>
            <a:picLocks noChangeAspect="1" noChangeArrowheads="1"/>
          </p:cNvPicPr>
          <p:nvPr/>
        </p:nvPicPr>
        <p:blipFill>
          <a:blip r:embed="rId2">
            <a:extLst>
              <a:ext uri="{28A0092B-C50C-407E-A947-70E740481C1C}">
                <a14:useLocalDpi xmlns:a14="http://schemas.microsoft.com/office/drawing/2010/main" val="0"/>
              </a:ext>
            </a:extLst>
          </a:blip>
          <a:srcRect l="1820" t="37500" r="40851" b="14583"/>
          <a:stretch>
            <a:fillRect/>
          </a:stretch>
        </p:blipFill>
        <p:spPr bwMode="auto">
          <a:xfrm>
            <a:off x="1143000" y="1600200"/>
            <a:ext cx="6934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Layer 3 Switching</a:t>
            </a:r>
          </a:p>
        </p:txBody>
      </p:sp>
      <p:sp>
        <p:nvSpPr>
          <p:cNvPr id="10243" name="Rectangle 3"/>
          <p:cNvSpPr>
            <a:spLocks noGrp="1" noChangeArrowheads="1"/>
          </p:cNvSpPr>
          <p:nvPr>
            <p:ph idx="1"/>
          </p:nvPr>
        </p:nvSpPr>
        <p:spPr/>
        <p:txBody>
          <a:bodyPr/>
          <a:lstStyle/>
          <a:p>
            <a:pPr eaLnBrk="1" hangingPunct="1"/>
            <a:r>
              <a:rPr lang="en-US" smtClean="0"/>
              <a:t>Switching at layer 3, in other words routing, relies on layer 3 addressing</a:t>
            </a:r>
          </a:p>
          <a:p>
            <a:pPr eaLnBrk="1" hangingPunct="1"/>
            <a:r>
              <a:rPr lang="en-US" smtClean="0"/>
              <a:t>The layer 3 device does breakup the broadcast domain</a:t>
            </a:r>
          </a:p>
          <a:p>
            <a:pPr eaLnBrk="1" hangingPunct="1"/>
            <a:r>
              <a:rPr lang="en-US" smtClean="0"/>
              <a:t>Introducing a combination of layer 2 and layer 3 devices together in the network, allows for an almost unlimited network size</a:t>
            </a:r>
          </a:p>
          <a:p>
            <a:pPr eaLnBrk="1" hangingPunct="1"/>
            <a:r>
              <a:rPr lang="en-US" smtClean="0"/>
              <a:t>This is hierarchical network design</a:t>
            </a:r>
          </a:p>
        </p:txBody>
      </p:sp>
      <p:sp>
        <p:nvSpPr>
          <p:cNvPr id="10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D5D657-4191-42E7-B7D9-180CCC9CE7C6}" type="slidenum">
              <a:rPr lang="en-US" sz="1400" smtClean="0"/>
              <a:pPr eaLnBrk="1" hangingPunct="1"/>
              <a:t>8</a:t>
            </a:fld>
            <a:endParaRPr lang="en-US" sz="1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Dual Tier</a:t>
            </a:r>
          </a:p>
        </p:txBody>
      </p:sp>
      <p:sp>
        <p:nvSpPr>
          <p:cNvPr id="83971" name="Content Placeholder 2"/>
          <p:cNvSpPr>
            <a:spLocks noGrp="1"/>
          </p:cNvSpPr>
          <p:nvPr>
            <p:ph idx="1"/>
          </p:nvPr>
        </p:nvSpPr>
        <p:spPr/>
        <p:txBody>
          <a:bodyPr/>
          <a:lstStyle/>
          <a:p>
            <a:r>
              <a:rPr lang="en-US" smtClean="0"/>
              <a:t>The dual tier is profile consists of two ISR access routers connected to an external switch</a:t>
            </a:r>
          </a:p>
          <a:p>
            <a:r>
              <a:rPr lang="en-US" smtClean="0"/>
              <a:t>Dual WAN links and device redundancy provide a greater level of high availability compared to the single tier design, at the expense of additional equipment costs and more components to manage at the branch</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44960E-2FB5-41C5-A253-35C1B59D6B6E}" type="slidenum">
              <a:rPr lang="en-US" sz="1400" smtClean="0"/>
              <a:pPr eaLnBrk="1" hangingPunct="1"/>
              <a:t>80</a:t>
            </a:fld>
            <a:endParaRPr lang="en-US"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Dual Tier</a:t>
            </a:r>
          </a:p>
        </p:txBody>
      </p:sp>
      <p:sp>
        <p:nvSpPr>
          <p:cNvPr id="84995" name="Content Placeholder 2"/>
          <p:cNvSpPr>
            <a:spLocks noGrp="1"/>
          </p:cNvSpPr>
          <p:nvPr>
            <p:ph idx="1"/>
          </p:nvPr>
        </p:nvSpPr>
        <p:spPr/>
        <p:txBody>
          <a:bodyPr/>
          <a:lstStyle/>
          <a:p>
            <a:r>
              <a:rPr lang="en-US" smtClean="0"/>
              <a:t>The ISRs serve to terminate WAN connections and the LAN connectivity is performed by a desktop switch</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1EA361-D493-4C85-B3D0-31A12B9E6171}" type="slidenum">
              <a:rPr lang="en-US" sz="1400" smtClean="0"/>
              <a:pPr eaLnBrk="1" hangingPunct="1"/>
              <a:t>81</a:t>
            </a:fld>
            <a:endParaRPr lang="en-US" sz="14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Dual Tier</a:t>
            </a:r>
          </a:p>
        </p:txBody>
      </p:sp>
      <p:sp>
        <p:nvSpPr>
          <p:cNvPr id="860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60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DAF34D-AE37-4206-AC6F-2169B6C1AA27}" type="slidenum">
              <a:rPr lang="en-US" sz="1400" smtClean="0"/>
              <a:pPr eaLnBrk="1" hangingPunct="1"/>
              <a:t>82</a:t>
            </a:fld>
            <a:endParaRPr lang="en-US" sz="1400" smtClean="0"/>
          </a:p>
        </p:txBody>
      </p:sp>
      <p:pic>
        <p:nvPicPr>
          <p:cNvPr id="86021" name="Picture 2"/>
          <p:cNvPicPr>
            <a:picLocks noChangeAspect="1" noChangeArrowheads="1"/>
          </p:cNvPicPr>
          <p:nvPr/>
        </p:nvPicPr>
        <p:blipFill>
          <a:blip r:embed="rId2">
            <a:extLst>
              <a:ext uri="{28A0092B-C50C-407E-A947-70E740481C1C}">
                <a14:useLocalDpi xmlns:a14="http://schemas.microsoft.com/office/drawing/2010/main" val="0"/>
              </a:ext>
            </a:extLst>
          </a:blip>
          <a:srcRect l="25000" t="28125" r="25781" b="18750"/>
          <a:stretch>
            <a:fillRect/>
          </a:stretch>
        </p:blipFill>
        <p:spPr bwMode="auto">
          <a:xfrm>
            <a:off x="1676400" y="1600200"/>
            <a:ext cx="55626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Multi Tier</a:t>
            </a:r>
          </a:p>
        </p:txBody>
      </p:sp>
      <p:sp>
        <p:nvSpPr>
          <p:cNvPr id="87043" name="Content Placeholder 2"/>
          <p:cNvSpPr>
            <a:spLocks noGrp="1"/>
          </p:cNvSpPr>
          <p:nvPr>
            <p:ph idx="1"/>
          </p:nvPr>
        </p:nvSpPr>
        <p:spPr/>
        <p:txBody>
          <a:bodyPr/>
          <a:lstStyle/>
          <a:p>
            <a:r>
              <a:rPr lang="en-US" smtClean="0"/>
              <a:t>This design consists of dual ISRs for WAN termination, dual ASA appliances for security, dual ISRs for services integration, and several stacked desktop switches</a:t>
            </a:r>
          </a:p>
          <a:p>
            <a:r>
              <a:rPr lang="en-US" smtClean="0"/>
              <a:t>This design has the most network equipment, but produces the highest availability and redundancy</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BD0434-74F3-4477-A315-2CD46141CC0E}" type="slidenum">
              <a:rPr lang="en-US" sz="1400" smtClean="0"/>
              <a:pPr eaLnBrk="1" hangingPunct="1"/>
              <a:t>83</a:t>
            </a:fld>
            <a:endParaRPr lang="en-US" sz="1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Multi Tier</a:t>
            </a:r>
          </a:p>
        </p:txBody>
      </p:sp>
      <p:sp>
        <p:nvSpPr>
          <p:cNvPr id="88067" name="Content Placeholder 2"/>
          <p:cNvSpPr>
            <a:spLocks noGrp="1"/>
          </p:cNvSpPr>
          <p:nvPr>
            <p:ph idx="1"/>
          </p:nvPr>
        </p:nvSpPr>
        <p:spPr/>
        <p:txBody>
          <a:bodyPr/>
          <a:lstStyle/>
          <a:p>
            <a:r>
              <a:rPr lang="en-US" smtClean="0"/>
              <a:t>Additional switch port expansion can be easily achieved by simply adding more external desktop switches into the stack</a:t>
            </a:r>
          </a:p>
          <a:p>
            <a:r>
              <a:rPr lang="en-US" smtClean="0"/>
              <a:t>This profile provides the most expansion capability, performance, and availability but requires the most management resources of devices</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FBBEE8-0F12-4973-9CBC-6AD48D430839}" type="slidenum">
              <a:rPr lang="en-US" sz="1400" smtClean="0"/>
              <a:pPr eaLnBrk="1" hangingPunct="1"/>
              <a:t>84</a:t>
            </a:fld>
            <a:endParaRPr lang="en-US" sz="1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Multi Tier</a:t>
            </a:r>
          </a:p>
        </p:txBody>
      </p:sp>
      <p:sp>
        <p:nvSpPr>
          <p:cNvPr id="890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890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6F4D20-ECEC-4F1E-8714-375AFB1162B4}" type="slidenum">
              <a:rPr lang="en-US" sz="1400" smtClean="0"/>
              <a:pPr eaLnBrk="1" hangingPunct="1"/>
              <a:t>85</a:t>
            </a:fld>
            <a:endParaRPr lang="en-US" sz="1400" smtClean="0"/>
          </a:p>
        </p:txBody>
      </p:sp>
      <p:pic>
        <p:nvPicPr>
          <p:cNvPr id="89093" name="Picture 2"/>
          <p:cNvPicPr>
            <a:picLocks noChangeAspect="1" noChangeArrowheads="1"/>
          </p:cNvPicPr>
          <p:nvPr/>
        </p:nvPicPr>
        <p:blipFill>
          <a:blip r:embed="rId2">
            <a:extLst>
              <a:ext uri="{28A0092B-C50C-407E-A947-70E740481C1C}">
                <a14:useLocalDpi xmlns:a14="http://schemas.microsoft.com/office/drawing/2010/main" val="0"/>
              </a:ext>
            </a:extLst>
          </a:blip>
          <a:srcRect l="21094" t="27083" r="51563" b="12500"/>
          <a:stretch>
            <a:fillRect/>
          </a:stretch>
        </p:blipFill>
        <p:spPr bwMode="auto">
          <a:xfrm>
            <a:off x="3276600" y="1600200"/>
            <a:ext cx="2667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Source</a:t>
            </a:r>
          </a:p>
        </p:txBody>
      </p:sp>
      <p:sp>
        <p:nvSpPr>
          <p:cNvPr id="90115" name="Content Placeholder 2"/>
          <p:cNvSpPr>
            <a:spLocks noGrp="1"/>
          </p:cNvSpPr>
          <p:nvPr>
            <p:ph idx="1"/>
          </p:nvPr>
        </p:nvSpPr>
        <p:spPr/>
        <p:txBody>
          <a:bodyPr/>
          <a:lstStyle/>
          <a:p>
            <a:r>
              <a:rPr lang="en-US" smtClean="0"/>
              <a:t>Some of this is copied directly from several design papers from Cisco</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696AF3-2ED3-4B4C-9E03-42F0BCDBAA53}" type="slidenum">
              <a:rPr lang="en-US" sz="1400" smtClean="0"/>
              <a:pPr eaLnBrk="1" hangingPunct="1"/>
              <a:t>86</a:t>
            </a:fld>
            <a:endParaRPr 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Hierarchical Network Design</a:t>
            </a:r>
          </a:p>
        </p:txBody>
      </p:sp>
      <p:sp>
        <p:nvSpPr>
          <p:cNvPr id="11267" name="Content Placeholder 2"/>
          <p:cNvSpPr>
            <a:spLocks noGrp="1"/>
          </p:cNvSpPr>
          <p:nvPr>
            <p:ph idx="1"/>
          </p:nvPr>
        </p:nvSpPr>
        <p:spPr/>
        <p:txBody>
          <a:bodyPr/>
          <a:lstStyle/>
          <a:p>
            <a:r>
              <a:rPr lang="en-US" smtClean="0"/>
              <a:t>This type of network design uses layers to define the basic functions</a:t>
            </a:r>
          </a:p>
          <a:p>
            <a:r>
              <a:rPr lang="en-US" smtClean="0"/>
              <a:t>The layers are</a:t>
            </a:r>
          </a:p>
          <a:p>
            <a:pPr lvl="1"/>
            <a:r>
              <a:rPr lang="en-US" smtClean="0"/>
              <a:t>Access</a:t>
            </a:r>
          </a:p>
          <a:p>
            <a:pPr lvl="1"/>
            <a:r>
              <a:rPr lang="en-US" smtClean="0"/>
              <a:t>Distribution</a:t>
            </a:r>
          </a:p>
          <a:p>
            <a:pPr lvl="1"/>
            <a:r>
              <a:rPr lang="en-US" smtClean="0"/>
              <a:t>Core</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2002-2007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9733E0-8CE5-49C2-958D-4DDC0C0B6350}" type="slidenum">
              <a:rPr lang="en-US" sz="1400" smtClean="0"/>
              <a:pPr eaLnBrk="1" hangingPunct="1"/>
              <a:t>9</a:t>
            </a:fld>
            <a:endParaRPr 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7552</TotalTime>
  <Words>4055</Words>
  <Application>Microsoft Office PowerPoint</Application>
  <PresentationFormat>On-screen Show (4:3)</PresentationFormat>
  <Paragraphs>421</Paragraphs>
  <Slides>86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86</vt:i4>
      </vt:variant>
    </vt:vector>
  </HeadingPairs>
  <TitlesOfParts>
    <vt:vector size="89" baseType="lpstr">
      <vt:lpstr>Times New Roman</vt:lpstr>
      <vt:lpstr>Arial</vt:lpstr>
      <vt:lpstr>CCNA</vt:lpstr>
      <vt:lpstr>LAN Design</vt:lpstr>
      <vt:lpstr>Objectives of This Section</vt:lpstr>
      <vt:lpstr>What is a LAN</vt:lpstr>
      <vt:lpstr>LAN Design Specifies</vt:lpstr>
      <vt:lpstr>Layer 2 Switching</vt:lpstr>
      <vt:lpstr>Layer 2 Switching</vt:lpstr>
      <vt:lpstr>Layer 2 Switching</vt:lpstr>
      <vt:lpstr>Layer 3 Switching</vt:lpstr>
      <vt:lpstr>Hierarchical Network Design</vt:lpstr>
      <vt:lpstr>Access Layer</vt:lpstr>
      <vt:lpstr>Distribution Layer</vt:lpstr>
      <vt:lpstr>Core Layer</vt:lpstr>
      <vt:lpstr>Local Services</vt:lpstr>
      <vt:lpstr>Remote Services</vt:lpstr>
      <vt:lpstr>Remote Services</vt:lpstr>
      <vt:lpstr>Access Layer Details</vt:lpstr>
      <vt:lpstr>Distribution Block</vt:lpstr>
      <vt:lpstr>Distribution Block</vt:lpstr>
      <vt:lpstr>Distribution Block</vt:lpstr>
      <vt:lpstr>Routing in the Access Layer</vt:lpstr>
      <vt:lpstr>Routing in the Access Layer</vt:lpstr>
      <vt:lpstr>Routing in the Access Layer</vt:lpstr>
      <vt:lpstr>Routing in the Access Layer</vt:lpstr>
      <vt:lpstr>Routing in the Access Layer</vt:lpstr>
      <vt:lpstr>Routing in the Access Layer</vt:lpstr>
      <vt:lpstr>Distribution Block Design</vt:lpstr>
      <vt:lpstr>Traditional Distribution Block</vt:lpstr>
      <vt:lpstr>Traditional Distribution Block</vt:lpstr>
      <vt:lpstr>Traditional Distribution Block</vt:lpstr>
      <vt:lpstr>Traditional Distribution Block</vt:lpstr>
      <vt:lpstr>Layer 3 in the Access Layer</vt:lpstr>
      <vt:lpstr>Layer 3 in the Access Layer</vt:lpstr>
      <vt:lpstr>Layer 2 v Layer 3 Switching</vt:lpstr>
      <vt:lpstr>Layer 2 v Layer 3 Switching</vt:lpstr>
      <vt:lpstr>STP</vt:lpstr>
      <vt:lpstr>STP Operation</vt:lpstr>
      <vt:lpstr>STP Operation</vt:lpstr>
      <vt:lpstr>STP Operation</vt:lpstr>
      <vt:lpstr>STP Operation</vt:lpstr>
      <vt:lpstr>STP Operation</vt:lpstr>
      <vt:lpstr>STP Operation</vt:lpstr>
      <vt:lpstr>STP Operation</vt:lpstr>
      <vt:lpstr>STP Enhancements</vt:lpstr>
      <vt:lpstr>PortFast</vt:lpstr>
      <vt:lpstr>PortFast</vt:lpstr>
      <vt:lpstr>BPDU Guard</vt:lpstr>
      <vt:lpstr>BPDU Guard</vt:lpstr>
      <vt:lpstr>BPDU Filtering</vt:lpstr>
      <vt:lpstr>UplinkFast</vt:lpstr>
      <vt:lpstr>Backbone Fast</vt:lpstr>
      <vt:lpstr>STP Enhancements</vt:lpstr>
      <vt:lpstr>STP Loop Guard</vt:lpstr>
      <vt:lpstr>STP Loop Guard</vt:lpstr>
      <vt:lpstr>BPDU Skew Detection</vt:lpstr>
      <vt:lpstr>Unidirectional Link Detection</vt:lpstr>
      <vt:lpstr>Unidirectional Link Detection</vt:lpstr>
      <vt:lpstr>Unidirectional Link Detection</vt:lpstr>
      <vt:lpstr>Load Sharing</vt:lpstr>
      <vt:lpstr>Policy Domain</vt:lpstr>
      <vt:lpstr>Policy Domain</vt:lpstr>
      <vt:lpstr>Convergence</vt:lpstr>
      <vt:lpstr>Convergence</vt:lpstr>
      <vt:lpstr>Convergence</vt:lpstr>
      <vt:lpstr>Convergence</vt:lpstr>
      <vt:lpstr>Convergence</vt:lpstr>
      <vt:lpstr>Convergence</vt:lpstr>
      <vt:lpstr>Convergence</vt:lpstr>
      <vt:lpstr>Convergence</vt:lpstr>
      <vt:lpstr>Summary of Layer 2 v Layer 3</vt:lpstr>
      <vt:lpstr>Common LAN Designs</vt:lpstr>
      <vt:lpstr>Common LAN Designs</vt:lpstr>
      <vt:lpstr>Single Tier</vt:lpstr>
      <vt:lpstr>Single Tier</vt:lpstr>
      <vt:lpstr>ISR</vt:lpstr>
      <vt:lpstr>ISR 2811</vt:lpstr>
      <vt:lpstr>ISR 2811</vt:lpstr>
      <vt:lpstr>Serial Module</vt:lpstr>
      <vt:lpstr>DSL Module</vt:lpstr>
      <vt:lpstr>Ethernet Switch Module</vt:lpstr>
      <vt:lpstr>Dual Tier</vt:lpstr>
      <vt:lpstr>Dual Tier</vt:lpstr>
      <vt:lpstr>Dual Tier</vt:lpstr>
      <vt:lpstr>Multi Tier</vt:lpstr>
      <vt:lpstr>Multi Tier</vt:lpstr>
      <vt:lpstr>Multi Tier</vt:lpstr>
      <vt:lpstr>Source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Design</dc:title>
  <dc:creator>Kenneth M. Chipps Ph.D.</dc:creator>
  <cp:lastModifiedBy>Kenneth M. Chipps Ph.D.</cp:lastModifiedBy>
  <cp:revision>443</cp:revision>
  <dcterms:created xsi:type="dcterms:W3CDTF">2000-09-27T16:26:34Z</dcterms:created>
  <dcterms:modified xsi:type="dcterms:W3CDTF">2012-11-16T00:04:24Z</dcterms:modified>
</cp:coreProperties>
</file>