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35"/>
  </p:notesMasterIdLst>
  <p:handoutMasterIdLst>
    <p:handoutMasterId r:id="rId36"/>
  </p:handoutMasterIdLst>
  <p:sldIdLst>
    <p:sldId id="359" r:id="rId2"/>
    <p:sldId id="355" r:id="rId3"/>
    <p:sldId id="363" r:id="rId4"/>
    <p:sldId id="366" r:id="rId5"/>
    <p:sldId id="364" r:id="rId6"/>
    <p:sldId id="367" r:id="rId7"/>
    <p:sldId id="368" r:id="rId8"/>
    <p:sldId id="369" r:id="rId9"/>
    <p:sldId id="365"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 id="392" r:id="rId25"/>
    <p:sldId id="384" r:id="rId26"/>
    <p:sldId id="385" r:id="rId27"/>
    <p:sldId id="386" r:id="rId28"/>
    <p:sldId id="387" r:id="rId29"/>
    <p:sldId id="388" r:id="rId30"/>
    <p:sldId id="389" r:id="rId31"/>
    <p:sldId id="390" r:id="rId32"/>
    <p:sldId id="391" r:id="rId33"/>
    <p:sldId id="362" r:id="rId34"/>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39"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2253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defTabSz="966788">
              <a:defRPr sz="1300" dirty="0">
                <a:latin typeface="Times New Roman" pitchFamily="18" charset="0"/>
                <a:cs typeface="+mn-cs"/>
              </a:defRPr>
            </a:lvl1pPr>
          </a:lstStyle>
          <a:p>
            <a:pPr>
              <a:defRPr/>
            </a:pPr>
            <a:endParaRPr lang="en-US"/>
          </a:p>
        </p:txBody>
      </p:sp>
      <p:sp>
        <p:nvSpPr>
          <p:cNvPr id="2253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2253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defTabSz="966788">
              <a:defRPr sz="1300">
                <a:latin typeface="Times New Roman" pitchFamily="18" charset="0"/>
                <a:cs typeface="+mn-cs"/>
              </a:defRPr>
            </a:lvl1pPr>
          </a:lstStyle>
          <a:p>
            <a:pPr>
              <a:defRPr/>
            </a:pPr>
            <a:fld id="{0048A87F-6730-4434-B392-6288167F7601}" type="slidenum">
              <a:rPr lang="en-US"/>
              <a:pPr>
                <a:defRPr/>
              </a:pPr>
              <a:t>‹#›</a:t>
            </a:fld>
            <a:endParaRPr lang="en-US" dirty="0"/>
          </a:p>
        </p:txBody>
      </p:sp>
    </p:spTree>
    <p:extLst>
      <p:ext uri="{BB962C8B-B14F-4D97-AF65-F5344CB8AC3E}">
        <p14:creationId xmlns:p14="http://schemas.microsoft.com/office/powerpoint/2010/main" val="3093877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307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defTabSz="966788">
              <a:defRPr sz="1300" dirty="0">
                <a:latin typeface="Times New Roman" pitchFamily="18" charset="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defTabSz="966788">
              <a:defRPr sz="1300">
                <a:latin typeface="Times New Roman" pitchFamily="18" charset="0"/>
                <a:cs typeface="+mn-cs"/>
              </a:defRPr>
            </a:lvl1pPr>
          </a:lstStyle>
          <a:p>
            <a:pPr>
              <a:defRPr/>
            </a:pPr>
            <a:fld id="{F0D926DE-0EF9-4997-AA63-45DB358A22E8}" type="slidenum">
              <a:rPr lang="en-US"/>
              <a:pPr>
                <a:defRPr/>
              </a:pPr>
              <a:t>‹#›</a:t>
            </a:fld>
            <a:endParaRPr lang="en-US" dirty="0"/>
          </a:p>
        </p:txBody>
      </p:sp>
    </p:spTree>
    <p:extLst>
      <p:ext uri="{BB962C8B-B14F-4D97-AF65-F5344CB8AC3E}">
        <p14:creationId xmlns:p14="http://schemas.microsoft.com/office/powerpoint/2010/main" val="2106941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9C3053C1-4DDC-4754-BA25-13F0F687D42F}" type="slidenum">
              <a:rPr lang="en-US"/>
              <a:pPr>
                <a:defRPr/>
              </a:pPr>
              <a:t>‹#›</a:t>
            </a:fld>
            <a:endParaRPr lang="en-US" dirty="0"/>
          </a:p>
        </p:txBody>
      </p:sp>
    </p:spTree>
    <p:extLst>
      <p:ext uri="{BB962C8B-B14F-4D97-AF65-F5344CB8AC3E}">
        <p14:creationId xmlns:p14="http://schemas.microsoft.com/office/powerpoint/2010/main" val="2356605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043E7D61-FA82-4444-A3F4-F1C251E9D4BC}" type="slidenum">
              <a:rPr lang="en-US"/>
              <a:pPr>
                <a:defRPr/>
              </a:pPr>
              <a:t>‹#›</a:t>
            </a:fld>
            <a:endParaRPr lang="en-US" dirty="0"/>
          </a:p>
        </p:txBody>
      </p:sp>
    </p:spTree>
    <p:extLst>
      <p:ext uri="{BB962C8B-B14F-4D97-AF65-F5344CB8AC3E}">
        <p14:creationId xmlns:p14="http://schemas.microsoft.com/office/powerpoint/2010/main" val="76711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61E09F03-4139-4013-98A9-9FF1A8C20D78}" type="slidenum">
              <a:rPr lang="en-US"/>
              <a:pPr>
                <a:defRPr/>
              </a:pPr>
              <a:t>‹#›</a:t>
            </a:fld>
            <a:endParaRPr lang="en-US" dirty="0"/>
          </a:p>
        </p:txBody>
      </p:sp>
    </p:spTree>
    <p:extLst>
      <p:ext uri="{BB962C8B-B14F-4D97-AF65-F5344CB8AC3E}">
        <p14:creationId xmlns:p14="http://schemas.microsoft.com/office/powerpoint/2010/main" val="3729677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ECFEE7AD-13E2-450F-93AF-70778EA1CE79}" type="slidenum">
              <a:rPr lang="en-US"/>
              <a:pPr>
                <a:defRPr/>
              </a:pPr>
              <a:t>‹#›</a:t>
            </a:fld>
            <a:endParaRPr lang="en-US" dirty="0"/>
          </a:p>
        </p:txBody>
      </p:sp>
    </p:spTree>
    <p:extLst>
      <p:ext uri="{BB962C8B-B14F-4D97-AF65-F5344CB8AC3E}">
        <p14:creationId xmlns:p14="http://schemas.microsoft.com/office/powerpoint/2010/main" val="3746906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F8C09199-58CE-4FAC-89F7-F58E956EBB0B}" type="slidenum">
              <a:rPr lang="en-US"/>
              <a:pPr>
                <a:defRPr/>
              </a:pPr>
              <a:t>‹#›</a:t>
            </a:fld>
            <a:endParaRPr lang="en-US" dirty="0"/>
          </a:p>
        </p:txBody>
      </p:sp>
    </p:spTree>
    <p:extLst>
      <p:ext uri="{BB962C8B-B14F-4D97-AF65-F5344CB8AC3E}">
        <p14:creationId xmlns:p14="http://schemas.microsoft.com/office/powerpoint/2010/main" val="967203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61732921-D545-4E80-B178-2B25DE4586DE}" type="slidenum">
              <a:rPr lang="en-US"/>
              <a:pPr>
                <a:defRPr/>
              </a:pPr>
              <a:t>‹#›</a:t>
            </a:fld>
            <a:endParaRPr lang="en-US" dirty="0"/>
          </a:p>
        </p:txBody>
      </p:sp>
    </p:spTree>
    <p:extLst>
      <p:ext uri="{BB962C8B-B14F-4D97-AF65-F5344CB8AC3E}">
        <p14:creationId xmlns:p14="http://schemas.microsoft.com/office/powerpoint/2010/main" val="1560832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B3DC9C47-5C3B-4724-9A7A-64726C013735}" type="slidenum">
              <a:rPr lang="en-US"/>
              <a:pPr>
                <a:defRPr/>
              </a:pPr>
              <a:t>‹#›</a:t>
            </a:fld>
            <a:endParaRPr lang="en-US" dirty="0"/>
          </a:p>
        </p:txBody>
      </p:sp>
    </p:spTree>
    <p:extLst>
      <p:ext uri="{BB962C8B-B14F-4D97-AF65-F5344CB8AC3E}">
        <p14:creationId xmlns:p14="http://schemas.microsoft.com/office/powerpoint/2010/main" val="4275133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4D5A59FE-C7B2-4371-87BD-3E417C80B16F}" type="slidenum">
              <a:rPr lang="en-US"/>
              <a:pPr>
                <a:defRPr/>
              </a:pPr>
              <a:t>‹#›</a:t>
            </a:fld>
            <a:endParaRPr lang="en-US" dirty="0"/>
          </a:p>
        </p:txBody>
      </p:sp>
    </p:spTree>
    <p:extLst>
      <p:ext uri="{BB962C8B-B14F-4D97-AF65-F5344CB8AC3E}">
        <p14:creationId xmlns:p14="http://schemas.microsoft.com/office/powerpoint/2010/main" val="405080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52EDCE3A-4B96-4A37-8E78-A217A7AD27BD}" type="slidenum">
              <a:rPr lang="en-US"/>
              <a:pPr>
                <a:defRPr/>
              </a:pPr>
              <a:t>‹#›</a:t>
            </a:fld>
            <a:endParaRPr lang="en-US" dirty="0"/>
          </a:p>
        </p:txBody>
      </p:sp>
    </p:spTree>
    <p:extLst>
      <p:ext uri="{BB962C8B-B14F-4D97-AF65-F5344CB8AC3E}">
        <p14:creationId xmlns:p14="http://schemas.microsoft.com/office/powerpoint/2010/main" val="3847694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B05C24BC-62F2-4E3B-B9BD-71BADFDB45A0}" type="slidenum">
              <a:rPr lang="en-US"/>
              <a:pPr>
                <a:defRPr/>
              </a:pPr>
              <a:t>‹#›</a:t>
            </a:fld>
            <a:endParaRPr lang="en-US" dirty="0"/>
          </a:p>
        </p:txBody>
      </p:sp>
    </p:spTree>
    <p:extLst>
      <p:ext uri="{BB962C8B-B14F-4D97-AF65-F5344CB8AC3E}">
        <p14:creationId xmlns:p14="http://schemas.microsoft.com/office/powerpoint/2010/main" val="2478079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B0B9C61A-E351-4B16-83B2-B8B2054F13E1}" type="slidenum">
              <a:rPr lang="en-US"/>
              <a:pPr>
                <a:defRPr/>
              </a:pPr>
              <a:t>‹#›</a:t>
            </a:fld>
            <a:endParaRPr lang="en-US" dirty="0"/>
          </a:p>
        </p:txBody>
      </p:sp>
    </p:spTree>
    <p:extLst>
      <p:ext uri="{BB962C8B-B14F-4D97-AF65-F5344CB8AC3E}">
        <p14:creationId xmlns:p14="http://schemas.microsoft.com/office/powerpoint/2010/main" val="415496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ED8B860F-E3DB-4E4F-858B-E83B19632038}" type="slidenum">
              <a:rPr lang="en-US"/>
              <a:pPr>
                <a:defRPr/>
              </a:pPr>
              <a:t>‹#›</a:t>
            </a:fld>
            <a:endParaRPr lang="en-US" dirty="0"/>
          </a:p>
        </p:txBody>
      </p:sp>
    </p:spTree>
    <p:extLst>
      <p:ext uri="{BB962C8B-B14F-4D97-AF65-F5344CB8AC3E}">
        <p14:creationId xmlns:p14="http://schemas.microsoft.com/office/powerpoint/2010/main" val="41147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C7A42006-DC0F-4EAA-910C-BD80BD25A4BD}" type="slidenum">
              <a:rPr lang="en-US"/>
              <a:pPr>
                <a:defRPr/>
              </a:pPr>
              <a:t>‹#›</a:t>
            </a:fld>
            <a:endParaRPr lang="en-US" dirty="0"/>
          </a:p>
        </p:txBody>
      </p:sp>
    </p:spTree>
    <p:extLst>
      <p:ext uri="{BB962C8B-B14F-4D97-AF65-F5344CB8AC3E}">
        <p14:creationId xmlns:p14="http://schemas.microsoft.com/office/powerpoint/2010/main" val="3078386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FBBC8402-1C3E-48EA-9074-B608C4766202}" type="slidenum">
              <a:rPr lang="en-US"/>
              <a:pPr>
                <a:defRPr/>
              </a:pPr>
              <a:t>‹#›</a:t>
            </a:fld>
            <a:endParaRPr lang="en-US" dirty="0"/>
          </a:p>
        </p:txBody>
      </p:sp>
    </p:spTree>
    <p:extLst>
      <p:ext uri="{BB962C8B-B14F-4D97-AF65-F5344CB8AC3E}">
        <p14:creationId xmlns:p14="http://schemas.microsoft.com/office/powerpoint/2010/main" val="3465455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cs typeface="+mn-cs"/>
              </a:defRPr>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cs typeface="+mn-cs"/>
              </a:defRPr>
            </a:lvl1pPr>
          </a:lstStyle>
          <a:p>
            <a:pPr>
              <a:defRPr/>
            </a:pPr>
            <a:r>
              <a:rPr lang="en-US"/>
              <a:t>Copyright 2005-2008 Kenneth M. Chipps Ph.D. www.chipps.com</a:t>
            </a:r>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A6E1A445-357B-422D-B5EA-FA1BCEE67C0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4"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smtClean="0"/>
              <a:t>Designing for High Density Wireless LANs</a:t>
            </a:r>
          </a:p>
        </p:txBody>
      </p:sp>
      <p:sp>
        <p:nvSpPr>
          <p:cNvPr id="3075" name="Rectangle 3"/>
          <p:cNvSpPr>
            <a:spLocks noGrp="1" noChangeArrowheads="1"/>
          </p:cNvSpPr>
          <p:nvPr>
            <p:ph type="subTitle" idx="1"/>
          </p:nvPr>
        </p:nvSpPr>
        <p:spPr/>
        <p:txBody>
          <a:bodyPr/>
          <a:lstStyle/>
          <a:p>
            <a:pPr eaLnBrk="1" hangingPunct="1"/>
            <a:r>
              <a:rPr lang="en-US" sz="2400" smtClean="0"/>
              <a:t>Last Update 2009.02.26</a:t>
            </a:r>
          </a:p>
          <a:p>
            <a:pPr eaLnBrk="1" hangingPunct="1"/>
            <a:r>
              <a:rPr lang="en-US" sz="2400" smtClean="0"/>
              <a:t>1.0.0</a:t>
            </a:r>
          </a:p>
        </p:txBody>
      </p:sp>
      <p:sp>
        <p:nvSpPr>
          <p:cNvPr id="30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F08F4E7-6B19-403B-B08C-8C493F4285C1}" type="slidenum">
              <a:rPr lang="en-US" smtClean="0"/>
              <a:pPr eaLnBrk="1" hangingPunct="1"/>
              <a:t>1</a:t>
            </a:fld>
            <a:endParaRPr lang="en-US" smtClean="0"/>
          </a:p>
        </p:txBody>
      </p:sp>
      <p:sp>
        <p:nvSpPr>
          <p:cNvPr id="3077" name="Footer Placeholder 6"/>
          <p:cNvSpPr>
            <a:spLocks noGrp="1"/>
          </p:cNvSpPr>
          <p:nvPr>
            <p:ph type="ftr" sz="quarter" idx="11"/>
          </p:nvPr>
        </p:nvSpPr>
        <p:spPr>
          <a:xfrm>
            <a:off x="2667000" y="6245225"/>
            <a:ext cx="4038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Approach</a:t>
            </a:r>
          </a:p>
        </p:txBody>
      </p:sp>
      <p:sp>
        <p:nvSpPr>
          <p:cNvPr id="12291" name="Content Placeholder 2"/>
          <p:cNvSpPr>
            <a:spLocks noGrp="1"/>
          </p:cNvSpPr>
          <p:nvPr>
            <p:ph idx="1"/>
          </p:nvPr>
        </p:nvSpPr>
        <p:spPr/>
        <p:txBody>
          <a:bodyPr/>
          <a:lstStyle/>
          <a:p>
            <a:pPr eaLnBrk="1" hangingPunct="1"/>
            <a:r>
              <a:rPr lang="en-US" smtClean="0"/>
              <a:t>This means a multi-radio with intelligent antenna design to use as many separate channels as possible while avoiding co-channel interference</a:t>
            </a:r>
          </a:p>
        </p:txBody>
      </p:sp>
      <p:sp>
        <p:nvSpPr>
          <p:cNvPr id="122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8DDC94B-C9D8-40F5-A860-972D33FEA85D}" type="slidenum">
              <a:rPr lang="en-US" smtClean="0"/>
              <a:pPr eaLnBrk="1" hangingPunct="1"/>
              <a:t>10</a:t>
            </a:fld>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Available Spectrum</a:t>
            </a:r>
          </a:p>
        </p:txBody>
      </p:sp>
      <p:sp>
        <p:nvSpPr>
          <p:cNvPr id="13315" name="Content Placeholder 2"/>
          <p:cNvSpPr>
            <a:spLocks noGrp="1"/>
          </p:cNvSpPr>
          <p:nvPr>
            <p:ph idx="1"/>
          </p:nvPr>
        </p:nvSpPr>
        <p:spPr/>
        <p:txBody>
          <a:bodyPr/>
          <a:lstStyle/>
          <a:p>
            <a:pPr eaLnBrk="1" hangingPunct="1"/>
            <a:endParaRPr lang="en-US" smtClean="0"/>
          </a:p>
        </p:txBody>
      </p:sp>
      <p:sp>
        <p:nvSpPr>
          <p:cNvPr id="1331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708DB2-A441-4735-BEDD-EEA7709EBFF2}" type="slidenum">
              <a:rPr lang="en-US" smtClean="0"/>
              <a:pPr eaLnBrk="1" hangingPunct="1"/>
              <a:t>11</a:t>
            </a:fld>
            <a:endParaRPr lang="en-US" smtClean="0"/>
          </a:p>
        </p:txBody>
      </p:sp>
      <p:pic>
        <p:nvPicPr>
          <p:cNvPr id="13318" name="Picture 2"/>
          <p:cNvPicPr>
            <a:picLocks noChangeAspect="1" noChangeArrowheads="1"/>
          </p:cNvPicPr>
          <p:nvPr/>
        </p:nvPicPr>
        <p:blipFill>
          <a:blip r:embed="rId2">
            <a:extLst>
              <a:ext uri="{28A0092B-C50C-407E-A947-70E740481C1C}">
                <a14:useLocalDpi xmlns:a14="http://schemas.microsoft.com/office/drawing/2010/main" val="0"/>
              </a:ext>
            </a:extLst>
          </a:blip>
          <a:srcRect l="13750" t="34444" r="8749" b="8888"/>
          <a:stretch>
            <a:fillRect/>
          </a:stretch>
        </p:blipFill>
        <p:spPr bwMode="auto">
          <a:xfrm>
            <a:off x="457200" y="1600200"/>
            <a:ext cx="8220075"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Approach</a:t>
            </a:r>
          </a:p>
        </p:txBody>
      </p:sp>
      <p:sp>
        <p:nvSpPr>
          <p:cNvPr id="14339" name="Content Placeholder 2"/>
          <p:cNvSpPr>
            <a:spLocks noGrp="1"/>
          </p:cNvSpPr>
          <p:nvPr>
            <p:ph idx="1"/>
          </p:nvPr>
        </p:nvSpPr>
        <p:spPr/>
        <p:txBody>
          <a:bodyPr/>
          <a:lstStyle/>
          <a:p>
            <a:pPr eaLnBrk="1" hangingPunct="1"/>
            <a:r>
              <a:rPr lang="en-US" smtClean="0"/>
              <a:t>The data rate is a function of the signal quality that is affected by distance and the noise levels generated by nearby Wi-Fi or other interference sources</a:t>
            </a:r>
          </a:p>
          <a:p>
            <a:pPr eaLnBrk="1" hangingPunct="1"/>
            <a:r>
              <a:rPr lang="en-US" smtClean="0"/>
              <a:t>A high error rate will force clients and APs to negotiate lower data rate connections even if the signal level is strong enough to support higher data rates</a:t>
            </a:r>
          </a:p>
        </p:txBody>
      </p:sp>
      <p:sp>
        <p:nvSpPr>
          <p:cNvPr id="143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43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D72AE5D-044E-4892-8F93-49D6984DDC61}" type="slidenum">
              <a:rPr lang="en-US" smtClean="0"/>
              <a:pPr eaLnBrk="1" hangingPunct="1"/>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Approach</a:t>
            </a:r>
          </a:p>
        </p:txBody>
      </p:sp>
      <p:sp>
        <p:nvSpPr>
          <p:cNvPr id="15363" name="Content Placeholder 2"/>
          <p:cNvSpPr>
            <a:spLocks noGrp="1"/>
          </p:cNvSpPr>
          <p:nvPr>
            <p:ph idx="1"/>
          </p:nvPr>
        </p:nvSpPr>
        <p:spPr/>
        <p:txBody>
          <a:bodyPr/>
          <a:lstStyle/>
          <a:p>
            <a:pPr eaLnBrk="1" hangingPunct="1"/>
            <a:r>
              <a:rPr lang="en-US" smtClean="0"/>
              <a:t>The actual throughput a user can achieve is a function of Free Air Time, which is the time the media is available for the client to transmit or receive</a:t>
            </a:r>
          </a:p>
          <a:p>
            <a:pPr eaLnBrk="1" hangingPunct="1"/>
            <a:r>
              <a:rPr lang="en-US" smtClean="0"/>
              <a:t>The access to the media is controlled by the CSMA/CA algorithm</a:t>
            </a:r>
          </a:p>
        </p:txBody>
      </p:sp>
      <p:sp>
        <p:nvSpPr>
          <p:cNvPr id="1536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536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63EAEB-C9FF-4E49-9EAB-5F8D9F89487B}" type="slidenum">
              <a:rPr lang="en-US" smtClean="0"/>
              <a:pPr eaLnBrk="1" hangingPunct="1"/>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Approach</a:t>
            </a:r>
          </a:p>
        </p:txBody>
      </p:sp>
      <p:sp>
        <p:nvSpPr>
          <p:cNvPr id="16387" name="Content Placeholder 2"/>
          <p:cNvSpPr>
            <a:spLocks noGrp="1"/>
          </p:cNvSpPr>
          <p:nvPr>
            <p:ph idx="1"/>
          </p:nvPr>
        </p:nvSpPr>
        <p:spPr/>
        <p:txBody>
          <a:bodyPr/>
          <a:lstStyle/>
          <a:p>
            <a:pPr eaLnBrk="1" hangingPunct="1"/>
            <a:r>
              <a:rPr lang="en-US" smtClean="0"/>
              <a:t>When the client detects energy in the media due to other transmissions, certain levels of noise and interference or adjacent channel emissions, the client must wait until the media becomes free</a:t>
            </a:r>
          </a:p>
          <a:p>
            <a:pPr eaLnBrk="1" hangingPunct="1"/>
            <a:r>
              <a:rPr lang="en-US" smtClean="0"/>
              <a:t>If the media is only available half the time for a particular client, the maximum throughput that client can transmit or receive will be half as well</a:t>
            </a:r>
          </a:p>
        </p:txBody>
      </p:sp>
      <p:sp>
        <p:nvSpPr>
          <p:cNvPr id="1638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3D9A269-51E3-4A24-BAD7-355DFD30AA06}" type="slidenum">
              <a:rPr lang="en-US" smtClean="0"/>
              <a:pPr eaLnBrk="1" hangingPunct="1"/>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Approach</a:t>
            </a:r>
          </a:p>
        </p:txBody>
      </p:sp>
      <p:sp>
        <p:nvSpPr>
          <p:cNvPr id="17411" name="Content Placeholder 2"/>
          <p:cNvSpPr>
            <a:spLocks noGrp="1"/>
          </p:cNvSpPr>
          <p:nvPr>
            <p:ph idx="1"/>
          </p:nvPr>
        </p:nvSpPr>
        <p:spPr/>
        <p:txBody>
          <a:bodyPr/>
          <a:lstStyle/>
          <a:p>
            <a:pPr eaLnBrk="1" hangingPunct="1"/>
            <a:r>
              <a:rPr lang="en-US" smtClean="0"/>
              <a:t>This brings the concept of Available Capacity, which is the product of the Free Air Time and the data rate between the AP and client</a:t>
            </a:r>
          </a:p>
          <a:p>
            <a:pPr eaLnBrk="1" hangingPunct="1"/>
            <a:r>
              <a:rPr lang="en-US" smtClean="0"/>
              <a:t>The best method to increase the Available Capacity is to provide the highest data rate and maximum Free Air Time</a:t>
            </a:r>
          </a:p>
        </p:txBody>
      </p:sp>
      <p:sp>
        <p:nvSpPr>
          <p:cNvPr id="1741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AEC4A8F-11C4-4EEF-A470-8C51223FF1ED}" type="slidenum">
              <a:rPr lang="en-US" smtClean="0"/>
              <a:pPr eaLnBrk="1" hangingPunct="1"/>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Approach</a:t>
            </a:r>
          </a:p>
        </p:txBody>
      </p:sp>
      <p:sp>
        <p:nvSpPr>
          <p:cNvPr id="18435" name="Content Placeholder 2"/>
          <p:cNvSpPr>
            <a:spLocks noGrp="1"/>
          </p:cNvSpPr>
          <p:nvPr>
            <p:ph idx="1"/>
          </p:nvPr>
        </p:nvSpPr>
        <p:spPr/>
        <p:txBody>
          <a:bodyPr/>
          <a:lstStyle/>
          <a:p>
            <a:pPr eaLnBrk="1" hangingPunct="1"/>
            <a:r>
              <a:rPr lang="en-US" smtClean="0"/>
              <a:t>When clients are able to associate to multiple APs operating on separate non-overlapping channels, then simultaneous transmission can occur, thereby increasing overall throughput and system capacity</a:t>
            </a:r>
          </a:p>
          <a:p>
            <a:pPr eaLnBrk="1" hangingPunct="1"/>
            <a:r>
              <a:rPr lang="en-US" smtClean="0"/>
              <a:t>The higher the data rate, the less time the media will be used to transmit a given amount of information</a:t>
            </a: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C3F250-74FC-4E96-96B8-867895F6EE87}" type="slidenum">
              <a:rPr lang="en-US" smtClean="0"/>
              <a:pPr eaLnBrk="1" hangingPunct="1"/>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t>Approach</a:t>
            </a:r>
          </a:p>
        </p:txBody>
      </p:sp>
      <p:sp>
        <p:nvSpPr>
          <p:cNvPr id="19459" name="Content Placeholder 2"/>
          <p:cNvSpPr>
            <a:spLocks noGrp="1"/>
          </p:cNvSpPr>
          <p:nvPr>
            <p:ph idx="1"/>
          </p:nvPr>
        </p:nvSpPr>
        <p:spPr/>
        <p:txBody>
          <a:bodyPr/>
          <a:lstStyle/>
          <a:p>
            <a:pPr eaLnBrk="1" hangingPunct="1"/>
            <a:r>
              <a:rPr lang="en-US" smtClean="0"/>
              <a:t>A user transmitting a 500byte packet at 1Mbps will be using the media (airtime) 54 times longer than a user transmitting the same 500byte packet at 54Mbps </a:t>
            </a:r>
          </a:p>
        </p:txBody>
      </p:sp>
      <p:sp>
        <p:nvSpPr>
          <p:cNvPr id="1946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0D11D78-A52A-4CE2-AE00-ECFAC8DC9FE4}" type="slidenum">
              <a:rPr lang="en-US" smtClean="0"/>
              <a:pPr eaLnBrk="1" hangingPunct="1"/>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Multi Radios</a:t>
            </a:r>
          </a:p>
        </p:txBody>
      </p:sp>
      <p:sp>
        <p:nvSpPr>
          <p:cNvPr id="20483" name="Content Placeholder 2"/>
          <p:cNvSpPr>
            <a:spLocks noGrp="1"/>
          </p:cNvSpPr>
          <p:nvPr>
            <p:ph idx="1"/>
          </p:nvPr>
        </p:nvSpPr>
        <p:spPr/>
        <p:txBody>
          <a:bodyPr/>
          <a:lstStyle/>
          <a:p>
            <a:pPr eaLnBrk="1" hangingPunct="1"/>
            <a:r>
              <a:rPr lang="en-US" smtClean="0"/>
              <a:t>In summary, in order to increase the highest data rate and maximum Free Air Time, one should simultaneously use multiple channels (radios) per system and reduce the number of users per channel</a:t>
            </a:r>
          </a:p>
        </p:txBody>
      </p:sp>
      <p:sp>
        <p:nvSpPr>
          <p:cNvPr id="2048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048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C2E849C-6BD3-4B27-969A-293286F4A744}" type="slidenum">
              <a:rPr lang="en-US" smtClean="0"/>
              <a:pPr eaLnBrk="1" hangingPunct="1"/>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Antenna Sectorization</a:t>
            </a:r>
          </a:p>
        </p:txBody>
      </p:sp>
      <p:sp>
        <p:nvSpPr>
          <p:cNvPr id="21507" name="Content Placeholder 2"/>
          <p:cNvSpPr>
            <a:spLocks noGrp="1"/>
          </p:cNvSpPr>
          <p:nvPr>
            <p:ph idx="1"/>
          </p:nvPr>
        </p:nvSpPr>
        <p:spPr/>
        <p:txBody>
          <a:bodyPr/>
          <a:lstStyle/>
          <a:p>
            <a:pPr eaLnBrk="1" hangingPunct="1"/>
            <a:r>
              <a:rPr lang="en-US" smtClean="0"/>
              <a:t>By creating a larger number of smaller cells, it is possible to achieve greater density, resulting in increased capacity</a:t>
            </a:r>
          </a:p>
          <a:p>
            <a:pPr eaLnBrk="1" hangingPunct="1"/>
            <a:r>
              <a:rPr lang="en-US" smtClean="0"/>
              <a:t>Because these cells are smaller, the number of users per channel can be limited and provide additional re-use of channels at much closer distance</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4BDD677-50DE-41F1-8C6C-81009DD4D437}" type="slidenum">
              <a:rPr lang="en-US" smtClean="0"/>
              <a:pPr eaLnBrk="1" hangingPunct="1"/>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Source</a:t>
            </a:r>
          </a:p>
        </p:txBody>
      </p:sp>
      <p:sp>
        <p:nvSpPr>
          <p:cNvPr id="4099" name="Rectangle 3"/>
          <p:cNvSpPr>
            <a:spLocks noGrp="1" noChangeArrowheads="1"/>
          </p:cNvSpPr>
          <p:nvPr>
            <p:ph idx="1"/>
          </p:nvPr>
        </p:nvSpPr>
        <p:spPr/>
        <p:txBody>
          <a:bodyPr/>
          <a:lstStyle/>
          <a:p>
            <a:pPr eaLnBrk="1" hangingPunct="1"/>
            <a:r>
              <a:rPr lang="en-US" smtClean="0"/>
              <a:t>This is a summary of an application note from Xirrus published in February 2009</a:t>
            </a:r>
          </a:p>
          <a:p>
            <a:pPr eaLnBrk="1" hangingPunct="1"/>
            <a:r>
              <a:rPr lang="en-US" smtClean="0"/>
              <a:t>The text and graphics are copied directly from the paper</a:t>
            </a:r>
          </a:p>
          <a:p>
            <a:pPr eaLnBrk="1" hangingPunct="1"/>
            <a:r>
              <a:rPr lang="en-US" smtClean="0"/>
              <a:t>They are being placed in this form for ease of lecturing on this topic</a:t>
            </a:r>
          </a:p>
          <a:p>
            <a:pPr eaLnBrk="1" hangingPunct="1"/>
            <a:r>
              <a:rPr lang="en-US" smtClean="0"/>
              <a:t>The details are specific to Xirrus, but applicable to other vendors equipment</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7404B1-5901-48C2-ADDF-877AE8580B56}" type="slidenum">
              <a:rPr lang="en-US" smtClean="0"/>
              <a:pPr eaLnBrk="1" hangingPunct="1"/>
              <a:t>2</a:t>
            </a:fld>
            <a:endParaRPr lang="en-US" smtClean="0"/>
          </a:p>
        </p:txBody>
      </p:sp>
      <p:sp>
        <p:nvSpPr>
          <p:cNvPr id="4101"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t>Antenna Sectorization</a:t>
            </a:r>
          </a:p>
        </p:txBody>
      </p:sp>
      <p:sp>
        <p:nvSpPr>
          <p:cNvPr id="22531" name="Content Placeholder 2"/>
          <p:cNvSpPr>
            <a:spLocks noGrp="1"/>
          </p:cNvSpPr>
          <p:nvPr>
            <p:ph idx="1"/>
          </p:nvPr>
        </p:nvSpPr>
        <p:spPr/>
        <p:txBody>
          <a:bodyPr/>
          <a:lstStyle/>
          <a:p>
            <a:pPr eaLnBrk="1" hangingPunct="1"/>
            <a:r>
              <a:rPr lang="en-US" smtClean="0"/>
              <a:t>The choice of omni-directional or directional antenna design will also have a significant impact in the re-use of channels</a:t>
            </a:r>
          </a:p>
          <a:p>
            <a:pPr eaLnBrk="1" hangingPunct="1"/>
            <a:r>
              <a:rPr lang="en-US" smtClean="0"/>
              <a:t>The use of sectorized directional antennas presents several advantages over omni-directional antennas</a:t>
            </a:r>
          </a:p>
        </p:txBody>
      </p:sp>
      <p:sp>
        <p:nvSpPr>
          <p:cNvPr id="2253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25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21B1EB9-9AED-41DE-8FF6-94253DA904AA}" type="slidenum">
              <a:rPr lang="en-US" smtClean="0"/>
              <a:pPr eaLnBrk="1" hangingPunct="1"/>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2.4 with Omni Antennas</a:t>
            </a:r>
          </a:p>
        </p:txBody>
      </p:sp>
      <p:sp>
        <p:nvSpPr>
          <p:cNvPr id="23555" name="Content Placeholder 2"/>
          <p:cNvSpPr>
            <a:spLocks noGrp="1"/>
          </p:cNvSpPr>
          <p:nvPr>
            <p:ph idx="1"/>
          </p:nvPr>
        </p:nvSpPr>
        <p:spPr/>
        <p:txBody>
          <a:bodyPr/>
          <a:lstStyle/>
          <a:p>
            <a:pPr eaLnBrk="1" hangingPunct="1"/>
            <a:endParaRPr lang="en-US" smtClean="0"/>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D77D38C-A5E4-4485-A985-E0D8F41EA99B}" type="slidenum">
              <a:rPr lang="en-US" smtClean="0"/>
              <a:pPr eaLnBrk="1" hangingPunct="1"/>
              <a:t>21</a:t>
            </a:fld>
            <a:endParaRPr lang="en-US" smtClean="0"/>
          </a:p>
        </p:txBody>
      </p:sp>
      <p:pic>
        <p:nvPicPr>
          <p:cNvPr id="23558" name="Picture 2"/>
          <p:cNvPicPr>
            <a:picLocks noChangeAspect="1" noChangeArrowheads="1"/>
          </p:cNvPicPr>
          <p:nvPr/>
        </p:nvPicPr>
        <p:blipFill>
          <a:blip r:embed="rId2">
            <a:extLst>
              <a:ext uri="{28A0092B-C50C-407E-A947-70E740481C1C}">
                <a14:useLocalDpi xmlns:a14="http://schemas.microsoft.com/office/drawing/2010/main" val="0"/>
              </a:ext>
            </a:extLst>
          </a:blip>
          <a:srcRect l="31876" t="32222" r="29375" b="8888"/>
          <a:stretch>
            <a:fillRect/>
          </a:stretch>
        </p:blipFill>
        <p:spPr bwMode="auto">
          <a:xfrm>
            <a:off x="1905000" y="1600200"/>
            <a:ext cx="534828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2.4 with Sector Antennas</a:t>
            </a:r>
          </a:p>
        </p:txBody>
      </p:sp>
      <p:sp>
        <p:nvSpPr>
          <p:cNvPr id="24579" name="Content Placeholder 2"/>
          <p:cNvSpPr>
            <a:spLocks noGrp="1"/>
          </p:cNvSpPr>
          <p:nvPr>
            <p:ph idx="1"/>
          </p:nvPr>
        </p:nvSpPr>
        <p:spPr/>
        <p:txBody>
          <a:bodyPr/>
          <a:lstStyle/>
          <a:p>
            <a:pPr eaLnBrk="1" hangingPunct="1"/>
            <a:endParaRPr lang="en-US" smtClean="0"/>
          </a:p>
        </p:txBody>
      </p:sp>
      <p:sp>
        <p:nvSpPr>
          <p:cNvPr id="2458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45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FA8A6DB-D3DC-426D-99C7-A6D9A21F39E3}" type="slidenum">
              <a:rPr lang="en-US" smtClean="0"/>
              <a:pPr eaLnBrk="1" hangingPunct="1"/>
              <a:t>22</a:t>
            </a:fld>
            <a:endParaRPr lang="en-US" smtClean="0"/>
          </a:p>
        </p:txBody>
      </p:sp>
      <p:pic>
        <p:nvPicPr>
          <p:cNvPr id="24582" name="Picture 2"/>
          <p:cNvPicPr>
            <a:picLocks noChangeAspect="1" noChangeArrowheads="1"/>
          </p:cNvPicPr>
          <p:nvPr/>
        </p:nvPicPr>
        <p:blipFill>
          <a:blip r:embed="rId2">
            <a:extLst>
              <a:ext uri="{28A0092B-C50C-407E-A947-70E740481C1C}">
                <a14:useLocalDpi xmlns:a14="http://schemas.microsoft.com/office/drawing/2010/main" val="0"/>
              </a:ext>
            </a:extLst>
          </a:blip>
          <a:srcRect l="36250" t="36667" r="28125" b="5556"/>
          <a:stretch>
            <a:fillRect/>
          </a:stretch>
        </p:blipFill>
        <p:spPr bwMode="auto">
          <a:xfrm>
            <a:off x="2057400" y="1600200"/>
            <a:ext cx="4953000" cy="451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t>Antenna Sectorization</a:t>
            </a:r>
          </a:p>
        </p:txBody>
      </p:sp>
      <p:sp>
        <p:nvSpPr>
          <p:cNvPr id="25603" name="Content Placeholder 2"/>
          <p:cNvSpPr>
            <a:spLocks noGrp="1"/>
          </p:cNvSpPr>
          <p:nvPr>
            <p:ph idx="1"/>
          </p:nvPr>
        </p:nvSpPr>
        <p:spPr/>
        <p:txBody>
          <a:bodyPr/>
          <a:lstStyle/>
          <a:p>
            <a:pPr eaLnBrk="1" hangingPunct="1"/>
            <a:r>
              <a:rPr lang="en-US" smtClean="0"/>
              <a:t>With sector antennas for the same station, there are now three channels covering the same area resulting in greater distribution of stations – only 10 stations share a channel</a:t>
            </a:r>
          </a:p>
          <a:p>
            <a:pPr eaLnBrk="1" hangingPunct="1"/>
            <a:r>
              <a:rPr lang="en-US" smtClean="0"/>
              <a:t>By tripling the density of radios per system and using sectorized antennas, the available capacity of the area has been increased by a factor of three</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5C611E-9B2E-456A-84C8-4CDD9E418B36}" type="slidenum">
              <a:rPr lang="en-US" smtClean="0"/>
              <a:pPr eaLnBrk="1" hangingPunct="1"/>
              <a:t>23</a:t>
            </a:fld>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Antenna Sectorization</a:t>
            </a:r>
          </a:p>
        </p:txBody>
      </p:sp>
      <p:sp>
        <p:nvSpPr>
          <p:cNvPr id="26627" name="Content Placeholder 2"/>
          <p:cNvSpPr>
            <a:spLocks noGrp="1"/>
          </p:cNvSpPr>
          <p:nvPr>
            <p:ph idx="1"/>
          </p:nvPr>
        </p:nvSpPr>
        <p:spPr/>
        <p:txBody>
          <a:bodyPr/>
          <a:lstStyle/>
          <a:p>
            <a:pPr eaLnBrk="1" hangingPunct="1"/>
            <a:r>
              <a:rPr lang="en-US" smtClean="0"/>
              <a:t>This scenario can be further improved by adding more radios per system</a:t>
            </a:r>
          </a:p>
          <a:p>
            <a:pPr eaLnBrk="1" hangingPunct="1"/>
            <a:r>
              <a:rPr lang="en-US" smtClean="0"/>
              <a:t>Since the number of non-overlapping channels in the 2.4GHz band is only three, the recommendation is to add radios in the 5GHz band</a:t>
            </a:r>
          </a:p>
        </p:txBody>
      </p:sp>
      <p:sp>
        <p:nvSpPr>
          <p:cNvPr id="2662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66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79EB60-C0CA-4AF3-9FD7-75910F09253E}" type="slidenum">
              <a:rPr lang="en-US" smtClean="0"/>
              <a:pPr eaLnBrk="1" hangingPunct="1"/>
              <a:t>24</a:t>
            </a:fld>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5 with 6 Sector Antennas</a:t>
            </a:r>
          </a:p>
        </p:txBody>
      </p:sp>
      <p:sp>
        <p:nvSpPr>
          <p:cNvPr id="27651" name="Content Placeholder 2"/>
          <p:cNvSpPr>
            <a:spLocks noGrp="1"/>
          </p:cNvSpPr>
          <p:nvPr>
            <p:ph idx="1"/>
          </p:nvPr>
        </p:nvSpPr>
        <p:spPr/>
        <p:txBody>
          <a:bodyPr/>
          <a:lstStyle/>
          <a:p>
            <a:pPr eaLnBrk="1" hangingPunct="1"/>
            <a:endParaRPr lang="en-US" smtClean="0"/>
          </a:p>
        </p:txBody>
      </p:sp>
      <p:sp>
        <p:nvSpPr>
          <p:cNvPr id="2765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ECB39E-23BD-4CFB-AB04-49D944B794B4}" type="slidenum">
              <a:rPr lang="en-US" smtClean="0"/>
              <a:pPr eaLnBrk="1" hangingPunct="1"/>
              <a:t>25</a:t>
            </a:fld>
            <a:endParaRPr lang="en-US" smtClean="0"/>
          </a:p>
        </p:txBody>
      </p:sp>
      <p:pic>
        <p:nvPicPr>
          <p:cNvPr id="27654" name="Picture 2"/>
          <p:cNvPicPr>
            <a:picLocks noChangeAspect="1" noChangeArrowheads="1"/>
          </p:cNvPicPr>
          <p:nvPr/>
        </p:nvPicPr>
        <p:blipFill>
          <a:blip r:embed="rId2">
            <a:extLst>
              <a:ext uri="{28A0092B-C50C-407E-A947-70E740481C1C}">
                <a14:useLocalDpi xmlns:a14="http://schemas.microsoft.com/office/drawing/2010/main" val="0"/>
              </a:ext>
            </a:extLst>
          </a:blip>
          <a:srcRect l="25000" t="36667" r="48125" b="16667"/>
          <a:stretch>
            <a:fillRect/>
          </a:stretch>
        </p:blipFill>
        <p:spPr bwMode="auto">
          <a:xfrm>
            <a:off x="2286000" y="1600200"/>
            <a:ext cx="468153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5 with 12 Sector Antennas</a:t>
            </a:r>
          </a:p>
        </p:txBody>
      </p:sp>
      <p:sp>
        <p:nvSpPr>
          <p:cNvPr id="28675" name="Content Placeholder 2"/>
          <p:cNvSpPr>
            <a:spLocks noGrp="1"/>
          </p:cNvSpPr>
          <p:nvPr>
            <p:ph idx="1"/>
          </p:nvPr>
        </p:nvSpPr>
        <p:spPr/>
        <p:txBody>
          <a:bodyPr/>
          <a:lstStyle/>
          <a:p>
            <a:pPr eaLnBrk="1" hangingPunct="1"/>
            <a:endParaRPr lang="en-US" smtClean="0"/>
          </a:p>
        </p:txBody>
      </p:sp>
      <p:sp>
        <p:nvSpPr>
          <p:cNvPr id="286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6B9C506-5E30-4C1F-A9ED-73A49BDEA8CB}" type="slidenum">
              <a:rPr lang="en-US" smtClean="0"/>
              <a:pPr eaLnBrk="1" hangingPunct="1"/>
              <a:t>26</a:t>
            </a:fld>
            <a:endParaRPr lang="en-US" smtClean="0"/>
          </a:p>
        </p:txBody>
      </p:sp>
      <p:pic>
        <p:nvPicPr>
          <p:cNvPr id="28678" name="Picture 2"/>
          <p:cNvPicPr>
            <a:picLocks noChangeAspect="1" noChangeArrowheads="1"/>
          </p:cNvPicPr>
          <p:nvPr/>
        </p:nvPicPr>
        <p:blipFill>
          <a:blip r:embed="rId2">
            <a:extLst>
              <a:ext uri="{28A0092B-C50C-407E-A947-70E740481C1C}">
                <a14:useLocalDpi xmlns:a14="http://schemas.microsoft.com/office/drawing/2010/main" val="0"/>
              </a:ext>
            </a:extLst>
          </a:blip>
          <a:srcRect l="64375" t="37778" r="10625" b="16667"/>
          <a:stretch>
            <a:fillRect/>
          </a:stretch>
        </p:blipFill>
        <p:spPr bwMode="auto">
          <a:xfrm>
            <a:off x="2209800" y="1600200"/>
            <a:ext cx="441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Auto Cell Sizing</a:t>
            </a:r>
          </a:p>
        </p:txBody>
      </p:sp>
      <p:sp>
        <p:nvSpPr>
          <p:cNvPr id="29699" name="Content Placeholder 2"/>
          <p:cNvSpPr>
            <a:spLocks noGrp="1"/>
          </p:cNvSpPr>
          <p:nvPr>
            <p:ph idx="1"/>
          </p:nvPr>
        </p:nvSpPr>
        <p:spPr/>
        <p:txBody>
          <a:bodyPr/>
          <a:lstStyle/>
          <a:p>
            <a:pPr eaLnBrk="1" hangingPunct="1"/>
            <a:r>
              <a:rPr lang="en-US" smtClean="0"/>
              <a:t>The size of the cell or coverage areas is determined by the transmit power and receive sensitivity of both the AP and the stations</a:t>
            </a:r>
          </a:p>
          <a:p>
            <a:pPr eaLnBrk="1" hangingPunct="1"/>
            <a:r>
              <a:rPr lang="en-US" smtClean="0"/>
              <a:t>By tuning those values, the cell size can be adjusted to accommodate the dimensions and client density requirements</a:t>
            </a:r>
          </a:p>
        </p:txBody>
      </p:sp>
      <p:sp>
        <p:nvSpPr>
          <p:cNvPr id="297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297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AFD7846-F636-4339-AFCC-78963DD7B606}" type="slidenum">
              <a:rPr lang="en-US" smtClean="0"/>
              <a:pPr eaLnBrk="1" hangingPunct="1"/>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Auto Cell Sizing</a:t>
            </a:r>
          </a:p>
        </p:txBody>
      </p:sp>
      <p:sp>
        <p:nvSpPr>
          <p:cNvPr id="30723" name="Content Placeholder 2"/>
          <p:cNvSpPr>
            <a:spLocks noGrp="1"/>
          </p:cNvSpPr>
          <p:nvPr>
            <p:ph idx="1"/>
          </p:nvPr>
        </p:nvSpPr>
        <p:spPr/>
        <p:txBody>
          <a:bodyPr/>
          <a:lstStyle/>
          <a:p>
            <a:pPr eaLnBrk="1" hangingPunct="1"/>
            <a:r>
              <a:rPr lang="en-US" smtClean="0"/>
              <a:t>Adequate power control is also important to mitigate the interference between radios operating in the same channel</a:t>
            </a:r>
          </a:p>
        </p:txBody>
      </p:sp>
      <p:sp>
        <p:nvSpPr>
          <p:cNvPr id="307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07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0DC86D-C988-4C23-B1C4-29B635E629EA}" type="slidenum">
              <a:rPr lang="en-US" smtClean="0"/>
              <a:pPr eaLnBrk="1" hangingPunct="1"/>
              <a:t>28</a:t>
            </a:fld>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Load Balancing</a:t>
            </a:r>
          </a:p>
        </p:txBody>
      </p:sp>
      <p:sp>
        <p:nvSpPr>
          <p:cNvPr id="31747" name="Content Placeholder 2"/>
          <p:cNvSpPr>
            <a:spLocks noGrp="1"/>
          </p:cNvSpPr>
          <p:nvPr>
            <p:ph idx="1"/>
          </p:nvPr>
        </p:nvSpPr>
        <p:spPr/>
        <p:txBody>
          <a:bodyPr/>
          <a:lstStyle/>
          <a:p>
            <a:pPr eaLnBrk="1" hangingPunct="1"/>
            <a:r>
              <a:rPr lang="en-US" smtClean="0"/>
              <a:t>Load Balancing allows the array to distribute stations among all available radios in an area with the goal of providing maximum bandwidth to all stations</a:t>
            </a:r>
          </a:p>
          <a:p>
            <a:pPr eaLnBrk="1" hangingPunct="1"/>
            <a:r>
              <a:rPr lang="en-US" smtClean="0"/>
              <a:t>By moving a station from one congested radio to a less congested radio, load balancing allows that station to have more available bandwidth</a:t>
            </a:r>
          </a:p>
        </p:txBody>
      </p:sp>
      <p:sp>
        <p:nvSpPr>
          <p:cNvPr id="317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17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691C1D-7FCA-4B1A-B397-7026EE84F49D}" type="slidenum">
              <a:rPr lang="en-US" smtClean="0"/>
              <a:pPr eaLnBrk="1" hangingPunct="1"/>
              <a:t>29</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Background</a:t>
            </a:r>
          </a:p>
        </p:txBody>
      </p:sp>
      <p:sp>
        <p:nvSpPr>
          <p:cNvPr id="5123" name="Content Placeholder 2"/>
          <p:cNvSpPr>
            <a:spLocks noGrp="1"/>
          </p:cNvSpPr>
          <p:nvPr>
            <p:ph idx="1"/>
          </p:nvPr>
        </p:nvSpPr>
        <p:spPr/>
        <p:txBody>
          <a:bodyPr/>
          <a:lstStyle/>
          <a:p>
            <a:pPr eaLnBrk="1" hangingPunct="1"/>
            <a:r>
              <a:rPr lang="en-US" smtClean="0"/>
              <a:t>Wi-Fi was initially intended to provide LAN access for a moderate number of users</a:t>
            </a:r>
          </a:p>
          <a:p>
            <a:pPr eaLnBrk="1" hangingPunct="1"/>
            <a:r>
              <a:rPr lang="en-US" smtClean="0"/>
              <a:t>The evolution and overwhelming success of this technology has brought 802.11 deployments to environments that go well beyond a few users to a point where it can now be the primary access to the LAN</a:t>
            </a:r>
          </a:p>
        </p:txBody>
      </p:sp>
      <p:sp>
        <p:nvSpPr>
          <p:cNvPr id="51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2421A5F-562F-486F-8337-81C8FC6EC56D}" type="slidenum">
              <a:rPr lang="en-US" smtClean="0"/>
              <a:pPr eaLnBrk="1" hangingPunct="1"/>
              <a:t>3</a:t>
            </a:fld>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Traffic Shaping</a:t>
            </a:r>
          </a:p>
        </p:txBody>
      </p:sp>
      <p:sp>
        <p:nvSpPr>
          <p:cNvPr id="32771" name="Content Placeholder 2"/>
          <p:cNvSpPr>
            <a:spLocks noGrp="1"/>
          </p:cNvSpPr>
          <p:nvPr>
            <p:ph idx="1"/>
          </p:nvPr>
        </p:nvSpPr>
        <p:spPr/>
        <p:txBody>
          <a:bodyPr/>
          <a:lstStyle/>
          <a:p>
            <a:pPr eaLnBrk="1" hangingPunct="1"/>
            <a:r>
              <a:rPr lang="en-US" smtClean="0"/>
              <a:t>Limit some traffic to allow other types to move quicker</a:t>
            </a:r>
          </a:p>
        </p:txBody>
      </p:sp>
      <p:sp>
        <p:nvSpPr>
          <p:cNvPr id="327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27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0FAEDC-FECC-4A47-943A-FFA5088146C6}" type="slidenum">
              <a:rPr lang="en-US" smtClean="0"/>
              <a:pPr eaLnBrk="1" hangingPunct="1"/>
              <a:t>30</a:t>
            </a:fld>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t>Broadcast and Multicast</a:t>
            </a:r>
          </a:p>
        </p:txBody>
      </p:sp>
      <p:sp>
        <p:nvSpPr>
          <p:cNvPr id="33795" name="Content Placeholder 2"/>
          <p:cNvSpPr>
            <a:spLocks noGrp="1"/>
          </p:cNvSpPr>
          <p:nvPr>
            <p:ph idx="1"/>
          </p:nvPr>
        </p:nvSpPr>
        <p:spPr/>
        <p:txBody>
          <a:bodyPr/>
          <a:lstStyle/>
          <a:p>
            <a:pPr eaLnBrk="1" hangingPunct="1"/>
            <a:r>
              <a:rPr lang="en-US" smtClean="0"/>
              <a:t>Minimize the amount of unnecessary broadcast and multicast traffic</a:t>
            </a:r>
          </a:p>
        </p:txBody>
      </p:sp>
      <p:sp>
        <p:nvSpPr>
          <p:cNvPr id="337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37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D101416-1900-41C4-808D-A70190C4852A}" type="slidenum">
              <a:rPr lang="en-US" smtClean="0"/>
              <a:pPr eaLnBrk="1" hangingPunct="1"/>
              <a:t>31</a:t>
            </a:fld>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Ad Hoc Blocking</a:t>
            </a:r>
          </a:p>
        </p:txBody>
      </p:sp>
      <p:sp>
        <p:nvSpPr>
          <p:cNvPr id="34819" name="Content Placeholder 2"/>
          <p:cNvSpPr>
            <a:spLocks noGrp="1"/>
          </p:cNvSpPr>
          <p:nvPr>
            <p:ph idx="1"/>
          </p:nvPr>
        </p:nvSpPr>
        <p:spPr/>
        <p:txBody>
          <a:bodyPr/>
          <a:lstStyle/>
          <a:p>
            <a:pPr eaLnBrk="1" hangingPunct="1"/>
            <a:r>
              <a:rPr lang="en-US" smtClean="0"/>
              <a:t>Prevent stations from talking to each other without the control of the access point</a:t>
            </a:r>
          </a:p>
        </p:txBody>
      </p:sp>
      <p:sp>
        <p:nvSpPr>
          <p:cNvPr id="348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48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F253DC7-3E1B-46B6-9C3D-BD690232BA26}" type="slidenum">
              <a:rPr lang="en-US" smtClean="0"/>
              <a:pPr eaLnBrk="1" hangingPunct="1"/>
              <a:t>32</a:t>
            </a:fld>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Review</a:t>
            </a:r>
          </a:p>
        </p:txBody>
      </p:sp>
      <p:sp>
        <p:nvSpPr>
          <p:cNvPr id="35843" name="Content Placeholder 2"/>
          <p:cNvSpPr>
            <a:spLocks noGrp="1"/>
          </p:cNvSpPr>
          <p:nvPr>
            <p:ph idx="1"/>
          </p:nvPr>
        </p:nvSpPr>
        <p:spPr/>
        <p:txBody>
          <a:bodyPr/>
          <a:lstStyle/>
          <a:p>
            <a:pPr eaLnBrk="1" hangingPunct="1"/>
            <a:r>
              <a:rPr lang="en-US" smtClean="0"/>
              <a:t>How should we go about designing for a high density wireless network</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C69F06D-622F-4DEE-A240-1985F53DBD41}" type="slidenum">
              <a:rPr lang="en-US" smtClean="0"/>
              <a:pPr eaLnBrk="1" hangingPunct="1"/>
              <a:t>33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Background</a:t>
            </a:r>
          </a:p>
        </p:txBody>
      </p:sp>
      <p:sp>
        <p:nvSpPr>
          <p:cNvPr id="6147" name="Content Placeholder 2"/>
          <p:cNvSpPr>
            <a:spLocks noGrp="1"/>
          </p:cNvSpPr>
          <p:nvPr>
            <p:ph idx="1"/>
          </p:nvPr>
        </p:nvSpPr>
        <p:spPr/>
        <p:txBody>
          <a:bodyPr/>
          <a:lstStyle/>
          <a:p>
            <a:pPr eaLnBrk="1" hangingPunct="1"/>
            <a:r>
              <a:rPr lang="en-US" smtClean="0"/>
              <a:t>In these networks, it is often seen that the number of users connected to the network surpasses the initial design considerations and as a result, performance no longer meets expectations</a:t>
            </a:r>
          </a:p>
        </p:txBody>
      </p:sp>
      <p:sp>
        <p:nvSpPr>
          <p:cNvPr id="61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61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F9F9B28-7C88-4DA3-BB85-D68BEDC1B320}" type="slidenum">
              <a:rPr lang="en-US" smtClean="0"/>
              <a:pPr eaLnBrk="1" hangingPunct="1"/>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Elements</a:t>
            </a:r>
          </a:p>
        </p:txBody>
      </p:sp>
      <p:sp>
        <p:nvSpPr>
          <p:cNvPr id="3" name="Content Placeholder 2"/>
          <p:cNvSpPr>
            <a:spLocks noGrp="1"/>
          </p:cNvSpPr>
          <p:nvPr>
            <p:ph idx="1"/>
          </p:nvPr>
        </p:nvSpPr>
        <p:spPr/>
        <p:txBody>
          <a:bodyPr/>
          <a:lstStyle/>
          <a:p>
            <a:pPr eaLnBrk="1" hangingPunct="1">
              <a:defRPr/>
            </a:pPr>
            <a:r>
              <a:rPr lang="en-US" dirty="0" smtClean="0"/>
              <a:t>Multi-radio Systems</a:t>
            </a:r>
          </a:p>
          <a:p>
            <a:pPr lvl="1" eaLnBrk="1" hangingPunct="1">
              <a:defRPr/>
            </a:pPr>
            <a:r>
              <a:rPr lang="en-US" dirty="0" smtClean="0">
                <a:ea typeface="+mn-ea"/>
                <a:cs typeface="+mn-cs"/>
              </a:rPr>
              <a:t>802.11a</a:t>
            </a:r>
          </a:p>
          <a:p>
            <a:pPr lvl="1" eaLnBrk="1" hangingPunct="1">
              <a:defRPr/>
            </a:pPr>
            <a:r>
              <a:rPr lang="en-US" dirty="0" smtClean="0">
                <a:ea typeface="+mn-ea"/>
                <a:cs typeface="+mn-cs"/>
              </a:rPr>
              <a:t>802.11b</a:t>
            </a:r>
          </a:p>
          <a:p>
            <a:pPr lvl="1" eaLnBrk="1" hangingPunct="1">
              <a:defRPr/>
            </a:pPr>
            <a:r>
              <a:rPr lang="en-US" dirty="0" smtClean="0">
                <a:ea typeface="+mn-ea"/>
                <a:cs typeface="+mn-cs"/>
              </a:rPr>
              <a:t>802.11g</a:t>
            </a:r>
          </a:p>
          <a:p>
            <a:pPr lvl="1" eaLnBrk="1" hangingPunct="1">
              <a:defRPr/>
            </a:pPr>
            <a:r>
              <a:rPr lang="en-US" dirty="0" smtClean="0">
                <a:ea typeface="+mn-ea"/>
                <a:cs typeface="+mn-cs"/>
              </a:rPr>
              <a:t>802.11n</a:t>
            </a:r>
          </a:p>
          <a:p>
            <a:pPr lvl="1" eaLnBrk="1" hangingPunct="1">
              <a:defRPr/>
            </a:pPr>
            <a:r>
              <a:rPr lang="en-US" dirty="0" smtClean="0">
                <a:ea typeface="+mn-ea"/>
                <a:cs typeface="+mn-cs"/>
              </a:rPr>
              <a:t>Xirrus Wi-Fi Arrays incorporate 4, 8, 12, or 16 radios into a single device</a:t>
            </a:r>
          </a:p>
          <a:p>
            <a:pPr lvl="1" eaLnBrk="1" hangingPunct="1">
              <a:defRPr/>
            </a:pPr>
            <a:r>
              <a:rPr lang="en-US" dirty="0" smtClean="0">
                <a:ea typeface="+mn-ea"/>
                <a:cs typeface="+mn-cs"/>
              </a:rPr>
              <a:t>Each radio can be assigned to a unique channel providing dedicated bandwidth</a:t>
            </a:r>
          </a:p>
        </p:txBody>
      </p:sp>
      <p:sp>
        <p:nvSpPr>
          <p:cNvPr id="71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C0F511-E855-4D9E-B365-C282E563D7EC}" type="slidenum">
              <a:rPr lang="en-US" smtClean="0"/>
              <a:pPr eaLnBrk="1" hangingPunct="1"/>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Elements</a:t>
            </a:r>
          </a:p>
        </p:txBody>
      </p:sp>
      <p:sp>
        <p:nvSpPr>
          <p:cNvPr id="3" name="Content Placeholder 2"/>
          <p:cNvSpPr>
            <a:spLocks noGrp="1"/>
          </p:cNvSpPr>
          <p:nvPr>
            <p:ph idx="1"/>
          </p:nvPr>
        </p:nvSpPr>
        <p:spPr/>
        <p:txBody>
          <a:bodyPr/>
          <a:lstStyle/>
          <a:p>
            <a:pPr eaLnBrk="1" hangingPunct="1">
              <a:defRPr/>
            </a:pPr>
            <a:r>
              <a:rPr lang="en-US" dirty="0" smtClean="0"/>
              <a:t>Antenna Sectorization</a:t>
            </a:r>
          </a:p>
          <a:p>
            <a:pPr lvl="1" eaLnBrk="1" hangingPunct="1">
              <a:defRPr/>
            </a:pPr>
            <a:r>
              <a:rPr lang="en-US" dirty="0" smtClean="0">
                <a:ea typeface="+mn-ea"/>
                <a:cs typeface="+mn-cs"/>
              </a:rPr>
              <a:t>Directional, high gain antennas in a sectored array design provide a key capability for channel re-use in confined environments</a:t>
            </a:r>
          </a:p>
          <a:p>
            <a:pPr eaLnBrk="1" hangingPunct="1">
              <a:defRPr/>
            </a:pPr>
            <a:r>
              <a:rPr lang="en-US" dirty="0" smtClean="0"/>
              <a:t>Auto Cell Sizing</a:t>
            </a:r>
          </a:p>
          <a:p>
            <a:pPr lvl="1" eaLnBrk="1" hangingPunct="1">
              <a:defRPr/>
            </a:pPr>
            <a:r>
              <a:rPr lang="en-US" dirty="0" smtClean="0">
                <a:ea typeface="+mn-ea"/>
                <a:cs typeface="+mn-cs"/>
              </a:rPr>
              <a:t>Automatic control of power and sensitivity per radio allow control of the size and performance of the coverage area</a:t>
            </a:r>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C318D04-ECF5-42BE-ADF1-A6D2DB42904C}" type="slidenum">
              <a:rPr lang="en-US" smtClean="0"/>
              <a:pPr eaLnBrk="1" hangingPunct="1"/>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Elements</a:t>
            </a:r>
          </a:p>
        </p:txBody>
      </p:sp>
      <p:sp>
        <p:nvSpPr>
          <p:cNvPr id="3" name="Content Placeholder 2"/>
          <p:cNvSpPr>
            <a:spLocks noGrp="1"/>
          </p:cNvSpPr>
          <p:nvPr>
            <p:ph idx="1"/>
          </p:nvPr>
        </p:nvSpPr>
        <p:spPr/>
        <p:txBody>
          <a:bodyPr/>
          <a:lstStyle/>
          <a:p>
            <a:pPr eaLnBrk="1" hangingPunct="1">
              <a:defRPr/>
            </a:pPr>
            <a:r>
              <a:rPr lang="en-US" dirty="0" smtClean="0"/>
              <a:t>Station Load Balancing and Association Limits</a:t>
            </a:r>
          </a:p>
          <a:p>
            <a:pPr lvl="1" eaLnBrk="1" hangingPunct="1">
              <a:defRPr/>
            </a:pPr>
            <a:r>
              <a:rPr lang="en-US" dirty="0" smtClean="0">
                <a:ea typeface="+mn-ea"/>
                <a:cs typeface="+mn-cs"/>
              </a:rPr>
              <a:t>Appropriate distribution of users among radios is key for high-density without requiring modifications to the Wi-Fi client and avoid radio overloading</a:t>
            </a:r>
          </a:p>
          <a:p>
            <a:pPr eaLnBrk="1" hangingPunct="1">
              <a:defRPr/>
            </a:pPr>
            <a:r>
              <a:rPr lang="en-US" dirty="0" smtClean="0"/>
              <a:t>Traffic Shaping</a:t>
            </a:r>
          </a:p>
          <a:p>
            <a:pPr lvl="1" eaLnBrk="1" hangingPunct="1">
              <a:defRPr/>
            </a:pPr>
            <a:r>
              <a:rPr lang="en-US" dirty="0" smtClean="0">
                <a:ea typeface="+mn-ea"/>
                <a:cs typeface="+mn-cs"/>
              </a:rPr>
              <a:t>Controlling user traffic prevents any one station from clogging the network</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8CFE08C-7B06-4A33-8A52-88A3E0110A0B}" type="slidenum">
              <a:rPr lang="en-US" smtClean="0"/>
              <a:pPr eaLnBrk="1" hangingPunct="1"/>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Elements</a:t>
            </a:r>
          </a:p>
        </p:txBody>
      </p:sp>
      <p:sp>
        <p:nvSpPr>
          <p:cNvPr id="3" name="Content Placeholder 2"/>
          <p:cNvSpPr>
            <a:spLocks noGrp="1"/>
          </p:cNvSpPr>
          <p:nvPr>
            <p:ph idx="1"/>
          </p:nvPr>
        </p:nvSpPr>
        <p:spPr/>
        <p:txBody>
          <a:bodyPr/>
          <a:lstStyle/>
          <a:p>
            <a:pPr eaLnBrk="1" hangingPunct="1">
              <a:defRPr/>
            </a:pPr>
            <a:r>
              <a:rPr lang="en-US" dirty="0" smtClean="0"/>
              <a:t>Broadcast /Multicast Control and Station Privacy</a:t>
            </a:r>
          </a:p>
          <a:p>
            <a:pPr lvl="1" eaLnBrk="1" hangingPunct="1">
              <a:defRPr/>
            </a:pPr>
            <a:r>
              <a:rPr lang="en-US" dirty="0" smtClean="0">
                <a:ea typeface="+mn-ea"/>
                <a:cs typeface="+mn-cs"/>
              </a:rPr>
              <a:t>Broadcast/multicast traffic can extract a large toll on any network, so minimizing its effect improves network performance.</a:t>
            </a:r>
          </a:p>
          <a:p>
            <a:pPr eaLnBrk="1" hangingPunct="1">
              <a:defRPr/>
            </a:pPr>
            <a:r>
              <a:rPr lang="en-US" dirty="0" smtClean="0"/>
              <a:t>Radio Monitoring</a:t>
            </a:r>
          </a:p>
          <a:p>
            <a:pPr lvl="1" eaLnBrk="1" hangingPunct="1">
              <a:defRPr/>
            </a:pPr>
            <a:r>
              <a:rPr lang="en-US" dirty="0" smtClean="0">
                <a:ea typeface="+mn-ea"/>
                <a:cs typeface="+mn-cs"/>
              </a:rPr>
              <a:t>Spectrum Analysis is an important troubleshooting aid </a:t>
            </a:r>
            <a:endParaRPr lang="en-US" dirty="0"/>
          </a:p>
        </p:txBody>
      </p:sp>
      <p:sp>
        <p:nvSpPr>
          <p:cNvPr id="102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0BA5C10-11C5-4EA4-93EF-12892DDE7582}" type="slidenum">
              <a:rPr lang="en-US" smtClean="0"/>
              <a:pPr eaLnBrk="1" hangingPunct="1"/>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Approach</a:t>
            </a:r>
          </a:p>
        </p:txBody>
      </p:sp>
      <p:sp>
        <p:nvSpPr>
          <p:cNvPr id="11267" name="Content Placeholder 2"/>
          <p:cNvSpPr>
            <a:spLocks noGrp="1"/>
          </p:cNvSpPr>
          <p:nvPr>
            <p:ph idx="1"/>
          </p:nvPr>
        </p:nvSpPr>
        <p:spPr/>
        <p:txBody>
          <a:bodyPr/>
          <a:lstStyle/>
          <a:p>
            <a:pPr eaLnBrk="1" hangingPunct="1"/>
            <a:r>
              <a:rPr lang="en-US" smtClean="0"/>
              <a:t>Among the many challenges found in high-density Wi-Fi environments, the one that can be most difficult is channel reutilization</a:t>
            </a:r>
          </a:p>
          <a:p>
            <a:pPr eaLnBrk="1" hangingPunct="1"/>
            <a:r>
              <a:rPr lang="en-US" smtClean="0"/>
              <a:t>The best way to provide bandwidth to a high number of simultaneous users is to leverage as much of the RF spectrum available to Wi-Fi as possible and as many times as possible</a:t>
            </a:r>
          </a:p>
        </p:txBody>
      </p:sp>
      <p:sp>
        <p:nvSpPr>
          <p:cNvPr id="112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2005-2008 Kenneth M. Chipps Ph.D. www.chipps.com</a:t>
            </a:r>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F5D8052-8234-4848-B509-A44AC1A1D0C1}" type="slidenum">
              <a:rPr lang="en-US" smtClean="0"/>
              <a:pPr eaLnBrk="1" hangingPunct="1"/>
              <a:t>9</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4941</TotalTime>
  <Words>1402</Words>
  <Application>Microsoft Office PowerPoint</Application>
  <PresentationFormat>On-screen Show (4:3)</PresentationFormat>
  <Paragraphs>159</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Times New Roman</vt:lpstr>
      <vt:lpstr>CCNA</vt:lpstr>
      <vt:lpstr>Designing for High Density Wireless LANs</vt:lpstr>
      <vt:lpstr>Source</vt:lpstr>
      <vt:lpstr>Background</vt:lpstr>
      <vt:lpstr>Background</vt:lpstr>
      <vt:lpstr>Elements</vt:lpstr>
      <vt:lpstr>Elements</vt:lpstr>
      <vt:lpstr>Elements</vt:lpstr>
      <vt:lpstr>Elements</vt:lpstr>
      <vt:lpstr>Approach</vt:lpstr>
      <vt:lpstr>Approach</vt:lpstr>
      <vt:lpstr>Available Spectrum</vt:lpstr>
      <vt:lpstr>Approach</vt:lpstr>
      <vt:lpstr>Approach</vt:lpstr>
      <vt:lpstr>Approach</vt:lpstr>
      <vt:lpstr>Approach</vt:lpstr>
      <vt:lpstr>Approach</vt:lpstr>
      <vt:lpstr>Approach</vt:lpstr>
      <vt:lpstr>Multi Radios</vt:lpstr>
      <vt:lpstr>Antenna Sectorization</vt:lpstr>
      <vt:lpstr>Antenna Sectorization</vt:lpstr>
      <vt:lpstr>2.4 with Omni Antennas</vt:lpstr>
      <vt:lpstr>2.4 with Sector Antennas</vt:lpstr>
      <vt:lpstr>Antenna Sectorization</vt:lpstr>
      <vt:lpstr>Antenna Sectorization</vt:lpstr>
      <vt:lpstr>5 with 6 Sector Antennas</vt:lpstr>
      <vt:lpstr>5 with 12 Sector Antennas</vt:lpstr>
      <vt:lpstr>Auto Cell Sizing</vt:lpstr>
      <vt:lpstr>Auto Cell Sizing</vt:lpstr>
      <vt:lpstr>Load Balancing</vt:lpstr>
      <vt:lpstr>Traffic Shaping</vt:lpstr>
      <vt:lpstr>Broadcast and Multicast</vt:lpstr>
      <vt:lpstr>Ad Hoc Blocking</vt:lpstr>
      <vt:lpstr>Review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for High Density Wireless LANs</dc:title>
  <dc:creator>Kenneth M. Chipps Ph.D.</dc:creator>
  <cp:lastModifiedBy>Kenneth M. Chipps Ph.D.</cp:lastModifiedBy>
  <cp:revision>208</cp:revision>
  <dcterms:created xsi:type="dcterms:W3CDTF">2000-09-27T16:26:34Z</dcterms:created>
  <dcterms:modified xsi:type="dcterms:W3CDTF">2012-11-16T00:05:14Z</dcterms:modified>
</cp:coreProperties>
</file>