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Lst>
  <p:notesMasterIdLst>
    <p:notesMasterId r:id="rId102"/>
  </p:notesMasterIdLst>
  <p:handoutMasterIdLst>
    <p:handoutMasterId r:id="rId103"/>
  </p:handoutMasterIdLst>
  <p:sldIdLst>
    <p:sldId id="256" r:id="rId2"/>
    <p:sldId id="299" r:id="rId3"/>
    <p:sldId id="259" r:id="rId4"/>
    <p:sldId id="313" r:id="rId5"/>
    <p:sldId id="314" r:id="rId6"/>
    <p:sldId id="315" r:id="rId7"/>
    <p:sldId id="316" r:id="rId8"/>
    <p:sldId id="317" r:id="rId9"/>
    <p:sldId id="318" r:id="rId10"/>
    <p:sldId id="319" r:id="rId11"/>
    <p:sldId id="320" r:id="rId12"/>
    <p:sldId id="321" r:id="rId13"/>
    <p:sldId id="260" r:id="rId14"/>
    <p:sldId id="263" r:id="rId15"/>
    <p:sldId id="291" r:id="rId16"/>
    <p:sldId id="264" r:id="rId17"/>
    <p:sldId id="336" r:id="rId18"/>
    <p:sldId id="322" r:id="rId19"/>
    <p:sldId id="337" r:id="rId20"/>
    <p:sldId id="326" r:id="rId21"/>
    <p:sldId id="338" r:id="rId22"/>
    <p:sldId id="268" r:id="rId23"/>
    <p:sldId id="292" r:id="rId24"/>
    <p:sldId id="269" r:id="rId25"/>
    <p:sldId id="270" r:id="rId26"/>
    <p:sldId id="271" r:id="rId27"/>
    <p:sldId id="288" r:id="rId28"/>
    <p:sldId id="287" r:id="rId29"/>
    <p:sldId id="275" r:id="rId30"/>
    <p:sldId id="289" r:id="rId31"/>
    <p:sldId id="290" r:id="rId32"/>
    <p:sldId id="273" r:id="rId33"/>
    <p:sldId id="274" r:id="rId34"/>
    <p:sldId id="339" r:id="rId35"/>
    <p:sldId id="310" r:id="rId36"/>
    <p:sldId id="311" r:id="rId37"/>
    <p:sldId id="312" r:id="rId38"/>
    <p:sldId id="277" r:id="rId39"/>
    <p:sldId id="340" r:id="rId40"/>
    <p:sldId id="278" r:id="rId41"/>
    <p:sldId id="279" r:id="rId42"/>
    <p:sldId id="293" r:id="rId43"/>
    <p:sldId id="280" r:id="rId44"/>
    <p:sldId id="281" r:id="rId45"/>
    <p:sldId id="282" r:id="rId46"/>
    <p:sldId id="283" r:id="rId47"/>
    <p:sldId id="335" r:id="rId48"/>
    <p:sldId id="309" r:id="rId49"/>
    <p:sldId id="341" r:id="rId50"/>
    <p:sldId id="294" r:id="rId51"/>
    <p:sldId id="325" r:id="rId52"/>
    <p:sldId id="342" r:id="rId53"/>
    <p:sldId id="297" r:id="rId54"/>
    <p:sldId id="298" r:id="rId55"/>
    <p:sldId id="267" r:id="rId56"/>
    <p:sldId id="356" r:id="rId57"/>
    <p:sldId id="323" r:id="rId58"/>
    <p:sldId id="284" r:id="rId59"/>
    <p:sldId id="285" r:id="rId60"/>
    <p:sldId id="327" r:id="rId61"/>
    <p:sldId id="343" r:id="rId62"/>
    <p:sldId id="328" r:id="rId63"/>
    <p:sldId id="329" r:id="rId64"/>
    <p:sldId id="330" r:id="rId65"/>
    <p:sldId id="357" r:id="rId66"/>
    <p:sldId id="358" r:id="rId67"/>
    <p:sldId id="359" r:id="rId68"/>
    <p:sldId id="364" r:id="rId69"/>
    <p:sldId id="428" r:id="rId70"/>
    <p:sldId id="366" r:id="rId71"/>
    <p:sldId id="367" r:id="rId72"/>
    <p:sldId id="368" r:id="rId73"/>
    <p:sldId id="369" r:id="rId74"/>
    <p:sldId id="374" r:id="rId75"/>
    <p:sldId id="375" r:id="rId76"/>
    <p:sldId id="411" r:id="rId77"/>
    <p:sldId id="423" r:id="rId78"/>
    <p:sldId id="424" r:id="rId79"/>
    <p:sldId id="425" r:id="rId80"/>
    <p:sldId id="361" r:id="rId81"/>
    <p:sldId id="429" r:id="rId82"/>
    <p:sldId id="430" r:id="rId83"/>
    <p:sldId id="431" r:id="rId84"/>
    <p:sldId id="362" r:id="rId85"/>
    <p:sldId id="331" r:id="rId86"/>
    <p:sldId id="324" r:id="rId87"/>
    <p:sldId id="286" r:id="rId88"/>
    <p:sldId id="332" r:id="rId89"/>
    <p:sldId id="344" r:id="rId90"/>
    <p:sldId id="333" r:id="rId91"/>
    <p:sldId id="334" r:id="rId92"/>
    <p:sldId id="346" r:id="rId93"/>
    <p:sldId id="348" r:id="rId94"/>
    <p:sldId id="349" r:id="rId95"/>
    <p:sldId id="350" r:id="rId96"/>
    <p:sldId id="352" r:id="rId97"/>
    <p:sldId id="353" r:id="rId98"/>
    <p:sldId id="354" r:id="rId99"/>
    <p:sldId id="355" r:id="rId100"/>
    <p:sldId id="300" r:id="rId101"/>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Arial" charset="0"/>
      </a:defRPr>
    </a:lvl1pPr>
    <a:lvl2pPr marL="457200" algn="l" rtl="0" fontAlgn="base">
      <a:spcBef>
        <a:spcPct val="0"/>
      </a:spcBef>
      <a:spcAft>
        <a:spcPct val="0"/>
      </a:spcAft>
      <a:defRPr sz="2400" kern="1200">
        <a:solidFill>
          <a:schemeClr val="tx1"/>
        </a:solidFill>
        <a:latin typeface="Times New Roman" pitchFamily="18" charset="0"/>
        <a:ea typeface="+mn-ea"/>
        <a:cs typeface="Arial" charset="0"/>
      </a:defRPr>
    </a:lvl2pPr>
    <a:lvl3pPr marL="914400" algn="l" rtl="0" fontAlgn="base">
      <a:spcBef>
        <a:spcPct val="0"/>
      </a:spcBef>
      <a:spcAft>
        <a:spcPct val="0"/>
      </a:spcAft>
      <a:defRPr sz="24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24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2400" kern="1200">
        <a:solidFill>
          <a:schemeClr val="tx1"/>
        </a:solidFill>
        <a:latin typeface="Times New Roman" pitchFamily="18" charset="0"/>
        <a:ea typeface="+mn-ea"/>
        <a:cs typeface="Arial" charset="0"/>
      </a:defRPr>
    </a:lvl5pPr>
    <a:lvl6pPr marL="2286000" algn="l" defTabSz="914400" rtl="0" eaLnBrk="1" latinLnBrk="0" hangingPunct="1">
      <a:defRPr sz="2400" kern="1200">
        <a:solidFill>
          <a:schemeClr val="tx1"/>
        </a:solidFill>
        <a:latin typeface="Times New Roman" pitchFamily="18" charset="0"/>
        <a:ea typeface="+mn-ea"/>
        <a:cs typeface="Arial" charset="0"/>
      </a:defRPr>
    </a:lvl6pPr>
    <a:lvl7pPr marL="2743200" algn="l" defTabSz="914400" rtl="0" eaLnBrk="1" latinLnBrk="0" hangingPunct="1">
      <a:defRPr sz="2400" kern="1200">
        <a:solidFill>
          <a:schemeClr val="tx1"/>
        </a:solidFill>
        <a:latin typeface="Times New Roman" pitchFamily="18" charset="0"/>
        <a:ea typeface="+mn-ea"/>
        <a:cs typeface="Arial" charset="0"/>
      </a:defRPr>
    </a:lvl7pPr>
    <a:lvl8pPr marL="3200400" algn="l" defTabSz="914400" rtl="0" eaLnBrk="1" latinLnBrk="0" hangingPunct="1">
      <a:defRPr sz="2400" kern="1200">
        <a:solidFill>
          <a:schemeClr val="tx1"/>
        </a:solidFill>
        <a:latin typeface="Times New Roman" pitchFamily="18" charset="0"/>
        <a:ea typeface="+mn-ea"/>
        <a:cs typeface="Arial" charset="0"/>
      </a:defRPr>
    </a:lvl8pPr>
    <a:lvl9pPr marL="3657600" algn="l" defTabSz="914400" rtl="0" eaLnBrk="1" latinLnBrk="0" hangingPunct="1">
      <a:defRPr sz="2400" kern="1200">
        <a:solidFill>
          <a:schemeClr val="tx1"/>
        </a:solidFill>
        <a:latin typeface="Times New Roman"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615" autoAdjust="0"/>
    <p:restoredTop sz="86339" autoAdjust="0"/>
  </p:normalViewPr>
  <p:slideViewPr>
    <p:cSldViewPr>
      <p:cViewPr varScale="1">
        <p:scale>
          <a:sx n="52" d="100"/>
          <a:sy n="52" d="100"/>
        </p:scale>
        <p:origin x="-1380"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07" Type="http://schemas.openxmlformats.org/officeDocument/2006/relationships/tableStyles" Target="tableStyles.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a:cs typeface="+mn-cs"/>
              </a:defRPr>
            </a:lvl1pPr>
          </a:lstStyle>
          <a:p>
            <a:pPr>
              <a:defRPr/>
            </a:pPr>
            <a:endParaRPr lang="en-US"/>
          </a:p>
        </p:txBody>
      </p:sp>
      <p:sp>
        <p:nvSpPr>
          <p:cNvPr id="22531"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dirty="0">
                <a:cs typeface="+mn-cs"/>
              </a:defRPr>
            </a:lvl1pPr>
          </a:lstStyle>
          <a:p>
            <a:pPr>
              <a:defRPr/>
            </a:pPr>
            <a:endParaRPr lang="en-US"/>
          </a:p>
        </p:txBody>
      </p:sp>
      <p:sp>
        <p:nvSpPr>
          <p:cNvPr id="22532"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dirty="0">
                <a:cs typeface="+mn-cs"/>
              </a:defRPr>
            </a:lvl1pPr>
          </a:lstStyle>
          <a:p>
            <a:pPr>
              <a:defRPr/>
            </a:pPr>
            <a:endParaRPr lang="en-US"/>
          </a:p>
        </p:txBody>
      </p:sp>
      <p:sp>
        <p:nvSpPr>
          <p:cNvPr id="22533"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FC648C05-D3E3-4532-AA0B-FC63729F4B68}" type="slidenum">
              <a:rPr lang="en-US"/>
              <a:pPr>
                <a:defRPr/>
              </a:pPr>
              <a:t>‹#›</a:t>
            </a:fld>
            <a:endParaRPr lang="en-US" dirty="0"/>
          </a:p>
        </p:txBody>
      </p:sp>
    </p:spTree>
    <p:extLst>
      <p:ext uri="{BB962C8B-B14F-4D97-AF65-F5344CB8AC3E}">
        <p14:creationId xmlns:p14="http://schemas.microsoft.com/office/powerpoint/2010/main" val="32269925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a:cs typeface="+mn-cs"/>
              </a:defRPr>
            </a:lvl1pPr>
          </a:lstStyle>
          <a:p>
            <a:pPr>
              <a:defRPr/>
            </a:pPr>
            <a:endParaRPr lang="en-US"/>
          </a:p>
        </p:txBody>
      </p:sp>
      <p:sp>
        <p:nvSpPr>
          <p:cNvPr id="3075"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dirty="0">
                <a:cs typeface="+mn-cs"/>
              </a:defRPr>
            </a:lvl1pPr>
          </a:lstStyle>
          <a:p>
            <a:pPr>
              <a:defRPr/>
            </a:pPr>
            <a:endParaRPr lang="en-US"/>
          </a:p>
        </p:txBody>
      </p:sp>
      <p:sp>
        <p:nvSpPr>
          <p:cNvPr id="1054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dirty="0">
                <a:cs typeface="+mn-cs"/>
              </a:defRPr>
            </a:lvl1pPr>
          </a:lstStyle>
          <a:p>
            <a:pPr>
              <a:defRPr/>
            </a:pPr>
            <a:endParaRPr lang="en-US"/>
          </a:p>
        </p:txBody>
      </p:sp>
      <p:sp>
        <p:nvSpPr>
          <p:cNvPr id="307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3A4944D6-3345-4922-915A-32F4D0AFA5E2}" type="slidenum">
              <a:rPr lang="en-US"/>
              <a:pPr>
                <a:defRPr/>
              </a:pPr>
              <a:t>‹#›</a:t>
            </a:fld>
            <a:endParaRPr lang="en-US" dirty="0"/>
          </a:p>
        </p:txBody>
      </p:sp>
    </p:spTree>
    <p:extLst>
      <p:ext uri="{BB962C8B-B14F-4D97-AF65-F5344CB8AC3E}">
        <p14:creationId xmlns:p14="http://schemas.microsoft.com/office/powerpoint/2010/main" val="195831283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4754" name="Rectangle 2"/>
          <p:cNvSpPr>
            <a:spLocks noGrp="1" noChangeArrowheads="1"/>
          </p:cNvSpPr>
          <p:nvPr>
            <p:ph type="ctrTitle"/>
          </p:nvPr>
        </p:nvSpPr>
        <p:spPr>
          <a:xfrm>
            <a:off x="685800" y="2130425"/>
            <a:ext cx="7772400" cy="1470025"/>
          </a:xfrm>
        </p:spPr>
        <p:txBody>
          <a:bodyPr/>
          <a:lstStyle>
            <a:lvl1pPr>
              <a:defRPr/>
            </a:lvl1pPr>
          </a:lstStyle>
          <a:p>
            <a:r>
              <a:rPr lang="en-US" smtClean="0"/>
              <a:t>Click to edit Master title style</a:t>
            </a:r>
            <a:endParaRPr lang="en-US"/>
          </a:p>
        </p:txBody>
      </p:sp>
      <p:sp>
        <p:nvSpPr>
          <p:cNvPr id="74755"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dirty="0"/>
            </a:lvl1pPr>
          </a:lstStyle>
          <a:p>
            <a:pPr>
              <a:defRPr/>
            </a:pPr>
            <a:endParaRPr lang="en-US"/>
          </a:p>
        </p:txBody>
      </p:sp>
      <p:sp>
        <p:nvSpPr>
          <p:cNvPr id="5" name="Rectangle 5"/>
          <p:cNvSpPr>
            <a:spLocks noGrp="1" noChangeArrowheads="1"/>
          </p:cNvSpPr>
          <p:nvPr>
            <p:ph type="ftr" sz="quarter" idx="11"/>
          </p:nvPr>
        </p:nvSpPr>
        <p:spPr>
          <a:xfrm>
            <a:off x="2667000" y="6245225"/>
            <a:ext cx="3886200" cy="476250"/>
          </a:xfrm>
        </p:spPr>
        <p:txBody>
          <a:bodyPr/>
          <a:lstStyle>
            <a:lvl1pPr>
              <a:defRPr sz="1400" dirty="0" smtClean="0"/>
            </a:lvl1pPr>
          </a:lstStyle>
          <a:p>
            <a:pPr>
              <a:defRPr/>
            </a:pPr>
            <a:r>
              <a:rPr lang="en-US"/>
              <a:t>Copyright 2000-2009 Kenneth M. Chipps Ph.D. www.chipps.com</a:t>
            </a:r>
          </a:p>
        </p:txBody>
      </p:sp>
      <p:sp>
        <p:nvSpPr>
          <p:cNvPr id="6" name="Rectangle 6"/>
          <p:cNvSpPr>
            <a:spLocks noGrp="1" noChangeArrowheads="1"/>
          </p:cNvSpPr>
          <p:nvPr>
            <p:ph type="sldNum" sz="quarter" idx="12"/>
          </p:nvPr>
        </p:nvSpPr>
        <p:spPr>
          <a:xfrm>
            <a:off x="6553200" y="6245225"/>
            <a:ext cx="2133600" cy="476250"/>
          </a:xfrm>
        </p:spPr>
        <p:txBody>
          <a:bodyPr/>
          <a:lstStyle>
            <a:lvl1pPr>
              <a:defRPr/>
            </a:lvl1pPr>
          </a:lstStyle>
          <a:p>
            <a:pPr>
              <a:defRPr/>
            </a:pPr>
            <a:fld id="{ADAF1287-5B32-4BD6-B9B8-0CC08A264B1A}" type="slidenum">
              <a:rPr lang="en-US"/>
              <a:pPr>
                <a:defRPr/>
              </a:pPr>
              <a:t>‹#›</a:t>
            </a:fld>
            <a:endParaRPr lang="en-US" dirty="0"/>
          </a:p>
        </p:txBody>
      </p:sp>
    </p:spTree>
    <p:extLst>
      <p:ext uri="{BB962C8B-B14F-4D97-AF65-F5344CB8AC3E}">
        <p14:creationId xmlns:p14="http://schemas.microsoft.com/office/powerpoint/2010/main" val="11523895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Copyright 2000-2009 Kenneth M. Chipps Ph.D. www.chipps.com</a:t>
            </a:r>
          </a:p>
        </p:txBody>
      </p:sp>
      <p:sp>
        <p:nvSpPr>
          <p:cNvPr id="6" name="Rectangle 6"/>
          <p:cNvSpPr>
            <a:spLocks noGrp="1" noChangeArrowheads="1"/>
          </p:cNvSpPr>
          <p:nvPr>
            <p:ph type="sldNum" sz="quarter" idx="12"/>
          </p:nvPr>
        </p:nvSpPr>
        <p:spPr>
          <a:ln/>
        </p:spPr>
        <p:txBody>
          <a:bodyPr/>
          <a:lstStyle>
            <a:lvl1pPr>
              <a:defRPr/>
            </a:lvl1pPr>
          </a:lstStyle>
          <a:p>
            <a:pPr>
              <a:defRPr/>
            </a:pPr>
            <a:fld id="{55C2CE49-0D7D-4D78-82DD-3E0A4ECAA697}" type="slidenum">
              <a:rPr lang="en-US"/>
              <a:pPr>
                <a:defRPr/>
              </a:pPr>
              <a:t>‹#›</a:t>
            </a:fld>
            <a:endParaRPr lang="en-US" dirty="0"/>
          </a:p>
        </p:txBody>
      </p:sp>
    </p:spTree>
    <p:extLst>
      <p:ext uri="{BB962C8B-B14F-4D97-AF65-F5344CB8AC3E}">
        <p14:creationId xmlns:p14="http://schemas.microsoft.com/office/powerpoint/2010/main" val="29479291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Copyright 2000-2009 Kenneth M. Chipps Ph.D. www.chipps.com</a:t>
            </a:r>
          </a:p>
        </p:txBody>
      </p:sp>
      <p:sp>
        <p:nvSpPr>
          <p:cNvPr id="6" name="Rectangle 6"/>
          <p:cNvSpPr>
            <a:spLocks noGrp="1" noChangeArrowheads="1"/>
          </p:cNvSpPr>
          <p:nvPr>
            <p:ph type="sldNum" sz="quarter" idx="12"/>
          </p:nvPr>
        </p:nvSpPr>
        <p:spPr>
          <a:ln/>
        </p:spPr>
        <p:txBody>
          <a:bodyPr/>
          <a:lstStyle>
            <a:lvl1pPr>
              <a:defRPr/>
            </a:lvl1pPr>
          </a:lstStyle>
          <a:p>
            <a:pPr>
              <a:defRPr/>
            </a:pPr>
            <a:fld id="{05B1E70C-815F-4AC7-A050-C82D79D748A8}" type="slidenum">
              <a:rPr lang="en-US"/>
              <a:pPr>
                <a:defRPr/>
              </a:pPr>
              <a:t>‹#›</a:t>
            </a:fld>
            <a:endParaRPr lang="en-US" dirty="0"/>
          </a:p>
        </p:txBody>
      </p:sp>
    </p:spTree>
    <p:extLst>
      <p:ext uri="{BB962C8B-B14F-4D97-AF65-F5344CB8AC3E}">
        <p14:creationId xmlns:p14="http://schemas.microsoft.com/office/powerpoint/2010/main" val="13296183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457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57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Copyright 2000-2009 Kenneth M. Chipps Ph.D. www.chipps.com</a:t>
            </a:r>
          </a:p>
        </p:txBody>
      </p:sp>
      <p:sp>
        <p:nvSpPr>
          <p:cNvPr id="9" name="Rectangle 6"/>
          <p:cNvSpPr>
            <a:spLocks noGrp="1" noChangeArrowheads="1"/>
          </p:cNvSpPr>
          <p:nvPr>
            <p:ph type="sldNum" sz="quarter" idx="12"/>
          </p:nvPr>
        </p:nvSpPr>
        <p:spPr>
          <a:ln/>
        </p:spPr>
        <p:txBody>
          <a:bodyPr/>
          <a:lstStyle>
            <a:lvl1pPr>
              <a:defRPr/>
            </a:lvl1pPr>
          </a:lstStyle>
          <a:p>
            <a:pPr>
              <a:defRPr/>
            </a:pPr>
            <a:fld id="{E7A3ECEB-B877-4248-B808-5CA32F22DF54}" type="slidenum">
              <a:rPr lang="en-US"/>
              <a:pPr>
                <a:defRPr/>
              </a:pPr>
              <a:t>‹#›</a:t>
            </a:fld>
            <a:endParaRPr lang="en-US" dirty="0"/>
          </a:p>
        </p:txBody>
      </p:sp>
    </p:spTree>
    <p:extLst>
      <p:ext uri="{BB962C8B-B14F-4D97-AF65-F5344CB8AC3E}">
        <p14:creationId xmlns:p14="http://schemas.microsoft.com/office/powerpoint/2010/main" val="30579597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Copyright 2000-2009 Kenneth M. Chipps Ph.D. www.chipps.com</a:t>
            </a:r>
          </a:p>
        </p:txBody>
      </p:sp>
      <p:sp>
        <p:nvSpPr>
          <p:cNvPr id="7" name="Rectangle 6"/>
          <p:cNvSpPr>
            <a:spLocks noGrp="1" noChangeArrowheads="1"/>
          </p:cNvSpPr>
          <p:nvPr>
            <p:ph type="sldNum" sz="quarter" idx="12"/>
          </p:nvPr>
        </p:nvSpPr>
        <p:spPr>
          <a:ln/>
        </p:spPr>
        <p:txBody>
          <a:bodyPr/>
          <a:lstStyle>
            <a:lvl1pPr>
              <a:defRPr/>
            </a:lvl1pPr>
          </a:lstStyle>
          <a:p>
            <a:pPr>
              <a:defRPr/>
            </a:pPr>
            <a:fld id="{328A8CC0-748F-4725-828C-42168EE31AD7}" type="slidenum">
              <a:rPr lang="en-US"/>
              <a:pPr>
                <a:defRPr/>
              </a:pPr>
              <a:t>‹#›</a:t>
            </a:fld>
            <a:endParaRPr lang="en-US" dirty="0"/>
          </a:p>
        </p:txBody>
      </p:sp>
    </p:spTree>
    <p:extLst>
      <p:ext uri="{BB962C8B-B14F-4D97-AF65-F5344CB8AC3E}">
        <p14:creationId xmlns:p14="http://schemas.microsoft.com/office/powerpoint/2010/main" val="20910664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pPr lvl="0"/>
            <a:r>
              <a:rPr lang="en-US" noProof="0" dirty="0" smtClean="0"/>
              <a:t>Click icon to add table</a:t>
            </a:r>
            <a:endParaRPr lang="en-US" noProof="0" dirty="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Copyright 2000-2009 Kenneth M. Chipps Ph.D. www.chipps.com</a:t>
            </a:r>
          </a:p>
        </p:txBody>
      </p:sp>
      <p:sp>
        <p:nvSpPr>
          <p:cNvPr id="6" name="Rectangle 6"/>
          <p:cNvSpPr>
            <a:spLocks noGrp="1" noChangeArrowheads="1"/>
          </p:cNvSpPr>
          <p:nvPr>
            <p:ph type="sldNum" sz="quarter" idx="12"/>
          </p:nvPr>
        </p:nvSpPr>
        <p:spPr>
          <a:ln/>
        </p:spPr>
        <p:txBody>
          <a:bodyPr/>
          <a:lstStyle>
            <a:lvl1pPr>
              <a:defRPr/>
            </a:lvl1pPr>
          </a:lstStyle>
          <a:p>
            <a:pPr>
              <a:defRPr/>
            </a:pPr>
            <a:fld id="{2C7A9981-9D5B-4D1A-BF44-31C9BA5A390C}" type="slidenum">
              <a:rPr lang="en-US"/>
              <a:pPr>
                <a:defRPr/>
              </a:pPr>
              <a:t>‹#›</a:t>
            </a:fld>
            <a:endParaRPr lang="en-US" dirty="0"/>
          </a:p>
        </p:txBody>
      </p:sp>
    </p:spTree>
    <p:extLst>
      <p:ext uri="{BB962C8B-B14F-4D97-AF65-F5344CB8AC3E}">
        <p14:creationId xmlns:p14="http://schemas.microsoft.com/office/powerpoint/2010/main" val="19618522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Copyright 2000-2009 Kenneth M. Chipps Ph.D. www.chipps.com</a:t>
            </a:r>
          </a:p>
        </p:txBody>
      </p:sp>
      <p:sp>
        <p:nvSpPr>
          <p:cNvPr id="6" name="Rectangle 6"/>
          <p:cNvSpPr>
            <a:spLocks noGrp="1" noChangeArrowheads="1"/>
          </p:cNvSpPr>
          <p:nvPr>
            <p:ph type="sldNum" sz="quarter" idx="12"/>
          </p:nvPr>
        </p:nvSpPr>
        <p:spPr>
          <a:ln/>
        </p:spPr>
        <p:txBody>
          <a:bodyPr/>
          <a:lstStyle>
            <a:lvl1pPr>
              <a:defRPr/>
            </a:lvl1pPr>
          </a:lstStyle>
          <a:p>
            <a:pPr>
              <a:defRPr/>
            </a:pPr>
            <a:fld id="{33D7676E-0794-410A-8973-4A1A254DD0DB}" type="slidenum">
              <a:rPr lang="en-US"/>
              <a:pPr>
                <a:defRPr/>
              </a:pPr>
              <a:t>‹#›</a:t>
            </a:fld>
            <a:endParaRPr lang="en-US" dirty="0"/>
          </a:p>
        </p:txBody>
      </p:sp>
    </p:spTree>
    <p:extLst>
      <p:ext uri="{BB962C8B-B14F-4D97-AF65-F5344CB8AC3E}">
        <p14:creationId xmlns:p14="http://schemas.microsoft.com/office/powerpoint/2010/main" val="26032818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Copyright 2000-2009 Kenneth M. Chipps Ph.D. www.chipps.com</a:t>
            </a:r>
          </a:p>
        </p:txBody>
      </p:sp>
      <p:sp>
        <p:nvSpPr>
          <p:cNvPr id="6" name="Rectangle 6"/>
          <p:cNvSpPr>
            <a:spLocks noGrp="1" noChangeArrowheads="1"/>
          </p:cNvSpPr>
          <p:nvPr>
            <p:ph type="sldNum" sz="quarter" idx="12"/>
          </p:nvPr>
        </p:nvSpPr>
        <p:spPr>
          <a:ln/>
        </p:spPr>
        <p:txBody>
          <a:bodyPr/>
          <a:lstStyle>
            <a:lvl1pPr>
              <a:defRPr/>
            </a:lvl1pPr>
          </a:lstStyle>
          <a:p>
            <a:pPr>
              <a:defRPr/>
            </a:pPr>
            <a:fld id="{5EAA3275-007F-4185-BA59-1B616C72A082}" type="slidenum">
              <a:rPr lang="en-US"/>
              <a:pPr>
                <a:defRPr/>
              </a:pPr>
              <a:t>‹#›</a:t>
            </a:fld>
            <a:endParaRPr lang="en-US" dirty="0"/>
          </a:p>
        </p:txBody>
      </p:sp>
    </p:spTree>
    <p:extLst>
      <p:ext uri="{BB962C8B-B14F-4D97-AF65-F5344CB8AC3E}">
        <p14:creationId xmlns:p14="http://schemas.microsoft.com/office/powerpoint/2010/main" val="2394406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Copyright 2000-2009 Kenneth M. Chipps Ph.D. www.chipps.com</a:t>
            </a:r>
          </a:p>
        </p:txBody>
      </p:sp>
      <p:sp>
        <p:nvSpPr>
          <p:cNvPr id="7" name="Rectangle 6"/>
          <p:cNvSpPr>
            <a:spLocks noGrp="1" noChangeArrowheads="1"/>
          </p:cNvSpPr>
          <p:nvPr>
            <p:ph type="sldNum" sz="quarter" idx="12"/>
          </p:nvPr>
        </p:nvSpPr>
        <p:spPr>
          <a:ln/>
        </p:spPr>
        <p:txBody>
          <a:bodyPr/>
          <a:lstStyle>
            <a:lvl1pPr>
              <a:defRPr/>
            </a:lvl1pPr>
          </a:lstStyle>
          <a:p>
            <a:pPr>
              <a:defRPr/>
            </a:pPr>
            <a:fld id="{C9207323-CBA0-49B7-854B-80137290052A}" type="slidenum">
              <a:rPr lang="en-US"/>
              <a:pPr>
                <a:defRPr/>
              </a:pPr>
              <a:t>‹#›</a:t>
            </a:fld>
            <a:endParaRPr lang="en-US" dirty="0"/>
          </a:p>
        </p:txBody>
      </p:sp>
    </p:spTree>
    <p:extLst>
      <p:ext uri="{BB962C8B-B14F-4D97-AF65-F5344CB8AC3E}">
        <p14:creationId xmlns:p14="http://schemas.microsoft.com/office/powerpoint/2010/main" val="18436802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Copyright 2000-2009 Kenneth M. Chipps Ph.D. www.chipps.com</a:t>
            </a:r>
          </a:p>
        </p:txBody>
      </p:sp>
      <p:sp>
        <p:nvSpPr>
          <p:cNvPr id="9" name="Rectangle 6"/>
          <p:cNvSpPr>
            <a:spLocks noGrp="1" noChangeArrowheads="1"/>
          </p:cNvSpPr>
          <p:nvPr>
            <p:ph type="sldNum" sz="quarter" idx="12"/>
          </p:nvPr>
        </p:nvSpPr>
        <p:spPr>
          <a:ln/>
        </p:spPr>
        <p:txBody>
          <a:bodyPr/>
          <a:lstStyle>
            <a:lvl1pPr>
              <a:defRPr/>
            </a:lvl1pPr>
          </a:lstStyle>
          <a:p>
            <a:pPr>
              <a:defRPr/>
            </a:pPr>
            <a:fld id="{39B53008-5FFA-4A84-8903-8A396237B408}" type="slidenum">
              <a:rPr lang="en-US"/>
              <a:pPr>
                <a:defRPr/>
              </a:pPr>
              <a:t>‹#›</a:t>
            </a:fld>
            <a:endParaRPr lang="en-US" dirty="0"/>
          </a:p>
        </p:txBody>
      </p:sp>
    </p:spTree>
    <p:extLst>
      <p:ext uri="{BB962C8B-B14F-4D97-AF65-F5344CB8AC3E}">
        <p14:creationId xmlns:p14="http://schemas.microsoft.com/office/powerpoint/2010/main" val="35032546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Copyright 2000-2009 Kenneth M. Chipps Ph.D. www.chipps.com</a:t>
            </a:r>
          </a:p>
        </p:txBody>
      </p:sp>
      <p:sp>
        <p:nvSpPr>
          <p:cNvPr id="5" name="Rectangle 6"/>
          <p:cNvSpPr>
            <a:spLocks noGrp="1" noChangeArrowheads="1"/>
          </p:cNvSpPr>
          <p:nvPr>
            <p:ph type="sldNum" sz="quarter" idx="12"/>
          </p:nvPr>
        </p:nvSpPr>
        <p:spPr>
          <a:ln/>
        </p:spPr>
        <p:txBody>
          <a:bodyPr/>
          <a:lstStyle>
            <a:lvl1pPr>
              <a:defRPr/>
            </a:lvl1pPr>
          </a:lstStyle>
          <a:p>
            <a:pPr>
              <a:defRPr/>
            </a:pPr>
            <a:fld id="{329A9BAF-8D9D-4404-A15A-4D656EDB2CB3}" type="slidenum">
              <a:rPr lang="en-US"/>
              <a:pPr>
                <a:defRPr/>
              </a:pPr>
              <a:t>‹#›</a:t>
            </a:fld>
            <a:endParaRPr lang="en-US" dirty="0"/>
          </a:p>
        </p:txBody>
      </p:sp>
    </p:spTree>
    <p:extLst>
      <p:ext uri="{BB962C8B-B14F-4D97-AF65-F5344CB8AC3E}">
        <p14:creationId xmlns:p14="http://schemas.microsoft.com/office/powerpoint/2010/main" val="3194081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Copyright 2000-2009 Kenneth M. Chipps Ph.D. www.chipps.com</a:t>
            </a:r>
          </a:p>
        </p:txBody>
      </p:sp>
      <p:sp>
        <p:nvSpPr>
          <p:cNvPr id="4" name="Rectangle 6"/>
          <p:cNvSpPr>
            <a:spLocks noGrp="1" noChangeArrowheads="1"/>
          </p:cNvSpPr>
          <p:nvPr>
            <p:ph type="sldNum" sz="quarter" idx="12"/>
          </p:nvPr>
        </p:nvSpPr>
        <p:spPr>
          <a:ln/>
        </p:spPr>
        <p:txBody>
          <a:bodyPr/>
          <a:lstStyle>
            <a:lvl1pPr>
              <a:defRPr/>
            </a:lvl1pPr>
          </a:lstStyle>
          <a:p>
            <a:pPr>
              <a:defRPr/>
            </a:pPr>
            <a:fld id="{83DF477C-467A-4B78-9A92-7E5508A95F8E}" type="slidenum">
              <a:rPr lang="en-US"/>
              <a:pPr>
                <a:defRPr/>
              </a:pPr>
              <a:t>‹#›</a:t>
            </a:fld>
            <a:endParaRPr lang="en-US" dirty="0"/>
          </a:p>
        </p:txBody>
      </p:sp>
    </p:spTree>
    <p:extLst>
      <p:ext uri="{BB962C8B-B14F-4D97-AF65-F5344CB8AC3E}">
        <p14:creationId xmlns:p14="http://schemas.microsoft.com/office/powerpoint/2010/main" val="38785325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Copyright 2000-2009 Kenneth M. Chipps Ph.D. www.chipps.com</a:t>
            </a:r>
          </a:p>
        </p:txBody>
      </p:sp>
      <p:sp>
        <p:nvSpPr>
          <p:cNvPr id="7" name="Rectangle 6"/>
          <p:cNvSpPr>
            <a:spLocks noGrp="1" noChangeArrowheads="1"/>
          </p:cNvSpPr>
          <p:nvPr>
            <p:ph type="sldNum" sz="quarter" idx="12"/>
          </p:nvPr>
        </p:nvSpPr>
        <p:spPr>
          <a:ln/>
        </p:spPr>
        <p:txBody>
          <a:bodyPr/>
          <a:lstStyle>
            <a:lvl1pPr>
              <a:defRPr/>
            </a:lvl1pPr>
          </a:lstStyle>
          <a:p>
            <a:pPr>
              <a:defRPr/>
            </a:pPr>
            <a:fld id="{42DA4A8B-589C-4EE0-97E1-9626C12ABBC9}" type="slidenum">
              <a:rPr lang="en-US"/>
              <a:pPr>
                <a:defRPr/>
              </a:pPr>
              <a:t>‹#›</a:t>
            </a:fld>
            <a:endParaRPr lang="en-US" dirty="0"/>
          </a:p>
        </p:txBody>
      </p:sp>
    </p:spTree>
    <p:extLst>
      <p:ext uri="{BB962C8B-B14F-4D97-AF65-F5344CB8AC3E}">
        <p14:creationId xmlns:p14="http://schemas.microsoft.com/office/powerpoint/2010/main" val="40167192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Copyright 2000-2009 Kenneth M. Chipps Ph.D. www.chipps.com</a:t>
            </a:r>
          </a:p>
        </p:txBody>
      </p:sp>
      <p:sp>
        <p:nvSpPr>
          <p:cNvPr id="7" name="Rectangle 6"/>
          <p:cNvSpPr>
            <a:spLocks noGrp="1" noChangeArrowheads="1"/>
          </p:cNvSpPr>
          <p:nvPr>
            <p:ph type="sldNum" sz="quarter" idx="12"/>
          </p:nvPr>
        </p:nvSpPr>
        <p:spPr>
          <a:ln/>
        </p:spPr>
        <p:txBody>
          <a:bodyPr/>
          <a:lstStyle>
            <a:lvl1pPr>
              <a:defRPr/>
            </a:lvl1pPr>
          </a:lstStyle>
          <a:p>
            <a:pPr>
              <a:defRPr/>
            </a:pPr>
            <a:fld id="{F0A18AB4-C0DD-458E-9B17-96EED0C7BEA1}" type="slidenum">
              <a:rPr lang="en-US"/>
              <a:pPr>
                <a:defRPr/>
              </a:pPr>
              <a:t>‹#›</a:t>
            </a:fld>
            <a:endParaRPr lang="en-US" dirty="0"/>
          </a:p>
        </p:txBody>
      </p:sp>
    </p:spTree>
    <p:extLst>
      <p:ext uri="{BB962C8B-B14F-4D97-AF65-F5344CB8AC3E}">
        <p14:creationId xmlns:p14="http://schemas.microsoft.com/office/powerpoint/2010/main" val="3339046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A6BBF8"/>
            </a:gs>
            <a:gs pos="100000">
              <a:srgbClr val="FFFFFF"/>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373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dirty="0">
                <a:cs typeface="+mn-cs"/>
              </a:defRPr>
            </a:lvl1pPr>
          </a:lstStyle>
          <a:p>
            <a:pPr>
              <a:defRPr/>
            </a:pPr>
            <a:endParaRPr lang="en-US"/>
          </a:p>
        </p:txBody>
      </p:sp>
      <p:sp>
        <p:nvSpPr>
          <p:cNvPr id="73733" name="Rectangle 5"/>
          <p:cNvSpPr>
            <a:spLocks noGrp="1" noChangeArrowheads="1"/>
          </p:cNvSpPr>
          <p:nvPr>
            <p:ph type="ftr" sz="quarter" idx="3"/>
          </p:nvPr>
        </p:nvSpPr>
        <p:spPr bwMode="auto">
          <a:xfrm>
            <a:off x="2743200" y="6245225"/>
            <a:ext cx="3657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dirty="0" smtClean="0">
                <a:cs typeface="+mn-cs"/>
              </a:defRPr>
            </a:lvl1pPr>
          </a:lstStyle>
          <a:p>
            <a:pPr>
              <a:defRPr/>
            </a:pPr>
            <a:r>
              <a:rPr lang="en-US"/>
              <a:t>Copyright 2000-2009 Kenneth M. Chipps Ph.D. www.chipps.com</a:t>
            </a:r>
          </a:p>
        </p:txBody>
      </p:sp>
      <p:sp>
        <p:nvSpPr>
          <p:cNvPr id="73734" name="Rectangle 6"/>
          <p:cNvSpPr>
            <a:spLocks noGrp="1" noChangeArrowheads="1"/>
          </p:cNvSpPr>
          <p:nvPr>
            <p:ph type="sldNum" sz="quarter" idx="4"/>
          </p:nvPr>
        </p:nvSpPr>
        <p:spPr bwMode="auto">
          <a:xfrm>
            <a:off x="6553200" y="622935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cs typeface="+mn-cs"/>
              </a:defRPr>
            </a:lvl1pPr>
          </a:lstStyle>
          <a:p>
            <a:pPr>
              <a:defRPr/>
            </a:pPr>
            <a:fld id="{688EEAB1-AC92-4FFA-826E-CE37C78233C2}"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706" r:id="rId1"/>
    <p:sldLayoutId id="2147483693" r:id="rId2"/>
    <p:sldLayoutId id="2147483694" r:id="rId3"/>
    <p:sldLayoutId id="2147483695" r:id="rId4"/>
    <p:sldLayoutId id="2147483696" r:id="rId5"/>
    <p:sldLayoutId id="2147483697" r:id="rId6"/>
    <p:sldLayoutId id="2147483698" r:id="rId7"/>
    <p:sldLayoutId id="2147483699" r:id="rId8"/>
    <p:sldLayoutId id="2147483700" r:id="rId9"/>
    <p:sldLayoutId id="2147483701" r:id="rId10"/>
    <p:sldLayoutId id="2147483702" r:id="rId11"/>
    <p:sldLayoutId id="2147483703" r:id="rId12"/>
    <p:sldLayoutId id="2147483704" r:id="rId13"/>
    <p:sldLayoutId id="2147483705" r:id="rId14"/>
  </p:sldLayoutIdLst>
  <p:hf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2286000"/>
            <a:ext cx="7772400" cy="1143000"/>
          </a:xfrm>
        </p:spPr>
        <p:txBody>
          <a:bodyPr/>
          <a:lstStyle/>
          <a:p>
            <a:pPr eaLnBrk="1" hangingPunct="1"/>
            <a:r>
              <a:rPr lang="en-US" smtClean="0"/>
              <a:t>High Availability</a:t>
            </a:r>
            <a:br>
              <a:rPr lang="en-US" smtClean="0"/>
            </a:br>
            <a:r>
              <a:rPr lang="en-US" smtClean="0"/>
              <a:t>Networking</a:t>
            </a:r>
          </a:p>
        </p:txBody>
      </p:sp>
      <p:sp>
        <p:nvSpPr>
          <p:cNvPr id="3075" name="Rectangle 3"/>
          <p:cNvSpPr>
            <a:spLocks noGrp="1" noChangeArrowheads="1"/>
          </p:cNvSpPr>
          <p:nvPr>
            <p:ph type="subTitle" idx="1"/>
          </p:nvPr>
        </p:nvSpPr>
        <p:spPr/>
        <p:txBody>
          <a:bodyPr/>
          <a:lstStyle/>
          <a:p>
            <a:pPr eaLnBrk="1" hangingPunct="1"/>
            <a:r>
              <a:rPr lang="en-US" sz="2400" smtClean="0"/>
              <a:t>Last Update 2012.08.21</a:t>
            </a:r>
          </a:p>
          <a:p>
            <a:pPr eaLnBrk="1" hangingPunct="1"/>
            <a:r>
              <a:rPr lang="en-US" sz="2400" smtClean="0"/>
              <a:t>1.13.0</a:t>
            </a:r>
          </a:p>
        </p:txBody>
      </p:sp>
      <p:sp>
        <p:nvSpPr>
          <p:cNvPr id="307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a:t>Copyright 2000-2009 Kenneth M. Chipps Ph.D. www.chipps.com</a:t>
            </a:r>
          </a:p>
        </p:txBody>
      </p:sp>
      <p:sp>
        <p:nvSpPr>
          <p:cNvPr id="307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90B413AE-A522-4D4C-81E2-2120A74AE7FB}" type="slidenum">
              <a:rPr lang="en-US" sz="1400" smtClean="0"/>
              <a:pPr eaLnBrk="1" hangingPunct="1"/>
              <a:t>1</a:t>
            </a:fld>
            <a:endParaRPr lang="en-US" sz="140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smtClean="0"/>
              <a:t>Calculate the Cost of Downtime</a:t>
            </a:r>
          </a:p>
        </p:txBody>
      </p:sp>
      <p:sp>
        <p:nvSpPr>
          <p:cNvPr id="12291" name="Rectangle 3"/>
          <p:cNvSpPr>
            <a:spLocks noGrp="1" noChangeArrowheads="1"/>
          </p:cNvSpPr>
          <p:nvPr>
            <p:ph idx="1"/>
          </p:nvPr>
        </p:nvSpPr>
        <p:spPr/>
        <p:txBody>
          <a:bodyPr/>
          <a:lstStyle/>
          <a:p>
            <a:pPr eaLnBrk="1" hangingPunct="1"/>
            <a:r>
              <a:rPr lang="en-US" smtClean="0"/>
              <a:t>Employee recovery cost</a:t>
            </a:r>
          </a:p>
          <a:p>
            <a:pPr lvl="1" eaLnBrk="1" hangingPunct="1"/>
            <a:r>
              <a:rPr lang="en-US" smtClean="0"/>
              <a:t>The value of the hours needed to catch-up once the system is again available</a:t>
            </a:r>
          </a:p>
          <a:p>
            <a:pPr eaLnBrk="1" hangingPunct="1">
              <a:lnSpc>
                <a:spcPct val="90000"/>
              </a:lnSpc>
            </a:pPr>
            <a:r>
              <a:rPr lang="en-US" smtClean="0"/>
              <a:t>Nonemployee cost</a:t>
            </a:r>
          </a:p>
          <a:p>
            <a:pPr lvl="1" eaLnBrk="1" hangingPunct="1">
              <a:lnSpc>
                <a:spcPct val="90000"/>
              </a:lnSpc>
            </a:pPr>
            <a:r>
              <a:rPr lang="en-US" smtClean="0"/>
              <a:t>Phone calls made</a:t>
            </a:r>
          </a:p>
          <a:p>
            <a:pPr lvl="1" eaLnBrk="1" hangingPunct="1">
              <a:lnSpc>
                <a:spcPct val="90000"/>
              </a:lnSpc>
            </a:pPr>
            <a:r>
              <a:rPr lang="en-US" smtClean="0"/>
              <a:t>Faxes sent</a:t>
            </a:r>
          </a:p>
          <a:p>
            <a:pPr lvl="1" eaLnBrk="1" hangingPunct="1">
              <a:lnSpc>
                <a:spcPct val="90000"/>
              </a:lnSpc>
            </a:pPr>
            <a:r>
              <a:rPr lang="en-US" smtClean="0"/>
              <a:t>Packages shipped</a:t>
            </a:r>
          </a:p>
          <a:p>
            <a:pPr lvl="1" eaLnBrk="1" hangingPunct="1">
              <a:lnSpc>
                <a:spcPct val="90000"/>
              </a:lnSpc>
            </a:pPr>
            <a:r>
              <a:rPr lang="en-US" smtClean="0"/>
              <a:t>All required because online system not available</a:t>
            </a:r>
          </a:p>
        </p:txBody>
      </p:sp>
      <p:sp>
        <p:nvSpPr>
          <p:cNvPr id="1229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a:t>Copyright 2000-2009 Kenneth M. Chipps Ph.D. www.chipps.com</a:t>
            </a:r>
          </a:p>
        </p:txBody>
      </p:sp>
      <p:sp>
        <p:nvSpPr>
          <p:cNvPr id="1229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49EE75E8-1338-4709-912F-386149639944}" type="slidenum">
              <a:rPr lang="en-US" sz="1400" smtClean="0"/>
              <a:pPr eaLnBrk="1" hangingPunct="1"/>
              <a:t>10</a:t>
            </a:fld>
            <a:endParaRPr lang="en-US" sz="1400" smtClean="0"/>
          </a:p>
        </p:txBody>
      </p:sp>
    </p:spTree>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4"/>
          <p:cNvSpPr>
            <a:spLocks noGrp="1" noChangeArrowheads="1"/>
          </p:cNvSpPr>
          <p:nvPr>
            <p:ph type="title"/>
          </p:nvPr>
        </p:nvSpPr>
        <p:spPr/>
        <p:txBody>
          <a:bodyPr/>
          <a:lstStyle/>
          <a:p>
            <a:pPr eaLnBrk="1" hangingPunct="1"/>
            <a:r>
              <a:rPr lang="en-US" smtClean="0"/>
              <a:t>For More Information</a:t>
            </a:r>
          </a:p>
        </p:txBody>
      </p:sp>
      <p:sp>
        <p:nvSpPr>
          <p:cNvPr id="104451" name="Rectangle 5"/>
          <p:cNvSpPr>
            <a:spLocks noGrp="1" noChangeArrowheads="1"/>
          </p:cNvSpPr>
          <p:nvPr>
            <p:ph idx="1"/>
          </p:nvPr>
        </p:nvSpPr>
        <p:spPr/>
        <p:txBody>
          <a:bodyPr/>
          <a:lstStyle/>
          <a:p>
            <a:pPr eaLnBrk="1" hangingPunct="1"/>
            <a:r>
              <a:rPr lang="en-US" smtClean="0"/>
              <a:t>High Availability Networking with Cisco</a:t>
            </a:r>
          </a:p>
          <a:p>
            <a:pPr lvl="1" eaLnBrk="1" hangingPunct="1"/>
            <a:r>
              <a:rPr lang="en-US" smtClean="0"/>
              <a:t>Vincent C. Jones</a:t>
            </a:r>
          </a:p>
          <a:p>
            <a:pPr lvl="1" eaLnBrk="1" hangingPunct="1"/>
            <a:r>
              <a:rPr lang="en-US" smtClean="0"/>
              <a:t>ISBN 0201704552 </a:t>
            </a:r>
          </a:p>
        </p:txBody>
      </p:sp>
      <p:sp>
        <p:nvSpPr>
          <p:cNvPr id="10445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a:t>Copyright 2000-2009 Kenneth M. Chipps Ph.D. www.chipps.com</a:t>
            </a:r>
          </a:p>
        </p:txBody>
      </p:sp>
      <p:sp>
        <p:nvSpPr>
          <p:cNvPr id="10445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018B09F8-AACE-485B-8817-957038673737}" type="slidenum">
              <a:rPr lang="en-US" sz="1400" smtClean="0"/>
              <a:pPr eaLnBrk="1" hangingPunct="1"/>
              <a:t>100</a:t>
            </a:fld>
            <a:endParaRPr lang="en-US" sz="140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smtClean="0"/>
              <a:t>Calculate the Cost of Downtime</a:t>
            </a:r>
          </a:p>
        </p:txBody>
      </p:sp>
      <p:sp>
        <p:nvSpPr>
          <p:cNvPr id="13315" name="Rectangle 3"/>
          <p:cNvSpPr>
            <a:spLocks noGrp="1" noChangeArrowheads="1"/>
          </p:cNvSpPr>
          <p:nvPr>
            <p:ph idx="1"/>
          </p:nvPr>
        </p:nvSpPr>
        <p:spPr/>
        <p:txBody>
          <a:bodyPr/>
          <a:lstStyle/>
          <a:p>
            <a:pPr eaLnBrk="1" hangingPunct="1">
              <a:lnSpc>
                <a:spcPct val="90000"/>
              </a:lnSpc>
            </a:pPr>
            <a:r>
              <a:rPr lang="en-US" smtClean="0"/>
              <a:t>Client service value</a:t>
            </a:r>
          </a:p>
          <a:p>
            <a:pPr lvl="1" eaLnBrk="1" hangingPunct="1">
              <a:lnSpc>
                <a:spcPct val="90000"/>
              </a:lnSpc>
            </a:pPr>
            <a:r>
              <a:rPr lang="en-US" smtClean="0"/>
              <a:t>Make a guess as to how much business is lost when the clients go somewhere else</a:t>
            </a:r>
          </a:p>
          <a:p>
            <a:pPr eaLnBrk="1" hangingPunct="1">
              <a:lnSpc>
                <a:spcPct val="90000"/>
              </a:lnSpc>
            </a:pPr>
            <a:r>
              <a:rPr lang="en-US" smtClean="0"/>
              <a:t>IT recovery cost</a:t>
            </a:r>
          </a:p>
          <a:p>
            <a:pPr lvl="1" eaLnBrk="1" hangingPunct="1">
              <a:lnSpc>
                <a:spcPct val="90000"/>
              </a:lnSpc>
            </a:pPr>
            <a:r>
              <a:rPr lang="en-US" smtClean="0"/>
              <a:t>Time, parts, software needed to bring the system back online</a:t>
            </a:r>
          </a:p>
          <a:p>
            <a:pPr eaLnBrk="1" hangingPunct="1"/>
            <a:r>
              <a:rPr lang="en-US" smtClean="0"/>
              <a:t>Other</a:t>
            </a:r>
          </a:p>
          <a:p>
            <a:pPr lvl="1" eaLnBrk="1" hangingPunct="1"/>
            <a:r>
              <a:rPr lang="en-US" smtClean="0"/>
              <a:t>Anything else</a:t>
            </a:r>
          </a:p>
        </p:txBody>
      </p:sp>
      <p:sp>
        <p:nvSpPr>
          <p:cNvPr id="1331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a:t>Copyright 2000-2009 Kenneth M. Chipps Ph.D. www.chipps.com</a:t>
            </a:r>
          </a:p>
        </p:txBody>
      </p:sp>
      <p:sp>
        <p:nvSpPr>
          <p:cNvPr id="1331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03612872-C45C-4A27-B12B-AE885A290732}" type="slidenum">
              <a:rPr lang="en-US" sz="1400" smtClean="0"/>
              <a:pPr eaLnBrk="1" hangingPunct="1"/>
              <a:t>11</a:t>
            </a:fld>
            <a:endParaRPr lang="en-US" sz="140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smtClean="0"/>
              <a:t>Calculate the Cost of Downtime</a:t>
            </a:r>
          </a:p>
        </p:txBody>
      </p:sp>
      <p:pic>
        <p:nvPicPr>
          <p:cNvPr id="14339" name="Picture 4" descr="Downtime"/>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981200" y="1666875"/>
            <a:ext cx="5172075" cy="4210050"/>
          </a:xfrm>
        </p:spPr>
      </p:pic>
      <p:sp>
        <p:nvSpPr>
          <p:cNvPr id="1434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a:t>Copyright 2000-2009 Kenneth M. Chipps Ph.D. www.chipps.com</a:t>
            </a:r>
          </a:p>
        </p:txBody>
      </p:sp>
      <p:sp>
        <p:nvSpPr>
          <p:cNvPr id="1434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B8BCDF7F-7F97-4E42-A54B-0C8D64FEE6B9}" type="slidenum">
              <a:rPr lang="en-US" sz="1400" smtClean="0"/>
              <a:pPr eaLnBrk="1" hangingPunct="1"/>
              <a:t>12</a:t>
            </a:fld>
            <a:endParaRPr lang="en-US" sz="140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smtClean="0"/>
              <a:t>Factors to Consider</a:t>
            </a:r>
          </a:p>
        </p:txBody>
      </p:sp>
      <p:sp>
        <p:nvSpPr>
          <p:cNvPr id="15363" name="Rectangle 3"/>
          <p:cNvSpPr>
            <a:spLocks noGrp="1" noChangeArrowheads="1"/>
          </p:cNvSpPr>
          <p:nvPr>
            <p:ph idx="1"/>
          </p:nvPr>
        </p:nvSpPr>
        <p:spPr/>
        <p:txBody>
          <a:bodyPr/>
          <a:lstStyle/>
          <a:p>
            <a:pPr eaLnBrk="1" hangingPunct="1"/>
            <a:r>
              <a:rPr lang="en-US" smtClean="0"/>
              <a:t>There are a number of factors that affect all of this including</a:t>
            </a:r>
          </a:p>
          <a:p>
            <a:pPr lvl="1" eaLnBrk="1" hangingPunct="1"/>
            <a:r>
              <a:rPr lang="en-US" smtClean="0"/>
              <a:t>The number and duration of outages</a:t>
            </a:r>
          </a:p>
          <a:p>
            <a:pPr lvl="1" eaLnBrk="1" hangingPunct="1"/>
            <a:r>
              <a:rPr lang="en-US" smtClean="0"/>
              <a:t>The number of users affected</a:t>
            </a:r>
          </a:p>
          <a:p>
            <a:pPr lvl="1" eaLnBrk="1" hangingPunct="1"/>
            <a:r>
              <a:rPr lang="en-US" smtClean="0"/>
              <a:t>The loss of productive time or overtime</a:t>
            </a:r>
          </a:p>
          <a:p>
            <a:pPr lvl="1" eaLnBrk="1" hangingPunct="1"/>
            <a:r>
              <a:rPr lang="en-US" smtClean="0"/>
              <a:t>The transaction rate and average turnover value per transaction</a:t>
            </a:r>
          </a:p>
          <a:p>
            <a:pPr lvl="1" eaLnBrk="1" hangingPunct="1"/>
            <a:r>
              <a:rPr lang="en-US" smtClean="0"/>
              <a:t>The capacity of the system to handle and the time required for workload repetition</a:t>
            </a:r>
          </a:p>
        </p:txBody>
      </p:sp>
      <p:sp>
        <p:nvSpPr>
          <p:cNvPr id="1536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a:t>Copyright 2000-2009 Kenneth M. Chipps Ph.D. www.chipps.com</a:t>
            </a:r>
          </a:p>
        </p:txBody>
      </p:sp>
      <p:sp>
        <p:nvSpPr>
          <p:cNvPr id="1536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80DF5D57-C8A3-4A72-9C76-24E27143B5C8}" type="slidenum">
              <a:rPr lang="en-US" sz="1400" smtClean="0"/>
              <a:pPr eaLnBrk="1" hangingPunct="1"/>
              <a:t>13</a:t>
            </a:fld>
            <a:endParaRPr lang="en-US" sz="140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smtClean="0"/>
              <a:t>Baselining</a:t>
            </a:r>
          </a:p>
        </p:txBody>
      </p:sp>
      <p:sp>
        <p:nvSpPr>
          <p:cNvPr id="16387" name="Rectangle 3"/>
          <p:cNvSpPr>
            <a:spLocks noGrp="1" noChangeArrowheads="1"/>
          </p:cNvSpPr>
          <p:nvPr>
            <p:ph idx="1"/>
          </p:nvPr>
        </p:nvSpPr>
        <p:spPr/>
        <p:txBody>
          <a:bodyPr/>
          <a:lstStyle/>
          <a:p>
            <a:pPr eaLnBrk="1" hangingPunct="1"/>
            <a:r>
              <a:rPr lang="en-US" smtClean="0"/>
              <a:t>The real work begins with seeing where you are</a:t>
            </a:r>
          </a:p>
          <a:p>
            <a:pPr eaLnBrk="1" hangingPunct="1"/>
            <a:r>
              <a:rPr lang="en-US" smtClean="0"/>
              <a:t>First, analyze all outages</a:t>
            </a:r>
          </a:p>
          <a:p>
            <a:pPr lvl="1" eaLnBrk="1" hangingPunct="1"/>
            <a:r>
              <a:rPr lang="en-US" smtClean="0"/>
              <a:t>Analyze the major causes of the unavailability</a:t>
            </a:r>
          </a:p>
          <a:p>
            <a:pPr lvl="1" eaLnBrk="1" hangingPunct="1"/>
            <a:r>
              <a:rPr lang="en-US" smtClean="0"/>
              <a:t>Differentiate between</a:t>
            </a:r>
          </a:p>
          <a:p>
            <a:pPr lvl="2" eaLnBrk="1" hangingPunct="1"/>
            <a:r>
              <a:rPr lang="en-US" smtClean="0"/>
              <a:t>Unavoidable problems</a:t>
            </a:r>
          </a:p>
          <a:p>
            <a:pPr lvl="2" eaLnBrk="1" hangingPunct="1"/>
            <a:r>
              <a:rPr lang="en-US" smtClean="0"/>
              <a:t>Partially available</a:t>
            </a:r>
          </a:p>
          <a:p>
            <a:pPr lvl="2" eaLnBrk="1" hangingPunct="1"/>
            <a:r>
              <a:rPr lang="en-US" smtClean="0"/>
              <a:t>Totally avoidable</a:t>
            </a:r>
          </a:p>
        </p:txBody>
      </p:sp>
      <p:sp>
        <p:nvSpPr>
          <p:cNvPr id="1638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a:t>Copyright 2000-2009 Kenneth M. Chipps Ph.D. www.chipps.com</a:t>
            </a:r>
          </a:p>
        </p:txBody>
      </p:sp>
      <p:sp>
        <p:nvSpPr>
          <p:cNvPr id="1638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9A74016B-9371-4B24-8EE6-7CB012D66B92}" type="slidenum">
              <a:rPr lang="en-US" sz="1400" smtClean="0"/>
              <a:pPr eaLnBrk="1" hangingPunct="1"/>
              <a:t>14</a:t>
            </a:fld>
            <a:endParaRPr lang="en-US" sz="140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1026"/>
          <p:cNvSpPr>
            <a:spLocks noGrp="1" noChangeArrowheads="1"/>
          </p:cNvSpPr>
          <p:nvPr>
            <p:ph type="title"/>
          </p:nvPr>
        </p:nvSpPr>
        <p:spPr/>
        <p:txBody>
          <a:bodyPr/>
          <a:lstStyle/>
          <a:p>
            <a:pPr eaLnBrk="1" hangingPunct="1"/>
            <a:r>
              <a:rPr lang="en-US" smtClean="0"/>
              <a:t>Baselining</a:t>
            </a:r>
          </a:p>
        </p:txBody>
      </p:sp>
      <p:sp>
        <p:nvSpPr>
          <p:cNvPr id="17411" name="Rectangle 1027"/>
          <p:cNvSpPr>
            <a:spLocks noGrp="1" noChangeArrowheads="1"/>
          </p:cNvSpPr>
          <p:nvPr>
            <p:ph idx="1"/>
          </p:nvPr>
        </p:nvSpPr>
        <p:spPr/>
        <p:txBody>
          <a:bodyPr/>
          <a:lstStyle/>
          <a:p>
            <a:pPr lvl="1" eaLnBrk="1" hangingPunct="1"/>
            <a:r>
              <a:rPr lang="en-US" smtClean="0"/>
              <a:t>Categorize outages into significant and less significant</a:t>
            </a:r>
          </a:p>
          <a:p>
            <a:pPr lvl="2" eaLnBrk="1" hangingPunct="1"/>
            <a:r>
              <a:rPr lang="en-US" smtClean="0"/>
              <a:t>Less significant ones may not be worth further study unless they indicate a trend</a:t>
            </a:r>
          </a:p>
          <a:p>
            <a:pPr lvl="1" eaLnBrk="1" hangingPunct="1"/>
            <a:r>
              <a:rPr lang="en-US" smtClean="0"/>
              <a:t>Identify any secondary problems that contributed to the duration or frequency of outages</a:t>
            </a:r>
          </a:p>
          <a:p>
            <a:pPr lvl="1" eaLnBrk="1" hangingPunct="1"/>
            <a:r>
              <a:rPr lang="en-US" smtClean="0"/>
              <a:t>Review existing recovery procedures and support structures for their currency and effectiveness</a:t>
            </a:r>
          </a:p>
        </p:txBody>
      </p:sp>
      <p:sp>
        <p:nvSpPr>
          <p:cNvPr id="1741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a:t>Copyright 2000-2009 Kenneth M. Chipps Ph.D. www.chipps.com</a:t>
            </a:r>
          </a:p>
        </p:txBody>
      </p:sp>
      <p:sp>
        <p:nvSpPr>
          <p:cNvPr id="1741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DDBB701E-945D-4565-9B32-09729D3A6F0A}" type="slidenum">
              <a:rPr lang="en-US" sz="1400" smtClean="0"/>
              <a:pPr eaLnBrk="1" hangingPunct="1"/>
              <a:t>15</a:t>
            </a:fld>
            <a:endParaRPr lang="en-US" sz="140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smtClean="0"/>
              <a:t>Availability</a:t>
            </a:r>
          </a:p>
        </p:txBody>
      </p:sp>
      <p:sp>
        <p:nvSpPr>
          <p:cNvPr id="18435" name="Rectangle 3"/>
          <p:cNvSpPr>
            <a:spLocks noGrp="1" noChangeArrowheads="1"/>
          </p:cNvSpPr>
          <p:nvPr>
            <p:ph idx="1"/>
          </p:nvPr>
        </p:nvSpPr>
        <p:spPr/>
        <p:txBody>
          <a:bodyPr/>
          <a:lstStyle/>
          <a:p>
            <a:pPr eaLnBrk="1" hangingPunct="1"/>
            <a:r>
              <a:rPr lang="en-US" smtClean="0"/>
              <a:t>Availability is what we are looking for</a:t>
            </a:r>
          </a:p>
          <a:p>
            <a:pPr eaLnBrk="1" hangingPunct="1"/>
            <a:r>
              <a:rPr lang="en-US" smtClean="0"/>
              <a:t>It can be described using two numbers</a:t>
            </a:r>
          </a:p>
          <a:p>
            <a:pPr lvl="1" eaLnBrk="1" hangingPunct="1"/>
            <a:r>
              <a:rPr lang="en-US" smtClean="0"/>
              <a:t>MTBF – Mean Time Between Failures</a:t>
            </a:r>
          </a:p>
          <a:p>
            <a:pPr lvl="1" eaLnBrk="1" hangingPunct="1"/>
            <a:r>
              <a:rPr lang="en-US" smtClean="0"/>
              <a:t>MTTR – Mean Time To Repair</a:t>
            </a:r>
          </a:p>
          <a:p>
            <a:pPr eaLnBrk="1" hangingPunct="1"/>
            <a:r>
              <a:rPr lang="en-US" smtClean="0"/>
              <a:t>The calculation for availability then is</a:t>
            </a:r>
          </a:p>
          <a:p>
            <a:pPr lvl="1" eaLnBrk="1" hangingPunct="1"/>
            <a:r>
              <a:rPr lang="en-US" sz="2400" smtClean="0"/>
              <a:t>Availability=(MTBF/(MTBF+MTTR))X100</a:t>
            </a:r>
          </a:p>
          <a:p>
            <a:pPr lvl="1" eaLnBrk="1" hangingPunct="1"/>
            <a:r>
              <a:rPr lang="en-US" sz="2400" smtClean="0"/>
              <a:t>or</a:t>
            </a:r>
          </a:p>
          <a:p>
            <a:pPr lvl="1" eaLnBrk="1" hangingPunct="1"/>
            <a:r>
              <a:rPr lang="en-US" sz="2400" smtClean="0"/>
              <a:t>Availability=(Uptime/(Uptime+Downtime))X100</a:t>
            </a:r>
          </a:p>
        </p:txBody>
      </p:sp>
      <p:sp>
        <p:nvSpPr>
          <p:cNvPr id="1843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a:t>Copyright 2000-2009 Kenneth M. Chipps Ph.D. www.chipps.com</a:t>
            </a:r>
          </a:p>
        </p:txBody>
      </p:sp>
      <p:sp>
        <p:nvSpPr>
          <p:cNvPr id="1843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FAF6C6FF-BEA9-4C4B-A5FF-1B3C7CECCC0F}" type="slidenum">
              <a:rPr lang="en-US" sz="1400" smtClean="0"/>
              <a:pPr eaLnBrk="1" hangingPunct="1"/>
              <a:t>16</a:t>
            </a:fld>
            <a:endParaRPr lang="en-US" sz="140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smtClean="0"/>
              <a:t>MTBF</a:t>
            </a:r>
          </a:p>
        </p:txBody>
      </p:sp>
      <p:sp>
        <p:nvSpPr>
          <p:cNvPr id="19459" name="Rectangle 3"/>
          <p:cNvSpPr>
            <a:spLocks noGrp="1" noChangeArrowheads="1"/>
          </p:cNvSpPr>
          <p:nvPr>
            <p:ph idx="1"/>
          </p:nvPr>
        </p:nvSpPr>
        <p:spPr/>
        <p:txBody>
          <a:bodyPr/>
          <a:lstStyle/>
          <a:p>
            <a:pPr eaLnBrk="1" hangingPunct="1">
              <a:lnSpc>
                <a:spcPct val="90000"/>
              </a:lnSpc>
            </a:pPr>
            <a:r>
              <a:rPr lang="en-US" smtClean="0"/>
              <a:t>MTBF is a useless number</a:t>
            </a:r>
          </a:p>
          <a:p>
            <a:pPr eaLnBrk="1" hangingPunct="1">
              <a:lnSpc>
                <a:spcPct val="90000"/>
              </a:lnSpc>
            </a:pPr>
            <a:r>
              <a:rPr lang="en-US" smtClean="0"/>
              <a:t>MTBF means the average time before a device fails</a:t>
            </a:r>
          </a:p>
          <a:p>
            <a:pPr eaLnBrk="1" hangingPunct="1">
              <a:lnSpc>
                <a:spcPct val="90000"/>
              </a:lnSpc>
            </a:pPr>
            <a:r>
              <a:rPr lang="en-US" smtClean="0"/>
              <a:t>In all cases this will be more years than anyone would ever use the device</a:t>
            </a:r>
          </a:p>
          <a:p>
            <a:pPr eaLnBrk="1" hangingPunct="1">
              <a:lnSpc>
                <a:spcPct val="90000"/>
              </a:lnSpc>
            </a:pPr>
            <a:r>
              <a:rPr lang="en-US" smtClean="0"/>
              <a:t>We are concerned about is that device that fails while in service</a:t>
            </a:r>
          </a:p>
          <a:p>
            <a:pPr eaLnBrk="1" hangingPunct="1">
              <a:lnSpc>
                <a:spcPct val="90000"/>
              </a:lnSpc>
            </a:pPr>
            <a:r>
              <a:rPr lang="en-US" smtClean="0"/>
              <a:t>It does matter if this is the day after it is installed or next year sometime</a:t>
            </a:r>
          </a:p>
        </p:txBody>
      </p:sp>
      <p:sp>
        <p:nvSpPr>
          <p:cNvPr id="1946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a:t>Copyright 2000-2009 Kenneth M. Chipps Ph.D. www.chipps.com</a:t>
            </a:r>
          </a:p>
        </p:txBody>
      </p:sp>
      <p:sp>
        <p:nvSpPr>
          <p:cNvPr id="1946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636A8250-CEF4-43DA-B76B-F95C57FE1554}" type="slidenum">
              <a:rPr lang="en-US" sz="1400" smtClean="0"/>
              <a:pPr eaLnBrk="1" hangingPunct="1"/>
              <a:t>17</a:t>
            </a:fld>
            <a:endParaRPr lang="en-US" sz="140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smtClean="0"/>
              <a:t>MTTR</a:t>
            </a:r>
          </a:p>
        </p:txBody>
      </p:sp>
      <p:sp>
        <p:nvSpPr>
          <p:cNvPr id="20483" name="Rectangle 3"/>
          <p:cNvSpPr>
            <a:spLocks noGrp="1" noChangeArrowheads="1"/>
          </p:cNvSpPr>
          <p:nvPr>
            <p:ph idx="1"/>
          </p:nvPr>
        </p:nvSpPr>
        <p:spPr/>
        <p:txBody>
          <a:bodyPr/>
          <a:lstStyle/>
          <a:p>
            <a:pPr eaLnBrk="1" hangingPunct="1">
              <a:lnSpc>
                <a:spcPct val="90000"/>
              </a:lnSpc>
            </a:pPr>
            <a:r>
              <a:rPr lang="en-US" smtClean="0"/>
              <a:t>The key to this is MTTR</a:t>
            </a:r>
          </a:p>
          <a:p>
            <a:pPr eaLnBrk="1" hangingPunct="1"/>
            <a:r>
              <a:rPr lang="en-US" smtClean="0"/>
              <a:t>MTTR is always called Mean Time To Repair</a:t>
            </a:r>
          </a:p>
          <a:p>
            <a:pPr eaLnBrk="1" hangingPunct="1"/>
            <a:r>
              <a:rPr lang="en-US" smtClean="0"/>
              <a:t>It should more properly be called Mean Time to Restore, because you rarely actually leave anything off or a site down while you physically repair the broken part</a:t>
            </a:r>
          </a:p>
        </p:txBody>
      </p:sp>
      <p:sp>
        <p:nvSpPr>
          <p:cNvPr id="2048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a:t>Copyright 2000-2009 Kenneth M. Chipps Ph.D. www.chipps.com</a:t>
            </a:r>
          </a:p>
        </p:txBody>
      </p:sp>
      <p:sp>
        <p:nvSpPr>
          <p:cNvPr id="2048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73907EC9-A1BC-4BFB-B95F-FB6E3E8B6CFE}" type="slidenum">
              <a:rPr lang="en-US" sz="1400" smtClean="0"/>
              <a:pPr eaLnBrk="1" hangingPunct="1"/>
              <a:t>18</a:t>
            </a:fld>
            <a:endParaRPr lang="en-US" sz="140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pPr eaLnBrk="1" hangingPunct="1"/>
            <a:r>
              <a:rPr lang="en-US" smtClean="0"/>
              <a:t>MTTR</a:t>
            </a:r>
          </a:p>
        </p:txBody>
      </p:sp>
      <p:sp>
        <p:nvSpPr>
          <p:cNvPr id="21507" name="Content Placeholder 2"/>
          <p:cNvSpPr>
            <a:spLocks noGrp="1"/>
          </p:cNvSpPr>
          <p:nvPr>
            <p:ph idx="1"/>
          </p:nvPr>
        </p:nvSpPr>
        <p:spPr/>
        <p:txBody>
          <a:bodyPr/>
          <a:lstStyle/>
          <a:p>
            <a:pPr eaLnBrk="1" hangingPunct="1"/>
            <a:r>
              <a:rPr lang="en-US" smtClean="0"/>
              <a:t>A much better plan, for high availability at least, is to bypass the part with</a:t>
            </a:r>
          </a:p>
          <a:p>
            <a:pPr lvl="1" eaLnBrk="1" hangingPunct="1"/>
            <a:r>
              <a:rPr lang="en-US" smtClean="0"/>
              <a:t>Redundant path</a:t>
            </a:r>
          </a:p>
          <a:p>
            <a:pPr lvl="1" eaLnBrk="1" hangingPunct="1"/>
            <a:r>
              <a:rPr lang="en-US" smtClean="0"/>
              <a:t>Hot standby</a:t>
            </a:r>
          </a:p>
          <a:p>
            <a:pPr lvl="1" eaLnBrk="1" hangingPunct="1"/>
            <a:r>
              <a:rPr lang="en-US" smtClean="0"/>
              <a:t>Cold standby</a:t>
            </a:r>
          </a:p>
          <a:p>
            <a:pPr eaLnBrk="1" hangingPunct="1">
              <a:lnSpc>
                <a:spcPct val="90000"/>
              </a:lnSpc>
            </a:pPr>
            <a:r>
              <a:rPr lang="en-US" smtClean="0"/>
              <a:t>When a  redundant path exists, an alternate path is created</a:t>
            </a:r>
          </a:p>
        </p:txBody>
      </p:sp>
      <p:sp>
        <p:nvSpPr>
          <p:cNvPr id="21508"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a:t>Copyright 2000-2009 Kenneth M. Chipps Ph.D. www.chipps.com</a:t>
            </a:r>
          </a:p>
        </p:txBody>
      </p:sp>
      <p:sp>
        <p:nvSpPr>
          <p:cNvPr id="21509"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58BCC8F0-9D8B-43D1-8A5C-E440368B6E8A}" type="slidenum">
              <a:rPr lang="en-US" sz="1400" smtClean="0"/>
              <a:pPr eaLnBrk="1" hangingPunct="1"/>
              <a:t>19</a:t>
            </a:fld>
            <a:endParaRPr lang="en-US" sz="140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smtClean="0"/>
              <a:t>Objectives of This Section</a:t>
            </a:r>
          </a:p>
        </p:txBody>
      </p:sp>
      <p:sp>
        <p:nvSpPr>
          <p:cNvPr id="4099" name="Rectangle 3"/>
          <p:cNvSpPr>
            <a:spLocks noGrp="1" noChangeArrowheads="1"/>
          </p:cNvSpPr>
          <p:nvPr>
            <p:ph idx="1"/>
          </p:nvPr>
        </p:nvSpPr>
        <p:spPr/>
        <p:txBody>
          <a:bodyPr/>
          <a:lstStyle/>
          <a:p>
            <a:pPr eaLnBrk="1" hangingPunct="1"/>
            <a:r>
              <a:rPr lang="en-US" smtClean="0"/>
              <a:t>Learn how to</a:t>
            </a:r>
          </a:p>
          <a:p>
            <a:pPr lvl="1" eaLnBrk="1" hangingPunct="1"/>
            <a:r>
              <a:rPr lang="en-US" smtClean="0"/>
              <a:t>Keep a network working regardless</a:t>
            </a:r>
          </a:p>
          <a:p>
            <a:pPr lvl="1" eaLnBrk="1" hangingPunct="1"/>
            <a:r>
              <a:rPr lang="en-US" smtClean="0"/>
              <a:t>Maintain maximum uptime</a:t>
            </a:r>
          </a:p>
        </p:txBody>
      </p:sp>
      <p:sp>
        <p:nvSpPr>
          <p:cNvPr id="410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a:t>Copyright 2000-2009 Kenneth M. Chipps Ph.D. www.chipps.com</a:t>
            </a:r>
          </a:p>
        </p:txBody>
      </p:sp>
      <p:sp>
        <p:nvSpPr>
          <p:cNvPr id="410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3D60E81C-28E7-4DDC-BF94-706A3D3FEE12}" type="slidenum">
              <a:rPr lang="en-US" sz="1400" smtClean="0"/>
              <a:pPr eaLnBrk="1" hangingPunct="1"/>
              <a:t>2</a:t>
            </a:fld>
            <a:endParaRPr lang="en-US" sz="140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smtClean="0"/>
              <a:t>MTTR</a:t>
            </a:r>
          </a:p>
        </p:txBody>
      </p:sp>
      <p:sp>
        <p:nvSpPr>
          <p:cNvPr id="22531" name="Rectangle 3"/>
          <p:cNvSpPr>
            <a:spLocks noGrp="1" noChangeArrowheads="1"/>
          </p:cNvSpPr>
          <p:nvPr>
            <p:ph idx="1"/>
          </p:nvPr>
        </p:nvSpPr>
        <p:spPr/>
        <p:txBody>
          <a:bodyPr/>
          <a:lstStyle/>
          <a:p>
            <a:pPr eaLnBrk="1" hangingPunct="1">
              <a:lnSpc>
                <a:spcPct val="90000"/>
              </a:lnSpc>
            </a:pPr>
            <a:r>
              <a:rPr lang="en-US" smtClean="0"/>
              <a:t>That way the entire path that contains the failed component, even if some part of the path is still up, can be bypassed</a:t>
            </a:r>
          </a:p>
          <a:p>
            <a:pPr eaLnBrk="1" hangingPunct="1">
              <a:lnSpc>
                <a:spcPct val="90000"/>
              </a:lnSpc>
            </a:pPr>
            <a:r>
              <a:rPr lang="en-US" smtClean="0"/>
              <a:t>With a hot standby a redundant part is already in place and the system is running a protocol that will detect the failure and move traffic automatically to the hot standby part</a:t>
            </a:r>
          </a:p>
        </p:txBody>
      </p:sp>
      <p:sp>
        <p:nvSpPr>
          <p:cNvPr id="2253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a:t>Copyright 2000-2009 Kenneth M. Chipps Ph.D. www.chipps.com</a:t>
            </a:r>
          </a:p>
        </p:txBody>
      </p:sp>
      <p:sp>
        <p:nvSpPr>
          <p:cNvPr id="2253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C402ED0C-FDF2-4D2A-886A-57F1E9F483C5}" type="slidenum">
              <a:rPr lang="en-US" sz="1400" smtClean="0"/>
              <a:pPr eaLnBrk="1" hangingPunct="1"/>
              <a:t>20</a:t>
            </a:fld>
            <a:endParaRPr lang="en-US" sz="140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pPr eaLnBrk="1" hangingPunct="1"/>
            <a:r>
              <a:rPr lang="en-US" smtClean="0"/>
              <a:t>MTTR</a:t>
            </a:r>
          </a:p>
        </p:txBody>
      </p:sp>
      <p:sp>
        <p:nvSpPr>
          <p:cNvPr id="23555" name="Content Placeholder 2"/>
          <p:cNvSpPr>
            <a:spLocks noGrp="1"/>
          </p:cNvSpPr>
          <p:nvPr>
            <p:ph idx="1"/>
          </p:nvPr>
        </p:nvSpPr>
        <p:spPr/>
        <p:txBody>
          <a:bodyPr/>
          <a:lstStyle/>
          <a:p>
            <a:pPr eaLnBrk="1" hangingPunct="1"/>
            <a:r>
              <a:rPr lang="en-US" smtClean="0"/>
              <a:t>A cold standby is a replacement part that is in place ready as a replacement part, but inactive</a:t>
            </a:r>
          </a:p>
        </p:txBody>
      </p:sp>
      <p:sp>
        <p:nvSpPr>
          <p:cNvPr id="23556"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a:t>Copyright 2000-2009 Kenneth M. Chipps Ph.D. www.chipps.com</a:t>
            </a:r>
          </a:p>
        </p:txBody>
      </p:sp>
      <p:sp>
        <p:nvSpPr>
          <p:cNvPr id="23557"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1B7FE0A2-12AD-4924-9FF3-D36D0EB90FA4}" type="slidenum">
              <a:rPr lang="en-US" sz="1400" smtClean="0"/>
              <a:pPr eaLnBrk="1" hangingPunct="1"/>
              <a:t>21</a:t>
            </a:fld>
            <a:endParaRPr lang="en-US" sz="140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smtClean="0"/>
              <a:t>Availability</a:t>
            </a:r>
          </a:p>
        </p:txBody>
      </p:sp>
      <p:sp>
        <p:nvSpPr>
          <p:cNvPr id="24579" name="Rectangle 3"/>
          <p:cNvSpPr>
            <a:spLocks noGrp="1" noChangeArrowheads="1"/>
          </p:cNvSpPr>
          <p:nvPr>
            <p:ph idx="1"/>
          </p:nvPr>
        </p:nvSpPr>
        <p:spPr/>
        <p:txBody>
          <a:bodyPr/>
          <a:lstStyle/>
          <a:p>
            <a:pPr eaLnBrk="1" hangingPunct="1"/>
            <a:r>
              <a:rPr lang="en-US" smtClean="0"/>
              <a:t>To measure availability correctly we must combine the availability of all of the links and pieces of equipment</a:t>
            </a:r>
          </a:p>
          <a:p>
            <a:pPr eaLnBrk="1" hangingPunct="1"/>
            <a:r>
              <a:rPr lang="en-US" smtClean="0"/>
              <a:t>So overall availability is computed as</a:t>
            </a:r>
          </a:p>
          <a:p>
            <a:pPr lvl="1" eaLnBrk="1" hangingPunct="1"/>
            <a:r>
              <a:rPr lang="en-US" smtClean="0"/>
              <a:t>Availability</a:t>
            </a:r>
            <a:r>
              <a:rPr lang="en-US" baseline="-25000" smtClean="0"/>
              <a:t>Overall=</a:t>
            </a:r>
            <a:r>
              <a:rPr lang="en-US" smtClean="0"/>
              <a:t>Availability</a:t>
            </a:r>
            <a:r>
              <a:rPr lang="en-US" baseline="-25000" smtClean="0"/>
              <a:t>A</a:t>
            </a:r>
            <a:r>
              <a:rPr lang="en-US" smtClean="0"/>
              <a:t> X Availability</a:t>
            </a:r>
            <a:r>
              <a:rPr lang="en-US" baseline="-25000" smtClean="0"/>
              <a:t>B</a:t>
            </a:r>
            <a:r>
              <a:rPr lang="en-US" smtClean="0"/>
              <a:t> X Availability</a:t>
            </a:r>
            <a:r>
              <a:rPr lang="en-US" baseline="-25000" smtClean="0"/>
              <a:t>C</a:t>
            </a:r>
          </a:p>
          <a:p>
            <a:pPr eaLnBrk="1" hangingPunct="1"/>
            <a:r>
              <a:rPr lang="en-US" smtClean="0"/>
              <a:t>This type of inline circuit is called serial availability</a:t>
            </a:r>
          </a:p>
        </p:txBody>
      </p:sp>
      <p:sp>
        <p:nvSpPr>
          <p:cNvPr id="2458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a:t>Copyright 2000-2009 Kenneth M. Chipps Ph.D. www.chipps.com</a:t>
            </a:r>
          </a:p>
        </p:txBody>
      </p:sp>
      <p:sp>
        <p:nvSpPr>
          <p:cNvPr id="2458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4D659C58-FCC2-4C8A-8D15-BA0AC0669878}" type="slidenum">
              <a:rPr lang="en-US" sz="1400" smtClean="0"/>
              <a:pPr eaLnBrk="1" hangingPunct="1"/>
              <a:t>22</a:t>
            </a:fld>
            <a:endParaRPr lang="en-US" sz="140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US" smtClean="0"/>
              <a:t>Availability</a:t>
            </a:r>
          </a:p>
        </p:txBody>
      </p:sp>
      <p:sp>
        <p:nvSpPr>
          <p:cNvPr id="25603" name="Rectangle 3"/>
          <p:cNvSpPr>
            <a:spLocks noGrp="1" noChangeArrowheads="1"/>
          </p:cNvSpPr>
          <p:nvPr>
            <p:ph idx="1"/>
          </p:nvPr>
        </p:nvSpPr>
        <p:spPr/>
        <p:txBody>
          <a:bodyPr/>
          <a:lstStyle/>
          <a:p>
            <a:pPr eaLnBrk="1" hangingPunct="1"/>
            <a:r>
              <a:rPr lang="en-US" smtClean="0"/>
              <a:t>For example</a:t>
            </a:r>
          </a:p>
          <a:p>
            <a:pPr lvl="1" eaLnBrk="1" hangingPunct="1"/>
            <a:r>
              <a:rPr lang="en-US" smtClean="0"/>
              <a:t>Availability</a:t>
            </a:r>
            <a:r>
              <a:rPr lang="en-US" baseline="-25000" smtClean="0"/>
              <a:t>A</a:t>
            </a:r>
            <a:r>
              <a:rPr lang="en-US" smtClean="0"/>
              <a:t>=.99</a:t>
            </a:r>
          </a:p>
          <a:p>
            <a:pPr lvl="1" eaLnBrk="1" hangingPunct="1"/>
            <a:r>
              <a:rPr lang="en-US" smtClean="0"/>
              <a:t>Availability</a:t>
            </a:r>
            <a:r>
              <a:rPr lang="en-US" baseline="-25000" smtClean="0"/>
              <a:t>B</a:t>
            </a:r>
            <a:r>
              <a:rPr lang="en-US" smtClean="0"/>
              <a:t>=.97</a:t>
            </a:r>
          </a:p>
          <a:p>
            <a:pPr lvl="1" eaLnBrk="1" hangingPunct="1"/>
            <a:r>
              <a:rPr lang="en-US" smtClean="0"/>
              <a:t>Availability</a:t>
            </a:r>
            <a:r>
              <a:rPr lang="en-US" baseline="-25000" smtClean="0"/>
              <a:t>C</a:t>
            </a:r>
            <a:r>
              <a:rPr lang="en-US" smtClean="0"/>
              <a:t>=.98</a:t>
            </a:r>
          </a:p>
          <a:p>
            <a:pPr lvl="1" eaLnBrk="1" hangingPunct="1"/>
            <a:r>
              <a:rPr lang="en-US" smtClean="0"/>
              <a:t>Availability</a:t>
            </a:r>
            <a:r>
              <a:rPr lang="en-US" baseline="-25000" smtClean="0"/>
              <a:t>Overall</a:t>
            </a:r>
            <a:r>
              <a:rPr lang="en-US" smtClean="0"/>
              <a:t>=.99 X .97 X .98</a:t>
            </a:r>
          </a:p>
          <a:p>
            <a:pPr lvl="1" eaLnBrk="1" hangingPunct="1"/>
            <a:r>
              <a:rPr lang="en-US" smtClean="0"/>
              <a:t>or</a:t>
            </a:r>
          </a:p>
          <a:p>
            <a:pPr lvl="1" eaLnBrk="1" hangingPunct="1"/>
            <a:r>
              <a:rPr lang="en-US" smtClean="0"/>
              <a:t>.94</a:t>
            </a:r>
          </a:p>
          <a:p>
            <a:pPr lvl="1" eaLnBrk="1" hangingPunct="1"/>
            <a:r>
              <a:rPr lang="en-US" smtClean="0"/>
              <a:t>Which is of course lower than any of the single availability factors</a:t>
            </a:r>
          </a:p>
        </p:txBody>
      </p:sp>
      <p:sp>
        <p:nvSpPr>
          <p:cNvPr id="2560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a:t>Copyright 2000-2009 Kenneth M. Chipps Ph.D. www.chipps.com</a:t>
            </a:r>
          </a:p>
        </p:txBody>
      </p:sp>
      <p:sp>
        <p:nvSpPr>
          <p:cNvPr id="2560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3A556CA3-BCD1-46F4-991F-50B038DB06CE}" type="slidenum">
              <a:rPr lang="en-US" sz="1400" smtClean="0"/>
              <a:pPr eaLnBrk="1" hangingPunct="1"/>
              <a:t>23</a:t>
            </a:fld>
            <a:endParaRPr lang="en-US" sz="140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1026"/>
          <p:cNvSpPr>
            <a:spLocks noGrp="1" noChangeArrowheads="1"/>
          </p:cNvSpPr>
          <p:nvPr>
            <p:ph type="title"/>
          </p:nvPr>
        </p:nvSpPr>
        <p:spPr/>
        <p:txBody>
          <a:bodyPr/>
          <a:lstStyle/>
          <a:p>
            <a:pPr eaLnBrk="1" hangingPunct="1"/>
            <a:r>
              <a:rPr lang="en-US" smtClean="0"/>
              <a:t>Real World Availability Example</a:t>
            </a:r>
          </a:p>
        </p:txBody>
      </p:sp>
      <p:sp>
        <p:nvSpPr>
          <p:cNvPr id="26627" name="Rectangle 1027"/>
          <p:cNvSpPr>
            <a:spLocks noGrp="1" noChangeArrowheads="1"/>
          </p:cNvSpPr>
          <p:nvPr>
            <p:ph idx="1"/>
          </p:nvPr>
        </p:nvSpPr>
        <p:spPr/>
        <p:txBody>
          <a:bodyPr/>
          <a:lstStyle/>
          <a:p>
            <a:pPr eaLnBrk="1" hangingPunct="1"/>
            <a:r>
              <a:rPr lang="en-US" smtClean="0"/>
              <a:t>For a T1 link you might have</a:t>
            </a:r>
          </a:p>
          <a:p>
            <a:pPr lvl="1" eaLnBrk="1" hangingPunct="1"/>
            <a:r>
              <a:rPr lang="en-US" sz="2400" smtClean="0"/>
              <a:t>Router=.94</a:t>
            </a:r>
          </a:p>
          <a:p>
            <a:pPr lvl="1" eaLnBrk="1" hangingPunct="1"/>
            <a:r>
              <a:rPr lang="en-US" sz="2400" smtClean="0"/>
              <a:t>Cable=.99</a:t>
            </a:r>
          </a:p>
          <a:p>
            <a:pPr lvl="1" eaLnBrk="1" hangingPunct="1"/>
            <a:r>
              <a:rPr lang="en-US" sz="2400" smtClean="0"/>
              <a:t>CSU/DSU=.95</a:t>
            </a:r>
          </a:p>
          <a:p>
            <a:pPr lvl="1" eaLnBrk="1" hangingPunct="1"/>
            <a:r>
              <a:rPr lang="en-US" sz="2400" smtClean="0"/>
              <a:t>Cable=.99</a:t>
            </a:r>
          </a:p>
          <a:p>
            <a:pPr lvl="1" eaLnBrk="1" hangingPunct="1"/>
            <a:r>
              <a:rPr lang="en-US" sz="2400" smtClean="0"/>
              <a:t>T1 Link=.93</a:t>
            </a:r>
          </a:p>
          <a:p>
            <a:pPr lvl="1" eaLnBrk="1" hangingPunct="1"/>
            <a:r>
              <a:rPr lang="en-US" sz="2400" smtClean="0"/>
              <a:t>Cable=.99</a:t>
            </a:r>
          </a:p>
          <a:p>
            <a:pPr lvl="1" eaLnBrk="1" hangingPunct="1"/>
            <a:r>
              <a:rPr lang="en-US" sz="2400" smtClean="0"/>
              <a:t>CSU/DSU=.95</a:t>
            </a:r>
          </a:p>
          <a:p>
            <a:pPr lvl="1" eaLnBrk="1" hangingPunct="1"/>
            <a:r>
              <a:rPr lang="en-US" sz="2400" smtClean="0"/>
              <a:t>Cable=.99</a:t>
            </a:r>
          </a:p>
          <a:p>
            <a:pPr lvl="1" eaLnBrk="1" hangingPunct="1"/>
            <a:r>
              <a:rPr lang="en-US" sz="2400" smtClean="0"/>
              <a:t>Router=.94</a:t>
            </a:r>
          </a:p>
        </p:txBody>
      </p:sp>
      <p:sp>
        <p:nvSpPr>
          <p:cNvPr id="2662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a:t>Copyright 2000-2009 Kenneth M. Chipps Ph.D. www.chipps.com</a:t>
            </a:r>
          </a:p>
        </p:txBody>
      </p:sp>
      <p:sp>
        <p:nvSpPr>
          <p:cNvPr id="2662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F8E4E539-6C6B-4F47-A35E-5F7EF4F7FD5C}" type="slidenum">
              <a:rPr lang="en-US" sz="1400" smtClean="0"/>
              <a:pPr eaLnBrk="1" hangingPunct="1"/>
              <a:t>24</a:t>
            </a:fld>
            <a:endParaRPr lang="en-US" sz="140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US" smtClean="0"/>
              <a:t>Real World Availability Example</a:t>
            </a:r>
          </a:p>
        </p:txBody>
      </p:sp>
      <p:sp>
        <p:nvSpPr>
          <p:cNvPr id="27651" name="Rectangle 3"/>
          <p:cNvSpPr>
            <a:spLocks noGrp="1" noChangeArrowheads="1"/>
          </p:cNvSpPr>
          <p:nvPr>
            <p:ph idx="1"/>
          </p:nvPr>
        </p:nvSpPr>
        <p:spPr/>
        <p:txBody>
          <a:bodyPr/>
          <a:lstStyle/>
          <a:p>
            <a:pPr eaLnBrk="1" hangingPunct="1"/>
            <a:r>
              <a:rPr lang="en-US" smtClean="0"/>
              <a:t>The product of these is .71</a:t>
            </a:r>
          </a:p>
          <a:p>
            <a:pPr eaLnBrk="1" hangingPunct="1"/>
            <a:r>
              <a:rPr lang="en-US" smtClean="0"/>
              <a:t>That does not look so good does it</a:t>
            </a:r>
          </a:p>
          <a:p>
            <a:pPr eaLnBrk="1" hangingPunct="1"/>
            <a:r>
              <a:rPr lang="en-US" smtClean="0"/>
              <a:t>Since at first glance all of the individual components availability numbers are in the 90s</a:t>
            </a:r>
          </a:p>
        </p:txBody>
      </p:sp>
      <p:sp>
        <p:nvSpPr>
          <p:cNvPr id="2765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a:t>Copyright 2000-2009 Kenneth M. Chipps Ph.D. www.chipps.com</a:t>
            </a:r>
          </a:p>
        </p:txBody>
      </p:sp>
      <p:sp>
        <p:nvSpPr>
          <p:cNvPr id="2765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1CDD0396-315C-4F3A-A1A5-004C32848C25}" type="slidenum">
              <a:rPr lang="en-US" sz="1400" smtClean="0"/>
              <a:pPr eaLnBrk="1" hangingPunct="1"/>
              <a:t>25</a:t>
            </a:fld>
            <a:endParaRPr lang="en-US" sz="140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en-US" smtClean="0"/>
              <a:t>Availability With Redundancy</a:t>
            </a:r>
          </a:p>
        </p:txBody>
      </p:sp>
      <p:sp>
        <p:nvSpPr>
          <p:cNvPr id="28675" name="Rectangle 3"/>
          <p:cNvSpPr>
            <a:spLocks noGrp="1" noChangeArrowheads="1"/>
          </p:cNvSpPr>
          <p:nvPr>
            <p:ph idx="1"/>
          </p:nvPr>
        </p:nvSpPr>
        <p:spPr/>
        <p:txBody>
          <a:bodyPr/>
          <a:lstStyle/>
          <a:p>
            <a:pPr eaLnBrk="1" hangingPunct="1"/>
            <a:r>
              <a:rPr lang="en-US" smtClean="0"/>
              <a:t>To calculate the availability of a link that has a redundant path we need to look at the probability that both paths will be down at the same time</a:t>
            </a:r>
          </a:p>
          <a:p>
            <a:pPr eaLnBrk="1" hangingPunct="1"/>
            <a:r>
              <a:rPr lang="en-US" smtClean="0"/>
              <a:t>For example</a:t>
            </a:r>
          </a:p>
        </p:txBody>
      </p:sp>
      <p:sp>
        <p:nvSpPr>
          <p:cNvPr id="2867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a:t>Copyright 2000-2009 Kenneth M. Chipps Ph.D. www.chipps.com</a:t>
            </a:r>
          </a:p>
        </p:txBody>
      </p:sp>
      <p:sp>
        <p:nvSpPr>
          <p:cNvPr id="2867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63A38A90-27C6-4F20-891B-BBCA79F46F7C}" type="slidenum">
              <a:rPr lang="en-US" sz="1400" smtClean="0"/>
              <a:pPr eaLnBrk="1" hangingPunct="1"/>
              <a:t>26</a:t>
            </a:fld>
            <a:endParaRPr lang="en-US" sz="140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en-US" smtClean="0"/>
              <a:t>Availability With Redundancy</a:t>
            </a:r>
          </a:p>
        </p:txBody>
      </p:sp>
      <p:graphicFrame>
        <p:nvGraphicFramePr>
          <p:cNvPr id="159759" name="Group 15"/>
          <p:cNvGraphicFramePr>
            <a:graphicFrameLocks noGrp="1"/>
          </p:cNvGraphicFramePr>
          <p:nvPr>
            <p:ph type="tbl" idx="1"/>
          </p:nvPr>
        </p:nvGraphicFramePr>
        <p:xfrm>
          <a:off x="457200" y="1600200"/>
          <a:ext cx="8229600" cy="914400"/>
        </p:xfrm>
        <a:graphic>
          <a:graphicData uri="http://schemas.openxmlformats.org/drawingml/2006/table">
            <a:tbl>
              <a:tblPr/>
              <a:tblGrid>
                <a:gridCol w="2743200"/>
                <a:gridCol w="2743200"/>
                <a:gridCol w="2743200"/>
              </a:tblGrid>
              <a:tr h="9144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4400" b="0" i="0" u="none" strike="noStrike" cap="none" normalizeH="0" baseline="0" dirty="0" smtClean="0">
                          <a:ln>
                            <a:noFill/>
                          </a:ln>
                          <a:solidFill>
                            <a:schemeClr val="tx1"/>
                          </a:solidFill>
                          <a:effectLst/>
                          <a:latin typeface="Times New Roman" pitchFamily="18" charset="0"/>
                        </a:rPr>
                        <a:t>A</a:t>
                      </a:r>
                    </a:p>
                  </a:txBody>
                  <a:tcPr marL="96819" marR="9681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4400" b="0" i="0" u="none" strike="noStrike" cap="none" normalizeH="0" baseline="0" dirty="0" smtClean="0">
                          <a:ln>
                            <a:noFill/>
                          </a:ln>
                          <a:solidFill>
                            <a:schemeClr val="tx1"/>
                          </a:solidFill>
                          <a:effectLst/>
                          <a:latin typeface="Times New Roman" pitchFamily="18" charset="0"/>
                        </a:rPr>
                        <a:t>B</a:t>
                      </a:r>
                    </a:p>
                  </a:txBody>
                  <a:tcPr marL="96819" marR="9681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4400" b="0" i="0" u="none" strike="noStrike" cap="none" normalizeH="0" baseline="0" dirty="0" smtClean="0">
                          <a:ln>
                            <a:noFill/>
                          </a:ln>
                          <a:solidFill>
                            <a:schemeClr val="tx1"/>
                          </a:solidFill>
                          <a:effectLst/>
                          <a:latin typeface="Times New Roman" pitchFamily="18" charset="0"/>
                        </a:rPr>
                        <a:t>C</a:t>
                      </a:r>
                    </a:p>
                  </a:txBody>
                  <a:tcPr marL="96819" marR="9681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9709"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a:t>Copyright 2000-2009 Kenneth M. Chipps Ph.D. www.chipps.com</a:t>
            </a:r>
          </a:p>
        </p:txBody>
      </p:sp>
      <p:sp>
        <p:nvSpPr>
          <p:cNvPr id="297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062039A6-72DC-441A-AE17-308FCC868723}" type="slidenum">
              <a:rPr lang="en-US" sz="1400" smtClean="0"/>
              <a:pPr eaLnBrk="1" hangingPunct="1"/>
              <a:t>27</a:t>
            </a:fld>
            <a:endParaRPr lang="en-US" sz="1400" smtClean="0"/>
          </a:p>
        </p:txBody>
      </p:sp>
      <p:sp>
        <p:nvSpPr>
          <p:cNvPr id="29711" name="Rectangle 16"/>
          <p:cNvSpPr>
            <a:spLocks noGrp="1" noChangeArrowheads="1"/>
          </p:cNvSpPr>
          <p:nvPr>
            <p:ph type="body" idx="4294967295"/>
          </p:nvPr>
        </p:nvSpPr>
        <p:spPr>
          <a:xfrm>
            <a:off x="457200" y="1447800"/>
            <a:ext cx="7772400" cy="4648200"/>
          </a:xfrm>
        </p:spPr>
        <p:txBody>
          <a:bodyPr/>
          <a:lstStyle/>
          <a:p>
            <a:pPr eaLnBrk="1" hangingPunct="1"/>
            <a:endParaRPr lang="en-US" smtClean="0"/>
          </a:p>
          <a:p>
            <a:pPr eaLnBrk="1" hangingPunct="1"/>
            <a:endParaRPr lang="en-US" smtClean="0"/>
          </a:p>
          <a:p>
            <a:pPr eaLnBrk="1" hangingPunct="1"/>
            <a:endParaRPr lang="en-US" smtClean="0"/>
          </a:p>
          <a:p>
            <a:pPr eaLnBrk="1" hangingPunct="1"/>
            <a:r>
              <a:rPr lang="en-US" smtClean="0"/>
              <a:t>In standard serial availability without redundancy to get to C from A, we must go through B</a:t>
            </a:r>
          </a:p>
          <a:p>
            <a:pPr eaLnBrk="1" hangingPunct="1"/>
            <a:r>
              <a:rPr lang="en-US" smtClean="0"/>
              <a:t>If B is down, the entire path is down</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en-US" smtClean="0"/>
              <a:t>Availability With Redundancy</a:t>
            </a:r>
          </a:p>
        </p:txBody>
      </p:sp>
      <p:graphicFrame>
        <p:nvGraphicFramePr>
          <p:cNvPr id="156761" name="Group 89"/>
          <p:cNvGraphicFramePr>
            <a:graphicFrameLocks noGrp="1"/>
          </p:cNvGraphicFramePr>
          <p:nvPr>
            <p:ph type="tbl" idx="1"/>
          </p:nvPr>
        </p:nvGraphicFramePr>
        <p:xfrm>
          <a:off x="1371600" y="1447800"/>
          <a:ext cx="6400800" cy="2336800"/>
        </p:xfrm>
        <a:graphic>
          <a:graphicData uri="http://schemas.openxmlformats.org/drawingml/2006/table">
            <a:tbl>
              <a:tblPr/>
              <a:tblGrid>
                <a:gridCol w="990600"/>
                <a:gridCol w="1752600"/>
                <a:gridCol w="1066800"/>
                <a:gridCol w="1524000"/>
                <a:gridCol w="1066800"/>
              </a:tblGrid>
              <a:tr h="762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3">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4400" b="0" i="0" u="none" strike="noStrike" cap="none" normalizeH="0" baseline="0" dirty="0" smtClean="0">
                          <a:ln>
                            <a:noFill/>
                          </a:ln>
                          <a:solidFill>
                            <a:schemeClr val="tx1"/>
                          </a:solidFill>
                          <a:effectLst/>
                          <a:latin typeface="Times New Roman" pitchFamily="18" charset="0"/>
                        </a:rPr>
                        <a:t>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3">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128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4400" b="0" i="0" u="none" strike="noStrike" cap="none" normalizeH="0" baseline="0" dirty="0" smtClean="0">
                          <a:ln>
                            <a:noFill/>
                          </a:ln>
                          <a:solidFill>
                            <a:schemeClr val="tx1"/>
                          </a:solidFill>
                          <a:effectLst/>
                          <a:latin typeface="Times New Roman" pitchFamily="18" charset="0"/>
                        </a:rPr>
                        <a:t>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US"/>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4400" b="0" i="0" u="none" strike="noStrike" cap="none" normalizeH="0" baseline="0" dirty="0" smtClean="0">
                          <a:ln>
                            <a:noFill/>
                          </a:ln>
                          <a:solidFill>
                            <a:schemeClr val="tx1"/>
                          </a:solidFill>
                          <a:effectLst/>
                          <a:latin typeface="Times New Roman" pitchFamily="18" charset="0"/>
                        </a:rPr>
                        <a:t>C</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62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US"/>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4400" b="0" i="0" u="none" strike="noStrike" cap="none" normalizeH="0" baseline="0" dirty="0" smtClean="0">
                          <a:ln>
                            <a:noFill/>
                          </a:ln>
                          <a:solidFill>
                            <a:schemeClr val="tx1"/>
                          </a:solidFill>
                          <a:effectLst/>
                          <a:latin typeface="Times New Roman" pitchFamily="18" charset="0"/>
                        </a:rPr>
                        <a:t>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0749"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a:t>Copyright 2000-2009 Kenneth M. Chipps Ph.D. www.chipps.com</a:t>
            </a:r>
          </a:p>
        </p:txBody>
      </p:sp>
      <p:sp>
        <p:nvSpPr>
          <p:cNvPr id="307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DC7E9BAA-8FAE-4322-83E7-4A986D3852D3}" type="slidenum">
              <a:rPr lang="en-US" sz="1400" smtClean="0"/>
              <a:pPr eaLnBrk="1" hangingPunct="1"/>
              <a:t>28</a:t>
            </a:fld>
            <a:endParaRPr lang="en-US" sz="1400" smtClean="0"/>
          </a:p>
        </p:txBody>
      </p:sp>
      <p:sp>
        <p:nvSpPr>
          <p:cNvPr id="30751" name="Rectangle 90"/>
          <p:cNvSpPr>
            <a:spLocks noGrp="1" noChangeArrowheads="1"/>
          </p:cNvSpPr>
          <p:nvPr>
            <p:ph type="body" idx="4294967295"/>
          </p:nvPr>
        </p:nvSpPr>
        <p:spPr>
          <a:xfrm>
            <a:off x="914400" y="1295400"/>
            <a:ext cx="7772400" cy="4648200"/>
          </a:xfrm>
        </p:spPr>
        <p:txBody>
          <a:bodyPr/>
          <a:lstStyle/>
          <a:p>
            <a:pPr eaLnBrk="1" hangingPunct="1"/>
            <a:endParaRPr lang="en-US" smtClean="0"/>
          </a:p>
          <a:p>
            <a:pPr eaLnBrk="1" hangingPunct="1"/>
            <a:endParaRPr lang="en-US" smtClean="0"/>
          </a:p>
          <a:p>
            <a:pPr eaLnBrk="1" hangingPunct="1"/>
            <a:endParaRPr lang="en-US" smtClean="0"/>
          </a:p>
          <a:p>
            <a:pPr eaLnBrk="1" hangingPunct="1"/>
            <a:endParaRPr lang="en-US" smtClean="0"/>
          </a:p>
          <a:p>
            <a:pPr eaLnBrk="1" hangingPunct="1"/>
            <a:endParaRPr lang="en-US" smtClean="0"/>
          </a:p>
          <a:p>
            <a:pPr eaLnBrk="1" hangingPunct="1"/>
            <a:r>
              <a:rPr lang="en-US" smtClean="0"/>
              <a:t>With a redundant path, if B is down, traffic can be rerouted through D</a:t>
            </a:r>
          </a:p>
          <a:p>
            <a:pPr eaLnBrk="1" hangingPunct="1"/>
            <a:r>
              <a:rPr lang="en-US" smtClean="0"/>
              <a:t>Of course this assumes D is not also down</a:t>
            </a:r>
          </a:p>
        </p:txBody>
      </p:sp>
      <p:sp>
        <p:nvSpPr>
          <p:cNvPr id="30752" name="Line 70"/>
          <p:cNvSpPr>
            <a:spLocks noChangeShapeType="1"/>
          </p:cNvSpPr>
          <p:nvPr/>
        </p:nvSpPr>
        <p:spPr bwMode="auto">
          <a:xfrm>
            <a:off x="3581400" y="1828800"/>
            <a:ext cx="0" cy="1600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0753" name="Line 71"/>
          <p:cNvSpPr>
            <a:spLocks noChangeShapeType="1"/>
          </p:cNvSpPr>
          <p:nvPr/>
        </p:nvSpPr>
        <p:spPr bwMode="auto">
          <a:xfrm>
            <a:off x="5715000" y="1828800"/>
            <a:ext cx="0" cy="1600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0754" name="Line 72"/>
          <p:cNvSpPr>
            <a:spLocks noChangeShapeType="1"/>
          </p:cNvSpPr>
          <p:nvPr/>
        </p:nvSpPr>
        <p:spPr bwMode="auto">
          <a:xfrm>
            <a:off x="3581400" y="1828800"/>
            <a:ext cx="533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0755" name="Line 73"/>
          <p:cNvSpPr>
            <a:spLocks noChangeShapeType="1"/>
          </p:cNvSpPr>
          <p:nvPr/>
        </p:nvSpPr>
        <p:spPr bwMode="auto">
          <a:xfrm flipV="1">
            <a:off x="5181600" y="1828800"/>
            <a:ext cx="533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0756" name="Line 74"/>
          <p:cNvSpPr>
            <a:spLocks noChangeShapeType="1"/>
          </p:cNvSpPr>
          <p:nvPr/>
        </p:nvSpPr>
        <p:spPr bwMode="auto">
          <a:xfrm>
            <a:off x="3581400" y="3429000"/>
            <a:ext cx="533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0757" name="Line 75"/>
          <p:cNvSpPr>
            <a:spLocks noChangeShapeType="1"/>
          </p:cNvSpPr>
          <p:nvPr/>
        </p:nvSpPr>
        <p:spPr bwMode="auto">
          <a:xfrm>
            <a:off x="5181600" y="3429000"/>
            <a:ext cx="533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0758" name="Line 82"/>
          <p:cNvSpPr>
            <a:spLocks noChangeShapeType="1"/>
          </p:cNvSpPr>
          <p:nvPr/>
        </p:nvSpPr>
        <p:spPr bwMode="auto">
          <a:xfrm flipV="1">
            <a:off x="2362200" y="2667000"/>
            <a:ext cx="1219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0759" name="Line 83"/>
          <p:cNvSpPr>
            <a:spLocks noChangeShapeType="1"/>
          </p:cNvSpPr>
          <p:nvPr/>
        </p:nvSpPr>
        <p:spPr bwMode="auto">
          <a:xfrm>
            <a:off x="5715000" y="2667000"/>
            <a:ext cx="990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en-US" smtClean="0"/>
              <a:t>Availability With Redundancy</a:t>
            </a:r>
          </a:p>
        </p:txBody>
      </p:sp>
      <p:sp>
        <p:nvSpPr>
          <p:cNvPr id="31747" name="Rectangle 3"/>
          <p:cNvSpPr>
            <a:spLocks noGrp="1" noChangeArrowheads="1"/>
          </p:cNvSpPr>
          <p:nvPr>
            <p:ph idx="1"/>
          </p:nvPr>
        </p:nvSpPr>
        <p:spPr/>
        <p:txBody>
          <a:bodyPr/>
          <a:lstStyle/>
          <a:p>
            <a:pPr eaLnBrk="1" hangingPunct="1"/>
            <a:r>
              <a:rPr lang="en-US" smtClean="0"/>
              <a:t>To calculate the added availability that results from redundancy</a:t>
            </a:r>
          </a:p>
          <a:p>
            <a:pPr lvl="1" eaLnBrk="1" hangingPunct="1"/>
            <a:r>
              <a:rPr lang="en-US" smtClean="0"/>
              <a:t>Calculate the availability of A and C</a:t>
            </a:r>
          </a:p>
          <a:p>
            <a:pPr lvl="1" eaLnBrk="1" hangingPunct="1"/>
            <a:r>
              <a:rPr lang="en-US" smtClean="0"/>
              <a:t>Then also calculate the availability of the B+D combination</a:t>
            </a:r>
          </a:p>
          <a:p>
            <a:pPr lvl="1" eaLnBrk="1" hangingPunct="1"/>
            <a:r>
              <a:rPr lang="en-US" smtClean="0"/>
              <a:t>The availability of B+D is equal to</a:t>
            </a:r>
          </a:p>
          <a:p>
            <a:pPr lvl="2" eaLnBrk="1" hangingPunct="1"/>
            <a:r>
              <a:rPr lang="en-US" smtClean="0"/>
              <a:t>1-(Unavailability</a:t>
            </a:r>
            <a:r>
              <a:rPr lang="en-US" baseline="-25000" smtClean="0"/>
              <a:t>B</a:t>
            </a:r>
            <a:r>
              <a:rPr lang="en-US" smtClean="0"/>
              <a:t> X Unavailability</a:t>
            </a:r>
            <a:r>
              <a:rPr lang="en-US" baseline="-25000" smtClean="0"/>
              <a:t>D</a:t>
            </a:r>
            <a:r>
              <a:rPr lang="en-US" smtClean="0"/>
              <a:t>)</a:t>
            </a:r>
            <a:endParaRPr lang="en-US" baseline="-25000" smtClean="0"/>
          </a:p>
          <a:p>
            <a:pPr lvl="1" eaLnBrk="1" hangingPunct="1"/>
            <a:r>
              <a:rPr lang="en-US" smtClean="0"/>
              <a:t>Which is equal to</a:t>
            </a:r>
          </a:p>
          <a:p>
            <a:pPr lvl="2" eaLnBrk="1" hangingPunct="1"/>
            <a:r>
              <a:rPr lang="en-US" smtClean="0"/>
              <a:t>1-((1-Availability</a:t>
            </a:r>
            <a:r>
              <a:rPr lang="en-US" baseline="-25000" smtClean="0"/>
              <a:t>B)</a:t>
            </a:r>
            <a:r>
              <a:rPr lang="en-US" smtClean="0"/>
              <a:t> X (1-Availability</a:t>
            </a:r>
            <a:r>
              <a:rPr lang="en-US" baseline="-25000" smtClean="0"/>
              <a:t>D</a:t>
            </a:r>
            <a:r>
              <a:rPr lang="en-US" smtClean="0"/>
              <a:t>))</a:t>
            </a:r>
            <a:endParaRPr lang="en-US" baseline="-25000" smtClean="0"/>
          </a:p>
        </p:txBody>
      </p:sp>
      <p:sp>
        <p:nvSpPr>
          <p:cNvPr id="3174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a:t>Copyright 2000-2009 Kenneth M. Chipps Ph.D. www.chipps.com</a:t>
            </a:r>
          </a:p>
        </p:txBody>
      </p:sp>
      <p:sp>
        <p:nvSpPr>
          <p:cNvPr id="3174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32F2EFEC-8604-4196-8DF9-E27716C036B1}" type="slidenum">
              <a:rPr lang="en-US" sz="1400" smtClean="0"/>
              <a:pPr eaLnBrk="1" hangingPunct="1"/>
              <a:t>29</a:t>
            </a:fld>
            <a:endParaRPr lang="en-US" sz="140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smtClean="0"/>
              <a:t>Quantify the Cost of Downtime</a:t>
            </a:r>
          </a:p>
        </p:txBody>
      </p:sp>
      <p:sp>
        <p:nvSpPr>
          <p:cNvPr id="5123" name="Rectangle 3"/>
          <p:cNvSpPr>
            <a:spLocks noGrp="1" noChangeArrowheads="1"/>
          </p:cNvSpPr>
          <p:nvPr>
            <p:ph idx="1"/>
          </p:nvPr>
        </p:nvSpPr>
        <p:spPr/>
        <p:txBody>
          <a:bodyPr/>
          <a:lstStyle/>
          <a:p>
            <a:pPr eaLnBrk="1" hangingPunct="1"/>
            <a:r>
              <a:rPr lang="en-US" smtClean="0"/>
              <a:t>Before we get carried away creating high availability, it is wise to consider one very important thing</a:t>
            </a:r>
          </a:p>
          <a:p>
            <a:pPr lvl="1" eaLnBrk="1" hangingPunct="1"/>
            <a:r>
              <a:rPr lang="en-US" smtClean="0"/>
              <a:t>Never spend more money fixing a problem than tolerating it will cost you</a:t>
            </a:r>
          </a:p>
        </p:txBody>
      </p:sp>
      <p:sp>
        <p:nvSpPr>
          <p:cNvPr id="512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a:t>Copyright 2000-2009 Kenneth M. Chipps Ph.D. www.chipps.com</a:t>
            </a:r>
          </a:p>
        </p:txBody>
      </p:sp>
      <p:sp>
        <p:nvSpPr>
          <p:cNvPr id="512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44018078-35B1-48FB-8BEF-30373A05FDE8}" type="slidenum">
              <a:rPr lang="en-US" sz="1400" smtClean="0"/>
              <a:pPr eaLnBrk="1" hangingPunct="1"/>
              <a:t>3</a:t>
            </a:fld>
            <a:endParaRPr lang="en-US" sz="140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en-US" smtClean="0"/>
              <a:t>Availability With Redundancy</a:t>
            </a:r>
          </a:p>
        </p:txBody>
      </p:sp>
      <p:sp>
        <p:nvSpPr>
          <p:cNvPr id="32771" name="Rectangle 3"/>
          <p:cNvSpPr>
            <a:spLocks noGrp="1" noChangeArrowheads="1"/>
          </p:cNvSpPr>
          <p:nvPr>
            <p:ph idx="1"/>
          </p:nvPr>
        </p:nvSpPr>
        <p:spPr/>
        <p:txBody>
          <a:bodyPr/>
          <a:lstStyle/>
          <a:p>
            <a:pPr lvl="1" eaLnBrk="1" hangingPunct="1">
              <a:lnSpc>
                <a:spcPct val="90000"/>
              </a:lnSpc>
            </a:pPr>
            <a:r>
              <a:rPr lang="en-US" smtClean="0"/>
              <a:t>In this example</a:t>
            </a:r>
          </a:p>
          <a:p>
            <a:pPr lvl="2" eaLnBrk="1" hangingPunct="1">
              <a:lnSpc>
                <a:spcPct val="90000"/>
              </a:lnSpc>
            </a:pPr>
            <a:r>
              <a:rPr lang="en-US" smtClean="0"/>
              <a:t>Availability</a:t>
            </a:r>
            <a:r>
              <a:rPr lang="en-US" baseline="-25000" smtClean="0"/>
              <a:t>B</a:t>
            </a:r>
            <a:r>
              <a:rPr lang="en-US" smtClean="0"/>
              <a:t> = .97</a:t>
            </a:r>
          </a:p>
          <a:p>
            <a:pPr lvl="2" eaLnBrk="1" hangingPunct="1">
              <a:lnSpc>
                <a:spcPct val="90000"/>
              </a:lnSpc>
            </a:pPr>
            <a:r>
              <a:rPr lang="en-US" smtClean="0"/>
              <a:t>Availability</a:t>
            </a:r>
            <a:r>
              <a:rPr lang="en-US" baseline="-25000" smtClean="0"/>
              <a:t>D</a:t>
            </a:r>
            <a:r>
              <a:rPr lang="en-US" smtClean="0"/>
              <a:t>=.95</a:t>
            </a:r>
          </a:p>
          <a:p>
            <a:pPr lvl="1" eaLnBrk="1" hangingPunct="1">
              <a:lnSpc>
                <a:spcPct val="90000"/>
              </a:lnSpc>
            </a:pPr>
            <a:r>
              <a:rPr lang="en-US" smtClean="0"/>
              <a:t>So the unavailability of each is</a:t>
            </a:r>
          </a:p>
          <a:p>
            <a:pPr lvl="2" eaLnBrk="1" hangingPunct="1">
              <a:lnSpc>
                <a:spcPct val="90000"/>
              </a:lnSpc>
            </a:pPr>
            <a:r>
              <a:rPr lang="en-US" smtClean="0"/>
              <a:t>Unavailability</a:t>
            </a:r>
            <a:r>
              <a:rPr lang="en-US" baseline="-25000" smtClean="0"/>
              <a:t>B</a:t>
            </a:r>
            <a:r>
              <a:rPr lang="en-US" smtClean="0"/>
              <a:t>=.03</a:t>
            </a:r>
          </a:p>
          <a:p>
            <a:pPr lvl="2" eaLnBrk="1" hangingPunct="1">
              <a:lnSpc>
                <a:spcPct val="90000"/>
              </a:lnSpc>
            </a:pPr>
            <a:r>
              <a:rPr lang="en-US" smtClean="0"/>
              <a:t>Unavailability</a:t>
            </a:r>
            <a:r>
              <a:rPr lang="en-US" baseline="-25000" smtClean="0"/>
              <a:t>D</a:t>
            </a:r>
            <a:r>
              <a:rPr lang="en-US" smtClean="0"/>
              <a:t>=.05</a:t>
            </a:r>
          </a:p>
          <a:p>
            <a:pPr lvl="1" eaLnBrk="1" hangingPunct="1">
              <a:lnSpc>
                <a:spcPct val="90000"/>
              </a:lnSpc>
            </a:pPr>
            <a:r>
              <a:rPr lang="en-US" smtClean="0"/>
              <a:t>Therefore</a:t>
            </a:r>
          </a:p>
          <a:p>
            <a:pPr lvl="2" eaLnBrk="1" hangingPunct="1">
              <a:lnSpc>
                <a:spcPct val="90000"/>
              </a:lnSpc>
            </a:pPr>
            <a:r>
              <a:rPr lang="en-US" smtClean="0"/>
              <a:t>1 – ((1-.03) X (1-.05))</a:t>
            </a:r>
          </a:p>
          <a:p>
            <a:pPr lvl="1" eaLnBrk="1" hangingPunct="1">
              <a:lnSpc>
                <a:spcPct val="90000"/>
              </a:lnSpc>
            </a:pPr>
            <a:r>
              <a:rPr lang="en-US" smtClean="0"/>
              <a:t>Is equal to</a:t>
            </a:r>
          </a:p>
          <a:p>
            <a:pPr lvl="2" eaLnBrk="1" hangingPunct="1">
              <a:lnSpc>
                <a:spcPct val="90000"/>
              </a:lnSpc>
            </a:pPr>
            <a:r>
              <a:rPr lang="en-US" smtClean="0"/>
              <a:t>1-.0015 which is .9985</a:t>
            </a:r>
          </a:p>
        </p:txBody>
      </p:sp>
      <p:sp>
        <p:nvSpPr>
          <p:cNvPr id="3277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a:t>Copyright 2000-2009 Kenneth M. Chipps Ph.D. www.chipps.com</a:t>
            </a:r>
          </a:p>
        </p:txBody>
      </p:sp>
      <p:sp>
        <p:nvSpPr>
          <p:cNvPr id="3277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F101CCC5-C06A-4673-9B39-42FB85A3FBA5}" type="slidenum">
              <a:rPr lang="en-US" sz="1400" smtClean="0"/>
              <a:pPr eaLnBrk="1" hangingPunct="1"/>
              <a:t>30</a:t>
            </a:fld>
            <a:endParaRPr lang="en-US" sz="140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en-US" smtClean="0"/>
              <a:t>Availability With Redundancy</a:t>
            </a:r>
          </a:p>
        </p:txBody>
      </p:sp>
      <p:sp>
        <p:nvSpPr>
          <p:cNvPr id="33795" name="Rectangle 3"/>
          <p:cNvSpPr>
            <a:spLocks noGrp="1" noChangeArrowheads="1"/>
          </p:cNvSpPr>
          <p:nvPr>
            <p:ph idx="1"/>
          </p:nvPr>
        </p:nvSpPr>
        <p:spPr/>
        <p:txBody>
          <a:bodyPr/>
          <a:lstStyle/>
          <a:p>
            <a:pPr eaLnBrk="1" hangingPunct="1"/>
            <a:r>
              <a:rPr lang="en-US" smtClean="0"/>
              <a:t>Reliability of the redundant path then is</a:t>
            </a:r>
          </a:p>
          <a:p>
            <a:pPr lvl="1" eaLnBrk="1" hangingPunct="1"/>
            <a:r>
              <a:rPr lang="en-US" smtClean="0"/>
              <a:t>Availability</a:t>
            </a:r>
            <a:r>
              <a:rPr lang="en-US" baseline="-25000" smtClean="0"/>
              <a:t>Overall</a:t>
            </a:r>
            <a:r>
              <a:rPr lang="en-US" smtClean="0"/>
              <a:t>=Availability</a:t>
            </a:r>
            <a:r>
              <a:rPr lang="en-US" baseline="-25000" smtClean="0"/>
              <a:t>A</a:t>
            </a:r>
            <a:r>
              <a:rPr lang="en-US" smtClean="0"/>
              <a:t> X Availability</a:t>
            </a:r>
            <a:r>
              <a:rPr lang="en-US" baseline="-25000" smtClean="0"/>
              <a:t>B+D</a:t>
            </a:r>
            <a:r>
              <a:rPr lang="en-US" smtClean="0"/>
              <a:t> X Availability</a:t>
            </a:r>
            <a:r>
              <a:rPr lang="en-US" baseline="-25000" smtClean="0"/>
              <a:t>C</a:t>
            </a:r>
          </a:p>
          <a:p>
            <a:pPr eaLnBrk="1" hangingPunct="1"/>
            <a:r>
              <a:rPr lang="en-US" smtClean="0"/>
              <a:t>Which in this example is</a:t>
            </a:r>
          </a:p>
          <a:p>
            <a:pPr lvl="1" eaLnBrk="1" hangingPunct="1"/>
            <a:r>
              <a:rPr lang="en-US" smtClean="0"/>
              <a:t>.99 X .9985 X .98</a:t>
            </a:r>
          </a:p>
          <a:p>
            <a:pPr eaLnBrk="1" hangingPunct="1"/>
            <a:r>
              <a:rPr lang="en-US" smtClean="0"/>
              <a:t>Which is equal to</a:t>
            </a:r>
          </a:p>
          <a:p>
            <a:pPr lvl="1" eaLnBrk="1" hangingPunct="1"/>
            <a:r>
              <a:rPr lang="en-US" smtClean="0"/>
              <a:t>.969 or 96.9%</a:t>
            </a:r>
          </a:p>
        </p:txBody>
      </p:sp>
      <p:sp>
        <p:nvSpPr>
          <p:cNvPr id="3379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a:t>Copyright 2000-2009 Kenneth M. Chipps Ph.D. www.chipps.com</a:t>
            </a:r>
          </a:p>
        </p:txBody>
      </p:sp>
      <p:sp>
        <p:nvSpPr>
          <p:cNvPr id="3379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57D7C80C-D3E0-4B74-B951-66D17E6665B8}" type="slidenum">
              <a:rPr lang="en-US" sz="1400" smtClean="0"/>
              <a:pPr eaLnBrk="1" hangingPunct="1"/>
              <a:t>31</a:t>
            </a:fld>
            <a:endParaRPr lang="en-US" sz="1400"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en-US" smtClean="0"/>
              <a:t>Availability With Redundancy</a:t>
            </a:r>
          </a:p>
        </p:txBody>
      </p:sp>
      <p:sp>
        <p:nvSpPr>
          <p:cNvPr id="34819" name="Rectangle 3"/>
          <p:cNvSpPr>
            <a:spLocks noGrp="1" noChangeArrowheads="1"/>
          </p:cNvSpPr>
          <p:nvPr>
            <p:ph idx="1"/>
          </p:nvPr>
        </p:nvSpPr>
        <p:spPr/>
        <p:txBody>
          <a:bodyPr/>
          <a:lstStyle/>
          <a:p>
            <a:pPr eaLnBrk="1" hangingPunct="1">
              <a:lnSpc>
                <a:spcPct val="90000"/>
              </a:lnSpc>
            </a:pPr>
            <a:r>
              <a:rPr lang="en-US" smtClean="0"/>
              <a:t>Of course improving availability through redundancy only holds true when the two links do not share any failure modes</a:t>
            </a:r>
          </a:p>
          <a:p>
            <a:pPr eaLnBrk="1" hangingPunct="1">
              <a:lnSpc>
                <a:spcPct val="90000"/>
              </a:lnSpc>
            </a:pPr>
            <a:r>
              <a:rPr lang="en-US" smtClean="0"/>
              <a:t>For example two T1 lines that both terminate at a common point and are plugged into a common electrical source do indeed share a failure mode</a:t>
            </a:r>
          </a:p>
        </p:txBody>
      </p:sp>
      <p:sp>
        <p:nvSpPr>
          <p:cNvPr id="3482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a:t>Copyright 2000-2009 Kenneth M. Chipps Ph.D. www.chipps.com</a:t>
            </a:r>
          </a:p>
        </p:txBody>
      </p:sp>
      <p:sp>
        <p:nvSpPr>
          <p:cNvPr id="3482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0CD7B360-5ECB-49BD-97FF-200C69AE26D9}" type="slidenum">
              <a:rPr lang="en-US" sz="1400" smtClean="0"/>
              <a:pPr eaLnBrk="1" hangingPunct="1"/>
              <a:t>32</a:t>
            </a:fld>
            <a:endParaRPr lang="en-US" sz="1400"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smtClean="0"/>
              <a:t>Availability With Redundancy</a:t>
            </a:r>
          </a:p>
        </p:txBody>
      </p:sp>
      <p:sp>
        <p:nvSpPr>
          <p:cNvPr id="35843" name="Rectangle 3"/>
          <p:cNvSpPr>
            <a:spLocks noGrp="1" noChangeArrowheads="1"/>
          </p:cNvSpPr>
          <p:nvPr>
            <p:ph idx="1"/>
          </p:nvPr>
        </p:nvSpPr>
        <p:spPr/>
        <p:txBody>
          <a:bodyPr/>
          <a:lstStyle/>
          <a:p>
            <a:pPr eaLnBrk="1" hangingPunct="1">
              <a:lnSpc>
                <a:spcPct val="90000"/>
              </a:lnSpc>
            </a:pPr>
            <a:r>
              <a:rPr lang="en-US" smtClean="0"/>
              <a:t>Further if both links go through the same local loop, same central office, same concentration center, same long distance backbone, or any number of other items then redundancy is less than would be expected at first look</a:t>
            </a:r>
          </a:p>
          <a:p>
            <a:pPr eaLnBrk="1" hangingPunct="1">
              <a:lnSpc>
                <a:spcPct val="90000"/>
              </a:lnSpc>
            </a:pPr>
            <a:r>
              <a:rPr lang="en-US" smtClean="0"/>
              <a:t>It is not easy to ensure that the redundancy that was built in at the beginning stays</a:t>
            </a:r>
          </a:p>
          <a:p>
            <a:pPr eaLnBrk="1" hangingPunct="1">
              <a:lnSpc>
                <a:spcPct val="90000"/>
              </a:lnSpc>
            </a:pPr>
            <a:r>
              <a:rPr lang="en-US" smtClean="0"/>
              <a:t>Especially through the carrier’s network</a:t>
            </a:r>
          </a:p>
        </p:txBody>
      </p:sp>
      <p:sp>
        <p:nvSpPr>
          <p:cNvPr id="3584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a:t>Copyright 2000-2009 Kenneth M. Chipps Ph.D. www.chipps.com</a:t>
            </a:r>
          </a:p>
        </p:txBody>
      </p:sp>
      <p:sp>
        <p:nvSpPr>
          <p:cNvPr id="3584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F6C99D4E-4841-433F-BEEF-C1095E0B6F4B}" type="slidenum">
              <a:rPr lang="en-US" sz="1400" smtClean="0"/>
              <a:pPr eaLnBrk="1" hangingPunct="1"/>
              <a:t>33</a:t>
            </a:fld>
            <a:endParaRPr lang="en-US" sz="1400" smtClean="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pPr eaLnBrk="1" hangingPunct="1"/>
            <a:r>
              <a:rPr lang="en-US" smtClean="0"/>
              <a:t>Availability With Redundancy</a:t>
            </a:r>
          </a:p>
        </p:txBody>
      </p:sp>
      <p:sp>
        <p:nvSpPr>
          <p:cNvPr id="36867" name="Content Placeholder 2"/>
          <p:cNvSpPr>
            <a:spLocks noGrp="1"/>
          </p:cNvSpPr>
          <p:nvPr>
            <p:ph idx="1"/>
          </p:nvPr>
        </p:nvSpPr>
        <p:spPr/>
        <p:txBody>
          <a:bodyPr/>
          <a:lstStyle/>
          <a:p>
            <a:pPr eaLnBrk="1" hangingPunct="1">
              <a:lnSpc>
                <a:spcPct val="90000"/>
              </a:lnSpc>
            </a:pPr>
            <a:r>
              <a:rPr lang="en-US" smtClean="0"/>
              <a:t>Who knows what deals the carriers have to handle each other’s traffic</a:t>
            </a:r>
          </a:p>
          <a:p>
            <a:pPr eaLnBrk="1" hangingPunct="1">
              <a:lnSpc>
                <a:spcPct val="90000"/>
              </a:lnSpc>
            </a:pPr>
            <a:r>
              <a:rPr lang="en-US" smtClean="0"/>
              <a:t>True redundancy requires connection to two separate central offices</a:t>
            </a:r>
          </a:p>
          <a:p>
            <a:pPr eaLnBrk="1" hangingPunct="1">
              <a:lnSpc>
                <a:spcPct val="90000"/>
              </a:lnSpc>
            </a:pPr>
            <a:r>
              <a:rPr lang="en-US" smtClean="0"/>
              <a:t>This can be very expensive</a:t>
            </a:r>
          </a:p>
          <a:p>
            <a:pPr eaLnBrk="1" hangingPunct="1">
              <a:lnSpc>
                <a:spcPct val="90000"/>
              </a:lnSpc>
            </a:pPr>
            <a:r>
              <a:rPr lang="en-US" smtClean="0"/>
              <a:t>And even two different central office may share the same backbone</a:t>
            </a:r>
          </a:p>
        </p:txBody>
      </p:sp>
      <p:sp>
        <p:nvSpPr>
          <p:cNvPr id="36868"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a:t>Copyright 2000-2009 Kenneth M. Chipps Ph.D. www.chipps.com</a:t>
            </a:r>
          </a:p>
        </p:txBody>
      </p:sp>
      <p:sp>
        <p:nvSpPr>
          <p:cNvPr id="36869"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5E6C5B39-06E7-41DD-ABE0-E79C9A1349B6}" type="slidenum">
              <a:rPr lang="en-US" sz="1400" smtClean="0"/>
              <a:pPr eaLnBrk="1" hangingPunct="1"/>
              <a:t>34</a:t>
            </a:fld>
            <a:endParaRPr lang="en-US" sz="1400" smtClean="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en-US" smtClean="0"/>
              <a:t>Availability With Redundancy</a:t>
            </a:r>
          </a:p>
        </p:txBody>
      </p:sp>
      <p:sp>
        <p:nvSpPr>
          <p:cNvPr id="37891" name="Rectangle 3"/>
          <p:cNvSpPr>
            <a:spLocks noGrp="1" noChangeArrowheads="1"/>
          </p:cNvSpPr>
          <p:nvPr>
            <p:ph idx="1"/>
          </p:nvPr>
        </p:nvSpPr>
        <p:spPr/>
        <p:txBody>
          <a:bodyPr/>
          <a:lstStyle/>
          <a:p>
            <a:pPr eaLnBrk="1" hangingPunct="1"/>
            <a:r>
              <a:rPr lang="en-US" smtClean="0"/>
              <a:t>For example, notice the degree that this manager went to in order to ensure redundancy and as the person on the Nanog list, which is a mailing list for operators of large networks, notes; even this may not help</a:t>
            </a:r>
          </a:p>
        </p:txBody>
      </p:sp>
      <p:sp>
        <p:nvSpPr>
          <p:cNvPr id="3789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a:t>Copyright 2000-2009 Kenneth M. Chipps Ph.D. www.chipps.com</a:t>
            </a:r>
          </a:p>
        </p:txBody>
      </p:sp>
      <p:sp>
        <p:nvSpPr>
          <p:cNvPr id="3789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1E16C9EF-B60C-41C8-8A6E-E80C3ABB247F}" type="slidenum">
              <a:rPr lang="en-US" sz="1400" smtClean="0"/>
              <a:pPr eaLnBrk="1" hangingPunct="1"/>
              <a:t>35</a:t>
            </a:fld>
            <a:endParaRPr lang="en-US" sz="1400" smtClean="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r>
              <a:rPr lang="en-US" smtClean="0"/>
              <a:t>Availability With Redundancy</a:t>
            </a:r>
          </a:p>
        </p:txBody>
      </p:sp>
      <p:sp>
        <p:nvSpPr>
          <p:cNvPr id="38915" name="Rectangle 3"/>
          <p:cNvSpPr>
            <a:spLocks noGrp="1" noChangeArrowheads="1"/>
          </p:cNvSpPr>
          <p:nvPr>
            <p:ph idx="1"/>
          </p:nvPr>
        </p:nvSpPr>
        <p:spPr/>
        <p:txBody>
          <a:bodyPr/>
          <a:lstStyle/>
          <a:p>
            <a:pPr eaLnBrk="1" hangingPunct="1">
              <a:lnSpc>
                <a:spcPct val="90000"/>
              </a:lnSpc>
            </a:pPr>
            <a:r>
              <a:rPr lang="en-US" sz="1200" smtClean="0">
                <a:latin typeface="Courier New" pitchFamily="49" charset="0"/>
              </a:rPr>
              <a:t>The Wall Street Journal had an article Thursday about the problems executives with large multi-national companies are having re-engineering their telecommunication networks. None of this should come as a surprise to long-time readers of any of the networking lists</a:t>
            </a:r>
          </a:p>
          <a:p>
            <a:pPr eaLnBrk="1" hangingPunct="1">
              <a:lnSpc>
                <a:spcPct val="90000"/>
              </a:lnSpc>
            </a:pPr>
            <a:endParaRPr lang="en-US" sz="1200" smtClean="0">
              <a:latin typeface="Courier New" pitchFamily="49" charset="0"/>
            </a:endParaRPr>
          </a:p>
          <a:p>
            <a:pPr eaLnBrk="1" hangingPunct="1">
              <a:lnSpc>
                <a:spcPct val="90000"/>
              </a:lnSpc>
            </a:pPr>
            <a:r>
              <a:rPr lang="en-US" sz="1200" smtClean="0">
                <a:latin typeface="Courier New" pitchFamily="49" charset="0"/>
              </a:rPr>
              <a:t>Just in Case, Many Firms Work to Set Up Redundant Telecommunications Systems</a:t>
            </a:r>
          </a:p>
          <a:p>
            <a:pPr eaLnBrk="1" hangingPunct="1">
              <a:lnSpc>
                <a:spcPct val="90000"/>
              </a:lnSpc>
            </a:pPr>
            <a:r>
              <a:rPr lang="en-US" sz="1200" smtClean="0">
                <a:latin typeface="Courier New" pitchFamily="49" charset="0"/>
              </a:rPr>
              <a:t>By DENNIS K.BERMAN Staff Reporter of THE WALL STREET JOURNAL</a:t>
            </a:r>
          </a:p>
          <a:p>
            <a:pPr eaLnBrk="1" hangingPunct="1">
              <a:lnSpc>
                <a:spcPct val="90000"/>
              </a:lnSpc>
            </a:pPr>
            <a:r>
              <a:rPr lang="en-US" sz="1200" smtClean="0">
                <a:latin typeface="Courier New" pitchFamily="49" charset="0"/>
              </a:rPr>
              <a:t>Thursday December 20 2001</a:t>
            </a:r>
          </a:p>
          <a:p>
            <a:pPr eaLnBrk="1" hangingPunct="1">
              <a:lnSpc>
                <a:spcPct val="90000"/>
              </a:lnSpc>
            </a:pPr>
            <a:endParaRPr lang="en-US" sz="1200" smtClean="0">
              <a:latin typeface="Courier New" pitchFamily="49" charset="0"/>
            </a:endParaRPr>
          </a:p>
          <a:p>
            <a:pPr eaLnBrk="1" hangingPunct="1">
              <a:lnSpc>
                <a:spcPct val="90000"/>
              </a:lnSpc>
            </a:pPr>
            <a:r>
              <a:rPr lang="en-US" sz="1200" smtClean="0">
                <a:latin typeface="Courier New" pitchFamily="49" charset="0"/>
              </a:rPr>
              <a:t>John Smiley typically wears suits. But as the executive in charge of telecommunications for Lufthansa Systems' North American operations, he recently put on jeans and work boots to inch his way into a dirty train tunnel beneath New York City's Grand Central Terminal. His mission: to inspect new fiber-optic cables that snake through abandoned gas pipes, ensuring that they are running on a safe, separate path from a set of nearby fibers carrying the German airline's reservations data.</a:t>
            </a:r>
          </a:p>
          <a:p>
            <a:pPr eaLnBrk="1" hangingPunct="1">
              <a:lnSpc>
                <a:spcPct val="90000"/>
              </a:lnSpc>
            </a:pPr>
            <a:endParaRPr lang="en-US" sz="1200" smtClean="0">
              <a:latin typeface="Courier New" pitchFamily="49" charset="0"/>
            </a:endParaRPr>
          </a:p>
          <a:p>
            <a:pPr eaLnBrk="1" hangingPunct="1">
              <a:lnSpc>
                <a:spcPct val="90000"/>
              </a:lnSpc>
            </a:pPr>
            <a:r>
              <a:rPr lang="en-US" sz="1200" smtClean="0">
                <a:latin typeface="Courier New" pitchFamily="49" charset="0"/>
              </a:rPr>
              <a:t>I've done something similar in the past. But it doesn't solve the problem.  Even if the sales person promises you diversity, even if you physically inspect every meter of fiber, even if you pay more, after six months your network won't be diverse. On a long-term basis, how do you check carriers are keeping their promises? Are there any commercial products which let subscribers automatically check DLR's from carriers for changes and conflicts? Since DLR's only show the active components in a circuit, has anyone developed a product to check for passive and location risks?</a:t>
            </a:r>
            <a:endParaRPr lang="en-US" sz="1200" smtClean="0"/>
          </a:p>
        </p:txBody>
      </p:sp>
      <p:sp>
        <p:nvSpPr>
          <p:cNvPr id="3891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a:t>Copyright 2000-2009 Kenneth M. Chipps Ph.D. www.chipps.com</a:t>
            </a:r>
          </a:p>
        </p:txBody>
      </p:sp>
      <p:sp>
        <p:nvSpPr>
          <p:cNvPr id="3891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C4233969-8E88-4D3D-8522-C8D7DF30DA2F}" type="slidenum">
              <a:rPr lang="en-US" sz="1400" smtClean="0"/>
              <a:pPr eaLnBrk="1" hangingPunct="1"/>
              <a:t>36</a:t>
            </a:fld>
            <a:endParaRPr lang="en-US" sz="1400" smtClean="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r>
              <a:rPr lang="en-US" smtClean="0"/>
              <a:t>Availability With Redundancy</a:t>
            </a:r>
          </a:p>
        </p:txBody>
      </p:sp>
      <p:sp>
        <p:nvSpPr>
          <p:cNvPr id="39939" name="Rectangle 3"/>
          <p:cNvSpPr>
            <a:spLocks noGrp="1" noChangeArrowheads="1"/>
          </p:cNvSpPr>
          <p:nvPr>
            <p:ph idx="1"/>
          </p:nvPr>
        </p:nvSpPr>
        <p:spPr/>
        <p:txBody>
          <a:bodyPr/>
          <a:lstStyle/>
          <a:p>
            <a:pPr eaLnBrk="1" hangingPunct="1"/>
            <a:r>
              <a:rPr lang="en-US" smtClean="0"/>
              <a:t>Finally ask your suppliers about their redundancy and disaster recovery plans</a:t>
            </a:r>
          </a:p>
          <a:p>
            <a:pPr eaLnBrk="1" hangingPunct="1"/>
            <a:r>
              <a:rPr lang="en-US" smtClean="0"/>
              <a:t>Find out what they will do if their connections are severed</a:t>
            </a:r>
          </a:p>
          <a:p>
            <a:pPr eaLnBrk="1" hangingPunct="1"/>
            <a:r>
              <a:rPr lang="en-US" smtClean="0"/>
              <a:t>How long till they are back in operation</a:t>
            </a:r>
          </a:p>
        </p:txBody>
      </p:sp>
      <p:sp>
        <p:nvSpPr>
          <p:cNvPr id="3994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a:t>Copyright 2000-2009 Kenneth M. Chipps Ph.D. www.chipps.com</a:t>
            </a:r>
          </a:p>
        </p:txBody>
      </p:sp>
      <p:sp>
        <p:nvSpPr>
          <p:cNvPr id="3994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51AF92A7-66BB-4BCA-8938-0E96EDA1E6CB}" type="slidenum">
              <a:rPr lang="en-US" sz="1400" smtClean="0"/>
              <a:pPr eaLnBrk="1" hangingPunct="1"/>
              <a:t>37</a:t>
            </a:fld>
            <a:endParaRPr lang="en-US" sz="1400" smtClean="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r>
              <a:rPr lang="en-US" smtClean="0"/>
              <a:t>WAN Links</a:t>
            </a:r>
          </a:p>
        </p:txBody>
      </p:sp>
      <p:sp>
        <p:nvSpPr>
          <p:cNvPr id="40963" name="Rectangle 3"/>
          <p:cNvSpPr>
            <a:spLocks noGrp="1" noChangeArrowheads="1"/>
          </p:cNvSpPr>
          <p:nvPr>
            <p:ph idx="1"/>
          </p:nvPr>
        </p:nvSpPr>
        <p:spPr/>
        <p:txBody>
          <a:bodyPr/>
          <a:lstStyle/>
          <a:p>
            <a:pPr eaLnBrk="1" hangingPunct="1"/>
            <a:r>
              <a:rPr lang="en-US" smtClean="0"/>
              <a:t>WAN links are different from other components</a:t>
            </a:r>
          </a:p>
          <a:p>
            <a:pPr eaLnBrk="1" hangingPunct="1"/>
            <a:r>
              <a:rPr lang="en-US" smtClean="0"/>
              <a:t>In that they are controlled by someone else</a:t>
            </a:r>
          </a:p>
          <a:p>
            <a:pPr eaLnBrk="1" hangingPunct="1"/>
            <a:r>
              <a:rPr lang="en-US" smtClean="0"/>
              <a:t>This makes it difficult to know what the actual reliability is</a:t>
            </a:r>
          </a:p>
        </p:txBody>
      </p:sp>
      <p:sp>
        <p:nvSpPr>
          <p:cNvPr id="4096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a:t>Copyright 2000-2009 Kenneth M. Chipps Ph.D. www.chipps.com</a:t>
            </a:r>
          </a:p>
        </p:txBody>
      </p:sp>
      <p:sp>
        <p:nvSpPr>
          <p:cNvPr id="4096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B959F70B-A805-464E-8B16-ADF700492E79}" type="slidenum">
              <a:rPr lang="en-US" sz="1400" smtClean="0"/>
              <a:pPr eaLnBrk="1" hangingPunct="1"/>
              <a:t>38</a:t>
            </a:fld>
            <a:endParaRPr lang="en-US" sz="1400" smtClean="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p:txBody>
          <a:bodyPr/>
          <a:lstStyle/>
          <a:p>
            <a:pPr eaLnBrk="1" hangingPunct="1"/>
            <a:r>
              <a:rPr lang="en-US" smtClean="0"/>
              <a:t>WAN Links</a:t>
            </a:r>
          </a:p>
        </p:txBody>
      </p:sp>
      <p:sp>
        <p:nvSpPr>
          <p:cNvPr id="41987" name="Content Placeholder 2"/>
          <p:cNvSpPr>
            <a:spLocks noGrp="1"/>
          </p:cNvSpPr>
          <p:nvPr>
            <p:ph idx="1"/>
          </p:nvPr>
        </p:nvSpPr>
        <p:spPr/>
        <p:txBody>
          <a:bodyPr/>
          <a:lstStyle/>
          <a:p>
            <a:pPr eaLnBrk="1" hangingPunct="1"/>
            <a:r>
              <a:rPr lang="en-US" smtClean="0"/>
              <a:t>They also have two distinct failure modes</a:t>
            </a:r>
          </a:p>
          <a:p>
            <a:pPr lvl="1" eaLnBrk="1" hangingPunct="1"/>
            <a:r>
              <a:rPr lang="en-US" smtClean="0"/>
              <a:t>They may fail completely without warning</a:t>
            </a:r>
          </a:p>
          <a:p>
            <a:pPr lvl="1" eaLnBrk="1" hangingPunct="1"/>
            <a:r>
              <a:rPr lang="en-US" smtClean="0"/>
              <a:t>or</a:t>
            </a:r>
          </a:p>
          <a:p>
            <a:pPr lvl="1" eaLnBrk="1" hangingPunct="1"/>
            <a:r>
              <a:rPr lang="en-US" smtClean="0"/>
              <a:t>They may fail gradually without warning as seen in gradually increasing BER – Bit Error Rate</a:t>
            </a:r>
          </a:p>
        </p:txBody>
      </p:sp>
      <p:sp>
        <p:nvSpPr>
          <p:cNvPr id="41988"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a:t>Copyright 2000-2009 Kenneth M. Chipps Ph.D. www.chipps.com</a:t>
            </a:r>
          </a:p>
        </p:txBody>
      </p:sp>
      <p:sp>
        <p:nvSpPr>
          <p:cNvPr id="41989"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EF9AFE0C-E3B2-4F31-BAC4-431AED01C3D6}" type="slidenum">
              <a:rPr lang="en-US" sz="1400" smtClean="0"/>
              <a:pPr eaLnBrk="1" hangingPunct="1"/>
              <a:t>39</a:t>
            </a:fld>
            <a:endParaRPr lang="en-US" sz="140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smtClean="0"/>
              <a:t>Calculate the Cost of Downtime</a:t>
            </a:r>
          </a:p>
        </p:txBody>
      </p:sp>
      <p:sp>
        <p:nvSpPr>
          <p:cNvPr id="6147" name="Rectangle 3"/>
          <p:cNvSpPr>
            <a:spLocks noGrp="1" noChangeArrowheads="1"/>
          </p:cNvSpPr>
          <p:nvPr>
            <p:ph idx="1"/>
          </p:nvPr>
        </p:nvSpPr>
        <p:spPr/>
        <p:txBody>
          <a:bodyPr/>
          <a:lstStyle/>
          <a:p>
            <a:pPr eaLnBrk="1" hangingPunct="1"/>
            <a:r>
              <a:rPr lang="en-US" smtClean="0"/>
              <a:t>Let us begin by calculating the actual cost of downtime</a:t>
            </a:r>
          </a:p>
          <a:p>
            <a:pPr eaLnBrk="1" hangingPunct="1"/>
            <a:r>
              <a:rPr lang="en-US" smtClean="0"/>
              <a:t>The following method is from an article on TechRepublic by Michael Sisco</a:t>
            </a:r>
          </a:p>
          <a:p>
            <a:pPr eaLnBrk="1" hangingPunct="1"/>
            <a:r>
              <a:rPr lang="en-US" smtClean="0"/>
              <a:t>First, to develop a cost of downtime concept, you don’t have to be precise</a:t>
            </a:r>
          </a:p>
          <a:p>
            <a:pPr eaLnBrk="1" hangingPunct="1"/>
            <a:r>
              <a:rPr lang="en-US" smtClean="0"/>
              <a:t>The quantified impacts are generally large enough that you just need to be in the ballpark to get your message across</a:t>
            </a:r>
          </a:p>
        </p:txBody>
      </p:sp>
      <p:sp>
        <p:nvSpPr>
          <p:cNvPr id="614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a:t>Copyright 2000-2009 Kenneth M. Chipps Ph.D. www.chipps.com</a:t>
            </a:r>
          </a:p>
        </p:txBody>
      </p:sp>
      <p:sp>
        <p:nvSpPr>
          <p:cNvPr id="614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9321606B-FB53-423F-B927-CB234D42CFAD}" type="slidenum">
              <a:rPr lang="en-US" sz="1400" smtClean="0"/>
              <a:pPr eaLnBrk="1" hangingPunct="1"/>
              <a:t>4</a:t>
            </a:fld>
            <a:endParaRPr lang="en-US" sz="1400" smtClean="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eaLnBrk="1" hangingPunct="1"/>
            <a:r>
              <a:rPr lang="en-US" smtClean="0"/>
              <a:t>BER</a:t>
            </a:r>
          </a:p>
        </p:txBody>
      </p:sp>
      <p:sp>
        <p:nvSpPr>
          <p:cNvPr id="43011" name="Rectangle 3"/>
          <p:cNvSpPr>
            <a:spLocks noGrp="1" noChangeArrowheads="1"/>
          </p:cNvSpPr>
          <p:nvPr>
            <p:ph idx="1"/>
          </p:nvPr>
        </p:nvSpPr>
        <p:spPr/>
        <p:txBody>
          <a:bodyPr/>
          <a:lstStyle/>
          <a:p>
            <a:pPr eaLnBrk="1" hangingPunct="1"/>
            <a:r>
              <a:rPr lang="en-US" smtClean="0"/>
              <a:t>BER – Bit Error Rate means the number of bits that have an error in a set number of bits</a:t>
            </a:r>
          </a:p>
          <a:p>
            <a:pPr eaLnBrk="1" hangingPunct="1"/>
            <a:r>
              <a:rPr lang="en-US" smtClean="0"/>
              <a:t>Why be concerned about such a thing</a:t>
            </a:r>
          </a:p>
          <a:p>
            <a:pPr eaLnBrk="1" hangingPunct="1"/>
            <a:r>
              <a:rPr lang="en-US" smtClean="0"/>
              <a:t>Monitoring BER and noticing that it is slowly getting worse, may predict an impending failure that can be dealt with now, instead of after the failure</a:t>
            </a:r>
          </a:p>
        </p:txBody>
      </p:sp>
      <p:sp>
        <p:nvSpPr>
          <p:cNvPr id="4301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a:t>Copyright 2000-2009 Kenneth M. Chipps Ph.D. www.chipps.com</a:t>
            </a:r>
          </a:p>
        </p:txBody>
      </p:sp>
      <p:sp>
        <p:nvSpPr>
          <p:cNvPr id="4301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6F080D54-48AA-4C7F-A81C-045779A91932}" type="slidenum">
              <a:rPr lang="en-US" sz="1400" smtClean="0"/>
              <a:pPr eaLnBrk="1" hangingPunct="1"/>
              <a:t>40</a:t>
            </a:fld>
            <a:endParaRPr lang="en-US" sz="1400" smtClean="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hangingPunct="1"/>
            <a:r>
              <a:rPr lang="en-US" smtClean="0"/>
              <a:t>PER</a:t>
            </a:r>
          </a:p>
        </p:txBody>
      </p:sp>
      <p:sp>
        <p:nvSpPr>
          <p:cNvPr id="44035" name="Rectangle 3"/>
          <p:cNvSpPr>
            <a:spLocks noGrp="1" noChangeArrowheads="1"/>
          </p:cNvSpPr>
          <p:nvPr>
            <p:ph idx="1"/>
          </p:nvPr>
        </p:nvSpPr>
        <p:spPr/>
        <p:txBody>
          <a:bodyPr/>
          <a:lstStyle/>
          <a:p>
            <a:pPr eaLnBrk="1" hangingPunct="1"/>
            <a:r>
              <a:rPr lang="en-US" smtClean="0"/>
              <a:t>BER is normally expressed along the lines of 1 in 10</a:t>
            </a:r>
            <a:r>
              <a:rPr lang="en-US" baseline="30000" smtClean="0"/>
              <a:t>6</a:t>
            </a:r>
          </a:p>
          <a:p>
            <a:pPr eaLnBrk="1" hangingPunct="1"/>
            <a:r>
              <a:rPr lang="en-US" smtClean="0"/>
              <a:t>This means that on average for every million bits sent, one will have an error</a:t>
            </a:r>
          </a:p>
          <a:p>
            <a:pPr eaLnBrk="1" hangingPunct="1"/>
            <a:r>
              <a:rPr lang="en-US" smtClean="0"/>
              <a:t>Now this sounds pretty good until you translate it into something more meaningful, such as the PER – Packet Error Rate or the number of frames that have an error</a:t>
            </a:r>
          </a:p>
        </p:txBody>
      </p:sp>
      <p:sp>
        <p:nvSpPr>
          <p:cNvPr id="4403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a:t>Copyright 2000-2009 Kenneth M. Chipps Ph.D. www.chipps.com</a:t>
            </a:r>
          </a:p>
        </p:txBody>
      </p:sp>
      <p:sp>
        <p:nvSpPr>
          <p:cNvPr id="4403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6D95E052-0FE2-4AB5-96EF-C5813832F6DD}" type="slidenum">
              <a:rPr lang="en-US" sz="1400" smtClean="0"/>
              <a:pPr eaLnBrk="1" hangingPunct="1"/>
              <a:t>41</a:t>
            </a:fld>
            <a:endParaRPr lang="en-US" sz="1400" smtClean="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r>
              <a:rPr lang="en-US" smtClean="0"/>
              <a:t>PER</a:t>
            </a:r>
          </a:p>
        </p:txBody>
      </p:sp>
      <p:sp>
        <p:nvSpPr>
          <p:cNvPr id="45059" name="Rectangle 3"/>
          <p:cNvSpPr>
            <a:spLocks noGrp="1" noChangeArrowheads="1"/>
          </p:cNvSpPr>
          <p:nvPr>
            <p:ph idx="1"/>
          </p:nvPr>
        </p:nvSpPr>
        <p:spPr/>
        <p:txBody>
          <a:bodyPr/>
          <a:lstStyle/>
          <a:p>
            <a:pPr eaLnBrk="1" hangingPunct="1"/>
            <a:r>
              <a:rPr lang="en-US" smtClean="0"/>
              <a:t>For Ethernet with 1500 byte frames 1 in 10</a:t>
            </a:r>
            <a:r>
              <a:rPr lang="en-US" baseline="30000" smtClean="0"/>
              <a:t>6 </a:t>
            </a:r>
            <a:r>
              <a:rPr lang="en-US" smtClean="0"/>
              <a:t>means one bad frame in every 83</a:t>
            </a:r>
          </a:p>
          <a:p>
            <a:pPr eaLnBrk="1" hangingPunct="1"/>
            <a:r>
              <a:rPr lang="en-US" smtClean="0"/>
              <a:t>This is not so good</a:t>
            </a:r>
          </a:p>
          <a:p>
            <a:pPr eaLnBrk="1" hangingPunct="1"/>
            <a:r>
              <a:rPr lang="en-US" smtClean="0"/>
              <a:t>BER is another reason the size of the protocol data unit being used affects network efficiency</a:t>
            </a:r>
          </a:p>
          <a:p>
            <a:pPr eaLnBrk="1" hangingPunct="1"/>
            <a:r>
              <a:rPr lang="en-US" smtClean="0"/>
              <a:t>Let’s look at some examples using different size PDUs – Protocol Data Units</a:t>
            </a:r>
          </a:p>
        </p:txBody>
      </p:sp>
      <p:sp>
        <p:nvSpPr>
          <p:cNvPr id="4506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a:t>Copyright 2000-2009 Kenneth M. Chipps Ph.D. www.chipps.com</a:t>
            </a:r>
          </a:p>
        </p:txBody>
      </p:sp>
      <p:sp>
        <p:nvSpPr>
          <p:cNvPr id="4506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D4EC3534-FDFB-4FB6-86C3-753F1CE03CA2}" type="slidenum">
              <a:rPr lang="en-US" sz="1400" smtClean="0"/>
              <a:pPr eaLnBrk="1" hangingPunct="1"/>
              <a:t>42</a:t>
            </a:fld>
            <a:endParaRPr lang="en-US" sz="1400" smtClean="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eaLnBrk="1" hangingPunct="1"/>
            <a:r>
              <a:rPr lang="en-US" smtClean="0"/>
              <a:t>BER</a:t>
            </a:r>
          </a:p>
        </p:txBody>
      </p:sp>
      <p:graphicFrame>
        <p:nvGraphicFramePr>
          <p:cNvPr id="136258" name="Group 66"/>
          <p:cNvGraphicFramePr>
            <a:graphicFrameLocks noGrp="1"/>
          </p:cNvGraphicFramePr>
          <p:nvPr>
            <p:ph type="tbl" idx="1"/>
          </p:nvPr>
        </p:nvGraphicFramePr>
        <p:xfrm>
          <a:off x="762000" y="1371600"/>
          <a:ext cx="7467600" cy="2897188"/>
        </p:xfrm>
        <a:graphic>
          <a:graphicData uri="http://schemas.openxmlformats.org/drawingml/2006/table">
            <a:tbl>
              <a:tblPr/>
              <a:tblGrid>
                <a:gridCol w="3200400"/>
                <a:gridCol w="4267200"/>
              </a:tblGrid>
              <a:tr h="1335053">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rPr>
                        <a:t>A BER of 1 in 10</a:t>
                      </a:r>
                      <a:r>
                        <a:rPr kumimoji="0" lang="en-US" sz="2400" b="0" i="0" u="none" strike="noStrike" cap="none" normalizeH="0" baseline="30000" dirty="0" smtClean="0">
                          <a:ln>
                            <a:noFill/>
                          </a:ln>
                          <a:solidFill>
                            <a:schemeClr val="tx1"/>
                          </a:solidFill>
                          <a:effectLst/>
                          <a:latin typeface="Times New Roman" pitchFamily="18" charset="0"/>
                        </a:rPr>
                        <a:t>6</a:t>
                      </a:r>
                      <a:r>
                        <a:rPr kumimoji="0" lang="en-US" sz="2400" b="0" i="0" u="none" strike="noStrike" cap="none" normalizeH="0" baseline="0" dirty="0" smtClean="0">
                          <a:ln>
                            <a:noFill/>
                          </a:ln>
                          <a:solidFill>
                            <a:schemeClr val="tx1"/>
                          </a:solidFill>
                          <a:effectLst/>
                          <a:latin typeface="Times New Roman" pitchFamily="18" charset="0"/>
                        </a:rPr>
                        <a:t> means</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rPr>
                        <a:t>1 bit has an error in every 1,000,000 bits</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rPr>
                        <a:t>This computes to 1 PDU with an error for every</a:t>
                      </a:r>
                    </a:p>
                  </a:txBody>
                  <a:tcPr marT="45721" marB="4572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r>
              <a:tr h="495311">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rPr>
                        <a:t>1,953 PDUs</a:t>
                      </a:r>
                    </a:p>
                  </a:txBody>
                  <a:tcPr marT="45721" marB="4572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rPr>
                        <a:t>When the PDUs are 64 bytes</a:t>
                      </a:r>
                    </a:p>
                  </a:txBody>
                  <a:tcPr marT="45721" marB="4572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33412">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rPr>
                        <a:t>83 PDUs</a:t>
                      </a:r>
                    </a:p>
                  </a:txBody>
                  <a:tcPr marT="45721" marB="4572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rPr>
                        <a:t>When the PDUs are 1,500 bytes</a:t>
                      </a:r>
                    </a:p>
                  </a:txBody>
                  <a:tcPr marT="45721" marB="4572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33412">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rPr>
                        <a:t>7 PDUs</a:t>
                      </a:r>
                    </a:p>
                  </a:txBody>
                  <a:tcPr marT="45721" marB="4572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rPr>
                        <a:t>When the PDUs are 18,000 bytes</a:t>
                      </a:r>
                    </a:p>
                  </a:txBody>
                  <a:tcPr marT="45721" marB="4572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6099"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a:t>Copyright 2000-2009 Kenneth M. Chipps Ph.D. www.chipps.com</a:t>
            </a:r>
          </a:p>
        </p:txBody>
      </p:sp>
      <p:sp>
        <p:nvSpPr>
          <p:cNvPr id="4610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7845E767-31E8-4004-9B8D-4E5781656B1E}" type="slidenum">
              <a:rPr lang="en-US" sz="1400" smtClean="0"/>
              <a:pPr eaLnBrk="1" hangingPunct="1"/>
              <a:t>43</a:t>
            </a:fld>
            <a:endParaRPr lang="en-US" sz="1400" smtClean="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pPr eaLnBrk="1" hangingPunct="1"/>
            <a:r>
              <a:rPr lang="en-US" smtClean="0"/>
              <a:t>BER</a:t>
            </a:r>
          </a:p>
        </p:txBody>
      </p:sp>
      <p:sp>
        <p:nvSpPr>
          <p:cNvPr id="47107" name="Rectangle 3"/>
          <p:cNvSpPr>
            <a:spLocks noGrp="1" noChangeArrowheads="1"/>
          </p:cNvSpPr>
          <p:nvPr>
            <p:ph idx="1"/>
          </p:nvPr>
        </p:nvSpPr>
        <p:spPr/>
        <p:txBody>
          <a:bodyPr/>
          <a:lstStyle/>
          <a:p>
            <a:pPr eaLnBrk="1" hangingPunct="1"/>
            <a:r>
              <a:rPr lang="en-US" smtClean="0"/>
              <a:t>Further, what this means depends on the type of link the BER is referring to</a:t>
            </a:r>
          </a:p>
          <a:p>
            <a:pPr eaLnBrk="1" hangingPunct="1"/>
            <a:r>
              <a:rPr lang="en-US" smtClean="0"/>
              <a:t>For example 1 in 10</a:t>
            </a:r>
            <a:r>
              <a:rPr lang="en-US" baseline="30000" smtClean="0"/>
              <a:t>6 </a:t>
            </a:r>
            <a:r>
              <a:rPr lang="en-US" smtClean="0"/>
              <a:t>would be terrible for an Ethernet link, but quite good for a dial-up connection</a:t>
            </a:r>
          </a:p>
        </p:txBody>
      </p:sp>
      <p:sp>
        <p:nvSpPr>
          <p:cNvPr id="4710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a:t>Copyright 2000-2009 Kenneth M. Chipps Ph.D. www.chipps.com</a:t>
            </a:r>
          </a:p>
        </p:txBody>
      </p:sp>
      <p:sp>
        <p:nvSpPr>
          <p:cNvPr id="4710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8868AC53-3F65-47A2-8714-23F215CB905B}" type="slidenum">
              <a:rPr lang="en-US" sz="1400" smtClean="0"/>
              <a:pPr eaLnBrk="1" hangingPunct="1"/>
              <a:t>44</a:t>
            </a:fld>
            <a:endParaRPr lang="en-US" sz="1400" smtClean="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eaLnBrk="1" hangingPunct="1"/>
            <a:r>
              <a:rPr lang="en-US" smtClean="0"/>
              <a:t>Checking BERs</a:t>
            </a:r>
          </a:p>
        </p:txBody>
      </p:sp>
      <p:sp>
        <p:nvSpPr>
          <p:cNvPr id="48131" name="Rectangle 3"/>
          <p:cNvSpPr>
            <a:spLocks noGrp="1" noChangeArrowheads="1"/>
          </p:cNvSpPr>
          <p:nvPr>
            <p:ph idx="1"/>
          </p:nvPr>
        </p:nvSpPr>
        <p:spPr/>
        <p:txBody>
          <a:bodyPr/>
          <a:lstStyle/>
          <a:p>
            <a:pPr eaLnBrk="1" hangingPunct="1"/>
            <a:r>
              <a:rPr lang="en-US" smtClean="0"/>
              <a:t>To detect a problem on an active link the usual practice is to periodically exchange hello packets of some sort between the components on each end</a:t>
            </a:r>
          </a:p>
          <a:p>
            <a:pPr eaLnBrk="1" hangingPunct="1"/>
            <a:r>
              <a:rPr lang="en-US" smtClean="0"/>
              <a:t>Of course these are just overhead, so how often to send them and how big is an issue</a:t>
            </a:r>
          </a:p>
          <a:p>
            <a:pPr eaLnBrk="1" hangingPunct="1"/>
            <a:r>
              <a:rPr lang="en-US" smtClean="0"/>
              <a:t>Too small may pass without showing an error</a:t>
            </a:r>
          </a:p>
          <a:p>
            <a:pPr eaLnBrk="1" hangingPunct="1"/>
            <a:r>
              <a:rPr lang="en-US" smtClean="0"/>
              <a:t>Too large may use up too much bandwidth</a:t>
            </a:r>
          </a:p>
        </p:txBody>
      </p:sp>
      <p:sp>
        <p:nvSpPr>
          <p:cNvPr id="4813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a:t>Copyright 2000-2009 Kenneth M. Chipps Ph.D. www.chipps.com</a:t>
            </a:r>
          </a:p>
        </p:txBody>
      </p:sp>
      <p:sp>
        <p:nvSpPr>
          <p:cNvPr id="4813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2F4D7B7D-F4F6-4E44-B717-758597C4083A}" type="slidenum">
              <a:rPr lang="en-US" sz="1400" smtClean="0"/>
              <a:pPr eaLnBrk="1" hangingPunct="1"/>
              <a:t>45</a:t>
            </a:fld>
            <a:endParaRPr lang="en-US" sz="1400" smtClean="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pPr eaLnBrk="1" hangingPunct="1"/>
            <a:r>
              <a:rPr lang="en-US" smtClean="0"/>
              <a:t>Acceptable BERs</a:t>
            </a:r>
          </a:p>
        </p:txBody>
      </p:sp>
      <p:sp>
        <p:nvSpPr>
          <p:cNvPr id="49155" name="Rectangle 3"/>
          <p:cNvSpPr>
            <a:spLocks noGrp="1" noChangeArrowheads="1"/>
          </p:cNvSpPr>
          <p:nvPr>
            <p:ph idx="1"/>
          </p:nvPr>
        </p:nvSpPr>
        <p:spPr/>
        <p:txBody>
          <a:bodyPr/>
          <a:lstStyle/>
          <a:p>
            <a:pPr eaLnBrk="1" hangingPunct="1"/>
            <a:r>
              <a:rPr lang="en-US" smtClean="0"/>
              <a:t>Acceptable BERs are</a:t>
            </a:r>
          </a:p>
          <a:p>
            <a:pPr lvl="1" eaLnBrk="1" hangingPunct="1"/>
            <a:r>
              <a:rPr lang="en-US" smtClean="0"/>
              <a:t>Copper</a:t>
            </a:r>
          </a:p>
          <a:p>
            <a:pPr lvl="2" eaLnBrk="1" hangingPunct="1"/>
            <a:r>
              <a:rPr lang="en-US" smtClean="0"/>
              <a:t>1 in 10</a:t>
            </a:r>
            <a:r>
              <a:rPr lang="en-US" baseline="30000" smtClean="0"/>
              <a:t>8</a:t>
            </a:r>
            <a:r>
              <a:rPr lang="en-US" smtClean="0"/>
              <a:t> for Coax</a:t>
            </a:r>
          </a:p>
          <a:p>
            <a:pPr lvl="2" eaLnBrk="1" hangingPunct="1"/>
            <a:r>
              <a:rPr lang="en-US" smtClean="0"/>
              <a:t>1 in 10</a:t>
            </a:r>
            <a:r>
              <a:rPr lang="en-US" baseline="30000" smtClean="0"/>
              <a:t>3</a:t>
            </a:r>
            <a:r>
              <a:rPr lang="en-US" smtClean="0"/>
              <a:t> to 1 in 10</a:t>
            </a:r>
            <a:r>
              <a:rPr lang="en-US" baseline="30000" smtClean="0"/>
              <a:t>6</a:t>
            </a:r>
            <a:r>
              <a:rPr lang="en-US" smtClean="0"/>
              <a:t> for UTP with 1 in 10</a:t>
            </a:r>
            <a:r>
              <a:rPr lang="en-US" baseline="30000" smtClean="0"/>
              <a:t>6</a:t>
            </a:r>
            <a:r>
              <a:rPr lang="en-US" smtClean="0"/>
              <a:t> being the common figure</a:t>
            </a:r>
          </a:p>
          <a:p>
            <a:pPr lvl="1" eaLnBrk="1" hangingPunct="1"/>
            <a:r>
              <a:rPr lang="en-US" smtClean="0"/>
              <a:t>Fiber</a:t>
            </a:r>
          </a:p>
          <a:p>
            <a:pPr lvl="2" eaLnBrk="1" hangingPunct="1"/>
            <a:r>
              <a:rPr lang="en-US" smtClean="0"/>
              <a:t>1 in 10</a:t>
            </a:r>
            <a:r>
              <a:rPr lang="en-US" baseline="30000" smtClean="0"/>
              <a:t>10</a:t>
            </a:r>
            <a:r>
              <a:rPr lang="en-US" smtClean="0"/>
              <a:t> to 1 in 10</a:t>
            </a:r>
            <a:r>
              <a:rPr lang="en-US" baseline="30000" smtClean="0"/>
              <a:t>16</a:t>
            </a:r>
            <a:endParaRPr lang="en-US" smtClean="0"/>
          </a:p>
          <a:p>
            <a:pPr lvl="2" eaLnBrk="1" hangingPunct="1"/>
            <a:r>
              <a:rPr lang="en-US" smtClean="0"/>
              <a:t>Commonly 1 in 10</a:t>
            </a:r>
            <a:r>
              <a:rPr lang="en-US" baseline="30000" smtClean="0"/>
              <a:t>11</a:t>
            </a:r>
            <a:endParaRPr lang="en-US" smtClean="0"/>
          </a:p>
          <a:p>
            <a:pPr lvl="1" eaLnBrk="1" hangingPunct="1"/>
            <a:r>
              <a:rPr lang="en-US" smtClean="0"/>
              <a:t>Analog</a:t>
            </a:r>
          </a:p>
          <a:p>
            <a:pPr lvl="2" eaLnBrk="1" hangingPunct="1"/>
            <a:r>
              <a:rPr lang="en-US" smtClean="0"/>
              <a:t>1 in 10</a:t>
            </a:r>
            <a:r>
              <a:rPr lang="en-US" baseline="30000" smtClean="0"/>
              <a:t>5</a:t>
            </a:r>
            <a:endParaRPr lang="en-US" smtClean="0"/>
          </a:p>
        </p:txBody>
      </p:sp>
      <p:sp>
        <p:nvSpPr>
          <p:cNvPr id="4915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a:t>Copyright 2000-2009 Kenneth M. Chipps Ph.D. www.chipps.com</a:t>
            </a:r>
          </a:p>
        </p:txBody>
      </p:sp>
      <p:sp>
        <p:nvSpPr>
          <p:cNvPr id="4915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F848697A-32FE-44AC-B2C3-737FB823B944}" type="slidenum">
              <a:rPr lang="en-US" sz="1400" smtClean="0"/>
              <a:pPr eaLnBrk="1" hangingPunct="1"/>
              <a:t>46</a:t>
            </a:fld>
            <a:endParaRPr lang="en-US" sz="1400" smtClean="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smtClean="0"/>
              <a:t>Acceptable BERs</a:t>
            </a:r>
          </a:p>
        </p:txBody>
      </p:sp>
      <p:sp>
        <p:nvSpPr>
          <p:cNvPr id="50179" name="Rectangle 3"/>
          <p:cNvSpPr>
            <a:spLocks noGrp="1" noChangeArrowheads="1"/>
          </p:cNvSpPr>
          <p:nvPr>
            <p:ph idx="1"/>
          </p:nvPr>
        </p:nvSpPr>
        <p:spPr/>
        <p:txBody>
          <a:bodyPr/>
          <a:lstStyle/>
          <a:p>
            <a:pPr lvl="1" eaLnBrk="1" hangingPunct="1"/>
            <a:r>
              <a:rPr lang="en-US" smtClean="0"/>
              <a:t>SONET</a:t>
            </a:r>
          </a:p>
          <a:p>
            <a:pPr lvl="2" eaLnBrk="1" hangingPunct="1"/>
            <a:r>
              <a:rPr lang="en-US" smtClean="0"/>
              <a:t>1 in 10</a:t>
            </a:r>
            <a:r>
              <a:rPr lang="en-US" baseline="30000" smtClean="0"/>
              <a:t>10</a:t>
            </a:r>
          </a:p>
          <a:p>
            <a:pPr lvl="1" eaLnBrk="1" hangingPunct="1"/>
            <a:r>
              <a:rPr lang="en-US" smtClean="0"/>
              <a:t>DDS</a:t>
            </a:r>
          </a:p>
          <a:p>
            <a:pPr lvl="2" eaLnBrk="1" hangingPunct="1"/>
            <a:r>
              <a:rPr lang="en-US" smtClean="0"/>
              <a:t>1 in 10</a:t>
            </a:r>
            <a:r>
              <a:rPr lang="en-US" baseline="30000" smtClean="0"/>
              <a:t>7</a:t>
            </a:r>
          </a:p>
          <a:p>
            <a:pPr lvl="1" eaLnBrk="1" hangingPunct="1"/>
            <a:r>
              <a:rPr lang="en-US" smtClean="0"/>
              <a:t>T Carrier</a:t>
            </a:r>
          </a:p>
          <a:p>
            <a:pPr lvl="2" eaLnBrk="1" hangingPunct="1"/>
            <a:r>
              <a:rPr lang="en-US" smtClean="0"/>
              <a:t>1 in 10</a:t>
            </a:r>
            <a:r>
              <a:rPr lang="en-US" baseline="30000" smtClean="0"/>
              <a:t>7</a:t>
            </a:r>
            <a:endParaRPr lang="en-US" smtClean="0"/>
          </a:p>
        </p:txBody>
      </p:sp>
      <p:sp>
        <p:nvSpPr>
          <p:cNvPr id="5018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a:t>Copyright 2000-2009 Kenneth M. Chipps Ph.D. www.chipps.com</a:t>
            </a:r>
          </a:p>
        </p:txBody>
      </p:sp>
      <p:sp>
        <p:nvSpPr>
          <p:cNvPr id="5018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0A32F77F-49BC-42AE-951F-0C520F61D2DA}" type="slidenum">
              <a:rPr lang="en-US" sz="1400" smtClean="0"/>
              <a:pPr eaLnBrk="1" hangingPunct="1"/>
              <a:t>47</a:t>
            </a:fld>
            <a:endParaRPr lang="en-US" sz="1400" smtClean="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pPr eaLnBrk="1" hangingPunct="1"/>
            <a:r>
              <a:rPr lang="en-US" smtClean="0"/>
              <a:t>Acceptable PERs</a:t>
            </a:r>
          </a:p>
        </p:txBody>
      </p:sp>
      <p:sp>
        <p:nvSpPr>
          <p:cNvPr id="51203" name="Rectangle 3"/>
          <p:cNvSpPr>
            <a:spLocks noGrp="1" noChangeArrowheads="1"/>
          </p:cNvSpPr>
          <p:nvPr>
            <p:ph idx="1"/>
          </p:nvPr>
        </p:nvSpPr>
        <p:spPr/>
        <p:txBody>
          <a:bodyPr/>
          <a:lstStyle/>
          <a:p>
            <a:pPr lvl="1" eaLnBrk="1" hangingPunct="1"/>
            <a:r>
              <a:rPr lang="en-US" smtClean="0"/>
              <a:t>Ethernet</a:t>
            </a:r>
          </a:p>
          <a:p>
            <a:pPr lvl="2" eaLnBrk="1" hangingPunct="1"/>
            <a:r>
              <a:rPr lang="en-US" smtClean="0"/>
              <a:t>1 frame in 10,000</a:t>
            </a:r>
          </a:p>
          <a:p>
            <a:pPr lvl="2" eaLnBrk="1" hangingPunct="1"/>
            <a:r>
              <a:rPr lang="en-US" smtClean="0"/>
              <a:t>Which is 1 in 10</a:t>
            </a:r>
            <a:r>
              <a:rPr lang="en-US" baseline="30000" smtClean="0"/>
              <a:t>8</a:t>
            </a:r>
            <a:r>
              <a:rPr lang="en-US" smtClean="0"/>
              <a:t> for a 1,500 byte Ethernet frame</a:t>
            </a:r>
          </a:p>
          <a:p>
            <a:pPr eaLnBrk="1" hangingPunct="1"/>
            <a:r>
              <a:rPr lang="en-US" smtClean="0"/>
              <a:t>In general TCP/IP will work adequately down to an 8 percent PER with 1000 byte packets</a:t>
            </a:r>
          </a:p>
          <a:p>
            <a:pPr eaLnBrk="1" hangingPunct="1"/>
            <a:r>
              <a:rPr lang="en-US" smtClean="0"/>
              <a:t>Worse than this and TCP/IP will fail</a:t>
            </a:r>
          </a:p>
          <a:p>
            <a:pPr eaLnBrk="1" hangingPunct="1"/>
            <a:r>
              <a:rPr lang="en-US" smtClean="0"/>
              <a:t>For small packet sizes a PER of 3 percent is all that is tolerable</a:t>
            </a:r>
          </a:p>
        </p:txBody>
      </p:sp>
      <p:sp>
        <p:nvSpPr>
          <p:cNvPr id="5120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a:t>Copyright 2000-2009 Kenneth M. Chipps Ph.D. www.chipps.com</a:t>
            </a:r>
          </a:p>
        </p:txBody>
      </p:sp>
      <p:sp>
        <p:nvSpPr>
          <p:cNvPr id="5120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8ECCBDC8-B800-4EA9-9569-66177E3EF130}" type="slidenum">
              <a:rPr lang="en-US" sz="1400" smtClean="0"/>
              <a:pPr eaLnBrk="1" hangingPunct="1"/>
              <a:t>48</a:t>
            </a:fld>
            <a:endParaRPr lang="en-US" sz="1400" smtClean="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p:txBody>
          <a:bodyPr/>
          <a:lstStyle/>
          <a:p>
            <a:pPr eaLnBrk="1" hangingPunct="1"/>
            <a:r>
              <a:rPr lang="en-US" smtClean="0"/>
              <a:t>Acceptable PERs</a:t>
            </a:r>
          </a:p>
        </p:txBody>
      </p:sp>
      <p:sp>
        <p:nvSpPr>
          <p:cNvPr id="52227" name="Content Placeholder 2"/>
          <p:cNvSpPr>
            <a:spLocks noGrp="1"/>
          </p:cNvSpPr>
          <p:nvPr>
            <p:ph idx="1"/>
          </p:nvPr>
        </p:nvSpPr>
        <p:spPr/>
        <p:txBody>
          <a:bodyPr/>
          <a:lstStyle/>
          <a:p>
            <a:pPr eaLnBrk="1" hangingPunct="1"/>
            <a:r>
              <a:rPr lang="en-US" smtClean="0"/>
              <a:t>Large packets can have a PER up to 11 percent</a:t>
            </a:r>
          </a:p>
        </p:txBody>
      </p:sp>
      <p:sp>
        <p:nvSpPr>
          <p:cNvPr id="52228"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a:t>Copyright 2000-2009 Kenneth M. Chipps Ph.D. www.chipps.com</a:t>
            </a:r>
          </a:p>
        </p:txBody>
      </p:sp>
      <p:sp>
        <p:nvSpPr>
          <p:cNvPr id="52229"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B963C1F8-DFF3-4927-88FD-1884C22102F9}" type="slidenum">
              <a:rPr lang="en-US" sz="1400" smtClean="0"/>
              <a:pPr eaLnBrk="1" hangingPunct="1"/>
              <a:t>49</a:t>
            </a:fld>
            <a:endParaRPr lang="en-US" sz="140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smtClean="0"/>
              <a:t>Calculate the Cost of Downtime</a:t>
            </a:r>
          </a:p>
        </p:txBody>
      </p:sp>
      <p:sp>
        <p:nvSpPr>
          <p:cNvPr id="7171" name="Rectangle 3"/>
          <p:cNvSpPr>
            <a:spLocks noGrp="1" noChangeArrowheads="1"/>
          </p:cNvSpPr>
          <p:nvPr>
            <p:ph idx="1"/>
          </p:nvPr>
        </p:nvSpPr>
        <p:spPr/>
        <p:txBody>
          <a:bodyPr/>
          <a:lstStyle/>
          <a:p>
            <a:pPr eaLnBrk="1" hangingPunct="1"/>
            <a:r>
              <a:rPr lang="en-US" smtClean="0"/>
              <a:t>To begin, access the degree of impact of the downtime</a:t>
            </a:r>
          </a:p>
          <a:p>
            <a:pPr eaLnBrk="1" hangingPunct="1"/>
            <a:r>
              <a:rPr lang="en-US" smtClean="0"/>
              <a:t>Possible categories include</a:t>
            </a:r>
          </a:p>
          <a:p>
            <a:pPr lvl="1" eaLnBrk="1" hangingPunct="1"/>
            <a:r>
              <a:rPr lang="en-US" smtClean="0"/>
              <a:t>Business application is down</a:t>
            </a:r>
          </a:p>
          <a:p>
            <a:pPr lvl="2" eaLnBrk="1" hangingPunct="1"/>
            <a:r>
              <a:rPr lang="en-US" smtClean="0"/>
              <a:t>Such as the accounting package</a:t>
            </a:r>
          </a:p>
          <a:p>
            <a:pPr lvl="2" eaLnBrk="1" hangingPunct="1"/>
            <a:r>
              <a:rPr lang="en-US" smtClean="0"/>
              <a:t>This may not affect many people, but they may also be very significant people</a:t>
            </a:r>
          </a:p>
          <a:p>
            <a:pPr lvl="1" eaLnBrk="1" hangingPunct="1"/>
            <a:r>
              <a:rPr lang="en-US" smtClean="0"/>
              <a:t>Technology services are affected</a:t>
            </a:r>
          </a:p>
          <a:p>
            <a:pPr lvl="2" eaLnBrk="1" hangingPunct="1"/>
            <a:r>
              <a:rPr lang="en-US" smtClean="0"/>
              <a:t>Work has to be switched to paper</a:t>
            </a:r>
          </a:p>
        </p:txBody>
      </p:sp>
      <p:sp>
        <p:nvSpPr>
          <p:cNvPr id="717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a:t>Copyright 2000-2009 Kenneth M. Chipps Ph.D. www.chipps.com</a:t>
            </a:r>
          </a:p>
        </p:txBody>
      </p:sp>
      <p:sp>
        <p:nvSpPr>
          <p:cNvPr id="717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FC6501B0-8CF3-4B6F-8869-DFF17EAF7EEB}" type="slidenum">
              <a:rPr lang="en-US" sz="1400" smtClean="0"/>
              <a:pPr eaLnBrk="1" hangingPunct="1"/>
              <a:t>5</a:t>
            </a:fld>
            <a:endParaRPr lang="en-US" sz="1400" smtClean="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pPr eaLnBrk="1" hangingPunct="1"/>
            <a:r>
              <a:rPr lang="en-US" smtClean="0"/>
              <a:t>Need for Testing</a:t>
            </a:r>
          </a:p>
        </p:txBody>
      </p:sp>
      <p:sp>
        <p:nvSpPr>
          <p:cNvPr id="53251" name="Rectangle 3"/>
          <p:cNvSpPr>
            <a:spLocks noGrp="1" noChangeArrowheads="1"/>
          </p:cNvSpPr>
          <p:nvPr>
            <p:ph idx="1"/>
          </p:nvPr>
        </p:nvSpPr>
        <p:spPr/>
        <p:txBody>
          <a:bodyPr/>
          <a:lstStyle/>
          <a:p>
            <a:pPr eaLnBrk="1" hangingPunct="1"/>
            <a:r>
              <a:rPr lang="en-US" smtClean="0"/>
              <a:t>When a link is not in continuous use, the availability is no longer a function of MTBF and MTTR only</a:t>
            </a:r>
          </a:p>
          <a:p>
            <a:pPr eaLnBrk="1" hangingPunct="1"/>
            <a:r>
              <a:rPr lang="en-US" smtClean="0"/>
              <a:t>This is because MTTR only considers how long it takes to repair a problem, not how long it takes to determine that repair is needed</a:t>
            </a:r>
          </a:p>
        </p:txBody>
      </p:sp>
      <p:sp>
        <p:nvSpPr>
          <p:cNvPr id="5325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a:t>Copyright 2000-2009 Kenneth M. Chipps Ph.D. www.chipps.com</a:t>
            </a:r>
          </a:p>
        </p:txBody>
      </p:sp>
      <p:sp>
        <p:nvSpPr>
          <p:cNvPr id="5325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5CDDF192-14B2-4F33-81AB-FF3C28557322}" type="slidenum">
              <a:rPr lang="en-US" sz="1400" smtClean="0"/>
              <a:pPr eaLnBrk="1" hangingPunct="1"/>
              <a:t>50</a:t>
            </a:fld>
            <a:endParaRPr lang="en-US" sz="1400" smtClean="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pPr eaLnBrk="1" hangingPunct="1"/>
            <a:r>
              <a:rPr lang="en-US" smtClean="0"/>
              <a:t>Need for Testing</a:t>
            </a:r>
          </a:p>
        </p:txBody>
      </p:sp>
      <p:sp>
        <p:nvSpPr>
          <p:cNvPr id="54275" name="Rectangle 3"/>
          <p:cNvSpPr>
            <a:spLocks noGrp="1" noChangeArrowheads="1"/>
          </p:cNvSpPr>
          <p:nvPr>
            <p:ph idx="1"/>
          </p:nvPr>
        </p:nvSpPr>
        <p:spPr/>
        <p:txBody>
          <a:bodyPr/>
          <a:lstStyle/>
          <a:p>
            <a:pPr eaLnBrk="1" hangingPunct="1"/>
            <a:r>
              <a:rPr lang="en-US" smtClean="0"/>
              <a:t>The way to determine if something is working or not is to test it on a regular basis</a:t>
            </a:r>
          </a:p>
          <a:p>
            <a:pPr eaLnBrk="1" hangingPunct="1"/>
            <a:r>
              <a:rPr lang="en-US" smtClean="0"/>
              <a:t>To calculate this we must also look at</a:t>
            </a:r>
          </a:p>
          <a:p>
            <a:pPr lvl="1" eaLnBrk="1" hangingPunct="1"/>
            <a:r>
              <a:rPr lang="en-US" smtClean="0"/>
              <a:t>Probability</a:t>
            </a:r>
            <a:r>
              <a:rPr lang="en-US" baseline="-25000" smtClean="0"/>
              <a:t>StillFunctional</a:t>
            </a:r>
          </a:p>
          <a:p>
            <a:pPr eaLnBrk="1" hangingPunct="1"/>
            <a:r>
              <a:rPr lang="en-US" smtClean="0"/>
              <a:t>Which is</a:t>
            </a:r>
          </a:p>
          <a:p>
            <a:pPr lvl="1" eaLnBrk="1" hangingPunct="1"/>
            <a:r>
              <a:rPr lang="en-US" smtClean="0"/>
              <a:t>Probability</a:t>
            </a:r>
            <a:r>
              <a:rPr lang="en-US" baseline="-25000" smtClean="0"/>
              <a:t>StillFunctional</a:t>
            </a:r>
            <a:r>
              <a:rPr lang="en-US" smtClean="0"/>
              <a:t>=e minus failure rate X time</a:t>
            </a:r>
          </a:p>
        </p:txBody>
      </p:sp>
      <p:sp>
        <p:nvSpPr>
          <p:cNvPr id="5427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a:t>Copyright 2000-2009 Kenneth M. Chipps Ph.D. www.chipps.com</a:t>
            </a:r>
          </a:p>
        </p:txBody>
      </p:sp>
      <p:sp>
        <p:nvSpPr>
          <p:cNvPr id="5427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EC215E86-9037-430F-8371-5E3E16DDBC19}" type="slidenum">
              <a:rPr lang="en-US" sz="1400" smtClean="0"/>
              <a:pPr eaLnBrk="1" hangingPunct="1"/>
              <a:t>51</a:t>
            </a:fld>
            <a:endParaRPr lang="en-US" sz="1400" smtClean="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a:spLocks noGrp="1"/>
          </p:cNvSpPr>
          <p:nvPr>
            <p:ph type="title"/>
          </p:nvPr>
        </p:nvSpPr>
        <p:spPr/>
        <p:txBody>
          <a:bodyPr/>
          <a:lstStyle/>
          <a:p>
            <a:pPr eaLnBrk="1" hangingPunct="1"/>
            <a:r>
              <a:rPr lang="en-US" smtClean="0"/>
              <a:t>Need for Testing</a:t>
            </a:r>
          </a:p>
        </p:txBody>
      </p:sp>
      <p:sp>
        <p:nvSpPr>
          <p:cNvPr id="55299" name="Content Placeholder 2"/>
          <p:cNvSpPr>
            <a:spLocks noGrp="1"/>
          </p:cNvSpPr>
          <p:nvPr>
            <p:ph idx="1"/>
          </p:nvPr>
        </p:nvSpPr>
        <p:spPr/>
        <p:txBody>
          <a:bodyPr/>
          <a:lstStyle/>
          <a:p>
            <a:pPr eaLnBrk="1" hangingPunct="1"/>
            <a:r>
              <a:rPr lang="en-US" smtClean="0"/>
              <a:t>We will not calculate these since it gets somewhat complex</a:t>
            </a:r>
          </a:p>
          <a:p>
            <a:pPr eaLnBrk="1" hangingPunct="1"/>
            <a:r>
              <a:rPr lang="en-US" smtClean="0"/>
              <a:t>But instead look at the following table which shows the maximum time between tests that can be tolerated for a particular probability that the devices is still functioning at the needed level</a:t>
            </a:r>
          </a:p>
        </p:txBody>
      </p:sp>
      <p:sp>
        <p:nvSpPr>
          <p:cNvPr id="55300"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a:t>Copyright 2000-2009 Kenneth M. Chipps Ph.D. www.chipps.com</a:t>
            </a:r>
          </a:p>
        </p:txBody>
      </p:sp>
      <p:sp>
        <p:nvSpPr>
          <p:cNvPr id="5530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5BC96C9E-E124-4DBF-9CD8-4BD9937A52DB}" type="slidenum">
              <a:rPr lang="en-US" sz="1400" smtClean="0"/>
              <a:pPr eaLnBrk="1" hangingPunct="1"/>
              <a:t>52</a:t>
            </a:fld>
            <a:endParaRPr lang="en-US" sz="1400" smtClean="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pPr eaLnBrk="1" hangingPunct="1"/>
            <a:r>
              <a:rPr lang="en-US" smtClean="0"/>
              <a:t>Need for Testing</a:t>
            </a:r>
          </a:p>
        </p:txBody>
      </p:sp>
      <p:graphicFrame>
        <p:nvGraphicFramePr>
          <p:cNvPr id="182335" name="Group 63"/>
          <p:cNvGraphicFramePr>
            <a:graphicFrameLocks noGrp="1"/>
          </p:cNvGraphicFramePr>
          <p:nvPr>
            <p:ph type="tbl" idx="1"/>
          </p:nvPr>
        </p:nvGraphicFramePr>
        <p:xfrm>
          <a:off x="685800" y="1447800"/>
          <a:ext cx="8251825" cy="3654425"/>
        </p:xfrm>
        <a:graphic>
          <a:graphicData uri="http://schemas.openxmlformats.org/drawingml/2006/table">
            <a:tbl>
              <a:tblPr/>
              <a:tblGrid>
                <a:gridCol w="1182688"/>
                <a:gridCol w="1536700"/>
                <a:gridCol w="2686050"/>
                <a:gridCol w="2846387"/>
              </a:tblGrid>
              <a:tr h="135303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Number</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Of</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Nines</a:t>
                      </a:r>
                    </a:p>
                  </a:txBody>
                  <a:tcPr marT="45710" marB="4571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Probability</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Still</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Functional</a:t>
                      </a:r>
                    </a:p>
                  </a:txBody>
                  <a:tcPr marT="45710" marB="457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Time</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Between</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Tests</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MTBF=1 Year</a:t>
                      </a:r>
                    </a:p>
                  </a:txBody>
                  <a:tcPr marT="45710" marB="457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Time</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Between</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Tests</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MTBF=25,000 Hours</a:t>
                      </a:r>
                    </a:p>
                  </a:txBody>
                  <a:tcPr marT="45710" marB="4571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72976">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5</a:t>
                      </a:r>
                    </a:p>
                  </a:txBody>
                  <a:tcPr marT="45710" marB="4571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.99999</a:t>
                      </a:r>
                    </a:p>
                  </a:txBody>
                  <a:tcPr marT="45710" marB="457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5.25 m</a:t>
                      </a:r>
                    </a:p>
                  </a:txBody>
                  <a:tcPr marT="45710" marB="457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15 m</a:t>
                      </a:r>
                    </a:p>
                  </a:txBody>
                  <a:tcPr marT="45710" marB="4571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710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4</a:t>
                      </a:r>
                    </a:p>
                  </a:txBody>
                  <a:tcPr marT="45710" marB="4571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.9999</a:t>
                      </a:r>
                    </a:p>
                  </a:txBody>
                  <a:tcPr marT="45710" marB="457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52.6 m</a:t>
                      </a:r>
                    </a:p>
                  </a:txBody>
                  <a:tcPr marT="45710" marB="457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2 h 30 m</a:t>
                      </a:r>
                    </a:p>
                  </a:txBody>
                  <a:tcPr marT="45710" marB="4571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710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3</a:t>
                      </a:r>
                    </a:p>
                  </a:txBody>
                  <a:tcPr marT="45710" marB="4571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.999</a:t>
                      </a:r>
                    </a:p>
                  </a:txBody>
                  <a:tcPr marT="45710" marB="457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8 h 46 m</a:t>
                      </a:r>
                    </a:p>
                  </a:txBody>
                  <a:tcPr marT="45710" marB="457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25 h 1 m</a:t>
                      </a:r>
                    </a:p>
                  </a:txBody>
                  <a:tcPr marT="45710" marB="4571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710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2</a:t>
                      </a:r>
                    </a:p>
                  </a:txBody>
                  <a:tcPr marT="45710" marB="4571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.99</a:t>
                      </a:r>
                    </a:p>
                  </a:txBody>
                  <a:tcPr marT="45710" marB="457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3.67 d</a:t>
                      </a:r>
                    </a:p>
                  </a:txBody>
                  <a:tcPr marT="45710" marB="457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10.47 d</a:t>
                      </a:r>
                    </a:p>
                  </a:txBody>
                  <a:tcPr marT="45710" marB="4571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710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1</a:t>
                      </a:r>
                    </a:p>
                  </a:txBody>
                  <a:tcPr marT="45710" marB="4571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.9</a:t>
                      </a:r>
                    </a:p>
                  </a:txBody>
                  <a:tcPr marT="45710" marB="457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38.48 d</a:t>
                      </a:r>
                    </a:p>
                  </a:txBody>
                  <a:tcPr marT="45710" marB="457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109.75 d</a:t>
                      </a:r>
                    </a:p>
                  </a:txBody>
                  <a:tcPr marT="45710" marB="4571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636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a:t>Copyright 2000-2009 Kenneth M. Chipps Ph.D. www.chipps.com</a:t>
            </a:r>
          </a:p>
        </p:txBody>
      </p:sp>
      <p:sp>
        <p:nvSpPr>
          <p:cNvPr id="5636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1E8EACBC-E4E9-4442-BB49-2079C7462679}" type="slidenum">
              <a:rPr lang="en-US" sz="1400" smtClean="0"/>
              <a:pPr eaLnBrk="1" hangingPunct="1"/>
              <a:t>53</a:t>
            </a:fld>
            <a:endParaRPr lang="en-US" sz="1400" smtClean="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pPr eaLnBrk="1" hangingPunct="1"/>
            <a:r>
              <a:rPr lang="en-US" smtClean="0"/>
              <a:t>Need for Testing</a:t>
            </a:r>
          </a:p>
        </p:txBody>
      </p:sp>
      <p:sp>
        <p:nvSpPr>
          <p:cNvPr id="57347" name="Rectangle 3"/>
          <p:cNvSpPr>
            <a:spLocks noGrp="1" noChangeArrowheads="1"/>
          </p:cNvSpPr>
          <p:nvPr>
            <p:ph idx="1"/>
          </p:nvPr>
        </p:nvSpPr>
        <p:spPr/>
        <p:txBody>
          <a:bodyPr/>
          <a:lstStyle/>
          <a:p>
            <a:pPr eaLnBrk="1" hangingPunct="1"/>
            <a:r>
              <a:rPr lang="en-US" smtClean="0"/>
              <a:t>The trick in testing is to automate it as much as possible</a:t>
            </a:r>
          </a:p>
          <a:p>
            <a:pPr eaLnBrk="1" hangingPunct="1"/>
            <a:r>
              <a:rPr lang="en-US" smtClean="0"/>
              <a:t>Both to ensure it is actually done and to not waste staff time</a:t>
            </a:r>
          </a:p>
          <a:p>
            <a:pPr eaLnBrk="1" hangingPunct="1"/>
            <a:r>
              <a:rPr lang="en-US" smtClean="0"/>
              <a:t>Testing cannot be too intrusive into the network either, since that may waste as much productive time as would be saved by testing</a:t>
            </a:r>
          </a:p>
        </p:txBody>
      </p:sp>
      <p:sp>
        <p:nvSpPr>
          <p:cNvPr id="5734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a:t>Copyright 2000-2009 Kenneth M. Chipps Ph.D. www.chipps.com</a:t>
            </a:r>
          </a:p>
        </p:txBody>
      </p:sp>
      <p:sp>
        <p:nvSpPr>
          <p:cNvPr id="5734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04376C5D-6407-4DE3-9DE8-2D45623120A9}" type="slidenum">
              <a:rPr lang="en-US" sz="1400" smtClean="0"/>
              <a:pPr eaLnBrk="1" hangingPunct="1"/>
              <a:t>54</a:t>
            </a:fld>
            <a:endParaRPr lang="en-US" sz="1400" smtClean="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pPr eaLnBrk="1" hangingPunct="1"/>
            <a:r>
              <a:rPr lang="en-US" smtClean="0"/>
              <a:t>Finding Causes of Failure</a:t>
            </a:r>
          </a:p>
        </p:txBody>
      </p:sp>
      <p:sp>
        <p:nvSpPr>
          <p:cNvPr id="58371" name="Rectangle 3"/>
          <p:cNvSpPr>
            <a:spLocks noGrp="1" noChangeArrowheads="1"/>
          </p:cNvSpPr>
          <p:nvPr>
            <p:ph idx="1"/>
          </p:nvPr>
        </p:nvSpPr>
        <p:spPr/>
        <p:txBody>
          <a:bodyPr/>
          <a:lstStyle/>
          <a:p>
            <a:pPr eaLnBrk="1" hangingPunct="1"/>
            <a:r>
              <a:rPr lang="en-US" smtClean="0"/>
              <a:t>In looking for the causes of failures do not ignore exogenous factors</a:t>
            </a:r>
          </a:p>
          <a:p>
            <a:pPr eaLnBrk="1" hangingPunct="1"/>
            <a:r>
              <a:rPr lang="en-US" smtClean="0"/>
              <a:t>Such as</a:t>
            </a:r>
          </a:p>
          <a:p>
            <a:pPr lvl="1" eaLnBrk="1" hangingPunct="1"/>
            <a:r>
              <a:rPr lang="en-US" smtClean="0"/>
              <a:t>Plot weather against failures</a:t>
            </a:r>
          </a:p>
          <a:p>
            <a:pPr lvl="2" eaLnBrk="1" hangingPunct="1"/>
            <a:r>
              <a:rPr lang="en-US" smtClean="0"/>
              <a:t>Does a data line show more errors during or just after a rain storm or as the snow melts</a:t>
            </a:r>
          </a:p>
        </p:txBody>
      </p:sp>
      <p:sp>
        <p:nvSpPr>
          <p:cNvPr id="5837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a:t>Copyright 2000-2009 Kenneth M. Chipps Ph.D. www.chipps.com</a:t>
            </a:r>
          </a:p>
        </p:txBody>
      </p:sp>
      <p:sp>
        <p:nvSpPr>
          <p:cNvPr id="5837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69504F7D-8198-4F4A-9CDA-661C18909424}" type="slidenum">
              <a:rPr lang="en-US" sz="1400" smtClean="0"/>
              <a:pPr eaLnBrk="1" hangingPunct="1"/>
              <a:t>55</a:t>
            </a:fld>
            <a:endParaRPr lang="en-US" sz="1400" smtClean="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pPr eaLnBrk="1" hangingPunct="1"/>
            <a:r>
              <a:rPr lang="en-US" smtClean="0"/>
              <a:t>Improving Availability</a:t>
            </a:r>
          </a:p>
        </p:txBody>
      </p:sp>
      <p:sp>
        <p:nvSpPr>
          <p:cNvPr id="59395" name="Rectangle 3"/>
          <p:cNvSpPr>
            <a:spLocks noGrp="1" noChangeArrowheads="1"/>
          </p:cNvSpPr>
          <p:nvPr>
            <p:ph idx="1"/>
          </p:nvPr>
        </p:nvSpPr>
        <p:spPr/>
        <p:txBody>
          <a:bodyPr/>
          <a:lstStyle/>
          <a:p>
            <a:pPr eaLnBrk="1" hangingPunct="1"/>
            <a:r>
              <a:rPr lang="en-US" smtClean="0"/>
              <a:t>To improve on the current availability we can</a:t>
            </a:r>
          </a:p>
          <a:p>
            <a:pPr lvl="1" eaLnBrk="1" hangingPunct="1"/>
            <a:r>
              <a:rPr lang="en-US" smtClean="0"/>
              <a:t>Increase the interval between failures</a:t>
            </a:r>
          </a:p>
          <a:p>
            <a:pPr lvl="2" eaLnBrk="1" hangingPunct="1"/>
            <a:r>
              <a:rPr lang="en-US" smtClean="0"/>
              <a:t>Increase MTBF</a:t>
            </a:r>
          </a:p>
          <a:p>
            <a:pPr lvl="1" eaLnBrk="1" hangingPunct="1"/>
            <a:r>
              <a:rPr lang="en-US" smtClean="0"/>
              <a:t>Reduce the time required to return to service</a:t>
            </a:r>
          </a:p>
          <a:p>
            <a:pPr lvl="2" eaLnBrk="1" hangingPunct="1"/>
            <a:r>
              <a:rPr lang="en-US" smtClean="0"/>
              <a:t>Reduce MTTR</a:t>
            </a:r>
          </a:p>
          <a:p>
            <a:pPr lvl="1" eaLnBrk="1" hangingPunct="1"/>
            <a:r>
              <a:rPr lang="en-US" smtClean="0"/>
              <a:t>Add redundancy so that if one fails the other will assume the load</a:t>
            </a:r>
          </a:p>
        </p:txBody>
      </p:sp>
      <p:sp>
        <p:nvSpPr>
          <p:cNvPr id="5939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a:t>Copyright 2000-2009 Kenneth M. Chipps Ph.D. www.chipps.com</a:t>
            </a:r>
          </a:p>
        </p:txBody>
      </p:sp>
      <p:sp>
        <p:nvSpPr>
          <p:cNvPr id="5939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FEBCD265-8857-431D-A628-6C9C92942162}" type="slidenum">
              <a:rPr lang="en-US" sz="1400" smtClean="0"/>
              <a:pPr eaLnBrk="1" hangingPunct="1"/>
              <a:t>56</a:t>
            </a:fld>
            <a:endParaRPr lang="en-US" sz="1400" smtClean="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pPr eaLnBrk="1" hangingPunct="1"/>
            <a:r>
              <a:rPr lang="en-US" smtClean="0"/>
              <a:t>Techniques for Availability</a:t>
            </a:r>
          </a:p>
        </p:txBody>
      </p:sp>
      <p:sp>
        <p:nvSpPr>
          <p:cNvPr id="60419" name="Rectangle 3"/>
          <p:cNvSpPr>
            <a:spLocks noGrp="1" noChangeArrowheads="1"/>
          </p:cNvSpPr>
          <p:nvPr>
            <p:ph idx="1"/>
          </p:nvPr>
        </p:nvSpPr>
        <p:spPr/>
        <p:txBody>
          <a:bodyPr/>
          <a:lstStyle/>
          <a:p>
            <a:pPr eaLnBrk="1" hangingPunct="1"/>
            <a:r>
              <a:rPr lang="en-US" smtClean="0"/>
              <a:t>For LAN equipment as opposed to WAN links there are other techniques that can be used to increase availability</a:t>
            </a:r>
          </a:p>
          <a:p>
            <a:pPr eaLnBrk="1" hangingPunct="1"/>
            <a:r>
              <a:rPr lang="en-US" smtClean="0"/>
              <a:t>For example, for a single server</a:t>
            </a:r>
          </a:p>
          <a:p>
            <a:pPr lvl="1" eaLnBrk="1" hangingPunct="1"/>
            <a:r>
              <a:rPr lang="en-US" smtClean="0"/>
              <a:t>Two NICs with separate IP addresses can be installed</a:t>
            </a:r>
          </a:p>
          <a:p>
            <a:pPr lvl="1" eaLnBrk="1" hangingPunct="1"/>
            <a:r>
              <a:rPr lang="en-US" smtClean="0"/>
              <a:t>or</a:t>
            </a:r>
          </a:p>
          <a:p>
            <a:pPr lvl="1" eaLnBrk="1" hangingPunct="1"/>
            <a:r>
              <a:rPr lang="en-US" smtClean="0"/>
              <a:t>Multiple NICS with one IP address</a:t>
            </a:r>
          </a:p>
          <a:p>
            <a:pPr lvl="1" eaLnBrk="1" hangingPunct="1"/>
            <a:r>
              <a:rPr lang="en-US" smtClean="0"/>
              <a:t>This is called port trunking or link aggregation</a:t>
            </a:r>
          </a:p>
        </p:txBody>
      </p:sp>
      <p:sp>
        <p:nvSpPr>
          <p:cNvPr id="6042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a:t>Copyright 2000-2009 Kenneth M. Chipps Ph.D. www.chipps.com</a:t>
            </a:r>
          </a:p>
        </p:txBody>
      </p:sp>
      <p:sp>
        <p:nvSpPr>
          <p:cNvPr id="6042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0812F988-B9C8-400A-951D-12EF911B040A}" type="slidenum">
              <a:rPr lang="en-US" sz="1400" smtClean="0"/>
              <a:pPr eaLnBrk="1" hangingPunct="1"/>
              <a:t>57</a:t>
            </a:fld>
            <a:endParaRPr lang="en-US" sz="1400" smtClean="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pPr eaLnBrk="1" hangingPunct="1"/>
            <a:r>
              <a:rPr lang="en-US" smtClean="0"/>
              <a:t>Techniques for Availability</a:t>
            </a:r>
          </a:p>
        </p:txBody>
      </p:sp>
      <p:sp>
        <p:nvSpPr>
          <p:cNvPr id="61443" name="Rectangle 3"/>
          <p:cNvSpPr>
            <a:spLocks noGrp="1" noChangeArrowheads="1"/>
          </p:cNvSpPr>
          <p:nvPr>
            <p:ph idx="1"/>
          </p:nvPr>
        </p:nvSpPr>
        <p:spPr/>
        <p:txBody>
          <a:bodyPr/>
          <a:lstStyle/>
          <a:p>
            <a:pPr eaLnBrk="1" hangingPunct="1"/>
            <a:r>
              <a:rPr lang="en-US" smtClean="0"/>
              <a:t>Going away from a single server to multiple servers can also increase availability</a:t>
            </a:r>
          </a:p>
          <a:p>
            <a:pPr lvl="1" eaLnBrk="1" hangingPunct="1"/>
            <a:r>
              <a:rPr lang="en-US" smtClean="0"/>
              <a:t>Server clustering shares the load and the possibility of failure over several identical servers</a:t>
            </a:r>
          </a:p>
        </p:txBody>
      </p:sp>
      <p:sp>
        <p:nvSpPr>
          <p:cNvPr id="6144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a:t>Copyright 2000-2009 Kenneth M. Chipps Ph.D. www.chipps.com</a:t>
            </a:r>
          </a:p>
        </p:txBody>
      </p:sp>
      <p:sp>
        <p:nvSpPr>
          <p:cNvPr id="6144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E35AFEDF-AFAC-4F82-8DEB-1A8EC78C89E2}" type="slidenum">
              <a:rPr lang="en-US" sz="1400" smtClean="0"/>
              <a:pPr eaLnBrk="1" hangingPunct="1"/>
              <a:t>58</a:t>
            </a:fld>
            <a:endParaRPr lang="en-US" sz="1400" smtClean="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pPr eaLnBrk="1" hangingPunct="1"/>
            <a:r>
              <a:rPr lang="en-US" smtClean="0"/>
              <a:t>For Higher Data Availability</a:t>
            </a:r>
          </a:p>
        </p:txBody>
      </p:sp>
      <p:sp>
        <p:nvSpPr>
          <p:cNvPr id="62467" name="Rectangle 3"/>
          <p:cNvSpPr>
            <a:spLocks noGrp="1" noChangeArrowheads="1"/>
          </p:cNvSpPr>
          <p:nvPr>
            <p:ph idx="1"/>
          </p:nvPr>
        </p:nvSpPr>
        <p:spPr/>
        <p:txBody>
          <a:bodyPr/>
          <a:lstStyle/>
          <a:p>
            <a:pPr eaLnBrk="1" hangingPunct="1"/>
            <a:r>
              <a:rPr lang="en-US" smtClean="0"/>
              <a:t>Besides the server itself the data storage can be configured for higher availability as well</a:t>
            </a:r>
          </a:p>
          <a:p>
            <a:pPr eaLnBrk="1" hangingPunct="1"/>
            <a:r>
              <a:rPr lang="en-US" smtClean="0"/>
              <a:t>Techniques for this include</a:t>
            </a:r>
          </a:p>
          <a:p>
            <a:pPr lvl="1" eaLnBrk="1" hangingPunct="1"/>
            <a:r>
              <a:rPr lang="en-US" smtClean="0"/>
              <a:t>RAID</a:t>
            </a:r>
          </a:p>
          <a:p>
            <a:pPr lvl="1" eaLnBrk="1" hangingPunct="1"/>
            <a:r>
              <a:rPr lang="en-US" smtClean="0"/>
              <a:t>External mirrored storage</a:t>
            </a:r>
          </a:p>
          <a:p>
            <a:pPr lvl="1" eaLnBrk="1" hangingPunct="1"/>
            <a:r>
              <a:rPr lang="en-US" smtClean="0"/>
              <a:t>NAS</a:t>
            </a:r>
          </a:p>
          <a:p>
            <a:pPr lvl="1" eaLnBrk="1" hangingPunct="1"/>
            <a:r>
              <a:rPr lang="en-US" smtClean="0"/>
              <a:t>SAN</a:t>
            </a:r>
          </a:p>
        </p:txBody>
      </p:sp>
      <p:sp>
        <p:nvSpPr>
          <p:cNvPr id="6246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a:t>Copyright 2000-2009 Kenneth M. Chipps Ph.D. www.chipps.com</a:t>
            </a:r>
          </a:p>
        </p:txBody>
      </p:sp>
      <p:sp>
        <p:nvSpPr>
          <p:cNvPr id="6246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941EACDC-B761-4758-9C67-E0A100767A2E}" type="slidenum">
              <a:rPr lang="en-US" sz="1400" smtClean="0"/>
              <a:pPr eaLnBrk="1" hangingPunct="1"/>
              <a:t>59</a:t>
            </a:fld>
            <a:endParaRPr lang="en-US" sz="140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smtClean="0"/>
              <a:t>Calculate the Cost of Downtime</a:t>
            </a:r>
          </a:p>
        </p:txBody>
      </p:sp>
      <p:sp>
        <p:nvSpPr>
          <p:cNvPr id="8195" name="Rectangle 3"/>
          <p:cNvSpPr>
            <a:spLocks noGrp="1" noChangeArrowheads="1"/>
          </p:cNvSpPr>
          <p:nvPr>
            <p:ph idx="1"/>
          </p:nvPr>
        </p:nvSpPr>
        <p:spPr/>
        <p:txBody>
          <a:bodyPr/>
          <a:lstStyle/>
          <a:p>
            <a:pPr lvl="2" eaLnBrk="1" hangingPunct="1"/>
            <a:r>
              <a:rPr lang="en-US" smtClean="0"/>
              <a:t>Then everything done must be entered once the system comes backup along with the current work</a:t>
            </a:r>
          </a:p>
          <a:p>
            <a:pPr lvl="1" eaLnBrk="1" hangingPunct="1"/>
            <a:r>
              <a:rPr lang="en-US" smtClean="0"/>
              <a:t>Productivity services are not available</a:t>
            </a:r>
          </a:p>
          <a:p>
            <a:pPr lvl="2" eaLnBrk="1" hangingPunct="1"/>
            <a:r>
              <a:rPr lang="en-US" smtClean="0"/>
              <a:t>Email stops so people have to switch to long distance faxing for example</a:t>
            </a:r>
          </a:p>
          <a:p>
            <a:pPr lvl="1" eaLnBrk="1" hangingPunct="1"/>
            <a:r>
              <a:rPr lang="en-US" smtClean="0"/>
              <a:t>Internal process stop</a:t>
            </a:r>
          </a:p>
          <a:p>
            <a:pPr lvl="2" eaLnBrk="1" hangingPunct="1"/>
            <a:r>
              <a:rPr lang="en-US" smtClean="0"/>
              <a:t>Such as forms and manuals on an intranet will not be accessible</a:t>
            </a:r>
          </a:p>
          <a:p>
            <a:pPr lvl="1" eaLnBrk="1" hangingPunct="1"/>
            <a:r>
              <a:rPr lang="en-US" smtClean="0"/>
              <a:t>The infrastructure collapses</a:t>
            </a:r>
          </a:p>
          <a:p>
            <a:pPr lvl="2" eaLnBrk="1" hangingPunct="1"/>
            <a:r>
              <a:rPr lang="en-US" smtClean="0"/>
              <a:t>This could be one small network or the entire organization from a routing configuration problem</a:t>
            </a:r>
          </a:p>
        </p:txBody>
      </p:sp>
      <p:sp>
        <p:nvSpPr>
          <p:cNvPr id="819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a:t>Copyright 2000-2009 Kenneth M. Chipps Ph.D. www.chipps.com</a:t>
            </a:r>
          </a:p>
        </p:txBody>
      </p:sp>
      <p:sp>
        <p:nvSpPr>
          <p:cNvPr id="819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7622E5B7-A7DF-4B0E-B39B-83EC196C591E}" type="slidenum">
              <a:rPr lang="en-US" sz="1400" smtClean="0"/>
              <a:pPr eaLnBrk="1" hangingPunct="1"/>
              <a:t>6</a:t>
            </a:fld>
            <a:endParaRPr lang="en-US" sz="1400" smtClean="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pPr eaLnBrk="1" hangingPunct="1"/>
            <a:r>
              <a:rPr lang="en-US" smtClean="0"/>
              <a:t>Designing for Availability</a:t>
            </a:r>
          </a:p>
        </p:txBody>
      </p:sp>
      <p:sp>
        <p:nvSpPr>
          <p:cNvPr id="63491" name="Rectangle 3"/>
          <p:cNvSpPr>
            <a:spLocks noGrp="1" noChangeArrowheads="1"/>
          </p:cNvSpPr>
          <p:nvPr>
            <p:ph idx="1"/>
          </p:nvPr>
        </p:nvSpPr>
        <p:spPr/>
        <p:txBody>
          <a:bodyPr/>
          <a:lstStyle/>
          <a:p>
            <a:pPr eaLnBrk="1" hangingPunct="1"/>
            <a:r>
              <a:rPr lang="en-US" smtClean="0"/>
              <a:t>High availability must be built-in to the design of the network from the beginning</a:t>
            </a:r>
          </a:p>
          <a:p>
            <a:pPr eaLnBrk="1" hangingPunct="1"/>
            <a:r>
              <a:rPr lang="en-US" smtClean="0"/>
              <a:t>This is done by using a hierarchal design, such as the three layer design suggested by Cisco of access, distribution, and core layers</a:t>
            </a:r>
          </a:p>
        </p:txBody>
      </p:sp>
      <p:sp>
        <p:nvSpPr>
          <p:cNvPr id="6349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a:t>Copyright 2000-2009 Kenneth M. Chipps Ph.D. www.chipps.com</a:t>
            </a:r>
          </a:p>
        </p:txBody>
      </p:sp>
      <p:sp>
        <p:nvSpPr>
          <p:cNvPr id="6349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79CE7DE0-638E-4AAD-9DEF-7F986FFA231B}" type="slidenum">
              <a:rPr lang="en-US" sz="1400" smtClean="0"/>
              <a:pPr eaLnBrk="1" hangingPunct="1"/>
              <a:t>60</a:t>
            </a:fld>
            <a:endParaRPr lang="en-US" sz="1400" smtClean="0"/>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tle 1"/>
          <p:cNvSpPr>
            <a:spLocks noGrp="1"/>
          </p:cNvSpPr>
          <p:nvPr>
            <p:ph type="title"/>
          </p:nvPr>
        </p:nvSpPr>
        <p:spPr/>
        <p:txBody>
          <a:bodyPr/>
          <a:lstStyle/>
          <a:p>
            <a:pPr eaLnBrk="1" hangingPunct="1"/>
            <a:r>
              <a:rPr lang="en-US" smtClean="0"/>
              <a:t>Designing for Availability</a:t>
            </a:r>
          </a:p>
        </p:txBody>
      </p:sp>
      <p:sp>
        <p:nvSpPr>
          <p:cNvPr id="64515" name="Content Placeholder 2"/>
          <p:cNvSpPr>
            <a:spLocks noGrp="1"/>
          </p:cNvSpPr>
          <p:nvPr>
            <p:ph idx="1"/>
          </p:nvPr>
        </p:nvSpPr>
        <p:spPr/>
        <p:txBody>
          <a:bodyPr/>
          <a:lstStyle/>
          <a:p>
            <a:pPr eaLnBrk="1" hangingPunct="1"/>
            <a:r>
              <a:rPr lang="en-US" smtClean="0"/>
              <a:t>In a design using these layers the highest availability and redundancy is placed at the core layer as this layer connects to all the other parts of the network</a:t>
            </a:r>
          </a:p>
          <a:p>
            <a:pPr eaLnBrk="1" hangingPunct="1"/>
            <a:r>
              <a:rPr lang="en-US" smtClean="0"/>
              <a:t>At the core five nines is desired</a:t>
            </a:r>
          </a:p>
          <a:p>
            <a:pPr eaLnBrk="1" hangingPunct="1"/>
            <a:r>
              <a:rPr lang="en-US" smtClean="0"/>
              <a:t>Then at the distribution layer four nines can be tolerated</a:t>
            </a:r>
          </a:p>
        </p:txBody>
      </p:sp>
      <p:sp>
        <p:nvSpPr>
          <p:cNvPr id="64516"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a:t>Copyright 2000-2009 Kenneth M. Chipps Ph.D. www.chipps.com</a:t>
            </a:r>
          </a:p>
        </p:txBody>
      </p:sp>
      <p:sp>
        <p:nvSpPr>
          <p:cNvPr id="64517"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61DD9974-C41F-4164-875E-9A94F7F94AB0}" type="slidenum">
              <a:rPr lang="en-US" sz="1400" smtClean="0"/>
              <a:pPr eaLnBrk="1" hangingPunct="1"/>
              <a:t>61</a:t>
            </a:fld>
            <a:endParaRPr lang="en-US" sz="1400" smtClean="0"/>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pPr eaLnBrk="1" hangingPunct="1"/>
            <a:r>
              <a:rPr lang="en-US" smtClean="0"/>
              <a:t>Designing for Availability</a:t>
            </a:r>
          </a:p>
        </p:txBody>
      </p:sp>
      <p:sp>
        <p:nvSpPr>
          <p:cNvPr id="65539" name="Rectangle 3"/>
          <p:cNvSpPr>
            <a:spLocks noGrp="1" noChangeArrowheads="1"/>
          </p:cNvSpPr>
          <p:nvPr>
            <p:ph idx="1"/>
          </p:nvPr>
        </p:nvSpPr>
        <p:spPr/>
        <p:txBody>
          <a:bodyPr/>
          <a:lstStyle/>
          <a:p>
            <a:pPr eaLnBrk="1" hangingPunct="1"/>
            <a:r>
              <a:rPr lang="en-US" smtClean="0"/>
              <a:t>As a failure at the access layer will only affect a part of the network, three nines can be tolerated here</a:t>
            </a:r>
          </a:p>
          <a:p>
            <a:pPr eaLnBrk="1" hangingPunct="1"/>
            <a:r>
              <a:rPr lang="en-US" smtClean="0"/>
              <a:t>To achieve this reliability do not allow a single point of failure</a:t>
            </a:r>
          </a:p>
          <a:p>
            <a:pPr eaLnBrk="1" hangingPunct="1"/>
            <a:r>
              <a:rPr lang="en-US" smtClean="0"/>
              <a:t>Introduce redundancy at the core and distribution layers</a:t>
            </a:r>
          </a:p>
        </p:txBody>
      </p:sp>
      <p:sp>
        <p:nvSpPr>
          <p:cNvPr id="6554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a:t>Copyright 2000-2009 Kenneth M. Chipps Ph.D. www.chipps.com</a:t>
            </a:r>
          </a:p>
        </p:txBody>
      </p:sp>
      <p:sp>
        <p:nvSpPr>
          <p:cNvPr id="6554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B22AFC51-61E2-4E51-BB75-34A995AC0C3F}" type="slidenum">
              <a:rPr lang="en-US" sz="1400" smtClean="0"/>
              <a:pPr eaLnBrk="1" hangingPunct="1"/>
              <a:t>62</a:t>
            </a:fld>
            <a:endParaRPr lang="en-US" sz="1400" smtClean="0"/>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pPr eaLnBrk="1" hangingPunct="1"/>
            <a:r>
              <a:rPr lang="en-US" smtClean="0"/>
              <a:t>Designing for Availability</a:t>
            </a:r>
            <a:endParaRPr lang="en-US" sz="2800" smtClean="0"/>
          </a:p>
        </p:txBody>
      </p:sp>
      <p:sp>
        <p:nvSpPr>
          <p:cNvPr id="66563" name="Rectangle 3"/>
          <p:cNvSpPr>
            <a:spLocks noGrp="1" noChangeArrowheads="1"/>
          </p:cNvSpPr>
          <p:nvPr>
            <p:ph idx="1"/>
          </p:nvPr>
        </p:nvSpPr>
        <p:spPr/>
        <p:txBody>
          <a:bodyPr/>
          <a:lstStyle/>
          <a:p>
            <a:pPr eaLnBrk="1" hangingPunct="1"/>
            <a:r>
              <a:rPr lang="en-US" smtClean="0"/>
              <a:t>Then to increase reliability at the core include hot swapping of all components</a:t>
            </a:r>
          </a:p>
          <a:p>
            <a:pPr eaLnBrk="1" hangingPunct="1"/>
            <a:r>
              <a:rPr lang="en-US" smtClean="0"/>
              <a:t>To further minimize MTTR, stock these parts on site</a:t>
            </a:r>
          </a:p>
          <a:p>
            <a:pPr eaLnBrk="1" hangingPunct="1"/>
            <a:r>
              <a:rPr lang="en-US" smtClean="0"/>
              <a:t>Finally, use UPSs for all devices</a:t>
            </a:r>
          </a:p>
          <a:p>
            <a:pPr eaLnBrk="1" hangingPunct="1"/>
            <a:r>
              <a:rPr lang="en-US" smtClean="0"/>
              <a:t>Include an out of band management path to all devices at the core and distribution layers, even if this must be a separate management only network</a:t>
            </a:r>
          </a:p>
        </p:txBody>
      </p:sp>
      <p:sp>
        <p:nvSpPr>
          <p:cNvPr id="6656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a:t>Copyright 2000-2009 Kenneth M. Chipps Ph.D. www.chipps.com</a:t>
            </a:r>
          </a:p>
        </p:txBody>
      </p:sp>
      <p:sp>
        <p:nvSpPr>
          <p:cNvPr id="6656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8FD7CD26-677A-4567-A708-441B2518916D}" type="slidenum">
              <a:rPr lang="en-US" sz="1400" smtClean="0"/>
              <a:pPr eaLnBrk="1" hangingPunct="1"/>
              <a:t>63</a:t>
            </a:fld>
            <a:endParaRPr lang="en-US" sz="1400" smtClean="0"/>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pPr eaLnBrk="1" hangingPunct="1"/>
            <a:r>
              <a:rPr lang="en-US" smtClean="0"/>
              <a:t>Designing for Availability</a:t>
            </a:r>
          </a:p>
        </p:txBody>
      </p:sp>
      <p:sp>
        <p:nvSpPr>
          <p:cNvPr id="67587" name="Rectangle 3"/>
          <p:cNvSpPr>
            <a:spLocks noGrp="1" noChangeArrowheads="1"/>
          </p:cNvSpPr>
          <p:nvPr>
            <p:ph idx="1"/>
          </p:nvPr>
        </p:nvSpPr>
        <p:spPr/>
        <p:txBody>
          <a:bodyPr/>
          <a:lstStyle/>
          <a:p>
            <a:pPr eaLnBrk="1" hangingPunct="1"/>
            <a:r>
              <a:rPr lang="en-US" smtClean="0"/>
              <a:t>Create a design for each size and type of facility in the organization, then use that design without change everywhere</a:t>
            </a:r>
          </a:p>
          <a:p>
            <a:pPr eaLnBrk="1" hangingPunct="1"/>
            <a:r>
              <a:rPr lang="en-US" smtClean="0"/>
              <a:t>This will ease management, network monitoring, troubleshooting, spares stocking, and repair time</a:t>
            </a:r>
          </a:p>
        </p:txBody>
      </p:sp>
      <p:sp>
        <p:nvSpPr>
          <p:cNvPr id="6758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a:t>Copyright 2000-2009 Kenneth M. Chipps Ph.D. www.chipps.com</a:t>
            </a:r>
          </a:p>
        </p:txBody>
      </p:sp>
      <p:sp>
        <p:nvSpPr>
          <p:cNvPr id="6758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CCC0A1D1-74C4-4854-A97D-AAD627DCF3CC}" type="slidenum">
              <a:rPr lang="en-US" sz="1400" smtClean="0"/>
              <a:pPr eaLnBrk="1" hangingPunct="1"/>
              <a:t>64</a:t>
            </a:fld>
            <a:endParaRPr lang="en-US" sz="1400" smtClean="0"/>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Title 1"/>
          <p:cNvSpPr>
            <a:spLocks noGrp="1"/>
          </p:cNvSpPr>
          <p:nvPr>
            <p:ph type="title"/>
          </p:nvPr>
        </p:nvSpPr>
        <p:spPr/>
        <p:txBody>
          <a:bodyPr/>
          <a:lstStyle/>
          <a:p>
            <a:pPr eaLnBrk="1" hangingPunct="1"/>
            <a:r>
              <a:rPr lang="en-US" smtClean="0"/>
              <a:t>High Availability Protocols</a:t>
            </a:r>
          </a:p>
        </p:txBody>
      </p:sp>
      <p:sp>
        <p:nvSpPr>
          <p:cNvPr id="68611" name="Content Placeholder 2"/>
          <p:cNvSpPr>
            <a:spLocks noGrp="1"/>
          </p:cNvSpPr>
          <p:nvPr>
            <p:ph idx="1"/>
          </p:nvPr>
        </p:nvSpPr>
        <p:spPr/>
        <p:txBody>
          <a:bodyPr/>
          <a:lstStyle/>
          <a:p>
            <a:pPr eaLnBrk="1" hangingPunct="1"/>
            <a:r>
              <a:rPr lang="en-US" smtClean="0"/>
              <a:t>Protocols commonly used to achieve high availability include</a:t>
            </a:r>
          </a:p>
          <a:p>
            <a:pPr lvl="1" eaLnBrk="1" hangingPunct="1"/>
            <a:r>
              <a:rPr lang="en-US" smtClean="0"/>
              <a:t>Routing Protocols at Layer 3</a:t>
            </a:r>
          </a:p>
          <a:p>
            <a:pPr lvl="1" eaLnBrk="1" hangingPunct="1"/>
            <a:r>
              <a:rPr lang="en-US" smtClean="0"/>
              <a:t>Standby Protocols at Layer 2</a:t>
            </a:r>
          </a:p>
        </p:txBody>
      </p:sp>
      <p:sp>
        <p:nvSpPr>
          <p:cNvPr id="68612"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a:t>Copyright 2000-2009 Kenneth M. Chipps Ph.D. www.chipps.com</a:t>
            </a:r>
          </a:p>
        </p:txBody>
      </p:sp>
      <p:sp>
        <p:nvSpPr>
          <p:cNvPr id="68613"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31635E0A-AA60-4C2C-B31B-979D814264B3}" type="slidenum">
              <a:rPr lang="en-US" sz="1400" smtClean="0"/>
              <a:pPr eaLnBrk="1" hangingPunct="1"/>
              <a:t>65</a:t>
            </a:fld>
            <a:endParaRPr lang="en-US" sz="1400" smtClean="0"/>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Title 1"/>
          <p:cNvSpPr>
            <a:spLocks noGrp="1"/>
          </p:cNvSpPr>
          <p:nvPr>
            <p:ph type="title"/>
          </p:nvPr>
        </p:nvSpPr>
        <p:spPr/>
        <p:txBody>
          <a:bodyPr/>
          <a:lstStyle/>
          <a:p>
            <a:pPr eaLnBrk="1" hangingPunct="1"/>
            <a:r>
              <a:rPr lang="en-US" smtClean="0"/>
              <a:t>Layer 3</a:t>
            </a:r>
          </a:p>
        </p:txBody>
      </p:sp>
      <p:sp>
        <p:nvSpPr>
          <p:cNvPr id="69635" name="Content Placeholder 2"/>
          <p:cNvSpPr>
            <a:spLocks noGrp="1"/>
          </p:cNvSpPr>
          <p:nvPr>
            <p:ph idx="1"/>
          </p:nvPr>
        </p:nvSpPr>
        <p:spPr/>
        <p:txBody>
          <a:bodyPr/>
          <a:lstStyle/>
          <a:p>
            <a:pPr eaLnBrk="1" hangingPunct="1"/>
            <a:r>
              <a:rPr lang="en-US" smtClean="0"/>
              <a:t>At layer 3 the standard routing protocols automatically recognize when the preferred link goes down, and then reroute traffic to the backup link</a:t>
            </a:r>
          </a:p>
          <a:p>
            <a:pPr eaLnBrk="1" hangingPunct="1"/>
            <a:r>
              <a:rPr lang="en-US" smtClean="0"/>
              <a:t>These include</a:t>
            </a:r>
          </a:p>
          <a:p>
            <a:pPr lvl="1" eaLnBrk="1" hangingPunct="1"/>
            <a:r>
              <a:rPr lang="en-US" smtClean="0"/>
              <a:t>RIP</a:t>
            </a:r>
          </a:p>
          <a:p>
            <a:pPr lvl="1" eaLnBrk="1" hangingPunct="1"/>
            <a:r>
              <a:rPr lang="en-US" smtClean="0"/>
              <a:t>EIGRP</a:t>
            </a:r>
          </a:p>
          <a:p>
            <a:pPr lvl="1" eaLnBrk="1" hangingPunct="1"/>
            <a:r>
              <a:rPr lang="en-US" smtClean="0"/>
              <a:t>OSPF</a:t>
            </a:r>
          </a:p>
          <a:p>
            <a:pPr lvl="1" eaLnBrk="1" hangingPunct="1"/>
            <a:r>
              <a:rPr lang="en-US" smtClean="0"/>
              <a:t>And so on</a:t>
            </a:r>
          </a:p>
        </p:txBody>
      </p:sp>
      <p:sp>
        <p:nvSpPr>
          <p:cNvPr id="69636"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a:t>Copyright 2000-2009 Kenneth M. Chipps Ph.D. www.chipps.com</a:t>
            </a:r>
          </a:p>
        </p:txBody>
      </p:sp>
      <p:sp>
        <p:nvSpPr>
          <p:cNvPr id="69637"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3A59DA27-549B-4C62-959D-CE53371665CC}" type="slidenum">
              <a:rPr lang="en-US" sz="1400" smtClean="0"/>
              <a:pPr eaLnBrk="1" hangingPunct="1"/>
              <a:t>66</a:t>
            </a:fld>
            <a:endParaRPr lang="en-US" sz="1400" smtClean="0"/>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itle 1"/>
          <p:cNvSpPr>
            <a:spLocks noGrp="1"/>
          </p:cNvSpPr>
          <p:nvPr>
            <p:ph type="title"/>
          </p:nvPr>
        </p:nvSpPr>
        <p:spPr/>
        <p:txBody>
          <a:bodyPr/>
          <a:lstStyle/>
          <a:p>
            <a:pPr eaLnBrk="1" hangingPunct="1"/>
            <a:r>
              <a:rPr lang="en-US" smtClean="0"/>
              <a:t>Layer 2</a:t>
            </a:r>
          </a:p>
        </p:txBody>
      </p:sp>
      <p:sp>
        <p:nvSpPr>
          <p:cNvPr id="70659" name="Content Placeholder 2"/>
          <p:cNvSpPr>
            <a:spLocks noGrp="1"/>
          </p:cNvSpPr>
          <p:nvPr>
            <p:ph idx="1"/>
          </p:nvPr>
        </p:nvSpPr>
        <p:spPr/>
        <p:txBody>
          <a:bodyPr/>
          <a:lstStyle/>
          <a:p>
            <a:pPr eaLnBrk="1" hangingPunct="1"/>
            <a:r>
              <a:rPr lang="en-US" smtClean="0"/>
              <a:t>At layer 2 these types of protocols are used to switch from a dead connection to the backup line</a:t>
            </a:r>
          </a:p>
          <a:p>
            <a:pPr eaLnBrk="1" hangingPunct="1"/>
            <a:r>
              <a:rPr lang="en-US" smtClean="0"/>
              <a:t>These include</a:t>
            </a:r>
          </a:p>
          <a:p>
            <a:pPr lvl="1" eaLnBrk="1" hangingPunct="1"/>
            <a:r>
              <a:rPr lang="en-US" smtClean="0"/>
              <a:t>STP</a:t>
            </a:r>
          </a:p>
          <a:p>
            <a:pPr lvl="1" eaLnBrk="1" hangingPunct="1"/>
            <a:r>
              <a:rPr lang="en-US" smtClean="0"/>
              <a:t>HSRP</a:t>
            </a:r>
          </a:p>
          <a:p>
            <a:pPr lvl="1" eaLnBrk="1" hangingPunct="1"/>
            <a:r>
              <a:rPr lang="en-US" smtClean="0"/>
              <a:t>VRRP</a:t>
            </a:r>
          </a:p>
        </p:txBody>
      </p:sp>
      <p:sp>
        <p:nvSpPr>
          <p:cNvPr id="70660"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a:t>Copyright 2000-2009 Kenneth M. Chipps Ph.D. www.chipps.com</a:t>
            </a:r>
          </a:p>
        </p:txBody>
      </p:sp>
      <p:sp>
        <p:nvSpPr>
          <p:cNvPr id="706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4016C8DE-697E-4A76-974A-B62F66DCD4F1}" type="slidenum">
              <a:rPr lang="en-US" sz="1400" smtClean="0"/>
              <a:pPr eaLnBrk="1" hangingPunct="1"/>
              <a:t>67</a:t>
            </a:fld>
            <a:endParaRPr lang="en-US" sz="1400" smtClean="0"/>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a:t>Copyright 2005-2011 Kenneth M. Chipps Ph.D. www.chipps.com</a:t>
            </a:r>
          </a:p>
        </p:txBody>
      </p:sp>
      <p:sp>
        <p:nvSpPr>
          <p:cNvPr id="7168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48C04426-CF09-4A99-B7B1-972C5B0D2826}" type="slidenum">
              <a:rPr lang="en-US" sz="1400" smtClean="0"/>
              <a:pPr eaLnBrk="1" hangingPunct="1"/>
              <a:t>68</a:t>
            </a:fld>
            <a:endParaRPr lang="en-US" sz="1400" smtClean="0"/>
          </a:p>
        </p:txBody>
      </p:sp>
      <p:sp>
        <p:nvSpPr>
          <p:cNvPr id="71684" name="Rectangle 2"/>
          <p:cNvSpPr>
            <a:spLocks noGrp="1" noChangeArrowheads="1"/>
          </p:cNvSpPr>
          <p:nvPr>
            <p:ph type="title"/>
          </p:nvPr>
        </p:nvSpPr>
        <p:spPr/>
        <p:txBody>
          <a:bodyPr/>
          <a:lstStyle/>
          <a:p>
            <a:pPr eaLnBrk="1" hangingPunct="1"/>
            <a:r>
              <a:rPr lang="en-US" smtClean="0"/>
              <a:t>STP</a:t>
            </a:r>
          </a:p>
        </p:txBody>
      </p:sp>
      <p:sp>
        <p:nvSpPr>
          <p:cNvPr id="71685" name="Rectangle 3"/>
          <p:cNvSpPr>
            <a:spLocks noGrp="1" noChangeArrowheads="1"/>
          </p:cNvSpPr>
          <p:nvPr>
            <p:ph type="body" idx="1"/>
          </p:nvPr>
        </p:nvSpPr>
        <p:spPr/>
        <p:txBody>
          <a:bodyPr/>
          <a:lstStyle/>
          <a:p>
            <a:pPr eaLnBrk="1" hangingPunct="1">
              <a:lnSpc>
                <a:spcPct val="90000"/>
              </a:lnSpc>
            </a:pPr>
            <a:r>
              <a:rPr lang="en-US" smtClean="0"/>
              <a:t>For an Ethernet network at layer 2 to function as it is designed there should be only one path between any two devices attached to the network</a:t>
            </a:r>
          </a:p>
          <a:p>
            <a:pPr eaLnBrk="1" hangingPunct="1">
              <a:lnSpc>
                <a:spcPct val="90000"/>
              </a:lnSpc>
            </a:pPr>
            <a:r>
              <a:rPr lang="en-US" smtClean="0"/>
              <a:t>For the network connections this is done using dual or redundant connections to a single device</a:t>
            </a:r>
          </a:p>
          <a:p>
            <a:pPr eaLnBrk="1" hangingPunct="1">
              <a:lnSpc>
                <a:spcPct val="90000"/>
              </a:lnSpc>
            </a:pPr>
            <a:r>
              <a:rPr lang="en-US" smtClean="0"/>
              <a:t>These multiple paths create both a physical and a logical loop in the network</a:t>
            </a:r>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Title 1"/>
          <p:cNvSpPr>
            <a:spLocks noGrp="1"/>
          </p:cNvSpPr>
          <p:nvPr>
            <p:ph type="title"/>
          </p:nvPr>
        </p:nvSpPr>
        <p:spPr/>
        <p:txBody>
          <a:bodyPr/>
          <a:lstStyle/>
          <a:p>
            <a:pPr eaLnBrk="1" hangingPunct="1"/>
            <a:r>
              <a:rPr lang="en-US" smtClean="0"/>
              <a:t>STP</a:t>
            </a:r>
          </a:p>
        </p:txBody>
      </p:sp>
      <p:sp>
        <p:nvSpPr>
          <p:cNvPr id="72707" name="Content Placeholder 2"/>
          <p:cNvSpPr>
            <a:spLocks noGrp="1"/>
          </p:cNvSpPr>
          <p:nvPr>
            <p:ph idx="1"/>
          </p:nvPr>
        </p:nvSpPr>
        <p:spPr/>
        <p:txBody>
          <a:bodyPr/>
          <a:lstStyle/>
          <a:p>
            <a:pPr eaLnBrk="1" hangingPunct="1">
              <a:lnSpc>
                <a:spcPct val="90000"/>
              </a:lnSpc>
            </a:pPr>
            <a:r>
              <a:rPr lang="en-US" smtClean="0"/>
              <a:t>A physical loop is fine</a:t>
            </a:r>
          </a:p>
          <a:p>
            <a:pPr eaLnBrk="1" hangingPunct="1">
              <a:lnSpc>
                <a:spcPct val="90000"/>
              </a:lnSpc>
            </a:pPr>
            <a:r>
              <a:rPr lang="en-US" smtClean="0"/>
              <a:t>A logical loop produces instability</a:t>
            </a:r>
          </a:p>
          <a:p>
            <a:pPr eaLnBrk="1" hangingPunct="1">
              <a:lnSpc>
                <a:spcPct val="90000"/>
              </a:lnSpc>
            </a:pPr>
            <a:r>
              <a:rPr lang="en-US" smtClean="0"/>
              <a:t>For example</a:t>
            </a:r>
          </a:p>
        </p:txBody>
      </p:sp>
      <p:sp>
        <p:nvSpPr>
          <p:cNvPr id="72708"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a:t>Copyright 2000-2009 Kenneth M. Chipps Ph.D. www.chipps.com</a:t>
            </a:r>
          </a:p>
        </p:txBody>
      </p:sp>
      <p:sp>
        <p:nvSpPr>
          <p:cNvPr id="72709"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7BE1FF96-E4DF-456E-80F3-14B8CF7C94EF}" type="slidenum">
              <a:rPr lang="en-US" sz="1400" smtClean="0"/>
              <a:pPr eaLnBrk="1" hangingPunct="1"/>
              <a:t>69</a:t>
            </a:fld>
            <a:endParaRPr lang="en-US" sz="140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smtClean="0"/>
              <a:t>Calculate the Cost of Downtime</a:t>
            </a:r>
          </a:p>
        </p:txBody>
      </p:sp>
      <p:sp>
        <p:nvSpPr>
          <p:cNvPr id="9219" name="Rectangle 3"/>
          <p:cNvSpPr>
            <a:spLocks noGrp="1" noChangeArrowheads="1"/>
          </p:cNvSpPr>
          <p:nvPr>
            <p:ph idx="1"/>
          </p:nvPr>
        </p:nvSpPr>
        <p:spPr/>
        <p:txBody>
          <a:bodyPr/>
          <a:lstStyle/>
          <a:p>
            <a:pPr eaLnBrk="1" hangingPunct="1"/>
            <a:r>
              <a:rPr lang="en-US" smtClean="0"/>
              <a:t>Next calculate the cost to the company on an hourly basis using whatever method makes sense for the situation</a:t>
            </a:r>
          </a:p>
          <a:p>
            <a:pPr eaLnBrk="1" hangingPunct="1"/>
            <a:r>
              <a:rPr lang="en-US" smtClean="0"/>
              <a:t>An example table to fill out is shown in the next slide</a:t>
            </a:r>
          </a:p>
          <a:p>
            <a:pPr eaLnBrk="1" hangingPunct="1"/>
            <a:r>
              <a:rPr lang="en-US" smtClean="0"/>
              <a:t>The slides after the table explain what each entry is designed to capture</a:t>
            </a:r>
          </a:p>
        </p:txBody>
      </p:sp>
      <p:sp>
        <p:nvSpPr>
          <p:cNvPr id="922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a:t>Copyright 2000-2009 Kenneth M. Chipps Ph.D. www.chipps.com</a:t>
            </a:r>
          </a:p>
        </p:txBody>
      </p:sp>
      <p:sp>
        <p:nvSpPr>
          <p:cNvPr id="922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1A1710A8-D511-43F0-BF48-C120FD9CBCAB}" type="slidenum">
              <a:rPr lang="en-US" sz="1400" smtClean="0"/>
              <a:pPr eaLnBrk="1" hangingPunct="1"/>
              <a:t>7</a:t>
            </a:fld>
            <a:endParaRPr lang="en-US" sz="1400" smtClean="0"/>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a:t>Copyright 2005-2011 Kenneth M. Chipps Ph.D. www.chipps.com</a:t>
            </a:r>
          </a:p>
        </p:txBody>
      </p:sp>
      <p:sp>
        <p:nvSpPr>
          <p:cNvPr id="7373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F2E31E86-2B4F-4AF8-8261-E0C4DABB7ABC}" type="slidenum">
              <a:rPr lang="en-US" sz="1400" smtClean="0"/>
              <a:pPr eaLnBrk="1" hangingPunct="1"/>
              <a:t>70</a:t>
            </a:fld>
            <a:endParaRPr lang="en-US" sz="1400" smtClean="0"/>
          </a:p>
        </p:txBody>
      </p:sp>
      <p:sp>
        <p:nvSpPr>
          <p:cNvPr id="73732" name="Rectangle 2"/>
          <p:cNvSpPr>
            <a:spLocks noGrp="1" noChangeArrowheads="1"/>
          </p:cNvSpPr>
          <p:nvPr>
            <p:ph type="title"/>
          </p:nvPr>
        </p:nvSpPr>
        <p:spPr/>
        <p:txBody>
          <a:bodyPr/>
          <a:lstStyle/>
          <a:p>
            <a:pPr eaLnBrk="1" hangingPunct="1"/>
            <a:r>
              <a:rPr lang="en-US" smtClean="0"/>
              <a:t>STP</a:t>
            </a:r>
          </a:p>
        </p:txBody>
      </p:sp>
      <p:pic>
        <p:nvPicPr>
          <p:cNvPr id="73733" name="Picture 3"/>
          <p:cNvPicPr>
            <a:picLocks noChangeAspect="1" noChangeArrowheads="1"/>
          </p:cNvPicPr>
          <p:nvPr/>
        </p:nvPicPr>
        <p:blipFill>
          <a:blip r:embed="rId2">
            <a:extLst>
              <a:ext uri="{28A0092B-C50C-407E-A947-70E740481C1C}">
                <a14:useLocalDpi xmlns:a14="http://schemas.microsoft.com/office/drawing/2010/main" val="0"/>
              </a:ext>
            </a:extLst>
          </a:blip>
          <a:srcRect t="12971" r="5199"/>
          <a:stretch>
            <a:fillRect/>
          </a:stretch>
        </p:blipFill>
        <p:spPr bwMode="auto">
          <a:xfrm>
            <a:off x="990600" y="1600200"/>
            <a:ext cx="7162800" cy="439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a:t>Copyright 2005-2011 Kenneth M. Chipps Ph.D. www.chipps.com</a:t>
            </a:r>
          </a:p>
        </p:txBody>
      </p:sp>
      <p:sp>
        <p:nvSpPr>
          <p:cNvPr id="7475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12718576-3171-474E-B81F-E9CAE5860533}" type="slidenum">
              <a:rPr lang="en-US" sz="1400" smtClean="0"/>
              <a:pPr eaLnBrk="1" hangingPunct="1"/>
              <a:t>71</a:t>
            </a:fld>
            <a:endParaRPr lang="en-US" sz="1400" smtClean="0"/>
          </a:p>
        </p:txBody>
      </p:sp>
      <p:sp>
        <p:nvSpPr>
          <p:cNvPr id="74756" name="Rectangle 2"/>
          <p:cNvSpPr>
            <a:spLocks noGrp="1" noChangeArrowheads="1"/>
          </p:cNvSpPr>
          <p:nvPr>
            <p:ph type="title"/>
          </p:nvPr>
        </p:nvSpPr>
        <p:spPr/>
        <p:txBody>
          <a:bodyPr/>
          <a:lstStyle/>
          <a:p>
            <a:pPr eaLnBrk="1" hangingPunct="1"/>
            <a:r>
              <a:rPr lang="en-US" smtClean="0"/>
              <a:t>STP</a:t>
            </a:r>
          </a:p>
        </p:txBody>
      </p:sp>
      <p:sp>
        <p:nvSpPr>
          <p:cNvPr id="74757" name="Rectangle 3"/>
          <p:cNvSpPr>
            <a:spLocks noGrp="1" noChangeArrowheads="1"/>
          </p:cNvSpPr>
          <p:nvPr>
            <p:ph type="body" idx="1"/>
          </p:nvPr>
        </p:nvSpPr>
        <p:spPr/>
        <p:txBody>
          <a:bodyPr/>
          <a:lstStyle/>
          <a:p>
            <a:pPr eaLnBrk="1" hangingPunct="1"/>
            <a:r>
              <a:rPr lang="en-US" smtClean="0"/>
              <a:t>Redundant connections without safeguards in place can case problems in the network such as a broadcast storm</a:t>
            </a:r>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a:t>Copyright 2005-2011 Kenneth M. Chipps Ph.D. www.chipps.com</a:t>
            </a:r>
          </a:p>
        </p:txBody>
      </p:sp>
      <p:sp>
        <p:nvSpPr>
          <p:cNvPr id="7577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200F662C-2F40-45E5-8FD2-AC899BD4E442}" type="slidenum">
              <a:rPr lang="en-US" sz="1400" smtClean="0"/>
              <a:pPr eaLnBrk="1" hangingPunct="1"/>
              <a:t>72</a:t>
            </a:fld>
            <a:endParaRPr lang="en-US" sz="1400" smtClean="0"/>
          </a:p>
        </p:txBody>
      </p:sp>
      <p:sp>
        <p:nvSpPr>
          <p:cNvPr id="75780" name="Rectangle 2"/>
          <p:cNvSpPr>
            <a:spLocks noGrp="1" noChangeArrowheads="1"/>
          </p:cNvSpPr>
          <p:nvPr>
            <p:ph type="title"/>
          </p:nvPr>
        </p:nvSpPr>
        <p:spPr/>
        <p:txBody>
          <a:bodyPr/>
          <a:lstStyle/>
          <a:p>
            <a:pPr eaLnBrk="1" hangingPunct="1"/>
            <a:r>
              <a:rPr lang="en-US" smtClean="0"/>
              <a:t>STP</a:t>
            </a:r>
          </a:p>
        </p:txBody>
      </p:sp>
      <p:sp>
        <p:nvSpPr>
          <p:cNvPr id="75781" name="Rectangle 3"/>
          <p:cNvSpPr>
            <a:spLocks noGrp="1" noChangeArrowheads="1"/>
          </p:cNvSpPr>
          <p:nvPr>
            <p:ph type="body" idx="1"/>
          </p:nvPr>
        </p:nvSpPr>
        <p:spPr/>
        <p:txBody>
          <a:bodyPr/>
          <a:lstStyle/>
          <a:p>
            <a:pPr eaLnBrk="1" hangingPunct="1"/>
            <a:r>
              <a:rPr lang="en-US" smtClean="0"/>
              <a:t>A broadcast storm occurs in a network with redundant connections when broadcasts and multicasts, which are treated as broadcasts by a switch, are flooded out each port, except the one on which it was received</a:t>
            </a:r>
          </a:p>
          <a:p>
            <a:pPr eaLnBrk="1" hangingPunct="1"/>
            <a:r>
              <a:rPr lang="en-US" smtClean="0"/>
              <a:t>For example</a:t>
            </a:r>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a:t>Copyright 2005-2011 Kenneth M. Chipps Ph.D. www.chipps.com</a:t>
            </a:r>
          </a:p>
        </p:txBody>
      </p:sp>
      <p:sp>
        <p:nvSpPr>
          <p:cNvPr id="76803"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F46EB700-D386-4607-9827-507C3BBDAD6D}" type="slidenum">
              <a:rPr lang="en-US" sz="1400" smtClean="0"/>
              <a:pPr eaLnBrk="1" hangingPunct="1"/>
              <a:t>73</a:t>
            </a:fld>
            <a:endParaRPr lang="en-US" sz="1400" smtClean="0"/>
          </a:p>
        </p:txBody>
      </p:sp>
      <p:sp>
        <p:nvSpPr>
          <p:cNvPr id="76804" name="Rectangle 2"/>
          <p:cNvSpPr>
            <a:spLocks noGrp="1" noChangeArrowheads="1"/>
          </p:cNvSpPr>
          <p:nvPr>
            <p:ph type="title"/>
          </p:nvPr>
        </p:nvSpPr>
        <p:spPr/>
        <p:txBody>
          <a:bodyPr/>
          <a:lstStyle/>
          <a:p>
            <a:pPr eaLnBrk="1" hangingPunct="1"/>
            <a:r>
              <a:rPr lang="en-US" smtClean="0"/>
              <a:t>STP</a:t>
            </a:r>
          </a:p>
        </p:txBody>
      </p:sp>
      <p:pic>
        <p:nvPicPr>
          <p:cNvPr id="76805"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9200" y="1600200"/>
            <a:ext cx="6705600" cy="4535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a:t>Copyright 2005-2011 Kenneth M. Chipps Ph.D. www.chipps.com</a:t>
            </a:r>
          </a:p>
        </p:txBody>
      </p:sp>
      <p:sp>
        <p:nvSpPr>
          <p:cNvPr id="7782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68097E5C-A4C1-4CBC-885E-0662CCA24FCF}" type="slidenum">
              <a:rPr lang="en-US" sz="1400" smtClean="0"/>
              <a:pPr eaLnBrk="1" hangingPunct="1"/>
              <a:t>74</a:t>
            </a:fld>
            <a:endParaRPr lang="en-US" sz="1400" smtClean="0"/>
          </a:p>
        </p:txBody>
      </p:sp>
      <p:sp>
        <p:nvSpPr>
          <p:cNvPr id="77828" name="Rectangle 2"/>
          <p:cNvSpPr>
            <a:spLocks noGrp="1" noChangeArrowheads="1"/>
          </p:cNvSpPr>
          <p:nvPr>
            <p:ph type="title"/>
          </p:nvPr>
        </p:nvSpPr>
        <p:spPr/>
        <p:txBody>
          <a:bodyPr/>
          <a:lstStyle/>
          <a:p>
            <a:pPr eaLnBrk="1" hangingPunct="1"/>
            <a:r>
              <a:rPr lang="en-US" smtClean="0"/>
              <a:t>Spanning-Tree Protocol</a:t>
            </a:r>
          </a:p>
        </p:txBody>
      </p:sp>
      <p:sp>
        <p:nvSpPr>
          <p:cNvPr id="77829" name="Rectangle 3"/>
          <p:cNvSpPr>
            <a:spLocks noGrp="1" noChangeArrowheads="1"/>
          </p:cNvSpPr>
          <p:nvPr>
            <p:ph type="body" idx="1"/>
          </p:nvPr>
        </p:nvSpPr>
        <p:spPr/>
        <p:txBody>
          <a:bodyPr/>
          <a:lstStyle/>
          <a:p>
            <a:pPr eaLnBrk="1" hangingPunct="1"/>
            <a:r>
              <a:rPr lang="en-US" smtClean="0"/>
              <a:t>The solution to these problems while maintaining the redundancy in the network is to use the spanning-tree protocol</a:t>
            </a:r>
          </a:p>
          <a:p>
            <a:pPr eaLnBrk="1" hangingPunct="1"/>
            <a:r>
              <a:rPr lang="en-US" smtClean="0"/>
              <a:t>All switches do so these days by default</a:t>
            </a:r>
          </a:p>
          <a:p>
            <a:pPr eaLnBrk="1" hangingPunct="1"/>
            <a:r>
              <a:rPr lang="en-US" smtClean="0"/>
              <a:t>802.1D is the IEEE specification for STP</a:t>
            </a:r>
          </a:p>
          <a:p>
            <a:pPr eaLnBrk="1" hangingPunct="1"/>
            <a:r>
              <a:rPr lang="en-US" smtClean="0"/>
              <a:t>STP creates a loop free path through the network by blocking unneeded ports from being used unless they are needed</a:t>
            </a:r>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a:t>Copyright 2005-2011 Kenneth M. Chipps Ph.D. www.chipps.com</a:t>
            </a:r>
          </a:p>
        </p:txBody>
      </p:sp>
      <p:sp>
        <p:nvSpPr>
          <p:cNvPr id="7885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6ACA7A92-5282-42BE-ACA0-DC2CDEEC3C52}" type="slidenum">
              <a:rPr lang="en-US" sz="1400" smtClean="0"/>
              <a:pPr eaLnBrk="1" hangingPunct="1"/>
              <a:t>75</a:t>
            </a:fld>
            <a:endParaRPr lang="en-US" sz="1400" smtClean="0"/>
          </a:p>
        </p:txBody>
      </p:sp>
      <p:sp>
        <p:nvSpPr>
          <p:cNvPr id="78852" name="Rectangle 2"/>
          <p:cNvSpPr>
            <a:spLocks noGrp="1" noChangeArrowheads="1"/>
          </p:cNvSpPr>
          <p:nvPr>
            <p:ph type="title"/>
          </p:nvPr>
        </p:nvSpPr>
        <p:spPr/>
        <p:txBody>
          <a:bodyPr/>
          <a:lstStyle/>
          <a:p>
            <a:pPr eaLnBrk="1" hangingPunct="1"/>
            <a:r>
              <a:rPr lang="en-US" smtClean="0"/>
              <a:t>Spanning</a:t>
            </a:r>
            <a:r>
              <a:rPr lang="en-GB" smtClean="0"/>
              <a:t>-</a:t>
            </a:r>
            <a:r>
              <a:rPr lang="en-US" smtClean="0"/>
              <a:t>Tree Protocol</a:t>
            </a:r>
          </a:p>
        </p:txBody>
      </p:sp>
      <p:pic>
        <p:nvPicPr>
          <p:cNvPr id="7885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0200" y="1600200"/>
            <a:ext cx="5867400" cy="451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Title 1"/>
          <p:cNvSpPr>
            <a:spLocks noGrp="1"/>
          </p:cNvSpPr>
          <p:nvPr>
            <p:ph type="title"/>
          </p:nvPr>
        </p:nvSpPr>
        <p:spPr/>
        <p:txBody>
          <a:bodyPr/>
          <a:lstStyle/>
          <a:p>
            <a:pPr eaLnBrk="1" hangingPunct="1"/>
            <a:r>
              <a:rPr lang="en-US" smtClean="0"/>
              <a:t>RSTP</a:t>
            </a:r>
          </a:p>
        </p:txBody>
      </p:sp>
      <p:sp>
        <p:nvSpPr>
          <p:cNvPr id="79875" name="Content Placeholder 2"/>
          <p:cNvSpPr>
            <a:spLocks noGrp="1"/>
          </p:cNvSpPr>
          <p:nvPr>
            <p:ph idx="1"/>
          </p:nvPr>
        </p:nvSpPr>
        <p:spPr/>
        <p:txBody>
          <a:bodyPr/>
          <a:lstStyle/>
          <a:p>
            <a:pPr eaLnBrk="1" hangingPunct="1"/>
            <a:r>
              <a:rPr lang="en-US" smtClean="0"/>
              <a:t>RSTP – Rapid Spanning Tree Protocol does just what it says, it runs faster</a:t>
            </a:r>
          </a:p>
          <a:p>
            <a:pPr eaLnBrk="1" hangingPunct="1"/>
            <a:r>
              <a:rPr lang="en-US" smtClean="0"/>
              <a:t>This is the 802.1w standard</a:t>
            </a:r>
          </a:p>
        </p:txBody>
      </p:sp>
      <p:sp>
        <p:nvSpPr>
          <p:cNvPr id="79876"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a:t>Copyright 2005-2011 Kenneth M. Chipps Ph.D. www.chipps.com</a:t>
            </a:r>
          </a:p>
        </p:txBody>
      </p:sp>
      <p:sp>
        <p:nvSpPr>
          <p:cNvPr id="79877"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13CBEC8F-792A-4908-9E14-8C19A2529F0A}" type="slidenum">
              <a:rPr lang="en-US" sz="1400" smtClean="0"/>
              <a:pPr eaLnBrk="1" hangingPunct="1"/>
              <a:t>76</a:t>
            </a:fld>
            <a:endParaRPr lang="en-US" sz="1400" smtClean="0"/>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Title 1"/>
          <p:cNvSpPr>
            <a:spLocks noGrp="1"/>
          </p:cNvSpPr>
          <p:nvPr>
            <p:ph type="title"/>
          </p:nvPr>
        </p:nvSpPr>
        <p:spPr/>
        <p:txBody>
          <a:bodyPr/>
          <a:lstStyle/>
          <a:p>
            <a:pPr eaLnBrk="1" hangingPunct="1"/>
            <a:r>
              <a:rPr lang="en-US" smtClean="0"/>
              <a:t>TRILL</a:t>
            </a:r>
          </a:p>
        </p:txBody>
      </p:sp>
      <p:sp>
        <p:nvSpPr>
          <p:cNvPr id="80899" name="Content Placeholder 2"/>
          <p:cNvSpPr>
            <a:spLocks noGrp="1"/>
          </p:cNvSpPr>
          <p:nvPr>
            <p:ph idx="1"/>
          </p:nvPr>
        </p:nvSpPr>
        <p:spPr/>
        <p:txBody>
          <a:bodyPr/>
          <a:lstStyle/>
          <a:p>
            <a:pPr eaLnBrk="1" hangingPunct="1"/>
            <a:r>
              <a:rPr lang="en-US" smtClean="0"/>
              <a:t>A proposed replacement for STP is TRILL</a:t>
            </a:r>
          </a:p>
          <a:p>
            <a:pPr eaLnBrk="1" hangingPunct="1"/>
            <a:r>
              <a:rPr lang="en-US" smtClean="0"/>
              <a:t>This is Transparent Interconnect of Lots of Links</a:t>
            </a:r>
          </a:p>
          <a:p>
            <a:pPr eaLnBrk="1" hangingPunct="1"/>
            <a:r>
              <a:rPr lang="en-US" smtClean="0"/>
              <a:t>It is defined in RFC 5556 from May 2009</a:t>
            </a:r>
          </a:p>
          <a:p>
            <a:pPr eaLnBrk="1" hangingPunct="1"/>
            <a:r>
              <a:rPr lang="en-US" smtClean="0"/>
              <a:t>The basic idea of TRILL is to replace STP by applying network layer routing protocol concepts to the data link layer</a:t>
            </a:r>
          </a:p>
        </p:txBody>
      </p:sp>
      <p:sp>
        <p:nvSpPr>
          <p:cNvPr id="80900"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a:t>Copyright 2005-2011 Kenneth M. Chipps Ph.D. www.chipps.com</a:t>
            </a:r>
          </a:p>
        </p:txBody>
      </p:sp>
      <p:sp>
        <p:nvSpPr>
          <p:cNvPr id="8090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28B5612A-B17A-45DF-B76B-40CF1B5ABA11}" type="slidenum">
              <a:rPr lang="en-US" sz="1400" smtClean="0"/>
              <a:pPr eaLnBrk="1" hangingPunct="1"/>
              <a:t>77</a:t>
            </a:fld>
            <a:endParaRPr lang="en-US" sz="1400" smtClean="0"/>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Title 1"/>
          <p:cNvSpPr>
            <a:spLocks noGrp="1"/>
          </p:cNvSpPr>
          <p:nvPr>
            <p:ph type="title"/>
          </p:nvPr>
        </p:nvSpPr>
        <p:spPr/>
        <p:txBody>
          <a:bodyPr/>
          <a:lstStyle/>
          <a:p>
            <a:pPr eaLnBrk="1" hangingPunct="1"/>
            <a:r>
              <a:rPr lang="en-US" smtClean="0"/>
              <a:t>TRILL</a:t>
            </a:r>
          </a:p>
        </p:txBody>
      </p:sp>
      <p:sp>
        <p:nvSpPr>
          <p:cNvPr id="81923" name="Content Placeholder 2"/>
          <p:cNvSpPr>
            <a:spLocks noGrp="1"/>
          </p:cNvSpPr>
          <p:nvPr>
            <p:ph idx="1"/>
          </p:nvPr>
        </p:nvSpPr>
        <p:spPr/>
        <p:txBody>
          <a:bodyPr/>
          <a:lstStyle/>
          <a:p>
            <a:pPr eaLnBrk="1" hangingPunct="1"/>
            <a:r>
              <a:rPr lang="en-US" smtClean="0"/>
              <a:t>It is implemented by using devices called RBridges or Routing Bridges</a:t>
            </a:r>
          </a:p>
          <a:p>
            <a:pPr eaLnBrk="1" hangingPunct="1"/>
            <a:r>
              <a:rPr lang="en-US" smtClean="0"/>
              <a:t>This creates a combination of bridging and routing</a:t>
            </a:r>
          </a:p>
          <a:p>
            <a:pPr eaLnBrk="1" hangingPunct="1"/>
            <a:r>
              <a:rPr lang="en-US" smtClean="0"/>
              <a:t>The RBridges run a link state protocol amongst themselves</a:t>
            </a:r>
          </a:p>
        </p:txBody>
      </p:sp>
      <p:sp>
        <p:nvSpPr>
          <p:cNvPr id="81924"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a:t>Copyright 2005-2011 Kenneth M. Chipps Ph.D. www.chipps.com</a:t>
            </a:r>
          </a:p>
        </p:txBody>
      </p:sp>
      <p:sp>
        <p:nvSpPr>
          <p:cNvPr id="81925"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993A01F8-3435-421C-859D-6067B32C9C88}" type="slidenum">
              <a:rPr lang="en-US" sz="1400" smtClean="0"/>
              <a:pPr eaLnBrk="1" hangingPunct="1"/>
              <a:t>78</a:t>
            </a:fld>
            <a:endParaRPr lang="en-US" sz="1400" smtClean="0"/>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Title 1"/>
          <p:cNvSpPr>
            <a:spLocks noGrp="1"/>
          </p:cNvSpPr>
          <p:nvPr>
            <p:ph type="title"/>
          </p:nvPr>
        </p:nvSpPr>
        <p:spPr/>
        <p:txBody>
          <a:bodyPr/>
          <a:lstStyle/>
          <a:p>
            <a:pPr eaLnBrk="1" hangingPunct="1"/>
            <a:r>
              <a:rPr lang="en-US" smtClean="0"/>
              <a:t>TRILL</a:t>
            </a:r>
          </a:p>
        </p:txBody>
      </p:sp>
      <p:sp>
        <p:nvSpPr>
          <p:cNvPr id="82947" name="Content Placeholder 2"/>
          <p:cNvSpPr>
            <a:spLocks noGrp="1"/>
          </p:cNvSpPr>
          <p:nvPr>
            <p:ph idx="1"/>
          </p:nvPr>
        </p:nvSpPr>
        <p:spPr/>
        <p:txBody>
          <a:bodyPr/>
          <a:lstStyle/>
          <a:p>
            <a:pPr eaLnBrk="1" hangingPunct="1"/>
            <a:r>
              <a:rPr lang="en-US" smtClean="0"/>
              <a:t>By doing so they are able to establish not just one but multiple paths through the Layer 2 network instead of the single path STP provides</a:t>
            </a:r>
          </a:p>
          <a:p>
            <a:pPr eaLnBrk="1" hangingPunct="1"/>
            <a:r>
              <a:rPr lang="en-US" smtClean="0"/>
              <a:t>Since it runs directly over Layer 2 it can be run without configuration</a:t>
            </a:r>
          </a:p>
          <a:p>
            <a:pPr eaLnBrk="1" hangingPunct="1"/>
            <a:r>
              <a:rPr lang="en-US" smtClean="0"/>
              <a:t>This proposed solution will only apply to very large networks, such as data centers</a:t>
            </a:r>
          </a:p>
        </p:txBody>
      </p:sp>
      <p:sp>
        <p:nvSpPr>
          <p:cNvPr id="82948"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a:t>Copyright 2005-2011 Kenneth M. Chipps Ph.D. www.chipps.com</a:t>
            </a:r>
          </a:p>
        </p:txBody>
      </p:sp>
      <p:sp>
        <p:nvSpPr>
          <p:cNvPr id="82949"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530E4FE7-E673-482E-BF0B-1531B453C110}" type="slidenum">
              <a:rPr lang="en-US" sz="1400" smtClean="0"/>
              <a:pPr eaLnBrk="1" hangingPunct="1"/>
              <a:t>79</a:t>
            </a:fld>
            <a:endParaRPr lang="en-US" sz="140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4"/>
          <p:cNvSpPr>
            <a:spLocks noGrp="1" noChangeArrowheads="1"/>
          </p:cNvSpPr>
          <p:nvPr>
            <p:ph type="title"/>
          </p:nvPr>
        </p:nvSpPr>
        <p:spPr/>
        <p:txBody>
          <a:bodyPr/>
          <a:lstStyle/>
          <a:p>
            <a:pPr eaLnBrk="1" hangingPunct="1"/>
            <a:r>
              <a:rPr lang="en-US" smtClean="0"/>
              <a:t>Calculate the Cost of Downtime</a:t>
            </a:r>
          </a:p>
        </p:txBody>
      </p:sp>
      <p:graphicFrame>
        <p:nvGraphicFramePr>
          <p:cNvPr id="219199" name="Group 63"/>
          <p:cNvGraphicFramePr>
            <a:graphicFrameLocks noGrp="1"/>
          </p:cNvGraphicFramePr>
          <p:nvPr>
            <p:ph type="tbl" idx="1"/>
          </p:nvPr>
        </p:nvGraphicFramePr>
        <p:xfrm>
          <a:off x="685800" y="1447800"/>
          <a:ext cx="7069138" cy="4648200"/>
        </p:xfrm>
        <a:graphic>
          <a:graphicData uri="http://schemas.openxmlformats.org/drawingml/2006/table">
            <a:tbl>
              <a:tblPr/>
              <a:tblGrid>
                <a:gridCol w="3295650"/>
                <a:gridCol w="1182688"/>
                <a:gridCol w="2590800"/>
              </a:tblGrid>
              <a:tr h="5159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rPr>
                        <a:t>Cost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rPr>
                        <a:t>Amount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rPr>
                        <a:t>Comments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59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rPr>
                        <a:t>Direct Employee Cost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75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rPr>
                        <a:t>Indirect Employee Cost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59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rPr>
                        <a:t>Employee Recovery Cost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59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rPr>
                        <a:t>Nonemployee Cost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75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rPr>
                        <a:t>Client Service Value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59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rPr>
                        <a:t>IT Recovery Cost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59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rPr>
                        <a:t>Other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75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rPr>
                        <a:t>Total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028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a:t>Copyright 2000-2009 Kenneth M. Chipps Ph.D. www.chipps.com</a:t>
            </a:r>
          </a:p>
        </p:txBody>
      </p:sp>
      <p:sp>
        <p:nvSpPr>
          <p:cNvPr id="1028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DA1CB71E-EA1F-4EA0-9870-E11FE07E2652}" type="slidenum">
              <a:rPr lang="en-US" sz="1400" smtClean="0"/>
              <a:pPr eaLnBrk="1" hangingPunct="1"/>
              <a:t>8</a:t>
            </a:fld>
            <a:endParaRPr lang="en-US" sz="1400" smtClean="0"/>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Title 1"/>
          <p:cNvSpPr>
            <a:spLocks noGrp="1"/>
          </p:cNvSpPr>
          <p:nvPr>
            <p:ph type="title"/>
          </p:nvPr>
        </p:nvSpPr>
        <p:spPr/>
        <p:txBody>
          <a:bodyPr/>
          <a:lstStyle/>
          <a:p>
            <a:pPr eaLnBrk="1" hangingPunct="1"/>
            <a:r>
              <a:rPr lang="en-US" smtClean="0"/>
              <a:t>HSRP</a:t>
            </a:r>
          </a:p>
        </p:txBody>
      </p:sp>
      <p:sp>
        <p:nvSpPr>
          <p:cNvPr id="83971" name="Content Placeholder 2"/>
          <p:cNvSpPr>
            <a:spLocks noGrp="1"/>
          </p:cNvSpPr>
          <p:nvPr>
            <p:ph idx="1"/>
          </p:nvPr>
        </p:nvSpPr>
        <p:spPr/>
        <p:txBody>
          <a:bodyPr/>
          <a:lstStyle/>
          <a:p>
            <a:pPr eaLnBrk="1" hangingPunct="1"/>
            <a:r>
              <a:rPr lang="en-US" smtClean="0"/>
              <a:t>HSRP – Hot Standby Routing Protocol is a Cisco proprietary redundancy protocol used to create a fault tolerant default gateway</a:t>
            </a:r>
          </a:p>
          <a:p>
            <a:pPr eaLnBrk="1" hangingPunct="1"/>
            <a:r>
              <a:rPr lang="en-US" smtClean="0"/>
              <a:t>It is discussed in RFC 2281</a:t>
            </a:r>
          </a:p>
          <a:p>
            <a:pPr eaLnBrk="1" hangingPunct="1"/>
            <a:r>
              <a:rPr lang="en-US" smtClean="0"/>
              <a:t>This would be used where there are two devices, such as access points, installed as a primary and a backup device</a:t>
            </a:r>
          </a:p>
        </p:txBody>
      </p:sp>
      <p:sp>
        <p:nvSpPr>
          <p:cNvPr id="83972"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a:t>Copyright 2000-2009 Kenneth M. Chipps Ph.D. www.chipps.com</a:t>
            </a:r>
          </a:p>
        </p:txBody>
      </p:sp>
      <p:sp>
        <p:nvSpPr>
          <p:cNvPr id="83973"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2AD800BA-A518-476C-B6D5-49BDC60308F9}" type="slidenum">
              <a:rPr lang="en-US" sz="1400" smtClean="0"/>
              <a:pPr eaLnBrk="1" hangingPunct="1"/>
              <a:t>80</a:t>
            </a:fld>
            <a:endParaRPr lang="en-US" sz="1400" smtClean="0"/>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tle 1"/>
          <p:cNvSpPr>
            <a:spLocks noGrp="1"/>
          </p:cNvSpPr>
          <p:nvPr>
            <p:ph type="title"/>
          </p:nvPr>
        </p:nvSpPr>
        <p:spPr/>
        <p:txBody>
          <a:bodyPr/>
          <a:lstStyle/>
          <a:p>
            <a:pPr eaLnBrk="1" hangingPunct="1"/>
            <a:r>
              <a:rPr lang="en-US" smtClean="0"/>
              <a:t>HSRP</a:t>
            </a:r>
          </a:p>
        </p:txBody>
      </p:sp>
      <p:sp>
        <p:nvSpPr>
          <p:cNvPr id="84995" name="Content Placeholder 2"/>
          <p:cNvSpPr>
            <a:spLocks noGrp="1"/>
          </p:cNvSpPr>
          <p:nvPr>
            <p:ph idx="1"/>
          </p:nvPr>
        </p:nvSpPr>
        <p:spPr/>
        <p:txBody>
          <a:bodyPr/>
          <a:lstStyle/>
          <a:p>
            <a:pPr eaLnBrk="1" hangingPunct="1"/>
            <a:r>
              <a:rPr lang="en-US" smtClean="0"/>
              <a:t>If the primary or gateway device fails, HSRP will detect this and reconfigure the standby device to take the place of the failed device</a:t>
            </a:r>
          </a:p>
          <a:p>
            <a:pPr eaLnBrk="1" hangingPunct="1"/>
            <a:r>
              <a:rPr lang="en-US" smtClean="0"/>
              <a:t>This is done by sending hello messages to the multicast address 224.0.0.2 for version 1 of HSRP, or 224.0.0.102 for version 2, using UDP port 1985, to other HSRP-enabled routers</a:t>
            </a:r>
          </a:p>
        </p:txBody>
      </p:sp>
      <p:sp>
        <p:nvSpPr>
          <p:cNvPr id="84996"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a:t>Copyright 2000-2009 Kenneth M. Chipps Ph.D. www.chipps.com</a:t>
            </a:r>
          </a:p>
        </p:txBody>
      </p:sp>
      <p:sp>
        <p:nvSpPr>
          <p:cNvPr id="84997"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BD77E232-DCCA-436A-9D35-99A3201F015B}" type="slidenum">
              <a:rPr lang="en-US" sz="1400" smtClean="0"/>
              <a:pPr eaLnBrk="1" hangingPunct="1"/>
              <a:t>81</a:t>
            </a:fld>
            <a:endParaRPr lang="en-US" sz="1400" smtClean="0"/>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tle 1"/>
          <p:cNvSpPr>
            <a:spLocks noGrp="1"/>
          </p:cNvSpPr>
          <p:nvPr>
            <p:ph type="title"/>
          </p:nvPr>
        </p:nvSpPr>
        <p:spPr/>
        <p:txBody>
          <a:bodyPr/>
          <a:lstStyle/>
          <a:p>
            <a:pPr eaLnBrk="1" hangingPunct="1"/>
            <a:r>
              <a:rPr lang="en-US" smtClean="0"/>
              <a:t>HSRP</a:t>
            </a:r>
          </a:p>
        </p:txBody>
      </p:sp>
      <p:sp>
        <p:nvSpPr>
          <p:cNvPr id="86019" name="Content Placeholder 2"/>
          <p:cNvSpPr>
            <a:spLocks noGrp="1"/>
          </p:cNvSpPr>
          <p:nvPr>
            <p:ph idx="1"/>
          </p:nvPr>
        </p:nvSpPr>
        <p:spPr/>
        <p:txBody>
          <a:bodyPr/>
          <a:lstStyle/>
          <a:p>
            <a:pPr eaLnBrk="1" hangingPunct="1"/>
            <a:r>
              <a:rPr lang="en-US" smtClean="0"/>
              <a:t>The designated primary device will act as a virtual router with a predefined gateway IP address</a:t>
            </a:r>
          </a:p>
          <a:p>
            <a:pPr eaLnBrk="1" hangingPunct="1"/>
            <a:r>
              <a:rPr lang="en-US" smtClean="0"/>
              <a:t>It will respond to the ARP request from end devices connected to the LAN with the MAC address 0000.0c07.acXX where XX is the group ID in hex</a:t>
            </a:r>
          </a:p>
        </p:txBody>
      </p:sp>
      <p:sp>
        <p:nvSpPr>
          <p:cNvPr id="86020"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a:t>Copyright 2000-2009 Kenneth M. Chipps Ph.D. www.chipps.com</a:t>
            </a:r>
          </a:p>
        </p:txBody>
      </p:sp>
      <p:sp>
        <p:nvSpPr>
          <p:cNvPr id="8602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56140C19-C5C7-4D52-A7E7-ADEEFBA745A3}" type="slidenum">
              <a:rPr lang="en-US" sz="1400" smtClean="0"/>
              <a:pPr eaLnBrk="1" hangingPunct="1"/>
              <a:t>82</a:t>
            </a:fld>
            <a:endParaRPr lang="en-US" sz="1400" smtClean="0"/>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Title 1"/>
          <p:cNvSpPr>
            <a:spLocks noGrp="1"/>
          </p:cNvSpPr>
          <p:nvPr>
            <p:ph type="title"/>
          </p:nvPr>
        </p:nvSpPr>
        <p:spPr/>
        <p:txBody>
          <a:bodyPr/>
          <a:lstStyle/>
          <a:p>
            <a:pPr eaLnBrk="1" hangingPunct="1"/>
            <a:r>
              <a:rPr lang="en-US" smtClean="0"/>
              <a:t>HSRP</a:t>
            </a:r>
          </a:p>
        </p:txBody>
      </p:sp>
      <p:sp>
        <p:nvSpPr>
          <p:cNvPr id="87043" name="Content Placeholder 2"/>
          <p:cNvSpPr>
            <a:spLocks noGrp="1"/>
          </p:cNvSpPr>
          <p:nvPr>
            <p:ph idx="1"/>
          </p:nvPr>
        </p:nvSpPr>
        <p:spPr/>
        <p:txBody>
          <a:bodyPr/>
          <a:lstStyle/>
          <a:p>
            <a:pPr eaLnBrk="1" hangingPunct="1"/>
            <a:r>
              <a:rPr lang="en-US" smtClean="0"/>
              <a:t>If the primary device should fail, the device with the next-highest priority takes over the gateway IP address and answers ARP requests with the same MAC address, thus achieving transparent default gateway fail-over</a:t>
            </a:r>
          </a:p>
        </p:txBody>
      </p:sp>
      <p:sp>
        <p:nvSpPr>
          <p:cNvPr id="87044"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a:t>Copyright 2000-2009 Kenneth M. Chipps Ph.D. www.chipps.com</a:t>
            </a:r>
          </a:p>
        </p:txBody>
      </p:sp>
      <p:sp>
        <p:nvSpPr>
          <p:cNvPr id="87045"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88FC4E40-70C4-40C5-9225-5ED2B27FF2B8}" type="slidenum">
              <a:rPr lang="en-US" sz="1400" smtClean="0"/>
              <a:pPr eaLnBrk="1" hangingPunct="1"/>
              <a:t>83</a:t>
            </a:fld>
            <a:endParaRPr lang="en-US" sz="1400" smtClean="0"/>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Title 1"/>
          <p:cNvSpPr>
            <a:spLocks noGrp="1"/>
          </p:cNvSpPr>
          <p:nvPr>
            <p:ph type="title"/>
          </p:nvPr>
        </p:nvSpPr>
        <p:spPr/>
        <p:txBody>
          <a:bodyPr/>
          <a:lstStyle/>
          <a:p>
            <a:pPr eaLnBrk="1" hangingPunct="1"/>
            <a:r>
              <a:rPr lang="en-US" smtClean="0"/>
              <a:t>VRRP</a:t>
            </a:r>
          </a:p>
        </p:txBody>
      </p:sp>
      <p:sp>
        <p:nvSpPr>
          <p:cNvPr id="88067" name="Content Placeholder 2"/>
          <p:cNvSpPr>
            <a:spLocks noGrp="1"/>
          </p:cNvSpPr>
          <p:nvPr>
            <p:ph idx="1"/>
          </p:nvPr>
        </p:nvSpPr>
        <p:spPr/>
        <p:txBody>
          <a:bodyPr/>
          <a:lstStyle/>
          <a:p>
            <a:pPr eaLnBrk="1" hangingPunct="1"/>
            <a:r>
              <a:rPr lang="en-US" smtClean="0"/>
              <a:t>VRRP – Virtual Router Redundancy Protocol is similar to HSRP</a:t>
            </a:r>
          </a:p>
          <a:p>
            <a:pPr eaLnBrk="1" hangingPunct="1"/>
            <a:r>
              <a:rPr lang="en-US" smtClean="0"/>
              <a:t>It is a standards based alternative to HSRP being defined in RFC 5798</a:t>
            </a:r>
          </a:p>
        </p:txBody>
      </p:sp>
      <p:sp>
        <p:nvSpPr>
          <p:cNvPr id="88068"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a:t>Copyright 2000-2009 Kenneth M. Chipps Ph.D. www.chipps.com</a:t>
            </a:r>
          </a:p>
        </p:txBody>
      </p:sp>
      <p:sp>
        <p:nvSpPr>
          <p:cNvPr id="88069"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4876CF1D-AFA7-4E42-B41C-540C85E3D57B}" type="slidenum">
              <a:rPr lang="en-US" sz="1400" smtClean="0"/>
              <a:pPr eaLnBrk="1" hangingPunct="1"/>
              <a:t>84</a:t>
            </a:fld>
            <a:endParaRPr lang="en-US" sz="1400" smtClean="0"/>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p:txBody>
          <a:bodyPr/>
          <a:lstStyle/>
          <a:p>
            <a:pPr eaLnBrk="1" hangingPunct="1"/>
            <a:r>
              <a:rPr lang="en-US" smtClean="0"/>
              <a:t>Levels of Availability</a:t>
            </a:r>
          </a:p>
        </p:txBody>
      </p:sp>
      <p:graphicFrame>
        <p:nvGraphicFramePr>
          <p:cNvPr id="246964" name="Group 180"/>
          <p:cNvGraphicFramePr>
            <a:graphicFrameLocks noGrp="1"/>
          </p:cNvGraphicFramePr>
          <p:nvPr>
            <p:ph type="tbl" idx="1"/>
          </p:nvPr>
        </p:nvGraphicFramePr>
        <p:xfrm>
          <a:off x="685800" y="1377950"/>
          <a:ext cx="7772400" cy="4718050"/>
        </p:xfrm>
        <a:graphic>
          <a:graphicData uri="http://schemas.openxmlformats.org/drawingml/2006/table">
            <a:tbl>
              <a:tblPr/>
              <a:tblGrid>
                <a:gridCol w="1554163"/>
                <a:gridCol w="1554162"/>
                <a:gridCol w="1555750"/>
                <a:gridCol w="1554163"/>
                <a:gridCol w="1554162"/>
              </a:tblGrid>
              <a:tr h="694907">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Uptime</a:t>
                      </a:r>
                    </a:p>
                  </a:txBody>
                  <a:tcPr marT="45718" marB="4571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Downtime</a:t>
                      </a:r>
                    </a:p>
                  </a:txBody>
                  <a:tcPr marT="45718" marB="4571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Time Down</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Per Year</a:t>
                      </a:r>
                    </a:p>
                  </a:txBody>
                  <a:tcPr marT="45718" marB="4571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Time Down</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Per Month</a:t>
                      </a:r>
                    </a:p>
                  </a:txBody>
                  <a:tcPr marT="45718" marB="4571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Time Down</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Per Day</a:t>
                      </a:r>
                    </a:p>
                  </a:txBody>
                  <a:tcPr marT="45718" marB="4571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574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0.0 %</a:t>
                      </a:r>
                    </a:p>
                  </a:txBody>
                  <a:tcPr marT="45718" marB="4571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100.0 %</a:t>
                      </a:r>
                    </a:p>
                  </a:txBody>
                  <a:tcPr marT="45718" marB="4571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8760.0 hours</a:t>
                      </a:r>
                    </a:p>
                  </a:txBody>
                  <a:tcPr marT="45718" marB="4571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720.0 hours</a:t>
                      </a:r>
                    </a:p>
                  </a:txBody>
                  <a:tcPr marT="45718" marB="4571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24.0 hours</a:t>
                      </a:r>
                    </a:p>
                  </a:txBody>
                  <a:tcPr marT="45718" marB="4571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574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50.0</a:t>
                      </a:r>
                    </a:p>
                  </a:txBody>
                  <a:tcPr marT="45718" marB="4571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50.0</a:t>
                      </a:r>
                    </a:p>
                  </a:txBody>
                  <a:tcPr marT="45718" marB="4571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4380.0</a:t>
                      </a:r>
                    </a:p>
                  </a:txBody>
                  <a:tcPr marT="45718" marB="4571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360.0</a:t>
                      </a:r>
                    </a:p>
                  </a:txBody>
                  <a:tcPr marT="45718" marB="4571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12.0</a:t>
                      </a:r>
                    </a:p>
                  </a:txBody>
                  <a:tcPr marT="45718" marB="4571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574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80.0</a:t>
                      </a:r>
                    </a:p>
                  </a:txBody>
                  <a:tcPr marT="45718" marB="4571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20.0</a:t>
                      </a:r>
                    </a:p>
                  </a:txBody>
                  <a:tcPr marT="45718" marB="4571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1752.0</a:t>
                      </a:r>
                    </a:p>
                  </a:txBody>
                  <a:tcPr marT="45718" marB="4571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144.0</a:t>
                      </a:r>
                    </a:p>
                  </a:txBody>
                  <a:tcPr marT="45718" marB="4571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4.8</a:t>
                      </a:r>
                    </a:p>
                  </a:txBody>
                  <a:tcPr marT="45718" marB="4571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574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90.0</a:t>
                      </a:r>
                    </a:p>
                  </a:txBody>
                  <a:tcPr marT="45718" marB="4571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10.0</a:t>
                      </a:r>
                    </a:p>
                  </a:txBody>
                  <a:tcPr marT="45718" marB="4571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876.0</a:t>
                      </a:r>
                    </a:p>
                  </a:txBody>
                  <a:tcPr marT="45718" marB="4571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72.0</a:t>
                      </a:r>
                    </a:p>
                  </a:txBody>
                  <a:tcPr marT="45718" marB="4571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2.4</a:t>
                      </a:r>
                    </a:p>
                  </a:txBody>
                  <a:tcPr marT="45718" marB="4571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574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95.0</a:t>
                      </a:r>
                    </a:p>
                  </a:txBody>
                  <a:tcPr marT="45718" marB="4571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5.0</a:t>
                      </a:r>
                    </a:p>
                  </a:txBody>
                  <a:tcPr marT="45718" marB="4571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438.0</a:t>
                      </a:r>
                    </a:p>
                  </a:txBody>
                  <a:tcPr marT="45718" marB="4571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36.0</a:t>
                      </a:r>
                    </a:p>
                  </a:txBody>
                  <a:tcPr marT="45718" marB="4571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1.2</a:t>
                      </a:r>
                    </a:p>
                  </a:txBody>
                  <a:tcPr marT="45718" marB="4571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574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98.0</a:t>
                      </a:r>
                    </a:p>
                  </a:txBody>
                  <a:tcPr marT="45718" marB="4571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2.0</a:t>
                      </a:r>
                    </a:p>
                  </a:txBody>
                  <a:tcPr marT="45718" marB="4571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175.0</a:t>
                      </a:r>
                    </a:p>
                  </a:txBody>
                  <a:tcPr marT="45718" marB="4571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14.0</a:t>
                      </a:r>
                    </a:p>
                  </a:txBody>
                  <a:tcPr marT="45718" marB="4571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29.00 minutes</a:t>
                      </a:r>
                    </a:p>
                  </a:txBody>
                  <a:tcPr marT="45718" marB="4571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574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99.0</a:t>
                      </a:r>
                    </a:p>
                  </a:txBody>
                  <a:tcPr marT="45718" marB="4571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1.0</a:t>
                      </a:r>
                    </a:p>
                  </a:txBody>
                  <a:tcPr marT="45718" marB="4571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88.0</a:t>
                      </a:r>
                    </a:p>
                  </a:txBody>
                  <a:tcPr marT="45718" marB="4571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7.0</a:t>
                      </a:r>
                    </a:p>
                  </a:txBody>
                  <a:tcPr marT="45718" marB="4571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14.40</a:t>
                      </a:r>
                    </a:p>
                  </a:txBody>
                  <a:tcPr marT="45718" marB="4571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574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99.9</a:t>
                      </a:r>
                    </a:p>
                  </a:txBody>
                  <a:tcPr marT="45718" marB="4571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0.1</a:t>
                      </a:r>
                    </a:p>
                  </a:txBody>
                  <a:tcPr marT="45718" marB="4571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8.8</a:t>
                      </a:r>
                    </a:p>
                  </a:txBody>
                  <a:tcPr marT="45718" marB="4571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43.0 minutes</a:t>
                      </a:r>
                    </a:p>
                  </a:txBody>
                  <a:tcPr marT="45718" marB="4571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1.44</a:t>
                      </a:r>
                    </a:p>
                  </a:txBody>
                  <a:tcPr marT="45718" marB="4571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574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99.99</a:t>
                      </a:r>
                    </a:p>
                  </a:txBody>
                  <a:tcPr marT="45718" marB="4571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0.01</a:t>
                      </a:r>
                    </a:p>
                  </a:txBody>
                  <a:tcPr marT="45718" marB="4571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53.0 minutes</a:t>
                      </a:r>
                    </a:p>
                  </a:txBody>
                  <a:tcPr marT="45718" marB="4571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4.3</a:t>
                      </a:r>
                    </a:p>
                  </a:txBody>
                  <a:tcPr marT="45718" marB="4571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8.6</a:t>
                      </a:r>
                    </a:p>
                  </a:txBody>
                  <a:tcPr marT="45718" marB="4571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574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99.999</a:t>
                      </a:r>
                    </a:p>
                  </a:txBody>
                  <a:tcPr marT="45718" marB="4571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0.001</a:t>
                      </a:r>
                    </a:p>
                  </a:txBody>
                  <a:tcPr marT="45718" marB="4571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5.3</a:t>
                      </a:r>
                    </a:p>
                  </a:txBody>
                  <a:tcPr marT="45718" marB="4571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26.0</a:t>
                      </a:r>
                    </a:p>
                  </a:txBody>
                  <a:tcPr marT="45718" marB="4571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0.860</a:t>
                      </a:r>
                    </a:p>
                  </a:txBody>
                  <a:tcPr marT="45718" marB="4571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574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99.9999</a:t>
                      </a:r>
                    </a:p>
                  </a:txBody>
                  <a:tcPr marT="45718" marB="4571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0.0001</a:t>
                      </a:r>
                    </a:p>
                  </a:txBody>
                  <a:tcPr marT="45718" marB="4571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32.0</a:t>
                      </a:r>
                    </a:p>
                  </a:txBody>
                  <a:tcPr marT="45718" marB="4571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2.6</a:t>
                      </a:r>
                    </a:p>
                  </a:txBody>
                  <a:tcPr marT="45718" marB="4571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0.086</a:t>
                      </a:r>
                    </a:p>
                  </a:txBody>
                  <a:tcPr marT="45718" marB="4571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89171"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a:t>Copyright 2000-2009 Kenneth M. Chipps Ph.D. www.chipps.com</a:t>
            </a:r>
          </a:p>
        </p:txBody>
      </p:sp>
      <p:sp>
        <p:nvSpPr>
          <p:cNvPr id="8917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E26A2BBB-ABFF-4DAC-A6C6-B2F6DF56FD26}" type="slidenum">
              <a:rPr lang="en-US" sz="1400" smtClean="0"/>
              <a:pPr eaLnBrk="1" hangingPunct="1"/>
              <a:t>85</a:t>
            </a:fld>
            <a:endParaRPr lang="en-US" sz="1400" smtClean="0"/>
          </a:p>
        </p:txBody>
      </p:sp>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p:txBody>
          <a:bodyPr/>
          <a:lstStyle/>
          <a:p>
            <a:pPr eaLnBrk="1" hangingPunct="1"/>
            <a:r>
              <a:rPr lang="en-US" smtClean="0"/>
              <a:t>Levels of Availability</a:t>
            </a:r>
          </a:p>
        </p:txBody>
      </p:sp>
      <p:sp>
        <p:nvSpPr>
          <p:cNvPr id="90115" name="Rectangle 3"/>
          <p:cNvSpPr>
            <a:spLocks noGrp="1" noChangeArrowheads="1"/>
          </p:cNvSpPr>
          <p:nvPr>
            <p:ph idx="1"/>
          </p:nvPr>
        </p:nvSpPr>
        <p:spPr/>
        <p:txBody>
          <a:bodyPr/>
          <a:lstStyle/>
          <a:p>
            <a:pPr eaLnBrk="1" hangingPunct="1"/>
            <a:r>
              <a:rPr lang="en-US" smtClean="0"/>
              <a:t>Finally, what is considered to be good versus bad availability</a:t>
            </a:r>
          </a:p>
          <a:p>
            <a:pPr eaLnBrk="1" hangingPunct="1"/>
            <a:r>
              <a:rPr lang="en-US" smtClean="0"/>
              <a:t>Three levels are commonly used as shown next</a:t>
            </a:r>
          </a:p>
        </p:txBody>
      </p:sp>
      <p:sp>
        <p:nvSpPr>
          <p:cNvPr id="9011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a:t>Copyright 2000-2009 Kenneth M. Chipps Ph.D. www.chipps.com</a:t>
            </a:r>
          </a:p>
        </p:txBody>
      </p:sp>
      <p:sp>
        <p:nvSpPr>
          <p:cNvPr id="9011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BB42BA51-705A-4F5F-97CF-99E3247BAA58}" type="slidenum">
              <a:rPr lang="en-US" sz="1400" smtClean="0"/>
              <a:pPr eaLnBrk="1" hangingPunct="1"/>
              <a:t>86</a:t>
            </a:fld>
            <a:endParaRPr lang="en-US" sz="1400" smtClean="0"/>
          </a:p>
        </p:txBody>
      </p:sp>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p:txBody>
          <a:bodyPr/>
          <a:lstStyle/>
          <a:p>
            <a:pPr eaLnBrk="1" hangingPunct="1"/>
            <a:r>
              <a:rPr lang="en-US" smtClean="0"/>
              <a:t>Levels of Availability</a:t>
            </a:r>
          </a:p>
        </p:txBody>
      </p:sp>
      <p:graphicFrame>
        <p:nvGraphicFramePr>
          <p:cNvPr id="153643" name="Group 43"/>
          <p:cNvGraphicFramePr>
            <a:graphicFrameLocks noGrp="1"/>
          </p:cNvGraphicFramePr>
          <p:nvPr>
            <p:ph type="tbl" idx="1"/>
          </p:nvPr>
        </p:nvGraphicFramePr>
        <p:xfrm>
          <a:off x="533400" y="1295400"/>
          <a:ext cx="8143875" cy="4821238"/>
        </p:xfrm>
        <a:graphic>
          <a:graphicData uri="http://schemas.openxmlformats.org/drawingml/2006/table">
            <a:tbl>
              <a:tblPr/>
              <a:tblGrid>
                <a:gridCol w="2238375"/>
                <a:gridCol w="1366838"/>
                <a:gridCol w="1520825"/>
                <a:gridCol w="1706562"/>
                <a:gridCol w="1311275"/>
              </a:tblGrid>
              <a:tr h="1335042">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rPr>
                        <a:t>Level</a:t>
                      </a:r>
                    </a:p>
                  </a:txBody>
                  <a:tcPr marT="45721" marB="4572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rPr>
                        <a:t>Available</a:t>
                      </a: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rPr>
                        <a:t>Unplanned</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rPr>
                        <a:t>Downtime</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rPr>
                        <a:t>Allowed</a:t>
                      </a: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rPr>
                        <a:t>Redundancy</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rPr>
                        <a:t>Required</a:t>
                      </a: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rPr>
                        <a:t>MTTR</a:t>
                      </a:r>
                    </a:p>
                  </a:txBody>
                  <a:tcPr marT="45721" marB="4572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6206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rPr>
                        <a:t>Reliable</a:t>
                      </a:r>
                    </a:p>
                  </a:txBody>
                  <a:tcPr marT="45721" marB="4572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rPr>
                        <a:t>99.9</a:t>
                      </a: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rPr>
                        <a:t>8 h 43 m</a:t>
                      </a: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rPr>
                        <a:t>No</a:t>
                      </a: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rPr>
                        <a:t>24 Hours</a:t>
                      </a:r>
                    </a:p>
                  </a:txBody>
                  <a:tcPr marT="45721" marB="4572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6206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rPr>
                        <a:t>High Availability</a:t>
                      </a:r>
                    </a:p>
                  </a:txBody>
                  <a:tcPr marT="45721" marB="4572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rPr>
                        <a:t>99.99</a:t>
                      </a: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rPr>
                        <a:t>53 m</a:t>
                      </a: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rPr>
                        <a:t>Yes</a:t>
                      </a: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rPr>
                        <a:t>4 Hours</a:t>
                      </a:r>
                    </a:p>
                  </a:txBody>
                  <a:tcPr marT="45721" marB="4572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6206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rPr>
                        <a:t>Non Stop</a:t>
                      </a:r>
                    </a:p>
                  </a:txBody>
                  <a:tcPr marT="45721" marB="4572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rPr>
                        <a:t>99.9998</a:t>
                      </a: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rPr>
                        <a:t>32.6 s</a:t>
                      </a: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rPr>
                        <a:t>Yes</a:t>
                      </a: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rPr>
                        <a:t>2 Hours</a:t>
                      </a:r>
                    </a:p>
                  </a:txBody>
                  <a:tcPr marT="45721" marB="4572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91171"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a:t>Copyright 2000-2009 Kenneth M. Chipps Ph.D. www.chipps.com</a:t>
            </a:r>
          </a:p>
        </p:txBody>
      </p:sp>
      <p:sp>
        <p:nvSpPr>
          <p:cNvPr id="9117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7612B777-999E-4173-81C6-77934EC4781B}" type="slidenum">
              <a:rPr lang="en-US" sz="1400" smtClean="0"/>
              <a:pPr eaLnBrk="1" hangingPunct="1"/>
              <a:t>87</a:t>
            </a:fld>
            <a:endParaRPr lang="en-US" sz="1400" smtClean="0"/>
          </a:p>
        </p:txBody>
      </p:sp>
    </p:spTree>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p:txBody>
          <a:bodyPr/>
          <a:lstStyle/>
          <a:p>
            <a:pPr eaLnBrk="1" hangingPunct="1"/>
            <a:r>
              <a:rPr lang="en-US" smtClean="0"/>
              <a:t>Maintenance Window</a:t>
            </a:r>
          </a:p>
        </p:txBody>
      </p:sp>
      <p:sp>
        <p:nvSpPr>
          <p:cNvPr id="92163" name="Rectangle 3"/>
          <p:cNvSpPr>
            <a:spLocks noGrp="1" noChangeArrowheads="1"/>
          </p:cNvSpPr>
          <p:nvPr>
            <p:ph idx="1"/>
          </p:nvPr>
        </p:nvSpPr>
        <p:spPr/>
        <p:txBody>
          <a:bodyPr/>
          <a:lstStyle/>
          <a:p>
            <a:pPr eaLnBrk="1" hangingPunct="1"/>
            <a:r>
              <a:rPr lang="en-US" smtClean="0"/>
              <a:t>All of these availability figures have to be considered in light of scheduled uptime</a:t>
            </a:r>
          </a:p>
          <a:p>
            <a:pPr eaLnBrk="1" hangingPunct="1"/>
            <a:r>
              <a:rPr lang="en-US" smtClean="0"/>
              <a:t>Every system must have a maintenance window</a:t>
            </a:r>
          </a:p>
          <a:p>
            <a:pPr eaLnBrk="1" hangingPunct="1"/>
            <a:r>
              <a:rPr lang="en-US" smtClean="0"/>
              <a:t>No single system can actually have 99.999 percent uptime</a:t>
            </a:r>
          </a:p>
          <a:p>
            <a:pPr eaLnBrk="1" hangingPunct="1"/>
            <a:r>
              <a:rPr lang="en-US" smtClean="0"/>
              <a:t>You would never be able to upgrade anything</a:t>
            </a:r>
          </a:p>
        </p:txBody>
      </p:sp>
      <p:sp>
        <p:nvSpPr>
          <p:cNvPr id="9216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a:t>Copyright 2000-2009 Kenneth M. Chipps Ph.D. www.chipps.com</a:t>
            </a:r>
          </a:p>
        </p:txBody>
      </p:sp>
      <p:sp>
        <p:nvSpPr>
          <p:cNvPr id="9216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597897BF-A069-423F-BA00-D6F49AC15523}" type="slidenum">
              <a:rPr lang="en-US" sz="1400" smtClean="0"/>
              <a:pPr eaLnBrk="1" hangingPunct="1"/>
              <a:t>88</a:t>
            </a:fld>
            <a:endParaRPr lang="en-US" sz="1400" smtClean="0"/>
          </a:p>
        </p:txBody>
      </p:sp>
    </p:spTree>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Title 1"/>
          <p:cNvSpPr>
            <a:spLocks noGrp="1"/>
          </p:cNvSpPr>
          <p:nvPr>
            <p:ph type="title"/>
          </p:nvPr>
        </p:nvSpPr>
        <p:spPr/>
        <p:txBody>
          <a:bodyPr/>
          <a:lstStyle/>
          <a:p>
            <a:pPr eaLnBrk="1" hangingPunct="1"/>
            <a:r>
              <a:rPr lang="en-US" smtClean="0"/>
              <a:t>Maintenance Window</a:t>
            </a:r>
          </a:p>
        </p:txBody>
      </p:sp>
      <p:sp>
        <p:nvSpPr>
          <p:cNvPr id="93187" name="Content Placeholder 2"/>
          <p:cNvSpPr>
            <a:spLocks noGrp="1"/>
          </p:cNvSpPr>
          <p:nvPr>
            <p:ph idx="1"/>
          </p:nvPr>
        </p:nvSpPr>
        <p:spPr/>
        <p:txBody>
          <a:bodyPr/>
          <a:lstStyle/>
          <a:p>
            <a:pPr eaLnBrk="1" hangingPunct="1"/>
            <a:r>
              <a:rPr lang="en-US" smtClean="0"/>
              <a:t>The users and management must understand that any network must have a maintenance window</a:t>
            </a:r>
          </a:p>
          <a:p>
            <a:pPr eaLnBrk="1" hangingPunct="1"/>
            <a:r>
              <a:rPr lang="en-US" smtClean="0"/>
              <a:t>This time is not included when calculating uptime</a:t>
            </a:r>
          </a:p>
          <a:p>
            <a:pPr eaLnBrk="1" hangingPunct="1"/>
            <a:r>
              <a:rPr lang="en-US" smtClean="0"/>
              <a:t>If a network does indeed need to be nonstop, then parallel networks and hot swappable components must be used</a:t>
            </a:r>
          </a:p>
        </p:txBody>
      </p:sp>
      <p:sp>
        <p:nvSpPr>
          <p:cNvPr id="93188"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a:t>Copyright 2000-2009 Kenneth M. Chipps Ph.D. www.chipps.com</a:t>
            </a:r>
          </a:p>
        </p:txBody>
      </p:sp>
      <p:sp>
        <p:nvSpPr>
          <p:cNvPr id="93189"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E5C0721A-98D8-4FDE-8018-B0285838B208}" type="slidenum">
              <a:rPr lang="en-US" sz="1400" smtClean="0"/>
              <a:pPr eaLnBrk="1" hangingPunct="1"/>
              <a:t>89</a:t>
            </a:fld>
            <a:endParaRPr lang="en-US" sz="140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smtClean="0"/>
              <a:t>Calculate the Cost of Downtime</a:t>
            </a:r>
          </a:p>
        </p:txBody>
      </p:sp>
      <p:sp>
        <p:nvSpPr>
          <p:cNvPr id="11267" name="Rectangle 3"/>
          <p:cNvSpPr>
            <a:spLocks noGrp="1" noChangeArrowheads="1"/>
          </p:cNvSpPr>
          <p:nvPr>
            <p:ph idx="1"/>
          </p:nvPr>
        </p:nvSpPr>
        <p:spPr/>
        <p:txBody>
          <a:bodyPr/>
          <a:lstStyle/>
          <a:p>
            <a:pPr eaLnBrk="1" hangingPunct="1"/>
            <a:r>
              <a:rPr lang="en-US" smtClean="0"/>
              <a:t>Direct employee costs</a:t>
            </a:r>
          </a:p>
          <a:p>
            <a:pPr lvl="1" eaLnBrk="1" hangingPunct="1"/>
            <a:r>
              <a:rPr lang="en-US" smtClean="0"/>
              <a:t>The hourly estimate for all employees affected by the downtime</a:t>
            </a:r>
          </a:p>
          <a:p>
            <a:pPr lvl="1" eaLnBrk="1" hangingPunct="1"/>
            <a:r>
              <a:rPr lang="en-US" smtClean="0"/>
              <a:t>In other words for everyone who cannot do their job</a:t>
            </a:r>
          </a:p>
          <a:p>
            <a:pPr eaLnBrk="1" hangingPunct="1"/>
            <a:r>
              <a:rPr lang="en-US" smtClean="0"/>
              <a:t>Indirect employee costs</a:t>
            </a:r>
          </a:p>
          <a:p>
            <a:pPr lvl="1" eaLnBrk="1" hangingPunct="1"/>
            <a:r>
              <a:rPr lang="en-US" smtClean="0"/>
              <a:t>Additional management time required for managers to deal with the affects of the downtime</a:t>
            </a:r>
          </a:p>
        </p:txBody>
      </p:sp>
      <p:sp>
        <p:nvSpPr>
          <p:cNvPr id="1126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a:t>Copyright 2000-2009 Kenneth M. Chipps Ph.D. www.chipps.com</a:t>
            </a:r>
          </a:p>
        </p:txBody>
      </p:sp>
      <p:sp>
        <p:nvSpPr>
          <p:cNvPr id="1126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1201903F-2EA4-4F42-9170-9336E49D73F4}" type="slidenum">
              <a:rPr lang="en-US" sz="1400" smtClean="0"/>
              <a:pPr eaLnBrk="1" hangingPunct="1"/>
              <a:t>9</a:t>
            </a:fld>
            <a:endParaRPr lang="en-US" sz="1400" smtClean="0"/>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p:txBody>
          <a:bodyPr/>
          <a:lstStyle/>
          <a:p>
            <a:pPr eaLnBrk="1" hangingPunct="1"/>
            <a:r>
              <a:rPr lang="en-US" smtClean="0"/>
              <a:t>Maintenance Window</a:t>
            </a:r>
          </a:p>
        </p:txBody>
      </p:sp>
      <p:sp>
        <p:nvSpPr>
          <p:cNvPr id="94211" name="Rectangle 3"/>
          <p:cNvSpPr>
            <a:spLocks noGrp="1" noChangeArrowheads="1"/>
          </p:cNvSpPr>
          <p:nvPr>
            <p:ph idx="1"/>
          </p:nvPr>
        </p:nvSpPr>
        <p:spPr/>
        <p:txBody>
          <a:bodyPr/>
          <a:lstStyle/>
          <a:p>
            <a:pPr eaLnBrk="1" hangingPunct="1"/>
            <a:r>
              <a:rPr lang="en-US" smtClean="0"/>
              <a:t>For example, triple redundancy may need to be used in the network</a:t>
            </a:r>
          </a:p>
          <a:p>
            <a:pPr eaLnBrk="1" hangingPunct="1"/>
            <a:r>
              <a:rPr lang="en-US" smtClean="0"/>
              <a:t>This is where one part is active, one is in hot standby, and the third is on cold standby</a:t>
            </a:r>
          </a:p>
          <a:p>
            <a:pPr eaLnBrk="1" hangingPunct="1"/>
            <a:r>
              <a:rPr lang="en-US" smtClean="0"/>
              <a:t>Maintenance and upgrades can be done on the cold spare</a:t>
            </a:r>
          </a:p>
          <a:p>
            <a:pPr eaLnBrk="1" hangingPunct="1"/>
            <a:r>
              <a:rPr lang="en-US" smtClean="0"/>
              <a:t>Then the upgraded device is moved into service and the active device is worked on</a:t>
            </a:r>
          </a:p>
        </p:txBody>
      </p:sp>
      <p:sp>
        <p:nvSpPr>
          <p:cNvPr id="9421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a:t>Copyright 2000-2009 Kenneth M. Chipps Ph.D. www.chipps.com</a:t>
            </a:r>
          </a:p>
        </p:txBody>
      </p:sp>
      <p:sp>
        <p:nvSpPr>
          <p:cNvPr id="9421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4D5860D0-3AD9-4EA4-85BA-B530EEA10F9C}" type="slidenum">
              <a:rPr lang="en-US" sz="1400" smtClean="0"/>
              <a:pPr eaLnBrk="1" hangingPunct="1"/>
              <a:t>90</a:t>
            </a:fld>
            <a:endParaRPr lang="en-US" sz="1400" smtClean="0"/>
          </a:p>
        </p:txBody>
      </p:sp>
    </p:spTree>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p:txBody>
          <a:bodyPr/>
          <a:lstStyle/>
          <a:p>
            <a:pPr eaLnBrk="1" hangingPunct="1"/>
            <a:r>
              <a:rPr lang="en-US" smtClean="0"/>
              <a:t>Maintenance Window</a:t>
            </a:r>
          </a:p>
        </p:txBody>
      </p:sp>
      <p:sp>
        <p:nvSpPr>
          <p:cNvPr id="95235" name="Rectangle 3"/>
          <p:cNvSpPr>
            <a:spLocks noGrp="1" noChangeArrowheads="1"/>
          </p:cNvSpPr>
          <p:nvPr>
            <p:ph idx="1"/>
          </p:nvPr>
        </p:nvSpPr>
        <p:spPr/>
        <p:txBody>
          <a:bodyPr/>
          <a:lstStyle/>
          <a:p>
            <a:pPr eaLnBrk="1" hangingPunct="1"/>
            <a:r>
              <a:rPr lang="en-US" smtClean="0"/>
              <a:t>This way the old configuration is still available in the hot standby if the change did not work as expected</a:t>
            </a:r>
          </a:p>
        </p:txBody>
      </p:sp>
      <p:sp>
        <p:nvSpPr>
          <p:cNvPr id="9523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a:t>Copyright 2000-2009 Kenneth M. Chipps Ph.D. www.chipps.com</a:t>
            </a:r>
          </a:p>
        </p:txBody>
      </p:sp>
      <p:sp>
        <p:nvSpPr>
          <p:cNvPr id="9523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D56291C3-8973-4EDC-ACF4-E5A6D5BDB46F}" type="slidenum">
              <a:rPr lang="en-US" sz="1400" smtClean="0"/>
              <a:pPr eaLnBrk="1" hangingPunct="1"/>
              <a:t>91</a:t>
            </a:fld>
            <a:endParaRPr lang="en-US" sz="1400" smtClean="0"/>
          </a:p>
        </p:txBody>
      </p:sp>
    </p:spTree>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Title 1"/>
          <p:cNvSpPr>
            <a:spLocks noGrp="1"/>
          </p:cNvSpPr>
          <p:nvPr>
            <p:ph type="title"/>
          </p:nvPr>
        </p:nvSpPr>
        <p:spPr/>
        <p:txBody>
          <a:bodyPr/>
          <a:lstStyle/>
          <a:p>
            <a:pPr eaLnBrk="1" hangingPunct="1"/>
            <a:r>
              <a:rPr lang="en-US" smtClean="0"/>
              <a:t>An Example</a:t>
            </a:r>
          </a:p>
        </p:txBody>
      </p:sp>
      <p:sp>
        <p:nvSpPr>
          <p:cNvPr id="96259" name="Content Placeholder 2"/>
          <p:cNvSpPr>
            <a:spLocks noGrp="1"/>
          </p:cNvSpPr>
          <p:nvPr>
            <p:ph idx="1"/>
          </p:nvPr>
        </p:nvSpPr>
        <p:spPr/>
        <p:txBody>
          <a:bodyPr/>
          <a:lstStyle/>
          <a:p>
            <a:pPr eaLnBrk="1" hangingPunct="1"/>
            <a:r>
              <a:rPr lang="en-US" smtClean="0"/>
              <a:t>Let’s look at an example of uptime</a:t>
            </a:r>
          </a:p>
          <a:p>
            <a:pPr eaLnBrk="1" hangingPunct="1"/>
            <a:r>
              <a:rPr lang="en-US" smtClean="0"/>
              <a:t>I use Go Daddy for some of my web sites</a:t>
            </a:r>
          </a:p>
          <a:p>
            <a:pPr eaLnBrk="1" hangingPunct="1"/>
            <a:r>
              <a:rPr lang="en-US" smtClean="0"/>
              <a:t>Here is their uptime guarantee</a:t>
            </a:r>
          </a:p>
        </p:txBody>
      </p:sp>
      <p:sp>
        <p:nvSpPr>
          <p:cNvPr id="96260"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a:t>Copyright 2000-2009 Kenneth M. Chipps Ph.D. www.chipps.com</a:t>
            </a:r>
          </a:p>
        </p:txBody>
      </p:sp>
      <p:sp>
        <p:nvSpPr>
          <p:cNvPr id="962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1C17C4DC-1F1D-4A59-9F82-0F15DE1BAAF4}" type="slidenum">
              <a:rPr lang="en-US" sz="1400" smtClean="0"/>
              <a:pPr eaLnBrk="1" hangingPunct="1"/>
              <a:t>92</a:t>
            </a:fld>
            <a:endParaRPr lang="en-US" sz="1400" smtClean="0"/>
          </a:p>
        </p:txBody>
      </p:sp>
    </p:spTree>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solidFill>
                  <a:schemeClr val="tx1"/>
                </a:solidFill>
                <a:latin typeface="+mn-lt"/>
                <a:ea typeface="+mn-ea"/>
                <a:cs typeface="+mn-cs"/>
              </a:rPr>
              <a:t>Availability of Services </a:t>
            </a:r>
            <a:endParaRPr lang="en-US" dirty="0"/>
          </a:p>
        </p:txBody>
      </p:sp>
      <p:sp>
        <p:nvSpPr>
          <p:cNvPr id="97283" name="Content Placeholder 2"/>
          <p:cNvSpPr>
            <a:spLocks noGrp="1"/>
          </p:cNvSpPr>
          <p:nvPr>
            <p:ph idx="1"/>
          </p:nvPr>
        </p:nvSpPr>
        <p:spPr/>
        <p:txBody>
          <a:bodyPr/>
          <a:lstStyle/>
          <a:p>
            <a:pPr eaLnBrk="1" hangingPunct="1"/>
            <a:r>
              <a:rPr lang="en-US" smtClean="0"/>
              <a:t>Subject to the terms and conditions of this Agreement, Go Daddy shall attempt to provide the Services for twenty-four (24) hours per day, seven (7) days per week throughout the term of this Agreement</a:t>
            </a:r>
          </a:p>
        </p:txBody>
      </p:sp>
      <p:sp>
        <p:nvSpPr>
          <p:cNvPr id="97284"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a:t>Copyright 2000-2009 Kenneth M. Chipps Ph.D. www.chipps.com</a:t>
            </a:r>
          </a:p>
        </p:txBody>
      </p:sp>
      <p:sp>
        <p:nvSpPr>
          <p:cNvPr id="97285"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DF2639B5-1F50-456F-8EF9-A50305968184}" type="slidenum">
              <a:rPr lang="en-US" sz="1400" smtClean="0"/>
              <a:pPr eaLnBrk="1" hangingPunct="1"/>
              <a:t>93</a:t>
            </a:fld>
            <a:endParaRPr lang="en-US" sz="1400" smtClean="0"/>
          </a:p>
        </p:txBody>
      </p:sp>
    </p:spTree>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tle 1"/>
          <p:cNvSpPr>
            <a:spLocks noGrp="1"/>
          </p:cNvSpPr>
          <p:nvPr>
            <p:ph type="title"/>
          </p:nvPr>
        </p:nvSpPr>
        <p:spPr/>
        <p:txBody>
          <a:bodyPr/>
          <a:lstStyle/>
          <a:p>
            <a:pPr eaLnBrk="1" hangingPunct="1"/>
            <a:r>
              <a:rPr lang="en-US" smtClean="0">
                <a:solidFill>
                  <a:schemeClr val="tx1"/>
                </a:solidFill>
              </a:rPr>
              <a:t>Availability of Services </a:t>
            </a:r>
            <a:endParaRPr lang="en-US" smtClean="0"/>
          </a:p>
        </p:txBody>
      </p:sp>
      <p:sp>
        <p:nvSpPr>
          <p:cNvPr id="98307" name="Content Placeholder 2"/>
          <p:cNvSpPr>
            <a:spLocks noGrp="1"/>
          </p:cNvSpPr>
          <p:nvPr>
            <p:ph idx="1"/>
          </p:nvPr>
        </p:nvSpPr>
        <p:spPr/>
        <p:txBody>
          <a:bodyPr/>
          <a:lstStyle/>
          <a:p>
            <a:pPr eaLnBrk="1" hangingPunct="1"/>
            <a:r>
              <a:rPr lang="en-US" smtClean="0"/>
              <a:t>You agree that from time to time the Services may be inaccessible or inoperable for any reason, including, without limitation: (i) equipment malfunctions; (ii) periodic maintenance procedures or repairs that Go Daddy may undertake from time to time; or (iii) causes beyond the control of Go Daddy or that are not reasonably foreseeable by Go Daddy,</a:t>
            </a:r>
          </a:p>
        </p:txBody>
      </p:sp>
      <p:sp>
        <p:nvSpPr>
          <p:cNvPr id="98308"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a:t>Copyright 2000-2009 Kenneth M. Chipps Ph.D. www.chipps.com</a:t>
            </a:r>
          </a:p>
        </p:txBody>
      </p:sp>
      <p:sp>
        <p:nvSpPr>
          <p:cNvPr id="98309"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A6788DB6-D8B9-431F-B967-0489B3B92AC7}" type="slidenum">
              <a:rPr lang="en-US" sz="1400" smtClean="0"/>
              <a:pPr eaLnBrk="1" hangingPunct="1"/>
              <a:t>94</a:t>
            </a:fld>
            <a:endParaRPr lang="en-US" sz="1400" smtClean="0"/>
          </a:p>
        </p:txBody>
      </p:sp>
    </p:spTree>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Title 1"/>
          <p:cNvSpPr>
            <a:spLocks noGrp="1"/>
          </p:cNvSpPr>
          <p:nvPr>
            <p:ph type="title"/>
          </p:nvPr>
        </p:nvSpPr>
        <p:spPr/>
        <p:txBody>
          <a:bodyPr/>
          <a:lstStyle/>
          <a:p>
            <a:pPr eaLnBrk="1" hangingPunct="1"/>
            <a:r>
              <a:rPr lang="en-US" smtClean="0">
                <a:solidFill>
                  <a:schemeClr val="tx1"/>
                </a:solidFill>
              </a:rPr>
              <a:t>Availability of Services </a:t>
            </a:r>
            <a:endParaRPr lang="en-US" smtClean="0"/>
          </a:p>
        </p:txBody>
      </p:sp>
      <p:sp>
        <p:nvSpPr>
          <p:cNvPr id="99331" name="Content Placeholder 2"/>
          <p:cNvSpPr>
            <a:spLocks noGrp="1"/>
          </p:cNvSpPr>
          <p:nvPr>
            <p:ph idx="1"/>
          </p:nvPr>
        </p:nvSpPr>
        <p:spPr/>
        <p:txBody>
          <a:bodyPr/>
          <a:lstStyle/>
          <a:p>
            <a:pPr eaLnBrk="1" hangingPunct="1"/>
            <a:r>
              <a:rPr lang="en-US" smtClean="0"/>
              <a:t>including, without limitation, interruption or failure of telecommunication or digital transmission links, hostile network attacks network congestion or other failures </a:t>
            </a:r>
            <a:endParaRPr lang="en-US" sz="4400" smtClean="0"/>
          </a:p>
          <a:p>
            <a:pPr eaLnBrk="1" hangingPunct="1"/>
            <a:r>
              <a:rPr lang="en-US" smtClean="0"/>
              <a:t>You agree that Go Daddy has no control of availability of the Services on a continuous or uninterrupted basis</a:t>
            </a:r>
          </a:p>
        </p:txBody>
      </p:sp>
      <p:sp>
        <p:nvSpPr>
          <p:cNvPr id="99332"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a:t>Copyright 2000-2009 Kenneth M. Chipps Ph.D. www.chipps.com</a:t>
            </a:r>
          </a:p>
        </p:txBody>
      </p:sp>
      <p:sp>
        <p:nvSpPr>
          <p:cNvPr id="99333"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2E96BD6C-6428-4FB7-96DC-0D921EB121DA}" type="slidenum">
              <a:rPr lang="en-US" sz="1400" smtClean="0"/>
              <a:pPr eaLnBrk="1" hangingPunct="1"/>
              <a:t>95</a:t>
            </a:fld>
            <a:endParaRPr lang="en-US" sz="1400" smtClean="0"/>
          </a:p>
        </p:txBody>
      </p:sp>
    </p:spTree>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solidFill>
                  <a:schemeClr val="tx1"/>
                </a:solidFill>
                <a:latin typeface="+mn-lt"/>
                <a:ea typeface="+mn-ea"/>
                <a:cs typeface="+mn-cs"/>
              </a:rPr>
              <a:t>Service Availability Guarantee </a:t>
            </a:r>
            <a:endParaRPr lang="en-US" dirty="0"/>
          </a:p>
        </p:txBody>
      </p:sp>
      <p:sp>
        <p:nvSpPr>
          <p:cNvPr id="100355" name="Content Placeholder 2"/>
          <p:cNvSpPr>
            <a:spLocks noGrp="1"/>
          </p:cNvSpPr>
          <p:nvPr>
            <p:ph idx="1"/>
          </p:nvPr>
        </p:nvSpPr>
        <p:spPr/>
        <p:txBody>
          <a:bodyPr/>
          <a:lstStyle/>
          <a:p>
            <a:pPr eaLnBrk="1" hangingPunct="1"/>
            <a:r>
              <a:rPr lang="en-US" smtClean="0"/>
              <a:t>Go Daddy offers a service uptime guarantee for the Services of 99.9% ("Service Uptime") of available time</a:t>
            </a:r>
          </a:p>
          <a:p>
            <a:pPr eaLnBrk="1" hangingPunct="1"/>
            <a:r>
              <a:rPr lang="en-US" smtClean="0"/>
              <a:t>If Go Daddy fails to maintain this level of service availability, You may contact Go Daddy and request a credit of 5% of Your monthly hosting fee from Go Daddy for that month</a:t>
            </a:r>
          </a:p>
        </p:txBody>
      </p:sp>
      <p:sp>
        <p:nvSpPr>
          <p:cNvPr id="100356"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a:t>Copyright 2000-2009 Kenneth M. Chipps Ph.D. www.chipps.com</a:t>
            </a:r>
          </a:p>
        </p:txBody>
      </p:sp>
      <p:sp>
        <p:nvSpPr>
          <p:cNvPr id="100357"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132C0CD2-556A-4976-A29C-9EAE641E595A}" type="slidenum">
              <a:rPr lang="en-US" sz="1400" smtClean="0"/>
              <a:pPr eaLnBrk="1" hangingPunct="1"/>
              <a:t>96</a:t>
            </a:fld>
            <a:endParaRPr lang="en-US" sz="1400" smtClean="0"/>
          </a:p>
        </p:txBody>
      </p:sp>
    </p:spTree>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Title 1"/>
          <p:cNvSpPr>
            <a:spLocks noGrp="1"/>
          </p:cNvSpPr>
          <p:nvPr>
            <p:ph type="title"/>
          </p:nvPr>
        </p:nvSpPr>
        <p:spPr/>
        <p:txBody>
          <a:bodyPr/>
          <a:lstStyle/>
          <a:p>
            <a:pPr eaLnBrk="1" hangingPunct="1"/>
            <a:r>
              <a:rPr lang="en-US" smtClean="0">
                <a:solidFill>
                  <a:schemeClr val="tx1"/>
                </a:solidFill>
              </a:rPr>
              <a:t>Service Availability Guarantee </a:t>
            </a:r>
            <a:endParaRPr lang="en-US" smtClean="0"/>
          </a:p>
        </p:txBody>
      </p:sp>
      <p:sp>
        <p:nvSpPr>
          <p:cNvPr id="101379" name="Content Placeholder 2"/>
          <p:cNvSpPr>
            <a:spLocks noGrp="1"/>
          </p:cNvSpPr>
          <p:nvPr>
            <p:ph idx="1"/>
          </p:nvPr>
        </p:nvSpPr>
        <p:spPr/>
        <p:txBody>
          <a:bodyPr/>
          <a:lstStyle/>
          <a:p>
            <a:pPr eaLnBrk="1" hangingPunct="1"/>
            <a:r>
              <a:rPr lang="en-US" smtClean="0"/>
              <a:t>The credit may be used only for the purchase of further products and services from Go Daddy, and is exclusive of any applicable taxes</a:t>
            </a:r>
          </a:p>
        </p:txBody>
      </p:sp>
      <p:sp>
        <p:nvSpPr>
          <p:cNvPr id="101380"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a:t>Copyright 2000-2009 Kenneth M. Chipps Ph.D. www.chipps.com</a:t>
            </a:r>
          </a:p>
        </p:txBody>
      </p:sp>
      <p:sp>
        <p:nvSpPr>
          <p:cNvPr id="10138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585FD8D8-13A9-4620-A644-26F43ACEE9F1}" type="slidenum">
              <a:rPr lang="en-US" sz="1400" smtClean="0"/>
              <a:pPr eaLnBrk="1" hangingPunct="1"/>
              <a:t>97</a:t>
            </a:fld>
            <a:endParaRPr lang="en-US" sz="1400" smtClean="0"/>
          </a:p>
        </p:txBody>
      </p:sp>
    </p:spTree>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Title 1"/>
          <p:cNvSpPr>
            <a:spLocks noGrp="1"/>
          </p:cNvSpPr>
          <p:nvPr>
            <p:ph type="title"/>
          </p:nvPr>
        </p:nvSpPr>
        <p:spPr/>
        <p:txBody>
          <a:bodyPr/>
          <a:lstStyle/>
          <a:p>
            <a:pPr eaLnBrk="1" hangingPunct="1"/>
            <a:r>
              <a:rPr lang="en-US" smtClean="0">
                <a:solidFill>
                  <a:schemeClr val="tx1"/>
                </a:solidFill>
              </a:rPr>
              <a:t>Service Availability Guarantee </a:t>
            </a:r>
            <a:endParaRPr lang="en-US" smtClean="0"/>
          </a:p>
        </p:txBody>
      </p:sp>
      <p:sp>
        <p:nvSpPr>
          <p:cNvPr id="102403" name="Content Placeholder 2"/>
          <p:cNvSpPr>
            <a:spLocks noGrp="1"/>
          </p:cNvSpPr>
          <p:nvPr>
            <p:ph idx="1"/>
          </p:nvPr>
        </p:nvSpPr>
        <p:spPr/>
        <p:txBody>
          <a:bodyPr/>
          <a:lstStyle/>
          <a:p>
            <a:pPr eaLnBrk="1" hangingPunct="1"/>
            <a:r>
              <a:rPr lang="en-US" smtClean="0"/>
              <a:t>The credit does not apply to service interruptions caused by: (i) periodic scheduled maintenance or repairs Go Daddy may undertake from time to time; (ii) errors caused by You from custom scripting or coding; (iii) outages that do not affect the appearance of the web site but merely affect access to the web site such as FTP and email; (iv) causes beyond the </a:t>
            </a:r>
          </a:p>
        </p:txBody>
      </p:sp>
      <p:sp>
        <p:nvSpPr>
          <p:cNvPr id="102404"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a:t>Copyright 2000-2009 Kenneth M. Chipps Ph.D. www.chipps.com</a:t>
            </a:r>
          </a:p>
        </p:txBody>
      </p:sp>
      <p:sp>
        <p:nvSpPr>
          <p:cNvPr id="102405"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1CAA334A-46A5-4F2B-A391-D0885EEA389E}" type="slidenum">
              <a:rPr lang="en-US" sz="1400" smtClean="0"/>
              <a:pPr eaLnBrk="1" hangingPunct="1"/>
              <a:t>98</a:t>
            </a:fld>
            <a:endParaRPr lang="en-US" sz="1400" smtClean="0"/>
          </a:p>
        </p:txBody>
      </p:sp>
    </p:spTree>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Title 1"/>
          <p:cNvSpPr>
            <a:spLocks noGrp="1"/>
          </p:cNvSpPr>
          <p:nvPr>
            <p:ph type="title"/>
          </p:nvPr>
        </p:nvSpPr>
        <p:spPr/>
        <p:txBody>
          <a:bodyPr/>
          <a:lstStyle/>
          <a:p>
            <a:pPr eaLnBrk="1" hangingPunct="1"/>
            <a:r>
              <a:rPr lang="en-US" smtClean="0">
                <a:solidFill>
                  <a:schemeClr val="tx1"/>
                </a:solidFill>
              </a:rPr>
              <a:t>Service Availability Guarantee </a:t>
            </a:r>
            <a:endParaRPr lang="en-US" smtClean="0"/>
          </a:p>
        </p:txBody>
      </p:sp>
      <p:sp>
        <p:nvSpPr>
          <p:cNvPr id="103427" name="Content Placeholder 2"/>
          <p:cNvSpPr>
            <a:spLocks noGrp="1"/>
          </p:cNvSpPr>
          <p:nvPr>
            <p:ph idx="1"/>
          </p:nvPr>
        </p:nvSpPr>
        <p:spPr/>
        <p:txBody>
          <a:bodyPr/>
          <a:lstStyle/>
          <a:p>
            <a:pPr eaLnBrk="1" hangingPunct="1"/>
            <a:r>
              <a:rPr lang="en-US" smtClean="0"/>
              <a:t>control of Go Daddy or that are not reasonably foreseeable by Go Daddy ; and (v) outages related to the reliability of certain programming environments</a:t>
            </a:r>
          </a:p>
          <a:p>
            <a:pPr eaLnBrk="1" hangingPunct="1"/>
            <a:r>
              <a:rPr lang="en-US" smtClean="0"/>
              <a:t>Total Service Uptime shall be solely determined by Go Daddy and shall be calculated on a monthly basis</a:t>
            </a:r>
          </a:p>
        </p:txBody>
      </p:sp>
      <p:sp>
        <p:nvSpPr>
          <p:cNvPr id="103428"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a:t>Copyright 2000-2009 Kenneth M. Chipps Ph.D. www.chipps.com</a:t>
            </a:r>
          </a:p>
        </p:txBody>
      </p:sp>
      <p:sp>
        <p:nvSpPr>
          <p:cNvPr id="103429"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A6927CE6-DC3C-4EEC-8D06-809CFEF11F31}" type="slidenum">
              <a:rPr lang="en-US" sz="1400" smtClean="0"/>
              <a:pPr eaLnBrk="1" hangingPunct="1"/>
              <a:t>99</a:t>
            </a:fld>
            <a:endParaRPr lang="en-US" sz="140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CCNA">
  <a:themeElements>
    <a:clrScheme name="CiscoAcadem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iscoAcademy">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73025" tIns="36512" rIns="73025" bIns="36512"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73025" tIns="36512" rIns="73025" bIns="36512"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CiscoAcadem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iscoAcademy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iscoAcademy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iscoAcademy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iscoAcademy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iscoAcademy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iscoAcademy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iscoAcademy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iscoAcademy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iscoAcademy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iscoAcademy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iscoAcademy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CCNA</Template>
  <TotalTime>4066</TotalTime>
  <Words>5259</Words>
  <Application>Microsoft Office PowerPoint</Application>
  <PresentationFormat>On-screen Show (4:3)</PresentationFormat>
  <Paragraphs>792</Paragraphs>
  <Slides>100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100</vt:i4>
      </vt:variant>
    </vt:vector>
  </HeadingPairs>
  <TitlesOfParts>
    <vt:vector size="104" baseType="lpstr">
      <vt:lpstr>Times New Roman</vt:lpstr>
      <vt:lpstr>Arial</vt:lpstr>
      <vt:lpstr>Courier New</vt:lpstr>
      <vt:lpstr>CCNA</vt:lpstr>
      <vt:lpstr>High Availability Networking</vt:lpstr>
      <vt:lpstr>Objectives of This Section</vt:lpstr>
      <vt:lpstr>Quantify the Cost of Downtime</vt:lpstr>
      <vt:lpstr>Calculate the Cost of Downtime</vt:lpstr>
      <vt:lpstr>Calculate the Cost of Downtime</vt:lpstr>
      <vt:lpstr>Calculate the Cost of Downtime</vt:lpstr>
      <vt:lpstr>Calculate the Cost of Downtime</vt:lpstr>
      <vt:lpstr>Calculate the Cost of Downtime</vt:lpstr>
      <vt:lpstr>Calculate the Cost of Downtime</vt:lpstr>
      <vt:lpstr>Calculate the Cost of Downtime</vt:lpstr>
      <vt:lpstr>Calculate the Cost of Downtime</vt:lpstr>
      <vt:lpstr>Calculate the Cost of Downtime</vt:lpstr>
      <vt:lpstr>Factors to Consider</vt:lpstr>
      <vt:lpstr>Baselining</vt:lpstr>
      <vt:lpstr>Baselining</vt:lpstr>
      <vt:lpstr>Availability</vt:lpstr>
      <vt:lpstr>MTBF</vt:lpstr>
      <vt:lpstr>MTTR</vt:lpstr>
      <vt:lpstr>MTTR</vt:lpstr>
      <vt:lpstr>MTTR</vt:lpstr>
      <vt:lpstr>MTTR</vt:lpstr>
      <vt:lpstr>Availability</vt:lpstr>
      <vt:lpstr>Availability</vt:lpstr>
      <vt:lpstr>Real World Availability Example</vt:lpstr>
      <vt:lpstr>Real World Availability Example</vt:lpstr>
      <vt:lpstr>Availability With Redundancy</vt:lpstr>
      <vt:lpstr>Availability With Redundancy</vt:lpstr>
      <vt:lpstr>Availability With Redundancy</vt:lpstr>
      <vt:lpstr>Availability With Redundancy</vt:lpstr>
      <vt:lpstr>Availability With Redundancy</vt:lpstr>
      <vt:lpstr>Availability With Redundancy</vt:lpstr>
      <vt:lpstr>Availability With Redundancy</vt:lpstr>
      <vt:lpstr>Availability With Redundancy</vt:lpstr>
      <vt:lpstr>Availability With Redundancy</vt:lpstr>
      <vt:lpstr>Availability With Redundancy</vt:lpstr>
      <vt:lpstr>Availability With Redundancy</vt:lpstr>
      <vt:lpstr>Availability With Redundancy</vt:lpstr>
      <vt:lpstr>WAN Links</vt:lpstr>
      <vt:lpstr>WAN Links</vt:lpstr>
      <vt:lpstr>BER</vt:lpstr>
      <vt:lpstr>PER</vt:lpstr>
      <vt:lpstr>PER</vt:lpstr>
      <vt:lpstr>BER</vt:lpstr>
      <vt:lpstr>BER</vt:lpstr>
      <vt:lpstr>Checking BERs</vt:lpstr>
      <vt:lpstr>Acceptable BERs</vt:lpstr>
      <vt:lpstr>Acceptable BERs</vt:lpstr>
      <vt:lpstr>Acceptable PERs</vt:lpstr>
      <vt:lpstr>Acceptable PERs</vt:lpstr>
      <vt:lpstr>Need for Testing</vt:lpstr>
      <vt:lpstr>Need for Testing</vt:lpstr>
      <vt:lpstr>Need for Testing</vt:lpstr>
      <vt:lpstr>Need for Testing</vt:lpstr>
      <vt:lpstr>Need for Testing</vt:lpstr>
      <vt:lpstr>Finding Causes of Failure</vt:lpstr>
      <vt:lpstr>Improving Availability</vt:lpstr>
      <vt:lpstr>Techniques for Availability</vt:lpstr>
      <vt:lpstr>Techniques for Availability</vt:lpstr>
      <vt:lpstr>For Higher Data Availability</vt:lpstr>
      <vt:lpstr>Designing for Availability</vt:lpstr>
      <vt:lpstr>Designing for Availability</vt:lpstr>
      <vt:lpstr>Designing for Availability</vt:lpstr>
      <vt:lpstr>Designing for Availability</vt:lpstr>
      <vt:lpstr>Designing for Availability</vt:lpstr>
      <vt:lpstr>High Availability Protocols</vt:lpstr>
      <vt:lpstr>Layer 3</vt:lpstr>
      <vt:lpstr>Layer 2</vt:lpstr>
      <vt:lpstr>STP</vt:lpstr>
      <vt:lpstr>STP</vt:lpstr>
      <vt:lpstr>STP</vt:lpstr>
      <vt:lpstr>STP</vt:lpstr>
      <vt:lpstr>STP</vt:lpstr>
      <vt:lpstr>STP</vt:lpstr>
      <vt:lpstr>Spanning-Tree Protocol</vt:lpstr>
      <vt:lpstr>Spanning-Tree Protocol</vt:lpstr>
      <vt:lpstr>RSTP</vt:lpstr>
      <vt:lpstr>TRILL</vt:lpstr>
      <vt:lpstr>TRILL</vt:lpstr>
      <vt:lpstr>TRILL</vt:lpstr>
      <vt:lpstr>HSRP</vt:lpstr>
      <vt:lpstr>HSRP</vt:lpstr>
      <vt:lpstr>HSRP</vt:lpstr>
      <vt:lpstr>HSRP</vt:lpstr>
      <vt:lpstr>VRRP</vt:lpstr>
      <vt:lpstr>Levels of Availability</vt:lpstr>
      <vt:lpstr>Levels of Availability</vt:lpstr>
      <vt:lpstr>Levels of Availability</vt:lpstr>
      <vt:lpstr>Maintenance Window</vt:lpstr>
      <vt:lpstr>Maintenance Window</vt:lpstr>
      <vt:lpstr>Maintenance Window</vt:lpstr>
      <vt:lpstr>Maintenance Window</vt:lpstr>
      <vt:lpstr>An Example</vt:lpstr>
      <vt:lpstr>Availability of Services </vt:lpstr>
      <vt:lpstr>Availability of Services </vt:lpstr>
      <vt:lpstr>Availability of Services </vt:lpstr>
      <vt:lpstr>Service Availability Guarantee </vt:lpstr>
      <vt:lpstr>Service Availability Guarantee </vt:lpstr>
      <vt:lpstr>Service Availability Guarantee </vt:lpstr>
      <vt:lpstr>Service Availability Guarantee </vt:lpstr>
      <vt:lpstr>For More Information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High Availability Networking</dc:title>
  <dc:creator>Kenneth M. Chipps Ph.D.</dc:creator>
  <cp:lastModifiedBy>Kenneth M. Chipps Ph.D.</cp:lastModifiedBy>
  <cp:revision>177</cp:revision>
  <dcterms:created xsi:type="dcterms:W3CDTF">2000-09-27T16:26:34Z</dcterms:created>
  <dcterms:modified xsi:type="dcterms:W3CDTF">2012-11-16T00:05:22Z</dcterms:modified>
</cp:coreProperties>
</file>