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9"/>
  </p:notesMasterIdLst>
  <p:sldIdLst>
    <p:sldId id="296" r:id="rId2"/>
    <p:sldId id="260" r:id="rId3"/>
    <p:sldId id="459" r:id="rId4"/>
    <p:sldId id="523" r:id="rId5"/>
    <p:sldId id="524" r:id="rId6"/>
    <p:sldId id="460" r:id="rId7"/>
    <p:sldId id="463" r:id="rId8"/>
    <p:sldId id="464" r:id="rId9"/>
    <p:sldId id="529" r:id="rId10"/>
    <p:sldId id="461" r:id="rId11"/>
    <p:sldId id="465" r:id="rId12"/>
    <p:sldId id="530" r:id="rId13"/>
    <p:sldId id="466" r:id="rId14"/>
    <p:sldId id="467" r:id="rId15"/>
    <p:sldId id="531" r:id="rId16"/>
    <p:sldId id="468" r:id="rId17"/>
    <p:sldId id="469" r:id="rId18"/>
    <p:sldId id="470" r:id="rId19"/>
    <p:sldId id="471" r:id="rId20"/>
    <p:sldId id="472" r:id="rId21"/>
    <p:sldId id="473" r:id="rId22"/>
    <p:sldId id="474" r:id="rId23"/>
    <p:sldId id="475" r:id="rId24"/>
    <p:sldId id="533" r:id="rId25"/>
    <p:sldId id="532" r:id="rId26"/>
    <p:sldId id="476" r:id="rId27"/>
    <p:sldId id="477" r:id="rId28"/>
    <p:sldId id="478" r:id="rId29"/>
    <p:sldId id="479" r:id="rId30"/>
    <p:sldId id="480" r:id="rId31"/>
    <p:sldId id="515" r:id="rId32"/>
    <p:sldId id="516" r:id="rId33"/>
    <p:sldId id="517" r:id="rId34"/>
    <p:sldId id="518" r:id="rId35"/>
    <p:sldId id="521" r:id="rId36"/>
    <p:sldId id="519" r:id="rId37"/>
    <p:sldId id="484" r:id="rId38"/>
    <p:sldId id="482" r:id="rId39"/>
    <p:sldId id="485" r:id="rId40"/>
    <p:sldId id="486" r:id="rId41"/>
    <p:sldId id="483" r:id="rId42"/>
    <p:sldId id="487" r:id="rId43"/>
    <p:sldId id="491" r:id="rId44"/>
    <p:sldId id="492" r:id="rId45"/>
    <p:sldId id="488" r:id="rId46"/>
    <p:sldId id="493" r:id="rId47"/>
    <p:sldId id="494" r:id="rId48"/>
    <p:sldId id="495" r:id="rId49"/>
    <p:sldId id="496" r:id="rId50"/>
    <p:sldId id="504" r:id="rId51"/>
    <p:sldId id="497" r:id="rId52"/>
    <p:sldId id="527" r:id="rId53"/>
    <p:sldId id="528" r:id="rId54"/>
    <p:sldId id="489" r:id="rId55"/>
    <p:sldId id="522" r:id="rId56"/>
    <p:sldId id="490" r:id="rId57"/>
    <p:sldId id="498" r:id="rId58"/>
    <p:sldId id="500" r:id="rId59"/>
    <p:sldId id="503" r:id="rId60"/>
    <p:sldId id="501" r:id="rId61"/>
    <p:sldId id="506" r:id="rId62"/>
    <p:sldId id="508" r:id="rId63"/>
    <p:sldId id="509" r:id="rId64"/>
    <p:sldId id="510" r:id="rId65"/>
    <p:sldId id="511" r:id="rId66"/>
    <p:sldId id="512" r:id="rId67"/>
    <p:sldId id="513"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9" autoAdjust="0"/>
  </p:normalViewPr>
  <p:slideViewPr>
    <p:cSldViewPr>
      <p:cViewPr varScale="1">
        <p:scale>
          <a:sx n="52" d="100"/>
          <a:sy n="52" d="100"/>
        </p:scale>
        <p:origin x="-1404" y="-102"/>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3BF036E-E1AF-4E8E-AB54-5470767D4BF6}" type="slidenum">
              <a:rPr lang="en-US"/>
              <a:pPr>
                <a:defRPr/>
              </a:pPr>
              <a:t>‹#›</a:t>
            </a:fld>
            <a:endParaRPr lang="en-US" dirty="0"/>
          </a:p>
        </p:txBody>
      </p:sp>
    </p:spTree>
    <p:extLst>
      <p:ext uri="{BB962C8B-B14F-4D97-AF65-F5344CB8AC3E}">
        <p14:creationId xmlns:p14="http://schemas.microsoft.com/office/powerpoint/2010/main" val="51201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a:t>Copyright 2011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EE5D172-9BCE-479C-A99E-000EA1FA1E89}" type="slidenum">
              <a:rPr lang="en-US"/>
              <a:pPr>
                <a:defRPr/>
              </a:pPr>
              <a:t>‹#›</a:t>
            </a:fld>
            <a:endParaRPr lang="en-US" dirty="0"/>
          </a:p>
        </p:txBody>
      </p:sp>
    </p:spTree>
    <p:extLst>
      <p:ext uri="{BB962C8B-B14F-4D97-AF65-F5344CB8AC3E}">
        <p14:creationId xmlns:p14="http://schemas.microsoft.com/office/powerpoint/2010/main" val="235365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60BD4839-1560-4F4D-B9DB-ED7811E69052}" type="slidenum">
              <a:rPr lang="en-US"/>
              <a:pPr>
                <a:defRPr/>
              </a:pPr>
              <a:t>‹#›</a:t>
            </a:fld>
            <a:endParaRPr lang="en-US" dirty="0"/>
          </a:p>
        </p:txBody>
      </p:sp>
    </p:spTree>
    <p:extLst>
      <p:ext uri="{BB962C8B-B14F-4D97-AF65-F5344CB8AC3E}">
        <p14:creationId xmlns:p14="http://schemas.microsoft.com/office/powerpoint/2010/main" val="330643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7F586185-B13A-42DE-B872-023130035EBA}" type="slidenum">
              <a:rPr lang="en-US"/>
              <a:pPr>
                <a:defRPr/>
              </a:pPr>
              <a:t>‹#›</a:t>
            </a:fld>
            <a:endParaRPr lang="en-US" dirty="0"/>
          </a:p>
        </p:txBody>
      </p:sp>
    </p:spTree>
    <p:extLst>
      <p:ext uri="{BB962C8B-B14F-4D97-AF65-F5344CB8AC3E}">
        <p14:creationId xmlns:p14="http://schemas.microsoft.com/office/powerpoint/2010/main" val="279261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59223874-4368-49B6-A31F-E80FE429CE35}" type="slidenum">
              <a:rPr lang="en-US"/>
              <a:pPr>
                <a:defRPr/>
              </a:pPr>
              <a:t>‹#›</a:t>
            </a:fld>
            <a:endParaRPr lang="en-US" dirty="0"/>
          </a:p>
        </p:txBody>
      </p:sp>
    </p:spTree>
    <p:extLst>
      <p:ext uri="{BB962C8B-B14F-4D97-AF65-F5344CB8AC3E}">
        <p14:creationId xmlns:p14="http://schemas.microsoft.com/office/powerpoint/2010/main" val="52525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E3D7081B-B434-4225-8F4C-707F1DA496F8}" type="slidenum">
              <a:rPr lang="en-US"/>
              <a:pPr>
                <a:defRPr/>
              </a:pPr>
              <a:t>‹#›</a:t>
            </a:fld>
            <a:endParaRPr lang="en-US" dirty="0"/>
          </a:p>
        </p:txBody>
      </p:sp>
    </p:spTree>
    <p:extLst>
      <p:ext uri="{BB962C8B-B14F-4D97-AF65-F5344CB8AC3E}">
        <p14:creationId xmlns:p14="http://schemas.microsoft.com/office/powerpoint/2010/main" val="168760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635B1470-E6A1-431C-9EC5-4179103D5FB8}" type="slidenum">
              <a:rPr lang="en-US"/>
              <a:pPr>
                <a:defRPr/>
              </a:pPr>
              <a:t>‹#›</a:t>
            </a:fld>
            <a:endParaRPr lang="en-US" dirty="0"/>
          </a:p>
        </p:txBody>
      </p:sp>
    </p:spTree>
    <p:extLst>
      <p:ext uri="{BB962C8B-B14F-4D97-AF65-F5344CB8AC3E}">
        <p14:creationId xmlns:p14="http://schemas.microsoft.com/office/powerpoint/2010/main" val="16803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C7B3CAFE-9386-4B26-9014-7AA9797FF816}" type="slidenum">
              <a:rPr lang="en-US"/>
              <a:pPr>
                <a:defRPr/>
              </a:pPr>
              <a:t>‹#›</a:t>
            </a:fld>
            <a:endParaRPr lang="en-US" dirty="0"/>
          </a:p>
        </p:txBody>
      </p:sp>
    </p:spTree>
    <p:extLst>
      <p:ext uri="{BB962C8B-B14F-4D97-AF65-F5344CB8AC3E}">
        <p14:creationId xmlns:p14="http://schemas.microsoft.com/office/powerpoint/2010/main" val="349106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2F0B50AD-49D5-4C20-9D7B-DEACB6B9A43F}" type="slidenum">
              <a:rPr lang="en-US"/>
              <a:pPr>
                <a:defRPr/>
              </a:pPr>
              <a:t>‹#›</a:t>
            </a:fld>
            <a:endParaRPr lang="en-US" dirty="0"/>
          </a:p>
        </p:txBody>
      </p:sp>
    </p:spTree>
    <p:extLst>
      <p:ext uri="{BB962C8B-B14F-4D97-AF65-F5344CB8AC3E}">
        <p14:creationId xmlns:p14="http://schemas.microsoft.com/office/powerpoint/2010/main" val="284009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F2EA67E3-5DD6-4654-9683-184C797699AA}" type="slidenum">
              <a:rPr lang="en-US"/>
              <a:pPr>
                <a:defRPr/>
              </a:pPr>
              <a:t>‹#›</a:t>
            </a:fld>
            <a:endParaRPr lang="en-US" dirty="0"/>
          </a:p>
        </p:txBody>
      </p:sp>
    </p:spTree>
    <p:extLst>
      <p:ext uri="{BB962C8B-B14F-4D97-AF65-F5344CB8AC3E}">
        <p14:creationId xmlns:p14="http://schemas.microsoft.com/office/powerpoint/2010/main" val="408494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9FD57B9D-43A6-4655-9D9E-4273C57F0F42}" type="slidenum">
              <a:rPr lang="en-US"/>
              <a:pPr>
                <a:defRPr/>
              </a:pPr>
              <a:t>‹#›</a:t>
            </a:fld>
            <a:endParaRPr lang="en-US" dirty="0"/>
          </a:p>
        </p:txBody>
      </p:sp>
    </p:spTree>
    <p:extLst>
      <p:ext uri="{BB962C8B-B14F-4D97-AF65-F5344CB8AC3E}">
        <p14:creationId xmlns:p14="http://schemas.microsoft.com/office/powerpoint/2010/main" val="232157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843011C1-D02A-408B-B590-241EE00125D7}" type="slidenum">
              <a:rPr lang="en-US"/>
              <a:pPr>
                <a:defRPr/>
              </a:pPr>
              <a:t>‹#›</a:t>
            </a:fld>
            <a:endParaRPr lang="en-US" dirty="0"/>
          </a:p>
        </p:txBody>
      </p:sp>
    </p:spTree>
    <p:extLst>
      <p:ext uri="{BB962C8B-B14F-4D97-AF65-F5344CB8AC3E}">
        <p14:creationId xmlns:p14="http://schemas.microsoft.com/office/powerpoint/2010/main" val="380273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FB7D7874-2D74-4686-90FD-2F214C384FA4}" type="slidenum">
              <a:rPr lang="en-US"/>
              <a:pPr>
                <a:defRPr/>
              </a:pPr>
              <a:t>‹#›</a:t>
            </a:fld>
            <a:endParaRPr lang="en-US" dirty="0"/>
          </a:p>
        </p:txBody>
      </p:sp>
    </p:spTree>
    <p:extLst>
      <p:ext uri="{BB962C8B-B14F-4D97-AF65-F5344CB8AC3E}">
        <p14:creationId xmlns:p14="http://schemas.microsoft.com/office/powerpoint/2010/main" val="2542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E3388152-86DB-48C2-916F-07FEAAEB8541}" type="slidenum">
              <a:rPr lang="en-US"/>
              <a:pPr>
                <a:defRPr/>
              </a:pPr>
              <a:t>‹#›</a:t>
            </a:fld>
            <a:endParaRPr lang="en-US" dirty="0"/>
          </a:p>
        </p:txBody>
      </p:sp>
    </p:spTree>
    <p:extLst>
      <p:ext uri="{BB962C8B-B14F-4D97-AF65-F5344CB8AC3E}">
        <p14:creationId xmlns:p14="http://schemas.microsoft.com/office/powerpoint/2010/main" val="3687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803D6DA5-89D7-4394-B117-D81864D970E5}" type="slidenum">
              <a:rPr lang="en-US"/>
              <a:pPr>
                <a:defRPr/>
              </a:pPr>
              <a:t>‹#›</a:t>
            </a:fld>
            <a:endParaRPr lang="en-US" dirty="0"/>
          </a:p>
        </p:txBody>
      </p:sp>
    </p:spTree>
    <p:extLst>
      <p:ext uri="{BB962C8B-B14F-4D97-AF65-F5344CB8AC3E}">
        <p14:creationId xmlns:p14="http://schemas.microsoft.com/office/powerpoint/2010/main" val="235392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cs typeface="+mn-cs"/>
              </a:defRPr>
            </a:lvl1pPr>
          </a:lstStyle>
          <a:p>
            <a:pPr>
              <a:defRPr/>
            </a:pPr>
            <a:r>
              <a:rPr lang="en-US"/>
              <a:t>Copyright 2011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740C93C-7576-443D-BE06-AB9C0FA2A8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0"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Data Center Design</a:t>
            </a:r>
            <a:br>
              <a:rPr lang="en-US" altLang="en-US" smtClean="0"/>
            </a:br>
            <a:r>
              <a:rPr lang="en-US" sz="2400" smtClean="0"/>
              <a:t>Last Update 2012.10.24</a:t>
            </a:r>
            <a:br>
              <a:rPr lang="en-US" sz="2400" smtClean="0"/>
            </a:br>
            <a:r>
              <a:rPr lang="en-US" sz="2400" smtClean="0"/>
              <a:t>1.1.0</a:t>
            </a:r>
          </a:p>
        </p:txBody>
      </p:sp>
      <p:sp>
        <p:nvSpPr>
          <p:cNvPr id="3075" name="Rectangle 5"/>
          <p:cNvSpPr>
            <a:spLocks noGrp="1" noChangeArrowheads="1"/>
          </p:cNvSpPr>
          <p:nvPr>
            <p:ph type="ftr" sz="quarter" idx="11"/>
          </p:nvPr>
        </p:nvSpPr>
        <p:spPr>
          <a:xfrm>
            <a:off x="26670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8C162-7434-4AF8-AF27-478AC5CBED1C}"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Client Server Data Center</a:t>
            </a:r>
          </a:p>
        </p:txBody>
      </p:sp>
      <p:sp>
        <p:nvSpPr>
          <p:cNvPr id="12291" name="Content Placeholder 2"/>
          <p:cNvSpPr>
            <a:spLocks noGrp="1"/>
          </p:cNvSpPr>
          <p:nvPr>
            <p:ph idx="1"/>
          </p:nvPr>
        </p:nvSpPr>
        <p:spPr/>
        <p:txBody>
          <a:bodyPr/>
          <a:lstStyle/>
          <a:p>
            <a:r>
              <a:rPr lang="en-US" smtClean="0"/>
              <a:t>The next iteration of the data center was the client/server model</a:t>
            </a:r>
          </a:p>
          <a:p>
            <a:r>
              <a:rPr lang="en-US" smtClean="0"/>
              <a:t>Applications were installed on servers in a data center</a:t>
            </a:r>
          </a:p>
          <a:p>
            <a:r>
              <a:rPr lang="en-US" smtClean="0"/>
              <a:t>These applications were accessed by users with client software running on their PCs</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F08FB5-52A3-452C-BB3E-CA1D19A42D80}" type="slidenum">
              <a:rPr lang="en-US" smtClean="0"/>
              <a:pPr eaLnBrk="1" hangingPunct="1"/>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Client Server Data Center</a:t>
            </a:r>
          </a:p>
        </p:txBody>
      </p:sp>
      <p:sp>
        <p:nvSpPr>
          <p:cNvPr id="13315" name="Content Placeholder 2"/>
          <p:cNvSpPr>
            <a:spLocks noGrp="1"/>
          </p:cNvSpPr>
          <p:nvPr>
            <p:ph idx="1"/>
          </p:nvPr>
        </p:nvSpPr>
        <p:spPr/>
        <p:txBody>
          <a:bodyPr/>
          <a:lstStyle/>
          <a:p>
            <a:r>
              <a:rPr lang="en-US" smtClean="0"/>
              <a:t>In many cases these application servers were distributed rather than centralized because of high cost of WAN links and application performance issues</a:t>
            </a:r>
          </a:p>
          <a:p>
            <a:r>
              <a:rPr lang="en-US" smtClean="0"/>
              <a:t>These distributed servers could be individual computers the size of PCs with more robust hardware or mid range size computers that were between mainframes and PCs in size and computing power</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9DC1C8-A27A-43DF-B0F7-ADE1BB12A550}"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Client Server Data Center</a:t>
            </a:r>
          </a:p>
        </p:txBody>
      </p:sp>
      <p:pic>
        <p:nvPicPr>
          <p:cNvPr id="143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4950" y="1833563"/>
            <a:ext cx="5581650" cy="4186237"/>
          </a:xfrm>
        </p:spPr>
      </p:pic>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5DE1B-5DF4-476B-8E4B-FADAB3937023}"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Web Based Data Center</a:t>
            </a:r>
          </a:p>
        </p:txBody>
      </p:sp>
      <p:sp>
        <p:nvSpPr>
          <p:cNvPr id="15363" name="Content Placeholder 2"/>
          <p:cNvSpPr>
            <a:spLocks noGrp="1"/>
          </p:cNvSpPr>
          <p:nvPr>
            <p:ph idx="1"/>
          </p:nvPr>
        </p:nvSpPr>
        <p:spPr/>
        <p:txBody>
          <a:bodyPr/>
          <a:lstStyle/>
          <a:p>
            <a:r>
              <a:rPr lang="en-US" smtClean="0"/>
              <a:t>In the current model for the data center the servers are once again centralized as the cost of WAN links has dropped while their speed has increased</a:t>
            </a:r>
          </a:p>
          <a:p>
            <a:r>
              <a:rPr lang="en-US" smtClean="0"/>
              <a:t>Further the number of physical servers is being reduced as single servers are being moved to blade servers running virtual machines</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D3FFF-E6FE-4693-9509-0BFDE4FE90B9}"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Web Based Data Center</a:t>
            </a:r>
          </a:p>
        </p:txBody>
      </p:sp>
      <p:sp>
        <p:nvSpPr>
          <p:cNvPr id="16387" name="Content Placeholder 2"/>
          <p:cNvSpPr>
            <a:spLocks noGrp="1"/>
          </p:cNvSpPr>
          <p:nvPr>
            <p:ph idx="1"/>
          </p:nvPr>
        </p:nvSpPr>
        <p:spPr/>
        <p:txBody>
          <a:bodyPr/>
          <a:lstStyle/>
          <a:p>
            <a:r>
              <a:rPr lang="en-US" smtClean="0"/>
              <a:t>The driving force here as always is to reduce the cost</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620468-6E51-404B-96AF-9902AAE12467}"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Web Based Data Center</a:t>
            </a:r>
          </a:p>
        </p:txBody>
      </p:sp>
      <p:pic>
        <p:nvPicPr>
          <p:cNvPr id="174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589088"/>
            <a:ext cx="5715000" cy="4264025"/>
          </a:xfrm>
        </p:spPr>
      </p:pic>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2C7755-7D6C-4DCE-A8E6-11A99FFECC3A}"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Virtualization in the Data Center</a:t>
            </a:r>
          </a:p>
        </p:txBody>
      </p:sp>
      <p:sp>
        <p:nvSpPr>
          <p:cNvPr id="18435" name="Content Placeholder 2"/>
          <p:cNvSpPr>
            <a:spLocks noGrp="1"/>
          </p:cNvSpPr>
          <p:nvPr>
            <p:ph idx="1"/>
          </p:nvPr>
        </p:nvSpPr>
        <p:spPr/>
        <p:txBody>
          <a:bodyPr/>
          <a:lstStyle/>
          <a:p>
            <a:r>
              <a:rPr lang="en-US" smtClean="0"/>
              <a:t>Virtualization in the data center is moving from just virtual servers to include</a:t>
            </a:r>
          </a:p>
          <a:p>
            <a:pPr lvl="1"/>
            <a:r>
              <a:rPr lang="en-US" smtClean="0"/>
              <a:t>Server virtualization</a:t>
            </a:r>
          </a:p>
          <a:p>
            <a:pPr lvl="1"/>
            <a:r>
              <a:rPr lang="en-US" smtClean="0"/>
              <a:t>Storage virtualization</a:t>
            </a:r>
          </a:p>
          <a:p>
            <a:pPr lvl="1"/>
            <a:r>
              <a:rPr lang="en-US" smtClean="0"/>
              <a:t>Network virtualization</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A81BA3-ABBE-46CD-B760-D852DC9203E5}"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Unified Fabric</a:t>
            </a:r>
          </a:p>
        </p:txBody>
      </p:sp>
      <p:sp>
        <p:nvSpPr>
          <p:cNvPr id="19459" name="Content Placeholder 2"/>
          <p:cNvSpPr>
            <a:spLocks noGrp="1"/>
          </p:cNvSpPr>
          <p:nvPr>
            <p:ph idx="1"/>
          </p:nvPr>
        </p:nvSpPr>
        <p:spPr/>
        <p:txBody>
          <a:bodyPr/>
          <a:lstStyle/>
          <a:p>
            <a:r>
              <a:rPr lang="en-US" smtClean="0"/>
              <a:t>The physical infrastructure used in the data center has included Ethernet based LANs, Fibre Channel based SANs, and other proprietary connection types</a:t>
            </a:r>
          </a:p>
          <a:p>
            <a:r>
              <a:rPr lang="en-US" smtClean="0"/>
              <a:t>The trend is toward using Ethernet as the single infrastructure with the storage data running on FCoE – Fibre Channel Over Ethernet</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C0357A-CEBC-42AE-9DA0-7A3CE0751E8F}"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Topology</a:t>
            </a:r>
          </a:p>
        </p:txBody>
      </p:sp>
      <p:sp>
        <p:nvSpPr>
          <p:cNvPr id="20483" name="Content Placeholder 2"/>
          <p:cNvSpPr>
            <a:spLocks noGrp="1"/>
          </p:cNvSpPr>
          <p:nvPr>
            <p:ph idx="1"/>
          </p:nvPr>
        </p:nvSpPr>
        <p:spPr/>
        <p:txBody>
          <a:bodyPr/>
          <a:lstStyle/>
          <a:p>
            <a:r>
              <a:rPr lang="en-US" smtClean="0"/>
              <a:t>Here is the suggested topology as illustrated in the Official Cert Guide for the CCDA test by Bruno and Jordon from Cisco Press</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7EE415-80E0-4F0D-AFB3-FECBBCE3051C}"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Topology</a:t>
            </a:r>
          </a:p>
        </p:txBody>
      </p:sp>
      <p:sp>
        <p:nvSpPr>
          <p:cNvPr id="21507" name="Content Placeholder 2"/>
          <p:cNvSpPr>
            <a:spLocks noGrp="1"/>
          </p:cNvSpPr>
          <p:nvPr>
            <p:ph idx="1"/>
          </p:nvPr>
        </p:nvSpPr>
        <p:spPr/>
        <p:txBody>
          <a:bodyPr/>
          <a:lstStyle/>
          <a:p>
            <a:endParaRPr lang="en-US" smtClean="0"/>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A6FE2D-84FF-4257-A460-CD184D024ACC}" type="slidenum">
              <a:rPr lang="en-US" smtClean="0"/>
              <a:pPr eaLnBrk="1" hangingPunct="1"/>
              <a:t>19</a:t>
            </a:fld>
            <a:endParaRPr lang="en-US" smtClean="0"/>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l="21181" t="35416" r="3299" b="3009"/>
          <a:stretch>
            <a:fillRect/>
          </a:stretch>
        </p:blipFill>
        <p:spPr bwMode="auto">
          <a:xfrm>
            <a:off x="863600" y="1600200"/>
            <a:ext cx="7366000"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Objectives</a:t>
            </a: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8BD630-06BA-4442-B07F-517A98FBB171}" type="slidenum">
              <a:rPr lang="en-US" smtClean="0"/>
              <a:pPr eaLnBrk="1" hangingPunct="1"/>
              <a:t>2</a:t>
            </a:fld>
            <a:endParaRPr lang="en-US" smtClean="0"/>
          </a:p>
        </p:txBody>
      </p:sp>
      <p:sp>
        <p:nvSpPr>
          <p:cNvPr id="4101" name="Content Placeholder 4"/>
          <p:cNvSpPr>
            <a:spLocks noGrp="1"/>
          </p:cNvSpPr>
          <p:nvPr>
            <p:ph idx="1"/>
          </p:nvPr>
        </p:nvSpPr>
        <p:spPr/>
        <p:txBody>
          <a:bodyPr/>
          <a:lstStyle/>
          <a:p>
            <a:r>
              <a:rPr lang="en-US" smtClean="0"/>
              <a:t>To see how the basic design principles should be adjusted for a data center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Topology</a:t>
            </a:r>
          </a:p>
        </p:txBody>
      </p:sp>
      <p:sp>
        <p:nvSpPr>
          <p:cNvPr id="3" name="Content Placeholder 2"/>
          <p:cNvSpPr>
            <a:spLocks noGrp="1"/>
          </p:cNvSpPr>
          <p:nvPr>
            <p:ph idx="1"/>
          </p:nvPr>
        </p:nvSpPr>
        <p:spPr/>
        <p:txBody>
          <a:bodyPr/>
          <a:lstStyle/>
          <a:p>
            <a:pPr>
              <a:defRPr/>
            </a:pPr>
            <a:r>
              <a:rPr lang="en-US" dirty="0" smtClean="0"/>
              <a:t>Here is how they describe this data center topology</a:t>
            </a:r>
          </a:p>
          <a:p>
            <a:pPr lvl="1">
              <a:defRPr/>
            </a:pPr>
            <a:r>
              <a:rPr lang="en-US" dirty="0" smtClean="0">
                <a:ea typeface="+mn-ea"/>
                <a:cs typeface="+mn-cs"/>
              </a:rPr>
              <a:t>At the top layer, we have virtual machines which are software entities that have hardware level abstraction capable of running a guest OS on top of a resource scheduler also known as a hypervisor</a:t>
            </a:r>
          </a:p>
          <a:p>
            <a:pPr lvl="1">
              <a:defRPr/>
            </a:pPr>
            <a:r>
              <a:rPr lang="en-US" dirty="0" smtClean="0">
                <a:ea typeface="+mn-ea"/>
                <a:cs typeface="+mn-cs"/>
              </a:rPr>
              <a:t>Within the unified computing resources, the service profile defines the identity of the server</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6F3E2A-B6EC-4B14-A149-C86CBE104A31}"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Topology</a:t>
            </a:r>
          </a:p>
        </p:txBody>
      </p:sp>
      <p:sp>
        <p:nvSpPr>
          <p:cNvPr id="3" name="Content Placeholder 2"/>
          <p:cNvSpPr>
            <a:spLocks noGrp="1"/>
          </p:cNvSpPr>
          <p:nvPr>
            <p:ph idx="1"/>
          </p:nvPr>
        </p:nvSpPr>
        <p:spPr/>
        <p:txBody>
          <a:bodyPr/>
          <a:lstStyle/>
          <a:p>
            <a:pPr lvl="1">
              <a:defRPr/>
            </a:pPr>
            <a:r>
              <a:rPr lang="en-US" dirty="0" smtClean="0">
                <a:ea typeface="+mn-ea"/>
                <a:cs typeface="+mn-cs"/>
              </a:rPr>
              <a:t>The identity contains many items such as memory, CPU, network cards, storage information, and boot image</a:t>
            </a:r>
          </a:p>
          <a:p>
            <a:pPr lvl="1">
              <a:defRPr/>
            </a:pPr>
            <a:r>
              <a:rPr lang="en-US" dirty="0" smtClean="0">
                <a:ea typeface="+mn-ea"/>
                <a:cs typeface="+mn-cs"/>
              </a:rPr>
              <a:t>10 Gigabit Ethernet, FCoE, and Fibre Channel technologies provide the unified fabric and is supported on the Cisco Nexus 5000</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4D34AB-63EE-4B2E-BA90-637045606542}"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Topology</a:t>
            </a:r>
          </a:p>
        </p:txBody>
      </p:sp>
      <p:sp>
        <p:nvSpPr>
          <p:cNvPr id="3" name="Content Placeholder 2"/>
          <p:cNvSpPr>
            <a:spLocks noGrp="1"/>
          </p:cNvSpPr>
          <p:nvPr>
            <p:ph idx="1"/>
          </p:nvPr>
        </p:nvSpPr>
        <p:spPr/>
        <p:txBody>
          <a:bodyPr/>
          <a:lstStyle/>
          <a:p>
            <a:pPr lvl="1">
              <a:defRPr/>
            </a:pPr>
            <a:r>
              <a:rPr lang="en-US" dirty="0" smtClean="0">
                <a:ea typeface="+mn-ea"/>
                <a:cs typeface="+mn-cs"/>
              </a:rPr>
              <a:t>FCoE is one of the key technologies that allow native Fibre Channel frames to be used on 10G Ethernet networks</a:t>
            </a:r>
          </a:p>
          <a:p>
            <a:pPr lvl="1">
              <a:defRPr/>
            </a:pPr>
            <a:r>
              <a:rPr lang="en-US" dirty="0" smtClean="0">
                <a:ea typeface="+mn-ea"/>
                <a:cs typeface="+mn-cs"/>
              </a:rPr>
              <a:t>Virtualization technologies such as VLANs and VSANs provide for virtualized LAN and SAN connectivity by logically segmenting multiple LANs and SANs on the same physical equipment</a:t>
            </a:r>
          </a:p>
          <a:p>
            <a:pPr lvl="1">
              <a:defRPr/>
            </a:pPr>
            <a:r>
              <a:rPr lang="en-US" dirty="0" smtClean="0">
                <a:ea typeface="+mn-ea"/>
                <a:cs typeface="+mn-cs"/>
              </a:rPr>
              <a:t>Each VLAN and VSAN operates independently from one another</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ADC517-5424-4ED0-B0F4-38E5EAF3259B}"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Topology</a:t>
            </a:r>
          </a:p>
        </p:txBody>
      </p:sp>
      <p:sp>
        <p:nvSpPr>
          <p:cNvPr id="3" name="Content Placeholder 2"/>
          <p:cNvSpPr>
            <a:spLocks noGrp="1"/>
          </p:cNvSpPr>
          <p:nvPr>
            <p:ph idx="1"/>
          </p:nvPr>
        </p:nvSpPr>
        <p:spPr/>
        <p:txBody>
          <a:bodyPr/>
          <a:lstStyle/>
          <a:p>
            <a:pPr lvl="1">
              <a:defRPr/>
            </a:pPr>
            <a:r>
              <a:rPr lang="en-US" dirty="0" smtClean="0">
                <a:ea typeface="+mn-ea"/>
                <a:cs typeface="+mn-cs"/>
              </a:rPr>
              <a:t>At the lowest layer, we have virtualized hardware where storage devices can be virtualized into storage pools and network devices are virtualized using virtual device contexts (VDC)</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647E56-0A67-421A-A131-56BBD13C0019}"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Layout</a:t>
            </a:r>
          </a:p>
        </p:txBody>
      </p:sp>
      <p:sp>
        <p:nvSpPr>
          <p:cNvPr id="26627" name="Content Placeholder 2"/>
          <p:cNvSpPr>
            <a:spLocks noGrp="1"/>
          </p:cNvSpPr>
          <p:nvPr>
            <p:ph idx="1"/>
          </p:nvPr>
        </p:nvSpPr>
        <p:spPr/>
        <p:txBody>
          <a:bodyPr/>
          <a:lstStyle/>
          <a:p>
            <a:r>
              <a:rPr lang="en-US" smtClean="0"/>
              <a:t>A typical data center layout is shown in this slide by Commscope from an October 2012 webinar</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010F16-5A31-40DB-B6F8-5F30572D2E04}"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Layout</a:t>
            </a:r>
          </a:p>
        </p:txBody>
      </p:sp>
      <p:sp>
        <p:nvSpPr>
          <p:cNvPr id="27651" name="Content Placeholder 2"/>
          <p:cNvSpPr>
            <a:spLocks noGrp="1"/>
          </p:cNvSpPr>
          <p:nvPr>
            <p:ph idx="1"/>
          </p:nvPr>
        </p:nvSpPr>
        <p:spPr/>
        <p:txBody>
          <a:bodyPr/>
          <a:lstStyle/>
          <a:p>
            <a:endParaRPr lang="en-US" smtClean="0"/>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EAD5CD-BA68-4510-94D1-24629E8CA448}" type="slidenum">
              <a:rPr lang="en-US" smtClean="0"/>
              <a:pPr eaLnBrk="1" hangingPunct="1"/>
              <a:t>25</a:t>
            </a:fld>
            <a:endParaRPr lang="en-US" smtClean="0"/>
          </a:p>
        </p:txBody>
      </p:sp>
      <p:pic>
        <p:nvPicPr>
          <p:cNvPr id="27654" name="Picture 2"/>
          <p:cNvPicPr>
            <a:picLocks noChangeAspect="1" noChangeArrowheads="1"/>
          </p:cNvPicPr>
          <p:nvPr/>
        </p:nvPicPr>
        <p:blipFill>
          <a:blip r:embed="rId2">
            <a:extLst>
              <a:ext uri="{28A0092B-C50C-407E-A947-70E740481C1C}">
                <a14:useLocalDpi xmlns:a14="http://schemas.microsoft.com/office/drawing/2010/main" val="0"/>
              </a:ext>
            </a:extLst>
          </a:blip>
          <a:srcRect l="25156" t="18652" r="23280" b="2602"/>
          <a:stretch>
            <a:fillRect/>
          </a:stretch>
        </p:blipFill>
        <p:spPr bwMode="auto">
          <a:xfrm>
            <a:off x="1495425" y="1600200"/>
            <a:ext cx="5972175"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Problem Areas</a:t>
            </a:r>
          </a:p>
        </p:txBody>
      </p:sp>
      <p:sp>
        <p:nvSpPr>
          <p:cNvPr id="3" name="Content Placeholder 2"/>
          <p:cNvSpPr>
            <a:spLocks noGrp="1"/>
          </p:cNvSpPr>
          <p:nvPr>
            <p:ph idx="1"/>
          </p:nvPr>
        </p:nvSpPr>
        <p:spPr/>
        <p:txBody>
          <a:bodyPr/>
          <a:lstStyle/>
          <a:p>
            <a:pPr>
              <a:defRPr/>
            </a:pPr>
            <a:r>
              <a:rPr lang="en-US" dirty="0" smtClean="0"/>
              <a:t>As data center are centralized issues arise such as</a:t>
            </a:r>
          </a:p>
          <a:p>
            <a:pPr lvl="1">
              <a:defRPr/>
            </a:pPr>
            <a:r>
              <a:rPr lang="en-US" dirty="0" smtClean="0"/>
              <a:t>Physical rack space</a:t>
            </a:r>
          </a:p>
          <a:p>
            <a:pPr lvl="1">
              <a:defRPr/>
            </a:pPr>
            <a:r>
              <a:rPr lang="en-US" dirty="0" smtClean="0"/>
              <a:t>Electrical power required</a:t>
            </a:r>
          </a:p>
          <a:p>
            <a:pPr lvl="1">
              <a:defRPr/>
            </a:pPr>
            <a:r>
              <a:rPr lang="en-US" dirty="0" smtClean="0"/>
              <a:t>Equipment cooling</a:t>
            </a:r>
          </a:p>
          <a:p>
            <a:pPr lvl="1">
              <a:defRPr/>
            </a:pPr>
            <a:r>
              <a:rPr lang="en-US" dirty="0" smtClean="0">
                <a:ea typeface="+mn-ea"/>
                <a:cs typeface="+mn-cs"/>
              </a:rPr>
              <a:t>Limits to scale</a:t>
            </a:r>
          </a:p>
          <a:p>
            <a:pPr lvl="1">
              <a:defRPr/>
            </a:pPr>
            <a:r>
              <a:rPr lang="en-US" dirty="0" smtClean="0">
                <a:ea typeface="+mn-ea"/>
                <a:cs typeface="+mn-cs"/>
              </a:rPr>
              <a:t>Security</a:t>
            </a:r>
          </a:p>
          <a:p>
            <a:pPr lvl="1">
              <a:defRPr/>
            </a:pPr>
            <a:r>
              <a:rPr lang="en-US" dirty="0" smtClean="0">
                <a:ea typeface="+mn-ea"/>
                <a:cs typeface="+mn-cs"/>
              </a:rPr>
              <a:t>Virtualization support</a:t>
            </a:r>
          </a:p>
          <a:p>
            <a:pPr lvl="1">
              <a:defRPr/>
            </a:pPr>
            <a:r>
              <a:rPr lang="en-US" dirty="0" smtClean="0">
                <a:ea typeface="+mn-ea"/>
                <a:cs typeface="+mn-cs"/>
              </a:rPr>
              <a:t>Management effort required</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FF5F0F-56BB-41C5-9A49-B4E75B196034}"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Problem Areas</a:t>
            </a:r>
          </a:p>
        </p:txBody>
      </p:sp>
      <p:sp>
        <p:nvSpPr>
          <p:cNvPr id="3" name="Content Placeholder 2"/>
          <p:cNvSpPr>
            <a:spLocks noGrp="1"/>
          </p:cNvSpPr>
          <p:nvPr>
            <p:ph idx="1"/>
          </p:nvPr>
        </p:nvSpPr>
        <p:spPr/>
        <p:txBody>
          <a:bodyPr/>
          <a:lstStyle/>
          <a:p>
            <a:pPr>
              <a:defRPr/>
            </a:pPr>
            <a:r>
              <a:rPr lang="en-US" dirty="0" smtClean="0"/>
              <a:t>Here is what Bruno and Jordan say on these issues</a:t>
            </a:r>
          </a:p>
          <a:p>
            <a:pPr lvl="1">
              <a:defRPr/>
            </a:pPr>
            <a:r>
              <a:rPr lang="en-US" dirty="0" smtClean="0">
                <a:ea typeface="+mn-ea"/>
                <a:cs typeface="+mn-cs"/>
              </a:rPr>
              <a:t>Server growth is consistently rising which is requiring more power, which is driving the need for energy efficiency for most data center server deployments</a:t>
            </a:r>
          </a:p>
          <a:p>
            <a:pPr lvl="1">
              <a:defRPr/>
            </a:pPr>
            <a:r>
              <a:rPr lang="en-US" dirty="0" smtClean="0">
                <a:ea typeface="+mn-ea"/>
                <a:cs typeface="+mn-cs"/>
              </a:rPr>
              <a:t>Although rack servers are low cost and provide high performance, unfortunately they take up space and consume a lot of energy to operate</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0124A-3599-4DE7-9EB8-56D2D17566CE}"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Problem Areas</a:t>
            </a:r>
          </a:p>
        </p:txBody>
      </p:sp>
      <p:sp>
        <p:nvSpPr>
          <p:cNvPr id="3" name="Content Placeholder 2"/>
          <p:cNvSpPr>
            <a:spLocks noGrp="1"/>
          </p:cNvSpPr>
          <p:nvPr>
            <p:ph idx="1"/>
          </p:nvPr>
        </p:nvSpPr>
        <p:spPr/>
        <p:txBody>
          <a:bodyPr/>
          <a:lstStyle/>
          <a:p>
            <a:pPr lvl="1">
              <a:defRPr/>
            </a:pPr>
            <a:r>
              <a:rPr lang="en-US" dirty="0" smtClean="0">
                <a:ea typeface="+mn-ea"/>
                <a:cs typeface="+mn-cs"/>
              </a:rPr>
              <a:t>Because both rack space and power cost money, efficiency gains need to be considered in these areas</a:t>
            </a:r>
          </a:p>
          <a:p>
            <a:pPr lvl="1">
              <a:defRPr/>
            </a:pPr>
            <a:r>
              <a:rPr lang="en-US" dirty="0" smtClean="0">
                <a:ea typeface="+mn-ea"/>
                <a:cs typeface="+mn-cs"/>
              </a:rPr>
              <a:t>Blade servers provide similar computing power when compared to rack mount servers, but require less space, power, and cabling</a:t>
            </a:r>
          </a:p>
          <a:p>
            <a:pPr lvl="1">
              <a:defRPr/>
            </a:pPr>
            <a:r>
              <a:rPr lang="en-US" dirty="0" smtClean="0">
                <a:ea typeface="+mn-ea"/>
                <a:cs typeface="+mn-cs"/>
              </a:rPr>
              <a:t>The chassis in most blade servers allows for shared power, Ethernet LAN, and Fibre Channel SAN connections, which reduce the number of cables needed</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655DF7-D385-41A5-93CF-7F707435095C}"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Problem Areas</a:t>
            </a:r>
          </a:p>
        </p:txBody>
      </p:sp>
      <p:sp>
        <p:nvSpPr>
          <p:cNvPr id="3" name="Content Placeholder 2"/>
          <p:cNvSpPr>
            <a:spLocks noGrp="1"/>
          </p:cNvSpPr>
          <p:nvPr>
            <p:ph idx="1"/>
          </p:nvPr>
        </p:nvSpPr>
        <p:spPr/>
        <p:txBody>
          <a:bodyPr/>
          <a:lstStyle/>
          <a:p>
            <a:pPr lvl="1">
              <a:defRPr/>
            </a:pPr>
            <a:r>
              <a:rPr lang="en-US" dirty="0" smtClean="0">
                <a:ea typeface="+mn-ea"/>
                <a:cs typeface="+mn-cs"/>
              </a:rPr>
              <a:t>With both rack-mounted servers and blade servers, server virtualization software provides for better utilization of hardware resources, which requires less physical hardware to deploy servers, which in turn increases efficiency</a:t>
            </a:r>
          </a:p>
          <a:p>
            <a:pPr lvl="1">
              <a:defRPr/>
            </a:pPr>
            <a:r>
              <a:rPr lang="en-US" dirty="0" smtClean="0">
                <a:ea typeface="+mn-ea"/>
                <a:cs typeface="+mn-cs"/>
              </a:rPr>
              <a:t>Server virtualization also enables server scalability because more rack and cabinet space is available to deploy new ESX hosts running additional virtual machines</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7812CC-ED83-4F4E-B022-C3BFEEF844AF}"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What is a Data Center</a:t>
            </a:r>
          </a:p>
        </p:txBody>
      </p:sp>
      <p:sp>
        <p:nvSpPr>
          <p:cNvPr id="5123" name="Content Placeholder 2"/>
          <p:cNvSpPr>
            <a:spLocks noGrp="1"/>
          </p:cNvSpPr>
          <p:nvPr>
            <p:ph idx="1"/>
          </p:nvPr>
        </p:nvSpPr>
        <p:spPr/>
        <p:txBody>
          <a:bodyPr/>
          <a:lstStyle/>
          <a:p>
            <a:r>
              <a:rPr lang="en-US" smtClean="0"/>
              <a:t>A data center is a place where the data stores and other controlled shared resources are placed</a:t>
            </a:r>
          </a:p>
          <a:p>
            <a:r>
              <a:rPr lang="en-US" smtClean="0"/>
              <a:t>The trend on where the data center should be goes back and forth from centralization to decentralization</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DA0848-A305-4553-A70C-20EF40FB36B6}"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Facility Planning</a:t>
            </a:r>
          </a:p>
        </p:txBody>
      </p:sp>
      <p:sp>
        <p:nvSpPr>
          <p:cNvPr id="3" name="Content Placeholder 2"/>
          <p:cNvSpPr>
            <a:spLocks noGrp="1"/>
          </p:cNvSpPr>
          <p:nvPr>
            <p:ph idx="1"/>
          </p:nvPr>
        </p:nvSpPr>
        <p:spPr/>
        <p:txBody>
          <a:bodyPr/>
          <a:lstStyle/>
          <a:p>
            <a:pPr>
              <a:defRPr/>
            </a:pPr>
            <a:r>
              <a:rPr lang="en-US" dirty="0" smtClean="0"/>
              <a:t>When planning the physical facility consideration must be given to</a:t>
            </a:r>
          </a:p>
          <a:p>
            <a:pPr lvl="1">
              <a:defRPr/>
            </a:pPr>
            <a:r>
              <a:rPr lang="en-US" dirty="0" smtClean="0">
                <a:ea typeface="+mn-ea"/>
                <a:cs typeface="+mn-cs"/>
              </a:rPr>
              <a:t>Floor space needed</a:t>
            </a:r>
          </a:p>
          <a:p>
            <a:pPr lvl="1">
              <a:defRPr/>
            </a:pPr>
            <a:r>
              <a:rPr lang="en-US" dirty="0" smtClean="0">
                <a:ea typeface="+mn-ea"/>
                <a:cs typeface="+mn-cs"/>
              </a:rPr>
              <a:t>How much load the raised floor can support</a:t>
            </a:r>
          </a:p>
          <a:p>
            <a:pPr lvl="1">
              <a:defRPr/>
            </a:pPr>
            <a:r>
              <a:rPr lang="en-US" dirty="0" smtClean="0">
                <a:ea typeface="+mn-ea"/>
                <a:cs typeface="+mn-cs"/>
              </a:rPr>
              <a:t>Electrical power required</a:t>
            </a:r>
          </a:p>
          <a:p>
            <a:pPr lvl="1">
              <a:defRPr/>
            </a:pPr>
            <a:r>
              <a:rPr lang="en-US" dirty="0" smtClean="0">
                <a:ea typeface="+mn-ea"/>
                <a:cs typeface="+mn-cs"/>
              </a:rPr>
              <a:t>Cooling capacity required</a:t>
            </a:r>
          </a:p>
          <a:p>
            <a:pPr lvl="1">
              <a:defRPr/>
            </a:pPr>
            <a:r>
              <a:rPr lang="en-US" dirty="0" smtClean="0">
                <a:ea typeface="+mn-ea"/>
                <a:cs typeface="+mn-cs"/>
              </a:rPr>
              <a:t>The cabling that will be needed and how to manage it</a:t>
            </a:r>
          </a:p>
          <a:p>
            <a:pPr>
              <a:defRPr/>
            </a:pPr>
            <a:r>
              <a:rPr lang="en-US" dirty="0" smtClean="0"/>
              <a:t>For example</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FD1131-9C80-40DF-906F-B6B1961CD742}"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Raised Floor</a:t>
            </a: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5F57BC-ABB4-4AF2-BEBB-3438A9BF5190}" type="slidenum">
              <a:rPr lang="en-US" smtClean="0"/>
              <a:pPr eaLnBrk="1" hangingPunct="1"/>
              <a:t>31</a:t>
            </a:fld>
            <a:endParaRPr lang="en-US" smtClean="0"/>
          </a:p>
        </p:txBody>
      </p:sp>
      <p:pic>
        <p:nvPicPr>
          <p:cNvPr id="33797" name="Picture 4" descr="UnderFlo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934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Raised Floor</a:t>
            </a:r>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D62D60-AAA7-4116-AD8B-FCACF78B2E26}" type="slidenum">
              <a:rPr lang="en-US" smtClean="0"/>
              <a:pPr eaLnBrk="1" hangingPunct="1"/>
              <a:t>32</a:t>
            </a:fld>
            <a:endParaRPr lang="en-US" smtClean="0"/>
          </a:p>
        </p:txBody>
      </p:sp>
      <p:pic>
        <p:nvPicPr>
          <p:cNvPr id="34821" name="Picture 5" descr="RaisedFloor2"/>
          <p:cNvPicPr>
            <a:picLocks noChangeAspect="1" noChangeArrowheads="1"/>
          </p:cNvPicPr>
          <p:nvPr/>
        </p:nvPicPr>
        <p:blipFill>
          <a:blip r:embed="rId2">
            <a:extLst>
              <a:ext uri="{28A0092B-C50C-407E-A947-70E740481C1C}">
                <a14:useLocalDpi xmlns:a14="http://schemas.microsoft.com/office/drawing/2010/main" val="0"/>
              </a:ext>
            </a:extLst>
          </a:blip>
          <a:srcRect l="810" r="2025"/>
          <a:stretch>
            <a:fillRect/>
          </a:stretch>
        </p:blipFill>
        <p:spPr bwMode="auto">
          <a:xfrm>
            <a:off x="3124200" y="1447800"/>
            <a:ext cx="30480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n-US" smtClean="0"/>
              <a:t>Raised Floor</a:t>
            </a: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F5DE17-FF83-4387-97BB-CDBE6D5E903C}" type="slidenum">
              <a:rPr lang="en-US" smtClean="0"/>
              <a:pPr eaLnBrk="1" hangingPunct="1"/>
              <a:t>33</a:t>
            </a:fld>
            <a:endParaRPr lang="en-US" smtClean="0"/>
          </a:p>
        </p:txBody>
      </p:sp>
      <p:pic>
        <p:nvPicPr>
          <p:cNvPr id="35845" name="Picture 1028" descr="RaisedFlo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8600"/>
            <a:ext cx="6858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Raised Floor Layout</a:t>
            </a:r>
          </a:p>
        </p:txBody>
      </p:sp>
      <p:sp>
        <p:nvSpPr>
          <p:cNvPr id="368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68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2F6735-5C6A-4C9E-B332-F7BD74A5EBF5}" type="slidenum">
              <a:rPr lang="en-US" smtClean="0"/>
              <a:pPr eaLnBrk="1" hangingPunct="1"/>
              <a:t>34</a:t>
            </a:fld>
            <a:endParaRPr lang="en-US" smtClean="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l="22592" t="24385" r="39754" b="34016"/>
          <a:stretch>
            <a:fillRect/>
          </a:stretch>
        </p:blipFill>
        <p:spPr bwMode="auto">
          <a:xfrm>
            <a:off x="1873250" y="1622425"/>
            <a:ext cx="5478463"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Raised Floor v Overhead Rack</a:t>
            </a:r>
          </a:p>
        </p:txBody>
      </p:sp>
      <p:sp>
        <p:nvSpPr>
          <p:cNvPr id="37891" name="Content Placeholder 2"/>
          <p:cNvSpPr>
            <a:spLocks noGrp="1"/>
          </p:cNvSpPr>
          <p:nvPr>
            <p:ph idx="1"/>
          </p:nvPr>
        </p:nvSpPr>
        <p:spPr/>
        <p:txBody>
          <a:bodyPr/>
          <a:lstStyle/>
          <a:p>
            <a:r>
              <a:rPr lang="en-US" smtClean="0"/>
              <a:t>Over the last few years opinion has coalesced around the idea that power cables should go under the raised floor and the data cables overhead in basket racks such as these</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E918A8-0354-49F4-BD0B-039619FF8517}"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Overhead Cable Racks</a:t>
            </a:r>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CF69EF-4225-4EF9-AB13-C9CB4E8FF82A}" type="slidenum">
              <a:rPr lang="en-US" smtClean="0"/>
              <a:pPr eaLnBrk="1" hangingPunct="1"/>
              <a:t>36</a:t>
            </a:fld>
            <a:endParaRPr lang="en-US" smtClean="0"/>
          </a:p>
        </p:txBody>
      </p:sp>
      <p:pic>
        <p:nvPicPr>
          <p:cNvPr id="38917" name="Picture 4" descr="cap_2246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411288"/>
            <a:ext cx="7081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Facility Planning</a:t>
            </a:r>
          </a:p>
        </p:txBody>
      </p:sp>
      <p:sp>
        <p:nvSpPr>
          <p:cNvPr id="39939" name="Content Placeholder 2"/>
          <p:cNvSpPr>
            <a:spLocks noGrp="1"/>
          </p:cNvSpPr>
          <p:nvPr>
            <p:ph idx="1"/>
          </p:nvPr>
        </p:nvSpPr>
        <p:spPr/>
        <p:txBody>
          <a:bodyPr/>
          <a:lstStyle/>
          <a:p>
            <a:r>
              <a:rPr lang="en-US" smtClean="0"/>
              <a:t>The environmental conditions in t</a:t>
            </a:r>
            <a:r>
              <a:rPr lang="en-US" sz="3600" smtClean="0"/>
              <a:t>he data center is determined by the equipment as certain operating </a:t>
            </a:r>
            <a:r>
              <a:rPr lang="en-US" smtClean="0"/>
              <a:t>temperatures and humidity levels need to be maintained in the data center</a:t>
            </a:r>
          </a:p>
          <a:p>
            <a:r>
              <a:rPr lang="en-US" smtClean="0"/>
              <a:t>The physical security of the data center must be planned from the beginning</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CD386A-C349-4F40-B30A-DA016AF3F6DC}"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Facility Planning</a:t>
            </a:r>
          </a:p>
        </p:txBody>
      </p:sp>
      <p:sp>
        <p:nvSpPr>
          <p:cNvPr id="40963" name="Content Placeholder 2"/>
          <p:cNvSpPr>
            <a:spLocks noGrp="1"/>
          </p:cNvSpPr>
          <p:nvPr>
            <p:ph idx="1"/>
          </p:nvPr>
        </p:nvSpPr>
        <p:spPr/>
        <p:txBody>
          <a:bodyPr/>
          <a:lstStyle/>
          <a:p>
            <a:r>
              <a:rPr lang="en-US" smtClean="0"/>
              <a:t>Here is how Bruno and Jordan summarizes this</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B5F464-3A16-45E1-8124-9BCEF6E2505A}"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Facility Planning</a:t>
            </a:r>
          </a:p>
        </p:txBody>
      </p:sp>
      <p:sp>
        <p:nvSpPr>
          <p:cNvPr id="41987" name="Content Placeholder 2"/>
          <p:cNvSpPr>
            <a:spLocks noGrp="1"/>
          </p:cNvSpPr>
          <p:nvPr>
            <p:ph idx="1"/>
          </p:nvPr>
        </p:nvSpPr>
        <p:spPr/>
        <p:txBody>
          <a:bodyPr/>
          <a:lstStyle/>
          <a:p>
            <a:endParaRPr lang="en-US" smtClean="0"/>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521F7-A58E-46E9-9FB0-91A09B93D052}" type="slidenum">
              <a:rPr lang="en-US" smtClean="0"/>
              <a:pPr eaLnBrk="1" hangingPunct="1"/>
              <a:t>39</a:t>
            </a:fld>
            <a:endParaRPr lang="en-US" smtClean="0"/>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l="16840" t="33797" r="10417" b="2779"/>
          <a:stretch>
            <a:fillRect/>
          </a:stretch>
        </p:blipFill>
        <p:spPr bwMode="auto">
          <a:xfrm>
            <a:off x="1119188" y="1600200"/>
            <a:ext cx="68818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What is a Data Center</a:t>
            </a:r>
          </a:p>
        </p:txBody>
      </p:sp>
      <p:sp>
        <p:nvSpPr>
          <p:cNvPr id="6147" name="Content Placeholder 2"/>
          <p:cNvSpPr>
            <a:spLocks noGrp="1"/>
          </p:cNvSpPr>
          <p:nvPr>
            <p:ph idx="1"/>
          </p:nvPr>
        </p:nvSpPr>
        <p:spPr/>
        <p:txBody>
          <a:bodyPr/>
          <a:lstStyle/>
          <a:p>
            <a:r>
              <a:rPr lang="en-US" smtClean="0"/>
              <a:t>The argument, to which there is no answer, is between lower cost through centralization as desired by IT and control of resources through decentralization that is desired by the business units</a:t>
            </a:r>
          </a:p>
          <a:p>
            <a:r>
              <a:rPr lang="en-US" smtClean="0"/>
              <a:t>One side will win the battle, then the other side</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C436C4-DAC4-40CC-A08B-CB44EC814F87}"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Floor Space</a:t>
            </a:r>
          </a:p>
        </p:txBody>
      </p:sp>
      <p:sp>
        <p:nvSpPr>
          <p:cNvPr id="3" name="Content Placeholder 2"/>
          <p:cNvSpPr>
            <a:spLocks noGrp="1"/>
          </p:cNvSpPr>
          <p:nvPr>
            <p:ph idx="1"/>
          </p:nvPr>
        </p:nvSpPr>
        <p:spPr/>
        <p:txBody>
          <a:bodyPr/>
          <a:lstStyle/>
          <a:p>
            <a:pPr>
              <a:defRPr/>
            </a:pPr>
            <a:r>
              <a:rPr lang="en-US" dirty="0" smtClean="0"/>
              <a:t>The floor space needed is determined by</a:t>
            </a:r>
          </a:p>
          <a:p>
            <a:pPr lvl="1">
              <a:defRPr/>
            </a:pPr>
            <a:r>
              <a:rPr lang="en-US" dirty="0" smtClean="0">
                <a:ea typeface="+mn-ea"/>
                <a:cs typeface="+mn-cs"/>
              </a:rPr>
              <a:t>The number of servers, amount of storage equipment, and networking equipment that will be needed</a:t>
            </a:r>
          </a:p>
          <a:p>
            <a:pPr lvl="1">
              <a:defRPr/>
            </a:pPr>
            <a:r>
              <a:rPr lang="en-US" dirty="0" smtClean="0">
                <a:ea typeface="+mn-ea"/>
                <a:cs typeface="+mn-cs"/>
              </a:rPr>
              <a:t>The space needed for non-infrastructure areas such as </a:t>
            </a:r>
          </a:p>
          <a:p>
            <a:pPr lvl="2">
              <a:defRPr/>
            </a:pPr>
            <a:r>
              <a:rPr lang="en-US" dirty="0" smtClean="0">
                <a:ea typeface="+mn-ea"/>
                <a:cs typeface="+mn-cs"/>
              </a:rPr>
              <a:t>Shipping and receiving</a:t>
            </a:r>
          </a:p>
          <a:p>
            <a:pPr lvl="2">
              <a:defRPr/>
            </a:pPr>
            <a:r>
              <a:rPr lang="en-US" dirty="0" smtClean="0">
                <a:ea typeface="+mn-ea"/>
                <a:cs typeface="+mn-cs"/>
              </a:rPr>
              <a:t>Server and network staging</a:t>
            </a:r>
          </a:p>
          <a:p>
            <a:pPr lvl="2">
              <a:defRPr/>
            </a:pPr>
            <a:r>
              <a:rPr lang="en-US" dirty="0" smtClean="0">
                <a:ea typeface="+mn-ea"/>
                <a:cs typeface="+mn-cs"/>
              </a:rPr>
              <a:t>Storage rooms, break rooms, and bath rooms</a:t>
            </a:r>
          </a:p>
          <a:p>
            <a:pPr lvl="2">
              <a:defRPr/>
            </a:pPr>
            <a:r>
              <a:rPr lang="en-US" dirty="0" smtClean="0">
                <a:ea typeface="+mn-ea"/>
                <a:cs typeface="+mn-cs"/>
              </a:rPr>
              <a:t>Employee office space</a:t>
            </a:r>
            <a:endParaRPr lang="en-US" dirty="0"/>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EADD90-727D-4382-9B80-9ECF426278BE}"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Equipment</a:t>
            </a:r>
          </a:p>
        </p:txBody>
      </p:sp>
      <p:sp>
        <p:nvSpPr>
          <p:cNvPr id="3" name="Content Placeholder 2"/>
          <p:cNvSpPr>
            <a:spLocks noGrp="1"/>
          </p:cNvSpPr>
          <p:nvPr>
            <p:ph idx="1"/>
          </p:nvPr>
        </p:nvSpPr>
        <p:spPr/>
        <p:txBody>
          <a:bodyPr/>
          <a:lstStyle/>
          <a:p>
            <a:pPr>
              <a:defRPr/>
            </a:pPr>
            <a:r>
              <a:rPr lang="en-US" dirty="0" smtClean="0"/>
              <a:t>As the authors state the equipment used will guide much of this as we consider</a:t>
            </a:r>
          </a:p>
          <a:p>
            <a:pPr lvl="1">
              <a:defRPr/>
            </a:pPr>
            <a:r>
              <a:rPr lang="en-US" dirty="0" smtClean="0">
                <a:ea typeface="+mn-ea"/>
                <a:cs typeface="+mn-cs"/>
              </a:rPr>
              <a:t>Weight of the rack and equipment</a:t>
            </a:r>
          </a:p>
          <a:p>
            <a:pPr lvl="1">
              <a:defRPr/>
            </a:pPr>
            <a:r>
              <a:rPr lang="en-US" dirty="0" smtClean="0">
                <a:ea typeface="+mn-ea"/>
                <a:cs typeface="+mn-cs"/>
              </a:rPr>
              <a:t>Heat expelled from equipment</a:t>
            </a:r>
          </a:p>
          <a:p>
            <a:pPr lvl="1">
              <a:defRPr/>
            </a:pPr>
            <a:r>
              <a:rPr lang="en-US" dirty="0" smtClean="0">
                <a:ea typeface="+mn-ea"/>
                <a:cs typeface="+mn-cs"/>
              </a:rPr>
              <a:t>Amount and type of power needed</a:t>
            </a:r>
          </a:p>
          <a:p>
            <a:pPr lvl="1">
              <a:defRPr/>
            </a:pPr>
            <a:r>
              <a:rPr lang="en-US" dirty="0" smtClean="0">
                <a:ea typeface="+mn-ea"/>
                <a:cs typeface="+mn-cs"/>
              </a:rPr>
              <a:t>Automatic transfer switch for equipment that has single power supplies</a:t>
            </a:r>
          </a:p>
          <a:p>
            <a:pPr lvl="1">
              <a:defRPr/>
            </a:pPr>
            <a:r>
              <a:rPr lang="en-US" dirty="0" smtClean="0">
                <a:ea typeface="+mn-ea"/>
                <a:cs typeface="+mn-cs"/>
              </a:rPr>
              <a:t>Uninterruptible power supplies (UPS)</a:t>
            </a:r>
          </a:p>
          <a:p>
            <a:pPr lvl="1">
              <a:defRPr/>
            </a:pPr>
            <a:r>
              <a:rPr lang="en-US" dirty="0" smtClean="0">
                <a:ea typeface="+mn-ea"/>
                <a:cs typeface="+mn-cs"/>
              </a:rPr>
              <a:t>Redundant power distribution units (PDU)</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4C71FB-CF3E-4F3B-9EF0-916A2FC204F4}"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Electrical Power</a:t>
            </a:r>
          </a:p>
        </p:txBody>
      </p:sp>
      <p:sp>
        <p:nvSpPr>
          <p:cNvPr id="45059" name="Content Placeholder 2"/>
          <p:cNvSpPr>
            <a:spLocks noGrp="1"/>
          </p:cNvSpPr>
          <p:nvPr>
            <p:ph idx="1"/>
          </p:nvPr>
        </p:nvSpPr>
        <p:spPr/>
        <p:txBody>
          <a:bodyPr/>
          <a:lstStyle/>
          <a:p>
            <a:r>
              <a:rPr lang="en-US" smtClean="0"/>
              <a:t>Several factors determine how much electrical power will be required including</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BA6BAD-858B-4357-ADC0-C37D2F6542BF}"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Electrical Power</a:t>
            </a:r>
          </a:p>
        </p:txBody>
      </p:sp>
      <p:sp>
        <p:nvSpPr>
          <p:cNvPr id="46083" name="Content Placeholder 2"/>
          <p:cNvSpPr>
            <a:spLocks noGrp="1"/>
          </p:cNvSpPr>
          <p:nvPr>
            <p:ph idx="1"/>
          </p:nvPr>
        </p:nvSpPr>
        <p:spPr/>
        <p:txBody>
          <a:bodyPr/>
          <a:lstStyle/>
          <a:p>
            <a:endParaRPr lang="en-US" smtClean="0"/>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12783F-788C-40AD-BAEE-80928B3D39B5}" type="slidenum">
              <a:rPr lang="en-US" smtClean="0"/>
              <a:pPr eaLnBrk="1" hangingPunct="1"/>
              <a:t>43</a:t>
            </a:fld>
            <a:endParaRPr lang="en-US" smtClean="0"/>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l="15627" t="55788" r="39409"/>
          <a:stretch>
            <a:fillRect/>
          </a:stretch>
        </p:blipFill>
        <p:spPr bwMode="auto">
          <a:xfrm>
            <a:off x="1479550" y="1600200"/>
            <a:ext cx="614045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Electrical Power</a:t>
            </a:r>
          </a:p>
        </p:txBody>
      </p:sp>
      <p:sp>
        <p:nvSpPr>
          <p:cNvPr id="47107" name="Content Placeholder 2"/>
          <p:cNvSpPr>
            <a:spLocks noGrp="1"/>
          </p:cNvSpPr>
          <p:nvPr>
            <p:ph idx="1"/>
          </p:nvPr>
        </p:nvSpPr>
        <p:spPr/>
        <p:txBody>
          <a:bodyPr/>
          <a:lstStyle/>
          <a:p>
            <a:r>
              <a:rPr lang="en-US" smtClean="0"/>
              <a:t>Redundant power supplies are needed in the form of dual electrical supplies to the equipment</a:t>
            </a:r>
          </a:p>
          <a:p>
            <a:r>
              <a:rPr lang="en-US" smtClean="0"/>
              <a:t>UPS based battery backup for short term power</a:t>
            </a:r>
          </a:p>
          <a:p>
            <a:r>
              <a:rPr lang="en-US" smtClean="0"/>
              <a:t>Generator based backup for longer term power</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3FE0FF-3F78-483F-AA1A-FAA0B2843877}"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a:defRPr/>
            </a:pPr>
            <a:r>
              <a:rPr lang="en-US" dirty="0" smtClean="0"/>
              <a:t>Bruno and Jordan point out these considerations when designing the cooling system</a:t>
            </a:r>
          </a:p>
          <a:p>
            <a:pPr lvl="1">
              <a:defRPr/>
            </a:pPr>
            <a:r>
              <a:rPr lang="en-US" dirty="0" smtClean="0">
                <a:ea typeface="+mn-ea"/>
                <a:cs typeface="+mn-cs"/>
              </a:rPr>
              <a:t>Cooling is used to control the temperature and humidity of the devices, and it is applied to zones, racks, or individual devices</a:t>
            </a:r>
          </a:p>
          <a:p>
            <a:pPr lvl="1">
              <a:defRPr/>
            </a:pPr>
            <a:r>
              <a:rPr lang="en-US" dirty="0" smtClean="0">
                <a:ea typeface="+mn-ea"/>
                <a:cs typeface="+mn-cs"/>
              </a:rPr>
              <a:t>Environmental conditions need to be considered and measured by using probes to measure temperature changes, hot spots, and relative humidity</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8BA16-EAAC-4904-AA1A-0DF31C23BC94}"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A major issue with high-density computing is overheating</a:t>
            </a:r>
          </a:p>
          <a:p>
            <a:pPr lvl="1">
              <a:defRPr/>
            </a:pPr>
            <a:r>
              <a:rPr lang="en-US" dirty="0" smtClean="0">
                <a:ea typeface="+mn-ea"/>
                <a:cs typeface="+mn-cs"/>
              </a:rPr>
              <a:t>There are more hot spots, and therefore more heat overall is produced</a:t>
            </a:r>
          </a:p>
          <a:p>
            <a:pPr lvl="1">
              <a:defRPr/>
            </a:pPr>
            <a:r>
              <a:rPr lang="en-US" dirty="0" smtClean="0">
                <a:ea typeface="+mn-ea"/>
                <a:cs typeface="+mn-cs"/>
              </a:rPr>
              <a:t>The increase in heat and humidity threatens equipment life spans</a:t>
            </a:r>
          </a:p>
          <a:p>
            <a:pPr lvl="1">
              <a:defRPr/>
            </a:pPr>
            <a:r>
              <a:rPr lang="en-US" dirty="0" smtClean="0">
                <a:ea typeface="+mn-ea"/>
                <a:cs typeface="+mn-cs"/>
              </a:rPr>
              <a:t>Computing power and  memory requirements demand more power and thus generate more heat output</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05864C-E661-4F4B-A787-F3E110D7AF71}"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Space-saving servers increase the server density possible in a rack, but keep in mind that density = heat</a:t>
            </a:r>
          </a:p>
          <a:p>
            <a:pPr lvl="1">
              <a:defRPr/>
            </a:pPr>
            <a:r>
              <a:rPr lang="en-US" dirty="0" smtClean="0">
                <a:ea typeface="+mn-ea"/>
                <a:cs typeface="+mn-cs"/>
              </a:rPr>
              <a:t>It might not be a big deal for one chassis at 3 kilowatt (kW), but with five or six servers per rack, the heat output increases to 20 kW</a:t>
            </a:r>
          </a:p>
          <a:p>
            <a:pPr lvl="1">
              <a:defRPr/>
            </a:pPr>
            <a:r>
              <a:rPr lang="en-US" dirty="0" smtClean="0">
                <a:ea typeface="+mn-ea"/>
                <a:cs typeface="+mn-cs"/>
              </a:rPr>
              <a:t>In addition, humidity levels can affect static electricity in the data center</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322BC1-7CA4-4A73-91D0-396DB31BA4EA}"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So, it is recommended that relative humidity level be in the range of 40 percent to 55 percent</a:t>
            </a:r>
          </a:p>
          <a:p>
            <a:pPr lvl="1">
              <a:defRPr/>
            </a:pPr>
            <a:r>
              <a:rPr lang="en-US" dirty="0" smtClean="0">
                <a:ea typeface="+mn-ea"/>
                <a:cs typeface="+mn-cs"/>
              </a:rPr>
              <a:t>High levels of static electricity can cause damage to data center equipment</a:t>
            </a:r>
          </a:p>
          <a:p>
            <a:pPr lvl="1">
              <a:defRPr/>
            </a:pPr>
            <a:r>
              <a:rPr lang="en-US" dirty="0" smtClean="0">
                <a:ea typeface="+mn-ea"/>
                <a:cs typeface="+mn-cs"/>
              </a:rPr>
              <a:t>Proper airflow is required to reduce the amount of heat generated by the high-density equipment</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548E32-F81E-486B-87DC-31C872E7F0DF}"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Sufficient cooling equipment must be available to produce acceptable temperatures within the data center</a:t>
            </a:r>
          </a:p>
          <a:p>
            <a:pPr lvl="1">
              <a:defRPr/>
            </a:pPr>
            <a:r>
              <a:rPr lang="en-US" dirty="0" smtClean="0">
                <a:ea typeface="+mn-ea"/>
                <a:cs typeface="+mn-cs"/>
              </a:rPr>
              <a:t>The cabinets and racks should be arranged in the data center with an alternating pattern of “cold” and “hot” aisles</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087D7F-3ABC-4808-93E5-809B5DC6A2ED}"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What is a Data Center</a:t>
            </a:r>
          </a:p>
        </p:txBody>
      </p:sp>
      <p:sp>
        <p:nvSpPr>
          <p:cNvPr id="7171" name="Content Placeholder 2"/>
          <p:cNvSpPr>
            <a:spLocks noGrp="1"/>
          </p:cNvSpPr>
          <p:nvPr>
            <p:ph idx="1"/>
          </p:nvPr>
        </p:nvSpPr>
        <p:spPr/>
        <p:txBody>
          <a:bodyPr/>
          <a:lstStyle/>
          <a:p>
            <a:r>
              <a:rPr lang="en-US" smtClean="0"/>
              <a:t>This back and forth cycles on about a five year basis because there are compelling advantages on each side</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2729D2-EB78-41BA-B114-2A290F3AEF5A}"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The cold aisle should have equipment arranged face to face, and the hot aisle should have equipment arranged back to back. In the cold aisle, there should be perforated floor tiles drawing cold air from the floor into the face of the equipment</a:t>
            </a:r>
          </a:p>
          <a:p>
            <a:pPr lvl="1">
              <a:defRPr/>
            </a:pPr>
            <a:r>
              <a:rPr lang="en-US" dirty="0" smtClean="0">
                <a:ea typeface="+mn-ea"/>
                <a:cs typeface="+mn-cs"/>
              </a:rPr>
              <a:t>This cold air passes through the equipment and flushes out the back into the hot aisle</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7BCEC-CEF3-4789-A4C0-C7F88154534B}"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Cooling</a:t>
            </a:r>
          </a:p>
        </p:txBody>
      </p:sp>
      <p:sp>
        <p:nvSpPr>
          <p:cNvPr id="3" name="Content Placeholder 2"/>
          <p:cNvSpPr>
            <a:spLocks noGrp="1"/>
          </p:cNvSpPr>
          <p:nvPr>
            <p:ph idx="1"/>
          </p:nvPr>
        </p:nvSpPr>
        <p:spPr/>
        <p:txBody>
          <a:bodyPr/>
          <a:lstStyle/>
          <a:p>
            <a:pPr lvl="1">
              <a:defRPr/>
            </a:pPr>
            <a:r>
              <a:rPr lang="en-US" dirty="0" smtClean="0">
                <a:ea typeface="+mn-ea"/>
                <a:cs typeface="+mn-cs"/>
              </a:rPr>
              <a:t>The hot aisle does not have any perforated tiles, and this design prevents the hot air from mixing with the cold air</a:t>
            </a:r>
          </a:p>
          <a:p>
            <a:pPr>
              <a:defRPr/>
            </a:pPr>
            <a:r>
              <a:rPr lang="en-US" dirty="0" smtClean="0"/>
              <a:t>For example</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F58083-C734-4C45-A192-55950EE20135}"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Air Flow Options</a:t>
            </a:r>
          </a:p>
        </p:txBody>
      </p:sp>
      <p:sp>
        <p:nvSpPr>
          <p:cNvPr id="552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C8390F-DC5F-42A4-AE3A-5B22987AF4FB}" type="slidenum">
              <a:rPr lang="en-US" smtClean="0"/>
              <a:pPr eaLnBrk="1" hangingPunct="1"/>
              <a:t>52</a:t>
            </a:fld>
            <a:endParaRPr lang="en-US" smtClean="0"/>
          </a:p>
        </p:txBody>
      </p:sp>
      <p:pic>
        <p:nvPicPr>
          <p:cNvPr id="55301" name="Picture 4" descr="41FEgreenit-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1277938"/>
            <a:ext cx="24511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Air Flow Options</a:t>
            </a:r>
          </a:p>
        </p:txBody>
      </p:sp>
      <p:pic>
        <p:nvPicPr>
          <p:cNvPr id="56323" name="Content Placeholder 5" descr="AirFlow.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875" y="1790700"/>
            <a:ext cx="8362950" cy="3660775"/>
          </a:xfrm>
        </p:spPr>
      </p:pic>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1FC59D-90DF-4963-B94B-2C77AF23563D}"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Cabling</a:t>
            </a:r>
          </a:p>
        </p:txBody>
      </p:sp>
      <p:sp>
        <p:nvSpPr>
          <p:cNvPr id="57347" name="Content Placeholder 2"/>
          <p:cNvSpPr>
            <a:spLocks noGrp="1"/>
          </p:cNvSpPr>
          <p:nvPr>
            <p:ph idx="1"/>
          </p:nvPr>
        </p:nvSpPr>
        <p:spPr/>
        <p:txBody>
          <a:bodyPr/>
          <a:lstStyle/>
          <a:p>
            <a:r>
              <a:rPr lang="en-US" smtClean="0"/>
              <a:t>Data center cabling is migrating from everything under the floor to moving the data cabling to overhead wireframe tracks</a:t>
            </a:r>
          </a:p>
          <a:p>
            <a:r>
              <a:rPr lang="en-US" smtClean="0"/>
              <a:t>This helps air flow under the floor as well as making it easier to run and check data cables</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F59C08-549B-4A11-A8EA-733B309796C4}"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More on This</a:t>
            </a:r>
          </a:p>
        </p:txBody>
      </p:sp>
      <p:sp>
        <p:nvSpPr>
          <p:cNvPr id="58371" name="Content Placeholder 2"/>
          <p:cNvSpPr>
            <a:spLocks noGrp="1"/>
          </p:cNvSpPr>
          <p:nvPr>
            <p:ph idx="1"/>
          </p:nvPr>
        </p:nvSpPr>
        <p:spPr/>
        <p:txBody>
          <a:bodyPr/>
          <a:lstStyle/>
          <a:p>
            <a:r>
              <a:rPr lang="en-US" smtClean="0"/>
              <a:t>The presentation on Equipment Installation has much more detail on the facility issues briefly discussed here</a:t>
            </a:r>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5F706-21DA-47D8-87D1-7F7C9C434FB9}"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Design Layers</a:t>
            </a:r>
          </a:p>
        </p:txBody>
      </p:sp>
      <p:sp>
        <p:nvSpPr>
          <p:cNvPr id="59395" name="Content Placeholder 2"/>
          <p:cNvSpPr>
            <a:spLocks noGrp="1"/>
          </p:cNvSpPr>
          <p:nvPr>
            <p:ph idx="1"/>
          </p:nvPr>
        </p:nvSpPr>
        <p:spPr/>
        <p:txBody>
          <a:bodyPr/>
          <a:lstStyle/>
          <a:p>
            <a:r>
              <a:rPr lang="en-US" smtClean="0"/>
              <a:t>The data center follows the traditional three layer model</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8B7023-CDAA-4D74-9C1F-2EC4042CAEDF}"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Design Layers</a:t>
            </a:r>
          </a:p>
        </p:txBody>
      </p:sp>
      <p:sp>
        <p:nvSpPr>
          <p:cNvPr id="60419" name="Content Placeholder 2"/>
          <p:cNvSpPr>
            <a:spLocks noGrp="1"/>
          </p:cNvSpPr>
          <p:nvPr>
            <p:ph idx="1"/>
          </p:nvPr>
        </p:nvSpPr>
        <p:spPr/>
        <p:txBody>
          <a:bodyPr/>
          <a:lstStyle/>
          <a:p>
            <a:endParaRPr lang="en-US" smtClean="0"/>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40478B-0DA7-4091-8A84-DCE6D311FA52}" type="slidenum">
              <a:rPr lang="en-US" smtClean="0"/>
              <a:pPr eaLnBrk="1" hangingPunct="1"/>
              <a:t>57</a:t>
            </a:fld>
            <a:endParaRPr lang="en-US" smtClean="0"/>
          </a:p>
        </p:txBody>
      </p:sp>
      <p:pic>
        <p:nvPicPr>
          <p:cNvPr id="60422" name="Picture 2"/>
          <p:cNvPicPr>
            <a:picLocks noChangeAspect="1" noChangeArrowheads="1"/>
          </p:cNvPicPr>
          <p:nvPr/>
        </p:nvPicPr>
        <p:blipFill>
          <a:blip r:embed="rId2">
            <a:extLst>
              <a:ext uri="{28A0092B-C50C-407E-A947-70E740481C1C}">
                <a14:useLocalDpi xmlns:a14="http://schemas.microsoft.com/office/drawing/2010/main" val="0"/>
              </a:ext>
            </a:extLst>
          </a:blip>
          <a:srcRect l="17361" t="27083" r="21529"/>
          <a:stretch>
            <a:fillRect/>
          </a:stretch>
        </p:blipFill>
        <p:spPr bwMode="auto">
          <a:xfrm>
            <a:off x="1944688" y="1600200"/>
            <a:ext cx="506571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Virtualization</a:t>
            </a:r>
          </a:p>
        </p:txBody>
      </p:sp>
      <p:sp>
        <p:nvSpPr>
          <p:cNvPr id="61443" name="Content Placeholder 2"/>
          <p:cNvSpPr>
            <a:spLocks noGrp="1"/>
          </p:cNvSpPr>
          <p:nvPr>
            <p:ph idx="1"/>
          </p:nvPr>
        </p:nvSpPr>
        <p:spPr/>
        <p:txBody>
          <a:bodyPr/>
          <a:lstStyle/>
          <a:p>
            <a:r>
              <a:rPr lang="en-US" smtClean="0"/>
              <a:t>Virtualization is widely used in data centers for these reasons</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E5BB5-9C09-4025-B35C-4E1EED71D1F1}"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Virtualization</a:t>
            </a:r>
          </a:p>
        </p:txBody>
      </p:sp>
      <p:sp>
        <p:nvSpPr>
          <p:cNvPr id="62467" name="Content Placeholder 2"/>
          <p:cNvSpPr>
            <a:spLocks noGrp="1"/>
          </p:cNvSpPr>
          <p:nvPr>
            <p:ph idx="1"/>
          </p:nvPr>
        </p:nvSpPr>
        <p:spPr/>
        <p:txBody>
          <a:bodyPr/>
          <a:lstStyle/>
          <a:p>
            <a:endParaRPr lang="en-US" smtClean="0"/>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6C972-17E1-45D9-9A94-891AB5B51D4A}" type="slidenum">
              <a:rPr lang="en-US" smtClean="0"/>
              <a:pPr eaLnBrk="1" hangingPunct="1"/>
              <a:t>59</a:t>
            </a:fld>
            <a:endParaRPr lang="en-US" smtClean="0"/>
          </a:p>
        </p:txBody>
      </p:sp>
      <p:pic>
        <p:nvPicPr>
          <p:cNvPr id="62470" name="Picture 2"/>
          <p:cNvPicPr>
            <a:picLocks noChangeAspect="1" noChangeArrowheads="1"/>
          </p:cNvPicPr>
          <p:nvPr/>
        </p:nvPicPr>
        <p:blipFill>
          <a:blip r:embed="rId2">
            <a:extLst>
              <a:ext uri="{28A0092B-C50C-407E-A947-70E740481C1C}">
                <a14:useLocalDpi xmlns:a14="http://schemas.microsoft.com/office/drawing/2010/main" val="0"/>
              </a:ext>
            </a:extLst>
          </a:blip>
          <a:srcRect l="22569" t="43520" r="17188" b="18750"/>
          <a:stretch>
            <a:fillRect/>
          </a:stretch>
        </p:blipFill>
        <p:spPr bwMode="auto">
          <a:xfrm>
            <a:off x="457200" y="1600200"/>
            <a:ext cx="82264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Mainframe Data Center</a:t>
            </a:r>
          </a:p>
        </p:txBody>
      </p:sp>
      <p:sp>
        <p:nvSpPr>
          <p:cNvPr id="8195" name="Content Placeholder 2"/>
          <p:cNvSpPr>
            <a:spLocks noGrp="1"/>
          </p:cNvSpPr>
          <p:nvPr>
            <p:ph idx="1"/>
          </p:nvPr>
        </p:nvSpPr>
        <p:spPr/>
        <p:txBody>
          <a:bodyPr/>
          <a:lstStyle/>
          <a:p>
            <a:r>
              <a:rPr lang="en-US" smtClean="0"/>
              <a:t>Data centers began with the mainframe era beginning in the 1950s</a:t>
            </a:r>
          </a:p>
          <a:p>
            <a:r>
              <a:rPr lang="en-US" smtClean="0"/>
              <a:t>In the early days of computer networks the computers were too expensive for everyone to have</a:t>
            </a:r>
          </a:p>
          <a:p>
            <a:r>
              <a:rPr lang="en-US" smtClean="0"/>
              <a:t>Therefore a single computer was shared by many users</a:t>
            </a:r>
          </a:p>
          <a:p>
            <a:r>
              <a:rPr lang="en-US" smtClean="0"/>
              <a:t>This single large shared computer was called a mainframe</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025A20-E292-4974-87FC-A2E1CD158E19}"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Virtualization</a:t>
            </a:r>
          </a:p>
        </p:txBody>
      </p:sp>
      <p:sp>
        <p:nvSpPr>
          <p:cNvPr id="63491" name="Content Placeholder 2"/>
          <p:cNvSpPr>
            <a:spLocks noGrp="1"/>
          </p:cNvSpPr>
          <p:nvPr>
            <p:ph idx="1"/>
          </p:nvPr>
        </p:nvSpPr>
        <p:spPr/>
        <p:txBody>
          <a:bodyPr/>
          <a:lstStyle/>
          <a:p>
            <a:r>
              <a:rPr lang="en-US" smtClean="0"/>
              <a:t>Areas that can be virtualized include</a:t>
            </a:r>
          </a:p>
          <a:p>
            <a:pPr lvl="1"/>
            <a:r>
              <a:rPr lang="en-US" smtClean="0"/>
              <a:t>Servers</a:t>
            </a:r>
          </a:p>
          <a:p>
            <a:pPr lvl="1"/>
            <a:r>
              <a:rPr lang="en-US" smtClean="0"/>
              <a:t>Network</a:t>
            </a:r>
          </a:p>
          <a:p>
            <a:pPr lvl="1"/>
            <a:r>
              <a:rPr lang="en-US" smtClean="0"/>
              <a:t>Storage</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4FEBBE-0BD1-4A9E-9B57-C966CFBE149A}"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p:txBody>
          <a:bodyPr/>
          <a:lstStyle/>
          <a:p>
            <a:pPr eaLnBrk="1" hangingPunct="1"/>
            <a:r>
              <a:rPr lang="en-US" smtClean="0"/>
              <a:t>Standards</a:t>
            </a:r>
          </a:p>
        </p:txBody>
      </p:sp>
      <p:sp>
        <p:nvSpPr>
          <p:cNvPr id="64515" name="Rectangle 1027"/>
          <p:cNvSpPr>
            <a:spLocks noGrp="1" noChangeArrowheads="1"/>
          </p:cNvSpPr>
          <p:nvPr>
            <p:ph idx="1"/>
          </p:nvPr>
        </p:nvSpPr>
        <p:spPr/>
        <p:txBody>
          <a:bodyPr/>
          <a:lstStyle/>
          <a:p>
            <a:pPr eaLnBrk="1" hangingPunct="1"/>
            <a:r>
              <a:rPr lang="en-US" smtClean="0"/>
              <a:t>The TIA-942 standard along with the other structured cabling standards provide a guide to the setup of a data center</a:t>
            </a:r>
          </a:p>
        </p:txBody>
      </p:sp>
      <p:sp>
        <p:nvSpPr>
          <p:cNvPr id="64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4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EE0652-11E0-4A2E-8FB6-A2279593B431}"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Design Specifications</a:t>
            </a:r>
          </a:p>
        </p:txBody>
      </p:sp>
      <p:sp>
        <p:nvSpPr>
          <p:cNvPr id="65539" name="Content Placeholder 2"/>
          <p:cNvSpPr>
            <a:spLocks noGrp="1"/>
          </p:cNvSpPr>
          <p:nvPr>
            <p:ph idx="1"/>
          </p:nvPr>
        </p:nvSpPr>
        <p:spPr/>
        <p:txBody>
          <a:bodyPr/>
          <a:lstStyle/>
          <a:p>
            <a:r>
              <a:rPr lang="en-US" smtClean="0"/>
              <a:t>The standard calls for these specifications for the telecommunications room or closet</a:t>
            </a:r>
          </a:p>
          <a:p>
            <a:pPr lvl="1"/>
            <a:r>
              <a:rPr lang="en-US" smtClean="0"/>
              <a:t>This room should only be used for telecommunications functions</a:t>
            </a:r>
          </a:p>
          <a:p>
            <a:pPr lvl="1"/>
            <a:r>
              <a:rPr lang="en-US" smtClean="0"/>
              <a:t>Equipment not related to telecommunications shall not be installed, pass through or enter the telecommunications room</a:t>
            </a:r>
          </a:p>
          <a:p>
            <a:pPr lvl="1"/>
            <a:r>
              <a:rPr lang="en-US" smtClean="0"/>
              <a:t>Multiple closets on the same floor shall be interconnected by a minimum of one 78mm conduit, or equivalent pathway</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D03D58-6DE8-4B37-BD98-74C28DF9B68C}"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Design Specifications</a:t>
            </a:r>
          </a:p>
        </p:txBody>
      </p:sp>
      <p:sp>
        <p:nvSpPr>
          <p:cNvPr id="66563" name="Content Placeholder 2"/>
          <p:cNvSpPr>
            <a:spLocks noGrp="1"/>
          </p:cNvSpPr>
          <p:nvPr>
            <p:ph idx="1"/>
          </p:nvPr>
        </p:nvSpPr>
        <p:spPr/>
        <p:txBody>
          <a:bodyPr/>
          <a:lstStyle/>
          <a:p>
            <a:pPr lvl="1"/>
            <a:r>
              <a:rPr lang="en-US" smtClean="0"/>
              <a:t>Minimum one closet per floor to house telecommunications equipment and cable terminations and associated cross-connect cable and wire</a:t>
            </a:r>
          </a:p>
          <a:p>
            <a:pPr lvl="1"/>
            <a:r>
              <a:rPr lang="en-US" smtClean="0"/>
              <a:t>Located near the center of the area being served.</a:t>
            </a:r>
          </a:p>
          <a:p>
            <a:pPr lvl="1"/>
            <a:r>
              <a:rPr lang="en-US" smtClean="0"/>
              <a:t>Horizontal pathways shall terminate in the telecommunications room on the same floor as the area served</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7AB9A5-DCD7-416B-A298-3356C07969A1}"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Design Specifications</a:t>
            </a:r>
          </a:p>
        </p:txBody>
      </p:sp>
      <p:sp>
        <p:nvSpPr>
          <p:cNvPr id="67587" name="Content Placeholder 2"/>
          <p:cNvSpPr>
            <a:spLocks noGrp="1"/>
          </p:cNvSpPr>
          <p:nvPr>
            <p:ph idx="1"/>
          </p:nvPr>
        </p:nvSpPr>
        <p:spPr/>
        <p:txBody>
          <a:bodyPr/>
          <a:lstStyle/>
          <a:p>
            <a:pPr lvl="1"/>
            <a:r>
              <a:rPr lang="en-US" smtClean="0"/>
              <a:t>One wall should have 20mm (0.75 in.) A-C plywood 2.4m (8 ft.) high</a:t>
            </a:r>
          </a:p>
          <a:p>
            <a:pPr lvl="1"/>
            <a:r>
              <a:rPr lang="en-US" smtClean="0"/>
              <a:t>Lighting shall be a minimum of 500 lx (50 foot candles) at 1m (3 ft.) above finished floor (AFF)</a:t>
            </a:r>
          </a:p>
          <a:p>
            <a:pPr lvl="1"/>
            <a:r>
              <a:rPr lang="en-US" smtClean="0"/>
              <a:t>False ceilings shall not be provided</a:t>
            </a:r>
          </a:p>
          <a:p>
            <a:pPr lvl="1"/>
            <a:r>
              <a:rPr lang="en-US" smtClean="0"/>
              <a:t>Minimum door size 910mm (36 in.) wide and 2000mm (80 in.) high without sill, hinged to open outwards, or slide side-to-side or removable, and fitted with a lock</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4332B1-D29F-4511-ACDF-F05E0CC852DB}"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Design Specifications</a:t>
            </a:r>
          </a:p>
        </p:txBody>
      </p:sp>
      <p:sp>
        <p:nvSpPr>
          <p:cNvPr id="68611" name="Content Placeholder 2"/>
          <p:cNvSpPr>
            <a:spLocks noGrp="1"/>
          </p:cNvSpPr>
          <p:nvPr>
            <p:ph idx="1"/>
          </p:nvPr>
        </p:nvSpPr>
        <p:spPr/>
        <p:txBody>
          <a:bodyPr/>
          <a:lstStyle/>
          <a:p>
            <a:pPr lvl="1"/>
            <a:r>
              <a:rPr lang="en-US" smtClean="0"/>
              <a:t>Minimum of two dedicated 120V nominal non-switched duplex electrical outlet receptacles or equivalent, each on separate branch circuits</a:t>
            </a:r>
          </a:p>
          <a:p>
            <a:pPr lvl="1"/>
            <a:r>
              <a:rPr lang="en-US" smtClean="0"/>
              <a:t>Additional convenience duplex outlets placed at 1.8m (6 ft.) intervals around perimeter, 150mm (6 in.) above floor</a:t>
            </a:r>
          </a:p>
          <a:p>
            <a:pPr lvl="1"/>
            <a:r>
              <a:rPr lang="en-US" smtClean="0"/>
              <a:t>Access to the telecommunications grounding system as specified by ANSI-J-STD-607-A</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97B130-98F0-4F97-9E11-1DE183DDCD72}"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Design Specifications</a:t>
            </a:r>
          </a:p>
        </p:txBody>
      </p:sp>
      <p:sp>
        <p:nvSpPr>
          <p:cNvPr id="69635" name="Content Placeholder 2"/>
          <p:cNvSpPr>
            <a:spLocks noGrp="1"/>
          </p:cNvSpPr>
          <p:nvPr>
            <p:ph idx="1"/>
          </p:nvPr>
        </p:nvSpPr>
        <p:spPr/>
        <p:txBody>
          <a:bodyPr/>
          <a:lstStyle/>
          <a:p>
            <a:pPr lvl="1"/>
            <a:r>
              <a:rPr lang="en-US" smtClean="0"/>
              <a:t>HVAC requirements to maintain temperature the same as adjacent office area</a:t>
            </a:r>
          </a:p>
          <a:p>
            <a:pPr lvl="1"/>
            <a:r>
              <a:rPr lang="en-US" smtClean="0"/>
              <a:t>A positive pressure shall be maintained with a minimum of one air change per hour or per code</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C9B70D-8F46-4326-8670-7866198A4162}"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Design Specifications</a:t>
            </a:r>
          </a:p>
        </p:txBody>
      </p:sp>
      <p:pic>
        <p:nvPicPr>
          <p:cNvPr id="70659" name="Content Placeholder 5" descr="13-30_telecommunications_room_big.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0413" y="1600200"/>
            <a:ext cx="5083175" cy="4525963"/>
          </a:xfrm>
        </p:spPr>
      </p:pic>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2000 - 2010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2531E6-15E5-45E8-B63B-3D181A6933EA}"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Mainframe Data Center</a:t>
            </a:r>
          </a:p>
        </p:txBody>
      </p:sp>
      <p:sp>
        <p:nvSpPr>
          <p:cNvPr id="9219" name="Content Placeholder 2"/>
          <p:cNvSpPr>
            <a:spLocks noGrp="1"/>
          </p:cNvSpPr>
          <p:nvPr>
            <p:ph idx="1"/>
          </p:nvPr>
        </p:nvSpPr>
        <p:spPr/>
        <p:txBody>
          <a:bodyPr/>
          <a:lstStyle/>
          <a:p>
            <a:r>
              <a:rPr lang="en-US" smtClean="0"/>
              <a:t>These original data centers were centralized in one location</a:t>
            </a:r>
          </a:p>
          <a:p>
            <a:r>
              <a:rPr lang="en-US" smtClean="0"/>
              <a:t>Users requested information or asked for jobs to be done by the mainframe computer by interacting with it through a terminal for real time processing or by submitting a job for processing using punch cards</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28C75D-E8DA-4731-A62E-4662527D4F92}"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Mainframe Data Center</a:t>
            </a:r>
          </a:p>
        </p:txBody>
      </p:sp>
      <p:sp>
        <p:nvSpPr>
          <p:cNvPr id="10243" name="Content Placeholder 2"/>
          <p:cNvSpPr>
            <a:spLocks noGrp="1"/>
          </p:cNvSpPr>
          <p:nvPr>
            <p:ph idx="1"/>
          </p:nvPr>
        </p:nvSpPr>
        <p:spPr/>
        <p:txBody>
          <a:bodyPr/>
          <a:lstStyle/>
          <a:p>
            <a:r>
              <a:rPr lang="en-US" smtClean="0"/>
              <a:t>This job processing could be immediate or overnight</a:t>
            </a:r>
          </a:p>
          <a:p>
            <a:r>
              <a:rPr lang="en-US" smtClean="0"/>
              <a:t>This type of data center still exists although the method of interaction has moved from terminals and punch cards to PCs</a:t>
            </a:r>
          </a:p>
          <a:p>
            <a:r>
              <a:rPr lang="en-US" smtClean="0"/>
              <a:t>The data center format is still used because of its processing power and high availability</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595C9-5571-4284-89DD-615EA84A56A4}"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Mainframe Data Center</a:t>
            </a:r>
          </a:p>
        </p:txBody>
      </p:sp>
      <p:pic>
        <p:nvPicPr>
          <p:cNvPr id="1126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06575" y="1600200"/>
            <a:ext cx="5530850" cy="4525963"/>
          </a:xfrm>
        </p:spPr>
      </p:pic>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4F803E-64D4-42A6-A3A5-448CC321F4D1}"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4108</TotalTime>
  <Words>2708</Words>
  <Application>Microsoft Office PowerPoint</Application>
  <PresentationFormat>On-screen Show (4:3)</PresentationFormat>
  <Paragraphs>331</Paragraphs>
  <Slides>67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67</vt:i4>
      </vt:variant>
    </vt:vector>
  </HeadingPairs>
  <TitlesOfParts>
    <vt:vector size="69" baseType="lpstr">
      <vt:lpstr>Arial</vt:lpstr>
      <vt:lpstr>CCNA</vt:lpstr>
      <vt:lpstr>Data Center Design Last Update 2012.10.24 1.1.0</vt:lpstr>
      <vt:lpstr>Objectives</vt:lpstr>
      <vt:lpstr>What is a Data Center</vt:lpstr>
      <vt:lpstr>What is a Data Center</vt:lpstr>
      <vt:lpstr>What is a Data Center</vt:lpstr>
      <vt:lpstr>Mainframe Data Center</vt:lpstr>
      <vt:lpstr>Mainframe Data Center</vt:lpstr>
      <vt:lpstr>Mainframe Data Center</vt:lpstr>
      <vt:lpstr>Mainframe Data Center</vt:lpstr>
      <vt:lpstr>Client Server Data Center</vt:lpstr>
      <vt:lpstr>Client Server Data Center</vt:lpstr>
      <vt:lpstr>Client Server Data Center</vt:lpstr>
      <vt:lpstr>Web Based Data Center</vt:lpstr>
      <vt:lpstr>Web Based Data Center</vt:lpstr>
      <vt:lpstr>Web Based Data Center</vt:lpstr>
      <vt:lpstr>Virtualization in the Data Center</vt:lpstr>
      <vt:lpstr>Unified Fabric</vt:lpstr>
      <vt:lpstr>Topology</vt:lpstr>
      <vt:lpstr>Topology</vt:lpstr>
      <vt:lpstr>Topology</vt:lpstr>
      <vt:lpstr>Topology</vt:lpstr>
      <vt:lpstr>Topology</vt:lpstr>
      <vt:lpstr>Topology</vt:lpstr>
      <vt:lpstr>Layout</vt:lpstr>
      <vt:lpstr>Layout</vt:lpstr>
      <vt:lpstr>Problem Areas</vt:lpstr>
      <vt:lpstr>Problem Areas</vt:lpstr>
      <vt:lpstr>Problem Areas</vt:lpstr>
      <vt:lpstr>Problem Areas</vt:lpstr>
      <vt:lpstr>Facility Planning</vt:lpstr>
      <vt:lpstr>Raised Floor</vt:lpstr>
      <vt:lpstr>Raised Floor</vt:lpstr>
      <vt:lpstr>Raised Floor</vt:lpstr>
      <vt:lpstr>Raised Floor Layout</vt:lpstr>
      <vt:lpstr>Raised Floor v Overhead Rack</vt:lpstr>
      <vt:lpstr>Overhead Cable Racks</vt:lpstr>
      <vt:lpstr>Facility Planning</vt:lpstr>
      <vt:lpstr>Facility Planning</vt:lpstr>
      <vt:lpstr>Facility Planning</vt:lpstr>
      <vt:lpstr>Floor Space</vt:lpstr>
      <vt:lpstr>Equipment</vt:lpstr>
      <vt:lpstr>Electrical Power</vt:lpstr>
      <vt:lpstr>Electrical Power</vt:lpstr>
      <vt:lpstr>Electrical Power</vt:lpstr>
      <vt:lpstr>Cooling</vt:lpstr>
      <vt:lpstr>Cooling</vt:lpstr>
      <vt:lpstr>Cooling</vt:lpstr>
      <vt:lpstr>Cooling</vt:lpstr>
      <vt:lpstr>Cooling</vt:lpstr>
      <vt:lpstr>Cooling</vt:lpstr>
      <vt:lpstr>Cooling</vt:lpstr>
      <vt:lpstr>Air Flow Options</vt:lpstr>
      <vt:lpstr>Air Flow Options</vt:lpstr>
      <vt:lpstr>Cabling</vt:lpstr>
      <vt:lpstr>More on This</vt:lpstr>
      <vt:lpstr>Design Layers</vt:lpstr>
      <vt:lpstr>Design Layers</vt:lpstr>
      <vt:lpstr>Virtualization</vt:lpstr>
      <vt:lpstr>Virtualization</vt:lpstr>
      <vt:lpstr>Virtualization</vt:lpstr>
      <vt:lpstr>Standards</vt:lpstr>
      <vt:lpstr>Design Specifications</vt:lpstr>
      <vt:lpstr>Design Specifications</vt:lpstr>
      <vt:lpstr>Design Specifications</vt:lpstr>
      <vt:lpstr>Design Specifications</vt:lpstr>
      <vt:lpstr>Design Specifications</vt:lpstr>
      <vt:lpstr>Design Specifications</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Design</dc:title>
  <dc:creator>Kenneth M. Chipps Ph.D.</dc:creator>
  <cp:lastModifiedBy>Kenneth M. Chipps Ph.D.</cp:lastModifiedBy>
  <cp:revision>283</cp:revision>
  <dcterms:created xsi:type="dcterms:W3CDTF">2003-11-16T18:00:11Z</dcterms:created>
  <dcterms:modified xsi:type="dcterms:W3CDTF">2012-11-16T00:05:30Z</dcterms:modified>
</cp:coreProperties>
</file>