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62"/>
  </p:notesMasterIdLst>
  <p:handoutMasterIdLst>
    <p:handoutMasterId r:id="rId63"/>
  </p:handoutMasterIdLst>
  <p:sldIdLst>
    <p:sldId id="296" r:id="rId2"/>
    <p:sldId id="298" r:id="rId3"/>
    <p:sldId id="314" r:id="rId4"/>
    <p:sldId id="364" r:id="rId5"/>
    <p:sldId id="365" r:id="rId6"/>
    <p:sldId id="366" r:id="rId7"/>
    <p:sldId id="367" r:id="rId8"/>
    <p:sldId id="368" r:id="rId9"/>
    <p:sldId id="369" r:id="rId10"/>
    <p:sldId id="370" r:id="rId11"/>
    <p:sldId id="371" r:id="rId12"/>
    <p:sldId id="372" r:id="rId13"/>
    <p:sldId id="373" r:id="rId14"/>
    <p:sldId id="374" r:id="rId15"/>
    <p:sldId id="375" r:id="rId16"/>
    <p:sldId id="376" r:id="rId17"/>
    <p:sldId id="377" r:id="rId18"/>
    <p:sldId id="378" r:id="rId19"/>
    <p:sldId id="379" r:id="rId20"/>
    <p:sldId id="380" r:id="rId21"/>
    <p:sldId id="395" r:id="rId22"/>
    <p:sldId id="381" r:id="rId23"/>
    <p:sldId id="382" r:id="rId24"/>
    <p:sldId id="383" r:id="rId25"/>
    <p:sldId id="384" r:id="rId26"/>
    <p:sldId id="385" r:id="rId27"/>
    <p:sldId id="386" r:id="rId28"/>
    <p:sldId id="387" r:id="rId29"/>
    <p:sldId id="388" r:id="rId30"/>
    <p:sldId id="389" r:id="rId31"/>
    <p:sldId id="390" r:id="rId32"/>
    <p:sldId id="391" r:id="rId33"/>
    <p:sldId id="392" r:id="rId34"/>
    <p:sldId id="393" r:id="rId35"/>
    <p:sldId id="394" r:id="rId36"/>
    <p:sldId id="333" r:id="rId37"/>
    <p:sldId id="357" r:id="rId38"/>
    <p:sldId id="325" r:id="rId39"/>
    <p:sldId id="326" r:id="rId40"/>
    <p:sldId id="328" r:id="rId41"/>
    <p:sldId id="361" r:id="rId42"/>
    <p:sldId id="329" r:id="rId43"/>
    <p:sldId id="337" r:id="rId44"/>
    <p:sldId id="343" r:id="rId45"/>
    <p:sldId id="338" r:id="rId46"/>
    <p:sldId id="349" r:id="rId47"/>
    <p:sldId id="350" r:id="rId48"/>
    <p:sldId id="362" r:id="rId49"/>
    <p:sldId id="351" r:id="rId50"/>
    <p:sldId id="339" r:id="rId51"/>
    <p:sldId id="352" r:id="rId52"/>
    <p:sldId id="353" r:id="rId53"/>
    <p:sldId id="340" r:id="rId54"/>
    <p:sldId id="341" r:id="rId55"/>
    <p:sldId id="344" r:id="rId56"/>
    <p:sldId id="345" r:id="rId57"/>
    <p:sldId id="354" r:id="rId58"/>
    <p:sldId id="355" r:id="rId59"/>
    <p:sldId id="348" r:id="rId60"/>
    <p:sldId id="356" r:id="rId61"/>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Arial" charset="0"/>
      </a:defRPr>
    </a:lvl1pPr>
    <a:lvl2pPr marL="457200" algn="l" rtl="0" fontAlgn="base">
      <a:spcBef>
        <a:spcPct val="0"/>
      </a:spcBef>
      <a:spcAft>
        <a:spcPct val="0"/>
      </a:spcAft>
      <a:defRPr sz="2400" kern="1200">
        <a:solidFill>
          <a:schemeClr val="tx1"/>
        </a:solidFill>
        <a:latin typeface="Times New Roman" pitchFamily="18" charset="0"/>
        <a:ea typeface="+mn-ea"/>
        <a:cs typeface="Arial" charset="0"/>
      </a:defRPr>
    </a:lvl2pPr>
    <a:lvl3pPr marL="914400" algn="l" rtl="0" fontAlgn="base">
      <a:spcBef>
        <a:spcPct val="0"/>
      </a:spcBef>
      <a:spcAft>
        <a:spcPct val="0"/>
      </a:spcAft>
      <a:defRPr sz="24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24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2400" kern="1200">
        <a:solidFill>
          <a:schemeClr val="tx1"/>
        </a:solidFill>
        <a:latin typeface="Times New Roman" pitchFamily="18" charset="0"/>
        <a:ea typeface="+mn-ea"/>
        <a:cs typeface="Arial" charset="0"/>
      </a:defRPr>
    </a:lvl5pPr>
    <a:lvl6pPr marL="2286000" algn="l" defTabSz="914400" rtl="0" eaLnBrk="1" latinLnBrk="0" hangingPunct="1">
      <a:defRPr sz="2400" kern="1200">
        <a:solidFill>
          <a:schemeClr val="tx1"/>
        </a:solidFill>
        <a:latin typeface="Times New Roman" pitchFamily="18" charset="0"/>
        <a:ea typeface="+mn-ea"/>
        <a:cs typeface="Arial" charset="0"/>
      </a:defRPr>
    </a:lvl6pPr>
    <a:lvl7pPr marL="2743200" algn="l" defTabSz="914400" rtl="0" eaLnBrk="1" latinLnBrk="0" hangingPunct="1">
      <a:defRPr sz="2400" kern="1200">
        <a:solidFill>
          <a:schemeClr val="tx1"/>
        </a:solidFill>
        <a:latin typeface="Times New Roman" pitchFamily="18" charset="0"/>
        <a:ea typeface="+mn-ea"/>
        <a:cs typeface="Arial" charset="0"/>
      </a:defRPr>
    </a:lvl7pPr>
    <a:lvl8pPr marL="3200400" algn="l" defTabSz="914400" rtl="0" eaLnBrk="1" latinLnBrk="0" hangingPunct="1">
      <a:defRPr sz="2400" kern="1200">
        <a:solidFill>
          <a:schemeClr val="tx1"/>
        </a:solidFill>
        <a:latin typeface="Times New Roman" pitchFamily="18" charset="0"/>
        <a:ea typeface="+mn-ea"/>
        <a:cs typeface="Arial" charset="0"/>
      </a:defRPr>
    </a:lvl8pPr>
    <a:lvl9pPr marL="3657600" algn="l" defTabSz="914400" rtl="0" eaLnBrk="1" latinLnBrk="0" hangingPunct="1">
      <a:defRPr sz="2400" kern="1200">
        <a:solidFill>
          <a:schemeClr val="tx1"/>
        </a:solidFill>
        <a:latin typeface="Times New Roman"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78" autoAdjust="0"/>
    <p:restoredTop sz="86432" autoAdjust="0"/>
  </p:normalViewPr>
  <p:slideViewPr>
    <p:cSldViewPr>
      <p:cViewPr varScale="1">
        <p:scale>
          <a:sx n="52" d="100"/>
          <a:sy n="52" d="100"/>
        </p:scale>
        <p:origin x="-140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cs typeface="+mn-cs"/>
              </a:defRPr>
            </a:lvl1pPr>
          </a:lstStyle>
          <a:p>
            <a:pPr>
              <a:defRPr/>
            </a:pPr>
            <a:endParaRPr lang="en-US"/>
          </a:p>
        </p:txBody>
      </p:sp>
      <p:sp>
        <p:nvSpPr>
          <p:cNvPr id="22531"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cs typeface="+mn-cs"/>
              </a:defRPr>
            </a:lvl1pPr>
          </a:lstStyle>
          <a:p>
            <a:pPr>
              <a:defRPr/>
            </a:pPr>
            <a:endParaRPr lang="en-US"/>
          </a:p>
        </p:txBody>
      </p:sp>
      <p:sp>
        <p:nvSpPr>
          <p:cNvPr id="22532"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cs typeface="+mn-cs"/>
              </a:defRPr>
            </a:lvl1pPr>
          </a:lstStyle>
          <a:p>
            <a:pPr>
              <a:defRPr/>
            </a:pPr>
            <a:endParaRPr lang="en-US"/>
          </a:p>
        </p:txBody>
      </p:sp>
      <p:sp>
        <p:nvSpPr>
          <p:cNvPr id="22533"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cs typeface="+mn-cs"/>
              </a:defRPr>
            </a:lvl1pPr>
          </a:lstStyle>
          <a:p>
            <a:pPr>
              <a:defRPr/>
            </a:pPr>
            <a:fld id="{F42ADFD8-B156-4199-BD18-B966A830113B}" type="slidenum">
              <a:rPr lang="en-US"/>
              <a:pPr>
                <a:defRPr/>
              </a:pPr>
              <a:t>‹#›</a:t>
            </a:fld>
            <a:endParaRPr lang="en-US" dirty="0"/>
          </a:p>
        </p:txBody>
      </p:sp>
    </p:spTree>
    <p:extLst>
      <p:ext uri="{BB962C8B-B14F-4D97-AF65-F5344CB8AC3E}">
        <p14:creationId xmlns:p14="http://schemas.microsoft.com/office/powerpoint/2010/main" val="1728692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cs typeface="+mn-cs"/>
              </a:defRPr>
            </a:lvl1pPr>
          </a:lstStyle>
          <a:p>
            <a:pPr>
              <a:defRPr/>
            </a:pPr>
            <a:endParaRPr lang="en-US"/>
          </a:p>
        </p:txBody>
      </p:sp>
      <p:sp>
        <p:nvSpPr>
          <p:cNvPr id="307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cs typeface="+mn-cs"/>
              </a:defRPr>
            </a:lvl1pPr>
          </a:lstStyle>
          <a:p>
            <a:pPr>
              <a:defRPr/>
            </a:pPr>
            <a:endParaRPr lang="en-US"/>
          </a:p>
        </p:txBody>
      </p:sp>
      <p:sp>
        <p:nvSpPr>
          <p:cNvPr id="645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cs typeface="+mn-cs"/>
              </a:defRPr>
            </a:lvl1pPr>
          </a:lstStyle>
          <a:p>
            <a:pPr>
              <a:defRPr/>
            </a:pPr>
            <a:endParaRPr lang="en-US"/>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cs typeface="+mn-cs"/>
              </a:defRPr>
            </a:lvl1pPr>
          </a:lstStyle>
          <a:p>
            <a:pPr>
              <a:defRPr/>
            </a:pPr>
            <a:fld id="{A7B7C347-7BF0-4723-B183-8AB23DEC8375}" type="slidenum">
              <a:rPr lang="en-US"/>
              <a:pPr>
                <a:defRPr/>
              </a:pPr>
              <a:t>‹#›</a:t>
            </a:fld>
            <a:endParaRPr lang="en-US" dirty="0"/>
          </a:p>
        </p:txBody>
      </p:sp>
    </p:spTree>
    <p:extLst>
      <p:ext uri="{BB962C8B-B14F-4D97-AF65-F5344CB8AC3E}">
        <p14:creationId xmlns:p14="http://schemas.microsoft.com/office/powerpoint/2010/main" val="81679058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4754" name="Rectangle 2"/>
          <p:cNvSpPr>
            <a:spLocks noGrp="1" noChangeArrowheads="1"/>
          </p:cNvSpPr>
          <p:nvPr>
            <p:ph type="ctrTitle"/>
          </p:nvPr>
        </p:nvSpPr>
        <p:spPr>
          <a:xfrm>
            <a:off x="685800" y="2130425"/>
            <a:ext cx="7772400" cy="1470025"/>
          </a:xfrm>
        </p:spPr>
        <p:txBody>
          <a:bodyPr/>
          <a:lstStyle>
            <a:lvl1pPr>
              <a:defRPr/>
            </a:lvl1pPr>
          </a:lstStyle>
          <a:p>
            <a:r>
              <a:rPr lang="en-US" smtClean="0"/>
              <a:t>Click to edit Master title style</a:t>
            </a:r>
            <a:endParaRPr lang="en-US"/>
          </a:p>
        </p:txBody>
      </p:sp>
      <p:sp>
        <p:nvSpPr>
          <p:cNvPr id="7475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smtClean="0"/>
              <a:t>Click to edit Master subtitle style</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a:xfrm>
            <a:off x="2667000" y="6245225"/>
            <a:ext cx="3886200" cy="476250"/>
          </a:xfrm>
        </p:spPr>
        <p:txBody>
          <a:bodyPr/>
          <a:lstStyle>
            <a:lvl1pPr>
              <a:defRPr sz="1400"/>
            </a:lvl1pPr>
          </a:lstStyle>
          <a:p>
            <a:pPr>
              <a:defRPr/>
            </a:pPr>
            <a:r>
              <a:rPr lang="en-US"/>
              <a:t>Copyright 2002-2007 Kenneth M. Chipps PhD www.chipps.com</a:t>
            </a:r>
          </a:p>
        </p:txBody>
      </p:sp>
      <p:sp>
        <p:nvSpPr>
          <p:cNvPr id="6" name="Rectangle 6"/>
          <p:cNvSpPr>
            <a:spLocks noGrp="1" noChangeArrowheads="1"/>
          </p:cNvSpPr>
          <p:nvPr>
            <p:ph type="sldNum" sz="quarter" idx="12"/>
          </p:nvPr>
        </p:nvSpPr>
        <p:spPr>
          <a:xfrm>
            <a:off x="6553200" y="6245225"/>
            <a:ext cx="2133600" cy="476250"/>
          </a:xfrm>
        </p:spPr>
        <p:txBody>
          <a:bodyPr/>
          <a:lstStyle>
            <a:lvl1pPr>
              <a:defRPr/>
            </a:lvl1pPr>
          </a:lstStyle>
          <a:p>
            <a:pPr>
              <a:defRPr/>
            </a:pPr>
            <a:fld id="{83F49F85-6C4F-47D5-ACE6-A18DF8FB8AAC}" type="slidenum">
              <a:rPr lang="en-US"/>
              <a:pPr>
                <a:defRPr/>
              </a:pPr>
              <a:t>‹#›</a:t>
            </a:fld>
            <a:endParaRPr lang="en-US" dirty="0"/>
          </a:p>
        </p:txBody>
      </p:sp>
    </p:spTree>
    <p:extLst>
      <p:ext uri="{BB962C8B-B14F-4D97-AF65-F5344CB8AC3E}">
        <p14:creationId xmlns:p14="http://schemas.microsoft.com/office/powerpoint/2010/main" val="315969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Copyright 2002-2007 Kenneth M. Chipps PhD www.chipps.com</a:t>
            </a:r>
          </a:p>
        </p:txBody>
      </p:sp>
      <p:sp>
        <p:nvSpPr>
          <p:cNvPr id="6" name="Rectangle 6"/>
          <p:cNvSpPr>
            <a:spLocks noGrp="1" noChangeArrowheads="1"/>
          </p:cNvSpPr>
          <p:nvPr>
            <p:ph type="sldNum" sz="quarter" idx="12"/>
          </p:nvPr>
        </p:nvSpPr>
        <p:spPr>
          <a:ln/>
        </p:spPr>
        <p:txBody>
          <a:bodyPr/>
          <a:lstStyle>
            <a:lvl1pPr>
              <a:defRPr/>
            </a:lvl1pPr>
          </a:lstStyle>
          <a:p>
            <a:pPr>
              <a:defRPr/>
            </a:pPr>
            <a:fld id="{7E6F381E-86C0-41FD-B368-8099E3F9E818}" type="slidenum">
              <a:rPr lang="en-US"/>
              <a:pPr>
                <a:defRPr/>
              </a:pPr>
              <a:t>‹#›</a:t>
            </a:fld>
            <a:endParaRPr lang="en-US" dirty="0"/>
          </a:p>
        </p:txBody>
      </p:sp>
    </p:spTree>
    <p:extLst>
      <p:ext uri="{BB962C8B-B14F-4D97-AF65-F5344CB8AC3E}">
        <p14:creationId xmlns:p14="http://schemas.microsoft.com/office/powerpoint/2010/main" val="692317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Copyright 2002-2007 Kenneth M. Chipps PhD www.chipps.com</a:t>
            </a:r>
          </a:p>
        </p:txBody>
      </p:sp>
      <p:sp>
        <p:nvSpPr>
          <p:cNvPr id="6" name="Rectangle 6"/>
          <p:cNvSpPr>
            <a:spLocks noGrp="1" noChangeArrowheads="1"/>
          </p:cNvSpPr>
          <p:nvPr>
            <p:ph type="sldNum" sz="quarter" idx="12"/>
          </p:nvPr>
        </p:nvSpPr>
        <p:spPr>
          <a:ln/>
        </p:spPr>
        <p:txBody>
          <a:bodyPr/>
          <a:lstStyle>
            <a:lvl1pPr>
              <a:defRPr/>
            </a:lvl1pPr>
          </a:lstStyle>
          <a:p>
            <a:pPr>
              <a:defRPr/>
            </a:pPr>
            <a:fld id="{83243081-C5BF-4A61-8207-44433A22E007}" type="slidenum">
              <a:rPr lang="en-US"/>
              <a:pPr>
                <a:defRPr/>
              </a:pPr>
              <a:t>‹#›</a:t>
            </a:fld>
            <a:endParaRPr lang="en-US" dirty="0"/>
          </a:p>
        </p:txBody>
      </p:sp>
    </p:spTree>
    <p:extLst>
      <p:ext uri="{BB962C8B-B14F-4D97-AF65-F5344CB8AC3E}">
        <p14:creationId xmlns:p14="http://schemas.microsoft.com/office/powerpoint/2010/main" val="20778151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Copyright 2002-2007 Kenneth M. Chipps PhD www.chipps.com</a:t>
            </a:r>
          </a:p>
        </p:txBody>
      </p:sp>
      <p:sp>
        <p:nvSpPr>
          <p:cNvPr id="9" name="Rectangle 6"/>
          <p:cNvSpPr>
            <a:spLocks noGrp="1" noChangeArrowheads="1"/>
          </p:cNvSpPr>
          <p:nvPr>
            <p:ph type="sldNum" sz="quarter" idx="12"/>
          </p:nvPr>
        </p:nvSpPr>
        <p:spPr>
          <a:ln/>
        </p:spPr>
        <p:txBody>
          <a:bodyPr/>
          <a:lstStyle>
            <a:lvl1pPr>
              <a:defRPr/>
            </a:lvl1pPr>
          </a:lstStyle>
          <a:p>
            <a:pPr>
              <a:defRPr/>
            </a:pPr>
            <a:fld id="{9D1AD024-2DAE-4B80-BCC2-401396C1E3C5}" type="slidenum">
              <a:rPr lang="en-US"/>
              <a:pPr>
                <a:defRPr/>
              </a:pPr>
              <a:t>‹#›</a:t>
            </a:fld>
            <a:endParaRPr lang="en-US" dirty="0"/>
          </a:p>
        </p:txBody>
      </p:sp>
    </p:spTree>
    <p:extLst>
      <p:ext uri="{BB962C8B-B14F-4D97-AF65-F5344CB8AC3E}">
        <p14:creationId xmlns:p14="http://schemas.microsoft.com/office/powerpoint/2010/main" val="15962911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Copyright 2002-2007 Kenneth M. Chipps PhD www.chipps.com</a:t>
            </a:r>
          </a:p>
        </p:txBody>
      </p:sp>
      <p:sp>
        <p:nvSpPr>
          <p:cNvPr id="7" name="Rectangle 6"/>
          <p:cNvSpPr>
            <a:spLocks noGrp="1" noChangeArrowheads="1"/>
          </p:cNvSpPr>
          <p:nvPr>
            <p:ph type="sldNum" sz="quarter" idx="12"/>
          </p:nvPr>
        </p:nvSpPr>
        <p:spPr>
          <a:ln/>
        </p:spPr>
        <p:txBody>
          <a:bodyPr/>
          <a:lstStyle>
            <a:lvl1pPr>
              <a:defRPr/>
            </a:lvl1pPr>
          </a:lstStyle>
          <a:p>
            <a:pPr>
              <a:defRPr/>
            </a:pPr>
            <a:fld id="{3537F9CB-01B2-4A1E-97E6-64B592A9DC32}" type="slidenum">
              <a:rPr lang="en-US"/>
              <a:pPr>
                <a:defRPr/>
              </a:pPr>
              <a:t>‹#›</a:t>
            </a:fld>
            <a:endParaRPr lang="en-US" dirty="0"/>
          </a:p>
        </p:txBody>
      </p:sp>
    </p:spTree>
    <p:extLst>
      <p:ext uri="{BB962C8B-B14F-4D97-AF65-F5344CB8AC3E}">
        <p14:creationId xmlns:p14="http://schemas.microsoft.com/office/powerpoint/2010/main" val="40085247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r>
              <a:rPr lang="en-US" noProof="0" dirty="0" smtClean="0"/>
              <a:t>Click icon to add table</a:t>
            </a:r>
            <a:endParaRPr lang="en-US" noProof="0"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Copyright 2002-2007 Kenneth M. Chipps PhD www.chipps.com</a:t>
            </a:r>
          </a:p>
        </p:txBody>
      </p:sp>
      <p:sp>
        <p:nvSpPr>
          <p:cNvPr id="6" name="Rectangle 6"/>
          <p:cNvSpPr>
            <a:spLocks noGrp="1" noChangeArrowheads="1"/>
          </p:cNvSpPr>
          <p:nvPr>
            <p:ph type="sldNum" sz="quarter" idx="12"/>
          </p:nvPr>
        </p:nvSpPr>
        <p:spPr>
          <a:ln/>
        </p:spPr>
        <p:txBody>
          <a:bodyPr/>
          <a:lstStyle>
            <a:lvl1pPr>
              <a:defRPr/>
            </a:lvl1pPr>
          </a:lstStyle>
          <a:p>
            <a:pPr>
              <a:defRPr/>
            </a:pPr>
            <a:fld id="{002F7399-E87B-4B8F-95FE-AB1A4BFFB35E}" type="slidenum">
              <a:rPr lang="en-US"/>
              <a:pPr>
                <a:defRPr/>
              </a:pPr>
              <a:t>‹#›</a:t>
            </a:fld>
            <a:endParaRPr lang="en-US" dirty="0"/>
          </a:p>
        </p:txBody>
      </p:sp>
    </p:spTree>
    <p:extLst>
      <p:ext uri="{BB962C8B-B14F-4D97-AF65-F5344CB8AC3E}">
        <p14:creationId xmlns:p14="http://schemas.microsoft.com/office/powerpoint/2010/main" val="2522442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Copyright 2002-2007 Kenneth M. Chipps PhD www.chipps.com</a:t>
            </a:r>
          </a:p>
        </p:txBody>
      </p:sp>
      <p:sp>
        <p:nvSpPr>
          <p:cNvPr id="6" name="Rectangle 6"/>
          <p:cNvSpPr>
            <a:spLocks noGrp="1" noChangeArrowheads="1"/>
          </p:cNvSpPr>
          <p:nvPr>
            <p:ph type="sldNum" sz="quarter" idx="12"/>
          </p:nvPr>
        </p:nvSpPr>
        <p:spPr>
          <a:ln/>
        </p:spPr>
        <p:txBody>
          <a:bodyPr/>
          <a:lstStyle>
            <a:lvl1pPr>
              <a:defRPr/>
            </a:lvl1pPr>
          </a:lstStyle>
          <a:p>
            <a:pPr>
              <a:defRPr/>
            </a:pPr>
            <a:fld id="{9C1AFFDC-0EE9-4FDA-BF62-2112C9528FD9}" type="slidenum">
              <a:rPr lang="en-US"/>
              <a:pPr>
                <a:defRPr/>
              </a:pPr>
              <a:t>‹#›</a:t>
            </a:fld>
            <a:endParaRPr lang="en-US" dirty="0"/>
          </a:p>
        </p:txBody>
      </p:sp>
    </p:spTree>
    <p:extLst>
      <p:ext uri="{BB962C8B-B14F-4D97-AF65-F5344CB8AC3E}">
        <p14:creationId xmlns:p14="http://schemas.microsoft.com/office/powerpoint/2010/main" val="3374166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Copyright 2002-2007 Kenneth M. Chipps PhD www.chipps.com</a:t>
            </a:r>
          </a:p>
        </p:txBody>
      </p:sp>
      <p:sp>
        <p:nvSpPr>
          <p:cNvPr id="6" name="Rectangle 6"/>
          <p:cNvSpPr>
            <a:spLocks noGrp="1" noChangeArrowheads="1"/>
          </p:cNvSpPr>
          <p:nvPr>
            <p:ph type="sldNum" sz="quarter" idx="12"/>
          </p:nvPr>
        </p:nvSpPr>
        <p:spPr>
          <a:ln/>
        </p:spPr>
        <p:txBody>
          <a:bodyPr/>
          <a:lstStyle>
            <a:lvl1pPr>
              <a:defRPr/>
            </a:lvl1pPr>
          </a:lstStyle>
          <a:p>
            <a:pPr>
              <a:defRPr/>
            </a:pPr>
            <a:fld id="{274EF7B6-6E8B-4514-B8D0-2324B742B2A4}" type="slidenum">
              <a:rPr lang="en-US"/>
              <a:pPr>
                <a:defRPr/>
              </a:pPr>
              <a:t>‹#›</a:t>
            </a:fld>
            <a:endParaRPr lang="en-US" dirty="0"/>
          </a:p>
        </p:txBody>
      </p:sp>
    </p:spTree>
    <p:extLst>
      <p:ext uri="{BB962C8B-B14F-4D97-AF65-F5344CB8AC3E}">
        <p14:creationId xmlns:p14="http://schemas.microsoft.com/office/powerpoint/2010/main" val="29874151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Copyright 2002-2007 Kenneth M. Chipps PhD www.chipps.com</a:t>
            </a:r>
          </a:p>
        </p:txBody>
      </p:sp>
      <p:sp>
        <p:nvSpPr>
          <p:cNvPr id="7" name="Rectangle 6"/>
          <p:cNvSpPr>
            <a:spLocks noGrp="1" noChangeArrowheads="1"/>
          </p:cNvSpPr>
          <p:nvPr>
            <p:ph type="sldNum" sz="quarter" idx="12"/>
          </p:nvPr>
        </p:nvSpPr>
        <p:spPr>
          <a:ln/>
        </p:spPr>
        <p:txBody>
          <a:bodyPr/>
          <a:lstStyle>
            <a:lvl1pPr>
              <a:defRPr/>
            </a:lvl1pPr>
          </a:lstStyle>
          <a:p>
            <a:pPr>
              <a:defRPr/>
            </a:pPr>
            <a:fld id="{4A1DF351-F1ED-4A57-95D0-64C399FFF2A2}" type="slidenum">
              <a:rPr lang="en-US"/>
              <a:pPr>
                <a:defRPr/>
              </a:pPr>
              <a:t>‹#›</a:t>
            </a:fld>
            <a:endParaRPr lang="en-US" dirty="0"/>
          </a:p>
        </p:txBody>
      </p:sp>
    </p:spTree>
    <p:extLst>
      <p:ext uri="{BB962C8B-B14F-4D97-AF65-F5344CB8AC3E}">
        <p14:creationId xmlns:p14="http://schemas.microsoft.com/office/powerpoint/2010/main" val="601561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Copyright 2002-2007 Kenneth M. Chipps PhD www.chipps.com</a:t>
            </a:r>
          </a:p>
        </p:txBody>
      </p:sp>
      <p:sp>
        <p:nvSpPr>
          <p:cNvPr id="9" name="Rectangle 6"/>
          <p:cNvSpPr>
            <a:spLocks noGrp="1" noChangeArrowheads="1"/>
          </p:cNvSpPr>
          <p:nvPr>
            <p:ph type="sldNum" sz="quarter" idx="12"/>
          </p:nvPr>
        </p:nvSpPr>
        <p:spPr>
          <a:ln/>
        </p:spPr>
        <p:txBody>
          <a:bodyPr/>
          <a:lstStyle>
            <a:lvl1pPr>
              <a:defRPr/>
            </a:lvl1pPr>
          </a:lstStyle>
          <a:p>
            <a:pPr>
              <a:defRPr/>
            </a:pPr>
            <a:fld id="{97136537-C461-4E9E-8619-C85E6ABF784C}" type="slidenum">
              <a:rPr lang="en-US"/>
              <a:pPr>
                <a:defRPr/>
              </a:pPr>
              <a:t>‹#›</a:t>
            </a:fld>
            <a:endParaRPr lang="en-US" dirty="0"/>
          </a:p>
        </p:txBody>
      </p:sp>
    </p:spTree>
    <p:extLst>
      <p:ext uri="{BB962C8B-B14F-4D97-AF65-F5344CB8AC3E}">
        <p14:creationId xmlns:p14="http://schemas.microsoft.com/office/powerpoint/2010/main" val="2454481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Copyright 2002-2007 Kenneth M. Chipps PhD www.chipps.com</a:t>
            </a:r>
          </a:p>
        </p:txBody>
      </p:sp>
      <p:sp>
        <p:nvSpPr>
          <p:cNvPr id="5" name="Rectangle 6"/>
          <p:cNvSpPr>
            <a:spLocks noGrp="1" noChangeArrowheads="1"/>
          </p:cNvSpPr>
          <p:nvPr>
            <p:ph type="sldNum" sz="quarter" idx="12"/>
          </p:nvPr>
        </p:nvSpPr>
        <p:spPr>
          <a:ln/>
        </p:spPr>
        <p:txBody>
          <a:bodyPr/>
          <a:lstStyle>
            <a:lvl1pPr>
              <a:defRPr/>
            </a:lvl1pPr>
          </a:lstStyle>
          <a:p>
            <a:pPr>
              <a:defRPr/>
            </a:pPr>
            <a:fld id="{3B68ED19-1D64-4D8D-B7F8-1D4A26C063E9}" type="slidenum">
              <a:rPr lang="en-US"/>
              <a:pPr>
                <a:defRPr/>
              </a:pPr>
              <a:t>‹#›</a:t>
            </a:fld>
            <a:endParaRPr lang="en-US" dirty="0"/>
          </a:p>
        </p:txBody>
      </p:sp>
    </p:spTree>
    <p:extLst>
      <p:ext uri="{BB962C8B-B14F-4D97-AF65-F5344CB8AC3E}">
        <p14:creationId xmlns:p14="http://schemas.microsoft.com/office/powerpoint/2010/main" val="8310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Copyright 2002-2007 Kenneth M. Chipps PhD www.chipps.com</a:t>
            </a:r>
          </a:p>
        </p:txBody>
      </p:sp>
      <p:sp>
        <p:nvSpPr>
          <p:cNvPr id="4" name="Rectangle 6"/>
          <p:cNvSpPr>
            <a:spLocks noGrp="1" noChangeArrowheads="1"/>
          </p:cNvSpPr>
          <p:nvPr>
            <p:ph type="sldNum" sz="quarter" idx="12"/>
          </p:nvPr>
        </p:nvSpPr>
        <p:spPr>
          <a:ln/>
        </p:spPr>
        <p:txBody>
          <a:bodyPr/>
          <a:lstStyle>
            <a:lvl1pPr>
              <a:defRPr/>
            </a:lvl1pPr>
          </a:lstStyle>
          <a:p>
            <a:pPr>
              <a:defRPr/>
            </a:pPr>
            <a:fld id="{B9D32765-C078-429B-AE46-E42E223706A3}" type="slidenum">
              <a:rPr lang="en-US"/>
              <a:pPr>
                <a:defRPr/>
              </a:pPr>
              <a:t>‹#›</a:t>
            </a:fld>
            <a:endParaRPr lang="en-US" dirty="0"/>
          </a:p>
        </p:txBody>
      </p:sp>
    </p:spTree>
    <p:extLst>
      <p:ext uri="{BB962C8B-B14F-4D97-AF65-F5344CB8AC3E}">
        <p14:creationId xmlns:p14="http://schemas.microsoft.com/office/powerpoint/2010/main" val="14990510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Copyright 2002-2007 Kenneth M. Chipps PhD www.chipps.com</a:t>
            </a:r>
          </a:p>
        </p:txBody>
      </p:sp>
      <p:sp>
        <p:nvSpPr>
          <p:cNvPr id="7" name="Rectangle 6"/>
          <p:cNvSpPr>
            <a:spLocks noGrp="1" noChangeArrowheads="1"/>
          </p:cNvSpPr>
          <p:nvPr>
            <p:ph type="sldNum" sz="quarter" idx="12"/>
          </p:nvPr>
        </p:nvSpPr>
        <p:spPr>
          <a:ln/>
        </p:spPr>
        <p:txBody>
          <a:bodyPr/>
          <a:lstStyle>
            <a:lvl1pPr>
              <a:defRPr/>
            </a:lvl1pPr>
          </a:lstStyle>
          <a:p>
            <a:pPr>
              <a:defRPr/>
            </a:pPr>
            <a:fld id="{BD195885-C150-4956-A792-126E688A76F9}" type="slidenum">
              <a:rPr lang="en-US"/>
              <a:pPr>
                <a:defRPr/>
              </a:pPr>
              <a:t>‹#›</a:t>
            </a:fld>
            <a:endParaRPr lang="en-US" dirty="0"/>
          </a:p>
        </p:txBody>
      </p:sp>
    </p:spTree>
    <p:extLst>
      <p:ext uri="{BB962C8B-B14F-4D97-AF65-F5344CB8AC3E}">
        <p14:creationId xmlns:p14="http://schemas.microsoft.com/office/powerpoint/2010/main" val="2964611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Copyright 2002-2007 Kenneth M. Chipps PhD www.chipps.com</a:t>
            </a:r>
          </a:p>
        </p:txBody>
      </p:sp>
      <p:sp>
        <p:nvSpPr>
          <p:cNvPr id="7" name="Rectangle 6"/>
          <p:cNvSpPr>
            <a:spLocks noGrp="1" noChangeArrowheads="1"/>
          </p:cNvSpPr>
          <p:nvPr>
            <p:ph type="sldNum" sz="quarter" idx="12"/>
          </p:nvPr>
        </p:nvSpPr>
        <p:spPr>
          <a:ln/>
        </p:spPr>
        <p:txBody>
          <a:bodyPr/>
          <a:lstStyle>
            <a:lvl1pPr>
              <a:defRPr/>
            </a:lvl1pPr>
          </a:lstStyle>
          <a:p>
            <a:pPr>
              <a:defRPr/>
            </a:pPr>
            <a:fld id="{3BA03E9F-5401-4A4F-8D74-B9D5609FDC08}" type="slidenum">
              <a:rPr lang="en-US"/>
              <a:pPr>
                <a:defRPr/>
              </a:pPr>
              <a:t>‹#›</a:t>
            </a:fld>
            <a:endParaRPr lang="en-US" dirty="0"/>
          </a:p>
        </p:txBody>
      </p:sp>
    </p:spTree>
    <p:extLst>
      <p:ext uri="{BB962C8B-B14F-4D97-AF65-F5344CB8AC3E}">
        <p14:creationId xmlns:p14="http://schemas.microsoft.com/office/powerpoint/2010/main" val="12344820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A6BBF8"/>
            </a:gs>
            <a:gs pos="100000">
              <a:srgbClr val="FFFFFF"/>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373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cs typeface="+mn-cs"/>
              </a:defRPr>
            </a:lvl1pPr>
          </a:lstStyle>
          <a:p>
            <a:pPr>
              <a:defRPr/>
            </a:pPr>
            <a:endParaRPr lang="en-US"/>
          </a:p>
        </p:txBody>
      </p:sp>
      <p:sp>
        <p:nvSpPr>
          <p:cNvPr id="73733" name="Rectangle 5"/>
          <p:cNvSpPr>
            <a:spLocks noGrp="1" noChangeArrowheads="1"/>
          </p:cNvSpPr>
          <p:nvPr>
            <p:ph type="ftr" sz="quarter" idx="3"/>
          </p:nvPr>
        </p:nvSpPr>
        <p:spPr bwMode="auto">
          <a:xfrm>
            <a:off x="2743200" y="6245225"/>
            <a:ext cx="3657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cs typeface="+mn-cs"/>
              </a:defRPr>
            </a:lvl1pPr>
          </a:lstStyle>
          <a:p>
            <a:pPr>
              <a:defRPr/>
            </a:pPr>
            <a:r>
              <a:rPr lang="en-US"/>
              <a:t>Copyright 2002-2007 Kenneth M. Chipps PhD www.chipps.com</a:t>
            </a:r>
          </a:p>
        </p:txBody>
      </p:sp>
      <p:sp>
        <p:nvSpPr>
          <p:cNvPr id="73734" name="Rectangle 6"/>
          <p:cNvSpPr>
            <a:spLocks noGrp="1" noChangeArrowheads="1"/>
          </p:cNvSpPr>
          <p:nvPr>
            <p:ph type="sldNum" sz="quarter" idx="4"/>
          </p:nvPr>
        </p:nvSpPr>
        <p:spPr bwMode="auto">
          <a:xfrm>
            <a:off x="6553200" y="62293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cs typeface="+mn-cs"/>
              </a:defRPr>
            </a:lvl1pPr>
          </a:lstStyle>
          <a:p>
            <a:pPr>
              <a:defRPr/>
            </a:pPr>
            <a:fld id="{6771694B-8938-47A1-9B25-E4C58D3596F6}"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35"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 id="2147483733" r:id="rId13"/>
    <p:sldLayoutId id="2147483734" r:id="rId14"/>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5.emf"/></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81000" y="2130425"/>
            <a:ext cx="8382000" cy="1470025"/>
          </a:xfrm>
        </p:spPr>
        <p:txBody>
          <a:bodyPr/>
          <a:lstStyle/>
          <a:p>
            <a:pPr eaLnBrk="1" hangingPunct="1"/>
            <a:r>
              <a:rPr lang="en-US" smtClean="0"/>
              <a:t>CAN Design</a:t>
            </a:r>
          </a:p>
        </p:txBody>
      </p:sp>
      <p:sp>
        <p:nvSpPr>
          <p:cNvPr id="3075" name="Rectangle 3"/>
          <p:cNvSpPr>
            <a:spLocks noGrp="1" noChangeArrowheads="1"/>
          </p:cNvSpPr>
          <p:nvPr>
            <p:ph type="subTitle" idx="1"/>
          </p:nvPr>
        </p:nvSpPr>
        <p:spPr/>
        <p:txBody>
          <a:bodyPr/>
          <a:lstStyle/>
          <a:p>
            <a:pPr eaLnBrk="1" hangingPunct="1"/>
            <a:r>
              <a:rPr lang="en-US" sz="2400" smtClean="0"/>
              <a:t>Last Update 2007.06.03</a:t>
            </a:r>
          </a:p>
          <a:p>
            <a:pPr eaLnBrk="1" hangingPunct="1"/>
            <a:r>
              <a:rPr lang="en-US" sz="2400" smtClean="0"/>
              <a:t>1.4.0</a:t>
            </a:r>
          </a:p>
        </p:txBody>
      </p:sp>
      <p:sp>
        <p:nvSpPr>
          <p:cNvPr id="3076"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t>Copyright 2002-2007 Kenneth M. Chipps PhD www.chipps.com</a:t>
            </a:r>
          </a:p>
        </p:txBody>
      </p:sp>
      <p:sp>
        <p:nvSpPr>
          <p:cNvPr id="307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207896AC-77EE-46A5-ACC1-2418CA645EAA}" type="slidenum">
              <a:rPr lang="en-US" sz="1400" smtClean="0"/>
              <a:pPr eaLnBrk="1" hangingPunct="1"/>
              <a:t>1</a:t>
            </a:fld>
            <a:endParaRPr lang="en-US" sz="140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smtClean="0"/>
              <a:t>Client-Distributed Server</a:t>
            </a:r>
          </a:p>
        </p:txBody>
      </p:sp>
      <p:sp>
        <p:nvSpPr>
          <p:cNvPr id="12291" name="Content Placeholder 2"/>
          <p:cNvSpPr>
            <a:spLocks noGrp="1"/>
          </p:cNvSpPr>
          <p:nvPr>
            <p:ph idx="1"/>
          </p:nvPr>
        </p:nvSpPr>
        <p:spPr/>
        <p:txBody>
          <a:bodyPr/>
          <a:lstStyle/>
          <a:p>
            <a:r>
              <a:rPr lang="en-US" smtClean="0"/>
              <a:t>Historically, clients and servers were attached to a network device on the same LAN segment</a:t>
            </a:r>
          </a:p>
          <a:p>
            <a:r>
              <a:rPr lang="en-US" smtClean="0"/>
              <a:t>With increased traffic on the corporate network, an organization can decide to split the network into several isolated segments</a:t>
            </a:r>
          </a:p>
        </p:txBody>
      </p:sp>
      <p:sp>
        <p:nvSpPr>
          <p:cNvPr id="12292"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2007 Kenneth M. Chipps PhD www.chipps.com</a:t>
            </a:r>
          </a:p>
        </p:txBody>
      </p:sp>
      <p:sp>
        <p:nvSpPr>
          <p:cNvPr id="1229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1A4DCA44-C4EF-404E-B2C5-A22D9EE4830F}" type="slidenum">
              <a:rPr lang="en-US" sz="1400" smtClean="0"/>
              <a:pPr eaLnBrk="1" hangingPunct="1"/>
              <a:t>10</a:t>
            </a:fld>
            <a:endParaRPr lang="en-US" sz="140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smtClean="0"/>
              <a:t>Client-Distributed Server</a:t>
            </a:r>
          </a:p>
        </p:txBody>
      </p:sp>
      <p:sp>
        <p:nvSpPr>
          <p:cNvPr id="13315" name="Content Placeholder 2"/>
          <p:cNvSpPr>
            <a:spLocks noGrp="1"/>
          </p:cNvSpPr>
          <p:nvPr>
            <p:ph idx="1"/>
          </p:nvPr>
        </p:nvSpPr>
        <p:spPr/>
        <p:txBody>
          <a:bodyPr/>
          <a:lstStyle/>
          <a:p>
            <a:r>
              <a:rPr lang="en-US" smtClean="0"/>
              <a:t>Each of these segments has its own locally maintained servers, known as distributed servers, for its application</a:t>
            </a:r>
          </a:p>
          <a:p>
            <a:r>
              <a:rPr lang="en-US" smtClean="0"/>
              <a:t>In this scenario, servers and users are located in the same VLAN</a:t>
            </a:r>
          </a:p>
          <a:p>
            <a:r>
              <a:rPr lang="en-US" smtClean="0"/>
              <a:t>Department administrators manage and control the servers</a:t>
            </a:r>
          </a:p>
        </p:txBody>
      </p:sp>
      <p:sp>
        <p:nvSpPr>
          <p:cNvPr id="13316"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2007 Kenneth M. Chipps PhD www.chipps.com</a:t>
            </a:r>
          </a:p>
        </p:txBody>
      </p:sp>
      <p:sp>
        <p:nvSpPr>
          <p:cNvPr id="1331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6523075-258C-43E9-B63D-38EB34139895}" type="slidenum">
              <a:rPr lang="en-US" sz="1400" smtClean="0"/>
              <a:pPr eaLnBrk="1" hangingPunct="1"/>
              <a:t>11</a:t>
            </a:fld>
            <a:endParaRPr lang="en-US" sz="140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smtClean="0"/>
              <a:t>Client-Distributed Server</a:t>
            </a:r>
          </a:p>
        </p:txBody>
      </p:sp>
      <p:sp>
        <p:nvSpPr>
          <p:cNvPr id="14339" name="Content Placeholder 2"/>
          <p:cNvSpPr>
            <a:spLocks noGrp="1"/>
          </p:cNvSpPr>
          <p:nvPr>
            <p:ph idx="1"/>
          </p:nvPr>
        </p:nvSpPr>
        <p:spPr/>
        <p:txBody>
          <a:bodyPr/>
          <a:lstStyle/>
          <a:p>
            <a:r>
              <a:rPr lang="en-US" smtClean="0"/>
              <a:t>The majority of department traffic occurs in the same segment, but some data exchange to a different VLAN can happen over the campus backbone</a:t>
            </a:r>
          </a:p>
          <a:p>
            <a:r>
              <a:rPr lang="en-US" smtClean="0"/>
              <a:t>For traffic passing to another segment, the overall bandwidth requirement might not be crucial</a:t>
            </a:r>
          </a:p>
        </p:txBody>
      </p:sp>
      <p:sp>
        <p:nvSpPr>
          <p:cNvPr id="14340"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2007 Kenneth M. Chipps PhD www.chipps.com</a:t>
            </a:r>
          </a:p>
        </p:txBody>
      </p:sp>
      <p:sp>
        <p:nvSpPr>
          <p:cNvPr id="1434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D3978933-3BE0-48F3-9C0B-0F37CFAA64DB}" type="slidenum">
              <a:rPr lang="en-US" sz="1400" smtClean="0"/>
              <a:pPr eaLnBrk="1" hangingPunct="1"/>
              <a:t>12</a:t>
            </a:fld>
            <a:endParaRPr lang="en-US" sz="140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smtClean="0"/>
              <a:t>Client-Distributed Server</a:t>
            </a:r>
          </a:p>
        </p:txBody>
      </p:sp>
      <p:sp>
        <p:nvSpPr>
          <p:cNvPr id="15363" name="Content Placeholder 2"/>
          <p:cNvSpPr>
            <a:spLocks noGrp="1"/>
          </p:cNvSpPr>
          <p:nvPr>
            <p:ph idx="1"/>
          </p:nvPr>
        </p:nvSpPr>
        <p:spPr/>
        <p:txBody>
          <a:bodyPr/>
          <a:lstStyle/>
          <a:p>
            <a:r>
              <a:rPr lang="en-US" smtClean="0"/>
              <a:t>For example, Internet access must go through a common segment that requires less performance than the traffic to the local segment servers</a:t>
            </a:r>
          </a:p>
        </p:txBody>
      </p:sp>
      <p:sp>
        <p:nvSpPr>
          <p:cNvPr id="15364"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2007 Kenneth M. Chipps PhD www.chipps.com</a:t>
            </a:r>
          </a:p>
        </p:txBody>
      </p:sp>
      <p:sp>
        <p:nvSpPr>
          <p:cNvPr id="1536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13F639A-AA72-4775-8875-0D11425DE502}" type="slidenum">
              <a:rPr lang="en-US" sz="1400" smtClean="0"/>
              <a:pPr eaLnBrk="1" hangingPunct="1"/>
              <a:t>13</a:t>
            </a:fld>
            <a:endParaRPr lang="en-US" sz="140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smtClean="0"/>
              <a:t>Client-Server Farm</a:t>
            </a:r>
          </a:p>
        </p:txBody>
      </p:sp>
      <p:sp>
        <p:nvSpPr>
          <p:cNvPr id="16387" name="Content Placeholder 2"/>
          <p:cNvSpPr>
            <a:spLocks noGrp="1"/>
          </p:cNvSpPr>
          <p:nvPr>
            <p:ph idx="1"/>
          </p:nvPr>
        </p:nvSpPr>
        <p:spPr/>
        <p:txBody>
          <a:bodyPr/>
          <a:lstStyle/>
          <a:p>
            <a:r>
              <a:rPr lang="en-US" smtClean="0"/>
              <a:t>In contrast all servers may be centrally located in a server farm</a:t>
            </a:r>
          </a:p>
        </p:txBody>
      </p:sp>
      <p:sp>
        <p:nvSpPr>
          <p:cNvPr id="16388"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2007 Kenneth M. Chipps PhD www.chipps.com</a:t>
            </a:r>
          </a:p>
        </p:txBody>
      </p:sp>
      <p:sp>
        <p:nvSpPr>
          <p:cNvPr id="1638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C7FE4411-EC07-406D-B3FB-74D46EC716D0}" type="slidenum">
              <a:rPr lang="en-US" sz="1400" smtClean="0"/>
              <a:pPr eaLnBrk="1" hangingPunct="1"/>
              <a:t>14</a:t>
            </a:fld>
            <a:endParaRPr lang="en-US" sz="140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smtClean="0"/>
              <a:t>Client-Enterprise Edge</a:t>
            </a:r>
          </a:p>
        </p:txBody>
      </p:sp>
      <p:sp>
        <p:nvSpPr>
          <p:cNvPr id="17411" name="Content Placeholder 2"/>
          <p:cNvSpPr>
            <a:spLocks noGrp="1"/>
          </p:cNvSpPr>
          <p:nvPr>
            <p:ph idx="1"/>
          </p:nvPr>
        </p:nvSpPr>
        <p:spPr/>
        <p:txBody>
          <a:bodyPr/>
          <a:lstStyle/>
          <a:p>
            <a:r>
              <a:rPr lang="en-US" smtClean="0"/>
              <a:t>This type of traffic goes to the outside world or public servers</a:t>
            </a:r>
          </a:p>
        </p:txBody>
      </p:sp>
      <p:sp>
        <p:nvSpPr>
          <p:cNvPr id="17412"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2007 Kenneth M. Chipps PhD www.chipps.com</a:t>
            </a:r>
          </a:p>
        </p:txBody>
      </p:sp>
      <p:sp>
        <p:nvSpPr>
          <p:cNvPr id="1741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DBFB12C9-975C-4214-9624-2EAF2FED002A}" type="slidenum">
              <a:rPr lang="en-US" sz="1400" smtClean="0"/>
              <a:pPr eaLnBrk="1" hangingPunct="1"/>
              <a:t>15</a:t>
            </a:fld>
            <a:endParaRPr lang="en-US" sz="140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smtClean="0"/>
              <a:t>Layer 2 v Layer 3 Switching</a:t>
            </a:r>
          </a:p>
        </p:txBody>
      </p:sp>
      <p:sp>
        <p:nvSpPr>
          <p:cNvPr id="18435" name="Content Placeholder 2"/>
          <p:cNvSpPr>
            <a:spLocks noGrp="1"/>
          </p:cNvSpPr>
          <p:nvPr>
            <p:ph idx="1"/>
          </p:nvPr>
        </p:nvSpPr>
        <p:spPr/>
        <p:txBody>
          <a:bodyPr/>
          <a:lstStyle/>
          <a:p>
            <a:r>
              <a:rPr lang="en-US" smtClean="0"/>
              <a:t>When designing a campus network the connectivity devices that link the access level Layer switches can be either Layer 2 or Layer 3 switches</a:t>
            </a:r>
          </a:p>
          <a:p>
            <a:r>
              <a:rPr lang="en-US" smtClean="0"/>
              <a:t>When deciding between these the following should be considered</a:t>
            </a:r>
          </a:p>
          <a:p>
            <a:pPr lvl="1"/>
            <a:r>
              <a:rPr lang="en-US" smtClean="0"/>
              <a:t>Capabilities required</a:t>
            </a:r>
          </a:p>
          <a:p>
            <a:pPr lvl="1"/>
            <a:r>
              <a:rPr lang="en-US" smtClean="0"/>
              <a:t>Size of the network segments</a:t>
            </a:r>
          </a:p>
          <a:p>
            <a:pPr lvl="1"/>
            <a:r>
              <a:rPr lang="en-US" smtClean="0"/>
              <a:t>Convergence required</a:t>
            </a:r>
          </a:p>
        </p:txBody>
      </p:sp>
      <p:sp>
        <p:nvSpPr>
          <p:cNvPr id="18436"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2007 Kenneth M. Chipps PhD www.chipps.com</a:t>
            </a:r>
          </a:p>
        </p:txBody>
      </p:sp>
      <p:sp>
        <p:nvSpPr>
          <p:cNvPr id="1843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B325F124-5253-4BBF-A8E6-1D1A1D15D55D}" type="slidenum">
              <a:rPr lang="en-US" sz="1400" smtClean="0"/>
              <a:pPr eaLnBrk="1" hangingPunct="1"/>
              <a:t>16</a:t>
            </a:fld>
            <a:endParaRPr lang="en-US" sz="140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smtClean="0"/>
              <a:t>Media</a:t>
            </a:r>
          </a:p>
        </p:txBody>
      </p:sp>
      <p:pic>
        <p:nvPicPr>
          <p:cNvPr id="19459" name="Content Placeholder 5" descr="fig08.gif"/>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1144588" y="1371600"/>
            <a:ext cx="6856412" cy="4648200"/>
          </a:xfrm>
        </p:spPr>
      </p:pic>
      <p:sp>
        <p:nvSpPr>
          <p:cNvPr id="19460"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2007 Kenneth M. Chipps PhD www.chipps.com</a:t>
            </a:r>
          </a:p>
        </p:txBody>
      </p:sp>
      <p:sp>
        <p:nvSpPr>
          <p:cNvPr id="1946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0FFD210-A95F-4028-B661-2A143B827B08}" type="slidenum">
              <a:rPr lang="en-US" sz="1400" smtClean="0"/>
              <a:pPr eaLnBrk="1" hangingPunct="1"/>
              <a:t>17</a:t>
            </a:fld>
            <a:endParaRPr lang="en-US" sz="140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smtClean="0"/>
              <a:t>Building Access Layer</a:t>
            </a:r>
          </a:p>
        </p:txBody>
      </p:sp>
      <p:sp>
        <p:nvSpPr>
          <p:cNvPr id="20483" name="Content Placeholder 2"/>
          <p:cNvSpPr>
            <a:spLocks noGrp="1"/>
          </p:cNvSpPr>
          <p:nvPr>
            <p:ph idx="1"/>
          </p:nvPr>
        </p:nvSpPr>
        <p:spPr/>
        <p:txBody>
          <a:bodyPr/>
          <a:lstStyle/>
          <a:p>
            <a:r>
              <a:rPr lang="en-US" smtClean="0"/>
              <a:t>Let’s now consider the various layers seen in a CAN design</a:t>
            </a:r>
          </a:p>
          <a:p>
            <a:r>
              <a:rPr lang="en-US" smtClean="0"/>
              <a:t>The access layer aggregates the workstations or hosts on a layer 2 device</a:t>
            </a:r>
          </a:p>
          <a:p>
            <a:r>
              <a:rPr lang="en-US" smtClean="0"/>
              <a:t>This represents one logical segment and is one broadcast domain</a:t>
            </a:r>
          </a:p>
          <a:p>
            <a:r>
              <a:rPr lang="en-US" smtClean="0"/>
              <a:t>VLAN support might be required where multiple departments coexist in the same wiring closet</a:t>
            </a:r>
          </a:p>
        </p:txBody>
      </p:sp>
      <p:sp>
        <p:nvSpPr>
          <p:cNvPr id="20484"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2007 Kenneth M. Chipps PhD www.chipps.com</a:t>
            </a:r>
          </a:p>
        </p:txBody>
      </p:sp>
      <p:sp>
        <p:nvSpPr>
          <p:cNvPr id="2048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DFAE6BA-942E-4CC0-96DC-BE814E7F050E}" type="slidenum">
              <a:rPr lang="en-US" sz="1400" smtClean="0"/>
              <a:pPr eaLnBrk="1" hangingPunct="1"/>
              <a:t>18</a:t>
            </a:fld>
            <a:endParaRPr lang="en-US" sz="140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smtClean="0"/>
              <a:t>Building Access Layer</a:t>
            </a:r>
          </a:p>
        </p:txBody>
      </p:sp>
      <p:sp>
        <p:nvSpPr>
          <p:cNvPr id="21507" name="Content Placeholder 2"/>
          <p:cNvSpPr>
            <a:spLocks noGrp="1"/>
          </p:cNvSpPr>
          <p:nvPr>
            <p:ph idx="1"/>
          </p:nvPr>
        </p:nvSpPr>
        <p:spPr/>
        <p:txBody>
          <a:bodyPr/>
          <a:lstStyle/>
          <a:p>
            <a:r>
              <a:rPr lang="en-US" smtClean="0"/>
              <a:t>The policies implemented on the access switch are based on layer 2 information</a:t>
            </a:r>
          </a:p>
          <a:p>
            <a:r>
              <a:rPr lang="en-US" smtClean="0"/>
              <a:t>These policies focus on and include the following features</a:t>
            </a:r>
          </a:p>
          <a:p>
            <a:pPr lvl="1"/>
            <a:r>
              <a:rPr lang="en-US" smtClean="0"/>
              <a:t>Port security</a:t>
            </a:r>
          </a:p>
          <a:p>
            <a:pPr lvl="1"/>
            <a:r>
              <a:rPr lang="en-US" smtClean="0"/>
              <a:t>Access speeds</a:t>
            </a:r>
          </a:p>
          <a:p>
            <a:pPr lvl="1"/>
            <a:r>
              <a:rPr lang="en-US" smtClean="0"/>
              <a:t>Traffic classification priorities that are defined on uplink ports</a:t>
            </a:r>
          </a:p>
        </p:txBody>
      </p:sp>
      <p:sp>
        <p:nvSpPr>
          <p:cNvPr id="21508"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2007 Kenneth M. Chipps PhD www.chipps.com</a:t>
            </a:r>
          </a:p>
        </p:txBody>
      </p:sp>
      <p:sp>
        <p:nvSpPr>
          <p:cNvPr id="2150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1B0F4670-904F-4C97-932B-FE293E672FD4}" type="slidenum">
              <a:rPr lang="en-US" sz="1400" smtClean="0"/>
              <a:pPr eaLnBrk="1" hangingPunct="1"/>
              <a:t>19</a:t>
            </a:fld>
            <a:endParaRPr lang="en-US" sz="140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smtClean="0"/>
              <a:t>Objectives of This Section</a:t>
            </a:r>
          </a:p>
        </p:txBody>
      </p:sp>
      <p:sp>
        <p:nvSpPr>
          <p:cNvPr id="4099" name="Rectangle 3"/>
          <p:cNvSpPr>
            <a:spLocks noGrp="1" noChangeArrowheads="1"/>
          </p:cNvSpPr>
          <p:nvPr>
            <p:ph idx="1"/>
          </p:nvPr>
        </p:nvSpPr>
        <p:spPr/>
        <p:txBody>
          <a:bodyPr/>
          <a:lstStyle/>
          <a:p>
            <a:pPr eaLnBrk="1" hangingPunct="1"/>
            <a:r>
              <a:rPr lang="en-US" smtClean="0"/>
              <a:t>Learn some aspects of network design that are specific to a CAN</a:t>
            </a:r>
          </a:p>
        </p:txBody>
      </p:sp>
      <p:sp>
        <p:nvSpPr>
          <p:cNvPr id="4100"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2002-2007 Kenneth M. Chipps PhD www.chipps.com</a:t>
            </a:r>
          </a:p>
        </p:txBody>
      </p:sp>
      <p:sp>
        <p:nvSpPr>
          <p:cNvPr id="410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3F22384-434F-407E-BD89-34F559D9CEB9}" type="slidenum">
              <a:rPr lang="en-US" sz="1400" smtClean="0"/>
              <a:pPr eaLnBrk="1" hangingPunct="1"/>
              <a:t>2</a:t>
            </a:fld>
            <a:endParaRPr lang="en-US" sz="140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smtClean="0"/>
              <a:t>Building Access Layer</a:t>
            </a:r>
          </a:p>
        </p:txBody>
      </p:sp>
      <p:sp>
        <p:nvSpPr>
          <p:cNvPr id="22531" name="Content Placeholder 2"/>
          <p:cNvSpPr>
            <a:spLocks noGrp="1"/>
          </p:cNvSpPr>
          <p:nvPr>
            <p:ph idx="1"/>
          </p:nvPr>
        </p:nvSpPr>
        <p:spPr/>
        <p:txBody>
          <a:bodyPr/>
          <a:lstStyle/>
          <a:p>
            <a:r>
              <a:rPr lang="en-US" smtClean="0"/>
              <a:t>When implementing the campus infrastructure's building access submodule, consider the following</a:t>
            </a:r>
          </a:p>
          <a:p>
            <a:pPr lvl="1"/>
            <a:r>
              <a:rPr lang="en-US" smtClean="0"/>
              <a:t>How many users or host ports are currently required in the wiring closet, and how many will it require in the future</a:t>
            </a:r>
          </a:p>
          <a:p>
            <a:pPr lvl="1"/>
            <a:r>
              <a:rPr lang="en-US" smtClean="0"/>
              <a:t>Should the switches support fixed or modular configuration</a:t>
            </a:r>
          </a:p>
        </p:txBody>
      </p:sp>
      <p:sp>
        <p:nvSpPr>
          <p:cNvPr id="22532"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2007 Kenneth M. Chipps PhD www.chipps.com</a:t>
            </a:r>
          </a:p>
        </p:txBody>
      </p:sp>
      <p:sp>
        <p:nvSpPr>
          <p:cNvPr id="2253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3C1F071B-B75E-463E-A947-8C176B19D84D}" type="slidenum">
              <a:rPr lang="en-US" sz="1400" smtClean="0"/>
              <a:pPr eaLnBrk="1" hangingPunct="1"/>
              <a:t>20</a:t>
            </a:fld>
            <a:endParaRPr lang="en-US" sz="140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smtClean="0"/>
              <a:t>Building Access Layer</a:t>
            </a:r>
          </a:p>
        </p:txBody>
      </p:sp>
      <p:sp>
        <p:nvSpPr>
          <p:cNvPr id="23555" name="Content Placeholder 2"/>
          <p:cNvSpPr>
            <a:spLocks noGrp="1"/>
          </p:cNvSpPr>
          <p:nvPr>
            <p:ph idx="1"/>
          </p:nvPr>
        </p:nvSpPr>
        <p:spPr/>
        <p:txBody>
          <a:bodyPr/>
          <a:lstStyle/>
          <a:p>
            <a:pPr lvl="1"/>
            <a:r>
              <a:rPr lang="en-US" smtClean="0"/>
              <a:t>What cabling is currently available in the wiring closet, and what cabling options exist for uplink connectivity</a:t>
            </a:r>
          </a:p>
          <a:p>
            <a:pPr lvl="1"/>
            <a:r>
              <a:rPr lang="en-US" smtClean="0"/>
              <a:t>What layer 2 performance does the node need</a:t>
            </a:r>
          </a:p>
          <a:p>
            <a:pPr lvl="1"/>
            <a:r>
              <a:rPr lang="en-US" smtClean="0"/>
              <a:t>What level of redundancy is needed</a:t>
            </a:r>
          </a:p>
          <a:p>
            <a:pPr lvl="1"/>
            <a:r>
              <a:rPr lang="en-US" smtClean="0"/>
              <a:t>What is the required link capacity to the distribution layer switches</a:t>
            </a:r>
          </a:p>
        </p:txBody>
      </p:sp>
      <p:sp>
        <p:nvSpPr>
          <p:cNvPr id="23556"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2002-2007 Kenneth M. Chipps PhD www.chipps.com</a:t>
            </a:r>
          </a:p>
        </p:txBody>
      </p:sp>
      <p:sp>
        <p:nvSpPr>
          <p:cNvPr id="2355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04A6CF4-4A1F-446F-8E8E-EE99A5864205}" type="slidenum">
              <a:rPr lang="en-US" sz="1400" smtClean="0"/>
              <a:pPr eaLnBrk="1" hangingPunct="1"/>
              <a:t>21</a:t>
            </a:fld>
            <a:endParaRPr lang="en-US" sz="140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smtClean="0"/>
              <a:t>Building Access Layer</a:t>
            </a:r>
          </a:p>
        </p:txBody>
      </p:sp>
      <p:sp>
        <p:nvSpPr>
          <p:cNvPr id="24579" name="Content Placeholder 2"/>
          <p:cNvSpPr>
            <a:spLocks noGrp="1"/>
          </p:cNvSpPr>
          <p:nvPr>
            <p:ph idx="1"/>
          </p:nvPr>
        </p:nvSpPr>
        <p:spPr/>
        <p:txBody>
          <a:bodyPr/>
          <a:lstStyle/>
          <a:p>
            <a:pPr lvl="1"/>
            <a:r>
              <a:rPr lang="en-US" smtClean="0"/>
              <a:t>How will the VLANs and STP deployed</a:t>
            </a:r>
          </a:p>
          <a:p>
            <a:pPr lvl="1"/>
            <a:r>
              <a:rPr lang="en-US" smtClean="0"/>
              <a:t>Will there be a single VLAN, or several VLANs per access switch</a:t>
            </a:r>
          </a:p>
        </p:txBody>
      </p:sp>
      <p:sp>
        <p:nvSpPr>
          <p:cNvPr id="24580"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2007 Kenneth M. Chipps PhD www.chipps.com</a:t>
            </a:r>
          </a:p>
        </p:txBody>
      </p:sp>
      <p:sp>
        <p:nvSpPr>
          <p:cNvPr id="2458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B1F3F24-B9DB-4FCF-BF23-83B6FC9F9868}" type="slidenum">
              <a:rPr lang="en-US" sz="1400" smtClean="0"/>
              <a:pPr eaLnBrk="1" hangingPunct="1"/>
              <a:t>22</a:t>
            </a:fld>
            <a:endParaRPr lang="en-US" sz="140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smtClean="0"/>
              <a:t>Building Access Layer</a:t>
            </a:r>
          </a:p>
        </p:txBody>
      </p:sp>
      <p:sp>
        <p:nvSpPr>
          <p:cNvPr id="25603" name="Content Placeholder 2"/>
          <p:cNvSpPr>
            <a:spLocks noGrp="1"/>
          </p:cNvSpPr>
          <p:nvPr>
            <p:ph idx="1"/>
          </p:nvPr>
        </p:nvSpPr>
        <p:spPr/>
        <p:txBody>
          <a:bodyPr/>
          <a:lstStyle/>
          <a:p>
            <a:pPr lvl="1"/>
            <a:r>
              <a:rPr lang="en-US" smtClean="0"/>
              <a:t>Will the VLANs on the switch be unique or spread across multiple switches</a:t>
            </a:r>
          </a:p>
          <a:p>
            <a:pPr lvl="2"/>
            <a:r>
              <a:rPr lang="en-US" smtClean="0"/>
              <a:t>The latter design was common a few years ago, but today campus-wide or access layer-wide VLANs are not desirable</a:t>
            </a:r>
          </a:p>
          <a:p>
            <a:pPr lvl="1"/>
            <a:r>
              <a:rPr lang="en-US" smtClean="0"/>
              <a:t>Are additional features, such as port security, multicast traffic management, and QoS required</a:t>
            </a:r>
          </a:p>
        </p:txBody>
      </p:sp>
      <p:sp>
        <p:nvSpPr>
          <p:cNvPr id="25604"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2007 Kenneth M. Chipps PhD www.chipps.com</a:t>
            </a:r>
          </a:p>
        </p:txBody>
      </p:sp>
      <p:sp>
        <p:nvSpPr>
          <p:cNvPr id="2560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36BDA87-38E6-413E-97FF-D341E505D883}" type="slidenum">
              <a:rPr lang="en-US" sz="1400" smtClean="0"/>
              <a:pPr eaLnBrk="1" hangingPunct="1"/>
              <a:t>23</a:t>
            </a:fld>
            <a:endParaRPr lang="en-US" sz="140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smtClean="0"/>
              <a:t>Building Access Layer</a:t>
            </a:r>
          </a:p>
        </p:txBody>
      </p:sp>
      <p:sp>
        <p:nvSpPr>
          <p:cNvPr id="26627" name="Content Placeholder 2"/>
          <p:cNvSpPr>
            <a:spLocks noGrp="1"/>
          </p:cNvSpPr>
          <p:nvPr>
            <p:ph idx="1"/>
          </p:nvPr>
        </p:nvSpPr>
        <p:spPr/>
        <p:txBody>
          <a:bodyPr/>
          <a:lstStyle/>
          <a:p>
            <a:r>
              <a:rPr lang="en-US" smtClean="0"/>
              <a:t>Because of their performance requirements, medium-size campus networks are built on Layer 2 access switches and are connected by uplinks to the distribution Layer 3 switches</a:t>
            </a:r>
          </a:p>
          <a:p>
            <a:r>
              <a:rPr lang="en-US" smtClean="0"/>
              <a:t>This forms a clear structure of building access and building distribution module</a:t>
            </a:r>
          </a:p>
        </p:txBody>
      </p:sp>
      <p:sp>
        <p:nvSpPr>
          <p:cNvPr id="26628"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2007 Kenneth M. Chipps PhD www.chipps.com</a:t>
            </a:r>
          </a:p>
        </p:txBody>
      </p:sp>
      <p:sp>
        <p:nvSpPr>
          <p:cNvPr id="2662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BB900E2-2753-43E1-AACF-79C56702142E}" type="slidenum">
              <a:rPr lang="en-US" sz="1400" smtClean="0"/>
              <a:pPr eaLnBrk="1" hangingPunct="1"/>
              <a:t>24</a:t>
            </a:fld>
            <a:endParaRPr lang="en-US" sz="140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smtClean="0"/>
              <a:t>Building Access Layer</a:t>
            </a:r>
          </a:p>
        </p:txBody>
      </p:sp>
      <p:sp>
        <p:nvSpPr>
          <p:cNvPr id="27651" name="Content Placeholder 2"/>
          <p:cNvSpPr>
            <a:spLocks noGrp="1"/>
          </p:cNvSpPr>
          <p:nvPr>
            <p:ph idx="1"/>
          </p:nvPr>
        </p:nvSpPr>
        <p:spPr/>
        <p:txBody>
          <a:bodyPr/>
          <a:lstStyle/>
          <a:p>
            <a:r>
              <a:rPr lang="en-US" smtClean="0"/>
              <a:t>If redundancy is required, an additional Layer 3 switch can be attached to the network's aggregation point with full link redundancy</a:t>
            </a:r>
          </a:p>
        </p:txBody>
      </p:sp>
      <p:sp>
        <p:nvSpPr>
          <p:cNvPr id="27652"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2007 Kenneth M. Chipps PhD www.chipps.com</a:t>
            </a:r>
          </a:p>
        </p:txBody>
      </p:sp>
      <p:sp>
        <p:nvSpPr>
          <p:cNvPr id="2765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F2C5D5A-ECCB-4721-A372-1D06637D65E8}" type="slidenum">
              <a:rPr lang="en-US" sz="1400" smtClean="0"/>
              <a:pPr eaLnBrk="1" hangingPunct="1"/>
              <a:t>25</a:t>
            </a:fld>
            <a:endParaRPr lang="en-US" sz="140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smtClean="0"/>
              <a:t>Building Access Layer</a:t>
            </a:r>
          </a:p>
        </p:txBody>
      </p:sp>
      <p:pic>
        <p:nvPicPr>
          <p:cNvPr id="28675" name="Content Placeholder 5" descr="fig13.gif"/>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989013" y="1371600"/>
            <a:ext cx="7164387" cy="4648200"/>
          </a:xfrm>
        </p:spPr>
      </p:pic>
      <p:sp>
        <p:nvSpPr>
          <p:cNvPr id="28676"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2007 Kenneth M. Chipps PhD www.chipps.com</a:t>
            </a:r>
          </a:p>
        </p:txBody>
      </p:sp>
      <p:sp>
        <p:nvSpPr>
          <p:cNvPr id="2867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463EEF9-8048-40D8-B844-E111AEB4025C}" type="slidenum">
              <a:rPr lang="en-US" sz="1400" smtClean="0"/>
              <a:pPr eaLnBrk="1" hangingPunct="1"/>
              <a:t>26</a:t>
            </a:fld>
            <a:endParaRPr lang="en-US" sz="140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smtClean="0"/>
              <a:t>Building Distribution Layer</a:t>
            </a:r>
          </a:p>
        </p:txBody>
      </p:sp>
      <p:sp>
        <p:nvSpPr>
          <p:cNvPr id="29699" name="Content Placeholder 2"/>
          <p:cNvSpPr>
            <a:spLocks noGrp="1"/>
          </p:cNvSpPr>
          <p:nvPr>
            <p:ph idx="1"/>
          </p:nvPr>
        </p:nvSpPr>
        <p:spPr/>
        <p:txBody>
          <a:bodyPr/>
          <a:lstStyle/>
          <a:p>
            <a:r>
              <a:rPr lang="en-US" smtClean="0"/>
              <a:t>This layer implements many policies based on access lists and QoS settings</a:t>
            </a:r>
          </a:p>
          <a:p>
            <a:r>
              <a:rPr lang="en-US" smtClean="0"/>
              <a:t>The distribution layer can protect the core network segment from any impact of access layer problems by implementing all the policies</a:t>
            </a:r>
          </a:p>
        </p:txBody>
      </p:sp>
      <p:sp>
        <p:nvSpPr>
          <p:cNvPr id="29700"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2007 Kenneth M. Chipps PhD www.chipps.com</a:t>
            </a:r>
          </a:p>
        </p:txBody>
      </p:sp>
      <p:sp>
        <p:nvSpPr>
          <p:cNvPr id="2970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79E22EF-9845-4292-A192-807605E07F12}" type="slidenum">
              <a:rPr lang="en-US" sz="1400" smtClean="0"/>
              <a:pPr eaLnBrk="1" hangingPunct="1"/>
              <a:t>27</a:t>
            </a:fld>
            <a:endParaRPr lang="en-US" sz="140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smtClean="0"/>
              <a:t>Building Distribution Layer</a:t>
            </a:r>
          </a:p>
        </p:txBody>
      </p:sp>
      <p:sp>
        <p:nvSpPr>
          <p:cNvPr id="30723" name="Content Placeholder 2"/>
          <p:cNvSpPr>
            <a:spLocks noGrp="1"/>
          </p:cNvSpPr>
          <p:nvPr>
            <p:ph idx="1"/>
          </p:nvPr>
        </p:nvSpPr>
        <p:spPr/>
        <p:txBody>
          <a:bodyPr/>
          <a:lstStyle/>
          <a:p>
            <a:r>
              <a:rPr lang="en-US" smtClean="0"/>
              <a:t>The following require attention at this layer</a:t>
            </a:r>
          </a:p>
          <a:p>
            <a:pPr lvl="1"/>
            <a:r>
              <a:rPr lang="en-US" smtClean="0"/>
              <a:t>Performance</a:t>
            </a:r>
          </a:p>
          <a:p>
            <a:pPr lvl="2"/>
            <a:r>
              <a:rPr lang="en-US" smtClean="0"/>
              <a:t>Distribution switches should provide wire-speed performance on all ports</a:t>
            </a:r>
          </a:p>
          <a:p>
            <a:pPr lvl="2"/>
            <a:r>
              <a:rPr lang="en-US" smtClean="0"/>
              <a:t>This feature is important because of access layer aggregation on one side and high-speed connectivity of the core module on the other side</a:t>
            </a:r>
          </a:p>
          <a:p>
            <a:pPr lvl="1"/>
            <a:r>
              <a:rPr lang="en-US" smtClean="0"/>
              <a:t>Intelligent network services</a:t>
            </a:r>
          </a:p>
          <a:p>
            <a:pPr lvl="2"/>
            <a:r>
              <a:rPr lang="en-US" smtClean="0"/>
              <a:t>Switches should also incorporate intelligent network services such as high availability, QoS, security, and policy enforcement</a:t>
            </a:r>
          </a:p>
        </p:txBody>
      </p:sp>
      <p:sp>
        <p:nvSpPr>
          <p:cNvPr id="30724"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2007 Kenneth M. Chipps PhD www.chipps.com</a:t>
            </a:r>
          </a:p>
        </p:txBody>
      </p:sp>
      <p:sp>
        <p:nvSpPr>
          <p:cNvPr id="3072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ED00970-BAA4-4D08-9C75-E479AE1B7EEC}" type="slidenum">
              <a:rPr lang="en-US" sz="1400" smtClean="0"/>
              <a:pPr eaLnBrk="1" hangingPunct="1"/>
              <a:t>28</a:t>
            </a:fld>
            <a:endParaRPr lang="en-US" sz="140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US" smtClean="0"/>
              <a:t>Building Distribution Layer</a:t>
            </a:r>
          </a:p>
        </p:txBody>
      </p:sp>
      <p:sp>
        <p:nvSpPr>
          <p:cNvPr id="31747" name="Content Placeholder 2"/>
          <p:cNvSpPr>
            <a:spLocks noGrp="1"/>
          </p:cNvSpPr>
          <p:nvPr>
            <p:ph idx="1"/>
          </p:nvPr>
        </p:nvSpPr>
        <p:spPr/>
        <p:txBody>
          <a:bodyPr/>
          <a:lstStyle/>
          <a:p>
            <a:pPr lvl="1"/>
            <a:r>
              <a:rPr lang="en-US" smtClean="0"/>
              <a:t>Scalability</a:t>
            </a:r>
          </a:p>
          <a:p>
            <a:pPr lvl="2"/>
            <a:r>
              <a:rPr lang="en-US" smtClean="0"/>
              <a:t>Expanding and reconfiguring distribution layer devices must be easy and efficient</a:t>
            </a:r>
          </a:p>
          <a:p>
            <a:pPr lvl="1"/>
            <a:r>
              <a:rPr lang="en-US" smtClean="0"/>
              <a:t>Manageability</a:t>
            </a:r>
          </a:p>
          <a:p>
            <a:pPr lvl="2"/>
            <a:r>
              <a:rPr lang="en-US" smtClean="0"/>
              <a:t>These devices must support the required management features</a:t>
            </a:r>
          </a:p>
        </p:txBody>
      </p:sp>
      <p:sp>
        <p:nvSpPr>
          <p:cNvPr id="31748"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2007 Kenneth M. Chipps PhD www.chipps.com</a:t>
            </a:r>
          </a:p>
        </p:txBody>
      </p:sp>
      <p:sp>
        <p:nvSpPr>
          <p:cNvPr id="3174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7A1664D9-C176-4A0F-BF28-08201A0ABB61}" type="slidenum">
              <a:rPr lang="en-US" sz="1400" smtClean="0"/>
              <a:pPr eaLnBrk="1" hangingPunct="1"/>
              <a:t>29</a:t>
            </a:fld>
            <a:endParaRPr lang="en-US" sz="140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smtClean="0"/>
              <a:t> What is a CAN</a:t>
            </a:r>
          </a:p>
        </p:txBody>
      </p:sp>
      <p:sp>
        <p:nvSpPr>
          <p:cNvPr id="5123" name="Rectangle 3"/>
          <p:cNvSpPr>
            <a:spLocks noGrp="1" noChangeArrowheads="1"/>
          </p:cNvSpPr>
          <p:nvPr>
            <p:ph idx="1"/>
          </p:nvPr>
        </p:nvSpPr>
        <p:spPr/>
        <p:txBody>
          <a:bodyPr/>
          <a:lstStyle/>
          <a:p>
            <a:pPr eaLnBrk="1" hangingPunct="1"/>
            <a:r>
              <a:rPr lang="en-US" smtClean="0"/>
              <a:t>Recall that a CAN – Campus Area Network refers to a network that is larger than a single LAN, but not so large that you cannot get to all of its locations and back on foot</a:t>
            </a:r>
          </a:p>
          <a:p>
            <a:pPr eaLnBrk="1" hangingPunct="1"/>
            <a:r>
              <a:rPr lang="en-US" smtClean="0"/>
              <a:t>This is a general, nonscientific definition, but will work for the purpose of this presentation</a:t>
            </a:r>
          </a:p>
        </p:txBody>
      </p:sp>
      <p:sp>
        <p:nvSpPr>
          <p:cNvPr id="5124"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2002-2007 Kenneth M. Chipps PhD www.chipps.com</a:t>
            </a:r>
          </a:p>
        </p:txBody>
      </p:sp>
      <p:sp>
        <p:nvSpPr>
          <p:cNvPr id="512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E3DA14E4-E01C-4CD4-8225-8ECBCFEF0D1B}" type="slidenum">
              <a:rPr lang="en-US" sz="1400" smtClean="0"/>
              <a:pPr eaLnBrk="1" hangingPunct="1"/>
              <a:t>3</a:t>
            </a:fld>
            <a:endParaRPr lang="en-US" sz="140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US" smtClean="0"/>
              <a:t>Campus Backbone</a:t>
            </a:r>
          </a:p>
        </p:txBody>
      </p:sp>
      <p:sp>
        <p:nvSpPr>
          <p:cNvPr id="32771" name="Content Placeholder 2"/>
          <p:cNvSpPr>
            <a:spLocks noGrp="1"/>
          </p:cNvSpPr>
          <p:nvPr>
            <p:ph idx="1"/>
          </p:nvPr>
        </p:nvSpPr>
        <p:spPr/>
        <p:txBody>
          <a:bodyPr/>
          <a:lstStyle/>
          <a:p>
            <a:r>
              <a:rPr lang="en-US" smtClean="0"/>
              <a:t>A campus backbone should be used when three or more buildings are connected</a:t>
            </a:r>
          </a:p>
          <a:p>
            <a:r>
              <a:rPr lang="en-US" smtClean="0"/>
              <a:t>The emphasis is on switch performance</a:t>
            </a:r>
          </a:p>
          <a:p>
            <a:r>
              <a:rPr lang="en-US" smtClean="0"/>
              <a:t>A Layer 3 design is best</a:t>
            </a:r>
          </a:p>
        </p:txBody>
      </p:sp>
      <p:sp>
        <p:nvSpPr>
          <p:cNvPr id="32772"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2007 Kenneth M. Chipps PhD www.chipps.com</a:t>
            </a:r>
          </a:p>
        </p:txBody>
      </p:sp>
      <p:sp>
        <p:nvSpPr>
          <p:cNvPr id="3277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1E82CF7-0515-4128-AF0F-8A14F6B37B38}" type="slidenum">
              <a:rPr lang="en-US" sz="1400" smtClean="0"/>
              <a:pPr eaLnBrk="1" hangingPunct="1"/>
              <a:t>30</a:t>
            </a:fld>
            <a:endParaRPr lang="en-US" sz="140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US" smtClean="0"/>
              <a:t>Campus Backbone</a:t>
            </a:r>
          </a:p>
        </p:txBody>
      </p:sp>
      <p:sp>
        <p:nvSpPr>
          <p:cNvPr id="33795" name="Content Placeholder 2"/>
          <p:cNvSpPr>
            <a:spLocks noGrp="1"/>
          </p:cNvSpPr>
          <p:nvPr>
            <p:ph idx="1"/>
          </p:nvPr>
        </p:nvSpPr>
        <p:spPr/>
        <p:txBody>
          <a:bodyPr/>
          <a:lstStyle/>
          <a:p>
            <a:r>
              <a:rPr lang="en-US" smtClean="0"/>
              <a:t>Layer 3 switched campus backbones provide several improvements over the Layer 2 backbone, including the following</a:t>
            </a:r>
          </a:p>
          <a:p>
            <a:pPr lvl="1"/>
            <a:r>
              <a:rPr lang="en-US" smtClean="0"/>
              <a:t>A reduced number of connections between Layer 3 switches</a:t>
            </a:r>
          </a:p>
          <a:p>
            <a:pPr lvl="1"/>
            <a:r>
              <a:rPr lang="en-US" smtClean="0"/>
              <a:t>Each Layer 3 distribution switch connects to only one Layer 3 campus backbone switch</a:t>
            </a:r>
          </a:p>
          <a:p>
            <a:pPr lvl="1"/>
            <a:r>
              <a:rPr lang="en-US" smtClean="0"/>
              <a:t>This implementation simplifies any-to-any connectivity between distribution and backbone switches</a:t>
            </a:r>
          </a:p>
        </p:txBody>
      </p:sp>
      <p:sp>
        <p:nvSpPr>
          <p:cNvPr id="33796"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2007 Kenneth M. Chipps PhD www.chipps.com</a:t>
            </a:r>
          </a:p>
        </p:txBody>
      </p:sp>
      <p:sp>
        <p:nvSpPr>
          <p:cNvPr id="3379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B8DCA570-7F65-476C-93D1-111FFA4DE0C7}" type="slidenum">
              <a:rPr lang="en-US" sz="1400" smtClean="0"/>
              <a:pPr eaLnBrk="1" hangingPunct="1"/>
              <a:t>31</a:t>
            </a:fld>
            <a:endParaRPr lang="en-US" sz="140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US" smtClean="0"/>
              <a:t>Campus Backbone</a:t>
            </a:r>
          </a:p>
        </p:txBody>
      </p:sp>
      <p:sp>
        <p:nvSpPr>
          <p:cNvPr id="34819" name="Content Placeholder 2"/>
          <p:cNvSpPr>
            <a:spLocks noGrp="1"/>
          </p:cNvSpPr>
          <p:nvPr>
            <p:ph idx="1"/>
          </p:nvPr>
        </p:nvSpPr>
        <p:spPr/>
        <p:txBody>
          <a:bodyPr/>
          <a:lstStyle/>
          <a:p>
            <a:pPr lvl="1"/>
            <a:r>
              <a:rPr lang="en-US" smtClean="0"/>
              <a:t>Flexible topology without any spanning-tree loops</a:t>
            </a:r>
          </a:p>
          <a:p>
            <a:pPr lvl="1"/>
            <a:r>
              <a:rPr lang="en-US" smtClean="0"/>
              <a:t>There is no Layer 2 switching in the backbone or on the distribution links to the backbone because all links are routed links</a:t>
            </a:r>
          </a:p>
          <a:p>
            <a:pPr lvl="1"/>
            <a:r>
              <a:rPr lang="en-US" smtClean="0"/>
              <a:t>Arbitrary topologies are supported because of the routing protocol used in the backbone</a:t>
            </a:r>
          </a:p>
          <a:p>
            <a:pPr lvl="1"/>
            <a:r>
              <a:rPr lang="en-US" smtClean="0"/>
              <a:t>Multicast and broadcast control in the backbone</a:t>
            </a:r>
          </a:p>
          <a:p>
            <a:pPr lvl="1"/>
            <a:r>
              <a:rPr lang="en-US" smtClean="0"/>
              <a:t>Scalable to an arbitrarily large size</a:t>
            </a:r>
          </a:p>
        </p:txBody>
      </p:sp>
      <p:sp>
        <p:nvSpPr>
          <p:cNvPr id="34820"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2007 Kenneth M. Chipps PhD www.chipps.com</a:t>
            </a:r>
          </a:p>
        </p:txBody>
      </p:sp>
      <p:sp>
        <p:nvSpPr>
          <p:cNvPr id="3482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0716E29-D3C2-4574-BC89-F7043A3E2358}" type="slidenum">
              <a:rPr lang="en-US" sz="1400" smtClean="0"/>
              <a:pPr eaLnBrk="1" hangingPunct="1"/>
              <a:t>32</a:t>
            </a:fld>
            <a:endParaRPr lang="en-US" sz="1400"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US" smtClean="0"/>
              <a:t>Campus Backbone</a:t>
            </a:r>
          </a:p>
        </p:txBody>
      </p:sp>
      <p:sp>
        <p:nvSpPr>
          <p:cNvPr id="35843" name="Content Placeholder 2"/>
          <p:cNvSpPr>
            <a:spLocks noGrp="1"/>
          </p:cNvSpPr>
          <p:nvPr>
            <p:ph idx="1"/>
          </p:nvPr>
        </p:nvSpPr>
        <p:spPr/>
        <p:txBody>
          <a:bodyPr/>
          <a:lstStyle/>
          <a:p>
            <a:pPr lvl="1"/>
            <a:r>
              <a:rPr lang="en-US" smtClean="0"/>
              <a:t>Better support for intelligent network services due to Layer 3 support in the backbone switches</a:t>
            </a:r>
          </a:p>
          <a:p>
            <a:r>
              <a:rPr lang="en-US" smtClean="0"/>
              <a:t>One of the main considerations when using Layer 3 backbone switches is Layer 3 switching performance</a:t>
            </a:r>
          </a:p>
          <a:p>
            <a:r>
              <a:rPr lang="en-US" smtClean="0"/>
              <a:t>Layer 3 switching requires more sophisticated devices for high-speed packet routing</a:t>
            </a:r>
          </a:p>
        </p:txBody>
      </p:sp>
      <p:sp>
        <p:nvSpPr>
          <p:cNvPr id="35844"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2007 Kenneth M. Chipps PhD www.chipps.com</a:t>
            </a:r>
          </a:p>
        </p:txBody>
      </p:sp>
      <p:sp>
        <p:nvSpPr>
          <p:cNvPr id="3584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69F1B6BD-C371-4CEC-B826-07710192359C}" type="slidenum">
              <a:rPr lang="en-US" sz="1400" smtClean="0"/>
              <a:pPr eaLnBrk="1" hangingPunct="1"/>
              <a:t>33</a:t>
            </a:fld>
            <a:endParaRPr lang="en-US" sz="1400"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n-US" smtClean="0"/>
              <a:t>Campus Backbone</a:t>
            </a:r>
          </a:p>
        </p:txBody>
      </p:sp>
      <p:sp>
        <p:nvSpPr>
          <p:cNvPr id="36867" name="Content Placeholder 2"/>
          <p:cNvSpPr>
            <a:spLocks noGrp="1"/>
          </p:cNvSpPr>
          <p:nvPr>
            <p:ph idx="1"/>
          </p:nvPr>
        </p:nvSpPr>
        <p:spPr/>
        <p:txBody>
          <a:bodyPr/>
          <a:lstStyle/>
          <a:p>
            <a:r>
              <a:rPr lang="en-US" smtClean="0"/>
              <a:t>Modern Layer 3 switches support routing in the hardware</a:t>
            </a:r>
          </a:p>
        </p:txBody>
      </p:sp>
      <p:sp>
        <p:nvSpPr>
          <p:cNvPr id="36868"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2007 Kenneth M. Chipps PhD www.chipps.com</a:t>
            </a:r>
          </a:p>
        </p:txBody>
      </p:sp>
      <p:sp>
        <p:nvSpPr>
          <p:cNvPr id="3686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6227C1DA-6632-4D0D-8C12-00C9402C713A}" type="slidenum">
              <a:rPr lang="en-US" sz="1400" smtClean="0"/>
              <a:pPr eaLnBrk="1" hangingPunct="1"/>
              <a:t>34</a:t>
            </a:fld>
            <a:endParaRPr lang="en-US" sz="140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US" smtClean="0"/>
              <a:t>Campus Backbone</a:t>
            </a:r>
          </a:p>
        </p:txBody>
      </p:sp>
      <p:pic>
        <p:nvPicPr>
          <p:cNvPr id="37891" name="Content Placeholder 5" descr="fig17.gif"/>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2133600" y="1524000"/>
            <a:ext cx="4876800" cy="4467225"/>
          </a:xfrm>
        </p:spPr>
      </p:pic>
      <p:sp>
        <p:nvSpPr>
          <p:cNvPr id="37892"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2007 Kenneth M. Chipps PhD www.chipps.com</a:t>
            </a:r>
          </a:p>
        </p:txBody>
      </p:sp>
      <p:sp>
        <p:nvSpPr>
          <p:cNvPr id="3789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2743E2C-186A-4E2F-8296-C1C81429EB32}" type="slidenum">
              <a:rPr lang="en-US" sz="1400" smtClean="0"/>
              <a:pPr eaLnBrk="1" hangingPunct="1"/>
              <a:t>35</a:t>
            </a:fld>
            <a:endParaRPr lang="en-US" sz="140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en-US" smtClean="0"/>
              <a:t>Hierarchical Design in a CAN</a:t>
            </a:r>
          </a:p>
        </p:txBody>
      </p:sp>
      <p:sp>
        <p:nvSpPr>
          <p:cNvPr id="38915" name="Rectangle 3"/>
          <p:cNvSpPr>
            <a:spLocks noGrp="1" noChangeArrowheads="1"/>
          </p:cNvSpPr>
          <p:nvPr>
            <p:ph idx="1"/>
          </p:nvPr>
        </p:nvSpPr>
        <p:spPr/>
        <p:txBody>
          <a:bodyPr/>
          <a:lstStyle/>
          <a:p>
            <a:pPr eaLnBrk="1" hangingPunct="1"/>
            <a:r>
              <a:rPr lang="en-US" smtClean="0"/>
              <a:t>When applied to a CAN the hierarchical model uses the three layers this way</a:t>
            </a:r>
          </a:p>
        </p:txBody>
      </p:sp>
      <p:sp>
        <p:nvSpPr>
          <p:cNvPr id="38916"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2002-2007 Kenneth M. Chipps PhD www.chipps.com</a:t>
            </a:r>
          </a:p>
        </p:txBody>
      </p:sp>
      <p:sp>
        <p:nvSpPr>
          <p:cNvPr id="3891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604E9E60-E1EE-4E09-95AD-28F89E97B344}" type="slidenum">
              <a:rPr lang="en-US" sz="1400" smtClean="0"/>
              <a:pPr eaLnBrk="1" hangingPunct="1"/>
              <a:t>36</a:t>
            </a:fld>
            <a:endParaRPr lang="en-US" sz="1400"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en-US" smtClean="0"/>
              <a:t>The Current CAN Design Model</a:t>
            </a:r>
          </a:p>
        </p:txBody>
      </p:sp>
      <p:sp>
        <p:nvSpPr>
          <p:cNvPr id="39939"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2002-2007 Kenneth M. Chipps PhD www.chipps.com</a:t>
            </a:r>
          </a:p>
        </p:txBody>
      </p:sp>
      <p:sp>
        <p:nvSpPr>
          <p:cNvPr id="3994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13C9F44-923B-4A8A-BFF1-4ED92BF94856}" type="slidenum">
              <a:rPr lang="en-US" sz="1400" smtClean="0"/>
              <a:pPr eaLnBrk="1" hangingPunct="1"/>
              <a:t>37</a:t>
            </a:fld>
            <a:endParaRPr lang="en-US" sz="1400" smtClean="0"/>
          </a:p>
        </p:txBody>
      </p:sp>
      <p:pic>
        <p:nvPicPr>
          <p:cNvPr id="39941" name="Content Placeholder 6" descr="CANDesign.jpg"/>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1624013" y="1600200"/>
            <a:ext cx="5895975" cy="4525963"/>
          </a:xfrm>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en-US" smtClean="0"/>
              <a:t>Multilayer Switching</a:t>
            </a:r>
          </a:p>
        </p:txBody>
      </p:sp>
      <p:sp>
        <p:nvSpPr>
          <p:cNvPr id="40963" name="Rectangle 3"/>
          <p:cNvSpPr>
            <a:spLocks noGrp="1" noChangeArrowheads="1"/>
          </p:cNvSpPr>
          <p:nvPr>
            <p:ph idx="1"/>
          </p:nvPr>
        </p:nvSpPr>
        <p:spPr/>
        <p:txBody>
          <a:bodyPr/>
          <a:lstStyle/>
          <a:p>
            <a:pPr eaLnBrk="1" hangingPunct="1"/>
            <a:r>
              <a:rPr lang="en-US" smtClean="0"/>
              <a:t>With this current model of CAN design that uses multilayer switching, services are separated into three categories</a:t>
            </a:r>
          </a:p>
          <a:p>
            <a:pPr lvl="1" eaLnBrk="1" hangingPunct="1"/>
            <a:r>
              <a:rPr lang="en-US" smtClean="0"/>
              <a:t>Local services</a:t>
            </a:r>
          </a:p>
          <a:p>
            <a:pPr lvl="1" eaLnBrk="1" hangingPunct="1"/>
            <a:r>
              <a:rPr lang="en-US" smtClean="0"/>
              <a:t>Remote services</a:t>
            </a:r>
          </a:p>
          <a:p>
            <a:pPr lvl="1" eaLnBrk="1" hangingPunct="1"/>
            <a:r>
              <a:rPr lang="en-US" smtClean="0"/>
              <a:t>Enterprise services</a:t>
            </a:r>
          </a:p>
        </p:txBody>
      </p:sp>
      <p:sp>
        <p:nvSpPr>
          <p:cNvPr id="40964"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2002-2007 Kenneth M. Chipps PhD www.chipps.com</a:t>
            </a:r>
          </a:p>
        </p:txBody>
      </p:sp>
      <p:sp>
        <p:nvSpPr>
          <p:cNvPr id="4096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CFECB28F-2106-48A9-92DC-A78127DA5249}" type="slidenum">
              <a:rPr lang="en-US" sz="1400" smtClean="0"/>
              <a:pPr eaLnBrk="1" hangingPunct="1"/>
              <a:t>38</a:t>
            </a:fld>
            <a:endParaRPr lang="en-US" sz="1400"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r>
              <a:rPr lang="en-US" smtClean="0"/>
              <a:t>Local Services</a:t>
            </a:r>
          </a:p>
        </p:txBody>
      </p:sp>
      <p:sp>
        <p:nvSpPr>
          <p:cNvPr id="41987" name="Rectangle 3"/>
          <p:cNvSpPr>
            <a:spLocks noGrp="1" noChangeArrowheads="1"/>
          </p:cNvSpPr>
          <p:nvPr>
            <p:ph idx="1"/>
          </p:nvPr>
        </p:nvSpPr>
        <p:spPr/>
        <p:txBody>
          <a:bodyPr/>
          <a:lstStyle/>
          <a:p>
            <a:pPr eaLnBrk="1" hangingPunct="1"/>
            <a:r>
              <a:rPr lang="en-US" smtClean="0"/>
              <a:t>These are the services that most closely fit the traditional view of a LAN</a:t>
            </a:r>
          </a:p>
          <a:p>
            <a:pPr eaLnBrk="1" hangingPunct="1"/>
            <a:r>
              <a:rPr lang="en-US" smtClean="0"/>
              <a:t>All local traffic stays within a single subnet, a single VLAN, within the inside of a layer 2 switch, and any other similar way of viewing a LAN</a:t>
            </a:r>
          </a:p>
          <a:p>
            <a:pPr eaLnBrk="1" hangingPunct="1"/>
            <a:r>
              <a:rPr lang="en-US" smtClean="0"/>
              <a:t>None of this traffic would cross a link to a remote network</a:t>
            </a:r>
          </a:p>
          <a:p>
            <a:pPr eaLnBrk="1" hangingPunct="1"/>
            <a:r>
              <a:rPr lang="en-US" smtClean="0"/>
              <a:t>All traffic is confined to layers 1 and 2</a:t>
            </a:r>
          </a:p>
        </p:txBody>
      </p:sp>
      <p:sp>
        <p:nvSpPr>
          <p:cNvPr id="41988"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2002-2007 Kenneth M. Chipps PhD www.chipps.com</a:t>
            </a:r>
          </a:p>
        </p:txBody>
      </p:sp>
      <p:sp>
        <p:nvSpPr>
          <p:cNvPr id="41989"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DC01EE7-1BE6-49FC-8F63-D28E3645DE68}" type="slidenum">
              <a:rPr lang="en-US" sz="1400" smtClean="0"/>
              <a:pPr eaLnBrk="1" hangingPunct="1"/>
              <a:t>39</a:t>
            </a:fld>
            <a:endParaRPr lang="en-US" sz="140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smtClean="0"/>
              <a:t>Campus Design Considerations</a:t>
            </a:r>
          </a:p>
        </p:txBody>
      </p:sp>
      <p:sp>
        <p:nvSpPr>
          <p:cNvPr id="6147" name="Content Placeholder 2"/>
          <p:cNvSpPr>
            <a:spLocks noGrp="1"/>
          </p:cNvSpPr>
          <p:nvPr>
            <p:ph idx="1"/>
          </p:nvPr>
        </p:nvSpPr>
        <p:spPr/>
        <p:txBody>
          <a:bodyPr/>
          <a:lstStyle/>
          <a:p>
            <a:r>
              <a:rPr lang="en-US" smtClean="0"/>
              <a:t>The following should be considered when designing a CAN</a:t>
            </a:r>
          </a:p>
          <a:p>
            <a:pPr lvl="1"/>
            <a:r>
              <a:rPr lang="en-US" smtClean="0"/>
              <a:t>Network geography</a:t>
            </a:r>
          </a:p>
          <a:p>
            <a:pPr lvl="2"/>
            <a:r>
              <a:rPr lang="en-US" smtClean="0"/>
              <a:t>This impacts the physical media used</a:t>
            </a:r>
          </a:p>
          <a:p>
            <a:pPr lvl="1"/>
            <a:r>
              <a:rPr lang="en-US" smtClean="0"/>
              <a:t>Network applications</a:t>
            </a:r>
          </a:p>
          <a:p>
            <a:pPr lvl="2"/>
            <a:r>
              <a:rPr lang="en-US" smtClean="0"/>
              <a:t>In terms of bandwidth required and the delay that can be tolerated by the applications that run over the network impact its organization</a:t>
            </a:r>
          </a:p>
        </p:txBody>
      </p:sp>
      <p:sp>
        <p:nvSpPr>
          <p:cNvPr id="6148"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2007 Kenneth M. Chipps PhD www.chipps.com</a:t>
            </a:r>
          </a:p>
        </p:txBody>
      </p:sp>
      <p:sp>
        <p:nvSpPr>
          <p:cNvPr id="614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4BBE96D-8F64-4571-8149-A5DA42162191}" type="slidenum">
              <a:rPr lang="en-US" sz="1400" smtClean="0"/>
              <a:pPr eaLnBrk="1" hangingPunct="1"/>
              <a:t>4</a:t>
            </a:fld>
            <a:endParaRPr lang="en-US" sz="140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r>
              <a:rPr lang="en-US" smtClean="0"/>
              <a:t>Remote Services</a:t>
            </a:r>
          </a:p>
        </p:txBody>
      </p:sp>
      <p:sp>
        <p:nvSpPr>
          <p:cNvPr id="43011" name="Rectangle 3"/>
          <p:cNvSpPr>
            <a:spLocks noGrp="1" noChangeArrowheads="1"/>
          </p:cNvSpPr>
          <p:nvPr>
            <p:ph idx="1"/>
          </p:nvPr>
        </p:nvSpPr>
        <p:spPr/>
        <p:txBody>
          <a:bodyPr/>
          <a:lstStyle/>
          <a:p>
            <a:pPr eaLnBrk="1" hangingPunct="1">
              <a:lnSpc>
                <a:spcPct val="90000"/>
              </a:lnSpc>
            </a:pPr>
            <a:r>
              <a:rPr lang="en-US" smtClean="0"/>
              <a:t>A remote service is an entity that might be geographically near an end user, but is not on the same subnet or in the same VLAN as that end user</a:t>
            </a:r>
          </a:p>
          <a:p>
            <a:pPr eaLnBrk="1" hangingPunct="1">
              <a:lnSpc>
                <a:spcPct val="90000"/>
              </a:lnSpc>
            </a:pPr>
            <a:r>
              <a:rPr lang="en-US" smtClean="0"/>
              <a:t>This type of traffic would have to cross a layer 3 device</a:t>
            </a:r>
          </a:p>
          <a:p>
            <a:pPr eaLnBrk="1" hangingPunct="1">
              <a:lnSpc>
                <a:spcPct val="90000"/>
              </a:lnSpc>
            </a:pPr>
            <a:r>
              <a:rPr lang="en-US" smtClean="0"/>
              <a:t>But that layer 3 device might send the request to a local device that has the thing the end user needs to access</a:t>
            </a:r>
          </a:p>
        </p:txBody>
      </p:sp>
      <p:sp>
        <p:nvSpPr>
          <p:cNvPr id="4301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2002-2007 Kenneth M. Chipps PhD www.chipps.com</a:t>
            </a:r>
          </a:p>
        </p:txBody>
      </p:sp>
      <p:sp>
        <p:nvSpPr>
          <p:cNvPr id="4301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217CD2B-6818-404A-935A-EF4E6DA32F0F}" type="slidenum">
              <a:rPr lang="en-US" sz="1400" smtClean="0"/>
              <a:pPr eaLnBrk="1" hangingPunct="1"/>
              <a:t>40</a:t>
            </a:fld>
            <a:endParaRPr lang="en-US" sz="1400" smtClean="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p:txBody>
          <a:bodyPr/>
          <a:lstStyle/>
          <a:p>
            <a:pPr eaLnBrk="1" hangingPunct="1"/>
            <a:r>
              <a:rPr lang="en-US" smtClean="0"/>
              <a:t>Remote Services</a:t>
            </a:r>
          </a:p>
        </p:txBody>
      </p:sp>
      <p:sp>
        <p:nvSpPr>
          <p:cNvPr id="44035" name="Content Placeholder 2"/>
          <p:cNvSpPr>
            <a:spLocks noGrp="1"/>
          </p:cNvSpPr>
          <p:nvPr>
            <p:ph idx="1"/>
          </p:nvPr>
        </p:nvSpPr>
        <p:spPr/>
        <p:txBody>
          <a:bodyPr/>
          <a:lstStyle/>
          <a:p>
            <a:pPr eaLnBrk="1" hangingPunct="1">
              <a:lnSpc>
                <a:spcPct val="90000"/>
              </a:lnSpc>
            </a:pPr>
            <a:r>
              <a:rPr lang="en-US" smtClean="0"/>
              <a:t>This means the traffic will leave the local subnet or VLAN or physical network as defined by a network at layer 2</a:t>
            </a:r>
          </a:p>
        </p:txBody>
      </p:sp>
      <p:sp>
        <p:nvSpPr>
          <p:cNvPr id="44036"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2002-2007 Kenneth M. Chipps PhD www.chipps.com</a:t>
            </a:r>
          </a:p>
        </p:txBody>
      </p:sp>
      <p:sp>
        <p:nvSpPr>
          <p:cNvPr id="4403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BA21226C-054F-4482-BF16-ABFC3C029DB3}" type="slidenum">
              <a:rPr lang="en-US" sz="1400" smtClean="0"/>
              <a:pPr eaLnBrk="1" hangingPunct="1"/>
              <a:t>41</a:t>
            </a:fld>
            <a:endParaRPr lang="en-US" sz="1400" smtClean="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en-US" smtClean="0"/>
              <a:t>Enterprise Services</a:t>
            </a:r>
          </a:p>
        </p:txBody>
      </p:sp>
      <p:sp>
        <p:nvSpPr>
          <p:cNvPr id="45059" name="Rectangle 3"/>
          <p:cNvSpPr>
            <a:spLocks noGrp="1" noChangeArrowheads="1"/>
          </p:cNvSpPr>
          <p:nvPr>
            <p:ph idx="1"/>
          </p:nvPr>
        </p:nvSpPr>
        <p:spPr/>
        <p:txBody>
          <a:bodyPr/>
          <a:lstStyle/>
          <a:p>
            <a:pPr eaLnBrk="1" hangingPunct="1"/>
            <a:r>
              <a:rPr lang="en-US" smtClean="0"/>
              <a:t>Enterprise services are those common to all users in the organization</a:t>
            </a:r>
          </a:p>
          <a:p>
            <a:pPr eaLnBrk="1" hangingPunct="1"/>
            <a:r>
              <a:rPr lang="en-US" smtClean="0"/>
              <a:t>Such as, email, Internet access, or video conferencing</a:t>
            </a:r>
          </a:p>
          <a:p>
            <a:pPr eaLnBrk="1" hangingPunct="1"/>
            <a:r>
              <a:rPr lang="en-US" smtClean="0"/>
              <a:t>These services are placed within their own network near the backbone network that connects all of the organization’s networks</a:t>
            </a:r>
          </a:p>
          <a:p>
            <a:pPr eaLnBrk="1" hangingPunct="1"/>
            <a:r>
              <a:rPr lang="en-US" smtClean="0"/>
              <a:t>Traffic to and from these services must cross a layer 3 device</a:t>
            </a:r>
          </a:p>
        </p:txBody>
      </p:sp>
      <p:sp>
        <p:nvSpPr>
          <p:cNvPr id="45060"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2002-2007 Kenneth M. Chipps PhD www.chipps.com</a:t>
            </a:r>
          </a:p>
        </p:txBody>
      </p:sp>
      <p:sp>
        <p:nvSpPr>
          <p:cNvPr id="4506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69EC670A-8366-465E-A92A-C65310DD1CAB}" type="slidenum">
              <a:rPr lang="en-US" sz="1400" smtClean="0"/>
              <a:pPr eaLnBrk="1" hangingPunct="1"/>
              <a:t>42</a:t>
            </a:fld>
            <a:endParaRPr lang="en-US" sz="1400" smtClean="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en-US" smtClean="0"/>
              <a:t>Using Blocks</a:t>
            </a:r>
          </a:p>
        </p:txBody>
      </p:sp>
      <p:sp>
        <p:nvSpPr>
          <p:cNvPr id="46083" name="Rectangle 3"/>
          <p:cNvSpPr>
            <a:spLocks noGrp="1" noChangeArrowheads="1"/>
          </p:cNvSpPr>
          <p:nvPr>
            <p:ph idx="1"/>
          </p:nvPr>
        </p:nvSpPr>
        <p:spPr/>
        <p:txBody>
          <a:bodyPr/>
          <a:lstStyle/>
          <a:p>
            <a:pPr eaLnBrk="1" hangingPunct="1"/>
            <a:r>
              <a:rPr lang="en-US" smtClean="0"/>
              <a:t>To organize all of these layers and services and devices, a set of blocks is used based on functions that must be performed in a CAN that will hold more than one LAN</a:t>
            </a:r>
          </a:p>
          <a:p>
            <a:pPr eaLnBrk="1" hangingPunct="1"/>
            <a:r>
              <a:rPr lang="en-US" smtClean="0"/>
              <a:t>All of the users and resources to be used by the users are assigned to one of these blocks</a:t>
            </a:r>
          </a:p>
        </p:txBody>
      </p:sp>
      <p:sp>
        <p:nvSpPr>
          <p:cNvPr id="46084"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2002-2007 Kenneth M. Chipps PhD www.chipps.com</a:t>
            </a:r>
          </a:p>
        </p:txBody>
      </p:sp>
      <p:sp>
        <p:nvSpPr>
          <p:cNvPr id="4608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F9A9423-2549-4EF5-B0B2-0236828A3DFB}" type="slidenum">
              <a:rPr lang="en-US" sz="1400" smtClean="0"/>
              <a:pPr eaLnBrk="1" hangingPunct="1"/>
              <a:t>43</a:t>
            </a:fld>
            <a:endParaRPr lang="en-US" sz="1400" smtClean="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en-US" smtClean="0"/>
              <a:t>Using Blocks</a:t>
            </a:r>
          </a:p>
        </p:txBody>
      </p:sp>
      <p:sp>
        <p:nvSpPr>
          <p:cNvPr id="47107" name="Rectangle 3"/>
          <p:cNvSpPr>
            <a:spLocks noGrp="1" noChangeArrowheads="1"/>
          </p:cNvSpPr>
          <p:nvPr>
            <p:ph idx="1"/>
          </p:nvPr>
        </p:nvSpPr>
        <p:spPr/>
        <p:txBody>
          <a:bodyPr/>
          <a:lstStyle/>
          <a:p>
            <a:pPr eaLnBrk="1" hangingPunct="1"/>
            <a:r>
              <a:rPr lang="en-US" smtClean="0"/>
              <a:t>Edge devices are then added to each block so as to allow the blocks to talk to each other</a:t>
            </a:r>
          </a:p>
          <a:p>
            <a:pPr eaLnBrk="1" hangingPunct="1"/>
            <a:r>
              <a:rPr lang="en-US" smtClean="0"/>
              <a:t>These blocks are then arranged so as to produce an optimal network design</a:t>
            </a:r>
          </a:p>
          <a:p>
            <a:pPr eaLnBrk="1" hangingPunct="1"/>
            <a:r>
              <a:rPr lang="en-US" smtClean="0"/>
              <a:t>The blocks used in a CAN are</a:t>
            </a:r>
          </a:p>
          <a:p>
            <a:pPr lvl="1" eaLnBrk="1" hangingPunct="1"/>
            <a:r>
              <a:rPr lang="en-US" smtClean="0"/>
              <a:t>Switch Block</a:t>
            </a:r>
          </a:p>
          <a:p>
            <a:pPr lvl="1" eaLnBrk="1" hangingPunct="1"/>
            <a:r>
              <a:rPr lang="en-US" smtClean="0"/>
              <a:t>Core Block</a:t>
            </a:r>
          </a:p>
          <a:p>
            <a:pPr lvl="1" eaLnBrk="1" hangingPunct="1"/>
            <a:r>
              <a:rPr lang="en-US" smtClean="0"/>
              <a:t>Shared Block</a:t>
            </a:r>
          </a:p>
        </p:txBody>
      </p:sp>
      <p:sp>
        <p:nvSpPr>
          <p:cNvPr id="47108"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2002-2007 Kenneth M. Chipps PhD www.chipps.com</a:t>
            </a:r>
          </a:p>
        </p:txBody>
      </p:sp>
      <p:sp>
        <p:nvSpPr>
          <p:cNvPr id="47109"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4318280-3A4E-4306-BBF3-BCD7F8772C76}" type="slidenum">
              <a:rPr lang="en-US" sz="1400" smtClean="0"/>
              <a:pPr eaLnBrk="1" hangingPunct="1"/>
              <a:t>44</a:t>
            </a:fld>
            <a:endParaRPr lang="en-US" sz="1400" smtClean="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r>
              <a:rPr lang="en-US" smtClean="0"/>
              <a:t>Switch Block</a:t>
            </a:r>
          </a:p>
        </p:txBody>
      </p:sp>
      <p:sp>
        <p:nvSpPr>
          <p:cNvPr id="48131" name="Rectangle 3"/>
          <p:cNvSpPr>
            <a:spLocks noGrp="1" noChangeArrowheads="1"/>
          </p:cNvSpPr>
          <p:nvPr>
            <p:ph idx="1"/>
          </p:nvPr>
        </p:nvSpPr>
        <p:spPr/>
        <p:txBody>
          <a:bodyPr/>
          <a:lstStyle/>
          <a:p>
            <a:pPr eaLnBrk="1" hangingPunct="1"/>
            <a:r>
              <a:rPr lang="en-US" smtClean="0"/>
              <a:t>Inside the switch block are the access level devices that connect the end users into the network</a:t>
            </a:r>
          </a:p>
          <a:p>
            <a:pPr eaLnBrk="1" hangingPunct="1"/>
            <a:r>
              <a:rPr lang="en-US" smtClean="0"/>
              <a:t>At the edge of the switch block is a distribution layer device that connects directly to the core block so that traffic can be routed between the other blocks</a:t>
            </a:r>
          </a:p>
        </p:txBody>
      </p:sp>
      <p:sp>
        <p:nvSpPr>
          <p:cNvPr id="4813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2002-2007 Kenneth M. Chipps PhD www.chipps.com</a:t>
            </a:r>
          </a:p>
        </p:txBody>
      </p:sp>
      <p:sp>
        <p:nvSpPr>
          <p:cNvPr id="4813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74772145-504B-4358-A887-CD94D155EB50}" type="slidenum">
              <a:rPr lang="en-US" sz="1400" smtClean="0"/>
              <a:pPr eaLnBrk="1" hangingPunct="1"/>
              <a:t>45</a:t>
            </a:fld>
            <a:endParaRPr lang="en-US" sz="1400" smtClean="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r>
              <a:rPr lang="en-US" smtClean="0"/>
              <a:t>Switch Block</a:t>
            </a:r>
          </a:p>
        </p:txBody>
      </p:sp>
      <p:sp>
        <p:nvSpPr>
          <p:cNvPr id="49155" name="Rectangle 3"/>
          <p:cNvSpPr>
            <a:spLocks noGrp="1" noChangeArrowheads="1"/>
          </p:cNvSpPr>
          <p:nvPr>
            <p:ph idx="1"/>
          </p:nvPr>
        </p:nvSpPr>
        <p:spPr/>
        <p:txBody>
          <a:bodyPr/>
          <a:lstStyle/>
          <a:p>
            <a:pPr eaLnBrk="1" hangingPunct="1"/>
            <a:r>
              <a:rPr lang="en-US" smtClean="0"/>
              <a:t>The use of a combination of layer 2 and layer 3 devices serves to contain broadcast traffic and network problems entirely within each switch block</a:t>
            </a:r>
          </a:p>
          <a:p>
            <a:pPr eaLnBrk="1" hangingPunct="1"/>
            <a:r>
              <a:rPr lang="en-US" smtClean="0"/>
              <a:t>The layer 2 devices connect the end users to the local area network contained within the switch block</a:t>
            </a:r>
          </a:p>
        </p:txBody>
      </p:sp>
      <p:sp>
        <p:nvSpPr>
          <p:cNvPr id="49156"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2002-2007 Kenneth M. Chipps PhD www.chipps.com</a:t>
            </a:r>
          </a:p>
        </p:txBody>
      </p:sp>
      <p:sp>
        <p:nvSpPr>
          <p:cNvPr id="4915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C831F293-2FEE-4674-B751-2D7E5041EE8B}" type="slidenum">
              <a:rPr lang="en-US" sz="1400" smtClean="0"/>
              <a:pPr eaLnBrk="1" hangingPunct="1"/>
              <a:t>46</a:t>
            </a:fld>
            <a:endParaRPr lang="en-US" sz="1400" smtClean="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eaLnBrk="1" hangingPunct="1"/>
            <a:r>
              <a:rPr lang="en-US" smtClean="0"/>
              <a:t>Switch Block</a:t>
            </a:r>
          </a:p>
        </p:txBody>
      </p:sp>
      <p:sp>
        <p:nvSpPr>
          <p:cNvPr id="50179" name="Rectangle 3"/>
          <p:cNvSpPr>
            <a:spLocks noGrp="1" noChangeArrowheads="1"/>
          </p:cNvSpPr>
          <p:nvPr>
            <p:ph idx="1"/>
          </p:nvPr>
        </p:nvSpPr>
        <p:spPr/>
        <p:txBody>
          <a:bodyPr/>
          <a:lstStyle/>
          <a:p>
            <a:pPr eaLnBrk="1" hangingPunct="1"/>
            <a:r>
              <a:rPr lang="en-US" smtClean="0"/>
              <a:t>The layer 2 device is a layer 2 switch, hubs can be used, but are not much any longer</a:t>
            </a:r>
          </a:p>
          <a:p>
            <a:pPr eaLnBrk="1" hangingPunct="1"/>
            <a:r>
              <a:rPr lang="en-US" smtClean="0"/>
              <a:t>The layer 3 device acts as a distribution layer to connect the switch block to the network core</a:t>
            </a:r>
          </a:p>
          <a:p>
            <a:pPr eaLnBrk="1" hangingPunct="1"/>
            <a:r>
              <a:rPr lang="en-US" smtClean="0"/>
              <a:t>The layer 3 device can be a multilayer switch or a switch connected to a router</a:t>
            </a:r>
          </a:p>
        </p:txBody>
      </p:sp>
      <p:sp>
        <p:nvSpPr>
          <p:cNvPr id="50180"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2002-2007 Kenneth M. Chipps PhD www.chipps.com</a:t>
            </a:r>
          </a:p>
        </p:txBody>
      </p:sp>
      <p:sp>
        <p:nvSpPr>
          <p:cNvPr id="5018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D67DB6F-76FA-4B6C-8421-59A51AA76532}" type="slidenum">
              <a:rPr lang="en-US" sz="1400" smtClean="0"/>
              <a:pPr eaLnBrk="1" hangingPunct="1"/>
              <a:t>47</a:t>
            </a:fld>
            <a:endParaRPr lang="en-US" sz="1400" smtClean="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p:txBody>
          <a:bodyPr/>
          <a:lstStyle/>
          <a:p>
            <a:pPr eaLnBrk="1" hangingPunct="1"/>
            <a:r>
              <a:rPr lang="en-US" smtClean="0"/>
              <a:t>Switch Block</a:t>
            </a:r>
          </a:p>
        </p:txBody>
      </p:sp>
      <p:sp>
        <p:nvSpPr>
          <p:cNvPr id="51203" name="Content Placeholder 2"/>
          <p:cNvSpPr>
            <a:spLocks noGrp="1"/>
          </p:cNvSpPr>
          <p:nvPr>
            <p:ph idx="1"/>
          </p:nvPr>
        </p:nvSpPr>
        <p:spPr/>
        <p:txBody>
          <a:bodyPr/>
          <a:lstStyle/>
          <a:p>
            <a:pPr eaLnBrk="1" hangingPunct="1">
              <a:lnSpc>
                <a:spcPct val="90000"/>
              </a:lnSpc>
            </a:pPr>
            <a:r>
              <a:rPr lang="en-US" smtClean="0"/>
              <a:t>Any individual switch block can be a single physical LAN or a VLAN</a:t>
            </a:r>
          </a:p>
          <a:p>
            <a:pPr eaLnBrk="1" hangingPunct="1">
              <a:lnSpc>
                <a:spcPct val="90000"/>
              </a:lnSpc>
            </a:pPr>
            <a:r>
              <a:rPr lang="en-US" smtClean="0"/>
              <a:t>In any event a switch block is always a single subnet in terms of IP addressing</a:t>
            </a:r>
          </a:p>
          <a:p>
            <a:pPr eaLnBrk="1" hangingPunct="1">
              <a:lnSpc>
                <a:spcPct val="90000"/>
              </a:lnSpc>
            </a:pPr>
            <a:r>
              <a:rPr lang="en-US" smtClean="0"/>
              <a:t>If a VLAN, then switch blocks might be physically intermingled in a particular geographic location</a:t>
            </a:r>
          </a:p>
        </p:txBody>
      </p:sp>
      <p:sp>
        <p:nvSpPr>
          <p:cNvPr id="51204"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2002-2007 Kenneth M. Chipps PhD www.chipps.com</a:t>
            </a:r>
          </a:p>
        </p:txBody>
      </p:sp>
      <p:sp>
        <p:nvSpPr>
          <p:cNvPr id="5120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ED565220-6C3D-432E-AAF1-A915C4FFE32B}" type="slidenum">
              <a:rPr lang="en-US" sz="1400" smtClean="0"/>
              <a:pPr eaLnBrk="1" hangingPunct="1"/>
              <a:t>48</a:t>
            </a:fld>
            <a:endParaRPr lang="en-US" sz="1400" smtClean="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eaLnBrk="1" hangingPunct="1"/>
            <a:r>
              <a:rPr lang="en-US" smtClean="0"/>
              <a:t>Switch Block</a:t>
            </a:r>
          </a:p>
        </p:txBody>
      </p:sp>
      <p:sp>
        <p:nvSpPr>
          <p:cNvPr id="52227" name="Rectangle 3"/>
          <p:cNvSpPr>
            <a:spLocks noGrp="1" noChangeArrowheads="1"/>
          </p:cNvSpPr>
          <p:nvPr>
            <p:ph idx="1"/>
          </p:nvPr>
        </p:nvSpPr>
        <p:spPr/>
        <p:txBody>
          <a:bodyPr/>
          <a:lstStyle/>
          <a:p>
            <a:pPr eaLnBrk="1" hangingPunct="1">
              <a:lnSpc>
                <a:spcPct val="90000"/>
              </a:lnSpc>
            </a:pPr>
            <a:r>
              <a:rPr lang="en-US" smtClean="0"/>
              <a:t>So with a VLAN implementation, the logical arrangement overlaid onto the physical arrangement, may become complex as the CAN grows</a:t>
            </a:r>
          </a:p>
          <a:p>
            <a:pPr eaLnBrk="1" hangingPunct="1"/>
            <a:r>
              <a:rPr lang="en-US" smtClean="0"/>
              <a:t>In general a switch block should never have more than 200 users</a:t>
            </a:r>
          </a:p>
        </p:txBody>
      </p:sp>
      <p:sp>
        <p:nvSpPr>
          <p:cNvPr id="52228"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2002-2007 Kenneth M. Chipps PhD www.chipps.com</a:t>
            </a:r>
          </a:p>
        </p:txBody>
      </p:sp>
      <p:sp>
        <p:nvSpPr>
          <p:cNvPr id="52229"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B0A16B9A-D723-4B02-AE9C-5FCF2CCCAEF8}" type="slidenum">
              <a:rPr lang="en-US" sz="1400" smtClean="0"/>
              <a:pPr eaLnBrk="1" hangingPunct="1"/>
              <a:t>49</a:t>
            </a:fld>
            <a:endParaRPr lang="en-US" sz="140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smtClean="0"/>
              <a:t>Campus Design Considerations</a:t>
            </a:r>
          </a:p>
        </p:txBody>
      </p:sp>
      <p:sp>
        <p:nvSpPr>
          <p:cNvPr id="7171" name="Content Placeholder 2"/>
          <p:cNvSpPr>
            <a:spLocks noGrp="1"/>
          </p:cNvSpPr>
          <p:nvPr>
            <p:ph idx="1"/>
          </p:nvPr>
        </p:nvSpPr>
        <p:spPr/>
        <p:txBody>
          <a:bodyPr/>
          <a:lstStyle/>
          <a:p>
            <a:pPr lvl="1"/>
            <a:r>
              <a:rPr lang="en-US" smtClean="0"/>
              <a:t>Layer 2 v Layer 3 Switching</a:t>
            </a:r>
          </a:p>
          <a:p>
            <a:pPr lvl="2"/>
            <a:r>
              <a:rPr lang="en-US" smtClean="0"/>
              <a:t>This affects the size to which the network can scale</a:t>
            </a:r>
          </a:p>
          <a:p>
            <a:pPr lvl="1"/>
            <a:r>
              <a:rPr lang="en-US" smtClean="0"/>
              <a:t>Media</a:t>
            </a:r>
          </a:p>
          <a:p>
            <a:pPr lvl="2"/>
            <a:r>
              <a:rPr lang="en-US" smtClean="0"/>
              <a:t>Future proofing this long term investment is always important</a:t>
            </a:r>
          </a:p>
        </p:txBody>
      </p:sp>
      <p:sp>
        <p:nvSpPr>
          <p:cNvPr id="7172"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2007 Kenneth M. Chipps PhD www.chipps.com</a:t>
            </a:r>
          </a:p>
        </p:txBody>
      </p:sp>
      <p:sp>
        <p:nvSpPr>
          <p:cNvPr id="717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5C41BE9-CB7E-4DB5-8D60-1C12C9BFAA90}" type="slidenum">
              <a:rPr lang="en-US" sz="1400" smtClean="0"/>
              <a:pPr eaLnBrk="1" hangingPunct="1"/>
              <a:t>5</a:t>
            </a:fld>
            <a:endParaRPr lang="en-US" sz="1400" smtClean="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eaLnBrk="1" hangingPunct="1"/>
            <a:r>
              <a:rPr lang="en-US" smtClean="0"/>
              <a:t>Core Block</a:t>
            </a:r>
          </a:p>
        </p:txBody>
      </p:sp>
      <p:sp>
        <p:nvSpPr>
          <p:cNvPr id="53251" name="Rectangle 3"/>
          <p:cNvSpPr>
            <a:spLocks noGrp="1" noChangeArrowheads="1"/>
          </p:cNvSpPr>
          <p:nvPr>
            <p:ph idx="1"/>
          </p:nvPr>
        </p:nvSpPr>
        <p:spPr/>
        <p:txBody>
          <a:bodyPr/>
          <a:lstStyle/>
          <a:p>
            <a:pPr eaLnBrk="1" hangingPunct="1"/>
            <a:r>
              <a:rPr lang="en-US" smtClean="0"/>
              <a:t>If there is only a single switch block, then no core block is required</a:t>
            </a:r>
          </a:p>
          <a:p>
            <a:pPr eaLnBrk="1" hangingPunct="1"/>
            <a:r>
              <a:rPr lang="en-US" smtClean="0"/>
              <a:t>With more than one switch block, a core block then connects to the switch block’s edge device, not to the access level device inside each switch block</a:t>
            </a:r>
          </a:p>
          <a:p>
            <a:pPr eaLnBrk="1" hangingPunct="1"/>
            <a:r>
              <a:rPr lang="en-US" smtClean="0"/>
              <a:t>The core block is the same as the core layer</a:t>
            </a:r>
          </a:p>
        </p:txBody>
      </p:sp>
      <p:sp>
        <p:nvSpPr>
          <p:cNvPr id="5325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2002-2007 Kenneth M. Chipps PhD www.chipps.com</a:t>
            </a:r>
          </a:p>
        </p:txBody>
      </p:sp>
      <p:sp>
        <p:nvSpPr>
          <p:cNvPr id="5325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661EB38-EE69-4902-AC5B-98E010753F74}" type="slidenum">
              <a:rPr lang="en-US" sz="1400" smtClean="0"/>
              <a:pPr eaLnBrk="1" hangingPunct="1"/>
              <a:t>50</a:t>
            </a:fld>
            <a:endParaRPr lang="en-US" sz="1400" smtClean="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eaLnBrk="1" hangingPunct="1"/>
            <a:r>
              <a:rPr lang="en-US" smtClean="0"/>
              <a:t>Core Block</a:t>
            </a:r>
          </a:p>
        </p:txBody>
      </p:sp>
      <p:sp>
        <p:nvSpPr>
          <p:cNvPr id="54275" name="Rectangle 3"/>
          <p:cNvSpPr>
            <a:spLocks noGrp="1" noChangeArrowheads="1"/>
          </p:cNvSpPr>
          <p:nvPr>
            <p:ph idx="1"/>
          </p:nvPr>
        </p:nvSpPr>
        <p:spPr/>
        <p:txBody>
          <a:bodyPr/>
          <a:lstStyle/>
          <a:p>
            <a:pPr eaLnBrk="1" hangingPunct="1"/>
            <a:r>
              <a:rPr lang="en-US" smtClean="0"/>
              <a:t>As such, nothing is done at this layer, except switch traffic as fast as possible</a:t>
            </a:r>
          </a:p>
          <a:p>
            <a:pPr eaLnBrk="1" hangingPunct="1"/>
            <a:r>
              <a:rPr lang="en-US" smtClean="0"/>
              <a:t>The core block is responsible for transferring all cross-campus traffic as fast as possible</a:t>
            </a:r>
          </a:p>
          <a:p>
            <a:pPr eaLnBrk="1" hangingPunct="1"/>
            <a:r>
              <a:rPr lang="en-US" smtClean="0"/>
              <a:t>All traffic from one switch block to another switch block, from a switch block to a shared block and back, all of it goes through the core</a:t>
            </a:r>
          </a:p>
        </p:txBody>
      </p:sp>
      <p:sp>
        <p:nvSpPr>
          <p:cNvPr id="54276"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2002-2007 Kenneth M. Chipps PhD www.chipps.com</a:t>
            </a:r>
          </a:p>
        </p:txBody>
      </p:sp>
      <p:sp>
        <p:nvSpPr>
          <p:cNvPr id="5427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BD2B75-F863-448F-8661-3C8056588DE6}" type="slidenum">
              <a:rPr lang="en-US" sz="1400" smtClean="0"/>
              <a:pPr eaLnBrk="1" hangingPunct="1"/>
              <a:t>51</a:t>
            </a:fld>
            <a:endParaRPr lang="en-US" sz="1400" smtClean="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hangingPunct="1"/>
            <a:r>
              <a:rPr lang="en-US" smtClean="0"/>
              <a:t>Core Block</a:t>
            </a:r>
          </a:p>
        </p:txBody>
      </p:sp>
      <p:sp>
        <p:nvSpPr>
          <p:cNvPr id="55299" name="Rectangle 3"/>
          <p:cNvSpPr>
            <a:spLocks noGrp="1" noChangeArrowheads="1"/>
          </p:cNvSpPr>
          <p:nvPr>
            <p:ph idx="1"/>
          </p:nvPr>
        </p:nvSpPr>
        <p:spPr/>
        <p:txBody>
          <a:bodyPr/>
          <a:lstStyle/>
          <a:p>
            <a:pPr eaLnBrk="1" hangingPunct="1"/>
            <a:r>
              <a:rPr lang="en-US" smtClean="0"/>
              <a:t>So here we are looking for layer 3 switches that can operate at high speed</a:t>
            </a:r>
          </a:p>
          <a:p>
            <a:pPr eaLnBrk="1" hangingPunct="1"/>
            <a:r>
              <a:rPr lang="en-US" smtClean="0"/>
              <a:t>The device or devices if redundancy is required should be in Cisco terms something like the</a:t>
            </a:r>
          </a:p>
          <a:p>
            <a:pPr lvl="1" eaLnBrk="1" hangingPunct="1"/>
            <a:r>
              <a:rPr lang="en-US" smtClean="0"/>
              <a:t>If layer 2</a:t>
            </a:r>
          </a:p>
          <a:p>
            <a:pPr lvl="2" eaLnBrk="1" hangingPunct="1"/>
            <a:r>
              <a:rPr lang="en-US" smtClean="0"/>
              <a:t>Cisco Catalyst 5500 or 6500 Series</a:t>
            </a:r>
          </a:p>
          <a:p>
            <a:pPr lvl="1" eaLnBrk="1" hangingPunct="1"/>
            <a:r>
              <a:rPr lang="en-US" smtClean="0"/>
              <a:t>If layer 3</a:t>
            </a:r>
          </a:p>
          <a:p>
            <a:pPr lvl="2" eaLnBrk="1" hangingPunct="1"/>
            <a:r>
              <a:rPr lang="en-US" smtClean="0"/>
              <a:t>Cisco Catalyst 8500 Series</a:t>
            </a:r>
          </a:p>
        </p:txBody>
      </p:sp>
      <p:sp>
        <p:nvSpPr>
          <p:cNvPr id="55300"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2002-2007 Kenneth M. Chipps PhD www.chipps.com</a:t>
            </a:r>
          </a:p>
        </p:txBody>
      </p:sp>
      <p:sp>
        <p:nvSpPr>
          <p:cNvPr id="5530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60A8AFDB-A104-4CC0-BF0D-4E758B87C538}" type="slidenum">
              <a:rPr lang="en-US" sz="1400" smtClean="0"/>
              <a:pPr eaLnBrk="1" hangingPunct="1"/>
              <a:t>52</a:t>
            </a:fld>
            <a:endParaRPr lang="en-US" sz="1400" smtClean="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eaLnBrk="1" hangingPunct="1"/>
            <a:r>
              <a:rPr lang="en-US" smtClean="0"/>
              <a:t>Shared Block</a:t>
            </a:r>
          </a:p>
        </p:txBody>
      </p:sp>
      <p:sp>
        <p:nvSpPr>
          <p:cNvPr id="56323" name="Rectangle 3"/>
          <p:cNvSpPr>
            <a:spLocks noGrp="1" noChangeArrowheads="1"/>
          </p:cNvSpPr>
          <p:nvPr>
            <p:ph idx="1"/>
          </p:nvPr>
        </p:nvSpPr>
        <p:spPr/>
        <p:txBody>
          <a:bodyPr/>
          <a:lstStyle/>
          <a:p>
            <a:pPr eaLnBrk="1" hangingPunct="1"/>
            <a:r>
              <a:rPr lang="en-US" smtClean="0"/>
              <a:t>One other block that might be needed is the shared block</a:t>
            </a:r>
          </a:p>
          <a:p>
            <a:pPr eaLnBrk="1" hangingPunct="1"/>
            <a:r>
              <a:rPr lang="en-US" smtClean="0"/>
              <a:t>This is the same as the switch block, except that it does not contain end users</a:t>
            </a:r>
          </a:p>
          <a:p>
            <a:pPr eaLnBrk="1" hangingPunct="1"/>
            <a:r>
              <a:rPr lang="en-US" smtClean="0"/>
              <a:t>All the connecting devices inside the block and at the edge are the same as in the switch block, but the devices connecting to these access level devices are things that are shared with the end users</a:t>
            </a:r>
          </a:p>
        </p:txBody>
      </p:sp>
      <p:sp>
        <p:nvSpPr>
          <p:cNvPr id="56324"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2002-2007 Kenneth M. Chipps PhD www.chipps.com</a:t>
            </a:r>
          </a:p>
        </p:txBody>
      </p:sp>
      <p:sp>
        <p:nvSpPr>
          <p:cNvPr id="5632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5824FFA-ACDC-4123-961E-F5429B256771}" type="slidenum">
              <a:rPr lang="en-US" sz="1400" smtClean="0"/>
              <a:pPr eaLnBrk="1" hangingPunct="1"/>
              <a:t>53</a:t>
            </a:fld>
            <a:endParaRPr lang="en-US" sz="1400" smtClean="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eaLnBrk="1" hangingPunct="1"/>
            <a:r>
              <a:rPr lang="en-US" smtClean="0"/>
              <a:t>Shared Block</a:t>
            </a:r>
          </a:p>
        </p:txBody>
      </p:sp>
      <p:sp>
        <p:nvSpPr>
          <p:cNvPr id="57347" name="Rectangle 3"/>
          <p:cNvSpPr>
            <a:spLocks noGrp="1" noChangeArrowheads="1"/>
          </p:cNvSpPr>
          <p:nvPr>
            <p:ph idx="1"/>
          </p:nvPr>
        </p:nvSpPr>
        <p:spPr/>
        <p:txBody>
          <a:bodyPr/>
          <a:lstStyle/>
          <a:p>
            <a:pPr eaLnBrk="1" hangingPunct="1"/>
            <a:r>
              <a:rPr lang="en-US" smtClean="0"/>
              <a:t>Such as</a:t>
            </a:r>
          </a:p>
          <a:p>
            <a:pPr lvl="1" eaLnBrk="1" hangingPunct="1"/>
            <a:r>
              <a:rPr lang="en-US" smtClean="0"/>
              <a:t>A server farm</a:t>
            </a:r>
          </a:p>
          <a:p>
            <a:pPr lvl="1" eaLnBrk="1" hangingPunct="1"/>
            <a:r>
              <a:rPr lang="en-US" smtClean="0"/>
              <a:t>Connection to the WAN</a:t>
            </a:r>
          </a:p>
          <a:p>
            <a:pPr lvl="1" eaLnBrk="1" hangingPunct="1"/>
            <a:r>
              <a:rPr lang="en-US" smtClean="0"/>
              <a:t>Connection to the Internet</a:t>
            </a:r>
          </a:p>
        </p:txBody>
      </p:sp>
      <p:sp>
        <p:nvSpPr>
          <p:cNvPr id="57348"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2002-2007 Kenneth M. Chipps PhD www.chipps.com</a:t>
            </a:r>
          </a:p>
        </p:txBody>
      </p:sp>
      <p:sp>
        <p:nvSpPr>
          <p:cNvPr id="57349"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DF30BED5-D529-42F9-B4D5-FC00AC952237}" type="slidenum">
              <a:rPr lang="en-US" sz="1400" smtClean="0"/>
              <a:pPr eaLnBrk="1" hangingPunct="1"/>
              <a:t>54</a:t>
            </a:fld>
            <a:endParaRPr lang="en-US" sz="1400" smtClean="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pPr eaLnBrk="1" hangingPunct="1"/>
            <a:r>
              <a:rPr lang="en-US" smtClean="0"/>
              <a:t>Let’s Summarize</a:t>
            </a:r>
          </a:p>
        </p:txBody>
      </p:sp>
      <p:sp>
        <p:nvSpPr>
          <p:cNvPr id="58371" name="Rectangle 3"/>
          <p:cNvSpPr>
            <a:spLocks noGrp="1" noChangeArrowheads="1"/>
          </p:cNvSpPr>
          <p:nvPr>
            <p:ph idx="1"/>
          </p:nvPr>
        </p:nvSpPr>
        <p:spPr/>
        <p:txBody>
          <a:bodyPr/>
          <a:lstStyle/>
          <a:p>
            <a:pPr eaLnBrk="1" hangingPunct="1"/>
            <a:r>
              <a:rPr lang="en-US" smtClean="0"/>
              <a:t>Recall the diagram we say earlier</a:t>
            </a:r>
          </a:p>
        </p:txBody>
      </p:sp>
      <p:sp>
        <p:nvSpPr>
          <p:cNvPr id="5837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2002-2007 Kenneth M. Chipps PhD www.chipps.com</a:t>
            </a:r>
          </a:p>
        </p:txBody>
      </p:sp>
      <p:sp>
        <p:nvSpPr>
          <p:cNvPr id="5837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77DBD7D9-6AEF-4E25-A7A8-14D5D52B759F}" type="slidenum">
              <a:rPr lang="en-US" sz="1400" smtClean="0"/>
              <a:pPr eaLnBrk="1" hangingPunct="1"/>
              <a:t>55</a:t>
            </a:fld>
            <a:endParaRPr lang="en-US" sz="1400" smtClean="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eaLnBrk="1" hangingPunct="1"/>
            <a:r>
              <a:rPr lang="en-US" smtClean="0"/>
              <a:t>The CAN Design Model</a:t>
            </a:r>
          </a:p>
        </p:txBody>
      </p:sp>
      <p:sp>
        <p:nvSpPr>
          <p:cNvPr id="59395"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2002-2007 Kenneth M. Chipps PhD www.chipps.com</a:t>
            </a:r>
          </a:p>
        </p:txBody>
      </p:sp>
      <p:sp>
        <p:nvSpPr>
          <p:cNvPr id="5939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91D8A34-C638-4E79-9E8D-FE1494F93FCA}" type="slidenum">
              <a:rPr lang="en-US" sz="1400" smtClean="0"/>
              <a:pPr eaLnBrk="1" hangingPunct="1"/>
              <a:t>56</a:t>
            </a:fld>
            <a:endParaRPr lang="en-US" sz="1400" smtClean="0"/>
          </a:p>
        </p:txBody>
      </p:sp>
      <p:pic>
        <p:nvPicPr>
          <p:cNvPr id="59397" name="Content Placeholder 6" descr="CANDesign.jpg"/>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1624013" y="1600200"/>
            <a:ext cx="5895975" cy="4525963"/>
          </a:xfrm>
        </p:spPr>
      </p:pic>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eaLnBrk="1" hangingPunct="1"/>
            <a:r>
              <a:rPr lang="en-US" smtClean="0"/>
              <a:t>How Traffic Moves</a:t>
            </a:r>
          </a:p>
        </p:txBody>
      </p:sp>
      <p:sp>
        <p:nvSpPr>
          <p:cNvPr id="60419" name="Rectangle 3"/>
          <p:cNvSpPr>
            <a:spLocks noGrp="1" noChangeArrowheads="1"/>
          </p:cNvSpPr>
          <p:nvPr>
            <p:ph idx="1"/>
          </p:nvPr>
        </p:nvSpPr>
        <p:spPr/>
        <p:txBody>
          <a:bodyPr/>
          <a:lstStyle/>
          <a:p>
            <a:pPr eaLnBrk="1" hangingPunct="1"/>
            <a:r>
              <a:rPr lang="en-US" smtClean="0"/>
              <a:t>How does traffic move between these blocks</a:t>
            </a:r>
          </a:p>
          <a:p>
            <a:pPr eaLnBrk="1" hangingPunct="1"/>
            <a:r>
              <a:rPr lang="en-US" smtClean="0"/>
              <a:t>The diagram that follows shows the movement from a side view - using the OSI model layers to explain it and a top view – showing the relationship of the blocks to each other</a:t>
            </a:r>
          </a:p>
        </p:txBody>
      </p:sp>
      <p:sp>
        <p:nvSpPr>
          <p:cNvPr id="60420"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2002-2007 Kenneth M. Chipps PhD www.chipps.com</a:t>
            </a:r>
          </a:p>
        </p:txBody>
      </p:sp>
      <p:sp>
        <p:nvSpPr>
          <p:cNvPr id="6042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1C0529DD-6578-408C-B608-5CC7FF04D28F}" type="slidenum">
              <a:rPr lang="en-US" sz="1400" smtClean="0"/>
              <a:pPr eaLnBrk="1" hangingPunct="1"/>
              <a:t>57</a:t>
            </a:fld>
            <a:endParaRPr lang="en-US" sz="1400" smtClean="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pPr eaLnBrk="1" hangingPunct="1"/>
            <a:r>
              <a:rPr lang="en-US" smtClean="0"/>
              <a:t>How Traffic Moves</a:t>
            </a:r>
          </a:p>
        </p:txBody>
      </p:sp>
      <p:graphicFrame>
        <p:nvGraphicFramePr>
          <p:cNvPr id="61443" name="Object 7"/>
          <p:cNvGraphicFramePr>
            <a:graphicFrameLocks noGrp="1" noChangeAspect="1"/>
          </p:cNvGraphicFramePr>
          <p:nvPr>
            <p:ph idx="1"/>
          </p:nvPr>
        </p:nvGraphicFramePr>
        <p:xfrm>
          <a:off x="1657350" y="1600200"/>
          <a:ext cx="5829300" cy="4524375"/>
        </p:xfrm>
        <a:graphic>
          <a:graphicData uri="http://schemas.openxmlformats.org/presentationml/2006/ole">
            <mc:AlternateContent xmlns:mc="http://schemas.openxmlformats.org/markup-compatibility/2006">
              <mc:Choice xmlns:v="urn:schemas-microsoft-com:vml" Requires="v">
                <p:oleObj spid="_x0000_s61446" name="Visio" r:id="rId3" imgW="6632019" imgH="5148501" progId="Visio.Drawing.11">
                  <p:embed/>
                </p:oleObj>
              </mc:Choice>
              <mc:Fallback>
                <p:oleObj name="Visio" r:id="rId3" imgW="6632019" imgH="5148501" progId="Visio.Drawing.11">
                  <p:embed/>
                  <p:pic>
                    <p:nvPicPr>
                      <p:cNvPr id="0" name="Object 7"/>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57350" y="1600200"/>
                        <a:ext cx="58293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1444"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2002-2007 Kenneth M. Chipps PhD www.chipps.com</a:t>
            </a:r>
          </a:p>
        </p:txBody>
      </p:sp>
      <p:sp>
        <p:nvSpPr>
          <p:cNvPr id="6144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C799497-7595-4061-BBD3-AA63EDF27169}" type="slidenum">
              <a:rPr lang="en-US" sz="1400" smtClean="0"/>
              <a:pPr eaLnBrk="1" hangingPunct="1"/>
              <a:t>58</a:t>
            </a:fld>
            <a:endParaRPr lang="en-US" sz="1400" smtClean="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pPr eaLnBrk="1" hangingPunct="1"/>
            <a:r>
              <a:rPr lang="en-US" smtClean="0"/>
              <a:t>Sources</a:t>
            </a:r>
          </a:p>
        </p:txBody>
      </p:sp>
      <p:sp>
        <p:nvSpPr>
          <p:cNvPr id="62467" name="Rectangle 3"/>
          <p:cNvSpPr>
            <a:spLocks noGrp="1" noChangeArrowheads="1"/>
          </p:cNvSpPr>
          <p:nvPr>
            <p:ph idx="1"/>
          </p:nvPr>
        </p:nvSpPr>
        <p:spPr/>
        <p:txBody>
          <a:bodyPr/>
          <a:lstStyle/>
          <a:p>
            <a:pPr eaLnBrk="1" hangingPunct="1"/>
            <a:r>
              <a:rPr lang="en-US" smtClean="0"/>
              <a:t>This presentation is a combination of the technique from Top Down Network Design by Priscilla Oppenheimer, A Cisco Press certification book on Multilayer Switched Networks by Karen Webb, my experiences, and my interpretation of the design techniques that have proven successful in actual practice</a:t>
            </a:r>
          </a:p>
        </p:txBody>
      </p:sp>
      <p:sp>
        <p:nvSpPr>
          <p:cNvPr id="62468"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2002-2007 Kenneth M. Chipps PhD www.chipps.com</a:t>
            </a:r>
          </a:p>
        </p:txBody>
      </p:sp>
      <p:sp>
        <p:nvSpPr>
          <p:cNvPr id="62469"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96F4F30-F833-448A-918A-DECFAD777AB5}" type="slidenum">
              <a:rPr lang="en-US" sz="1400" smtClean="0"/>
              <a:pPr eaLnBrk="1" hangingPunct="1"/>
              <a:t>59</a:t>
            </a:fld>
            <a:endParaRPr lang="en-US" sz="140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smtClean="0"/>
              <a:t>Network Geography</a:t>
            </a:r>
          </a:p>
        </p:txBody>
      </p:sp>
      <p:sp>
        <p:nvSpPr>
          <p:cNvPr id="8195" name="Content Placeholder 2"/>
          <p:cNvSpPr>
            <a:spLocks noGrp="1"/>
          </p:cNvSpPr>
          <p:nvPr>
            <p:ph idx="1"/>
          </p:nvPr>
        </p:nvSpPr>
        <p:spPr/>
        <p:txBody>
          <a:bodyPr/>
          <a:lstStyle/>
          <a:p>
            <a:r>
              <a:rPr lang="en-US" smtClean="0"/>
              <a:t>The location of network devices and the distance between them dictates what media can be used</a:t>
            </a:r>
          </a:p>
        </p:txBody>
      </p:sp>
      <p:sp>
        <p:nvSpPr>
          <p:cNvPr id="8196"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2007 Kenneth M. Chipps PhD www.chipps.com</a:t>
            </a:r>
          </a:p>
        </p:txBody>
      </p:sp>
      <p:sp>
        <p:nvSpPr>
          <p:cNvPr id="819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6B936F-D381-45FB-A959-1B16697D919D}" type="slidenum">
              <a:rPr lang="en-US" sz="1400" smtClean="0"/>
              <a:pPr eaLnBrk="1" hangingPunct="1"/>
              <a:t>6</a:t>
            </a:fld>
            <a:endParaRPr lang="en-US" sz="1400" smtClean="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eaLnBrk="1" hangingPunct="1"/>
            <a:r>
              <a:rPr lang="en-US" smtClean="0"/>
              <a:t>For More Information</a:t>
            </a:r>
          </a:p>
        </p:txBody>
      </p:sp>
      <p:sp>
        <p:nvSpPr>
          <p:cNvPr id="63491" name="Rectangle 3"/>
          <p:cNvSpPr>
            <a:spLocks noGrp="1" noChangeArrowheads="1"/>
          </p:cNvSpPr>
          <p:nvPr>
            <p:ph idx="1"/>
          </p:nvPr>
        </p:nvSpPr>
        <p:spPr/>
        <p:txBody>
          <a:bodyPr/>
          <a:lstStyle/>
          <a:p>
            <a:pPr eaLnBrk="1" hangingPunct="1"/>
            <a:r>
              <a:rPr lang="en-US" smtClean="0"/>
              <a:t>Top Down Network Design</a:t>
            </a:r>
          </a:p>
          <a:p>
            <a:pPr lvl="1" eaLnBrk="1" hangingPunct="1"/>
            <a:r>
              <a:rPr lang="en-US" smtClean="0"/>
              <a:t>Priscilla Oppenheimer</a:t>
            </a:r>
          </a:p>
          <a:p>
            <a:pPr lvl="1" eaLnBrk="1" hangingPunct="1"/>
            <a:r>
              <a:rPr lang="en-US" smtClean="0"/>
              <a:t>ISBN 1578700698</a:t>
            </a:r>
          </a:p>
          <a:p>
            <a:pPr eaLnBrk="1" hangingPunct="1"/>
            <a:r>
              <a:rPr lang="en-US" smtClean="0"/>
              <a:t>Building Cisco Multilayer Switched Networks</a:t>
            </a:r>
          </a:p>
          <a:p>
            <a:pPr lvl="1" eaLnBrk="1" hangingPunct="1"/>
            <a:r>
              <a:rPr lang="en-US" smtClean="0"/>
              <a:t>Karen Webb</a:t>
            </a:r>
          </a:p>
          <a:p>
            <a:pPr lvl="1" eaLnBrk="1" hangingPunct="1"/>
            <a:r>
              <a:rPr lang="en-US" smtClean="0"/>
              <a:t>ISBN 1578700930</a:t>
            </a:r>
          </a:p>
        </p:txBody>
      </p:sp>
      <p:sp>
        <p:nvSpPr>
          <p:cNvPr id="6349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2002-2007 Kenneth M. Chipps PhD www.chipps.com</a:t>
            </a:r>
          </a:p>
        </p:txBody>
      </p:sp>
      <p:sp>
        <p:nvSpPr>
          <p:cNvPr id="6349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34DE39D3-B7D8-41BA-8323-DE91077741BA}" type="slidenum">
              <a:rPr lang="en-US" sz="1400" smtClean="0"/>
              <a:pPr eaLnBrk="1" hangingPunct="1"/>
              <a:t>60</a:t>
            </a:fld>
            <a:endParaRPr lang="en-US" sz="140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smtClean="0"/>
              <a:t>Network Applications</a:t>
            </a:r>
          </a:p>
        </p:txBody>
      </p:sp>
      <p:sp>
        <p:nvSpPr>
          <p:cNvPr id="9219" name="Content Placeholder 2"/>
          <p:cNvSpPr>
            <a:spLocks noGrp="1"/>
          </p:cNvSpPr>
          <p:nvPr>
            <p:ph idx="1"/>
          </p:nvPr>
        </p:nvSpPr>
        <p:spPr/>
        <p:txBody>
          <a:bodyPr/>
          <a:lstStyle/>
          <a:p>
            <a:r>
              <a:rPr lang="en-US" smtClean="0"/>
              <a:t>Network designers should determine which applications are critical to the organization and the network demands of these applications to determine enterprise traffic patterns inside the Enterprise Campus network</a:t>
            </a:r>
          </a:p>
          <a:p>
            <a:r>
              <a:rPr lang="en-US" smtClean="0"/>
              <a:t>This process should result in information about network bandwidth usage and response times for certain applications</a:t>
            </a:r>
          </a:p>
        </p:txBody>
      </p:sp>
      <p:sp>
        <p:nvSpPr>
          <p:cNvPr id="9220"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2007 Kenneth M. Chipps PhD www.chipps.com</a:t>
            </a:r>
          </a:p>
        </p:txBody>
      </p:sp>
      <p:sp>
        <p:nvSpPr>
          <p:cNvPr id="922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D09A52BA-1CC4-426A-8B70-E407791C1128}" type="slidenum">
              <a:rPr lang="en-US" sz="1400" smtClean="0"/>
              <a:pPr eaLnBrk="1" hangingPunct="1"/>
              <a:t>7</a:t>
            </a:fld>
            <a:endParaRPr lang="en-US" sz="140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smtClean="0"/>
              <a:t>Network Applications</a:t>
            </a:r>
          </a:p>
        </p:txBody>
      </p:sp>
      <p:sp>
        <p:nvSpPr>
          <p:cNvPr id="10243" name="Content Placeholder 2"/>
          <p:cNvSpPr>
            <a:spLocks noGrp="1"/>
          </p:cNvSpPr>
          <p:nvPr>
            <p:ph idx="1"/>
          </p:nvPr>
        </p:nvSpPr>
        <p:spPr/>
        <p:txBody>
          <a:bodyPr/>
          <a:lstStyle/>
          <a:p>
            <a:r>
              <a:rPr lang="en-US" smtClean="0"/>
              <a:t>This too will influence the selection of the transmission medium and the desired bandwidth</a:t>
            </a:r>
          </a:p>
          <a:p>
            <a:r>
              <a:rPr lang="en-US" smtClean="0"/>
              <a:t>Common types of application traffic</a:t>
            </a:r>
          </a:p>
          <a:p>
            <a:pPr lvl="1"/>
            <a:r>
              <a:rPr lang="en-US" smtClean="0"/>
              <a:t>Client-Client</a:t>
            </a:r>
          </a:p>
          <a:p>
            <a:pPr lvl="1"/>
            <a:r>
              <a:rPr lang="en-US" smtClean="0"/>
              <a:t>Client-Distributed Server</a:t>
            </a:r>
          </a:p>
          <a:p>
            <a:pPr lvl="1"/>
            <a:r>
              <a:rPr lang="en-US" smtClean="0"/>
              <a:t>Client-Server Farm</a:t>
            </a:r>
          </a:p>
          <a:p>
            <a:pPr lvl="1"/>
            <a:r>
              <a:rPr lang="en-US" smtClean="0"/>
              <a:t>Client-Enterprise Edge</a:t>
            </a:r>
          </a:p>
        </p:txBody>
      </p:sp>
      <p:sp>
        <p:nvSpPr>
          <p:cNvPr id="10244"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2007 Kenneth M. Chipps PhD www.chipps.com</a:t>
            </a:r>
          </a:p>
        </p:txBody>
      </p:sp>
      <p:sp>
        <p:nvSpPr>
          <p:cNvPr id="1024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23983C84-0FFC-45DF-B376-808F2DDD79A4}" type="slidenum">
              <a:rPr lang="en-US" sz="1400" smtClean="0"/>
              <a:pPr eaLnBrk="1" hangingPunct="1"/>
              <a:t>8</a:t>
            </a:fld>
            <a:endParaRPr lang="en-US" sz="140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smtClean="0"/>
              <a:t>Client-Client</a:t>
            </a:r>
          </a:p>
        </p:txBody>
      </p:sp>
      <p:sp>
        <p:nvSpPr>
          <p:cNvPr id="11267" name="Content Placeholder 2"/>
          <p:cNvSpPr>
            <a:spLocks noGrp="1"/>
          </p:cNvSpPr>
          <p:nvPr>
            <p:ph idx="1"/>
          </p:nvPr>
        </p:nvSpPr>
        <p:spPr/>
        <p:txBody>
          <a:bodyPr/>
          <a:lstStyle/>
          <a:p>
            <a:r>
              <a:rPr lang="en-US" smtClean="0"/>
              <a:t>From the network designer's perspective, client-client applications include those applications in which the majority of network traffic passes from one network edge device to another through the organization's network</a:t>
            </a:r>
          </a:p>
        </p:txBody>
      </p:sp>
      <p:sp>
        <p:nvSpPr>
          <p:cNvPr id="11268"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smtClean="0"/>
              <a:t>Copyright 2007 Kenneth M. Chipps PhD www.chipps.com</a:t>
            </a:r>
          </a:p>
        </p:txBody>
      </p:sp>
      <p:sp>
        <p:nvSpPr>
          <p:cNvPr id="1126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1F2331F4-B387-46F0-9677-8559247DE972}" type="slidenum">
              <a:rPr lang="en-US" sz="1400" smtClean="0"/>
              <a:pPr eaLnBrk="1" hangingPunct="1"/>
              <a:t>9</a:t>
            </a:fld>
            <a:endParaRPr lang="en-US" sz="140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CNA">
  <a:themeElements>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iscoAcadem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iscoAcademy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iscoAcademy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iscoAcademy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iscoAcademy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iscoAcademy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iscoAcademy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iscoAcademy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iscoAcademy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iscoAcademy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iscoAcademy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iscoAcademy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CCNA</Template>
  <TotalTime>6209</TotalTime>
  <Words>2662</Words>
  <Application>Microsoft Office PowerPoint</Application>
  <PresentationFormat>On-screen Show (4:3)</PresentationFormat>
  <Paragraphs>337</Paragraphs>
  <Slides>60</Slides>
  <Notes>0</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60</vt:i4>
      </vt:variant>
    </vt:vector>
  </HeadingPairs>
  <TitlesOfParts>
    <vt:vector size="64" baseType="lpstr">
      <vt:lpstr>Times New Roman</vt:lpstr>
      <vt:lpstr>Arial</vt:lpstr>
      <vt:lpstr>CCNA</vt:lpstr>
      <vt:lpstr>Visio</vt:lpstr>
      <vt:lpstr>CAN Design</vt:lpstr>
      <vt:lpstr>Objectives of This Section</vt:lpstr>
      <vt:lpstr> What is a CAN</vt:lpstr>
      <vt:lpstr>Campus Design Considerations</vt:lpstr>
      <vt:lpstr>Campus Design Considerations</vt:lpstr>
      <vt:lpstr>Network Geography</vt:lpstr>
      <vt:lpstr>Network Applications</vt:lpstr>
      <vt:lpstr>Network Applications</vt:lpstr>
      <vt:lpstr>Client-Client</vt:lpstr>
      <vt:lpstr>Client-Distributed Server</vt:lpstr>
      <vt:lpstr>Client-Distributed Server</vt:lpstr>
      <vt:lpstr>Client-Distributed Server</vt:lpstr>
      <vt:lpstr>Client-Distributed Server</vt:lpstr>
      <vt:lpstr>Client-Server Farm</vt:lpstr>
      <vt:lpstr>Client-Enterprise Edge</vt:lpstr>
      <vt:lpstr>Layer 2 v Layer 3 Switching</vt:lpstr>
      <vt:lpstr>Media</vt:lpstr>
      <vt:lpstr>Building Access Layer</vt:lpstr>
      <vt:lpstr>Building Access Layer</vt:lpstr>
      <vt:lpstr>Building Access Layer</vt:lpstr>
      <vt:lpstr>Building Access Layer</vt:lpstr>
      <vt:lpstr>Building Access Layer</vt:lpstr>
      <vt:lpstr>Building Access Layer</vt:lpstr>
      <vt:lpstr>Building Access Layer</vt:lpstr>
      <vt:lpstr>Building Access Layer</vt:lpstr>
      <vt:lpstr>Building Access Layer</vt:lpstr>
      <vt:lpstr>Building Distribution Layer</vt:lpstr>
      <vt:lpstr>Building Distribution Layer</vt:lpstr>
      <vt:lpstr>Building Distribution Layer</vt:lpstr>
      <vt:lpstr>Campus Backbone</vt:lpstr>
      <vt:lpstr>Campus Backbone</vt:lpstr>
      <vt:lpstr>Campus Backbone</vt:lpstr>
      <vt:lpstr>Campus Backbone</vt:lpstr>
      <vt:lpstr>Campus Backbone</vt:lpstr>
      <vt:lpstr>Campus Backbone</vt:lpstr>
      <vt:lpstr>Hierarchical Design in a CAN</vt:lpstr>
      <vt:lpstr>The Current CAN Design Model</vt:lpstr>
      <vt:lpstr>Multilayer Switching</vt:lpstr>
      <vt:lpstr>Local Services</vt:lpstr>
      <vt:lpstr>Remote Services</vt:lpstr>
      <vt:lpstr>Remote Services</vt:lpstr>
      <vt:lpstr>Enterprise Services</vt:lpstr>
      <vt:lpstr>Using Blocks</vt:lpstr>
      <vt:lpstr>Using Blocks</vt:lpstr>
      <vt:lpstr>Switch Block</vt:lpstr>
      <vt:lpstr>Switch Block</vt:lpstr>
      <vt:lpstr>Switch Block</vt:lpstr>
      <vt:lpstr>Switch Block</vt:lpstr>
      <vt:lpstr>Switch Block</vt:lpstr>
      <vt:lpstr>Core Block</vt:lpstr>
      <vt:lpstr>Core Block</vt:lpstr>
      <vt:lpstr>Core Block</vt:lpstr>
      <vt:lpstr>Shared Block</vt:lpstr>
      <vt:lpstr>Shared Block</vt:lpstr>
      <vt:lpstr>Let’s Summarize</vt:lpstr>
      <vt:lpstr>The CAN Design Model</vt:lpstr>
      <vt:lpstr>How Traffic Moves</vt:lpstr>
      <vt:lpstr>How Traffic Moves</vt:lpstr>
      <vt:lpstr>Sources</vt:lpstr>
      <vt:lpstr>For More Information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CAN Design</dc:title>
  <dc:creator>Kenneth M. Chipps Ph.D.</dc:creator>
  <cp:lastModifiedBy>Kenneth M. Chipps Ph.D.</cp:lastModifiedBy>
  <cp:revision>410</cp:revision>
  <dcterms:created xsi:type="dcterms:W3CDTF">2000-09-27T16:26:34Z</dcterms:created>
  <dcterms:modified xsi:type="dcterms:W3CDTF">2012-11-16T00:05:37Z</dcterms:modified>
</cp:coreProperties>
</file>