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2"/>
  </p:notesMasterIdLst>
  <p:sldIdLst>
    <p:sldId id="296" r:id="rId2"/>
    <p:sldId id="260" r:id="rId3"/>
    <p:sldId id="410" r:id="rId4"/>
    <p:sldId id="412" r:id="rId5"/>
    <p:sldId id="489" r:id="rId6"/>
    <p:sldId id="508" r:id="rId7"/>
    <p:sldId id="509" r:id="rId8"/>
    <p:sldId id="512" r:id="rId9"/>
    <p:sldId id="510" r:id="rId10"/>
    <p:sldId id="513" r:id="rId11"/>
    <p:sldId id="511" r:id="rId12"/>
    <p:sldId id="515" r:id="rId13"/>
    <p:sldId id="455" r:id="rId14"/>
    <p:sldId id="413" r:id="rId15"/>
    <p:sldId id="456" r:id="rId16"/>
    <p:sldId id="411" r:id="rId17"/>
    <p:sldId id="490" r:id="rId18"/>
    <p:sldId id="414" r:id="rId19"/>
    <p:sldId id="415" r:id="rId20"/>
    <p:sldId id="4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39" autoAdjust="0"/>
  </p:normalViewPr>
  <p:slideViewPr>
    <p:cSldViewPr>
      <p:cViewPr varScale="1">
        <p:scale>
          <a:sx n="59" d="100"/>
          <a:sy n="59" d="100"/>
        </p:scale>
        <p:origin x="768" y="72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2C4A8D-F7A0-421C-88A8-4B4365AA6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86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D521-CC3B-407D-819B-879B1488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1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9B8EF-79BF-4D0E-895E-23688A26B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0D93-828E-429F-9FD3-7D15992E7C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2C42-E34E-4153-ADA6-3224273CDE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7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706D7-A6F7-42C9-8DD2-3B0ECA34E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37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652B-38BE-4DA1-B682-0B7B12142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9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BB418-37AE-4E1B-85C4-3E5E3F0AF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8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A04D-76D4-48A5-A698-AE2E7ED9E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01C8-4AD2-4749-8047-1081D369DE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C217D-6E5B-4EC1-8CED-65157166E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3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5302-9016-40F0-BE27-296D9C1E6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7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3490-95F0-4D5F-876D-E3450F559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1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0F085-701B-4CF0-8C19-1954236B6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6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FEA4-ED14-448F-887D-952714A52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7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1E5B686-065B-4249-8478-75102C5568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  <p:sldLayoutId id="2147483978" r:id="rId13"/>
    <p:sldLayoutId id="2147483979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Addressing Design</a:t>
            </a:r>
            <a:br>
              <a:rPr lang="en-US" altLang="en-US" dirty="0" smtClean="0"/>
            </a:br>
            <a:r>
              <a:rPr lang="en-US" sz="2400" dirty="0" smtClean="0"/>
              <a:t>Last Update </a:t>
            </a:r>
            <a:r>
              <a:rPr lang="en-US" sz="2400" dirty="0" smtClean="0"/>
              <a:t>2012.02.07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1.1.0</a:t>
            </a:r>
            <a:endParaRPr lang="en-US" sz="24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1209B4-68B7-4DFE-870E-4EA9E1628D54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B418-37AE-4E1B-85C4-3E5E3F0AFF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8125" t="50000" r="25625" b="33673"/>
          <a:stretch/>
        </p:blipFill>
        <p:spPr>
          <a:xfrm>
            <a:off x="1437132" y="1600200"/>
            <a:ext cx="5920740" cy="1120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125" t="17033" r="25625" b="36813"/>
          <a:stretch/>
        </p:blipFill>
        <p:spPr>
          <a:xfrm>
            <a:off x="1447800" y="2667000"/>
            <a:ext cx="5920740" cy="33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</a:t>
            </a:r>
            <a:r>
              <a:rPr lang="en-US" baseline="0" dirty="0" smtClean="0"/>
              <a:t> Address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B418-37AE-4E1B-85C4-3E5E3F0AFF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750" t="24725" r="26875" b="57693"/>
          <a:stretch/>
        </p:blipFill>
        <p:spPr>
          <a:xfrm>
            <a:off x="1524000" y="1600199"/>
            <a:ext cx="5843016" cy="131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500" t="25823" r="25624" b="46704"/>
          <a:stretch/>
        </p:blipFill>
        <p:spPr>
          <a:xfrm>
            <a:off x="1523999" y="2895600"/>
            <a:ext cx="5829424" cy="19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Address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B418-37AE-4E1B-85C4-3E5E3F0AFF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500" t="25823" r="25624" b="46704"/>
          <a:stretch/>
        </p:blipFill>
        <p:spPr>
          <a:xfrm>
            <a:off x="1828800" y="1600200"/>
            <a:ext cx="571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 Public</a:t>
            </a:r>
          </a:p>
        </p:txBody>
      </p:sp>
      <p:pic>
        <p:nvPicPr>
          <p:cNvPr id="10243" name="Content Placeholder 5" descr="66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" y="1417638"/>
            <a:ext cx="7658100" cy="4525962"/>
          </a:xfrm>
        </p:spPr>
      </p:pic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266185-B5F3-4C87-AC7F-43075F12727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Summarization should be designed into the network at appropriate locations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10F68-D94B-4997-9A53-38929FFECE7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6-8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8F4891-27A4-4DB8-915E-912493DC63F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1875" r="18750" b="25000"/>
          <a:stretch>
            <a:fillRect/>
          </a:stretch>
        </p:blipFill>
        <p:spPr bwMode="auto">
          <a:xfrm>
            <a:off x="2057400" y="1600200"/>
            <a:ext cx="4937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6-10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41DFD-2BF3-4CCB-ABB6-4685A06A5DF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3958" r="14063" b="33333"/>
          <a:stretch>
            <a:fillRect/>
          </a:stretch>
        </p:blipFill>
        <p:spPr bwMode="auto">
          <a:xfrm>
            <a:off x="838200" y="1600200"/>
            <a:ext cx="75088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Block Assignment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C98E43-FB7D-4FFC-9273-4854B468ADE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7708" r="28125" b="11458"/>
          <a:stretch>
            <a:fillRect/>
          </a:stretch>
        </p:blipFill>
        <p:spPr bwMode="auto">
          <a:xfrm>
            <a:off x="1600200" y="1600200"/>
            <a:ext cx="5781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 Dynamic Addressing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Networks of any size should use dynamic assignment via DHCP servers</a:t>
            </a:r>
          </a:p>
          <a:p>
            <a:r>
              <a:rPr lang="en-US" smtClean="0"/>
              <a:t>However certain devices require static address such as</a:t>
            </a:r>
          </a:p>
          <a:p>
            <a:pPr lvl="1"/>
            <a:r>
              <a:rPr lang="en-US" smtClean="0"/>
              <a:t>Network management network and devices</a:t>
            </a:r>
          </a:p>
          <a:p>
            <a:pPr lvl="1"/>
            <a:r>
              <a:rPr lang="en-US" smtClean="0"/>
              <a:t>Servers</a:t>
            </a:r>
          </a:p>
          <a:p>
            <a:pPr lvl="1"/>
            <a:r>
              <a:rPr lang="en-US" smtClean="0"/>
              <a:t>Printers</a:t>
            </a:r>
          </a:p>
          <a:p>
            <a:pPr lvl="1"/>
            <a:r>
              <a:rPr lang="en-US" smtClean="0"/>
              <a:t>All modules of the Enterprise Edge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056947-ED8A-4237-85F2-F0B6F0ED583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6-15</a:t>
            </a:r>
          </a:p>
        </p:txBody>
      </p:sp>
      <p:pic>
        <p:nvPicPr>
          <p:cNvPr id="16387" name="Content Placeholder 5" descr="61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8513" y="1447800"/>
            <a:ext cx="5006975" cy="4525963"/>
          </a:xfrm>
        </p:spPr>
      </p:pic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BD746-D93E-4C2A-83DC-C505875C3AA1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4A1BD8-9F7E-4BEC-96A1-1791BB86F4E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10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discuss network addressing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6-17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6C1F72-14C9-4645-AE54-B19993B85CB8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17708" r="21875" b="25000"/>
          <a:stretch>
            <a:fillRect/>
          </a:stretch>
        </p:blipFill>
        <p:spPr bwMode="auto">
          <a:xfrm>
            <a:off x="1752600" y="1600200"/>
            <a:ext cx="54864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in planning IP addressing is to determine the size of the network</a:t>
            </a:r>
          </a:p>
          <a:p>
            <a:r>
              <a:rPr lang="en-US" dirty="0" smtClean="0"/>
              <a:t>Consider the following</a:t>
            </a:r>
          </a:p>
          <a:p>
            <a:pPr lvl="1"/>
            <a:r>
              <a:rPr lang="en-US" dirty="0" smtClean="0"/>
              <a:t>How many locations will there be</a:t>
            </a:r>
          </a:p>
          <a:p>
            <a:pPr lvl="1"/>
            <a:r>
              <a:rPr lang="en-US" dirty="0" smtClean="0"/>
              <a:t>How many devices may there be</a:t>
            </a:r>
          </a:p>
          <a:p>
            <a:pPr lvl="1"/>
            <a:r>
              <a:rPr lang="en-US" dirty="0" smtClean="0"/>
              <a:t>What are the requirements for each location</a:t>
            </a:r>
          </a:p>
          <a:p>
            <a:pPr lvl="1"/>
            <a:r>
              <a:rPr lang="en-US" smtClean="0"/>
              <a:t>What subnet size for each location</a:t>
            </a:r>
          </a:p>
          <a:p>
            <a:pPr lvl="1"/>
            <a:r>
              <a:rPr lang="en-US" dirty="0" smtClean="0"/>
              <a:t>What type of addresses are available</a:t>
            </a:r>
          </a:p>
          <a:p>
            <a:pPr lvl="2"/>
            <a:r>
              <a:rPr lang="en-US" dirty="0" smtClean="0"/>
              <a:t>Public or private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8DBF42-F467-4B37-8A53-050365888678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Growth of 10 to 20 percent should be allowed for</a:t>
            </a:r>
          </a:p>
          <a:p>
            <a:r>
              <a:rPr lang="en-US" smtClean="0"/>
              <a:t>Here is an example of a multisite plan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BD29B2-3122-4C23-AD0E-707B990E843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Address Planning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6B04A-299A-4EE0-AF95-4B8D5095FD1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30208" r="26854" b="23477"/>
          <a:stretch>
            <a:fillRect/>
          </a:stretch>
        </p:blipFill>
        <p:spPr bwMode="auto">
          <a:xfrm>
            <a:off x="457200" y="1600200"/>
            <a:ext cx="82232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Range to Use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address range should be used</a:t>
            </a:r>
          </a:p>
          <a:p>
            <a:r>
              <a:rPr lang="en-US" smtClean="0"/>
              <a:t>Here is a good approach as suggested on nanog.org during an exchange on bogan filters</a:t>
            </a:r>
          </a:p>
          <a:p>
            <a:r>
              <a:rPr lang="en-US" smtClean="0"/>
              <a:t>Darden, Patrick S. wrote</a:t>
            </a:r>
          </a:p>
          <a:p>
            <a:pPr lvl="1"/>
            <a:r>
              <a:rPr lang="en-US" smtClean="0"/>
              <a:t>…pick a network from the appropriate sized Private Networking ranges, then apply a well thought out scheme to the section of IP addresses you chose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145B7-9469-4824-A75E-707B9AE2C110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Range to Use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E.g. 10.150.x.y/16 as their network</a:t>
            </a:r>
          </a:p>
          <a:p>
            <a:pPr lvl="1"/>
            <a:r>
              <a:rPr lang="en-US" dirty="0" smtClean="0"/>
              <a:t>X could be physical positioning, and Y could be purposive in nature</a:t>
            </a:r>
          </a:p>
          <a:p>
            <a:pPr lvl="1"/>
            <a:r>
              <a:rPr lang="en-US" dirty="0" smtClean="0"/>
              <a:t>10.150.0.0 as basement, 10.150.1.0 as first floor, 10.150.2.0 as second floor, etc.  1-20 as switches/routers, 21-50 as servers and static workstations, 51-100 as printers, and 101--200 as DHCP scope for PCs, and 201-254 for remote login DHCP scope (</a:t>
            </a:r>
            <a:r>
              <a:rPr lang="en-US" dirty="0" err="1" smtClean="0"/>
              <a:t>vpn</a:t>
            </a:r>
            <a:r>
              <a:rPr lang="en-US" dirty="0" smtClean="0"/>
              <a:t>, dialup, etc.)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Copyright 2011-2014 Kenneth M. Chipps Ph.D. www.chipps.com</a:t>
            </a:r>
            <a:endParaRPr lang="en-US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4DEE85-C1DC-4E9C-8C9E-9F423C580AF9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Address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are two sample address plans along</a:t>
            </a:r>
            <a:r>
              <a:rPr lang="en-US" baseline="0" dirty="0" smtClean="0"/>
              <a:t> these same lines</a:t>
            </a:r>
          </a:p>
          <a:p>
            <a:r>
              <a:rPr lang="en-US" baseline="0" dirty="0" smtClean="0"/>
              <a:t>These are from a October 2013 white paper from Global Knowledge by Raymond Dooley</a:t>
            </a:r>
          </a:p>
          <a:p>
            <a:r>
              <a:rPr lang="en-US" baseline="0" dirty="0" smtClean="0"/>
              <a:t>There is one for IPV4 and one for IPV6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B418-37AE-4E1B-85C4-3E5E3F0AFF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2011-2014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BB418-37AE-4E1B-85C4-3E5E3F0AFF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750" t="23178" r="25625" b="10349"/>
          <a:stretch/>
        </p:blipFill>
        <p:spPr>
          <a:xfrm>
            <a:off x="1600200" y="1600199"/>
            <a:ext cx="5785104" cy="451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3981</TotalTime>
  <Words>493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CCNA</vt:lpstr>
      <vt:lpstr>Addressing Design Last Update 2012.02.07 1.1.0</vt:lpstr>
      <vt:lpstr>Objectives</vt:lpstr>
      <vt:lpstr>IP Address Planning</vt:lpstr>
      <vt:lpstr>IP Address Planning</vt:lpstr>
      <vt:lpstr>IP Address Planning</vt:lpstr>
      <vt:lpstr>What Range to Use</vt:lpstr>
      <vt:lpstr>What Range to Use</vt:lpstr>
      <vt:lpstr>Example Address Plans</vt:lpstr>
      <vt:lpstr>IPV4 Address Plan</vt:lpstr>
      <vt:lpstr>IPV4 Address Plan</vt:lpstr>
      <vt:lpstr>IPV6 Address Plan</vt:lpstr>
      <vt:lpstr>IPV6 Address Plan</vt:lpstr>
      <vt:lpstr>Private v Public</vt:lpstr>
      <vt:lpstr>Summarization</vt:lpstr>
      <vt:lpstr>Figure 6-8</vt:lpstr>
      <vt:lpstr>Figure 6-10</vt:lpstr>
      <vt:lpstr>Address Block Assignment</vt:lpstr>
      <vt:lpstr>Static v Dynamic Addressing</vt:lpstr>
      <vt:lpstr>Figure 6-15</vt:lpstr>
      <vt:lpstr>Figure 6-17</vt:lpstr>
    </vt:vector>
  </TitlesOfParts>
  <Company>FCCJ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Design Considerations</dc:title>
  <dc:creator>Kenneth M. Chipps Ph.D.</dc:creator>
  <cp:lastModifiedBy>Microsoft account</cp:lastModifiedBy>
  <cp:revision>261</cp:revision>
  <dcterms:created xsi:type="dcterms:W3CDTF">2003-11-16T18:00:11Z</dcterms:created>
  <dcterms:modified xsi:type="dcterms:W3CDTF">2014-02-07T23:32:30Z</dcterms:modified>
</cp:coreProperties>
</file>