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50"/>
  </p:notesMasterIdLst>
  <p:handoutMasterIdLst>
    <p:handoutMasterId r:id="rId151"/>
  </p:handoutMasterIdLst>
  <p:sldIdLst>
    <p:sldId id="694" r:id="rId2"/>
    <p:sldId id="695" r:id="rId3"/>
    <p:sldId id="752" r:id="rId4"/>
    <p:sldId id="754" r:id="rId5"/>
    <p:sldId id="755" r:id="rId6"/>
    <p:sldId id="753" r:id="rId7"/>
    <p:sldId id="758" r:id="rId8"/>
    <p:sldId id="767" r:id="rId9"/>
    <p:sldId id="768" r:id="rId10"/>
    <p:sldId id="762" r:id="rId11"/>
    <p:sldId id="759" r:id="rId12"/>
    <p:sldId id="760" r:id="rId13"/>
    <p:sldId id="761" r:id="rId14"/>
    <p:sldId id="770" r:id="rId15"/>
    <p:sldId id="771" r:id="rId16"/>
    <p:sldId id="769" r:id="rId17"/>
    <p:sldId id="772" r:id="rId18"/>
    <p:sldId id="765" r:id="rId19"/>
    <p:sldId id="766" r:id="rId20"/>
    <p:sldId id="707" r:id="rId21"/>
    <p:sldId id="708" r:id="rId22"/>
    <p:sldId id="516" r:id="rId23"/>
    <p:sldId id="696" r:id="rId24"/>
    <p:sldId id="624" r:id="rId25"/>
    <p:sldId id="561" r:id="rId26"/>
    <p:sldId id="697" r:id="rId27"/>
    <p:sldId id="574" r:id="rId28"/>
    <p:sldId id="549" r:id="rId29"/>
    <p:sldId id="476" r:id="rId30"/>
    <p:sldId id="578" r:id="rId31"/>
    <p:sldId id="699" r:id="rId32"/>
    <p:sldId id="615" r:id="rId33"/>
    <p:sldId id="445" r:id="rId34"/>
    <p:sldId id="700" r:id="rId35"/>
    <p:sldId id="494" r:id="rId36"/>
    <p:sldId id="497" r:id="rId37"/>
    <p:sldId id="493" r:id="rId38"/>
    <p:sldId id="550" r:id="rId39"/>
    <p:sldId id="498" r:id="rId40"/>
    <p:sldId id="496" r:id="rId41"/>
    <p:sldId id="485" r:id="rId42"/>
    <p:sldId id="555" r:id="rId43"/>
    <p:sldId id="536" r:id="rId44"/>
    <p:sldId id="486" r:id="rId45"/>
    <p:sldId id="701" r:id="rId46"/>
    <p:sldId id="488" r:id="rId47"/>
    <p:sldId id="487" r:id="rId48"/>
    <p:sldId id="702" r:id="rId49"/>
    <p:sldId id="500" r:id="rId50"/>
    <p:sldId id="661" r:id="rId51"/>
    <p:sldId id="490" r:id="rId52"/>
    <p:sldId id="662" r:id="rId53"/>
    <p:sldId id="492" r:id="rId54"/>
    <p:sldId id="703" r:id="rId55"/>
    <p:sldId id="537" r:id="rId56"/>
    <p:sldId id="530" r:id="rId57"/>
    <p:sldId id="532" r:id="rId58"/>
    <p:sldId id="533" r:id="rId59"/>
    <p:sldId id="538" r:id="rId60"/>
    <p:sldId id="543" r:id="rId61"/>
    <p:sldId id="545" r:id="rId62"/>
    <p:sldId id="546" r:id="rId63"/>
    <p:sldId id="539" r:id="rId64"/>
    <p:sldId id="491" r:id="rId65"/>
    <p:sldId id="704" r:id="rId66"/>
    <p:sldId id="541" r:id="rId67"/>
    <p:sldId id="542" r:id="rId68"/>
    <p:sldId id="576" r:id="rId69"/>
    <p:sldId id="579" r:id="rId70"/>
    <p:sldId id="580" r:id="rId71"/>
    <p:sldId id="648" r:id="rId72"/>
    <p:sldId id="650" r:id="rId73"/>
    <p:sldId id="649" r:id="rId74"/>
    <p:sldId id="518" r:id="rId75"/>
    <p:sldId id="616" r:id="rId76"/>
    <p:sldId id="617" r:id="rId77"/>
    <p:sldId id="581" r:id="rId78"/>
    <p:sldId id="705" r:id="rId79"/>
    <p:sldId id="693" r:id="rId80"/>
    <p:sldId id="651" r:id="rId81"/>
    <p:sldId id="652" r:id="rId82"/>
    <p:sldId id="582" r:id="rId83"/>
    <p:sldId id="646" r:id="rId84"/>
    <p:sldId id="647" r:id="rId85"/>
    <p:sldId id="621" r:id="rId86"/>
    <p:sldId id="619" r:id="rId87"/>
    <p:sldId id="657" r:id="rId88"/>
    <p:sldId id="653" r:id="rId89"/>
    <p:sldId id="655" r:id="rId90"/>
    <p:sldId id="660" r:id="rId91"/>
    <p:sldId id="583" r:id="rId92"/>
    <p:sldId id="709" r:id="rId93"/>
    <p:sldId id="712" r:id="rId94"/>
    <p:sldId id="713" r:id="rId95"/>
    <p:sldId id="715" r:id="rId96"/>
    <p:sldId id="716" r:id="rId97"/>
    <p:sldId id="717" r:id="rId98"/>
    <p:sldId id="718" r:id="rId99"/>
    <p:sldId id="719" r:id="rId100"/>
    <p:sldId id="720" r:id="rId101"/>
    <p:sldId id="721" r:id="rId102"/>
    <p:sldId id="722" r:id="rId103"/>
    <p:sldId id="723" r:id="rId104"/>
    <p:sldId id="724" r:id="rId105"/>
    <p:sldId id="725" r:id="rId106"/>
    <p:sldId id="726" r:id="rId107"/>
    <p:sldId id="727" r:id="rId108"/>
    <p:sldId id="728" r:id="rId109"/>
    <p:sldId id="729" r:id="rId110"/>
    <p:sldId id="730" r:id="rId111"/>
    <p:sldId id="731" r:id="rId112"/>
    <p:sldId id="732" r:id="rId113"/>
    <p:sldId id="733" r:id="rId114"/>
    <p:sldId id="734" r:id="rId115"/>
    <p:sldId id="735" r:id="rId116"/>
    <p:sldId id="736" r:id="rId117"/>
    <p:sldId id="737" r:id="rId118"/>
    <p:sldId id="738" r:id="rId119"/>
    <p:sldId id="739" r:id="rId120"/>
    <p:sldId id="740" r:id="rId121"/>
    <p:sldId id="741" r:id="rId122"/>
    <p:sldId id="742" r:id="rId123"/>
    <p:sldId id="743" r:id="rId124"/>
    <p:sldId id="744" r:id="rId125"/>
    <p:sldId id="745" r:id="rId126"/>
    <p:sldId id="746" r:id="rId127"/>
    <p:sldId id="747" r:id="rId128"/>
    <p:sldId id="748" r:id="rId129"/>
    <p:sldId id="749" r:id="rId130"/>
    <p:sldId id="750" r:id="rId131"/>
    <p:sldId id="756" r:id="rId132"/>
    <p:sldId id="757" r:id="rId133"/>
    <p:sldId id="774" r:id="rId134"/>
    <p:sldId id="775" r:id="rId135"/>
    <p:sldId id="776" r:id="rId136"/>
    <p:sldId id="777" r:id="rId137"/>
    <p:sldId id="778" r:id="rId138"/>
    <p:sldId id="779" r:id="rId139"/>
    <p:sldId id="780" r:id="rId140"/>
    <p:sldId id="781" r:id="rId141"/>
    <p:sldId id="782" r:id="rId142"/>
    <p:sldId id="783" r:id="rId143"/>
    <p:sldId id="784" r:id="rId144"/>
    <p:sldId id="785" r:id="rId145"/>
    <p:sldId id="786" r:id="rId146"/>
    <p:sldId id="787" r:id="rId147"/>
    <p:sldId id="788" r:id="rId148"/>
    <p:sldId id="789" r:id="rId14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15" autoAdjust="0"/>
    <p:restoredTop sz="86354" autoAdjust="0"/>
  </p:normalViewPr>
  <p:slideViewPr>
    <p:cSldViewPr snapToGrid="0">
      <p:cViewPr varScale="1">
        <p:scale>
          <a:sx n="52" d="100"/>
          <a:sy n="52" d="100"/>
        </p:scale>
        <p:origin x="-94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latin typeface="Arial" pitchFamily="34" charset="0"/>
                <a:cs typeface="+mn-cs"/>
              </a:defRPr>
            </a:lvl1pPr>
          </a:lstStyle>
          <a:p>
            <a:pPr>
              <a:defRPr/>
            </a:pPr>
            <a:endParaRPr lang="en-US"/>
          </a:p>
        </p:txBody>
      </p:sp>
      <p:sp>
        <p:nvSpPr>
          <p:cNvPr id="41677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latin typeface="Arial" pitchFamily="34" charset="0"/>
                <a:cs typeface="+mn-cs"/>
              </a:defRPr>
            </a:lvl1pPr>
          </a:lstStyle>
          <a:p>
            <a:pPr>
              <a:defRPr/>
            </a:pPr>
            <a:endParaRPr lang="en-US"/>
          </a:p>
        </p:txBody>
      </p:sp>
      <p:sp>
        <p:nvSpPr>
          <p:cNvPr id="41677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latin typeface="Arial" pitchFamily="34" charset="0"/>
                <a:cs typeface="+mn-cs"/>
              </a:defRPr>
            </a:lvl1pPr>
          </a:lstStyle>
          <a:p>
            <a:pPr>
              <a:defRPr/>
            </a:pPr>
            <a:endParaRPr lang="en-US"/>
          </a:p>
        </p:txBody>
      </p:sp>
      <p:sp>
        <p:nvSpPr>
          <p:cNvPr id="41677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cs typeface="+mn-cs"/>
              </a:defRPr>
            </a:lvl1pPr>
          </a:lstStyle>
          <a:p>
            <a:pPr>
              <a:defRPr/>
            </a:pPr>
            <a:fld id="{5E9DA84E-06BA-4CF4-8C08-AFF0BA9EA3B4}" type="slidenum">
              <a:rPr lang="en-US"/>
              <a:pPr>
                <a:defRPr/>
              </a:pPr>
              <a:t>‹#›</a:t>
            </a:fld>
            <a:endParaRPr lang="en-US" dirty="0"/>
          </a:p>
        </p:txBody>
      </p:sp>
    </p:spTree>
    <p:extLst>
      <p:ext uri="{BB962C8B-B14F-4D97-AF65-F5344CB8AC3E}">
        <p14:creationId xmlns:p14="http://schemas.microsoft.com/office/powerpoint/2010/main" val="2184633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latin typeface="Arial" pitchFamily="34" charset="0"/>
                <a:cs typeface="+mn-cs"/>
              </a:defRPr>
            </a:lvl1pPr>
          </a:lstStyle>
          <a:p>
            <a:pPr>
              <a:defRPr/>
            </a:pPr>
            <a:endParaRPr lang="en-US"/>
          </a:p>
        </p:txBody>
      </p:sp>
      <p:sp>
        <p:nvSpPr>
          <p:cNvPr id="133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latin typeface="Arial" pitchFamily="34" charset="0"/>
                <a:cs typeface="+mn-cs"/>
              </a:defRPr>
            </a:lvl1pPr>
          </a:lstStyle>
          <a:p>
            <a:pPr>
              <a:defRPr/>
            </a:pPr>
            <a:endParaRPr lang="en-US"/>
          </a:p>
        </p:txBody>
      </p:sp>
      <p:sp>
        <p:nvSpPr>
          <p:cNvPr id="1392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latin typeface="Arial" pitchFamily="34" charset="0"/>
                <a:cs typeface="+mn-cs"/>
              </a:defRPr>
            </a:lvl1pPr>
          </a:lstStyle>
          <a:p>
            <a:pPr>
              <a:defRPr/>
            </a:pPr>
            <a:endParaRPr lang="en-US"/>
          </a:p>
        </p:txBody>
      </p:sp>
      <p:sp>
        <p:nvSpPr>
          <p:cNvPr id="133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cs typeface="+mn-cs"/>
              </a:defRPr>
            </a:lvl1pPr>
          </a:lstStyle>
          <a:p>
            <a:pPr>
              <a:defRPr/>
            </a:pPr>
            <a:fld id="{6D61FFA3-CA1B-42CF-8630-A08EC692D123}" type="slidenum">
              <a:rPr lang="en-US"/>
              <a:pPr>
                <a:defRPr/>
              </a:pPr>
              <a:t>‹#›</a:t>
            </a:fld>
            <a:endParaRPr lang="en-US" dirty="0"/>
          </a:p>
        </p:txBody>
      </p:sp>
    </p:spTree>
    <p:extLst>
      <p:ext uri="{BB962C8B-B14F-4D97-AF65-F5344CB8AC3E}">
        <p14:creationId xmlns:p14="http://schemas.microsoft.com/office/powerpoint/2010/main" val="17221202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74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dirty="0"/>
            </a:lvl1pPr>
          </a:lstStyle>
          <a:p>
            <a:pPr>
              <a:defRPr/>
            </a:pPr>
            <a:endParaRPr lang="en-US"/>
          </a:p>
        </p:txBody>
      </p:sp>
      <p:sp>
        <p:nvSpPr>
          <p:cNvPr id="5" name="Rectangle 5"/>
          <p:cNvSpPr>
            <a:spLocks noGrp="1" noChangeArrowheads="1"/>
          </p:cNvSpPr>
          <p:nvPr>
            <p:ph type="ftr" sz="quarter" idx="11"/>
          </p:nvPr>
        </p:nvSpPr>
        <p:spPr>
          <a:xfrm>
            <a:off x="2667000" y="6245225"/>
            <a:ext cx="3886200" cy="476250"/>
          </a:xfrm>
        </p:spPr>
        <p:txBody>
          <a:bodyPr/>
          <a:lstStyle>
            <a:lvl1pPr>
              <a:defRPr sz="1400" dirty="0" smtClean="0"/>
            </a:lvl1pPr>
          </a:lstStyle>
          <a:p>
            <a:pPr>
              <a:defRPr/>
            </a:pPr>
            <a:r>
              <a:rPr lang="en-US"/>
              <a:t>Copyright 2005-2011 Kenneth M. Chipps Ph.D. www.chipps.com</a:t>
            </a:r>
          </a:p>
        </p:txBody>
      </p:sp>
      <p:sp>
        <p:nvSpPr>
          <p:cNvPr id="6"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2C873C5B-D558-40E2-A81C-D6475A1E7837}" type="slidenum">
              <a:rPr lang="en-US"/>
              <a:pPr>
                <a:defRPr/>
              </a:pPr>
              <a:t>‹#›</a:t>
            </a:fld>
            <a:endParaRPr lang="en-US" dirty="0"/>
          </a:p>
        </p:txBody>
      </p:sp>
    </p:spTree>
    <p:extLst>
      <p:ext uri="{BB962C8B-B14F-4D97-AF65-F5344CB8AC3E}">
        <p14:creationId xmlns:p14="http://schemas.microsoft.com/office/powerpoint/2010/main" val="2482340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2005-2011 Kenneth M. Chipps Ph.D. www.chipps.com</a:t>
            </a:r>
          </a:p>
        </p:txBody>
      </p:sp>
      <p:sp>
        <p:nvSpPr>
          <p:cNvPr id="6" name="Rectangle 6"/>
          <p:cNvSpPr>
            <a:spLocks noGrp="1" noChangeArrowheads="1"/>
          </p:cNvSpPr>
          <p:nvPr>
            <p:ph type="sldNum" sz="quarter" idx="12"/>
          </p:nvPr>
        </p:nvSpPr>
        <p:spPr>
          <a:ln/>
        </p:spPr>
        <p:txBody>
          <a:bodyPr/>
          <a:lstStyle>
            <a:lvl1pPr>
              <a:defRPr/>
            </a:lvl1pPr>
          </a:lstStyle>
          <a:p>
            <a:pPr>
              <a:defRPr/>
            </a:pPr>
            <a:fld id="{B2A64E74-27B4-49B6-B01A-9D48534395F3}" type="slidenum">
              <a:rPr lang="en-US"/>
              <a:pPr>
                <a:defRPr/>
              </a:pPr>
              <a:t>‹#›</a:t>
            </a:fld>
            <a:endParaRPr lang="en-US" dirty="0"/>
          </a:p>
        </p:txBody>
      </p:sp>
    </p:spTree>
    <p:extLst>
      <p:ext uri="{BB962C8B-B14F-4D97-AF65-F5344CB8AC3E}">
        <p14:creationId xmlns:p14="http://schemas.microsoft.com/office/powerpoint/2010/main" val="4133408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2005-2011 Kenneth M. Chipps Ph.D. www.chipps.com</a:t>
            </a:r>
          </a:p>
        </p:txBody>
      </p:sp>
      <p:sp>
        <p:nvSpPr>
          <p:cNvPr id="6" name="Rectangle 6"/>
          <p:cNvSpPr>
            <a:spLocks noGrp="1" noChangeArrowheads="1"/>
          </p:cNvSpPr>
          <p:nvPr>
            <p:ph type="sldNum" sz="quarter" idx="12"/>
          </p:nvPr>
        </p:nvSpPr>
        <p:spPr>
          <a:ln/>
        </p:spPr>
        <p:txBody>
          <a:bodyPr/>
          <a:lstStyle>
            <a:lvl1pPr>
              <a:defRPr/>
            </a:lvl1pPr>
          </a:lstStyle>
          <a:p>
            <a:pPr>
              <a:defRPr/>
            </a:pPr>
            <a:fld id="{22075D41-CAAA-4327-B07A-BD3695DABA4C}" type="slidenum">
              <a:rPr lang="en-US"/>
              <a:pPr>
                <a:defRPr/>
              </a:pPr>
              <a:t>‹#›</a:t>
            </a:fld>
            <a:endParaRPr lang="en-US" dirty="0"/>
          </a:p>
        </p:txBody>
      </p:sp>
    </p:spTree>
    <p:extLst>
      <p:ext uri="{BB962C8B-B14F-4D97-AF65-F5344CB8AC3E}">
        <p14:creationId xmlns:p14="http://schemas.microsoft.com/office/powerpoint/2010/main" val="905842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Copyright 2005-2011 Kenneth M. Chipps Ph.D. www.chipps.com</a:t>
            </a:r>
          </a:p>
        </p:txBody>
      </p:sp>
      <p:sp>
        <p:nvSpPr>
          <p:cNvPr id="9" name="Rectangle 6"/>
          <p:cNvSpPr>
            <a:spLocks noGrp="1" noChangeArrowheads="1"/>
          </p:cNvSpPr>
          <p:nvPr>
            <p:ph type="sldNum" sz="quarter" idx="12"/>
          </p:nvPr>
        </p:nvSpPr>
        <p:spPr>
          <a:ln/>
        </p:spPr>
        <p:txBody>
          <a:bodyPr/>
          <a:lstStyle>
            <a:lvl1pPr>
              <a:defRPr/>
            </a:lvl1pPr>
          </a:lstStyle>
          <a:p>
            <a:pPr>
              <a:defRPr/>
            </a:pPr>
            <a:fld id="{9DC02DAB-5644-4BA1-9E2A-87FD7B96A94F}" type="slidenum">
              <a:rPr lang="en-US"/>
              <a:pPr>
                <a:defRPr/>
              </a:pPr>
              <a:t>‹#›</a:t>
            </a:fld>
            <a:endParaRPr lang="en-US" dirty="0"/>
          </a:p>
        </p:txBody>
      </p:sp>
    </p:spTree>
    <p:extLst>
      <p:ext uri="{BB962C8B-B14F-4D97-AF65-F5344CB8AC3E}">
        <p14:creationId xmlns:p14="http://schemas.microsoft.com/office/powerpoint/2010/main" val="845775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2005-2011 Kenneth M. Chipps Ph.D. www.chipps.com</a:t>
            </a:r>
          </a:p>
        </p:txBody>
      </p:sp>
      <p:sp>
        <p:nvSpPr>
          <p:cNvPr id="7" name="Rectangle 6"/>
          <p:cNvSpPr>
            <a:spLocks noGrp="1" noChangeArrowheads="1"/>
          </p:cNvSpPr>
          <p:nvPr>
            <p:ph type="sldNum" sz="quarter" idx="12"/>
          </p:nvPr>
        </p:nvSpPr>
        <p:spPr>
          <a:ln/>
        </p:spPr>
        <p:txBody>
          <a:bodyPr/>
          <a:lstStyle>
            <a:lvl1pPr>
              <a:defRPr/>
            </a:lvl1pPr>
          </a:lstStyle>
          <a:p>
            <a:pPr>
              <a:defRPr/>
            </a:pPr>
            <a:fld id="{D3A9C1E2-EEE4-41FC-B91C-CC3B45CD7140}" type="slidenum">
              <a:rPr lang="en-US"/>
              <a:pPr>
                <a:defRPr/>
              </a:pPr>
              <a:t>‹#›</a:t>
            </a:fld>
            <a:endParaRPr lang="en-US" dirty="0"/>
          </a:p>
        </p:txBody>
      </p:sp>
    </p:spTree>
    <p:extLst>
      <p:ext uri="{BB962C8B-B14F-4D97-AF65-F5344CB8AC3E}">
        <p14:creationId xmlns:p14="http://schemas.microsoft.com/office/powerpoint/2010/main" val="2643038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r>
              <a:rPr lang="en-US" noProof="0" dirty="0" smtClean="0"/>
              <a:t>Click icon to add table</a:t>
            </a:r>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2005-2011 Kenneth M. Chipps Ph.D. www.chipps.com</a:t>
            </a:r>
          </a:p>
        </p:txBody>
      </p:sp>
      <p:sp>
        <p:nvSpPr>
          <p:cNvPr id="6" name="Rectangle 6"/>
          <p:cNvSpPr>
            <a:spLocks noGrp="1" noChangeArrowheads="1"/>
          </p:cNvSpPr>
          <p:nvPr>
            <p:ph type="sldNum" sz="quarter" idx="12"/>
          </p:nvPr>
        </p:nvSpPr>
        <p:spPr>
          <a:ln/>
        </p:spPr>
        <p:txBody>
          <a:bodyPr/>
          <a:lstStyle>
            <a:lvl1pPr>
              <a:defRPr/>
            </a:lvl1pPr>
          </a:lstStyle>
          <a:p>
            <a:pPr>
              <a:defRPr/>
            </a:pPr>
            <a:fld id="{8E71D8E5-EE19-4DFC-BF3B-C45D8E74DA35}" type="slidenum">
              <a:rPr lang="en-US"/>
              <a:pPr>
                <a:defRPr/>
              </a:pPr>
              <a:t>‹#›</a:t>
            </a:fld>
            <a:endParaRPr lang="en-US" dirty="0"/>
          </a:p>
        </p:txBody>
      </p:sp>
    </p:spTree>
    <p:extLst>
      <p:ext uri="{BB962C8B-B14F-4D97-AF65-F5344CB8AC3E}">
        <p14:creationId xmlns:p14="http://schemas.microsoft.com/office/powerpoint/2010/main" val="2317797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2005-2011 Kenneth M. Chipps Ph.D. www.chipps.com</a:t>
            </a:r>
          </a:p>
        </p:txBody>
      </p:sp>
      <p:sp>
        <p:nvSpPr>
          <p:cNvPr id="6" name="Rectangle 6"/>
          <p:cNvSpPr>
            <a:spLocks noGrp="1" noChangeArrowheads="1"/>
          </p:cNvSpPr>
          <p:nvPr>
            <p:ph type="sldNum" sz="quarter" idx="12"/>
          </p:nvPr>
        </p:nvSpPr>
        <p:spPr>
          <a:ln/>
        </p:spPr>
        <p:txBody>
          <a:bodyPr/>
          <a:lstStyle>
            <a:lvl1pPr>
              <a:defRPr/>
            </a:lvl1pPr>
          </a:lstStyle>
          <a:p>
            <a:pPr>
              <a:defRPr/>
            </a:pPr>
            <a:fld id="{45037029-E3B5-4119-BA3B-DB9BB3F04F81}" type="slidenum">
              <a:rPr lang="en-US"/>
              <a:pPr>
                <a:defRPr/>
              </a:pPr>
              <a:t>‹#›</a:t>
            </a:fld>
            <a:endParaRPr lang="en-US" dirty="0"/>
          </a:p>
        </p:txBody>
      </p:sp>
    </p:spTree>
    <p:extLst>
      <p:ext uri="{BB962C8B-B14F-4D97-AF65-F5344CB8AC3E}">
        <p14:creationId xmlns:p14="http://schemas.microsoft.com/office/powerpoint/2010/main" val="2414765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2005-2011 Kenneth M. Chipps Ph.D. www.chipps.com</a:t>
            </a:r>
          </a:p>
        </p:txBody>
      </p:sp>
      <p:sp>
        <p:nvSpPr>
          <p:cNvPr id="6" name="Rectangle 6"/>
          <p:cNvSpPr>
            <a:spLocks noGrp="1" noChangeArrowheads="1"/>
          </p:cNvSpPr>
          <p:nvPr>
            <p:ph type="sldNum" sz="quarter" idx="12"/>
          </p:nvPr>
        </p:nvSpPr>
        <p:spPr>
          <a:ln/>
        </p:spPr>
        <p:txBody>
          <a:bodyPr/>
          <a:lstStyle>
            <a:lvl1pPr>
              <a:defRPr/>
            </a:lvl1pPr>
          </a:lstStyle>
          <a:p>
            <a:pPr>
              <a:defRPr/>
            </a:pPr>
            <a:fld id="{F70A416B-A247-47FA-B9CF-C63C02BA428F}" type="slidenum">
              <a:rPr lang="en-US"/>
              <a:pPr>
                <a:defRPr/>
              </a:pPr>
              <a:t>‹#›</a:t>
            </a:fld>
            <a:endParaRPr lang="en-US" dirty="0"/>
          </a:p>
        </p:txBody>
      </p:sp>
    </p:spTree>
    <p:extLst>
      <p:ext uri="{BB962C8B-B14F-4D97-AF65-F5344CB8AC3E}">
        <p14:creationId xmlns:p14="http://schemas.microsoft.com/office/powerpoint/2010/main" val="985006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2005-2011 Kenneth M. Chipps Ph.D. www.chipps.com</a:t>
            </a:r>
          </a:p>
        </p:txBody>
      </p:sp>
      <p:sp>
        <p:nvSpPr>
          <p:cNvPr id="7" name="Rectangle 6"/>
          <p:cNvSpPr>
            <a:spLocks noGrp="1" noChangeArrowheads="1"/>
          </p:cNvSpPr>
          <p:nvPr>
            <p:ph type="sldNum" sz="quarter" idx="12"/>
          </p:nvPr>
        </p:nvSpPr>
        <p:spPr>
          <a:ln/>
        </p:spPr>
        <p:txBody>
          <a:bodyPr/>
          <a:lstStyle>
            <a:lvl1pPr>
              <a:defRPr/>
            </a:lvl1pPr>
          </a:lstStyle>
          <a:p>
            <a:pPr>
              <a:defRPr/>
            </a:pPr>
            <a:fld id="{0A485080-0B16-4D2B-9B8D-0A75AC093F87}" type="slidenum">
              <a:rPr lang="en-US"/>
              <a:pPr>
                <a:defRPr/>
              </a:pPr>
              <a:t>‹#›</a:t>
            </a:fld>
            <a:endParaRPr lang="en-US" dirty="0"/>
          </a:p>
        </p:txBody>
      </p:sp>
    </p:spTree>
    <p:extLst>
      <p:ext uri="{BB962C8B-B14F-4D97-AF65-F5344CB8AC3E}">
        <p14:creationId xmlns:p14="http://schemas.microsoft.com/office/powerpoint/2010/main" val="1108498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Copyright 2005-2011 Kenneth M. Chipps Ph.D. www.chipps.com</a:t>
            </a:r>
          </a:p>
        </p:txBody>
      </p:sp>
      <p:sp>
        <p:nvSpPr>
          <p:cNvPr id="9" name="Rectangle 6"/>
          <p:cNvSpPr>
            <a:spLocks noGrp="1" noChangeArrowheads="1"/>
          </p:cNvSpPr>
          <p:nvPr>
            <p:ph type="sldNum" sz="quarter" idx="12"/>
          </p:nvPr>
        </p:nvSpPr>
        <p:spPr>
          <a:ln/>
        </p:spPr>
        <p:txBody>
          <a:bodyPr/>
          <a:lstStyle>
            <a:lvl1pPr>
              <a:defRPr/>
            </a:lvl1pPr>
          </a:lstStyle>
          <a:p>
            <a:pPr>
              <a:defRPr/>
            </a:pPr>
            <a:fld id="{461C1353-CF2C-4C04-81DC-2A925167C120}" type="slidenum">
              <a:rPr lang="en-US"/>
              <a:pPr>
                <a:defRPr/>
              </a:pPr>
              <a:t>‹#›</a:t>
            </a:fld>
            <a:endParaRPr lang="en-US" dirty="0"/>
          </a:p>
        </p:txBody>
      </p:sp>
    </p:spTree>
    <p:extLst>
      <p:ext uri="{BB962C8B-B14F-4D97-AF65-F5344CB8AC3E}">
        <p14:creationId xmlns:p14="http://schemas.microsoft.com/office/powerpoint/2010/main" val="2516882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Copyright 2005-2011 Kenneth M. Chipps Ph.D. www.chipps.com</a:t>
            </a:r>
          </a:p>
        </p:txBody>
      </p:sp>
      <p:sp>
        <p:nvSpPr>
          <p:cNvPr id="5" name="Rectangle 6"/>
          <p:cNvSpPr>
            <a:spLocks noGrp="1" noChangeArrowheads="1"/>
          </p:cNvSpPr>
          <p:nvPr>
            <p:ph type="sldNum" sz="quarter" idx="12"/>
          </p:nvPr>
        </p:nvSpPr>
        <p:spPr>
          <a:ln/>
        </p:spPr>
        <p:txBody>
          <a:bodyPr/>
          <a:lstStyle>
            <a:lvl1pPr>
              <a:defRPr/>
            </a:lvl1pPr>
          </a:lstStyle>
          <a:p>
            <a:pPr>
              <a:defRPr/>
            </a:pPr>
            <a:fld id="{73A923B1-E34D-432A-8448-A4F5B07AB98F}" type="slidenum">
              <a:rPr lang="en-US"/>
              <a:pPr>
                <a:defRPr/>
              </a:pPr>
              <a:t>‹#›</a:t>
            </a:fld>
            <a:endParaRPr lang="en-US" dirty="0"/>
          </a:p>
        </p:txBody>
      </p:sp>
    </p:spTree>
    <p:extLst>
      <p:ext uri="{BB962C8B-B14F-4D97-AF65-F5344CB8AC3E}">
        <p14:creationId xmlns:p14="http://schemas.microsoft.com/office/powerpoint/2010/main" val="695539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Copyright 2005-2011 Kenneth M. Chipps Ph.D. www.chipps.com</a:t>
            </a:r>
          </a:p>
        </p:txBody>
      </p:sp>
      <p:sp>
        <p:nvSpPr>
          <p:cNvPr id="4" name="Rectangle 6"/>
          <p:cNvSpPr>
            <a:spLocks noGrp="1" noChangeArrowheads="1"/>
          </p:cNvSpPr>
          <p:nvPr>
            <p:ph type="sldNum" sz="quarter" idx="12"/>
          </p:nvPr>
        </p:nvSpPr>
        <p:spPr>
          <a:ln/>
        </p:spPr>
        <p:txBody>
          <a:bodyPr/>
          <a:lstStyle>
            <a:lvl1pPr>
              <a:defRPr/>
            </a:lvl1pPr>
          </a:lstStyle>
          <a:p>
            <a:pPr>
              <a:defRPr/>
            </a:pPr>
            <a:fld id="{6400F431-59E0-4AD3-9F46-3D9EB385F5DB}" type="slidenum">
              <a:rPr lang="en-US"/>
              <a:pPr>
                <a:defRPr/>
              </a:pPr>
              <a:t>‹#›</a:t>
            </a:fld>
            <a:endParaRPr lang="en-US" dirty="0"/>
          </a:p>
        </p:txBody>
      </p:sp>
    </p:spTree>
    <p:extLst>
      <p:ext uri="{BB962C8B-B14F-4D97-AF65-F5344CB8AC3E}">
        <p14:creationId xmlns:p14="http://schemas.microsoft.com/office/powerpoint/2010/main" val="496438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2005-2011 Kenneth M. Chipps Ph.D. www.chipps.com</a:t>
            </a:r>
          </a:p>
        </p:txBody>
      </p:sp>
      <p:sp>
        <p:nvSpPr>
          <p:cNvPr id="7" name="Rectangle 6"/>
          <p:cNvSpPr>
            <a:spLocks noGrp="1" noChangeArrowheads="1"/>
          </p:cNvSpPr>
          <p:nvPr>
            <p:ph type="sldNum" sz="quarter" idx="12"/>
          </p:nvPr>
        </p:nvSpPr>
        <p:spPr>
          <a:ln/>
        </p:spPr>
        <p:txBody>
          <a:bodyPr/>
          <a:lstStyle>
            <a:lvl1pPr>
              <a:defRPr/>
            </a:lvl1pPr>
          </a:lstStyle>
          <a:p>
            <a:pPr>
              <a:defRPr/>
            </a:pPr>
            <a:fld id="{287D4768-6530-4FC4-AAE8-53E58B221220}" type="slidenum">
              <a:rPr lang="en-US"/>
              <a:pPr>
                <a:defRPr/>
              </a:pPr>
              <a:t>‹#›</a:t>
            </a:fld>
            <a:endParaRPr lang="en-US" dirty="0"/>
          </a:p>
        </p:txBody>
      </p:sp>
    </p:spTree>
    <p:extLst>
      <p:ext uri="{BB962C8B-B14F-4D97-AF65-F5344CB8AC3E}">
        <p14:creationId xmlns:p14="http://schemas.microsoft.com/office/powerpoint/2010/main" val="408731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2005-2011 Kenneth M. Chipps Ph.D. www.chipps.com</a:t>
            </a:r>
          </a:p>
        </p:txBody>
      </p:sp>
      <p:sp>
        <p:nvSpPr>
          <p:cNvPr id="7" name="Rectangle 6"/>
          <p:cNvSpPr>
            <a:spLocks noGrp="1" noChangeArrowheads="1"/>
          </p:cNvSpPr>
          <p:nvPr>
            <p:ph type="sldNum" sz="quarter" idx="12"/>
          </p:nvPr>
        </p:nvSpPr>
        <p:spPr>
          <a:ln/>
        </p:spPr>
        <p:txBody>
          <a:bodyPr/>
          <a:lstStyle>
            <a:lvl1pPr>
              <a:defRPr/>
            </a:lvl1pPr>
          </a:lstStyle>
          <a:p>
            <a:pPr>
              <a:defRPr/>
            </a:pPr>
            <a:fld id="{E98C7B8C-F8A4-4C62-9190-A5CD893D416E}" type="slidenum">
              <a:rPr lang="en-US"/>
              <a:pPr>
                <a:defRPr/>
              </a:pPr>
              <a:t>‹#›</a:t>
            </a:fld>
            <a:endParaRPr lang="en-US" dirty="0"/>
          </a:p>
        </p:txBody>
      </p:sp>
    </p:spTree>
    <p:extLst>
      <p:ext uri="{BB962C8B-B14F-4D97-AF65-F5344CB8AC3E}">
        <p14:creationId xmlns:p14="http://schemas.microsoft.com/office/powerpoint/2010/main" val="392769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A6BBF8"/>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latin typeface="Arial" pitchFamily="34" charset="0"/>
                <a:cs typeface="+mn-cs"/>
              </a:defRPr>
            </a:lvl1pPr>
          </a:lstStyle>
          <a:p>
            <a:pPr>
              <a:defRPr/>
            </a:pPr>
            <a:endParaRPr lang="en-US"/>
          </a:p>
        </p:txBody>
      </p:sp>
      <p:sp>
        <p:nvSpPr>
          <p:cNvPr id="73733" name="Rectangle 5"/>
          <p:cNvSpPr>
            <a:spLocks noGrp="1" noChangeArrowheads="1"/>
          </p:cNvSpPr>
          <p:nvPr>
            <p:ph type="ftr" sz="quarter" idx="3"/>
          </p:nvPr>
        </p:nvSpPr>
        <p:spPr bwMode="auto">
          <a:xfrm>
            <a:off x="2743200" y="6245225"/>
            <a:ext cx="3657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dirty="0" smtClean="0">
                <a:latin typeface="Arial" pitchFamily="34" charset="0"/>
                <a:cs typeface="+mn-cs"/>
              </a:defRPr>
            </a:lvl1pPr>
          </a:lstStyle>
          <a:p>
            <a:pPr>
              <a:defRPr/>
            </a:pPr>
            <a:r>
              <a:rPr lang="en-US"/>
              <a:t>Copyright 2005-2011 Kenneth M. Chipps Ph.D. www.chipps.com</a:t>
            </a:r>
          </a:p>
        </p:txBody>
      </p:sp>
      <p:sp>
        <p:nvSpPr>
          <p:cNvPr id="73734" name="Rectangle 6"/>
          <p:cNvSpPr>
            <a:spLocks noGrp="1" noChangeArrowheads="1"/>
          </p:cNvSpPr>
          <p:nvPr>
            <p:ph type="sldNum" sz="quarter" idx="4"/>
          </p:nvPr>
        </p:nvSpPr>
        <p:spPr bwMode="auto">
          <a:xfrm>
            <a:off x="6553200" y="62293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36EB973E-225D-4995-A1BF-449295668A8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07"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286000"/>
            <a:ext cx="7772400" cy="1143000"/>
          </a:xfrm>
        </p:spPr>
        <p:txBody>
          <a:bodyPr/>
          <a:lstStyle/>
          <a:p>
            <a:pPr eaLnBrk="1" hangingPunct="1"/>
            <a:r>
              <a:rPr lang="en-US" dirty="0" smtClean="0"/>
              <a:t>Wireless MAN</a:t>
            </a:r>
          </a:p>
        </p:txBody>
      </p:sp>
      <p:sp>
        <p:nvSpPr>
          <p:cNvPr id="3075" name="Rectangle 3"/>
          <p:cNvSpPr>
            <a:spLocks noGrp="1" noChangeArrowheads="1"/>
          </p:cNvSpPr>
          <p:nvPr>
            <p:ph type="subTitle" idx="1"/>
          </p:nvPr>
        </p:nvSpPr>
        <p:spPr/>
        <p:txBody>
          <a:bodyPr/>
          <a:lstStyle/>
          <a:p>
            <a:pPr eaLnBrk="1" hangingPunct="1"/>
            <a:r>
              <a:rPr lang="en-US" sz="2400" dirty="0" smtClean="0"/>
              <a:t>Last Update </a:t>
            </a:r>
            <a:r>
              <a:rPr lang="en-US" sz="2400" dirty="0" smtClean="0"/>
              <a:t>2013.02.04</a:t>
            </a:r>
            <a:endParaRPr lang="en-US" sz="2400" dirty="0" smtClean="0"/>
          </a:p>
          <a:p>
            <a:pPr eaLnBrk="1" hangingPunct="1"/>
            <a:r>
              <a:rPr lang="en-US" sz="2400" dirty="0" smtClean="0"/>
              <a:t>2.7.0</a:t>
            </a:r>
            <a:endParaRPr lang="en-US" sz="2400" dirty="0" smtClean="0"/>
          </a:p>
        </p:txBody>
      </p:sp>
      <p:sp>
        <p:nvSpPr>
          <p:cNvPr id="3076" name="Footer Placeholder 6"/>
          <p:cNvSpPr>
            <a:spLocks noGrp="1"/>
          </p:cNvSpPr>
          <p:nvPr>
            <p:ph type="ftr" sz="quarter" idx="11"/>
          </p:nvPr>
        </p:nvSpPr>
        <p:spPr>
          <a:xfrm>
            <a:off x="2651125" y="6245225"/>
            <a:ext cx="39512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30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4FF62F8-5697-4623-8786-F3A9196917B0}" type="slidenum">
              <a:rPr lang="en-US" smtClean="0"/>
              <a:pPr eaLnBrk="1" hangingPunct="1"/>
              <a:t>1</a:t>
            </a:fld>
            <a:endParaRPr lang="en-US"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smtClean="0"/>
              <a:t>Point to Point Link</a:t>
            </a:r>
          </a:p>
        </p:txBody>
      </p:sp>
      <p:sp>
        <p:nvSpPr>
          <p:cNvPr id="12291" name="Content Placeholder 2"/>
          <p:cNvSpPr>
            <a:spLocks noGrp="1"/>
          </p:cNvSpPr>
          <p:nvPr>
            <p:ph idx="1"/>
          </p:nvPr>
        </p:nvSpPr>
        <p:spPr/>
        <p:txBody>
          <a:bodyPr/>
          <a:lstStyle/>
          <a:p>
            <a:pPr eaLnBrk="1" hangingPunct="1"/>
            <a:endParaRPr lang="en-US" smtClean="0"/>
          </a:p>
        </p:txBody>
      </p:sp>
      <p:sp>
        <p:nvSpPr>
          <p:cNvPr id="122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22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B29806A-D4AE-47CF-82B1-8F10C30AB4E1}" type="slidenum">
              <a:rPr lang="en-US" smtClean="0"/>
              <a:pPr eaLnBrk="1" hangingPunct="1"/>
              <a:t>10</a:t>
            </a:fld>
            <a:endParaRPr lang="en-US" smtClean="0"/>
          </a:p>
        </p:txBody>
      </p:sp>
      <p:pic>
        <p:nvPicPr>
          <p:cNvPr id="12294" name="Picture 5"/>
          <p:cNvPicPr>
            <a:picLocks noChangeAspect="1"/>
          </p:cNvPicPr>
          <p:nvPr/>
        </p:nvPicPr>
        <p:blipFill>
          <a:blip r:embed="rId2">
            <a:extLst>
              <a:ext uri="{28A0092B-C50C-407E-A947-70E740481C1C}">
                <a14:useLocalDpi xmlns:a14="http://schemas.microsoft.com/office/drawing/2010/main" val="0"/>
              </a:ext>
            </a:extLst>
          </a:blip>
          <a:srcRect l="9615" t="15201" r="12637" b="4211"/>
          <a:stretch>
            <a:fillRect/>
          </a:stretch>
        </p:blipFill>
        <p:spPr bwMode="auto">
          <a:xfrm>
            <a:off x="1600200" y="1600200"/>
            <a:ext cx="5838825" cy="45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mtClean="0"/>
              <a:t>Cellular Data Networks</a:t>
            </a:r>
          </a:p>
        </p:txBody>
      </p:sp>
      <p:sp>
        <p:nvSpPr>
          <p:cNvPr id="104451" name="Rectangle 3"/>
          <p:cNvSpPr>
            <a:spLocks noGrp="1" noChangeArrowheads="1"/>
          </p:cNvSpPr>
          <p:nvPr>
            <p:ph idx="1"/>
          </p:nvPr>
        </p:nvSpPr>
        <p:spPr/>
        <p:txBody>
          <a:bodyPr/>
          <a:lstStyle/>
          <a:p>
            <a:pPr eaLnBrk="1" hangingPunct="1"/>
            <a:r>
              <a:rPr lang="en-US" smtClean="0"/>
              <a:t>W-CDMA is backwards compatible with the 2G GSM networks, as well as with the 2.5G TDMA networks, such as EDGE</a:t>
            </a:r>
          </a:p>
          <a:p>
            <a:pPr eaLnBrk="1" hangingPunct="1"/>
            <a:r>
              <a:rPr lang="en-US" smtClean="0"/>
              <a:t>The W-CDMA air interface is designed for an always on packet based connection</a:t>
            </a:r>
          </a:p>
          <a:p>
            <a:pPr eaLnBrk="1" hangingPunct="1"/>
            <a:r>
              <a:rPr lang="en-US" smtClean="0"/>
              <a:t>It supports packet data rates of up to 2.048 Mbps for fixed user sites</a:t>
            </a:r>
          </a:p>
        </p:txBody>
      </p:sp>
      <p:sp>
        <p:nvSpPr>
          <p:cNvPr id="1044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044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F1A4932-6541-4E89-88A5-2FC4350346B1}" type="slidenum">
              <a:rPr lang="en-US" smtClean="0"/>
              <a:pPr eaLnBrk="1" hangingPunct="1"/>
              <a:t>100</a:t>
            </a:fld>
            <a:endParaRPr lang="en-US"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smtClean="0"/>
              <a:t>Evolution of Cellular Networks</a:t>
            </a:r>
          </a:p>
        </p:txBody>
      </p:sp>
      <p:sp>
        <p:nvSpPr>
          <p:cNvPr id="105475" name="Rectangle 3"/>
          <p:cNvSpPr>
            <a:spLocks noGrp="1" noChangeArrowheads="1"/>
          </p:cNvSpPr>
          <p:nvPr>
            <p:ph idx="1"/>
          </p:nvPr>
        </p:nvSpPr>
        <p:spPr/>
        <p:txBody>
          <a:bodyPr/>
          <a:lstStyle/>
          <a:p>
            <a:pPr eaLnBrk="1" hangingPunct="1"/>
            <a:r>
              <a:rPr lang="en-US" smtClean="0"/>
              <a:t>All of the first generation cellular systems are analog FM systems designed for speech</a:t>
            </a:r>
          </a:p>
          <a:p>
            <a:pPr eaLnBrk="1" hangingPunct="1"/>
            <a:r>
              <a:rPr lang="en-US" smtClean="0"/>
              <a:t>Each call uses a separate frequency</a:t>
            </a:r>
          </a:p>
          <a:p>
            <a:pPr eaLnBrk="1" hangingPunct="1"/>
            <a:r>
              <a:rPr lang="en-US" smtClean="0"/>
              <a:t>Calls share the bandwidth through FDMA</a:t>
            </a:r>
          </a:p>
        </p:txBody>
      </p:sp>
      <p:sp>
        <p:nvSpPr>
          <p:cNvPr id="10547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054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9D65EC1-7B60-4C1A-AD3E-F01D0E5EAC6D}" type="slidenum">
              <a:rPr lang="en-US" smtClean="0"/>
              <a:pPr eaLnBrk="1" hangingPunct="1"/>
              <a:t>101</a:t>
            </a:fld>
            <a:endParaRPr lang="en-US"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smtClean="0"/>
              <a:t>AMPS</a:t>
            </a:r>
          </a:p>
        </p:txBody>
      </p:sp>
      <p:sp>
        <p:nvSpPr>
          <p:cNvPr id="106499" name="Rectangle 3"/>
          <p:cNvSpPr>
            <a:spLocks noGrp="1" noChangeArrowheads="1"/>
          </p:cNvSpPr>
          <p:nvPr>
            <p:ph idx="1"/>
          </p:nvPr>
        </p:nvSpPr>
        <p:spPr/>
        <p:txBody>
          <a:bodyPr/>
          <a:lstStyle/>
          <a:p>
            <a:pPr eaLnBrk="1" hangingPunct="1"/>
            <a:r>
              <a:rPr lang="en-US" smtClean="0"/>
              <a:t>In North America and Australia the AMPS – Advanced Mobile Phone System is the first generation system used</a:t>
            </a:r>
          </a:p>
          <a:p>
            <a:pPr eaLnBrk="1" hangingPunct="1"/>
            <a:r>
              <a:rPr lang="en-US" smtClean="0"/>
              <a:t>25 MHz of bandwidth is available from 824 to 849 MHz for uplink and 25 MHz for downlink from 869 to 894 MHz</a:t>
            </a:r>
          </a:p>
          <a:p>
            <a:pPr eaLnBrk="1" hangingPunct="1"/>
            <a:r>
              <a:rPr lang="en-US" smtClean="0"/>
              <a:t>Data can be sent at 10 kbps</a:t>
            </a:r>
          </a:p>
        </p:txBody>
      </p:sp>
      <p:sp>
        <p:nvSpPr>
          <p:cNvPr id="10650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065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0890594-C887-496F-8ED9-9C06CEE36B6A}" type="slidenum">
              <a:rPr lang="en-US" smtClean="0"/>
              <a:pPr eaLnBrk="1" hangingPunct="1"/>
              <a:t>102</a:t>
            </a:fld>
            <a:endParaRPr lang="en-US"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mtClean="0"/>
              <a:t>ETACS</a:t>
            </a:r>
          </a:p>
        </p:txBody>
      </p:sp>
      <p:sp>
        <p:nvSpPr>
          <p:cNvPr id="107523" name="Rectangle 3"/>
          <p:cNvSpPr>
            <a:spLocks noGrp="1" noChangeArrowheads="1"/>
          </p:cNvSpPr>
          <p:nvPr>
            <p:ph idx="1"/>
          </p:nvPr>
        </p:nvSpPr>
        <p:spPr/>
        <p:txBody>
          <a:bodyPr/>
          <a:lstStyle/>
          <a:p>
            <a:pPr eaLnBrk="1" hangingPunct="1"/>
            <a:r>
              <a:rPr lang="en-US" smtClean="0"/>
              <a:t>In Europe the ETACS – European system provides 25 MHz uplink from 890 to 915 MHz and 25 MHz down from 935 to 960 MHz</a:t>
            </a:r>
          </a:p>
          <a:p>
            <a:pPr eaLnBrk="1" hangingPunct="1"/>
            <a:r>
              <a:rPr lang="en-US" smtClean="0"/>
              <a:t>Data can be sent at up to 8 kbps</a:t>
            </a:r>
          </a:p>
        </p:txBody>
      </p:sp>
      <p:sp>
        <p:nvSpPr>
          <p:cNvPr id="10752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075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E9C2F2D-1412-4102-B18C-4E409E729AEA}" type="slidenum">
              <a:rPr lang="en-US" smtClean="0"/>
              <a:pPr eaLnBrk="1" hangingPunct="1"/>
              <a:t>103</a:t>
            </a:fld>
            <a:endParaRPr lang="en-US" smtClean="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smtClean="0"/>
              <a:t>NTT</a:t>
            </a:r>
          </a:p>
        </p:txBody>
      </p:sp>
      <p:sp>
        <p:nvSpPr>
          <p:cNvPr id="108547" name="Rectangle 3"/>
          <p:cNvSpPr>
            <a:spLocks noGrp="1" noChangeArrowheads="1"/>
          </p:cNvSpPr>
          <p:nvPr>
            <p:ph idx="1"/>
          </p:nvPr>
        </p:nvSpPr>
        <p:spPr/>
        <p:txBody>
          <a:bodyPr/>
          <a:lstStyle/>
          <a:p>
            <a:pPr eaLnBrk="1" hangingPunct="1"/>
            <a:r>
              <a:rPr lang="en-US" smtClean="0"/>
              <a:t>The NTT – Nippon Telephone and Telegraph system in Japan uses 15 MHz both up and down</a:t>
            </a:r>
          </a:p>
          <a:p>
            <a:pPr eaLnBrk="1" hangingPunct="1"/>
            <a:r>
              <a:rPr lang="en-US" smtClean="0"/>
              <a:t>Uplink is from 925 to 940 MHz</a:t>
            </a:r>
          </a:p>
          <a:p>
            <a:pPr eaLnBrk="1" hangingPunct="1"/>
            <a:r>
              <a:rPr lang="en-US" smtClean="0"/>
              <a:t>Downlink is from 870 to 885 MHz</a:t>
            </a:r>
          </a:p>
          <a:p>
            <a:pPr eaLnBrk="1" hangingPunct="1"/>
            <a:r>
              <a:rPr lang="en-US" smtClean="0"/>
              <a:t>Data can be sent at 2.4 kbps</a:t>
            </a:r>
          </a:p>
        </p:txBody>
      </p:sp>
      <p:sp>
        <p:nvSpPr>
          <p:cNvPr id="10854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085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2CFF38E-105A-4533-80AE-65E84E09ED62}" type="slidenum">
              <a:rPr lang="en-US" smtClean="0"/>
              <a:pPr eaLnBrk="1" hangingPunct="1"/>
              <a:t>104</a:t>
            </a:fld>
            <a:endParaRPr lang="en-US"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smtClean="0"/>
              <a:t>Second Generation Systems</a:t>
            </a:r>
          </a:p>
        </p:txBody>
      </p:sp>
      <p:sp>
        <p:nvSpPr>
          <p:cNvPr id="109571" name="Rectangle 3"/>
          <p:cNvSpPr>
            <a:spLocks noGrp="1" noChangeArrowheads="1"/>
          </p:cNvSpPr>
          <p:nvPr>
            <p:ph idx="1"/>
          </p:nvPr>
        </p:nvSpPr>
        <p:spPr/>
        <p:txBody>
          <a:bodyPr/>
          <a:lstStyle/>
          <a:p>
            <a:pPr eaLnBrk="1" hangingPunct="1"/>
            <a:r>
              <a:rPr lang="en-US" smtClean="0"/>
              <a:t>In the second generation cellular systems analog was abandoned for digital transmission using TDMA or CDMA</a:t>
            </a:r>
          </a:p>
          <a:p>
            <a:pPr eaLnBrk="1" hangingPunct="1"/>
            <a:r>
              <a:rPr lang="en-US" smtClean="0"/>
              <a:t>CDMA is a North American system using IS-95</a:t>
            </a:r>
          </a:p>
          <a:p>
            <a:pPr eaLnBrk="1" hangingPunct="1"/>
            <a:r>
              <a:rPr lang="en-US" smtClean="0"/>
              <a:t>Several different TDMA systems have been deployed</a:t>
            </a:r>
          </a:p>
        </p:txBody>
      </p:sp>
      <p:sp>
        <p:nvSpPr>
          <p:cNvPr id="10957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095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1C70AE3-236B-497A-9027-61C656A447CF}" type="slidenum">
              <a:rPr lang="en-US" smtClean="0"/>
              <a:pPr eaLnBrk="1" hangingPunct="1"/>
              <a:t>105</a:t>
            </a:fld>
            <a:endParaRPr lang="en-US"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mtClean="0"/>
              <a:t>CDMA IS-95</a:t>
            </a:r>
          </a:p>
        </p:txBody>
      </p:sp>
      <p:sp>
        <p:nvSpPr>
          <p:cNvPr id="110595" name="Rectangle 3"/>
          <p:cNvSpPr>
            <a:spLocks noGrp="1" noChangeArrowheads="1"/>
          </p:cNvSpPr>
          <p:nvPr>
            <p:ph idx="1"/>
          </p:nvPr>
        </p:nvSpPr>
        <p:spPr/>
        <p:txBody>
          <a:bodyPr/>
          <a:lstStyle/>
          <a:p>
            <a:pPr eaLnBrk="1" hangingPunct="1"/>
            <a:r>
              <a:rPr lang="en-US" smtClean="0"/>
              <a:t>IS-95 is the only CDMA second generation system</a:t>
            </a:r>
          </a:p>
          <a:p>
            <a:pPr eaLnBrk="1" hangingPunct="1"/>
            <a:r>
              <a:rPr lang="en-US" smtClean="0"/>
              <a:t>It uses the same frequencies as the first generation systems in North America</a:t>
            </a:r>
          </a:p>
          <a:p>
            <a:pPr eaLnBrk="1" hangingPunct="1"/>
            <a:r>
              <a:rPr lang="en-US" smtClean="0"/>
              <a:t>A data rate up to 9.6 kbps is possible</a:t>
            </a:r>
          </a:p>
        </p:txBody>
      </p:sp>
      <p:sp>
        <p:nvSpPr>
          <p:cNvPr id="11059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105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00CCF8E-06AB-415C-8BDA-5C424905A61F}" type="slidenum">
              <a:rPr lang="en-US" smtClean="0"/>
              <a:pPr eaLnBrk="1" hangingPunct="1"/>
              <a:t>106</a:t>
            </a:fld>
            <a:endParaRPr lang="en-US" smtClean="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smtClean="0"/>
              <a:t>TDMA IS-54</a:t>
            </a:r>
          </a:p>
        </p:txBody>
      </p:sp>
      <p:sp>
        <p:nvSpPr>
          <p:cNvPr id="111619" name="Rectangle 3"/>
          <p:cNvSpPr>
            <a:spLocks noGrp="1" noChangeArrowheads="1"/>
          </p:cNvSpPr>
          <p:nvPr>
            <p:ph idx="1"/>
          </p:nvPr>
        </p:nvSpPr>
        <p:spPr/>
        <p:txBody>
          <a:bodyPr/>
          <a:lstStyle/>
          <a:p>
            <a:pPr eaLnBrk="1" hangingPunct="1"/>
            <a:r>
              <a:rPr lang="en-US" smtClean="0"/>
              <a:t>Deployed in North America IS-54 uses the same frequencies as the AMPS system</a:t>
            </a:r>
          </a:p>
          <a:p>
            <a:pPr eaLnBrk="1" hangingPunct="1"/>
            <a:r>
              <a:rPr lang="en-US" smtClean="0"/>
              <a:t>Data can be sent at up to 8 kbps</a:t>
            </a:r>
          </a:p>
        </p:txBody>
      </p:sp>
      <p:sp>
        <p:nvSpPr>
          <p:cNvPr id="1116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116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F549CD4-46FC-4C52-9C20-75FE28CE5EFB}" type="slidenum">
              <a:rPr lang="en-US" smtClean="0"/>
              <a:pPr eaLnBrk="1" hangingPunct="1"/>
              <a:t>107</a:t>
            </a:fld>
            <a:endParaRPr lang="en-US"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smtClean="0"/>
              <a:t>GSM</a:t>
            </a:r>
          </a:p>
        </p:txBody>
      </p:sp>
      <p:sp>
        <p:nvSpPr>
          <p:cNvPr id="112643" name="Rectangle 3"/>
          <p:cNvSpPr>
            <a:spLocks noGrp="1" noChangeArrowheads="1"/>
          </p:cNvSpPr>
          <p:nvPr>
            <p:ph idx="1"/>
          </p:nvPr>
        </p:nvSpPr>
        <p:spPr/>
        <p:txBody>
          <a:bodyPr/>
          <a:lstStyle/>
          <a:p>
            <a:pPr eaLnBrk="1" hangingPunct="1"/>
            <a:r>
              <a:rPr lang="en-US" smtClean="0"/>
              <a:t>In Europe the GSM system is used in second generation networks</a:t>
            </a:r>
          </a:p>
          <a:p>
            <a:pPr eaLnBrk="1" hangingPunct="1"/>
            <a:r>
              <a:rPr lang="en-US" smtClean="0"/>
              <a:t>It uses the same frequencies as the ETACS system</a:t>
            </a:r>
          </a:p>
          <a:p>
            <a:pPr eaLnBrk="1" hangingPunct="1"/>
            <a:r>
              <a:rPr lang="en-US" smtClean="0"/>
              <a:t>Data can be sent at up to 13.4 kbps</a:t>
            </a:r>
          </a:p>
        </p:txBody>
      </p:sp>
      <p:sp>
        <p:nvSpPr>
          <p:cNvPr id="11264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126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B88E462-5692-4382-9676-A9C61F206CBA}" type="slidenum">
              <a:rPr lang="en-US" smtClean="0"/>
              <a:pPr eaLnBrk="1" hangingPunct="1"/>
              <a:t>108</a:t>
            </a:fld>
            <a:endParaRPr lang="en-US" smtClean="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smtClean="0"/>
              <a:t>PDC</a:t>
            </a:r>
          </a:p>
        </p:txBody>
      </p:sp>
      <p:sp>
        <p:nvSpPr>
          <p:cNvPr id="113667" name="Rectangle 3"/>
          <p:cNvSpPr>
            <a:spLocks noGrp="1" noChangeArrowheads="1"/>
          </p:cNvSpPr>
          <p:nvPr>
            <p:ph idx="1"/>
          </p:nvPr>
        </p:nvSpPr>
        <p:spPr/>
        <p:txBody>
          <a:bodyPr/>
          <a:lstStyle/>
          <a:p>
            <a:pPr eaLnBrk="1" hangingPunct="1"/>
            <a:r>
              <a:rPr lang="en-US" smtClean="0"/>
              <a:t>The Japanese system is limited to a data rate of 6.7 kbps using the PDC method</a:t>
            </a:r>
          </a:p>
          <a:p>
            <a:pPr eaLnBrk="1" hangingPunct="1"/>
            <a:r>
              <a:rPr lang="en-US" smtClean="0"/>
              <a:t>It uses a different set of frequencies from the first generation NTT system</a:t>
            </a:r>
          </a:p>
          <a:p>
            <a:pPr eaLnBrk="1" hangingPunct="1"/>
            <a:r>
              <a:rPr lang="en-US" smtClean="0"/>
              <a:t>810 to 826 is used for uplink</a:t>
            </a:r>
          </a:p>
          <a:p>
            <a:pPr eaLnBrk="1" hangingPunct="1"/>
            <a:r>
              <a:rPr lang="en-US" smtClean="0"/>
              <a:t>940 to 956 is sued for downlink</a:t>
            </a:r>
          </a:p>
        </p:txBody>
      </p:sp>
      <p:sp>
        <p:nvSpPr>
          <p:cNvPr id="11366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136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86FF786-1073-4B21-9196-F43D0C9A0403}" type="slidenum">
              <a:rPr lang="en-US" smtClean="0"/>
              <a:pPr eaLnBrk="1" hangingPunct="1"/>
              <a:t>109</a:t>
            </a:fld>
            <a:endParaRPr 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smtClean="0"/>
              <a:t>Point to Point Link</a:t>
            </a:r>
          </a:p>
        </p:txBody>
      </p:sp>
      <p:sp>
        <p:nvSpPr>
          <p:cNvPr id="13315" name="Content Placeholder 2"/>
          <p:cNvSpPr>
            <a:spLocks noGrp="1"/>
          </p:cNvSpPr>
          <p:nvPr>
            <p:ph idx="1"/>
          </p:nvPr>
        </p:nvSpPr>
        <p:spPr/>
        <p:txBody>
          <a:bodyPr/>
          <a:lstStyle/>
          <a:p>
            <a:pPr eaLnBrk="1" hangingPunct="1"/>
            <a:r>
              <a:rPr lang="en-US" smtClean="0"/>
              <a:t>The size of the dish depends on the frequency used with dish size increasing as the frequency decreases</a:t>
            </a:r>
          </a:p>
        </p:txBody>
      </p:sp>
      <p:sp>
        <p:nvSpPr>
          <p:cNvPr id="133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33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DFE7179-2256-4D43-AC6B-AED07A3D0F83}" type="slidenum">
              <a:rPr lang="en-US" smtClean="0"/>
              <a:pPr eaLnBrk="1" hangingPunct="1"/>
              <a:t>11</a:t>
            </a:fld>
            <a:endParaRPr lang="en-US"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smtClean="0"/>
              <a:t>Third Generation Systems</a:t>
            </a:r>
          </a:p>
        </p:txBody>
      </p:sp>
      <p:sp>
        <p:nvSpPr>
          <p:cNvPr id="114691" name="Rectangle 3"/>
          <p:cNvSpPr>
            <a:spLocks noGrp="1" noChangeArrowheads="1"/>
          </p:cNvSpPr>
          <p:nvPr>
            <p:ph idx="1"/>
          </p:nvPr>
        </p:nvSpPr>
        <p:spPr/>
        <p:txBody>
          <a:bodyPr/>
          <a:lstStyle/>
          <a:p>
            <a:pPr eaLnBrk="1" hangingPunct="1"/>
            <a:r>
              <a:rPr lang="en-US" smtClean="0"/>
              <a:t>In the third generation of cellular systems the first useable data rates appear</a:t>
            </a:r>
          </a:p>
          <a:p>
            <a:pPr eaLnBrk="1" hangingPunct="1"/>
            <a:r>
              <a:rPr lang="en-US" smtClean="0"/>
              <a:t>These are</a:t>
            </a:r>
          </a:p>
        </p:txBody>
      </p:sp>
      <p:sp>
        <p:nvSpPr>
          <p:cNvPr id="11469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146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233EABA-6788-477F-8CE4-14F2673EE9B6}" type="slidenum">
              <a:rPr lang="en-US" smtClean="0"/>
              <a:pPr eaLnBrk="1" hangingPunct="1"/>
              <a:t>110</a:t>
            </a:fld>
            <a:endParaRPr lang="en-US" smtClean="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smtClean="0"/>
              <a:t>3G</a:t>
            </a:r>
          </a:p>
        </p:txBody>
      </p:sp>
      <p:graphicFrame>
        <p:nvGraphicFramePr>
          <p:cNvPr id="378930" name="Group 50"/>
          <p:cNvGraphicFramePr>
            <a:graphicFrameLocks noGrp="1"/>
          </p:cNvGraphicFramePr>
          <p:nvPr>
            <p:ph type="tbl" idx="1"/>
          </p:nvPr>
        </p:nvGraphicFramePr>
        <p:xfrm>
          <a:off x="381000" y="1320800"/>
          <a:ext cx="8382000" cy="4699000"/>
        </p:xfrm>
        <a:graphic>
          <a:graphicData uri="http://schemas.openxmlformats.org/drawingml/2006/table">
            <a:tbl>
              <a:tblPr/>
              <a:tblGrid>
                <a:gridCol w="2794000"/>
                <a:gridCol w="2794000"/>
                <a:gridCol w="2794000"/>
              </a:tblGrid>
              <a:tr h="833573">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0" i="0" u="none" strike="noStrike" cap="none" normalizeH="0" baseline="0" dirty="0" smtClean="0">
                          <a:ln>
                            <a:noFill/>
                          </a:ln>
                          <a:solidFill>
                            <a:schemeClr val="tx1"/>
                          </a:solidFill>
                          <a:effectLst/>
                          <a:latin typeface="Times New Roman" pitchFamily="18" charset="0"/>
                        </a:rPr>
                        <a:t>Method</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0" i="0" u="none" strike="noStrike" cap="none" normalizeH="0" baseline="0" dirty="0" smtClean="0">
                          <a:ln>
                            <a:noFill/>
                          </a:ln>
                          <a:solidFill>
                            <a:schemeClr val="tx1"/>
                          </a:solidFill>
                          <a:effectLst/>
                          <a:latin typeface="Times New Roman" pitchFamily="18" charset="0"/>
                        </a:rPr>
                        <a:t>Data Rate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0" i="0" u="none" strike="noStrike" cap="none" normalizeH="0" baseline="0" dirty="0" smtClean="0">
                          <a:ln>
                            <a:noFill/>
                          </a:ln>
                          <a:solidFill>
                            <a:schemeClr val="tx1"/>
                          </a:solidFill>
                          <a:effectLst/>
                          <a:latin typeface="Times New Roman" pitchFamily="18" charset="0"/>
                        </a:rPr>
                        <a:t>Outlook</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5271">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GPRS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30 to 60 Kbps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Used in GSM networks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7990">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EDGE</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75 to 150 Kbps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AT&amp;T </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Cingular</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685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WCDMA/UMT</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Up to 384 Kbps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AT&amp;T </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Cingular</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99">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CDMA 1x</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60 to 80 Kbps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Available now in CDMA systems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911">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CDMA 1x EV-DO/DV</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300 to  500 Kbps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Verizon</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Sprint</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99">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WIDEN</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60 to 80 Kbps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Times New Roman" pitchFamily="18" charset="0"/>
                        </a:rPr>
                        <a:t>Nextel</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574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157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0730BE8-A04B-4ED9-87C2-29016CF32AFF}" type="slidenum">
              <a:rPr lang="en-US" smtClean="0"/>
              <a:pPr eaLnBrk="1" hangingPunct="1"/>
              <a:t>111</a:t>
            </a:fld>
            <a:endParaRPr lang="en-US" smtClean="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pPr eaLnBrk="1" hangingPunct="1"/>
            <a:r>
              <a:rPr lang="en-US" smtClean="0"/>
              <a:t>Sprint EV-DO/DV</a:t>
            </a:r>
          </a:p>
        </p:txBody>
      </p:sp>
      <p:sp>
        <p:nvSpPr>
          <p:cNvPr id="116739" name="Content Placeholder 2"/>
          <p:cNvSpPr>
            <a:spLocks noGrp="1"/>
          </p:cNvSpPr>
          <p:nvPr>
            <p:ph idx="1"/>
          </p:nvPr>
        </p:nvSpPr>
        <p:spPr/>
        <p:txBody>
          <a:bodyPr/>
          <a:lstStyle/>
          <a:p>
            <a:pPr eaLnBrk="1" hangingPunct="1"/>
            <a:r>
              <a:rPr lang="en-US" smtClean="0"/>
              <a:t>The Sprint EV-DO/DV is an example of a functioning 3G system</a:t>
            </a:r>
          </a:p>
          <a:p>
            <a:pPr eaLnBrk="1" hangingPunct="1"/>
            <a:r>
              <a:rPr lang="en-US" smtClean="0"/>
              <a:t>Here are some details on this system</a:t>
            </a:r>
          </a:p>
          <a:p>
            <a:pPr eaLnBrk="1" hangingPunct="1"/>
            <a:r>
              <a:rPr lang="en-US" smtClean="0"/>
              <a:t>First the hardware</a:t>
            </a:r>
          </a:p>
          <a:p>
            <a:pPr lvl="1" eaLnBrk="1" hangingPunct="1"/>
            <a:r>
              <a:rPr lang="en-US" smtClean="0"/>
              <a:t>The hardware can be connected to the computer in either of two ways</a:t>
            </a:r>
          </a:p>
          <a:p>
            <a:pPr lvl="2" eaLnBrk="1" hangingPunct="1"/>
            <a:r>
              <a:rPr lang="en-US" smtClean="0"/>
              <a:t>Into a holder then to the USB port</a:t>
            </a:r>
          </a:p>
          <a:p>
            <a:pPr lvl="2" eaLnBrk="1" hangingPunct="1"/>
            <a:r>
              <a:rPr lang="en-US" smtClean="0"/>
              <a:t>or</a:t>
            </a:r>
          </a:p>
          <a:p>
            <a:pPr lvl="2" eaLnBrk="1" hangingPunct="1"/>
            <a:r>
              <a:rPr lang="en-US" smtClean="0"/>
              <a:t>Directly to the USB port</a:t>
            </a:r>
          </a:p>
        </p:txBody>
      </p:sp>
      <p:sp>
        <p:nvSpPr>
          <p:cNvPr id="1167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167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2C9BDD7-5D43-48AE-8ED2-0AA937F721E4}" type="slidenum">
              <a:rPr lang="en-US" smtClean="0"/>
              <a:pPr eaLnBrk="1" hangingPunct="1"/>
              <a:t>112</a:t>
            </a:fld>
            <a:endParaRPr lang="en-US" smtClean="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pPr eaLnBrk="1" hangingPunct="1"/>
            <a:r>
              <a:rPr lang="en-US" smtClean="0"/>
              <a:t>Sprint EV-DO/DV</a:t>
            </a:r>
          </a:p>
        </p:txBody>
      </p:sp>
      <p:pic>
        <p:nvPicPr>
          <p:cNvPr id="117763" name="Content Placeholder 5" descr="DSC_0015.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68400" y="1600200"/>
            <a:ext cx="6807200" cy="4525963"/>
          </a:xfrm>
        </p:spPr>
      </p:pic>
      <p:sp>
        <p:nvSpPr>
          <p:cNvPr id="1177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177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21856DE-6CD1-4367-89B4-CFC6E6795C0C}" type="slidenum">
              <a:rPr lang="en-US" smtClean="0"/>
              <a:pPr eaLnBrk="1" hangingPunct="1"/>
              <a:t>113</a:t>
            </a:fld>
            <a:endParaRPr lang="en-US" smtClean="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pPr eaLnBrk="1" hangingPunct="1"/>
            <a:r>
              <a:rPr lang="en-US" smtClean="0"/>
              <a:t>Sprint EV-DO/DV</a:t>
            </a:r>
          </a:p>
        </p:txBody>
      </p:sp>
      <p:sp>
        <p:nvSpPr>
          <p:cNvPr id="11878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1878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0F8AC25-D05A-4013-B3D3-1EDC0DE11BA7}" type="slidenum">
              <a:rPr lang="en-US" smtClean="0"/>
              <a:pPr eaLnBrk="1" hangingPunct="1"/>
              <a:t>114</a:t>
            </a:fld>
            <a:endParaRPr lang="en-US" smtClean="0"/>
          </a:p>
        </p:txBody>
      </p:sp>
      <p:pic>
        <p:nvPicPr>
          <p:cNvPr id="118789" name="Content Placeholder 7" descr="DSC_001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0" y="1752600"/>
            <a:ext cx="2887663" cy="4343400"/>
          </a:xfr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pPr eaLnBrk="1" hangingPunct="1"/>
            <a:r>
              <a:rPr lang="en-US" smtClean="0"/>
              <a:t>Sprint EV-DO/DV</a:t>
            </a:r>
          </a:p>
        </p:txBody>
      </p:sp>
      <p:pic>
        <p:nvPicPr>
          <p:cNvPr id="119811" name="Table Placeholder 5" descr="DSC_0007.JPG"/>
          <p:cNvPicPr>
            <a:picLocks noGrp="1" noChangeAspect="1"/>
          </p:cNvPicPr>
          <p:nvPr>
            <p:ph type="tbl" idx="1"/>
          </p:nvPr>
        </p:nvPicPr>
        <p:blipFill>
          <a:blip r:embed="rId2">
            <a:extLst>
              <a:ext uri="{28A0092B-C50C-407E-A947-70E740481C1C}">
                <a14:useLocalDpi xmlns:a14="http://schemas.microsoft.com/office/drawing/2010/main" val="0"/>
              </a:ext>
            </a:extLst>
          </a:blip>
          <a:srcRect/>
          <a:stretch>
            <a:fillRect/>
          </a:stretch>
        </p:blipFill>
        <p:spPr>
          <a:xfrm>
            <a:off x="1168400" y="1600200"/>
            <a:ext cx="6807200" cy="4525963"/>
          </a:xfrm>
        </p:spPr>
      </p:pic>
      <p:sp>
        <p:nvSpPr>
          <p:cNvPr id="1198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198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D7E3225-58D1-4A03-A045-13804F1DE6BC}" type="slidenum">
              <a:rPr lang="en-US" smtClean="0"/>
              <a:pPr eaLnBrk="1" hangingPunct="1"/>
              <a:t>115</a:t>
            </a:fld>
            <a:endParaRPr lang="en-US" smtClean="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pPr eaLnBrk="1" hangingPunct="1"/>
            <a:r>
              <a:rPr lang="en-US" smtClean="0"/>
              <a:t>Sprint EV-DO/DV</a:t>
            </a:r>
          </a:p>
        </p:txBody>
      </p:sp>
      <p:pic>
        <p:nvPicPr>
          <p:cNvPr id="120835" name="Table Placeholder 5" descr="DSC_0008.JPG"/>
          <p:cNvPicPr>
            <a:picLocks noGrp="1" noChangeAspect="1"/>
          </p:cNvPicPr>
          <p:nvPr>
            <p:ph type="tbl" idx="1"/>
          </p:nvPr>
        </p:nvPicPr>
        <p:blipFill>
          <a:blip r:embed="rId2">
            <a:extLst>
              <a:ext uri="{28A0092B-C50C-407E-A947-70E740481C1C}">
                <a14:useLocalDpi xmlns:a14="http://schemas.microsoft.com/office/drawing/2010/main" val="0"/>
              </a:ext>
            </a:extLst>
          </a:blip>
          <a:srcRect l="19775" r="11938"/>
          <a:stretch>
            <a:fillRect/>
          </a:stretch>
        </p:blipFill>
        <p:spPr>
          <a:xfrm>
            <a:off x="2286000" y="1600200"/>
            <a:ext cx="4648200" cy="4525963"/>
          </a:xfrm>
        </p:spPr>
      </p:pic>
      <p:sp>
        <p:nvSpPr>
          <p:cNvPr id="1208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208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45A8C25-C8F7-4466-B925-72C8B1DECF4E}" type="slidenum">
              <a:rPr lang="en-US" smtClean="0"/>
              <a:pPr eaLnBrk="1" hangingPunct="1"/>
              <a:t>116</a:t>
            </a:fld>
            <a:endParaRPr lang="en-US" smtClean="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pPr eaLnBrk="1" hangingPunct="1"/>
            <a:r>
              <a:rPr lang="en-US" smtClean="0"/>
              <a:t>Sprint EV-DO/DV</a:t>
            </a:r>
          </a:p>
        </p:txBody>
      </p:sp>
      <p:pic>
        <p:nvPicPr>
          <p:cNvPr id="121859" name="Table Placeholder 5" descr="DSC_0013.JPG"/>
          <p:cNvPicPr>
            <a:picLocks noGrp="1" noChangeAspect="1"/>
          </p:cNvPicPr>
          <p:nvPr>
            <p:ph type="tbl" idx="1"/>
          </p:nvPr>
        </p:nvPicPr>
        <p:blipFill>
          <a:blip r:embed="rId2">
            <a:extLst>
              <a:ext uri="{28A0092B-C50C-407E-A947-70E740481C1C}">
                <a14:useLocalDpi xmlns:a14="http://schemas.microsoft.com/office/drawing/2010/main" val="0"/>
              </a:ext>
            </a:extLst>
          </a:blip>
          <a:srcRect/>
          <a:stretch>
            <a:fillRect/>
          </a:stretch>
        </p:blipFill>
        <p:spPr>
          <a:xfrm>
            <a:off x="1168400" y="1600200"/>
            <a:ext cx="6807200" cy="4525963"/>
          </a:xfrm>
        </p:spPr>
      </p:pic>
      <p:sp>
        <p:nvSpPr>
          <p:cNvPr id="1218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218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17B467-A7F6-4762-A907-7C2C01056292}" type="slidenum">
              <a:rPr lang="en-US" smtClean="0"/>
              <a:pPr eaLnBrk="1" hangingPunct="1"/>
              <a:t>117</a:t>
            </a:fld>
            <a:endParaRPr lang="en-US" smtClean="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pPr eaLnBrk="1" hangingPunct="1"/>
            <a:r>
              <a:rPr lang="en-US" smtClean="0"/>
              <a:t>Sprint EV-DO/DV</a:t>
            </a:r>
          </a:p>
        </p:txBody>
      </p:sp>
      <p:pic>
        <p:nvPicPr>
          <p:cNvPr id="122883" name="Table Placeholder 5" descr="DSC_0009.JPG"/>
          <p:cNvPicPr>
            <a:picLocks noGrp="1" noChangeAspect="1"/>
          </p:cNvPicPr>
          <p:nvPr>
            <p:ph type="tbl" idx="1"/>
          </p:nvPr>
        </p:nvPicPr>
        <p:blipFill>
          <a:blip r:embed="rId2">
            <a:extLst>
              <a:ext uri="{28A0092B-C50C-407E-A947-70E740481C1C}">
                <a14:useLocalDpi xmlns:a14="http://schemas.microsoft.com/office/drawing/2010/main" val="0"/>
              </a:ext>
            </a:extLst>
          </a:blip>
          <a:srcRect/>
          <a:stretch>
            <a:fillRect/>
          </a:stretch>
        </p:blipFill>
        <p:spPr>
          <a:xfrm>
            <a:off x="1168400" y="1600200"/>
            <a:ext cx="6807200" cy="4525963"/>
          </a:xfrm>
        </p:spPr>
      </p:pic>
      <p:sp>
        <p:nvSpPr>
          <p:cNvPr id="1228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228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398C6D-88F6-4BD8-940E-37E7E1548A53}" type="slidenum">
              <a:rPr lang="en-US" smtClean="0"/>
              <a:pPr eaLnBrk="1" hangingPunct="1"/>
              <a:t>118</a:t>
            </a:fld>
            <a:endParaRPr lang="en-US"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pPr eaLnBrk="1" hangingPunct="1"/>
            <a:r>
              <a:rPr lang="en-US" smtClean="0"/>
              <a:t>Sprint EV-DO/DV</a:t>
            </a:r>
          </a:p>
        </p:txBody>
      </p:sp>
      <p:pic>
        <p:nvPicPr>
          <p:cNvPr id="123907" name="Table Placeholder 5" descr="DSC_0011.JPG"/>
          <p:cNvPicPr>
            <a:picLocks noGrp="1" noChangeAspect="1"/>
          </p:cNvPicPr>
          <p:nvPr>
            <p:ph type="tbl" idx="1"/>
          </p:nvPr>
        </p:nvPicPr>
        <p:blipFill>
          <a:blip r:embed="rId2">
            <a:extLst>
              <a:ext uri="{28A0092B-C50C-407E-A947-70E740481C1C}">
                <a14:useLocalDpi xmlns:a14="http://schemas.microsoft.com/office/drawing/2010/main" val="0"/>
              </a:ext>
            </a:extLst>
          </a:blip>
          <a:srcRect/>
          <a:stretch>
            <a:fillRect/>
          </a:stretch>
        </p:blipFill>
        <p:spPr>
          <a:xfrm>
            <a:off x="1168400" y="1600200"/>
            <a:ext cx="6807200" cy="4525963"/>
          </a:xfrm>
        </p:spPr>
      </p:pic>
      <p:sp>
        <p:nvSpPr>
          <p:cNvPr id="1239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239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F0C72BB-01B0-4E6C-8D82-53A910FBD6B2}" type="slidenum">
              <a:rPr lang="en-US" smtClean="0"/>
              <a:pPr eaLnBrk="1" hangingPunct="1"/>
              <a:t>119</a:t>
            </a:fld>
            <a:endParaRPr lang="en-U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Point to Point Link</a:t>
            </a:r>
          </a:p>
        </p:txBody>
      </p:sp>
      <p:sp>
        <p:nvSpPr>
          <p:cNvPr id="14339" name="Content Placeholder 2"/>
          <p:cNvSpPr>
            <a:spLocks noGrp="1"/>
          </p:cNvSpPr>
          <p:nvPr>
            <p:ph idx="1"/>
          </p:nvPr>
        </p:nvSpPr>
        <p:spPr/>
        <p:txBody>
          <a:bodyPr/>
          <a:lstStyle/>
          <a:p>
            <a:pPr eaLnBrk="1" hangingPunct="1"/>
            <a:endParaRPr lang="en-US" smtClean="0"/>
          </a:p>
        </p:txBody>
      </p:sp>
      <p:sp>
        <p:nvSpPr>
          <p:cNvPr id="143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43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F771AAD-7D31-4088-A446-9964430618DF}" type="slidenum">
              <a:rPr lang="en-US" smtClean="0"/>
              <a:pPr eaLnBrk="1" hangingPunct="1"/>
              <a:t>12</a:t>
            </a:fld>
            <a:endParaRPr lang="en-US" smtClean="0"/>
          </a:p>
        </p:txBody>
      </p:sp>
      <p:pic>
        <p:nvPicPr>
          <p:cNvPr id="14342" name="Picture 5"/>
          <p:cNvPicPr>
            <a:picLocks noChangeAspect="1"/>
          </p:cNvPicPr>
          <p:nvPr/>
        </p:nvPicPr>
        <p:blipFill>
          <a:blip r:embed="rId2">
            <a:extLst>
              <a:ext uri="{28A0092B-C50C-407E-A947-70E740481C1C}">
                <a14:useLocalDpi xmlns:a14="http://schemas.microsoft.com/office/drawing/2010/main" val="0"/>
              </a:ext>
            </a:extLst>
          </a:blip>
          <a:srcRect l="10715" t="15569" r="12912" b="42216"/>
          <a:stretch>
            <a:fillRect/>
          </a:stretch>
        </p:blipFill>
        <p:spPr bwMode="auto">
          <a:xfrm>
            <a:off x="1273175" y="1616075"/>
            <a:ext cx="6630988"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pPr eaLnBrk="1" hangingPunct="1"/>
            <a:r>
              <a:rPr lang="en-US" smtClean="0"/>
              <a:t>Sprint EV-DO/DV</a:t>
            </a:r>
          </a:p>
        </p:txBody>
      </p:sp>
      <p:sp>
        <p:nvSpPr>
          <p:cNvPr id="124931" name="Content Placeholder 2"/>
          <p:cNvSpPr>
            <a:spLocks noGrp="1"/>
          </p:cNvSpPr>
          <p:nvPr>
            <p:ph idx="1"/>
          </p:nvPr>
        </p:nvSpPr>
        <p:spPr/>
        <p:txBody>
          <a:bodyPr/>
          <a:lstStyle/>
          <a:p>
            <a:pPr eaLnBrk="1" hangingPunct="1"/>
            <a:r>
              <a:rPr lang="en-US" smtClean="0"/>
              <a:t>On the screen a program runs to setup and monitor the connection</a:t>
            </a:r>
          </a:p>
          <a:p>
            <a:pPr eaLnBrk="1" hangingPunct="1"/>
            <a:r>
              <a:rPr lang="en-US" smtClean="0"/>
              <a:t>This adaptor appears to the computer as a PPP device</a:t>
            </a:r>
          </a:p>
          <a:p>
            <a:pPr eaLnBrk="1" hangingPunct="1"/>
            <a:r>
              <a:rPr lang="en-US" smtClean="0"/>
              <a:t>Speeds are adequate, but unimpressive</a:t>
            </a:r>
          </a:p>
        </p:txBody>
      </p:sp>
      <p:sp>
        <p:nvSpPr>
          <p:cNvPr id="1249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249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FC6FD13-E7BC-4AA7-B026-B11969521FC7}" type="slidenum">
              <a:rPr lang="en-US" smtClean="0"/>
              <a:pPr eaLnBrk="1" hangingPunct="1"/>
              <a:t>120</a:t>
            </a:fld>
            <a:endParaRPr lang="en-US" smtClean="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pPr eaLnBrk="1" hangingPunct="1"/>
            <a:r>
              <a:rPr lang="en-US" smtClean="0"/>
              <a:t>Sprint EV-DO/DV</a:t>
            </a:r>
          </a:p>
        </p:txBody>
      </p:sp>
      <p:sp>
        <p:nvSpPr>
          <p:cNvPr id="12595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2595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DB513A9-D52B-46F2-A111-7C393290A345}" type="slidenum">
              <a:rPr lang="en-US" smtClean="0"/>
              <a:pPr eaLnBrk="1" hangingPunct="1"/>
              <a:t>121</a:t>
            </a:fld>
            <a:endParaRPr lang="en-US" smtClean="0"/>
          </a:p>
        </p:txBody>
      </p:sp>
      <p:pic>
        <p:nvPicPr>
          <p:cNvPr id="125957" name="Picture 2"/>
          <p:cNvPicPr>
            <a:picLocks noChangeAspect="1" noChangeArrowheads="1"/>
          </p:cNvPicPr>
          <p:nvPr/>
        </p:nvPicPr>
        <p:blipFill>
          <a:blip r:embed="rId2">
            <a:extLst>
              <a:ext uri="{28A0092B-C50C-407E-A947-70E740481C1C}">
                <a14:useLocalDpi xmlns:a14="http://schemas.microsoft.com/office/drawing/2010/main" val="0"/>
              </a:ext>
            </a:extLst>
          </a:blip>
          <a:srcRect l="2344" t="19792" r="8594" b="6250"/>
          <a:stretch>
            <a:fillRect/>
          </a:stretch>
        </p:blipFill>
        <p:spPr bwMode="auto">
          <a:xfrm>
            <a:off x="914400" y="1600200"/>
            <a:ext cx="7315200"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pPr eaLnBrk="1" hangingPunct="1"/>
            <a:r>
              <a:rPr lang="en-US" smtClean="0"/>
              <a:t>Sprint EV-DO/DV</a:t>
            </a:r>
          </a:p>
        </p:txBody>
      </p:sp>
      <p:sp>
        <p:nvSpPr>
          <p:cNvPr id="12697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2698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B9DECE2-AF44-421C-A093-2161131A485A}" type="slidenum">
              <a:rPr lang="en-US" smtClean="0"/>
              <a:pPr eaLnBrk="1" hangingPunct="1"/>
              <a:t>122</a:t>
            </a:fld>
            <a:endParaRPr lang="en-US" smtClean="0"/>
          </a:p>
        </p:txBody>
      </p:sp>
      <p:pic>
        <p:nvPicPr>
          <p:cNvPr id="126981" name="Picture 2"/>
          <p:cNvPicPr>
            <a:picLocks noChangeAspect="1" noChangeArrowheads="1"/>
          </p:cNvPicPr>
          <p:nvPr/>
        </p:nvPicPr>
        <p:blipFill>
          <a:blip r:embed="rId2">
            <a:extLst>
              <a:ext uri="{28A0092B-C50C-407E-A947-70E740481C1C}">
                <a14:useLocalDpi xmlns:a14="http://schemas.microsoft.com/office/drawing/2010/main" val="0"/>
              </a:ext>
            </a:extLst>
          </a:blip>
          <a:srcRect l="13281" t="19792" r="10156" b="45833"/>
          <a:stretch>
            <a:fillRect/>
          </a:stretch>
        </p:blipFill>
        <p:spPr bwMode="auto">
          <a:xfrm>
            <a:off x="838200" y="1600200"/>
            <a:ext cx="7467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pPr eaLnBrk="1" hangingPunct="1"/>
            <a:r>
              <a:rPr lang="en-US" smtClean="0"/>
              <a:t>Sprint EV-DO/DV</a:t>
            </a:r>
          </a:p>
        </p:txBody>
      </p:sp>
      <p:sp>
        <p:nvSpPr>
          <p:cNvPr id="12800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2800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18A72C-C0D1-440F-AFFD-16D5732902F7}" type="slidenum">
              <a:rPr lang="en-US" smtClean="0"/>
              <a:pPr eaLnBrk="1" hangingPunct="1"/>
              <a:t>123</a:t>
            </a:fld>
            <a:endParaRPr lang="en-US" smtClean="0"/>
          </a:p>
        </p:txBody>
      </p:sp>
      <p:pic>
        <p:nvPicPr>
          <p:cNvPr id="128005" name="Picture 2"/>
          <p:cNvPicPr>
            <a:picLocks noChangeAspect="1" noChangeArrowheads="1"/>
          </p:cNvPicPr>
          <p:nvPr/>
        </p:nvPicPr>
        <p:blipFill>
          <a:blip r:embed="rId2">
            <a:extLst>
              <a:ext uri="{28A0092B-C50C-407E-A947-70E740481C1C}">
                <a14:useLocalDpi xmlns:a14="http://schemas.microsoft.com/office/drawing/2010/main" val="0"/>
              </a:ext>
            </a:extLst>
          </a:blip>
          <a:srcRect l="13281" t="22917" r="6250" b="9375"/>
          <a:stretch>
            <a:fillRect/>
          </a:stretch>
        </p:blipFill>
        <p:spPr bwMode="auto">
          <a:xfrm>
            <a:off x="914400" y="1600200"/>
            <a:ext cx="723900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smtClean="0"/>
              <a:t>4G</a:t>
            </a:r>
          </a:p>
        </p:txBody>
      </p:sp>
      <p:sp>
        <p:nvSpPr>
          <p:cNvPr id="129027" name="Rectangle 3"/>
          <p:cNvSpPr>
            <a:spLocks noGrp="1" noChangeArrowheads="1"/>
          </p:cNvSpPr>
          <p:nvPr>
            <p:ph idx="1"/>
          </p:nvPr>
        </p:nvSpPr>
        <p:spPr/>
        <p:txBody>
          <a:bodyPr/>
          <a:lstStyle/>
          <a:p>
            <a:pPr eaLnBrk="1" hangingPunct="1"/>
            <a:r>
              <a:rPr lang="en-US" smtClean="0"/>
              <a:t>Despite the lack of widespread 3G deployments there is already discussion of 4G systems</a:t>
            </a:r>
          </a:p>
          <a:p>
            <a:pPr eaLnBrk="1" hangingPunct="1"/>
            <a:r>
              <a:rPr lang="en-US" smtClean="0"/>
              <a:t>As Network World says about 4G</a:t>
            </a:r>
          </a:p>
          <a:p>
            <a:pPr lvl="1" eaLnBrk="1" hangingPunct="1"/>
            <a:r>
              <a:rPr lang="en-US" smtClean="0"/>
              <a:t>Several technologies available today may play a roll in 4G as it develops</a:t>
            </a:r>
          </a:p>
          <a:p>
            <a:pPr lvl="1" eaLnBrk="1" hangingPunct="1"/>
            <a:r>
              <a:rPr lang="en-US" smtClean="0"/>
              <a:t>Here are five of them</a:t>
            </a:r>
          </a:p>
        </p:txBody>
      </p:sp>
      <p:sp>
        <p:nvSpPr>
          <p:cNvPr id="12902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290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9E16665-DE91-4A36-B9C1-C61004C6B788}" type="slidenum">
              <a:rPr lang="en-US" smtClean="0"/>
              <a:pPr eaLnBrk="1" hangingPunct="1"/>
              <a:t>124</a:t>
            </a:fld>
            <a:endParaRPr lang="en-US" smtClean="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pPr eaLnBrk="1" hangingPunct="1"/>
            <a:r>
              <a:rPr lang="en-US" smtClean="0"/>
              <a:t>4G</a:t>
            </a:r>
          </a:p>
        </p:txBody>
      </p:sp>
      <p:sp>
        <p:nvSpPr>
          <p:cNvPr id="130051" name="Content Placeholder 2"/>
          <p:cNvSpPr>
            <a:spLocks noGrp="1"/>
          </p:cNvSpPr>
          <p:nvPr>
            <p:ph idx="1"/>
          </p:nvPr>
        </p:nvSpPr>
        <p:spPr/>
        <p:txBody>
          <a:bodyPr/>
          <a:lstStyle/>
          <a:p>
            <a:pPr lvl="2" eaLnBrk="1" hangingPunct="1"/>
            <a:r>
              <a:rPr lang="en-US" smtClean="0"/>
              <a:t>Orthogonal Frequency Division Multiplexing (OFDM) and OFD Multiple Access (OFDMA)</a:t>
            </a:r>
          </a:p>
          <a:p>
            <a:pPr lvl="3" eaLnBrk="1" hangingPunct="1"/>
            <a:r>
              <a:rPr lang="en-US" smtClean="0"/>
              <a:t>OFDM transmits data by splitting radio signals that are broadcast simultaneously over different frequencies</a:t>
            </a:r>
          </a:p>
          <a:p>
            <a:pPr lvl="3" eaLnBrk="1" hangingPunct="1"/>
            <a:r>
              <a:rPr lang="en-US" smtClean="0"/>
              <a:t>OFDMA, used in mobile WiMax, also provides signals that are immune to interference and can support high data rates</a:t>
            </a:r>
          </a:p>
          <a:p>
            <a:pPr lvl="3" eaLnBrk="1" hangingPunct="1"/>
            <a:r>
              <a:rPr lang="en-US" smtClean="0"/>
              <a:t>It is said to use power more efficiently than 3G systems while using smaller amplifiers and antennas</a:t>
            </a:r>
          </a:p>
          <a:p>
            <a:pPr lvl="3" eaLnBrk="1" hangingPunct="1"/>
            <a:r>
              <a:rPr lang="en-US" smtClean="0"/>
              <a:t>This all translates to expected lower equipment costs for wireless carriers</a:t>
            </a:r>
          </a:p>
        </p:txBody>
      </p:sp>
      <p:sp>
        <p:nvSpPr>
          <p:cNvPr id="1300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300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8A17001-96D3-4AB8-BFAA-E87DC32A7082}" type="slidenum">
              <a:rPr lang="en-US" smtClean="0"/>
              <a:pPr eaLnBrk="1" hangingPunct="1"/>
              <a:t>125</a:t>
            </a:fld>
            <a:endParaRPr lang="en-US" smtClean="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pPr eaLnBrk="1" hangingPunct="1"/>
            <a:r>
              <a:rPr lang="en-US" smtClean="0"/>
              <a:t>4G</a:t>
            </a:r>
          </a:p>
        </p:txBody>
      </p:sp>
      <p:sp>
        <p:nvSpPr>
          <p:cNvPr id="131075" name="Content Placeholder 2"/>
          <p:cNvSpPr>
            <a:spLocks noGrp="1"/>
          </p:cNvSpPr>
          <p:nvPr>
            <p:ph idx="1"/>
          </p:nvPr>
        </p:nvSpPr>
        <p:spPr/>
        <p:txBody>
          <a:bodyPr/>
          <a:lstStyle/>
          <a:p>
            <a:pPr lvl="2" eaLnBrk="1" hangingPunct="1"/>
            <a:r>
              <a:rPr lang="en-US" smtClean="0"/>
              <a:t>Mobile WiMAX is an IEEE specification also known as 802.16e and designed to support as high as 12Mbps data-transmission speeds</a:t>
            </a:r>
          </a:p>
          <a:p>
            <a:pPr lvl="3" eaLnBrk="1" hangingPunct="1"/>
            <a:r>
              <a:rPr lang="en-US" smtClean="0"/>
              <a:t>It uses OFDMA and is the next-generation technology of choice for Sprint Nextel and Clearwire Communications</a:t>
            </a:r>
          </a:p>
        </p:txBody>
      </p:sp>
      <p:sp>
        <p:nvSpPr>
          <p:cNvPr id="1310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31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7BB6694-EB10-4F4B-A8A7-341A1DE2B7A7}" type="slidenum">
              <a:rPr lang="en-US" smtClean="0"/>
              <a:pPr eaLnBrk="1" hangingPunct="1"/>
              <a:t>126</a:t>
            </a:fld>
            <a:endParaRPr lang="en-US" smtClean="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pPr eaLnBrk="1" hangingPunct="1"/>
            <a:r>
              <a:rPr lang="en-US" smtClean="0"/>
              <a:t>4G</a:t>
            </a:r>
          </a:p>
        </p:txBody>
      </p:sp>
      <p:sp>
        <p:nvSpPr>
          <p:cNvPr id="132099" name="Content Placeholder 2"/>
          <p:cNvSpPr>
            <a:spLocks noGrp="1"/>
          </p:cNvSpPr>
          <p:nvPr>
            <p:ph idx="1"/>
          </p:nvPr>
        </p:nvSpPr>
        <p:spPr/>
        <p:txBody>
          <a:bodyPr/>
          <a:lstStyle/>
          <a:p>
            <a:pPr lvl="2" eaLnBrk="1" hangingPunct="1"/>
            <a:r>
              <a:rPr lang="en-US" smtClean="0"/>
              <a:t>Ultra Mobile Broadband (UMB), also known as CDMA2000 EV-DO, is an expected path to 4G for legacy CDMA network providers</a:t>
            </a:r>
          </a:p>
          <a:p>
            <a:pPr lvl="3" eaLnBrk="1" hangingPunct="1"/>
            <a:r>
              <a:rPr lang="en-US" smtClean="0"/>
              <a:t>It’s an IP-based technology that is said to support 100Mbps through 1Gbps data-transmission speeds</a:t>
            </a:r>
          </a:p>
          <a:p>
            <a:pPr lvl="3" eaLnBrk="1" hangingPunct="1"/>
            <a:r>
              <a:rPr lang="en-US" smtClean="0"/>
              <a:t>Also key for business users, it is supposed to be able to support QoS</a:t>
            </a:r>
          </a:p>
        </p:txBody>
      </p:sp>
      <p:sp>
        <p:nvSpPr>
          <p:cNvPr id="1321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32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40BA08B-1FBB-4E3F-9F36-972CC82B6897}" type="slidenum">
              <a:rPr lang="en-US" smtClean="0"/>
              <a:pPr eaLnBrk="1" hangingPunct="1"/>
              <a:t>127</a:t>
            </a:fld>
            <a:endParaRPr lang="en-US" smtClean="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pPr eaLnBrk="1" hangingPunct="1"/>
            <a:r>
              <a:rPr lang="en-US" smtClean="0"/>
              <a:t>4G</a:t>
            </a:r>
          </a:p>
        </p:txBody>
      </p:sp>
      <p:sp>
        <p:nvSpPr>
          <p:cNvPr id="133123" name="Content Placeholder 2"/>
          <p:cNvSpPr>
            <a:spLocks noGrp="1"/>
          </p:cNvSpPr>
          <p:nvPr>
            <p:ph idx="1"/>
          </p:nvPr>
        </p:nvSpPr>
        <p:spPr/>
        <p:txBody>
          <a:bodyPr/>
          <a:lstStyle/>
          <a:p>
            <a:pPr lvl="2" eaLnBrk="1" hangingPunct="1"/>
            <a:r>
              <a:rPr lang="en-US" smtClean="0"/>
              <a:t>Multiple-input multiple-output (MIMO) wireless LAN technology supports two or more radio signals in a single radio channel, increasing bandwidth</a:t>
            </a:r>
          </a:p>
          <a:p>
            <a:pPr lvl="3" eaLnBrk="1" hangingPunct="1"/>
            <a:r>
              <a:rPr lang="en-US" smtClean="0"/>
              <a:t>MIMO does this by using multiplexing</a:t>
            </a:r>
          </a:p>
          <a:p>
            <a:pPr lvl="3" eaLnBrk="1" hangingPunct="1"/>
            <a:r>
              <a:rPr lang="en-US" smtClean="0"/>
              <a:t>MIMO was developed by Airgo, which has been acquired by Qualcomm</a:t>
            </a:r>
          </a:p>
          <a:p>
            <a:pPr lvl="3" eaLnBrk="1" hangingPunct="1"/>
            <a:r>
              <a:rPr lang="en-US" smtClean="0"/>
              <a:t>MIMO is expected to support data rates as high as 315Mbps in 36MHz of spectrum</a:t>
            </a:r>
          </a:p>
        </p:txBody>
      </p:sp>
      <p:sp>
        <p:nvSpPr>
          <p:cNvPr id="1331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331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70F32A5-FABE-4BD2-BC68-CF16E3215721}" type="slidenum">
              <a:rPr lang="en-US" smtClean="0"/>
              <a:pPr eaLnBrk="1" hangingPunct="1"/>
              <a:t>128</a:t>
            </a:fld>
            <a:endParaRPr lang="en-US" smtClean="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pPr eaLnBrk="1" hangingPunct="1"/>
            <a:r>
              <a:rPr lang="en-US" smtClean="0"/>
              <a:t>4G</a:t>
            </a:r>
          </a:p>
        </p:txBody>
      </p:sp>
      <p:sp>
        <p:nvSpPr>
          <p:cNvPr id="134147" name="Content Placeholder 2"/>
          <p:cNvSpPr>
            <a:spLocks noGrp="1"/>
          </p:cNvSpPr>
          <p:nvPr>
            <p:ph idx="1"/>
          </p:nvPr>
        </p:nvSpPr>
        <p:spPr/>
        <p:txBody>
          <a:bodyPr/>
          <a:lstStyle/>
          <a:p>
            <a:pPr lvl="2" eaLnBrk="1" hangingPunct="1"/>
            <a:r>
              <a:rPr lang="en-US" smtClean="0"/>
              <a:t>Long Term Evolution (LTE) is a modulation technique designed for GSM/UMTS-based technology that uses OFDM and MIMO</a:t>
            </a:r>
          </a:p>
          <a:p>
            <a:pPr lvl="3" eaLnBrk="1" hangingPunct="1"/>
            <a:r>
              <a:rPr lang="en-US" smtClean="0"/>
              <a:t>It’s being developed by the Third Generation Partnership Project (3GPP) and is said to support 45M to 144Mbps in test networks today</a:t>
            </a:r>
          </a:p>
        </p:txBody>
      </p:sp>
      <p:sp>
        <p:nvSpPr>
          <p:cNvPr id="1341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341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B9F77E6-1032-41DD-88F6-A028923A6AE4}" type="slidenum">
              <a:rPr lang="en-US" smtClean="0"/>
              <a:pPr eaLnBrk="1" hangingPunct="1"/>
              <a:t>129</a:t>
            </a:fld>
            <a:endParaRPr lang="en-US"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smtClean="0"/>
              <a:t>Point to Point Link</a:t>
            </a:r>
          </a:p>
        </p:txBody>
      </p:sp>
      <p:sp>
        <p:nvSpPr>
          <p:cNvPr id="15363" name="Content Placeholder 2"/>
          <p:cNvSpPr>
            <a:spLocks noGrp="1"/>
          </p:cNvSpPr>
          <p:nvPr>
            <p:ph idx="1"/>
          </p:nvPr>
        </p:nvSpPr>
        <p:spPr/>
        <p:txBody>
          <a:bodyPr/>
          <a:lstStyle/>
          <a:p>
            <a:pPr eaLnBrk="1" hangingPunct="1"/>
            <a:r>
              <a:rPr lang="en-US" smtClean="0"/>
              <a:t>The climate of the region where the link is installed will impact the availability of the link or the need for a higher fade margin</a:t>
            </a:r>
          </a:p>
          <a:p>
            <a:pPr eaLnBrk="1" hangingPunct="1"/>
            <a:r>
              <a:rPr lang="en-US" smtClean="0"/>
              <a:t>In general rough dry terrain is better than flat humid areas</a:t>
            </a:r>
          </a:p>
          <a:p>
            <a:pPr eaLnBrk="1" hangingPunct="1"/>
            <a:r>
              <a:rPr lang="en-US" smtClean="0"/>
              <a:t>Hutton provided these maps to illustrate this</a:t>
            </a:r>
          </a:p>
        </p:txBody>
      </p:sp>
      <p:sp>
        <p:nvSpPr>
          <p:cNvPr id="153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53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C7C3CC0-9664-4E73-8A48-A1DE82D1289D}" type="slidenum">
              <a:rPr lang="en-US" smtClean="0"/>
              <a:pPr eaLnBrk="1" hangingPunct="1"/>
              <a:t>13</a:t>
            </a:fld>
            <a:endParaRPr lang="en-US" smtClean="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pPr eaLnBrk="1" hangingPunct="1"/>
            <a:r>
              <a:rPr lang="en-US" smtClean="0"/>
              <a:t>4G</a:t>
            </a:r>
          </a:p>
        </p:txBody>
      </p:sp>
      <p:sp>
        <p:nvSpPr>
          <p:cNvPr id="135171" name="Content Placeholder 2"/>
          <p:cNvSpPr>
            <a:spLocks noGrp="1"/>
          </p:cNvSpPr>
          <p:nvPr>
            <p:ph idx="1"/>
          </p:nvPr>
        </p:nvSpPr>
        <p:spPr/>
        <p:txBody>
          <a:bodyPr/>
          <a:lstStyle/>
          <a:p>
            <a:pPr eaLnBrk="1" hangingPunct="1"/>
            <a:r>
              <a:rPr lang="en-US" smtClean="0"/>
              <a:t>Most observers do not expect 4G to appear until 2012 to 2015</a:t>
            </a:r>
          </a:p>
        </p:txBody>
      </p:sp>
      <p:sp>
        <p:nvSpPr>
          <p:cNvPr id="1351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351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1F27926-1A4F-4F71-A98E-18B4ED782904}" type="slidenum">
              <a:rPr lang="en-US" smtClean="0"/>
              <a:pPr eaLnBrk="1" hangingPunct="1"/>
              <a:t>130</a:t>
            </a:fld>
            <a:endParaRPr lang="en-US" smtClean="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pPr eaLnBrk="1" hangingPunct="1"/>
            <a:r>
              <a:rPr lang="en-US" smtClean="0"/>
              <a:t>Cellular Frequencies</a:t>
            </a:r>
          </a:p>
        </p:txBody>
      </p:sp>
      <p:sp>
        <p:nvSpPr>
          <p:cNvPr id="136195" name="Content Placeholder 2"/>
          <p:cNvSpPr>
            <a:spLocks noGrp="1"/>
          </p:cNvSpPr>
          <p:nvPr>
            <p:ph idx="1"/>
          </p:nvPr>
        </p:nvSpPr>
        <p:spPr/>
        <p:txBody>
          <a:bodyPr/>
          <a:lstStyle/>
          <a:p>
            <a:pPr eaLnBrk="1" hangingPunct="1"/>
            <a:r>
              <a:rPr lang="en-US" smtClean="0"/>
              <a:t>Here is a nice summary of the frequencies used by various wireless MAN systems from a presentation by Commscope as used in a BICSI webinar in April 2011</a:t>
            </a:r>
          </a:p>
        </p:txBody>
      </p:sp>
      <p:sp>
        <p:nvSpPr>
          <p:cNvPr id="1361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361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5731D6A-9A67-495A-81CC-B85AD7CB77B8}" type="slidenum">
              <a:rPr lang="en-US" smtClean="0"/>
              <a:pPr eaLnBrk="1" hangingPunct="1"/>
              <a:t>131</a:t>
            </a:fld>
            <a:endParaRPr lang="en-US" smtClean="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n-US" dirty="0" smtClean="0"/>
              <a:t>Cellular Frequencies</a:t>
            </a:r>
          </a:p>
        </p:txBody>
      </p:sp>
      <p:sp>
        <p:nvSpPr>
          <p:cNvPr id="137219" name="Content Placeholder 2"/>
          <p:cNvSpPr>
            <a:spLocks noGrp="1"/>
          </p:cNvSpPr>
          <p:nvPr>
            <p:ph idx="1"/>
          </p:nvPr>
        </p:nvSpPr>
        <p:spPr/>
        <p:txBody>
          <a:bodyPr/>
          <a:lstStyle/>
          <a:p>
            <a:pPr eaLnBrk="1" hangingPunct="1"/>
            <a:endParaRPr lang="en-US" smtClean="0"/>
          </a:p>
        </p:txBody>
      </p:sp>
      <p:sp>
        <p:nvSpPr>
          <p:cNvPr id="1372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372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97D6D9-50D9-4A3F-A878-2D3D847F23E9}" type="slidenum">
              <a:rPr lang="en-US" smtClean="0"/>
              <a:pPr eaLnBrk="1" hangingPunct="1"/>
              <a:t>132</a:t>
            </a:fld>
            <a:endParaRPr lang="en-US" smtClean="0"/>
          </a:p>
        </p:txBody>
      </p:sp>
      <p:pic>
        <p:nvPicPr>
          <p:cNvPr id="137222" name="Picture 2"/>
          <p:cNvPicPr>
            <a:picLocks noChangeAspect="1" noChangeArrowheads="1"/>
          </p:cNvPicPr>
          <p:nvPr/>
        </p:nvPicPr>
        <p:blipFill>
          <a:blip r:embed="rId2">
            <a:extLst>
              <a:ext uri="{28A0092B-C50C-407E-A947-70E740481C1C}">
                <a14:useLocalDpi xmlns:a14="http://schemas.microsoft.com/office/drawing/2010/main" val="0"/>
              </a:ext>
            </a:extLst>
          </a:blip>
          <a:srcRect l="15971" t="26852" r="13368" b="1852"/>
          <a:stretch>
            <a:fillRect/>
          </a:stretch>
        </p:blipFill>
        <p:spPr bwMode="auto">
          <a:xfrm>
            <a:off x="1625600" y="1614488"/>
            <a:ext cx="5943600"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SCADA</a:t>
            </a:r>
            <a:endParaRPr lang="en-US" dirty="0"/>
          </a:p>
        </p:txBody>
      </p:sp>
      <p:sp>
        <p:nvSpPr>
          <p:cNvPr id="3" name="Content Placeholder 2"/>
          <p:cNvSpPr>
            <a:spLocks noGrp="1"/>
          </p:cNvSpPr>
          <p:nvPr>
            <p:ph idx="1"/>
          </p:nvPr>
        </p:nvSpPr>
        <p:spPr/>
        <p:txBody>
          <a:bodyPr/>
          <a:lstStyle/>
          <a:p>
            <a:r>
              <a:rPr lang="en-US" dirty="0" smtClean="0"/>
              <a:t>A</a:t>
            </a:r>
            <a:r>
              <a:rPr lang="en-US" baseline="0" dirty="0" smtClean="0"/>
              <a:t> SCADA system is used to receive reports from and control industrial sites that normally do not have anyone on site</a:t>
            </a:r>
          </a:p>
          <a:p>
            <a:r>
              <a:rPr lang="en-US" baseline="0" dirty="0" smtClean="0"/>
              <a:t>SCADA stands for Supervisory Control and Data Acquisition</a:t>
            </a:r>
          </a:p>
          <a:p>
            <a:r>
              <a:rPr lang="en-US" baseline="0" dirty="0" smtClean="0"/>
              <a:t>These systems send data to a remote site where an operator sees the data displayed typically on a representation of the site</a:t>
            </a:r>
          </a:p>
        </p:txBody>
      </p:sp>
      <p:sp>
        <p:nvSpPr>
          <p:cNvPr id="4" name="Footer Placeholder 3"/>
          <p:cNvSpPr>
            <a:spLocks noGrp="1"/>
          </p:cNvSpPr>
          <p:nvPr>
            <p:ph type="ftr" sz="quarter" idx="11"/>
          </p:nvPr>
        </p:nvSpPr>
        <p:spPr/>
        <p:txBody>
          <a:bodyPr/>
          <a:lstStyle/>
          <a:p>
            <a:pPr>
              <a:defRPr/>
            </a:pPr>
            <a:r>
              <a:rPr lang="en-US" smtClean="0"/>
              <a:t>Copyright 2005-2012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36CAA673-C4BD-4F47-89B9-A40EBF1E1B67}" type="slidenum">
              <a:rPr lang="en-US" smtClean="0"/>
              <a:pPr>
                <a:defRPr/>
              </a:pPr>
              <a:t>133</a:t>
            </a:fld>
            <a:endParaRPr lang="en-US" dirty="0"/>
          </a:p>
        </p:txBody>
      </p:sp>
    </p:spTree>
    <p:extLst>
      <p:ext uri="{BB962C8B-B14F-4D97-AF65-F5344CB8AC3E}">
        <p14:creationId xmlns:p14="http://schemas.microsoft.com/office/powerpoint/2010/main" val="225711845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a:t>
            </a:r>
            <a:r>
              <a:rPr lang="en-US" baseline="0" dirty="0" smtClean="0"/>
              <a:t> is SCADA</a:t>
            </a:r>
            <a:endParaRPr lang="en-US" dirty="0"/>
          </a:p>
        </p:txBody>
      </p:sp>
      <p:sp>
        <p:nvSpPr>
          <p:cNvPr id="3" name="Content Placeholder 2"/>
          <p:cNvSpPr>
            <a:spLocks noGrp="1"/>
          </p:cNvSpPr>
          <p:nvPr>
            <p:ph idx="1"/>
          </p:nvPr>
        </p:nvSpPr>
        <p:spPr/>
        <p:txBody>
          <a:bodyPr/>
          <a:lstStyle/>
          <a:p>
            <a:r>
              <a:rPr lang="en-US" baseline="0" dirty="0" smtClean="0"/>
              <a:t>The acronym is pronounced as SCA DA similar to Skate without the t, then the duh</a:t>
            </a:r>
          </a:p>
          <a:p>
            <a:r>
              <a:rPr lang="en-US" baseline="0" dirty="0" smtClean="0"/>
              <a:t>So </a:t>
            </a:r>
            <a:r>
              <a:rPr lang="en-US" baseline="0" dirty="0" err="1" smtClean="0"/>
              <a:t>skAAA</a:t>
            </a:r>
            <a:r>
              <a:rPr lang="en-US" baseline="0" dirty="0" smtClean="0"/>
              <a:t> - duh</a:t>
            </a:r>
            <a:endParaRPr lang="en-US" dirty="0"/>
          </a:p>
        </p:txBody>
      </p:sp>
      <p:sp>
        <p:nvSpPr>
          <p:cNvPr id="4" name="Footer Placeholder 3"/>
          <p:cNvSpPr>
            <a:spLocks noGrp="1"/>
          </p:cNvSpPr>
          <p:nvPr>
            <p:ph type="ftr" sz="quarter" idx="11"/>
          </p:nvPr>
        </p:nvSpPr>
        <p:spPr/>
        <p:txBody>
          <a:bodyPr/>
          <a:lstStyle/>
          <a:p>
            <a:pPr>
              <a:defRPr/>
            </a:pPr>
            <a:r>
              <a:rPr lang="en-US" smtClean="0"/>
              <a:t>Copyright 2005-2012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826A1F-D57C-419A-BFCF-E47A3596C093}" type="slidenum">
              <a:rPr lang="en-US" smtClean="0"/>
              <a:pPr>
                <a:defRPr/>
              </a:pPr>
              <a:t>134</a:t>
            </a:fld>
            <a:endParaRPr lang="en-US" dirty="0"/>
          </a:p>
        </p:txBody>
      </p:sp>
    </p:spTree>
    <p:extLst>
      <p:ext uri="{BB962C8B-B14F-4D97-AF65-F5344CB8AC3E}">
        <p14:creationId xmlns:p14="http://schemas.microsoft.com/office/powerpoint/2010/main" val="25055989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SCADA Operation</a:t>
            </a:r>
            <a:endParaRPr lang="en-US" dirty="0"/>
          </a:p>
        </p:txBody>
      </p:sp>
      <p:sp>
        <p:nvSpPr>
          <p:cNvPr id="3" name="Content Placeholder 2"/>
          <p:cNvSpPr>
            <a:spLocks noGrp="1"/>
          </p:cNvSpPr>
          <p:nvPr>
            <p:ph idx="1"/>
          </p:nvPr>
        </p:nvSpPr>
        <p:spPr/>
        <p:txBody>
          <a:bodyPr/>
          <a:lstStyle/>
          <a:p>
            <a:r>
              <a:rPr lang="en-US" dirty="0" smtClean="0"/>
              <a:t>For example, a site made up of pumps and pipelines might have a board on the wall that showed each pump and pipeline or a display</a:t>
            </a:r>
            <a:r>
              <a:rPr lang="en-US" baseline="0" dirty="0" smtClean="0"/>
              <a:t> on a computer monitor</a:t>
            </a:r>
            <a:endParaRPr lang="en-US" dirty="0" smtClean="0"/>
          </a:p>
          <a:p>
            <a:r>
              <a:rPr lang="en-US" dirty="0" smtClean="0"/>
              <a:t>The flow through and settings of these devices would be displayed</a:t>
            </a:r>
            <a:r>
              <a:rPr lang="en-US" baseline="0" dirty="0" smtClean="0"/>
              <a:t> based on the information received over the SCADA system</a:t>
            </a:r>
          </a:p>
        </p:txBody>
      </p:sp>
      <p:sp>
        <p:nvSpPr>
          <p:cNvPr id="4" name="Footer Placeholder 3"/>
          <p:cNvSpPr>
            <a:spLocks noGrp="1"/>
          </p:cNvSpPr>
          <p:nvPr>
            <p:ph type="ftr" sz="quarter" idx="11"/>
          </p:nvPr>
        </p:nvSpPr>
        <p:spPr/>
        <p:txBody>
          <a:bodyPr/>
          <a:lstStyle/>
          <a:p>
            <a:pPr>
              <a:defRPr/>
            </a:pPr>
            <a:r>
              <a:rPr lang="en-US" smtClean="0"/>
              <a:t>Copyright 2005-2012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36CAA673-C4BD-4F47-89B9-A40EBF1E1B67}" type="slidenum">
              <a:rPr lang="en-US" smtClean="0"/>
              <a:pPr>
                <a:defRPr/>
              </a:pPr>
              <a:t>135</a:t>
            </a:fld>
            <a:endParaRPr lang="en-US" dirty="0"/>
          </a:p>
        </p:txBody>
      </p:sp>
    </p:spTree>
    <p:extLst>
      <p:ext uri="{BB962C8B-B14F-4D97-AF65-F5344CB8AC3E}">
        <p14:creationId xmlns:p14="http://schemas.microsoft.com/office/powerpoint/2010/main" val="203576352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SCADA Operation</a:t>
            </a:r>
            <a:endParaRPr lang="en-US" dirty="0"/>
          </a:p>
        </p:txBody>
      </p:sp>
      <p:sp>
        <p:nvSpPr>
          <p:cNvPr id="3" name="Content Placeholder 2"/>
          <p:cNvSpPr>
            <a:spLocks noGrp="1"/>
          </p:cNvSpPr>
          <p:nvPr>
            <p:ph idx="1"/>
          </p:nvPr>
        </p:nvSpPr>
        <p:spPr/>
        <p:txBody>
          <a:bodyPr/>
          <a:lstStyle/>
          <a:p>
            <a:r>
              <a:rPr lang="en-US" baseline="0" dirty="0" smtClean="0"/>
              <a:t>At the site the local control of the devices is through RTUs – Remote Terminal Units or PLCs – Programmable Logic Controllers</a:t>
            </a:r>
          </a:p>
          <a:p>
            <a:r>
              <a:rPr lang="en-US" baseline="0" dirty="0" smtClean="0"/>
              <a:t>The RTU is used to convert the data from the sensors to be sent to the supervisory system for display</a:t>
            </a:r>
          </a:p>
        </p:txBody>
      </p:sp>
      <p:sp>
        <p:nvSpPr>
          <p:cNvPr id="4" name="Footer Placeholder 3"/>
          <p:cNvSpPr>
            <a:spLocks noGrp="1"/>
          </p:cNvSpPr>
          <p:nvPr>
            <p:ph type="ftr" sz="quarter" idx="11"/>
          </p:nvPr>
        </p:nvSpPr>
        <p:spPr/>
        <p:txBody>
          <a:bodyPr/>
          <a:lstStyle/>
          <a:p>
            <a:pPr>
              <a:defRPr/>
            </a:pPr>
            <a:r>
              <a:rPr lang="en-US" smtClean="0"/>
              <a:t>Copyright 2005-2012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36CAA673-C4BD-4F47-89B9-A40EBF1E1B67}" type="slidenum">
              <a:rPr lang="en-US" smtClean="0"/>
              <a:pPr>
                <a:defRPr/>
              </a:pPr>
              <a:t>136</a:t>
            </a:fld>
            <a:endParaRPr lang="en-US" dirty="0"/>
          </a:p>
        </p:txBody>
      </p:sp>
    </p:spTree>
    <p:extLst>
      <p:ext uri="{BB962C8B-B14F-4D97-AF65-F5344CB8AC3E}">
        <p14:creationId xmlns:p14="http://schemas.microsoft.com/office/powerpoint/2010/main" val="164226813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SCADA Operation</a:t>
            </a:r>
            <a:endParaRPr lang="en-US" dirty="0"/>
          </a:p>
        </p:txBody>
      </p:sp>
      <p:sp>
        <p:nvSpPr>
          <p:cNvPr id="3" name="Content Placeholder 2"/>
          <p:cNvSpPr>
            <a:spLocks noGrp="1"/>
          </p:cNvSpPr>
          <p:nvPr>
            <p:ph idx="1"/>
          </p:nvPr>
        </p:nvSpPr>
        <p:spPr/>
        <p:txBody>
          <a:bodyPr/>
          <a:lstStyle/>
          <a:p>
            <a:r>
              <a:rPr lang="en-US" baseline="0" dirty="0" smtClean="0"/>
              <a:t>The PLC is used to control the devices at the site such as valves, pumps, and sensors</a:t>
            </a:r>
          </a:p>
          <a:p>
            <a:r>
              <a:rPr lang="en-US" baseline="0" dirty="0" smtClean="0"/>
              <a:t>There is no security on these systems, which is a major problem considering the types of systems they control</a:t>
            </a:r>
          </a:p>
          <a:p>
            <a:r>
              <a:rPr lang="en-US" baseline="0" dirty="0" smtClean="0"/>
              <a:t>Let’s look at an example of a typical use</a:t>
            </a:r>
            <a:endParaRPr lang="en-US" dirty="0"/>
          </a:p>
        </p:txBody>
      </p:sp>
      <p:sp>
        <p:nvSpPr>
          <p:cNvPr id="4" name="Footer Placeholder 3"/>
          <p:cNvSpPr>
            <a:spLocks noGrp="1"/>
          </p:cNvSpPr>
          <p:nvPr>
            <p:ph type="ftr" sz="quarter" idx="11"/>
          </p:nvPr>
        </p:nvSpPr>
        <p:spPr/>
        <p:txBody>
          <a:bodyPr/>
          <a:lstStyle/>
          <a:p>
            <a:pPr>
              <a:defRPr/>
            </a:pPr>
            <a:r>
              <a:rPr lang="en-US" smtClean="0"/>
              <a:t>Copyright 2005-2012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826A1F-D57C-419A-BFCF-E47A3596C093}" type="slidenum">
              <a:rPr lang="en-US" smtClean="0"/>
              <a:pPr>
                <a:defRPr/>
              </a:pPr>
              <a:t>137</a:t>
            </a:fld>
            <a:endParaRPr lang="en-US" dirty="0"/>
          </a:p>
        </p:txBody>
      </p:sp>
    </p:spTree>
    <p:extLst>
      <p:ext uri="{BB962C8B-B14F-4D97-AF65-F5344CB8AC3E}">
        <p14:creationId xmlns:p14="http://schemas.microsoft.com/office/powerpoint/2010/main" val="45347607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SCADA Site</a:t>
            </a:r>
            <a:endParaRPr lang="en-US" dirty="0"/>
          </a:p>
        </p:txBody>
      </p:sp>
      <p:pic>
        <p:nvPicPr>
          <p:cNvPr id="6" name="Content Placeholder 5" descr="DSC_0985.JPG"/>
          <p:cNvPicPr>
            <a:picLocks noGrp="1" noChangeAspect="1"/>
          </p:cNvPicPr>
          <p:nvPr>
            <p:ph idx="1"/>
          </p:nvPr>
        </p:nvPicPr>
        <p:blipFill>
          <a:blip r:embed="rId2" cstate="print"/>
          <a:stretch>
            <a:fillRect/>
          </a:stretch>
        </p:blipFill>
        <p:spPr>
          <a:xfrm>
            <a:off x="1168476" y="1600200"/>
            <a:ext cx="6807048" cy="4525963"/>
          </a:xfrm>
        </p:spPr>
      </p:pic>
      <p:sp>
        <p:nvSpPr>
          <p:cNvPr id="4" name="Footer Placeholder 3"/>
          <p:cNvSpPr>
            <a:spLocks noGrp="1"/>
          </p:cNvSpPr>
          <p:nvPr>
            <p:ph type="ftr" sz="quarter" idx="11"/>
          </p:nvPr>
        </p:nvSpPr>
        <p:spPr/>
        <p:txBody>
          <a:bodyPr/>
          <a:lstStyle/>
          <a:p>
            <a:pPr>
              <a:defRPr/>
            </a:pPr>
            <a:r>
              <a:rPr lang="en-US" smtClean="0"/>
              <a:t>Copyright 2005-2012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36CAA673-C4BD-4F47-89B9-A40EBF1E1B67}" type="slidenum">
              <a:rPr lang="en-US" smtClean="0"/>
              <a:pPr>
                <a:defRPr/>
              </a:pPr>
              <a:t>138</a:t>
            </a:fld>
            <a:endParaRPr lang="en-US" dirty="0"/>
          </a:p>
        </p:txBody>
      </p:sp>
    </p:spTree>
    <p:extLst>
      <p:ext uri="{BB962C8B-B14F-4D97-AF65-F5344CB8AC3E}">
        <p14:creationId xmlns:p14="http://schemas.microsoft.com/office/powerpoint/2010/main" val="323616006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SCADA Site</a:t>
            </a:r>
            <a:endParaRPr lang="en-US" dirty="0"/>
          </a:p>
        </p:txBody>
      </p:sp>
      <p:pic>
        <p:nvPicPr>
          <p:cNvPr id="6" name="Content Placeholder 5" descr="DSC_0989.JPG"/>
          <p:cNvPicPr>
            <a:picLocks noGrp="1" noChangeAspect="1"/>
          </p:cNvPicPr>
          <p:nvPr>
            <p:ph idx="1"/>
          </p:nvPr>
        </p:nvPicPr>
        <p:blipFill>
          <a:blip r:embed="rId2" cstate="print"/>
          <a:stretch>
            <a:fillRect/>
          </a:stretch>
        </p:blipFill>
        <p:spPr>
          <a:xfrm rot="16200000">
            <a:off x="2361014" y="2421242"/>
            <a:ext cx="4327525" cy="2877344"/>
          </a:xfrm>
        </p:spPr>
      </p:pic>
      <p:sp>
        <p:nvSpPr>
          <p:cNvPr id="4" name="Footer Placeholder 3"/>
          <p:cNvSpPr>
            <a:spLocks noGrp="1"/>
          </p:cNvSpPr>
          <p:nvPr>
            <p:ph type="ftr" sz="quarter" idx="11"/>
          </p:nvPr>
        </p:nvSpPr>
        <p:spPr/>
        <p:txBody>
          <a:bodyPr/>
          <a:lstStyle/>
          <a:p>
            <a:pPr>
              <a:defRPr/>
            </a:pPr>
            <a:r>
              <a:rPr lang="en-US" smtClean="0"/>
              <a:t>Copyright 2005-2012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36CAA673-C4BD-4F47-89B9-A40EBF1E1B67}" type="slidenum">
              <a:rPr lang="en-US" smtClean="0"/>
              <a:pPr>
                <a:defRPr/>
              </a:pPr>
              <a:t>139</a:t>
            </a:fld>
            <a:endParaRPr lang="en-US" dirty="0"/>
          </a:p>
        </p:txBody>
      </p:sp>
    </p:spTree>
    <p:extLst>
      <p:ext uri="{BB962C8B-B14F-4D97-AF65-F5344CB8AC3E}">
        <p14:creationId xmlns:p14="http://schemas.microsoft.com/office/powerpoint/2010/main" val="8730387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mtClean="0"/>
              <a:t>Point to Point Link</a:t>
            </a:r>
          </a:p>
        </p:txBody>
      </p:sp>
      <p:sp>
        <p:nvSpPr>
          <p:cNvPr id="16387" name="Content Placeholder 2"/>
          <p:cNvSpPr>
            <a:spLocks noGrp="1"/>
          </p:cNvSpPr>
          <p:nvPr>
            <p:ph idx="1"/>
          </p:nvPr>
        </p:nvSpPr>
        <p:spPr/>
        <p:txBody>
          <a:bodyPr/>
          <a:lstStyle/>
          <a:p>
            <a:pPr eaLnBrk="1" hangingPunct="1"/>
            <a:endParaRPr lang="en-US" smtClean="0"/>
          </a:p>
        </p:txBody>
      </p:sp>
      <p:sp>
        <p:nvSpPr>
          <p:cNvPr id="163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63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5ACD4EA-528B-4005-BF53-32F9E42B4CE0}" type="slidenum">
              <a:rPr lang="en-US" smtClean="0"/>
              <a:pPr eaLnBrk="1" hangingPunct="1"/>
              <a:t>14</a:t>
            </a:fld>
            <a:endParaRPr lang="en-US" smtClean="0"/>
          </a:p>
        </p:txBody>
      </p:sp>
      <p:pic>
        <p:nvPicPr>
          <p:cNvPr id="16390" name="Picture 5"/>
          <p:cNvPicPr>
            <a:picLocks noChangeAspect="1"/>
          </p:cNvPicPr>
          <p:nvPr/>
        </p:nvPicPr>
        <p:blipFill>
          <a:blip r:embed="rId2">
            <a:extLst>
              <a:ext uri="{28A0092B-C50C-407E-A947-70E740481C1C}">
                <a14:useLocalDpi xmlns:a14="http://schemas.microsoft.com/office/drawing/2010/main" val="0"/>
              </a:ext>
            </a:extLst>
          </a:blip>
          <a:srcRect l="10439" t="15201" r="12912" b="4945"/>
          <a:stretch>
            <a:fillRect/>
          </a:stretch>
        </p:blipFill>
        <p:spPr bwMode="auto">
          <a:xfrm>
            <a:off x="1535113" y="1616075"/>
            <a:ext cx="5756275"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SCADA Site</a:t>
            </a:r>
            <a:endParaRPr lang="en-US" dirty="0"/>
          </a:p>
        </p:txBody>
      </p:sp>
      <p:pic>
        <p:nvPicPr>
          <p:cNvPr id="6" name="Content Placeholder 5" descr="DSC_0991.JPG"/>
          <p:cNvPicPr>
            <a:picLocks noGrp="1" noChangeAspect="1"/>
          </p:cNvPicPr>
          <p:nvPr>
            <p:ph idx="1"/>
          </p:nvPr>
        </p:nvPicPr>
        <p:blipFill>
          <a:blip r:embed="rId2" cstate="print"/>
          <a:stretch>
            <a:fillRect/>
          </a:stretch>
        </p:blipFill>
        <p:spPr>
          <a:xfrm>
            <a:off x="1168476" y="1600200"/>
            <a:ext cx="6807048" cy="4525963"/>
          </a:xfrm>
        </p:spPr>
      </p:pic>
      <p:sp>
        <p:nvSpPr>
          <p:cNvPr id="4" name="Footer Placeholder 3"/>
          <p:cNvSpPr>
            <a:spLocks noGrp="1"/>
          </p:cNvSpPr>
          <p:nvPr>
            <p:ph type="ftr" sz="quarter" idx="11"/>
          </p:nvPr>
        </p:nvSpPr>
        <p:spPr/>
        <p:txBody>
          <a:bodyPr/>
          <a:lstStyle/>
          <a:p>
            <a:pPr>
              <a:defRPr/>
            </a:pPr>
            <a:r>
              <a:rPr lang="en-US" smtClean="0"/>
              <a:t>Copyright 2005-2012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36CAA673-C4BD-4F47-89B9-A40EBF1E1B67}" type="slidenum">
              <a:rPr lang="en-US" smtClean="0"/>
              <a:pPr>
                <a:defRPr/>
              </a:pPr>
              <a:t>140</a:t>
            </a:fld>
            <a:endParaRPr lang="en-US" dirty="0"/>
          </a:p>
        </p:txBody>
      </p:sp>
    </p:spTree>
    <p:extLst>
      <p:ext uri="{BB962C8B-B14F-4D97-AF65-F5344CB8AC3E}">
        <p14:creationId xmlns:p14="http://schemas.microsoft.com/office/powerpoint/2010/main" val="9189174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SCADA Site</a:t>
            </a:r>
            <a:endParaRPr lang="en-US" dirty="0"/>
          </a:p>
        </p:txBody>
      </p:sp>
      <p:pic>
        <p:nvPicPr>
          <p:cNvPr id="6" name="Content Placeholder 5" descr="DSC_0992.JPG"/>
          <p:cNvPicPr>
            <a:picLocks noGrp="1" noChangeAspect="1"/>
          </p:cNvPicPr>
          <p:nvPr>
            <p:ph idx="1"/>
          </p:nvPr>
        </p:nvPicPr>
        <p:blipFill>
          <a:blip r:embed="rId2" cstate="print"/>
          <a:stretch>
            <a:fillRect/>
          </a:stretch>
        </p:blipFill>
        <p:spPr>
          <a:xfrm>
            <a:off x="1168476" y="1600200"/>
            <a:ext cx="6807048" cy="4525963"/>
          </a:xfrm>
        </p:spPr>
      </p:pic>
      <p:sp>
        <p:nvSpPr>
          <p:cNvPr id="4" name="Footer Placeholder 3"/>
          <p:cNvSpPr>
            <a:spLocks noGrp="1"/>
          </p:cNvSpPr>
          <p:nvPr>
            <p:ph type="ftr" sz="quarter" idx="11"/>
          </p:nvPr>
        </p:nvSpPr>
        <p:spPr/>
        <p:txBody>
          <a:bodyPr/>
          <a:lstStyle/>
          <a:p>
            <a:pPr>
              <a:defRPr/>
            </a:pPr>
            <a:r>
              <a:rPr lang="en-US" smtClean="0"/>
              <a:t>Copyright 2005-2012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36CAA673-C4BD-4F47-89B9-A40EBF1E1B67}" type="slidenum">
              <a:rPr lang="en-US" smtClean="0"/>
              <a:pPr>
                <a:defRPr/>
              </a:pPr>
              <a:t>141</a:t>
            </a:fld>
            <a:endParaRPr lang="en-US" dirty="0"/>
          </a:p>
        </p:txBody>
      </p:sp>
    </p:spTree>
    <p:extLst>
      <p:ext uri="{BB962C8B-B14F-4D97-AF65-F5344CB8AC3E}">
        <p14:creationId xmlns:p14="http://schemas.microsoft.com/office/powerpoint/2010/main" val="416652098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SCADA Site</a:t>
            </a:r>
            <a:endParaRPr lang="en-US" dirty="0"/>
          </a:p>
        </p:txBody>
      </p:sp>
      <p:pic>
        <p:nvPicPr>
          <p:cNvPr id="6" name="Content Placeholder 5" descr="DSC_0988.JPG"/>
          <p:cNvPicPr>
            <a:picLocks noGrp="1" noChangeAspect="1"/>
          </p:cNvPicPr>
          <p:nvPr>
            <p:ph idx="1"/>
          </p:nvPr>
        </p:nvPicPr>
        <p:blipFill>
          <a:blip r:embed="rId2" cstate="print"/>
          <a:stretch>
            <a:fillRect/>
          </a:stretch>
        </p:blipFill>
        <p:spPr>
          <a:xfrm>
            <a:off x="1168476" y="1600200"/>
            <a:ext cx="6807048" cy="4525963"/>
          </a:xfrm>
        </p:spPr>
      </p:pic>
      <p:sp>
        <p:nvSpPr>
          <p:cNvPr id="4" name="Footer Placeholder 3"/>
          <p:cNvSpPr>
            <a:spLocks noGrp="1"/>
          </p:cNvSpPr>
          <p:nvPr>
            <p:ph type="ftr" sz="quarter" idx="11"/>
          </p:nvPr>
        </p:nvSpPr>
        <p:spPr/>
        <p:txBody>
          <a:bodyPr/>
          <a:lstStyle/>
          <a:p>
            <a:pPr>
              <a:defRPr/>
            </a:pPr>
            <a:r>
              <a:rPr lang="en-US" smtClean="0"/>
              <a:t>Copyright 2005-2012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36CAA673-C4BD-4F47-89B9-A40EBF1E1B67}" type="slidenum">
              <a:rPr lang="en-US" smtClean="0"/>
              <a:pPr>
                <a:defRPr/>
              </a:pPr>
              <a:t>142</a:t>
            </a:fld>
            <a:endParaRPr lang="en-US" dirty="0"/>
          </a:p>
        </p:txBody>
      </p:sp>
    </p:spTree>
    <p:extLst>
      <p:ext uri="{BB962C8B-B14F-4D97-AF65-F5344CB8AC3E}">
        <p14:creationId xmlns:p14="http://schemas.microsoft.com/office/powerpoint/2010/main" val="122469256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SCADA Frequencies</a:t>
            </a:r>
            <a:endParaRPr lang="en-US" dirty="0"/>
          </a:p>
        </p:txBody>
      </p:sp>
      <p:sp>
        <p:nvSpPr>
          <p:cNvPr id="3" name="Content Placeholder 2"/>
          <p:cNvSpPr>
            <a:spLocks noGrp="1"/>
          </p:cNvSpPr>
          <p:nvPr>
            <p:ph idx="1"/>
          </p:nvPr>
        </p:nvSpPr>
        <p:spPr/>
        <p:txBody>
          <a:bodyPr/>
          <a:lstStyle/>
          <a:p>
            <a:r>
              <a:rPr lang="en-US" dirty="0" smtClean="0"/>
              <a:t>A large number of licensed and unlicensed frequencies are used for SCADA</a:t>
            </a:r>
            <a:r>
              <a:rPr lang="en-US" baseline="0" dirty="0" smtClean="0"/>
              <a:t> including</a:t>
            </a:r>
          </a:p>
        </p:txBody>
      </p:sp>
      <p:sp>
        <p:nvSpPr>
          <p:cNvPr id="4" name="Footer Placeholder 3"/>
          <p:cNvSpPr>
            <a:spLocks noGrp="1"/>
          </p:cNvSpPr>
          <p:nvPr>
            <p:ph type="ftr" sz="quarter" idx="11"/>
          </p:nvPr>
        </p:nvSpPr>
        <p:spPr/>
        <p:txBody>
          <a:bodyPr/>
          <a:lstStyle/>
          <a:p>
            <a:pPr>
              <a:defRPr/>
            </a:pPr>
            <a:r>
              <a:rPr lang="en-US" smtClean="0"/>
              <a:t>Copyright 2005-2012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36CAA673-C4BD-4F47-89B9-A40EBF1E1B67}" type="slidenum">
              <a:rPr lang="en-US" smtClean="0"/>
              <a:pPr>
                <a:defRPr/>
              </a:pPr>
              <a:t>143</a:t>
            </a:fld>
            <a:endParaRPr lang="en-US" dirty="0"/>
          </a:p>
        </p:txBody>
      </p:sp>
    </p:spTree>
    <p:extLst>
      <p:ext uri="{BB962C8B-B14F-4D97-AF65-F5344CB8AC3E}">
        <p14:creationId xmlns:p14="http://schemas.microsoft.com/office/powerpoint/2010/main" val="151427466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SCADA Frequencies</a:t>
            </a:r>
            <a:endParaRPr lang="en-US" dirty="0"/>
          </a:p>
        </p:txBody>
      </p:sp>
      <p:sp>
        <p:nvSpPr>
          <p:cNvPr id="3" name="Content Placeholder 2"/>
          <p:cNvSpPr>
            <a:spLocks noGrp="1"/>
          </p:cNvSpPr>
          <p:nvPr>
            <p:ph idx="1"/>
          </p:nvPr>
        </p:nvSpPr>
        <p:spPr/>
        <p:txBody>
          <a:bodyPr/>
          <a:lstStyle/>
          <a:p>
            <a:pPr lvl="1"/>
            <a:r>
              <a:rPr lang="en-US" dirty="0" smtClean="0"/>
              <a:t>Licensed from 1 to 35 watts</a:t>
            </a:r>
          </a:p>
          <a:p>
            <a:pPr lvl="2"/>
            <a:r>
              <a:rPr lang="en-US" dirty="0" smtClean="0"/>
              <a:t>150-175MHz</a:t>
            </a:r>
          </a:p>
          <a:p>
            <a:pPr lvl="2"/>
            <a:r>
              <a:rPr lang="en-US" dirty="0" smtClean="0"/>
              <a:t>220-225MHz</a:t>
            </a:r>
          </a:p>
          <a:p>
            <a:pPr lvl="2"/>
            <a:r>
              <a:rPr lang="en-US" dirty="0" smtClean="0"/>
              <a:t>400-420MHz</a:t>
            </a:r>
          </a:p>
          <a:p>
            <a:pPr lvl="2"/>
            <a:r>
              <a:rPr lang="en-US" dirty="0" smtClean="0"/>
              <a:t>435-470MHz</a:t>
            </a:r>
          </a:p>
          <a:p>
            <a:pPr lvl="2"/>
            <a:r>
              <a:rPr lang="en-US" dirty="0" smtClean="0"/>
              <a:t>757-788MHz</a:t>
            </a:r>
          </a:p>
          <a:p>
            <a:pPr lvl="2"/>
            <a:r>
              <a:rPr lang="en-US" dirty="0" smtClean="0"/>
              <a:t>928-960MHz</a:t>
            </a:r>
          </a:p>
          <a:p>
            <a:pPr lvl="2"/>
            <a:r>
              <a:rPr lang="en-US" dirty="0" smtClean="0"/>
              <a:t>1427-1432MHz</a:t>
            </a:r>
          </a:p>
          <a:p>
            <a:pPr lvl="2"/>
            <a:r>
              <a:rPr lang="en-US" dirty="0" smtClean="0"/>
              <a:t>3400-3500MHz</a:t>
            </a:r>
            <a:endParaRPr lang="en-US" dirty="0"/>
          </a:p>
        </p:txBody>
      </p:sp>
      <p:sp>
        <p:nvSpPr>
          <p:cNvPr id="4" name="Footer Placeholder 3"/>
          <p:cNvSpPr>
            <a:spLocks noGrp="1"/>
          </p:cNvSpPr>
          <p:nvPr>
            <p:ph type="ftr" sz="quarter" idx="11"/>
          </p:nvPr>
        </p:nvSpPr>
        <p:spPr/>
        <p:txBody>
          <a:bodyPr/>
          <a:lstStyle/>
          <a:p>
            <a:pPr>
              <a:defRPr/>
            </a:pPr>
            <a:r>
              <a:rPr lang="en-US" smtClean="0"/>
              <a:t>Copyright 2005-2012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36CAA673-C4BD-4F47-89B9-A40EBF1E1B67}" type="slidenum">
              <a:rPr lang="en-US" smtClean="0"/>
              <a:pPr>
                <a:defRPr/>
              </a:pPr>
              <a:t>144</a:t>
            </a:fld>
            <a:endParaRPr lang="en-US" dirty="0"/>
          </a:p>
        </p:txBody>
      </p:sp>
    </p:spTree>
    <p:extLst>
      <p:ext uri="{BB962C8B-B14F-4D97-AF65-F5344CB8AC3E}">
        <p14:creationId xmlns:p14="http://schemas.microsoft.com/office/powerpoint/2010/main" val="196281722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SCADA Frequencies</a:t>
            </a:r>
            <a:endParaRPr lang="en-US" dirty="0"/>
          </a:p>
        </p:txBody>
      </p:sp>
      <p:sp>
        <p:nvSpPr>
          <p:cNvPr id="3" name="Content Placeholder 2"/>
          <p:cNvSpPr>
            <a:spLocks noGrp="1"/>
          </p:cNvSpPr>
          <p:nvPr>
            <p:ph idx="1"/>
          </p:nvPr>
        </p:nvSpPr>
        <p:spPr/>
        <p:txBody>
          <a:bodyPr/>
          <a:lstStyle/>
          <a:p>
            <a:pPr lvl="1"/>
            <a:r>
              <a:rPr lang="en-US" dirty="0" smtClean="0"/>
              <a:t>Unlicensed at 1 watt</a:t>
            </a:r>
          </a:p>
          <a:p>
            <a:pPr lvl="2"/>
            <a:r>
              <a:rPr lang="en-US" dirty="0" smtClean="0"/>
              <a:t>902-928MHz</a:t>
            </a:r>
          </a:p>
          <a:p>
            <a:pPr lvl="2"/>
            <a:r>
              <a:rPr lang="en-US" dirty="0" smtClean="0"/>
              <a:t>2400-2483.5MHz</a:t>
            </a:r>
          </a:p>
          <a:p>
            <a:pPr lvl="2"/>
            <a:r>
              <a:rPr lang="en-US" dirty="0" smtClean="0"/>
              <a:t>3Ghz</a:t>
            </a:r>
          </a:p>
          <a:p>
            <a:pPr lvl="2"/>
            <a:r>
              <a:rPr lang="en-US" dirty="0" smtClean="0"/>
              <a:t>5GHz</a:t>
            </a:r>
            <a:endParaRPr lang="en-US" dirty="0"/>
          </a:p>
        </p:txBody>
      </p:sp>
      <p:sp>
        <p:nvSpPr>
          <p:cNvPr id="4" name="Footer Placeholder 3"/>
          <p:cNvSpPr>
            <a:spLocks noGrp="1"/>
          </p:cNvSpPr>
          <p:nvPr>
            <p:ph type="ftr" sz="quarter" idx="11"/>
          </p:nvPr>
        </p:nvSpPr>
        <p:spPr/>
        <p:txBody>
          <a:bodyPr/>
          <a:lstStyle/>
          <a:p>
            <a:pPr>
              <a:defRPr/>
            </a:pPr>
            <a:r>
              <a:rPr lang="en-US" smtClean="0"/>
              <a:t>Copyright 2005-2012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36CAA673-C4BD-4F47-89B9-A40EBF1E1B67}" type="slidenum">
              <a:rPr lang="en-US" smtClean="0"/>
              <a:pPr>
                <a:defRPr/>
              </a:pPr>
              <a:t>145</a:t>
            </a:fld>
            <a:endParaRPr lang="en-US" dirty="0"/>
          </a:p>
        </p:txBody>
      </p:sp>
    </p:spTree>
    <p:extLst>
      <p:ext uri="{BB962C8B-B14F-4D97-AF65-F5344CB8AC3E}">
        <p14:creationId xmlns:p14="http://schemas.microsoft.com/office/powerpoint/2010/main" val="168737271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of Connection</a:t>
            </a:r>
            <a:endParaRPr lang="en-US" dirty="0"/>
          </a:p>
        </p:txBody>
      </p:sp>
      <p:sp>
        <p:nvSpPr>
          <p:cNvPr id="3" name="Content Placeholder 2"/>
          <p:cNvSpPr>
            <a:spLocks noGrp="1"/>
          </p:cNvSpPr>
          <p:nvPr>
            <p:ph idx="1"/>
          </p:nvPr>
        </p:nvSpPr>
        <p:spPr/>
        <p:txBody>
          <a:bodyPr/>
          <a:lstStyle/>
          <a:p>
            <a:r>
              <a:rPr lang="en-US" sz="3200" baseline="0" dirty="0" smtClean="0">
                <a:solidFill>
                  <a:schemeClr val="tx1"/>
                </a:solidFill>
                <a:latin typeface="+mn-lt"/>
                <a:ea typeface="+mn-ea"/>
                <a:cs typeface="+mn-cs"/>
              </a:rPr>
              <a:t>The interface to the equipment is usually serial</a:t>
            </a:r>
          </a:p>
          <a:p>
            <a:r>
              <a:rPr lang="en-US" sz="3200" baseline="0" dirty="0" smtClean="0">
                <a:solidFill>
                  <a:schemeClr val="tx1"/>
                </a:solidFill>
                <a:latin typeface="+mn-lt"/>
                <a:ea typeface="+mn-ea"/>
                <a:cs typeface="+mn-cs"/>
              </a:rPr>
              <a:t>Some use Ethernet</a:t>
            </a:r>
          </a:p>
        </p:txBody>
      </p:sp>
      <p:sp>
        <p:nvSpPr>
          <p:cNvPr id="4" name="Footer Placeholder 3"/>
          <p:cNvSpPr>
            <a:spLocks noGrp="1"/>
          </p:cNvSpPr>
          <p:nvPr>
            <p:ph type="ftr" sz="quarter" idx="11"/>
          </p:nvPr>
        </p:nvSpPr>
        <p:spPr/>
        <p:txBody>
          <a:bodyPr/>
          <a:lstStyle/>
          <a:p>
            <a:pPr>
              <a:defRPr/>
            </a:pPr>
            <a:r>
              <a:rPr lang="en-US" smtClean="0"/>
              <a:t>Copyright 2005-2012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826A1F-D57C-419A-BFCF-E47A3596C093}" type="slidenum">
              <a:rPr lang="en-US" smtClean="0"/>
              <a:pPr>
                <a:defRPr/>
              </a:pPr>
              <a:t>146</a:t>
            </a:fld>
            <a:endParaRPr lang="en-US" dirty="0"/>
          </a:p>
        </p:txBody>
      </p:sp>
    </p:spTree>
    <p:extLst>
      <p:ext uri="{BB962C8B-B14F-4D97-AF65-F5344CB8AC3E}">
        <p14:creationId xmlns:p14="http://schemas.microsoft.com/office/powerpoint/2010/main" val="16262177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SCADA Use</a:t>
            </a:r>
            <a:endParaRPr lang="en-US" dirty="0"/>
          </a:p>
        </p:txBody>
      </p:sp>
      <p:sp>
        <p:nvSpPr>
          <p:cNvPr id="3" name="Content Placeholder 2"/>
          <p:cNvSpPr>
            <a:spLocks noGrp="1"/>
          </p:cNvSpPr>
          <p:nvPr>
            <p:ph idx="1"/>
          </p:nvPr>
        </p:nvSpPr>
        <p:spPr/>
        <p:txBody>
          <a:bodyPr/>
          <a:lstStyle/>
          <a:p>
            <a:r>
              <a:rPr lang="en-US" dirty="0" smtClean="0"/>
              <a:t>Another</a:t>
            </a:r>
            <a:r>
              <a:rPr lang="en-US" baseline="0" dirty="0" smtClean="0"/>
              <a:t> example is the SCADA system used by the City of Burleson Texas</a:t>
            </a:r>
          </a:p>
          <a:p>
            <a:r>
              <a:rPr lang="en-US" baseline="0" dirty="0" smtClean="0"/>
              <a:t>They monitor the water levels in nine water tanks around the city</a:t>
            </a:r>
          </a:p>
          <a:p>
            <a:r>
              <a:rPr lang="en-US" baseline="0" dirty="0" smtClean="0"/>
              <a:t>They also control five pumps in the water distribution system</a:t>
            </a:r>
          </a:p>
          <a:p>
            <a:r>
              <a:rPr lang="en-US" baseline="0" dirty="0" smtClean="0"/>
              <a:t>All of the information is displayed and controlled on a single computer monitor</a:t>
            </a:r>
          </a:p>
        </p:txBody>
      </p:sp>
      <p:sp>
        <p:nvSpPr>
          <p:cNvPr id="4" name="Footer Placeholder 3"/>
          <p:cNvSpPr>
            <a:spLocks noGrp="1"/>
          </p:cNvSpPr>
          <p:nvPr>
            <p:ph type="ftr" sz="quarter" idx="11"/>
          </p:nvPr>
        </p:nvSpPr>
        <p:spPr/>
        <p:txBody>
          <a:bodyPr/>
          <a:lstStyle/>
          <a:p>
            <a:pPr>
              <a:defRPr/>
            </a:pPr>
            <a:r>
              <a:rPr lang="en-US" smtClean="0"/>
              <a:t>Copyright 2005-2012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826A1F-D57C-419A-BFCF-E47A3596C093}" type="slidenum">
              <a:rPr lang="en-US" smtClean="0"/>
              <a:pPr>
                <a:defRPr/>
              </a:pPr>
              <a:t>147</a:t>
            </a:fld>
            <a:endParaRPr lang="en-US" dirty="0"/>
          </a:p>
        </p:txBody>
      </p:sp>
    </p:spTree>
    <p:extLst>
      <p:ext uri="{BB962C8B-B14F-4D97-AF65-F5344CB8AC3E}">
        <p14:creationId xmlns:p14="http://schemas.microsoft.com/office/powerpoint/2010/main" val="330795001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SCADA Use</a:t>
            </a:r>
            <a:endParaRPr lang="en-US" dirty="0"/>
          </a:p>
        </p:txBody>
      </p:sp>
      <p:sp>
        <p:nvSpPr>
          <p:cNvPr id="3" name="Content Placeholder 2"/>
          <p:cNvSpPr>
            <a:spLocks noGrp="1"/>
          </p:cNvSpPr>
          <p:nvPr>
            <p:ph idx="1"/>
          </p:nvPr>
        </p:nvSpPr>
        <p:spPr/>
        <p:txBody>
          <a:bodyPr/>
          <a:lstStyle/>
          <a:p>
            <a:r>
              <a:rPr lang="en-US" dirty="0" smtClean="0"/>
              <a:t>Burleson</a:t>
            </a:r>
            <a:r>
              <a:rPr lang="en-US" baseline="0" dirty="0" smtClean="0"/>
              <a:t> uses a licensed frequency</a:t>
            </a:r>
          </a:p>
          <a:p>
            <a:r>
              <a:rPr lang="en-US" baseline="0" dirty="0" smtClean="0"/>
              <a:t>They would not say what frequency, but I suspect something in the 400 MHz range</a:t>
            </a:r>
          </a:p>
          <a:p>
            <a:r>
              <a:rPr lang="en-US" baseline="0" dirty="0" smtClean="0"/>
              <a:t>There is no explicit security on the signals which is common with SCADA</a:t>
            </a:r>
            <a:endParaRPr lang="en-US" dirty="0"/>
          </a:p>
        </p:txBody>
      </p:sp>
      <p:sp>
        <p:nvSpPr>
          <p:cNvPr id="4" name="Footer Placeholder 3"/>
          <p:cNvSpPr>
            <a:spLocks noGrp="1"/>
          </p:cNvSpPr>
          <p:nvPr>
            <p:ph type="ftr" sz="quarter" idx="11"/>
          </p:nvPr>
        </p:nvSpPr>
        <p:spPr/>
        <p:txBody>
          <a:bodyPr/>
          <a:lstStyle/>
          <a:p>
            <a:pPr>
              <a:defRPr/>
            </a:pPr>
            <a:r>
              <a:rPr lang="en-US" smtClean="0"/>
              <a:t>Copyright 2005-2012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826A1F-D57C-419A-BFCF-E47A3596C093}" type="slidenum">
              <a:rPr lang="en-US" smtClean="0"/>
              <a:pPr>
                <a:defRPr/>
              </a:pPr>
              <a:t>148</a:t>
            </a:fld>
            <a:endParaRPr lang="en-US" dirty="0"/>
          </a:p>
        </p:txBody>
      </p:sp>
    </p:spTree>
    <p:extLst>
      <p:ext uri="{BB962C8B-B14F-4D97-AF65-F5344CB8AC3E}">
        <p14:creationId xmlns:p14="http://schemas.microsoft.com/office/powerpoint/2010/main" val="1081340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mtClean="0"/>
              <a:t>Point to Point Link</a:t>
            </a:r>
          </a:p>
        </p:txBody>
      </p:sp>
      <p:sp>
        <p:nvSpPr>
          <p:cNvPr id="17411" name="Content Placeholder 2"/>
          <p:cNvSpPr>
            <a:spLocks noGrp="1"/>
          </p:cNvSpPr>
          <p:nvPr>
            <p:ph idx="1"/>
          </p:nvPr>
        </p:nvSpPr>
        <p:spPr/>
        <p:txBody>
          <a:bodyPr/>
          <a:lstStyle/>
          <a:p>
            <a:pPr eaLnBrk="1" hangingPunct="1"/>
            <a:endParaRPr lang="en-US" smtClean="0"/>
          </a:p>
        </p:txBody>
      </p:sp>
      <p:sp>
        <p:nvSpPr>
          <p:cNvPr id="174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74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B6D001E-EFEB-42B5-A662-56EBAD84992B}" type="slidenum">
              <a:rPr lang="en-US" smtClean="0"/>
              <a:pPr eaLnBrk="1" hangingPunct="1"/>
              <a:t>15</a:t>
            </a:fld>
            <a:endParaRPr lang="en-US" smtClean="0"/>
          </a:p>
        </p:txBody>
      </p:sp>
      <p:pic>
        <p:nvPicPr>
          <p:cNvPr id="17414" name="Picture 5"/>
          <p:cNvPicPr>
            <a:picLocks noChangeAspect="1"/>
          </p:cNvPicPr>
          <p:nvPr/>
        </p:nvPicPr>
        <p:blipFill>
          <a:blip r:embed="rId2">
            <a:extLst>
              <a:ext uri="{28A0092B-C50C-407E-A947-70E740481C1C}">
                <a14:useLocalDpi xmlns:a14="http://schemas.microsoft.com/office/drawing/2010/main" val="0"/>
              </a:ext>
            </a:extLst>
          </a:blip>
          <a:srcRect l="9341" t="14836" r="12363" b="4944"/>
          <a:stretch>
            <a:fillRect/>
          </a:stretch>
        </p:blipFill>
        <p:spPr bwMode="auto">
          <a:xfrm>
            <a:off x="1485900" y="1600200"/>
            <a:ext cx="5880100"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smtClean="0"/>
              <a:t>Point to Point Link</a:t>
            </a:r>
          </a:p>
        </p:txBody>
      </p:sp>
      <p:sp>
        <p:nvSpPr>
          <p:cNvPr id="18435" name="Content Placeholder 2"/>
          <p:cNvSpPr>
            <a:spLocks noGrp="1"/>
          </p:cNvSpPr>
          <p:nvPr>
            <p:ph idx="1"/>
          </p:nvPr>
        </p:nvSpPr>
        <p:spPr/>
        <p:txBody>
          <a:bodyPr/>
          <a:lstStyle/>
          <a:p>
            <a:pPr eaLnBrk="1" hangingPunct="1"/>
            <a:endParaRPr lang="en-US" smtClean="0"/>
          </a:p>
        </p:txBody>
      </p:sp>
      <p:sp>
        <p:nvSpPr>
          <p:cNvPr id="184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84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0373A8A-DDE2-4124-A3F8-E8B549A226E1}" type="slidenum">
              <a:rPr lang="en-US" smtClean="0"/>
              <a:pPr eaLnBrk="1" hangingPunct="1"/>
              <a:t>16</a:t>
            </a:fld>
            <a:endParaRPr lang="en-US" smtClean="0"/>
          </a:p>
        </p:txBody>
      </p:sp>
      <p:pic>
        <p:nvPicPr>
          <p:cNvPr id="18438" name="Picture 5"/>
          <p:cNvPicPr>
            <a:picLocks noChangeAspect="1"/>
          </p:cNvPicPr>
          <p:nvPr/>
        </p:nvPicPr>
        <p:blipFill>
          <a:blip r:embed="rId2">
            <a:extLst>
              <a:ext uri="{28A0092B-C50C-407E-A947-70E740481C1C}">
                <a14:useLocalDpi xmlns:a14="http://schemas.microsoft.com/office/drawing/2010/main" val="0"/>
              </a:ext>
            </a:extLst>
          </a:blip>
          <a:srcRect l="10715" t="15935" r="13461" b="3847"/>
          <a:stretch>
            <a:fillRect/>
          </a:stretch>
        </p:blipFill>
        <p:spPr bwMode="auto">
          <a:xfrm>
            <a:off x="1633538" y="1616075"/>
            <a:ext cx="5694362"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mtClean="0"/>
              <a:t>Point to Point Link</a:t>
            </a:r>
          </a:p>
        </p:txBody>
      </p:sp>
      <p:sp>
        <p:nvSpPr>
          <p:cNvPr id="19459" name="Content Placeholder 2"/>
          <p:cNvSpPr>
            <a:spLocks noGrp="1"/>
          </p:cNvSpPr>
          <p:nvPr>
            <p:ph idx="1"/>
          </p:nvPr>
        </p:nvSpPr>
        <p:spPr/>
        <p:txBody>
          <a:bodyPr/>
          <a:lstStyle/>
          <a:p>
            <a:pPr eaLnBrk="1" hangingPunct="1"/>
            <a:r>
              <a:rPr lang="en-US" smtClean="0"/>
              <a:t>Long distance links over very flat terrain, such as desert or water, will often exhibit signal reflection problems</a:t>
            </a:r>
          </a:p>
          <a:p>
            <a:pPr eaLnBrk="1" hangingPunct="1"/>
            <a:r>
              <a:rPr lang="en-US" smtClean="0"/>
              <a:t>A long link being one around 30 to 40 miles</a:t>
            </a:r>
          </a:p>
          <a:p>
            <a:pPr eaLnBrk="1" hangingPunct="1"/>
            <a:r>
              <a:rPr lang="en-US" smtClean="0"/>
              <a:t>In this case spatial diversity of the antennas is called for</a:t>
            </a:r>
          </a:p>
          <a:p>
            <a:pPr eaLnBrk="1" hangingPunct="1"/>
            <a:r>
              <a:rPr lang="en-US" smtClean="0"/>
              <a:t>As Hutton points out</a:t>
            </a:r>
          </a:p>
        </p:txBody>
      </p:sp>
      <p:sp>
        <p:nvSpPr>
          <p:cNvPr id="194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94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224347-B454-491E-A1FE-EB619FD78340}" type="slidenum">
              <a:rPr lang="en-US" smtClean="0"/>
              <a:pPr eaLnBrk="1" hangingPunct="1"/>
              <a:t>17</a:t>
            </a:fld>
            <a:endParaRPr lang="en-US"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smtClean="0"/>
              <a:t>Point to Point Link</a:t>
            </a:r>
          </a:p>
        </p:txBody>
      </p:sp>
      <p:sp>
        <p:nvSpPr>
          <p:cNvPr id="20483" name="Content Placeholder 2"/>
          <p:cNvSpPr>
            <a:spLocks noGrp="1"/>
          </p:cNvSpPr>
          <p:nvPr>
            <p:ph idx="1"/>
          </p:nvPr>
        </p:nvSpPr>
        <p:spPr/>
        <p:txBody>
          <a:bodyPr/>
          <a:lstStyle/>
          <a:p>
            <a:pPr eaLnBrk="1" hangingPunct="1"/>
            <a:endParaRPr lang="en-US" smtClean="0"/>
          </a:p>
        </p:txBody>
      </p:sp>
      <p:sp>
        <p:nvSpPr>
          <p:cNvPr id="204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204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3C2CA2E-D4A4-411C-BE15-F0488C8C4558}" type="slidenum">
              <a:rPr lang="en-US" smtClean="0"/>
              <a:pPr eaLnBrk="1" hangingPunct="1"/>
              <a:t>18</a:t>
            </a:fld>
            <a:endParaRPr lang="en-US" smtClean="0"/>
          </a:p>
        </p:txBody>
      </p:sp>
      <p:pic>
        <p:nvPicPr>
          <p:cNvPr id="20486" name="Picture 5"/>
          <p:cNvPicPr>
            <a:picLocks noChangeAspect="1"/>
          </p:cNvPicPr>
          <p:nvPr/>
        </p:nvPicPr>
        <p:blipFill>
          <a:blip r:embed="rId2">
            <a:extLst>
              <a:ext uri="{28A0092B-C50C-407E-A947-70E740481C1C}">
                <a14:useLocalDpi xmlns:a14="http://schemas.microsoft.com/office/drawing/2010/main" val="0"/>
              </a:ext>
            </a:extLst>
          </a:blip>
          <a:srcRect l="10439" t="15569" r="11813" b="4211"/>
          <a:stretch>
            <a:fillRect/>
          </a:stretch>
        </p:blipFill>
        <p:spPr bwMode="auto">
          <a:xfrm>
            <a:off x="1566863" y="1633538"/>
            <a:ext cx="5840412"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mtClean="0"/>
              <a:t>Point to Point Link</a:t>
            </a:r>
          </a:p>
        </p:txBody>
      </p:sp>
      <p:sp>
        <p:nvSpPr>
          <p:cNvPr id="21507" name="Content Placeholder 2"/>
          <p:cNvSpPr>
            <a:spLocks noGrp="1"/>
          </p:cNvSpPr>
          <p:nvPr>
            <p:ph idx="1"/>
          </p:nvPr>
        </p:nvSpPr>
        <p:spPr/>
        <p:txBody>
          <a:bodyPr/>
          <a:lstStyle/>
          <a:p>
            <a:pPr eaLnBrk="1" hangingPunct="1"/>
            <a:endParaRPr lang="en-US" smtClean="0"/>
          </a:p>
        </p:txBody>
      </p:sp>
      <p:sp>
        <p:nvSpPr>
          <p:cNvPr id="215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215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B5AB6DB-47DC-4E3E-B7E8-D355AAE0F729}" type="slidenum">
              <a:rPr lang="en-US" smtClean="0"/>
              <a:pPr eaLnBrk="1" hangingPunct="1"/>
              <a:t>19</a:t>
            </a:fld>
            <a:endParaRPr lang="en-US" smtClean="0"/>
          </a:p>
        </p:txBody>
      </p:sp>
      <p:pic>
        <p:nvPicPr>
          <p:cNvPr id="21510" name="Picture 5"/>
          <p:cNvPicPr>
            <a:picLocks noChangeAspect="1"/>
          </p:cNvPicPr>
          <p:nvPr/>
        </p:nvPicPr>
        <p:blipFill>
          <a:blip r:embed="rId2">
            <a:extLst>
              <a:ext uri="{28A0092B-C50C-407E-A947-70E740481C1C}">
                <a14:useLocalDpi xmlns:a14="http://schemas.microsoft.com/office/drawing/2010/main" val="0"/>
              </a:ext>
            </a:extLst>
          </a:blip>
          <a:srcRect l="10164" t="15201" r="11813" b="4579"/>
          <a:stretch>
            <a:fillRect/>
          </a:stretch>
        </p:blipFill>
        <p:spPr bwMode="auto">
          <a:xfrm>
            <a:off x="1665288" y="1600200"/>
            <a:ext cx="5859462"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smtClean="0"/>
              <a:t>Wireless MAN</a:t>
            </a:r>
          </a:p>
        </p:txBody>
      </p:sp>
      <p:sp>
        <p:nvSpPr>
          <p:cNvPr id="4099" name="Content Placeholder 2"/>
          <p:cNvSpPr>
            <a:spLocks noGrp="1"/>
          </p:cNvSpPr>
          <p:nvPr>
            <p:ph idx="1"/>
          </p:nvPr>
        </p:nvSpPr>
        <p:spPr/>
        <p:txBody>
          <a:bodyPr/>
          <a:lstStyle/>
          <a:p>
            <a:pPr eaLnBrk="1" hangingPunct="1"/>
            <a:r>
              <a:rPr lang="en-US" dirty="0" smtClean="0"/>
              <a:t>Recall that a MAN covers an area a few miles in diameter</a:t>
            </a:r>
          </a:p>
          <a:p>
            <a:pPr eaLnBrk="1" hangingPunct="1"/>
            <a:r>
              <a:rPr lang="en-US" dirty="0" smtClean="0"/>
              <a:t>There are four types of wireless networks that fit this description</a:t>
            </a:r>
          </a:p>
          <a:p>
            <a:pPr lvl="1" eaLnBrk="1" hangingPunct="1"/>
            <a:r>
              <a:rPr lang="en-US" dirty="0" smtClean="0"/>
              <a:t>Point to Point unlicensed or licensed link</a:t>
            </a:r>
          </a:p>
          <a:p>
            <a:pPr lvl="1" eaLnBrk="1" hangingPunct="1"/>
            <a:r>
              <a:rPr lang="en-US" dirty="0" smtClean="0"/>
              <a:t>WISP using unlicensed frequencies</a:t>
            </a:r>
          </a:p>
          <a:p>
            <a:pPr lvl="1" eaLnBrk="1" hangingPunct="1"/>
            <a:r>
              <a:rPr lang="en-US" dirty="0" smtClean="0"/>
              <a:t>Cellular using licensed frequencies</a:t>
            </a:r>
          </a:p>
          <a:p>
            <a:pPr lvl="1" eaLnBrk="1" hangingPunct="1"/>
            <a:r>
              <a:rPr lang="en-US" dirty="0" smtClean="0"/>
              <a:t>SCADA using both</a:t>
            </a:r>
          </a:p>
          <a:p>
            <a:pPr eaLnBrk="1" hangingPunct="1"/>
            <a:r>
              <a:rPr lang="en-US" dirty="0" smtClean="0"/>
              <a:t>Let’s look at each type</a:t>
            </a:r>
          </a:p>
        </p:txBody>
      </p:sp>
      <p:sp>
        <p:nvSpPr>
          <p:cNvPr id="41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4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64423CF-13DE-4C78-8F4A-B4C1AF4557F9}" type="slidenum">
              <a:rPr lang="en-US" smtClean="0"/>
              <a:pPr eaLnBrk="1" hangingPunct="1"/>
              <a:t>2</a:t>
            </a:fld>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smtClean="0"/>
              <a:t>WISP</a:t>
            </a:r>
          </a:p>
        </p:txBody>
      </p:sp>
      <p:sp>
        <p:nvSpPr>
          <p:cNvPr id="22531" name="Content Placeholder 2"/>
          <p:cNvSpPr>
            <a:spLocks noGrp="1"/>
          </p:cNvSpPr>
          <p:nvPr>
            <p:ph idx="1"/>
          </p:nvPr>
        </p:nvSpPr>
        <p:spPr/>
        <p:txBody>
          <a:bodyPr/>
          <a:lstStyle/>
          <a:p>
            <a:pPr eaLnBrk="1" hangingPunct="1"/>
            <a:r>
              <a:rPr lang="en-US" smtClean="0"/>
              <a:t> A WISP is a wireless ISP</a:t>
            </a:r>
          </a:p>
          <a:p>
            <a:pPr eaLnBrk="1" hangingPunct="1"/>
            <a:r>
              <a:rPr lang="en-US" smtClean="0"/>
              <a:t>This is a common solution to the last mile problem of providing high speed Internet access to underserved areas</a:t>
            </a:r>
          </a:p>
          <a:p>
            <a:pPr eaLnBrk="1" hangingPunct="1"/>
            <a:r>
              <a:rPr lang="en-US" smtClean="0"/>
              <a:t>This lack of access is a problem in rural areas</a:t>
            </a:r>
          </a:p>
          <a:p>
            <a:pPr eaLnBrk="1" hangingPunct="1"/>
            <a:r>
              <a:rPr lang="en-US" smtClean="0"/>
              <a:t>For the most part this industry is made up of individual companies that serve their local area</a:t>
            </a:r>
          </a:p>
        </p:txBody>
      </p:sp>
      <p:sp>
        <p:nvSpPr>
          <p:cNvPr id="225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225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30734A6-48AA-427E-A6EF-A288C4B599D3}" type="slidenum">
              <a:rPr lang="en-US" smtClean="0"/>
              <a:pPr eaLnBrk="1" hangingPunct="1"/>
              <a:t>20</a:t>
            </a:fld>
            <a:endParaRPr lang="en-US"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smtClean="0"/>
              <a:t>WISP</a:t>
            </a:r>
          </a:p>
        </p:txBody>
      </p:sp>
      <p:sp>
        <p:nvSpPr>
          <p:cNvPr id="23555" name="Content Placeholder 2"/>
          <p:cNvSpPr>
            <a:spLocks noGrp="1"/>
          </p:cNvSpPr>
          <p:nvPr>
            <p:ph idx="1"/>
          </p:nvPr>
        </p:nvSpPr>
        <p:spPr/>
        <p:txBody>
          <a:bodyPr/>
          <a:lstStyle/>
          <a:p>
            <a:pPr eaLnBrk="1" hangingPunct="1"/>
            <a:r>
              <a:rPr lang="en-US" smtClean="0"/>
              <a:t>The industry has developed this way due to a lack of interest from large nationwide companies, due to the sparse population, as well as the low cost of entering this market</a:t>
            </a:r>
          </a:p>
          <a:p>
            <a:pPr eaLnBrk="1" hangingPunct="1"/>
            <a:r>
              <a:rPr lang="en-US" smtClean="0"/>
              <a:t>Indeed, a group of students of mine setup a WISP on my property several years ago that I still operate</a:t>
            </a:r>
          </a:p>
          <a:p>
            <a:pPr eaLnBrk="1" hangingPunct="1"/>
            <a:r>
              <a:rPr lang="en-US" smtClean="0"/>
              <a:t>Let’s look at an example of a typical WISP</a:t>
            </a:r>
          </a:p>
        </p:txBody>
      </p:sp>
      <p:sp>
        <p:nvSpPr>
          <p:cNvPr id="235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235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357A003-32BF-4D1A-9817-C24B38540907}" type="slidenum">
              <a:rPr lang="en-US" smtClean="0"/>
              <a:pPr eaLnBrk="1" hangingPunct="1"/>
              <a:t>21</a:t>
            </a:fld>
            <a:endParaRPr lang="en-US"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t>Base Station Equipment</a:t>
            </a:r>
          </a:p>
        </p:txBody>
      </p:sp>
      <p:sp>
        <p:nvSpPr>
          <p:cNvPr id="24579" name="Rectangle 3"/>
          <p:cNvSpPr>
            <a:spLocks noGrp="1" noChangeArrowheads="1"/>
          </p:cNvSpPr>
          <p:nvPr>
            <p:ph idx="1"/>
          </p:nvPr>
        </p:nvSpPr>
        <p:spPr/>
        <p:txBody>
          <a:bodyPr/>
          <a:lstStyle/>
          <a:p>
            <a:pPr eaLnBrk="1" hangingPunct="1"/>
            <a:r>
              <a:rPr lang="en-US" smtClean="0"/>
              <a:t>At the base station this equipment is typically required</a:t>
            </a:r>
          </a:p>
          <a:p>
            <a:pPr lvl="1" eaLnBrk="1" hangingPunct="1"/>
            <a:r>
              <a:rPr lang="en-US" smtClean="0"/>
              <a:t>Tower - $2,000 for the tower and $3,000 for installation</a:t>
            </a:r>
          </a:p>
          <a:p>
            <a:pPr lvl="1" eaLnBrk="1" hangingPunct="1"/>
            <a:r>
              <a:rPr lang="en-US" smtClean="0"/>
              <a:t>Antenna - $150</a:t>
            </a:r>
          </a:p>
          <a:p>
            <a:pPr lvl="1" eaLnBrk="1" hangingPunct="1"/>
            <a:r>
              <a:rPr lang="en-US" smtClean="0"/>
              <a:t>Lightning arrestor - $95</a:t>
            </a:r>
          </a:p>
          <a:p>
            <a:pPr lvl="1" eaLnBrk="1" hangingPunct="1"/>
            <a:r>
              <a:rPr lang="en-US" smtClean="0"/>
              <a:t>Cable from antenna to access point - $25</a:t>
            </a:r>
          </a:p>
          <a:p>
            <a:pPr lvl="1" eaLnBrk="1" hangingPunct="1"/>
            <a:r>
              <a:rPr lang="en-US" smtClean="0"/>
              <a:t>Access point - $250</a:t>
            </a:r>
          </a:p>
        </p:txBody>
      </p:sp>
      <p:sp>
        <p:nvSpPr>
          <p:cNvPr id="245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7BC637C-6107-4D3C-BEF0-1951E62FD444}" type="slidenum">
              <a:rPr lang="en-US" smtClean="0"/>
              <a:pPr eaLnBrk="1" hangingPunct="1"/>
              <a:t>22</a:t>
            </a:fld>
            <a:endParaRPr lang="en-US" smtClean="0"/>
          </a:p>
        </p:txBody>
      </p:sp>
      <p:sp>
        <p:nvSpPr>
          <p:cNvPr id="24581"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smtClean="0"/>
              <a:t>Base Station Equipment</a:t>
            </a:r>
          </a:p>
        </p:txBody>
      </p:sp>
      <p:sp>
        <p:nvSpPr>
          <p:cNvPr id="25603" name="Content Placeholder 2"/>
          <p:cNvSpPr>
            <a:spLocks noGrp="1"/>
          </p:cNvSpPr>
          <p:nvPr>
            <p:ph idx="1"/>
          </p:nvPr>
        </p:nvSpPr>
        <p:spPr/>
        <p:txBody>
          <a:bodyPr/>
          <a:lstStyle/>
          <a:p>
            <a:pPr lvl="1" eaLnBrk="1" hangingPunct="1"/>
            <a:r>
              <a:rPr lang="en-US" smtClean="0"/>
              <a:t>Cable from access point to router - $0.20 per foot</a:t>
            </a:r>
          </a:p>
          <a:p>
            <a:pPr lvl="1" eaLnBrk="1" hangingPunct="1"/>
            <a:r>
              <a:rPr lang="en-US" smtClean="0"/>
              <a:t>Connectors for cable - $10</a:t>
            </a:r>
          </a:p>
          <a:p>
            <a:pPr lvl="1" eaLnBrk="1" hangingPunct="1"/>
            <a:r>
              <a:rPr lang="en-US" smtClean="0"/>
              <a:t>Cable grounding kits - $14 each</a:t>
            </a:r>
          </a:p>
          <a:p>
            <a:pPr lvl="1" eaLnBrk="1" hangingPunct="1"/>
            <a:r>
              <a:rPr lang="en-US" smtClean="0"/>
              <a:t>Router and CSU/DSU - $2,300</a:t>
            </a:r>
          </a:p>
          <a:p>
            <a:pPr lvl="1" eaLnBrk="1" hangingPunct="1"/>
            <a:r>
              <a:rPr lang="en-US" smtClean="0"/>
              <a:t>Switch - $40</a:t>
            </a:r>
          </a:p>
          <a:p>
            <a:pPr lvl="1" eaLnBrk="1" hangingPunct="1"/>
            <a:r>
              <a:rPr lang="en-US" smtClean="0"/>
              <a:t>Battery backup - $120</a:t>
            </a:r>
          </a:p>
          <a:p>
            <a:pPr lvl="1" eaLnBrk="1" hangingPunct="1"/>
            <a:r>
              <a:rPr lang="en-US" smtClean="0"/>
              <a:t>Equipment Cabinet - $1,000</a:t>
            </a:r>
          </a:p>
        </p:txBody>
      </p:sp>
      <p:sp>
        <p:nvSpPr>
          <p:cNvPr id="256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256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36553F5-BEBC-4BB1-A0F4-72180FC1678C}" type="slidenum">
              <a:rPr lang="en-US" smtClean="0"/>
              <a:pPr eaLnBrk="1" hangingPunct="1"/>
              <a:t>23</a:t>
            </a:fld>
            <a:endParaRPr 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mtClean="0"/>
              <a:t>Base Station Equipment</a:t>
            </a:r>
          </a:p>
        </p:txBody>
      </p:sp>
      <p:sp>
        <p:nvSpPr>
          <p:cNvPr id="26627" name="Rectangle 3"/>
          <p:cNvSpPr>
            <a:spLocks noGrp="1" noChangeArrowheads="1"/>
          </p:cNvSpPr>
          <p:nvPr>
            <p:ph idx="1"/>
          </p:nvPr>
        </p:nvSpPr>
        <p:spPr/>
        <p:txBody>
          <a:bodyPr/>
          <a:lstStyle/>
          <a:p>
            <a:pPr lvl="1" eaLnBrk="1" hangingPunct="1"/>
            <a:r>
              <a:rPr lang="en-US" smtClean="0"/>
              <a:t>Installation of equipment - $30.00 per hour</a:t>
            </a:r>
          </a:p>
          <a:p>
            <a:pPr lvl="1" eaLnBrk="1" hangingPunct="1"/>
            <a:r>
              <a:rPr lang="en-US" smtClean="0"/>
              <a:t>Deliver data line demarc to site – The cost depends on the distance</a:t>
            </a:r>
          </a:p>
          <a:p>
            <a:pPr lvl="1" eaLnBrk="1" hangingPunct="1"/>
            <a:r>
              <a:rPr lang="en-US" smtClean="0"/>
              <a:t>Deliver electrical power to site – The cost depends on the distance</a:t>
            </a:r>
          </a:p>
        </p:txBody>
      </p:sp>
      <p:sp>
        <p:nvSpPr>
          <p:cNvPr id="266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6C397D0-C9DC-4B82-9401-95ABBA476EB7}" type="slidenum">
              <a:rPr lang="en-US" smtClean="0"/>
              <a:pPr eaLnBrk="1" hangingPunct="1"/>
              <a:t>24</a:t>
            </a:fld>
            <a:endParaRPr lang="en-US" smtClean="0"/>
          </a:p>
        </p:txBody>
      </p:sp>
      <p:sp>
        <p:nvSpPr>
          <p:cNvPr id="26629"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mtClean="0"/>
              <a:t>Customer Equipment</a:t>
            </a:r>
          </a:p>
        </p:txBody>
      </p:sp>
      <p:sp>
        <p:nvSpPr>
          <p:cNvPr id="27651" name="Rectangle 3"/>
          <p:cNvSpPr>
            <a:spLocks noGrp="1" noChangeArrowheads="1"/>
          </p:cNvSpPr>
          <p:nvPr>
            <p:ph idx="1"/>
          </p:nvPr>
        </p:nvSpPr>
        <p:spPr/>
        <p:txBody>
          <a:bodyPr/>
          <a:lstStyle/>
          <a:p>
            <a:pPr eaLnBrk="1" hangingPunct="1">
              <a:lnSpc>
                <a:spcPct val="90000"/>
              </a:lnSpc>
            </a:pPr>
            <a:r>
              <a:rPr lang="en-US" smtClean="0"/>
              <a:t>At the customer end of the connection these costs typically occur</a:t>
            </a:r>
          </a:p>
          <a:p>
            <a:pPr lvl="1" eaLnBrk="1" hangingPunct="1">
              <a:lnSpc>
                <a:spcPct val="90000"/>
              </a:lnSpc>
            </a:pPr>
            <a:r>
              <a:rPr lang="en-US" smtClean="0"/>
              <a:t>Antenna - $70</a:t>
            </a:r>
          </a:p>
          <a:p>
            <a:pPr lvl="1" eaLnBrk="1" hangingPunct="1">
              <a:lnSpc>
                <a:spcPct val="90000"/>
              </a:lnSpc>
            </a:pPr>
            <a:r>
              <a:rPr lang="en-US" smtClean="0"/>
              <a:t>Antenna mounting - $100</a:t>
            </a:r>
          </a:p>
          <a:p>
            <a:pPr lvl="1" eaLnBrk="1" hangingPunct="1">
              <a:lnSpc>
                <a:spcPct val="90000"/>
              </a:lnSpc>
            </a:pPr>
            <a:r>
              <a:rPr lang="en-US" smtClean="0"/>
              <a:t>Cable from antenna to inside equipment box - $0.50 per foot</a:t>
            </a:r>
          </a:p>
          <a:p>
            <a:pPr lvl="1" eaLnBrk="1" hangingPunct="1">
              <a:lnSpc>
                <a:spcPct val="90000"/>
              </a:lnSpc>
            </a:pPr>
            <a:r>
              <a:rPr lang="en-US" smtClean="0"/>
              <a:t>Inside equipment box - $250</a:t>
            </a:r>
          </a:p>
          <a:p>
            <a:pPr lvl="1" eaLnBrk="1" hangingPunct="1">
              <a:lnSpc>
                <a:spcPct val="90000"/>
              </a:lnSpc>
            </a:pPr>
            <a:r>
              <a:rPr lang="en-US" smtClean="0"/>
              <a:t>Patch cable - $5.00</a:t>
            </a:r>
          </a:p>
        </p:txBody>
      </p:sp>
      <p:sp>
        <p:nvSpPr>
          <p:cNvPr id="276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D51A633-DF83-4888-9461-AF8A5477F49F}" type="slidenum">
              <a:rPr lang="en-US" smtClean="0"/>
              <a:pPr eaLnBrk="1" hangingPunct="1"/>
              <a:t>25</a:t>
            </a:fld>
            <a:endParaRPr lang="en-US" smtClean="0"/>
          </a:p>
        </p:txBody>
      </p:sp>
      <p:sp>
        <p:nvSpPr>
          <p:cNvPr id="27653"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smtClean="0"/>
              <a:t>Customer Equipment</a:t>
            </a:r>
          </a:p>
        </p:txBody>
      </p:sp>
      <p:sp>
        <p:nvSpPr>
          <p:cNvPr id="28675" name="Content Placeholder 2"/>
          <p:cNvSpPr>
            <a:spLocks noGrp="1"/>
          </p:cNvSpPr>
          <p:nvPr>
            <p:ph idx="1"/>
          </p:nvPr>
        </p:nvSpPr>
        <p:spPr/>
        <p:txBody>
          <a:bodyPr/>
          <a:lstStyle/>
          <a:p>
            <a:pPr eaLnBrk="1" hangingPunct="1">
              <a:lnSpc>
                <a:spcPct val="90000"/>
              </a:lnSpc>
            </a:pPr>
            <a:r>
              <a:rPr lang="en-US" smtClean="0"/>
              <a:t>This cost is highly variable</a:t>
            </a:r>
          </a:p>
          <a:p>
            <a:pPr eaLnBrk="1" hangingPunct="1">
              <a:lnSpc>
                <a:spcPct val="90000"/>
              </a:lnSpc>
            </a:pPr>
            <a:r>
              <a:rPr lang="en-US" smtClean="0"/>
              <a:t>In one case a site may require an outside antenna mounted on a pole with a cable to the inside box</a:t>
            </a:r>
          </a:p>
          <a:p>
            <a:pPr eaLnBrk="1" hangingPunct="1">
              <a:lnSpc>
                <a:spcPct val="90000"/>
              </a:lnSpc>
            </a:pPr>
            <a:r>
              <a:rPr lang="en-US" smtClean="0"/>
              <a:t>In another case a box placed anywhere in the customer’s home or business may provide a signal</a:t>
            </a:r>
          </a:p>
          <a:p>
            <a:pPr eaLnBrk="1" hangingPunct="1">
              <a:lnSpc>
                <a:spcPct val="90000"/>
              </a:lnSpc>
            </a:pPr>
            <a:r>
              <a:rPr lang="en-US" smtClean="0"/>
              <a:t>Two customer sites will illustrate this problem</a:t>
            </a:r>
          </a:p>
        </p:txBody>
      </p:sp>
      <p:sp>
        <p:nvSpPr>
          <p:cNvPr id="286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286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E5A2D53-8EE4-4254-9BFF-E0E59C2FD1FE}" type="slidenum">
              <a:rPr lang="en-US" smtClean="0"/>
              <a:pPr eaLnBrk="1" hangingPunct="1"/>
              <a:t>26</a:t>
            </a:fld>
            <a:endParaRPr lang="en-U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title"/>
          </p:nvPr>
        </p:nvSpPr>
        <p:spPr/>
        <p:txBody>
          <a:bodyPr/>
          <a:lstStyle/>
          <a:p>
            <a:pPr eaLnBrk="1" hangingPunct="1"/>
            <a:r>
              <a:rPr lang="en-US" smtClean="0"/>
              <a:t>Customer Equipment</a:t>
            </a:r>
          </a:p>
        </p:txBody>
      </p:sp>
      <p:pic>
        <p:nvPicPr>
          <p:cNvPr id="2969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770" t="22472" r="3749" b="1028"/>
          <a:stretch>
            <a:fillRect/>
          </a:stretch>
        </p:blipFill>
        <p:spPr>
          <a:xfrm>
            <a:off x="901700" y="1579563"/>
            <a:ext cx="7313613" cy="4586287"/>
          </a:xfrm>
        </p:spPr>
      </p:pic>
      <p:sp>
        <p:nvSpPr>
          <p:cNvPr id="297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3D2380-29D1-438B-BF73-B466F1C2BB95}" type="slidenum">
              <a:rPr lang="en-US" smtClean="0"/>
              <a:pPr eaLnBrk="1" hangingPunct="1"/>
              <a:t>27</a:t>
            </a:fld>
            <a:endParaRPr lang="en-US" smtClean="0"/>
          </a:p>
        </p:txBody>
      </p:sp>
      <p:sp>
        <p:nvSpPr>
          <p:cNvPr id="29701" name="Oval 7"/>
          <p:cNvSpPr>
            <a:spLocks noChangeArrowheads="1"/>
          </p:cNvSpPr>
          <p:nvPr/>
        </p:nvSpPr>
        <p:spPr bwMode="auto">
          <a:xfrm>
            <a:off x="5311775" y="2566988"/>
            <a:ext cx="155575" cy="155575"/>
          </a:xfrm>
          <a:prstGeom prst="ellipse">
            <a:avLst/>
          </a:prstGeom>
          <a:solidFill>
            <a:srgbClr val="FF0000"/>
          </a:solidFill>
          <a:ln w="9525">
            <a:solidFill>
              <a:schemeClr val="tx1"/>
            </a:solidFill>
            <a:round/>
            <a:headEnd/>
            <a:tailEnd/>
          </a:ln>
        </p:spPr>
        <p:txBody>
          <a:bodyPr wrap="none" anchor="ctr"/>
          <a:lstStyle/>
          <a:p>
            <a:endParaRPr lang="en-US"/>
          </a:p>
        </p:txBody>
      </p:sp>
      <p:sp>
        <p:nvSpPr>
          <p:cNvPr id="29702" name="Line 8"/>
          <p:cNvSpPr>
            <a:spLocks noChangeShapeType="1"/>
          </p:cNvSpPr>
          <p:nvPr/>
        </p:nvSpPr>
        <p:spPr bwMode="auto">
          <a:xfrm flipH="1">
            <a:off x="5491163" y="2343150"/>
            <a:ext cx="1098550" cy="288925"/>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3" name="Text Box 9"/>
          <p:cNvSpPr txBox="1">
            <a:spLocks noChangeArrowheads="1"/>
          </p:cNvSpPr>
          <p:nvPr/>
        </p:nvSpPr>
        <p:spPr bwMode="auto">
          <a:xfrm>
            <a:off x="6697663" y="1836738"/>
            <a:ext cx="1220787" cy="925512"/>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Customer Location One</a:t>
            </a:r>
          </a:p>
        </p:txBody>
      </p:sp>
      <p:sp>
        <p:nvSpPr>
          <p:cNvPr id="29704" name="Oval 10"/>
          <p:cNvSpPr>
            <a:spLocks noChangeArrowheads="1"/>
          </p:cNvSpPr>
          <p:nvPr/>
        </p:nvSpPr>
        <p:spPr bwMode="auto">
          <a:xfrm>
            <a:off x="5127625" y="5327650"/>
            <a:ext cx="155575" cy="155575"/>
          </a:xfrm>
          <a:prstGeom prst="ellipse">
            <a:avLst/>
          </a:prstGeom>
          <a:solidFill>
            <a:srgbClr val="FF0000"/>
          </a:solidFill>
          <a:ln w="9525">
            <a:solidFill>
              <a:schemeClr val="tx1"/>
            </a:solidFill>
            <a:round/>
            <a:headEnd/>
            <a:tailEnd/>
          </a:ln>
        </p:spPr>
        <p:txBody>
          <a:bodyPr wrap="none" anchor="ctr"/>
          <a:lstStyle/>
          <a:p>
            <a:endParaRPr lang="en-US"/>
          </a:p>
        </p:txBody>
      </p:sp>
      <p:sp>
        <p:nvSpPr>
          <p:cNvPr id="29705" name="Line 11"/>
          <p:cNvSpPr>
            <a:spLocks noChangeShapeType="1"/>
          </p:cNvSpPr>
          <p:nvPr/>
        </p:nvSpPr>
        <p:spPr bwMode="auto">
          <a:xfrm flipH="1">
            <a:off x="5383213" y="4459288"/>
            <a:ext cx="1360487" cy="874712"/>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6" name="Text Box 12"/>
          <p:cNvSpPr txBox="1">
            <a:spLocks noChangeArrowheads="1"/>
          </p:cNvSpPr>
          <p:nvPr/>
        </p:nvSpPr>
        <p:spPr bwMode="auto">
          <a:xfrm>
            <a:off x="6843713" y="3979863"/>
            <a:ext cx="1220787" cy="925512"/>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Base Station Tower</a:t>
            </a:r>
          </a:p>
        </p:txBody>
      </p:sp>
      <p:sp>
        <p:nvSpPr>
          <p:cNvPr id="29707" name="Line 14"/>
          <p:cNvSpPr>
            <a:spLocks noChangeShapeType="1"/>
          </p:cNvSpPr>
          <p:nvPr/>
        </p:nvSpPr>
        <p:spPr bwMode="auto">
          <a:xfrm>
            <a:off x="3578225" y="3705225"/>
            <a:ext cx="1616075" cy="40163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8" name="Text Box 15"/>
          <p:cNvSpPr txBox="1">
            <a:spLocks noChangeArrowheads="1"/>
          </p:cNvSpPr>
          <p:nvPr/>
        </p:nvSpPr>
        <p:spPr bwMode="auto">
          <a:xfrm>
            <a:off x="1019175" y="3122613"/>
            <a:ext cx="2436813" cy="120015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Distance from Base Station Antenna to Customer Location is</a:t>
            </a:r>
            <a:br>
              <a:rPr lang="en-US"/>
            </a:br>
            <a:r>
              <a:rPr lang="en-US"/>
              <a:t>½ mile</a:t>
            </a:r>
          </a:p>
        </p:txBody>
      </p:sp>
      <p:sp>
        <p:nvSpPr>
          <p:cNvPr id="29709" name="Text Box 16"/>
          <p:cNvSpPr txBox="1">
            <a:spLocks noChangeArrowheads="1"/>
          </p:cNvSpPr>
          <p:nvPr/>
        </p:nvSpPr>
        <p:spPr bwMode="auto">
          <a:xfrm>
            <a:off x="6831013" y="5140325"/>
            <a:ext cx="1220787" cy="925513"/>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Customer Location Two</a:t>
            </a:r>
          </a:p>
        </p:txBody>
      </p:sp>
      <p:sp>
        <p:nvSpPr>
          <p:cNvPr id="29710" name="Oval 17"/>
          <p:cNvSpPr>
            <a:spLocks noChangeArrowheads="1"/>
          </p:cNvSpPr>
          <p:nvPr/>
        </p:nvSpPr>
        <p:spPr bwMode="auto">
          <a:xfrm>
            <a:off x="5307013" y="5651500"/>
            <a:ext cx="155575" cy="155575"/>
          </a:xfrm>
          <a:prstGeom prst="ellipse">
            <a:avLst/>
          </a:prstGeom>
          <a:solidFill>
            <a:srgbClr val="FF0000"/>
          </a:solidFill>
          <a:ln w="9525">
            <a:solidFill>
              <a:schemeClr val="tx1"/>
            </a:solidFill>
            <a:round/>
            <a:headEnd/>
            <a:tailEnd/>
          </a:ln>
        </p:spPr>
        <p:txBody>
          <a:bodyPr wrap="none" anchor="ctr"/>
          <a:lstStyle/>
          <a:p>
            <a:endParaRPr lang="en-US"/>
          </a:p>
        </p:txBody>
      </p:sp>
      <p:sp>
        <p:nvSpPr>
          <p:cNvPr id="29711" name="Line 18"/>
          <p:cNvSpPr>
            <a:spLocks noChangeShapeType="1"/>
          </p:cNvSpPr>
          <p:nvPr/>
        </p:nvSpPr>
        <p:spPr bwMode="auto">
          <a:xfrm flipH="1">
            <a:off x="5495925" y="5718175"/>
            <a:ext cx="1225550" cy="15875"/>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12" name="Text Box 20"/>
          <p:cNvSpPr txBox="1">
            <a:spLocks noChangeArrowheads="1"/>
          </p:cNvSpPr>
          <p:nvPr/>
        </p:nvSpPr>
        <p:spPr bwMode="auto">
          <a:xfrm>
            <a:off x="987425" y="4867275"/>
            <a:ext cx="2514600" cy="1200150"/>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Distance from Base Station Antenna to Customer Location is 393 feet</a:t>
            </a:r>
          </a:p>
        </p:txBody>
      </p:sp>
      <p:sp>
        <p:nvSpPr>
          <p:cNvPr id="29713" name="Line 21"/>
          <p:cNvSpPr>
            <a:spLocks noChangeShapeType="1"/>
          </p:cNvSpPr>
          <p:nvPr/>
        </p:nvSpPr>
        <p:spPr bwMode="auto">
          <a:xfrm>
            <a:off x="3683000" y="5535613"/>
            <a:ext cx="1576388" cy="5715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14" name="Line 22"/>
          <p:cNvSpPr>
            <a:spLocks noChangeShapeType="1"/>
          </p:cNvSpPr>
          <p:nvPr/>
        </p:nvSpPr>
        <p:spPr bwMode="auto">
          <a:xfrm flipH="1">
            <a:off x="5213350" y="2820988"/>
            <a:ext cx="155575" cy="2392362"/>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5" name="Line 23"/>
          <p:cNvSpPr>
            <a:spLocks noChangeShapeType="1"/>
          </p:cNvSpPr>
          <p:nvPr/>
        </p:nvSpPr>
        <p:spPr bwMode="auto">
          <a:xfrm>
            <a:off x="5260975" y="5494338"/>
            <a:ext cx="80963" cy="123825"/>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6" name="Footer Placeholder 2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mtClean="0"/>
              <a:t>Total Costs</a:t>
            </a:r>
          </a:p>
        </p:txBody>
      </p:sp>
      <p:sp>
        <p:nvSpPr>
          <p:cNvPr id="30723" name="Rectangle 3"/>
          <p:cNvSpPr>
            <a:spLocks noGrp="1" noChangeArrowheads="1"/>
          </p:cNvSpPr>
          <p:nvPr>
            <p:ph idx="1"/>
          </p:nvPr>
        </p:nvSpPr>
        <p:spPr/>
        <p:txBody>
          <a:bodyPr/>
          <a:lstStyle/>
          <a:p>
            <a:pPr eaLnBrk="1" hangingPunct="1"/>
            <a:r>
              <a:rPr lang="en-US" smtClean="0"/>
              <a:t>In summary, the total costs for a typical operation are</a:t>
            </a:r>
          </a:p>
          <a:p>
            <a:pPr lvl="1" eaLnBrk="1" hangingPunct="1"/>
            <a:r>
              <a:rPr lang="en-US" smtClean="0"/>
              <a:t>Base station equipment and installation - $10,000</a:t>
            </a:r>
          </a:p>
          <a:p>
            <a:pPr lvl="1" eaLnBrk="1" hangingPunct="1"/>
            <a:r>
              <a:rPr lang="en-US" smtClean="0"/>
              <a:t>Customer equipment and installation - $500 per wireless subscriber</a:t>
            </a:r>
          </a:p>
          <a:p>
            <a:pPr lvl="1" eaLnBrk="1" hangingPunct="1"/>
            <a:r>
              <a:rPr lang="en-US" smtClean="0"/>
              <a:t>Data line - $28 per wireless subscriber</a:t>
            </a:r>
          </a:p>
          <a:p>
            <a:pPr lvl="1" eaLnBrk="1" hangingPunct="1"/>
            <a:r>
              <a:rPr lang="en-US" smtClean="0"/>
              <a:t>Network operations center - $3,000 to $12,000</a:t>
            </a:r>
          </a:p>
        </p:txBody>
      </p:sp>
      <p:sp>
        <p:nvSpPr>
          <p:cNvPr id="307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C3AC1D-D855-4CB6-A78E-1587D8523265}" type="slidenum">
              <a:rPr lang="en-US" smtClean="0"/>
              <a:pPr eaLnBrk="1" hangingPunct="1"/>
              <a:t>28</a:t>
            </a:fld>
            <a:endParaRPr lang="en-US" smtClean="0"/>
          </a:p>
        </p:txBody>
      </p:sp>
      <p:sp>
        <p:nvSpPr>
          <p:cNvPr id="30725"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mtClean="0"/>
              <a:t>The Example Area</a:t>
            </a:r>
          </a:p>
        </p:txBody>
      </p:sp>
      <p:pic>
        <p:nvPicPr>
          <p:cNvPr id="31747"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312" t="22112" r="1271" b="4416"/>
          <a:stretch>
            <a:fillRect/>
          </a:stretch>
        </p:blipFill>
        <p:spPr>
          <a:xfrm>
            <a:off x="879475" y="1743075"/>
            <a:ext cx="7348538" cy="4198938"/>
          </a:xfrm>
        </p:spPr>
      </p:pic>
      <p:sp>
        <p:nvSpPr>
          <p:cNvPr id="317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23E8DB1-5CD1-450D-A3AC-EB683FA4A533}" type="slidenum">
              <a:rPr lang="en-US" smtClean="0"/>
              <a:pPr eaLnBrk="1" hangingPunct="1"/>
              <a:t>29</a:t>
            </a:fld>
            <a:endParaRPr lang="en-US" smtClean="0"/>
          </a:p>
        </p:txBody>
      </p:sp>
      <p:sp>
        <p:nvSpPr>
          <p:cNvPr id="31749" name="Text Box 9"/>
          <p:cNvSpPr txBox="1">
            <a:spLocks noChangeArrowheads="1"/>
          </p:cNvSpPr>
          <p:nvPr/>
        </p:nvSpPr>
        <p:spPr bwMode="auto">
          <a:xfrm>
            <a:off x="6048375" y="3943350"/>
            <a:ext cx="2179638" cy="6508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atin typeface="Times New Roman" pitchFamily="18" charset="0"/>
              </a:rPr>
              <a:t>BASE STATION</a:t>
            </a:r>
            <a:br>
              <a:rPr lang="en-US">
                <a:latin typeface="Times New Roman" pitchFamily="18" charset="0"/>
              </a:rPr>
            </a:br>
            <a:r>
              <a:rPr lang="en-US">
                <a:latin typeface="Times New Roman" pitchFamily="18" charset="0"/>
              </a:rPr>
              <a:t>ANTENNA SITE</a:t>
            </a:r>
          </a:p>
        </p:txBody>
      </p:sp>
      <p:sp>
        <p:nvSpPr>
          <p:cNvPr id="31750" name="Text Box 10"/>
          <p:cNvSpPr txBox="1">
            <a:spLocks noChangeArrowheads="1"/>
          </p:cNvSpPr>
          <p:nvPr/>
        </p:nvSpPr>
        <p:spPr bwMode="auto">
          <a:xfrm>
            <a:off x="5653088" y="2586038"/>
            <a:ext cx="2179637" cy="376237"/>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atin typeface="Times New Roman" pitchFamily="18" charset="0"/>
              </a:rPr>
              <a:t>CUSTOMER SITE</a:t>
            </a:r>
          </a:p>
        </p:txBody>
      </p:sp>
      <p:sp>
        <p:nvSpPr>
          <p:cNvPr id="31751" name="Line 11"/>
          <p:cNvSpPr>
            <a:spLocks noChangeShapeType="1"/>
          </p:cNvSpPr>
          <p:nvPr/>
        </p:nvSpPr>
        <p:spPr bwMode="auto">
          <a:xfrm flipH="1">
            <a:off x="3910013" y="2801938"/>
            <a:ext cx="1654175" cy="369887"/>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2" name="Line 12"/>
          <p:cNvSpPr>
            <a:spLocks noChangeShapeType="1"/>
          </p:cNvSpPr>
          <p:nvPr/>
        </p:nvSpPr>
        <p:spPr bwMode="auto">
          <a:xfrm flipH="1">
            <a:off x="3854450" y="4275138"/>
            <a:ext cx="2097088" cy="566737"/>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3" name="Line 13"/>
          <p:cNvSpPr>
            <a:spLocks noChangeShapeType="1"/>
          </p:cNvSpPr>
          <p:nvPr/>
        </p:nvSpPr>
        <p:spPr bwMode="auto">
          <a:xfrm flipH="1">
            <a:off x="3770313" y="3190875"/>
            <a:ext cx="95250" cy="164306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4" name="Text Box 14"/>
          <p:cNvSpPr txBox="1">
            <a:spLocks noChangeArrowheads="1"/>
          </p:cNvSpPr>
          <p:nvPr/>
        </p:nvSpPr>
        <p:spPr bwMode="auto">
          <a:xfrm rot="-5196438">
            <a:off x="2293144" y="3540919"/>
            <a:ext cx="1903413" cy="83502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1600">
                <a:latin typeface="Times New Roman" pitchFamily="18" charset="0"/>
              </a:rPr>
              <a:t>0.80 KILOMETERS</a:t>
            </a:r>
            <a:br>
              <a:rPr lang="en-US" sz="1600">
                <a:latin typeface="Times New Roman" pitchFamily="18" charset="0"/>
              </a:rPr>
            </a:br>
            <a:r>
              <a:rPr lang="en-US" sz="1600">
                <a:latin typeface="Times New Roman" pitchFamily="18" charset="0"/>
              </a:rPr>
              <a:t>OR</a:t>
            </a:r>
            <a:br>
              <a:rPr lang="en-US" sz="1600">
                <a:latin typeface="Times New Roman" pitchFamily="18" charset="0"/>
              </a:rPr>
            </a:br>
            <a:r>
              <a:rPr lang="en-US" sz="1600">
                <a:latin typeface="Times New Roman" pitchFamily="18" charset="0"/>
              </a:rPr>
              <a:t>0.50 MILES</a:t>
            </a:r>
          </a:p>
        </p:txBody>
      </p:sp>
      <p:sp>
        <p:nvSpPr>
          <p:cNvPr id="31755" name="Footer Placeholder 1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smtClean="0"/>
              <a:t>Point to Point Link</a:t>
            </a:r>
          </a:p>
        </p:txBody>
      </p:sp>
      <p:sp>
        <p:nvSpPr>
          <p:cNvPr id="5123" name="Content Placeholder 2"/>
          <p:cNvSpPr>
            <a:spLocks noGrp="1"/>
          </p:cNvSpPr>
          <p:nvPr>
            <p:ph idx="1"/>
          </p:nvPr>
        </p:nvSpPr>
        <p:spPr/>
        <p:txBody>
          <a:bodyPr/>
          <a:lstStyle/>
          <a:p>
            <a:pPr eaLnBrk="1" hangingPunct="1"/>
            <a:r>
              <a:rPr lang="en-US" smtClean="0"/>
              <a:t>A point to point long distance link can use either an unlicensed or licensed frequency</a:t>
            </a:r>
          </a:p>
          <a:p>
            <a:pPr eaLnBrk="1" hangingPunct="1"/>
            <a:r>
              <a:rPr lang="en-US" smtClean="0"/>
              <a:t>If unlicensed, 5 GHz is the most commonly used frequency</a:t>
            </a:r>
          </a:p>
          <a:p>
            <a:pPr eaLnBrk="1" hangingPunct="1"/>
            <a:r>
              <a:rPr lang="en-US" smtClean="0"/>
              <a:t>When licensed 6, 11, 18, and 23 GHz are common</a:t>
            </a:r>
          </a:p>
          <a:p>
            <a:pPr eaLnBrk="1" hangingPunct="1"/>
            <a:r>
              <a:rPr lang="en-US" smtClean="0"/>
              <a:t>Here is an example of this type of link</a:t>
            </a:r>
          </a:p>
        </p:txBody>
      </p:sp>
      <p:sp>
        <p:nvSpPr>
          <p:cNvPr id="51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51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2B6B121-EF99-4E08-AC1C-9970EB6675FC}" type="slidenum">
              <a:rPr lang="en-US" smtClean="0"/>
              <a:pPr eaLnBrk="1" hangingPunct="1"/>
              <a:t>3</a:t>
            </a:fld>
            <a:endParaRPr 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mtClean="0"/>
              <a:t>Base Station Equipment</a:t>
            </a:r>
          </a:p>
        </p:txBody>
      </p:sp>
      <p:sp>
        <p:nvSpPr>
          <p:cNvPr id="32771" name="Rectangle 3"/>
          <p:cNvSpPr>
            <a:spLocks noGrp="1" noChangeArrowheads="1"/>
          </p:cNvSpPr>
          <p:nvPr>
            <p:ph idx="1"/>
          </p:nvPr>
        </p:nvSpPr>
        <p:spPr/>
        <p:txBody>
          <a:bodyPr/>
          <a:lstStyle/>
          <a:p>
            <a:pPr eaLnBrk="1" hangingPunct="1">
              <a:lnSpc>
                <a:spcPct val="90000"/>
              </a:lnSpc>
            </a:pPr>
            <a:r>
              <a:rPr lang="en-US" smtClean="0"/>
              <a:t>The equipment at a base station site varies</a:t>
            </a:r>
          </a:p>
          <a:p>
            <a:pPr eaLnBrk="1" hangingPunct="1">
              <a:lnSpc>
                <a:spcPct val="90000"/>
              </a:lnSpc>
            </a:pPr>
            <a:r>
              <a:rPr lang="en-US" smtClean="0"/>
              <a:t>In general the following is required</a:t>
            </a:r>
          </a:p>
          <a:p>
            <a:pPr lvl="1" eaLnBrk="1" hangingPunct="1">
              <a:lnSpc>
                <a:spcPct val="90000"/>
              </a:lnSpc>
            </a:pPr>
            <a:r>
              <a:rPr lang="en-US" smtClean="0"/>
              <a:t>Tower</a:t>
            </a:r>
          </a:p>
          <a:p>
            <a:pPr lvl="1" eaLnBrk="1" hangingPunct="1">
              <a:lnSpc>
                <a:spcPct val="90000"/>
              </a:lnSpc>
            </a:pPr>
            <a:r>
              <a:rPr lang="en-US" smtClean="0"/>
              <a:t>Antenna</a:t>
            </a:r>
          </a:p>
          <a:p>
            <a:pPr lvl="1" eaLnBrk="1" hangingPunct="1">
              <a:lnSpc>
                <a:spcPct val="90000"/>
              </a:lnSpc>
            </a:pPr>
            <a:r>
              <a:rPr lang="en-US" smtClean="0"/>
              <a:t>Access point</a:t>
            </a:r>
          </a:p>
          <a:p>
            <a:pPr lvl="1" eaLnBrk="1" hangingPunct="1">
              <a:lnSpc>
                <a:spcPct val="90000"/>
              </a:lnSpc>
            </a:pPr>
            <a:r>
              <a:rPr lang="en-US" smtClean="0"/>
              <a:t>Cables</a:t>
            </a:r>
          </a:p>
          <a:p>
            <a:pPr lvl="1" eaLnBrk="1" hangingPunct="1">
              <a:lnSpc>
                <a:spcPct val="90000"/>
              </a:lnSpc>
            </a:pPr>
            <a:r>
              <a:rPr lang="en-US" smtClean="0"/>
              <a:t>Lightning protection</a:t>
            </a:r>
          </a:p>
          <a:p>
            <a:pPr lvl="1" eaLnBrk="1" hangingPunct="1">
              <a:lnSpc>
                <a:spcPct val="90000"/>
              </a:lnSpc>
            </a:pPr>
            <a:r>
              <a:rPr lang="en-US" smtClean="0"/>
              <a:t>Equipment building</a:t>
            </a:r>
          </a:p>
          <a:p>
            <a:pPr lvl="1" eaLnBrk="1" hangingPunct="1">
              <a:lnSpc>
                <a:spcPct val="90000"/>
              </a:lnSpc>
            </a:pPr>
            <a:r>
              <a:rPr lang="en-US" smtClean="0"/>
              <a:t>Router</a:t>
            </a:r>
          </a:p>
        </p:txBody>
      </p:sp>
      <p:sp>
        <p:nvSpPr>
          <p:cNvPr id="327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CAB3465-1425-4198-AD6B-EFECC2CC3168}" type="slidenum">
              <a:rPr lang="en-US" smtClean="0"/>
              <a:pPr eaLnBrk="1" hangingPunct="1"/>
              <a:t>30</a:t>
            </a:fld>
            <a:endParaRPr lang="en-US" smtClean="0"/>
          </a:p>
        </p:txBody>
      </p:sp>
      <p:sp>
        <p:nvSpPr>
          <p:cNvPr id="32773"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smtClean="0"/>
              <a:t>Base Station Equipment</a:t>
            </a:r>
          </a:p>
        </p:txBody>
      </p:sp>
      <p:sp>
        <p:nvSpPr>
          <p:cNvPr id="33795" name="Content Placeholder 2"/>
          <p:cNvSpPr>
            <a:spLocks noGrp="1"/>
          </p:cNvSpPr>
          <p:nvPr>
            <p:ph idx="1"/>
          </p:nvPr>
        </p:nvSpPr>
        <p:spPr/>
        <p:txBody>
          <a:bodyPr/>
          <a:lstStyle/>
          <a:p>
            <a:pPr lvl="1" eaLnBrk="1" hangingPunct="1">
              <a:lnSpc>
                <a:spcPct val="90000"/>
              </a:lnSpc>
            </a:pPr>
            <a:r>
              <a:rPr lang="en-US" smtClean="0"/>
              <a:t>CSU/DSU</a:t>
            </a:r>
          </a:p>
          <a:p>
            <a:pPr lvl="1" eaLnBrk="1" hangingPunct="1">
              <a:lnSpc>
                <a:spcPct val="90000"/>
              </a:lnSpc>
            </a:pPr>
            <a:r>
              <a:rPr lang="en-US" smtClean="0"/>
              <a:t>Hub</a:t>
            </a:r>
          </a:p>
          <a:p>
            <a:pPr lvl="1" eaLnBrk="1" hangingPunct="1">
              <a:lnSpc>
                <a:spcPct val="90000"/>
              </a:lnSpc>
            </a:pPr>
            <a:r>
              <a:rPr lang="en-US" smtClean="0"/>
              <a:t>UPS</a:t>
            </a:r>
          </a:p>
          <a:p>
            <a:pPr eaLnBrk="1" hangingPunct="1">
              <a:lnSpc>
                <a:spcPct val="90000"/>
              </a:lnSpc>
            </a:pPr>
            <a:r>
              <a:rPr lang="en-US" smtClean="0"/>
              <a:t>This diagram shows the general layout of this example base station site</a:t>
            </a:r>
          </a:p>
        </p:txBody>
      </p:sp>
      <p:sp>
        <p:nvSpPr>
          <p:cNvPr id="337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337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63C603D-1276-4C05-AFEE-CA6D50212570}" type="slidenum">
              <a:rPr lang="en-US" smtClean="0"/>
              <a:pPr eaLnBrk="1" hangingPunct="1"/>
              <a:t>31</a:t>
            </a:fld>
            <a:endParaRPr 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mtClean="0"/>
              <a:t>Base Station Equipment</a:t>
            </a:r>
          </a:p>
        </p:txBody>
      </p:sp>
      <p:pic>
        <p:nvPicPr>
          <p:cNvPr id="34819" name="Picture 10" descr="BaseSt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7213" y="1600200"/>
            <a:ext cx="5489575" cy="4525963"/>
          </a:xfrm>
        </p:spPr>
      </p:pic>
      <p:sp>
        <p:nvSpPr>
          <p:cNvPr id="348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32B6DDF-235C-401D-8005-B078E74596FF}" type="slidenum">
              <a:rPr lang="en-US" smtClean="0"/>
              <a:pPr eaLnBrk="1" hangingPunct="1"/>
              <a:t>32</a:t>
            </a:fld>
            <a:endParaRPr lang="en-US" smtClean="0"/>
          </a:p>
        </p:txBody>
      </p:sp>
      <p:sp>
        <p:nvSpPr>
          <p:cNvPr id="34821"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mtClean="0"/>
              <a:t>Base Station Tower</a:t>
            </a:r>
          </a:p>
        </p:txBody>
      </p:sp>
      <p:sp>
        <p:nvSpPr>
          <p:cNvPr id="35843" name="Rectangle 3"/>
          <p:cNvSpPr>
            <a:spLocks noGrp="1" noChangeArrowheads="1"/>
          </p:cNvSpPr>
          <p:nvPr>
            <p:ph idx="1"/>
          </p:nvPr>
        </p:nvSpPr>
        <p:spPr/>
        <p:txBody>
          <a:bodyPr/>
          <a:lstStyle/>
          <a:p>
            <a:pPr eaLnBrk="1" hangingPunct="1"/>
            <a:r>
              <a:rPr lang="en-US" smtClean="0"/>
              <a:t>The base station tower for this site is a Rohn Model 25</a:t>
            </a:r>
          </a:p>
          <a:p>
            <a:pPr eaLnBrk="1" hangingPunct="1"/>
            <a:r>
              <a:rPr lang="en-US" smtClean="0"/>
              <a:t>The tower is assembled in ten foot sections, one section at a time until the desired height is reached</a:t>
            </a:r>
          </a:p>
          <a:p>
            <a:pPr eaLnBrk="1" hangingPunct="1"/>
            <a:r>
              <a:rPr lang="en-US" smtClean="0"/>
              <a:t>In this case that is 100 feet</a:t>
            </a:r>
          </a:p>
          <a:p>
            <a:pPr eaLnBrk="1" hangingPunct="1"/>
            <a:r>
              <a:rPr lang="en-US" smtClean="0"/>
              <a:t>To raise the tower the bottom section is put in place, then the concrete foundation is poured around it</a:t>
            </a:r>
          </a:p>
        </p:txBody>
      </p:sp>
      <p:sp>
        <p:nvSpPr>
          <p:cNvPr id="358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1611960-2B36-4F13-83F2-057DCDF647F2}" type="slidenum">
              <a:rPr lang="en-US" smtClean="0"/>
              <a:pPr eaLnBrk="1" hangingPunct="1"/>
              <a:t>33</a:t>
            </a:fld>
            <a:endParaRPr lang="en-US" smtClean="0"/>
          </a:p>
        </p:txBody>
      </p:sp>
      <p:sp>
        <p:nvSpPr>
          <p:cNvPr id="35845"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smtClean="0"/>
              <a:t>Base Station Tower</a:t>
            </a:r>
          </a:p>
        </p:txBody>
      </p:sp>
      <p:sp>
        <p:nvSpPr>
          <p:cNvPr id="36867" name="Content Placeholder 2"/>
          <p:cNvSpPr>
            <a:spLocks noGrp="1"/>
          </p:cNvSpPr>
          <p:nvPr>
            <p:ph idx="1"/>
          </p:nvPr>
        </p:nvSpPr>
        <p:spPr/>
        <p:txBody>
          <a:bodyPr/>
          <a:lstStyle/>
          <a:p>
            <a:pPr eaLnBrk="1" hangingPunct="1"/>
            <a:r>
              <a:rPr lang="en-US" smtClean="0"/>
              <a:t>The concrete for the foundation only goes 2 feet into the ground as guy wires are used to provide the rest of the support for the tower</a:t>
            </a:r>
          </a:p>
          <a:p>
            <a:pPr eaLnBrk="1" hangingPunct="1"/>
            <a:r>
              <a:rPr lang="en-US" smtClean="0"/>
              <a:t>Once the base section is set the other sections are added one at a time</a:t>
            </a:r>
          </a:p>
          <a:p>
            <a:pPr eaLnBrk="1" hangingPunct="1"/>
            <a:r>
              <a:rPr lang="en-US" smtClean="0"/>
              <a:t>Here is what the finished tower looks like</a:t>
            </a:r>
          </a:p>
        </p:txBody>
      </p:sp>
      <p:sp>
        <p:nvSpPr>
          <p:cNvPr id="368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368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CEF81E4-95F9-436D-89EF-2E5C2ED20E3C}" type="slidenum">
              <a:rPr lang="en-US" smtClean="0"/>
              <a:pPr eaLnBrk="1" hangingPunct="1"/>
              <a:t>34</a:t>
            </a:fld>
            <a:endParaRPr lang="en-US"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mtClean="0"/>
              <a:t>Base Station Tower</a:t>
            </a:r>
          </a:p>
        </p:txBody>
      </p:sp>
      <p:pic>
        <p:nvPicPr>
          <p:cNvPr id="37891" name="Picture 4" descr="WISPTower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279" t="3877" r="20331" b="6427"/>
          <a:stretch>
            <a:fillRect/>
          </a:stretch>
        </p:blipFill>
        <p:spPr>
          <a:xfrm>
            <a:off x="3540125" y="1565275"/>
            <a:ext cx="2039938" cy="4564063"/>
          </a:xfrm>
        </p:spPr>
      </p:pic>
      <p:sp>
        <p:nvSpPr>
          <p:cNvPr id="378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F45E2C6-2BBA-4C2A-B39B-7325C7B129FC}" type="slidenum">
              <a:rPr lang="en-US" smtClean="0"/>
              <a:pPr eaLnBrk="1" hangingPunct="1"/>
              <a:t>35</a:t>
            </a:fld>
            <a:endParaRPr lang="en-US" smtClean="0"/>
          </a:p>
        </p:txBody>
      </p:sp>
      <p:sp>
        <p:nvSpPr>
          <p:cNvPr id="37893"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Base Station Tower Foundation</a:t>
            </a:r>
          </a:p>
        </p:txBody>
      </p:sp>
      <p:pic>
        <p:nvPicPr>
          <p:cNvPr id="38915" name="Picture 4" descr="WISPTowerBas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01963" y="1562100"/>
            <a:ext cx="3101975" cy="4594225"/>
          </a:xfrm>
        </p:spPr>
      </p:pic>
      <p:sp>
        <p:nvSpPr>
          <p:cNvPr id="389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9218AA-703A-4AFB-A5EA-876C7330F4BC}" type="slidenum">
              <a:rPr lang="en-US" smtClean="0"/>
              <a:pPr eaLnBrk="1" hangingPunct="1"/>
              <a:t>36</a:t>
            </a:fld>
            <a:endParaRPr lang="en-US" smtClean="0"/>
          </a:p>
        </p:txBody>
      </p:sp>
      <p:sp>
        <p:nvSpPr>
          <p:cNvPr id="38917"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mtClean="0"/>
              <a:t>Base Station Tower Foundation</a:t>
            </a:r>
          </a:p>
        </p:txBody>
      </p:sp>
      <p:pic>
        <p:nvPicPr>
          <p:cNvPr id="39939" name="Picture 4" descr="WISPTowerFound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1100" y="1597025"/>
            <a:ext cx="6753225" cy="4559300"/>
          </a:xfrm>
        </p:spPr>
      </p:pic>
      <p:sp>
        <p:nvSpPr>
          <p:cNvPr id="399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E38A609-3D89-4BCC-9F0D-44B1DED454ED}" type="slidenum">
              <a:rPr lang="en-US" smtClean="0"/>
              <a:pPr eaLnBrk="1" hangingPunct="1"/>
              <a:t>37</a:t>
            </a:fld>
            <a:endParaRPr lang="en-US" smtClean="0"/>
          </a:p>
        </p:txBody>
      </p:sp>
      <p:sp>
        <p:nvSpPr>
          <p:cNvPr id="39941"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Grp="1" noChangeArrowheads="1"/>
          </p:cNvSpPr>
          <p:nvPr>
            <p:ph type="title"/>
          </p:nvPr>
        </p:nvSpPr>
        <p:spPr/>
        <p:txBody>
          <a:bodyPr/>
          <a:lstStyle/>
          <a:p>
            <a:pPr eaLnBrk="1" hangingPunct="1"/>
            <a:r>
              <a:rPr lang="en-US" smtClean="0"/>
              <a:t>Base Station Tower Guy Wire</a:t>
            </a:r>
          </a:p>
        </p:txBody>
      </p:sp>
      <p:pic>
        <p:nvPicPr>
          <p:cNvPr id="40963" name="Picture 4" descr="WISPAnchorAttachmentToTow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4586" t="14989" r="25687" b="21838"/>
          <a:stretch>
            <a:fillRect/>
          </a:stretch>
        </p:blipFill>
        <p:spPr>
          <a:xfrm>
            <a:off x="1903413" y="1587500"/>
            <a:ext cx="5273675" cy="4524375"/>
          </a:xfrm>
        </p:spPr>
      </p:pic>
      <p:sp>
        <p:nvSpPr>
          <p:cNvPr id="409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A3185B-7A83-4500-AFD0-A4C5C56840DF}" type="slidenum">
              <a:rPr lang="en-US" smtClean="0"/>
              <a:pPr eaLnBrk="1" hangingPunct="1"/>
              <a:t>38</a:t>
            </a:fld>
            <a:endParaRPr lang="en-US" smtClean="0"/>
          </a:p>
        </p:txBody>
      </p:sp>
      <p:sp>
        <p:nvSpPr>
          <p:cNvPr id="40965"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mtClean="0"/>
              <a:t>Base Station Tower Guy Wire</a:t>
            </a:r>
          </a:p>
        </p:txBody>
      </p:sp>
      <p:pic>
        <p:nvPicPr>
          <p:cNvPr id="41987" name="Picture 4" descr="WISPTowerAnchorFa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1576388"/>
            <a:ext cx="6748463" cy="4556125"/>
          </a:xfrm>
        </p:spPr>
      </p:pic>
      <p:sp>
        <p:nvSpPr>
          <p:cNvPr id="419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4F6043E-9162-4683-986A-EC44F2308FBE}" type="slidenum">
              <a:rPr lang="en-US" smtClean="0"/>
              <a:pPr eaLnBrk="1" hangingPunct="1"/>
              <a:t>39</a:t>
            </a:fld>
            <a:endParaRPr lang="en-US" smtClean="0"/>
          </a:p>
        </p:txBody>
      </p:sp>
      <p:sp>
        <p:nvSpPr>
          <p:cNvPr id="41989"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smtClean="0"/>
              <a:t>Point to Point Link</a:t>
            </a:r>
          </a:p>
        </p:txBody>
      </p:sp>
      <p:sp>
        <p:nvSpPr>
          <p:cNvPr id="6147" name="Content Placeholder 2"/>
          <p:cNvSpPr>
            <a:spLocks noGrp="1"/>
          </p:cNvSpPr>
          <p:nvPr>
            <p:ph idx="1"/>
          </p:nvPr>
        </p:nvSpPr>
        <p:spPr/>
        <p:txBody>
          <a:bodyPr/>
          <a:lstStyle/>
          <a:p>
            <a:pPr eaLnBrk="1" hangingPunct="1"/>
            <a:endParaRPr lang="en-US" smtClean="0"/>
          </a:p>
        </p:txBody>
      </p:sp>
      <p:sp>
        <p:nvSpPr>
          <p:cNvPr id="61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61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650CF53-1080-4422-9575-998E361379F7}" type="slidenum">
              <a:rPr lang="en-US" smtClean="0"/>
              <a:pPr eaLnBrk="1" hangingPunct="1"/>
              <a:t>4</a:t>
            </a:fld>
            <a:endParaRPr lang="en-US" smtClean="0"/>
          </a:p>
        </p:txBody>
      </p:sp>
      <p:pic>
        <p:nvPicPr>
          <p:cNvPr id="6150" name="Picture 3"/>
          <p:cNvPicPr>
            <a:picLocks noChangeAspect="1" noChangeArrowheads="1"/>
          </p:cNvPicPr>
          <p:nvPr/>
        </p:nvPicPr>
        <p:blipFill>
          <a:blip r:embed="rId2">
            <a:extLst>
              <a:ext uri="{28A0092B-C50C-407E-A947-70E740481C1C}">
                <a14:useLocalDpi xmlns:a14="http://schemas.microsoft.com/office/drawing/2010/main" val="0"/>
              </a:ext>
            </a:extLst>
          </a:blip>
          <a:srcRect l="17017" t="31761" r="18428" b="3125"/>
          <a:stretch>
            <a:fillRect/>
          </a:stretch>
        </p:blipFill>
        <p:spPr bwMode="auto">
          <a:xfrm>
            <a:off x="631825" y="1628775"/>
            <a:ext cx="7861300"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mtClean="0"/>
              <a:t>Base Station Tower Ground</a:t>
            </a:r>
          </a:p>
        </p:txBody>
      </p:sp>
      <p:pic>
        <p:nvPicPr>
          <p:cNvPr id="43011" name="Picture 4" descr="WISPGroun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4825" y="1600200"/>
            <a:ext cx="3054350" cy="4525963"/>
          </a:xfrm>
        </p:spPr>
      </p:pic>
      <p:sp>
        <p:nvSpPr>
          <p:cNvPr id="430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941D423-C244-4264-AF70-05CDECC48A4E}" type="slidenum">
              <a:rPr lang="en-US" smtClean="0"/>
              <a:pPr eaLnBrk="1" hangingPunct="1"/>
              <a:t>40</a:t>
            </a:fld>
            <a:endParaRPr lang="en-US" smtClean="0"/>
          </a:p>
        </p:txBody>
      </p:sp>
      <p:sp>
        <p:nvSpPr>
          <p:cNvPr id="43013"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mtClean="0"/>
              <a:t>Base Station Antenna</a:t>
            </a:r>
          </a:p>
        </p:txBody>
      </p:sp>
      <p:sp>
        <p:nvSpPr>
          <p:cNvPr id="44035" name="Rectangle 3"/>
          <p:cNvSpPr>
            <a:spLocks noGrp="1" noChangeArrowheads="1"/>
          </p:cNvSpPr>
          <p:nvPr>
            <p:ph idx="1"/>
          </p:nvPr>
        </p:nvSpPr>
        <p:spPr/>
        <p:txBody>
          <a:bodyPr/>
          <a:lstStyle/>
          <a:p>
            <a:pPr eaLnBrk="1" hangingPunct="1"/>
            <a:r>
              <a:rPr lang="en-US" smtClean="0"/>
              <a:t>At the top of the tower the antenna used is a 9 dBi gain omnidirectional antenna</a:t>
            </a:r>
          </a:p>
          <a:p>
            <a:pPr eaLnBrk="1" hangingPunct="1"/>
            <a:r>
              <a:rPr lang="en-US" smtClean="0"/>
              <a:t>The antenna is the short vertical section attached to the pole just above the flag</a:t>
            </a:r>
          </a:p>
          <a:p>
            <a:pPr eaLnBrk="1" hangingPunct="1"/>
            <a:r>
              <a:rPr lang="en-US" smtClean="0"/>
              <a:t>The flag was added to the tower because potential customers kept saying they could not see the tower</a:t>
            </a:r>
          </a:p>
        </p:txBody>
      </p:sp>
      <p:sp>
        <p:nvSpPr>
          <p:cNvPr id="440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3EB7613-BA59-4C1A-951B-7ED3A409CEB9}" type="slidenum">
              <a:rPr lang="en-US" smtClean="0"/>
              <a:pPr eaLnBrk="1" hangingPunct="1"/>
              <a:t>41</a:t>
            </a:fld>
            <a:endParaRPr lang="en-US" smtClean="0"/>
          </a:p>
        </p:txBody>
      </p:sp>
      <p:sp>
        <p:nvSpPr>
          <p:cNvPr id="44037"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Base Station Antenna</a:t>
            </a:r>
          </a:p>
        </p:txBody>
      </p:sp>
      <p:pic>
        <p:nvPicPr>
          <p:cNvPr id="45059" name="Picture 3" descr="WISPAntenna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20788" y="1600200"/>
            <a:ext cx="6702425" cy="4525963"/>
          </a:xfrm>
        </p:spPr>
      </p:pic>
      <p:sp>
        <p:nvSpPr>
          <p:cNvPr id="450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EC8AA81-45F6-44A4-83A6-FCF4BE728E48}" type="slidenum">
              <a:rPr lang="en-US" smtClean="0"/>
              <a:pPr eaLnBrk="1" hangingPunct="1"/>
              <a:t>42</a:t>
            </a:fld>
            <a:endParaRPr lang="en-US" smtClean="0"/>
          </a:p>
        </p:txBody>
      </p:sp>
      <p:sp>
        <p:nvSpPr>
          <p:cNvPr id="45061" name="Oval 4"/>
          <p:cNvSpPr>
            <a:spLocks noChangeArrowheads="1"/>
          </p:cNvSpPr>
          <p:nvPr/>
        </p:nvSpPr>
        <p:spPr bwMode="auto">
          <a:xfrm>
            <a:off x="3983038" y="3148013"/>
            <a:ext cx="784225" cy="7493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62" name="Line 5"/>
          <p:cNvSpPr>
            <a:spLocks noChangeShapeType="1"/>
          </p:cNvSpPr>
          <p:nvPr/>
        </p:nvSpPr>
        <p:spPr bwMode="auto">
          <a:xfrm>
            <a:off x="2865438" y="2887663"/>
            <a:ext cx="1382712" cy="576262"/>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63" name="Text Box 6"/>
          <p:cNvSpPr txBox="1">
            <a:spLocks noChangeArrowheads="1"/>
          </p:cNvSpPr>
          <p:nvPr/>
        </p:nvSpPr>
        <p:spPr bwMode="auto">
          <a:xfrm>
            <a:off x="1854200" y="2092325"/>
            <a:ext cx="1828800" cy="6508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Omnidirectional Antenna</a:t>
            </a:r>
          </a:p>
        </p:txBody>
      </p:sp>
      <p:sp>
        <p:nvSpPr>
          <p:cNvPr id="45064" name="Footer Placeholder 9"/>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mtClean="0"/>
              <a:t>Base Station Antenna</a:t>
            </a:r>
          </a:p>
        </p:txBody>
      </p:sp>
      <p:pic>
        <p:nvPicPr>
          <p:cNvPr id="4608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1780" t="36040" r="21204" b="20726"/>
          <a:stretch>
            <a:fillRect/>
          </a:stretch>
        </p:blipFill>
        <p:spPr>
          <a:xfrm>
            <a:off x="3151188" y="1414463"/>
            <a:ext cx="2492375" cy="4749800"/>
          </a:xfrm>
        </p:spPr>
      </p:pic>
      <p:sp>
        <p:nvSpPr>
          <p:cNvPr id="460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F38EC7-EEE0-4041-A67B-1D0AF9F10292}" type="slidenum">
              <a:rPr lang="en-US" smtClean="0"/>
              <a:pPr eaLnBrk="1" hangingPunct="1"/>
              <a:t>43</a:t>
            </a:fld>
            <a:endParaRPr lang="en-US" smtClean="0"/>
          </a:p>
        </p:txBody>
      </p:sp>
      <p:sp>
        <p:nvSpPr>
          <p:cNvPr id="46085"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mtClean="0"/>
              <a:t>Base Station Access Point</a:t>
            </a:r>
          </a:p>
        </p:txBody>
      </p:sp>
      <p:sp>
        <p:nvSpPr>
          <p:cNvPr id="47107" name="Rectangle 3"/>
          <p:cNvSpPr>
            <a:spLocks noGrp="1" noChangeArrowheads="1"/>
          </p:cNvSpPr>
          <p:nvPr>
            <p:ph idx="1"/>
          </p:nvPr>
        </p:nvSpPr>
        <p:spPr/>
        <p:txBody>
          <a:bodyPr/>
          <a:lstStyle/>
          <a:p>
            <a:pPr eaLnBrk="1" hangingPunct="1"/>
            <a:r>
              <a:rPr lang="en-US" smtClean="0"/>
              <a:t>As this is a 802.11b based network it uses an access point that conforms to those standards, but with modifications</a:t>
            </a:r>
          </a:p>
          <a:p>
            <a:pPr eaLnBrk="1" hangingPunct="1"/>
            <a:r>
              <a:rPr lang="en-US" smtClean="0"/>
              <a:t>Due to concerns about signal loss through the cable from the top of the tower down to the equipment building, the access point used here is mounted below the antenna at the top of the tower</a:t>
            </a:r>
          </a:p>
        </p:txBody>
      </p:sp>
      <p:sp>
        <p:nvSpPr>
          <p:cNvPr id="471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4FC7418-DB24-4D1E-9D31-3D13644B45CD}" type="slidenum">
              <a:rPr lang="en-US" smtClean="0"/>
              <a:pPr eaLnBrk="1" hangingPunct="1"/>
              <a:t>44</a:t>
            </a:fld>
            <a:endParaRPr lang="en-US" smtClean="0"/>
          </a:p>
        </p:txBody>
      </p:sp>
      <p:sp>
        <p:nvSpPr>
          <p:cNvPr id="47109"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mtClean="0"/>
              <a:t>Base Station Access Point</a:t>
            </a:r>
          </a:p>
        </p:txBody>
      </p:sp>
      <p:sp>
        <p:nvSpPr>
          <p:cNvPr id="48131" name="Content Placeholder 2"/>
          <p:cNvSpPr>
            <a:spLocks noGrp="1"/>
          </p:cNvSpPr>
          <p:nvPr>
            <p:ph idx="1"/>
          </p:nvPr>
        </p:nvSpPr>
        <p:spPr/>
        <p:txBody>
          <a:bodyPr/>
          <a:lstStyle/>
          <a:p>
            <a:pPr eaLnBrk="1" hangingPunct="1"/>
            <a:r>
              <a:rPr lang="en-US" smtClean="0"/>
              <a:t>This is a SmartBridges airPoint Pro outdoor unit</a:t>
            </a:r>
          </a:p>
          <a:p>
            <a:pPr eaLnBrk="1" hangingPunct="1"/>
            <a:r>
              <a:rPr lang="en-US" smtClean="0"/>
              <a:t>The case meets the NEMA4 requirements</a:t>
            </a:r>
          </a:p>
          <a:p>
            <a:pPr eaLnBrk="1" hangingPunct="1"/>
            <a:r>
              <a:rPr lang="en-US" smtClean="0"/>
              <a:t>The box is 130 mm by 130 mm by 35 mm or 5” by 5” by 1.3”</a:t>
            </a:r>
          </a:p>
          <a:p>
            <a:pPr eaLnBrk="1" hangingPunct="1"/>
            <a:r>
              <a:rPr lang="en-US" smtClean="0"/>
              <a:t>It weighs 0.55 kg or a little over a pound</a:t>
            </a:r>
          </a:p>
          <a:p>
            <a:pPr eaLnBrk="1" hangingPunct="1"/>
            <a:r>
              <a:rPr lang="en-US" smtClean="0"/>
              <a:t>Mounting is done by using a U-bolt and clamp to attach the unit to a tower member</a:t>
            </a:r>
          </a:p>
        </p:txBody>
      </p:sp>
      <p:sp>
        <p:nvSpPr>
          <p:cNvPr id="481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481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89A5295-AEA4-4129-B5CB-4D267D36D1CA}" type="slidenum">
              <a:rPr lang="en-US" smtClean="0"/>
              <a:pPr eaLnBrk="1" hangingPunct="1"/>
              <a:t>45</a:t>
            </a:fld>
            <a:endParaRPr lang="en-US"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mtClean="0"/>
              <a:t>Base Station Access Point</a:t>
            </a:r>
          </a:p>
        </p:txBody>
      </p:sp>
      <p:pic>
        <p:nvPicPr>
          <p:cNvPr id="49155" name="Picture 4" descr="SmartBridgesAccessPoin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36675" y="1558925"/>
            <a:ext cx="6365875" cy="4598988"/>
          </a:xfrm>
        </p:spPr>
      </p:pic>
      <p:sp>
        <p:nvSpPr>
          <p:cNvPr id="491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F003571-5127-4A0F-8917-BF8360B60232}" type="slidenum">
              <a:rPr lang="en-US" smtClean="0"/>
              <a:pPr eaLnBrk="1" hangingPunct="1"/>
              <a:t>46</a:t>
            </a:fld>
            <a:endParaRPr lang="en-US" smtClean="0"/>
          </a:p>
        </p:txBody>
      </p:sp>
      <p:sp>
        <p:nvSpPr>
          <p:cNvPr id="49157" name="Text Box 6"/>
          <p:cNvSpPr txBox="1">
            <a:spLocks noChangeArrowheads="1"/>
          </p:cNvSpPr>
          <p:nvPr/>
        </p:nvSpPr>
        <p:spPr bwMode="auto">
          <a:xfrm>
            <a:off x="681038" y="1477963"/>
            <a:ext cx="2879725" cy="6508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atin typeface="Times New Roman" pitchFamily="18" charset="0"/>
              </a:rPr>
              <a:t>WEATHERPROOF UTP CONNECTOR</a:t>
            </a:r>
          </a:p>
        </p:txBody>
      </p:sp>
      <p:sp>
        <p:nvSpPr>
          <p:cNvPr id="49158" name="Text Box 7"/>
          <p:cNvSpPr txBox="1">
            <a:spLocks noChangeArrowheads="1"/>
          </p:cNvSpPr>
          <p:nvPr/>
        </p:nvSpPr>
        <p:spPr bwMode="auto">
          <a:xfrm>
            <a:off x="501650" y="5468938"/>
            <a:ext cx="2879725" cy="6508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atin typeface="Times New Roman" pitchFamily="18" charset="0"/>
              </a:rPr>
              <a:t>CONNECTOR FOR ANTENNA</a:t>
            </a:r>
          </a:p>
        </p:txBody>
      </p:sp>
      <p:sp>
        <p:nvSpPr>
          <p:cNvPr id="49159" name="Line 8"/>
          <p:cNvSpPr>
            <a:spLocks noChangeShapeType="1"/>
          </p:cNvSpPr>
          <p:nvPr/>
        </p:nvSpPr>
        <p:spPr bwMode="auto">
          <a:xfrm>
            <a:off x="3502025" y="5778500"/>
            <a:ext cx="1866900" cy="587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60" name="Line 9"/>
          <p:cNvSpPr>
            <a:spLocks noChangeShapeType="1"/>
          </p:cNvSpPr>
          <p:nvPr/>
        </p:nvSpPr>
        <p:spPr bwMode="auto">
          <a:xfrm>
            <a:off x="2198688" y="2217738"/>
            <a:ext cx="739775" cy="5445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61" name="Footer Placeholder 10"/>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mtClean="0"/>
              <a:t>Access Point to Building</a:t>
            </a:r>
          </a:p>
        </p:txBody>
      </p:sp>
      <p:sp>
        <p:nvSpPr>
          <p:cNvPr id="50179" name="Rectangle 3"/>
          <p:cNvSpPr>
            <a:spLocks noGrp="1" noChangeArrowheads="1"/>
          </p:cNvSpPr>
          <p:nvPr>
            <p:ph idx="1"/>
          </p:nvPr>
        </p:nvSpPr>
        <p:spPr/>
        <p:txBody>
          <a:bodyPr/>
          <a:lstStyle/>
          <a:p>
            <a:pPr eaLnBrk="1" hangingPunct="1"/>
            <a:r>
              <a:rPr lang="en-US" smtClean="0"/>
              <a:t>The cable from the access point to the equipment building is standard outdoor UTP cable</a:t>
            </a:r>
          </a:p>
          <a:p>
            <a:pPr eaLnBrk="1" hangingPunct="1"/>
            <a:r>
              <a:rPr lang="en-US" smtClean="0"/>
              <a:t>The manufacturer of the access point does not call for shielded cable, so it is susceptible to interference and damage from lightning</a:t>
            </a:r>
          </a:p>
          <a:p>
            <a:pPr eaLnBrk="1" hangingPunct="1"/>
            <a:r>
              <a:rPr lang="en-US" smtClean="0"/>
              <a:t>This cable is used to deliver both the data and to deliver power to the access point</a:t>
            </a:r>
          </a:p>
        </p:txBody>
      </p:sp>
      <p:sp>
        <p:nvSpPr>
          <p:cNvPr id="501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DDF0250-2DC4-4308-880B-B3AE3AEF8B02}" type="slidenum">
              <a:rPr lang="en-US" smtClean="0"/>
              <a:pPr eaLnBrk="1" hangingPunct="1"/>
              <a:t>47</a:t>
            </a:fld>
            <a:endParaRPr lang="en-US" smtClean="0"/>
          </a:p>
        </p:txBody>
      </p:sp>
      <p:sp>
        <p:nvSpPr>
          <p:cNvPr id="50181"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smtClean="0"/>
              <a:t>Access Point to Building</a:t>
            </a:r>
          </a:p>
        </p:txBody>
      </p:sp>
      <p:sp>
        <p:nvSpPr>
          <p:cNvPr id="51203" name="Content Placeholder 2"/>
          <p:cNvSpPr>
            <a:spLocks noGrp="1"/>
          </p:cNvSpPr>
          <p:nvPr>
            <p:ph idx="1"/>
          </p:nvPr>
        </p:nvSpPr>
        <p:spPr/>
        <p:txBody>
          <a:bodyPr/>
          <a:lstStyle/>
          <a:p>
            <a:pPr eaLnBrk="1" hangingPunct="1"/>
            <a:r>
              <a:rPr lang="en-US" smtClean="0"/>
              <a:t>As seen in the photograph just above this unit comes with a weatherproof connector for the UTP cable</a:t>
            </a:r>
          </a:p>
          <a:p>
            <a:pPr eaLnBrk="1" hangingPunct="1"/>
            <a:r>
              <a:rPr lang="en-US" smtClean="0"/>
              <a:t>In the photograph it is bent back toward the unit on the left side</a:t>
            </a:r>
          </a:p>
          <a:p>
            <a:pPr eaLnBrk="1" hangingPunct="1"/>
            <a:r>
              <a:rPr lang="en-US" smtClean="0"/>
              <a:t>The connector itself looks like this</a:t>
            </a:r>
          </a:p>
        </p:txBody>
      </p:sp>
      <p:sp>
        <p:nvSpPr>
          <p:cNvPr id="512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512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987128D-0A3D-4C68-A867-95631C6A1ED9}" type="slidenum">
              <a:rPr lang="en-US" smtClean="0"/>
              <a:pPr eaLnBrk="1" hangingPunct="1"/>
              <a:t>48</a:t>
            </a:fld>
            <a:endParaRPr lang="en-US"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mtClean="0"/>
              <a:t>Access Point to Building</a:t>
            </a:r>
          </a:p>
        </p:txBody>
      </p:sp>
      <p:pic>
        <p:nvPicPr>
          <p:cNvPr id="52227"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873" t="22472" r="4604" b="52174"/>
          <a:stretch>
            <a:fillRect/>
          </a:stretch>
        </p:blipFill>
        <p:spPr>
          <a:xfrm>
            <a:off x="723900" y="2906713"/>
            <a:ext cx="7699375" cy="1635125"/>
          </a:xfrm>
        </p:spPr>
      </p:pic>
      <p:sp>
        <p:nvSpPr>
          <p:cNvPr id="522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3FCF77-46C1-40D8-B394-CE1DAC79FFF1}" type="slidenum">
              <a:rPr lang="en-US" smtClean="0"/>
              <a:pPr eaLnBrk="1" hangingPunct="1"/>
              <a:t>49</a:t>
            </a:fld>
            <a:endParaRPr lang="en-US" smtClean="0"/>
          </a:p>
        </p:txBody>
      </p:sp>
      <p:sp>
        <p:nvSpPr>
          <p:cNvPr id="52229"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mtClean="0"/>
              <a:t>Point to Point Link</a:t>
            </a:r>
          </a:p>
        </p:txBody>
      </p:sp>
      <p:sp>
        <p:nvSpPr>
          <p:cNvPr id="7171" name="Content Placeholder 2"/>
          <p:cNvSpPr>
            <a:spLocks noGrp="1"/>
          </p:cNvSpPr>
          <p:nvPr>
            <p:ph idx="1"/>
          </p:nvPr>
        </p:nvSpPr>
        <p:spPr/>
        <p:txBody>
          <a:bodyPr/>
          <a:lstStyle/>
          <a:p>
            <a:pPr eaLnBrk="1" hangingPunct="1"/>
            <a:endParaRPr lang="en-US" smtClean="0"/>
          </a:p>
        </p:txBody>
      </p:sp>
      <p:sp>
        <p:nvSpPr>
          <p:cNvPr id="71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71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F1F1845-2E99-46B2-AF89-7C689C0350AB}" type="slidenum">
              <a:rPr lang="en-US" smtClean="0"/>
              <a:pPr eaLnBrk="1" hangingPunct="1"/>
              <a:t>5</a:t>
            </a:fld>
            <a:endParaRPr lang="en-US" smtClean="0"/>
          </a:p>
        </p:txBody>
      </p:sp>
      <p:pic>
        <p:nvPicPr>
          <p:cNvPr id="7174" name="Content Placeholder 5" descr="DSC_00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1600200"/>
            <a:ext cx="6807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smtClean="0"/>
              <a:t>PoE</a:t>
            </a:r>
          </a:p>
        </p:txBody>
      </p:sp>
      <p:sp>
        <p:nvSpPr>
          <p:cNvPr id="53251" name="Rectangle 3"/>
          <p:cNvSpPr>
            <a:spLocks noGrp="1" noChangeArrowheads="1"/>
          </p:cNvSpPr>
          <p:nvPr>
            <p:ph idx="1"/>
          </p:nvPr>
        </p:nvSpPr>
        <p:spPr/>
        <p:txBody>
          <a:bodyPr/>
          <a:lstStyle/>
          <a:p>
            <a:pPr eaLnBrk="1" hangingPunct="1"/>
            <a:r>
              <a:rPr lang="en-US" smtClean="0"/>
              <a:t>The power to the access point on top of the tower is provided using a PoE – Power Over Ethernet device</a:t>
            </a:r>
          </a:p>
          <a:p>
            <a:pPr eaLnBrk="1" hangingPunct="1"/>
            <a:r>
              <a:rPr lang="en-US" smtClean="0"/>
              <a:t>In this case it is a unit provided by smartBridges for use with their equipment, such as this access point</a:t>
            </a:r>
          </a:p>
        </p:txBody>
      </p:sp>
      <p:sp>
        <p:nvSpPr>
          <p:cNvPr id="532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80B1C6E-EEE0-4D73-B303-C9CC2686BDD2}" type="slidenum">
              <a:rPr lang="en-US" smtClean="0"/>
              <a:pPr eaLnBrk="1" hangingPunct="1"/>
              <a:t>50</a:t>
            </a:fld>
            <a:endParaRPr lang="en-US" smtClean="0"/>
          </a:p>
        </p:txBody>
      </p:sp>
      <p:sp>
        <p:nvSpPr>
          <p:cNvPr id="53253"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smtClean="0"/>
              <a:t>PoE</a:t>
            </a:r>
          </a:p>
        </p:txBody>
      </p:sp>
      <p:pic>
        <p:nvPicPr>
          <p:cNvPr id="54275" name="Picture 4" descr="SmartBridgesPowerSh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93925" y="2152650"/>
            <a:ext cx="4716463" cy="3382963"/>
          </a:xfrm>
        </p:spPr>
      </p:pic>
      <p:sp>
        <p:nvSpPr>
          <p:cNvPr id="542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195E79-E398-4C06-84D9-6F7B725A9CF3}" type="slidenum">
              <a:rPr lang="en-US" smtClean="0"/>
              <a:pPr eaLnBrk="1" hangingPunct="1"/>
              <a:t>51</a:t>
            </a:fld>
            <a:endParaRPr lang="en-US" smtClean="0"/>
          </a:p>
        </p:txBody>
      </p:sp>
      <p:sp>
        <p:nvSpPr>
          <p:cNvPr id="54277"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smtClean="0"/>
              <a:t>Conduit to Equipment Building</a:t>
            </a:r>
          </a:p>
        </p:txBody>
      </p:sp>
      <p:pic>
        <p:nvPicPr>
          <p:cNvPr id="55299" name="Picture 3" descr="WISPCableFromTow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79513" y="1597025"/>
            <a:ext cx="6746875" cy="4554538"/>
          </a:xfrm>
        </p:spPr>
      </p:pic>
      <p:sp>
        <p:nvSpPr>
          <p:cNvPr id="553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850AF66-E2BF-44F8-BEC9-CA9C8540A9C3}" type="slidenum">
              <a:rPr lang="en-US" smtClean="0"/>
              <a:pPr eaLnBrk="1" hangingPunct="1"/>
              <a:t>52</a:t>
            </a:fld>
            <a:endParaRPr lang="en-US" smtClean="0"/>
          </a:p>
        </p:txBody>
      </p:sp>
      <p:sp>
        <p:nvSpPr>
          <p:cNvPr id="55301" name="Text Box 4"/>
          <p:cNvSpPr txBox="1">
            <a:spLocks noChangeArrowheads="1"/>
          </p:cNvSpPr>
          <p:nvPr/>
        </p:nvSpPr>
        <p:spPr bwMode="auto">
          <a:xfrm>
            <a:off x="1557338" y="4075113"/>
            <a:ext cx="1768475" cy="1474787"/>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Conduit for UTP Cable from Tower to Equipment Building</a:t>
            </a:r>
          </a:p>
        </p:txBody>
      </p:sp>
      <p:sp>
        <p:nvSpPr>
          <p:cNvPr id="55302" name="Line 5"/>
          <p:cNvSpPr>
            <a:spLocks noChangeShapeType="1"/>
          </p:cNvSpPr>
          <p:nvPr/>
        </p:nvSpPr>
        <p:spPr bwMode="auto">
          <a:xfrm flipV="1">
            <a:off x="3457575" y="4264025"/>
            <a:ext cx="1847850" cy="52705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3" name="Footer Placeholder 8"/>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mtClean="0"/>
              <a:t>Lightning Protection</a:t>
            </a:r>
          </a:p>
        </p:txBody>
      </p:sp>
      <p:sp>
        <p:nvSpPr>
          <p:cNvPr id="56323" name="Rectangle 3"/>
          <p:cNvSpPr>
            <a:spLocks noGrp="1" noChangeArrowheads="1"/>
          </p:cNvSpPr>
          <p:nvPr>
            <p:ph idx="1"/>
          </p:nvPr>
        </p:nvSpPr>
        <p:spPr/>
        <p:txBody>
          <a:bodyPr/>
          <a:lstStyle/>
          <a:p>
            <a:pPr eaLnBrk="1" hangingPunct="1"/>
            <a:r>
              <a:rPr lang="en-US" smtClean="0"/>
              <a:t>Each of the three tower legs is grounded to a ground rod driven eight feet into the ground</a:t>
            </a:r>
          </a:p>
          <a:p>
            <a:pPr eaLnBrk="1" hangingPunct="1"/>
            <a:r>
              <a:rPr lang="en-US" smtClean="0"/>
              <a:t>There is one eight foot long ground rod per tower leg</a:t>
            </a:r>
          </a:p>
          <a:p>
            <a:pPr eaLnBrk="1" hangingPunct="1"/>
            <a:r>
              <a:rPr lang="en-US" smtClean="0"/>
              <a:t>This is the only lightning protection</a:t>
            </a:r>
          </a:p>
          <a:p>
            <a:pPr eaLnBrk="1" hangingPunct="1"/>
            <a:r>
              <a:rPr lang="en-US" smtClean="0"/>
              <a:t>The antenna is at the top of the tower as is the access point</a:t>
            </a:r>
          </a:p>
        </p:txBody>
      </p:sp>
      <p:sp>
        <p:nvSpPr>
          <p:cNvPr id="563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138CC10-D41E-4FC3-B629-0F846E43A9CC}" type="slidenum">
              <a:rPr lang="en-US" smtClean="0"/>
              <a:pPr eaLnBrk="1" hangingPunct="1"/>
              <a:t>53</a:t>
            </a:fld>
            <a:endParaRPr lang="en-US" smtClean="0"/>
          </a:p>
        </p:txBody>
      </p:sp>
      <p:sp>
        <p:nvSpPr>
          <p:cNvPr id="56325"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smtClean="0"/>
              <a:t>Lightning Protection</a:t>
            </a:r>
          </a:p>
        </p:txBody>
      </p:sp>
      <p:sp>
        <p:nvSpPr>
          <p:cNvPr id="57347" name="Content Placeholder 2"/>
          <p:cNvSpPr>
            <a:spLocks noGrp="1"/>
          </p:cNvSpPr>
          <p:nvPr>
            <p:ph idx="1"/>
          </p:nvPr>
        </p:nvSpPr>
        <p:spPr/>
        <p:txBody>
          <a:bodyPr/>
          <a:lstStyle/>
          <a:p>
            <a:pPr eaLnBrk="1" hangingPunct="1"/>
            <a:r>
              <a:rPr lang="en-US" smtClean="0"/>
              <a:t>Neither device is protected</a:t>
            </a:r>
          </a:p>
          <a:p>
            <a:pPr eaLnBrk="1" hangingPunct="1"/>
            <a:r>
              <a:rPr lang="en-US" smtClean="0"/>
              <a:t>The operator believes that any lightning strike in the vicinity of the tower will destroy the equipment regardless of what might be done to prevent this</a:t>
            </a:r>
          </a:p>
        </p:txBody>
      </p:sp>
      <p:sp>
        <p:nvSpPr>
          <p:cNvPr id="573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573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945170E-1A79-4817-875B-DF60A0365F66}" type="slidenum">
              <a:rPr lang="en-US" smtClean="0"/>
              <a:pPr eaLnBrk="1" hangingPunct="1"/>
              <a:t>54</a:t>
            </a:fld>
            <a:endParaRPr lang="en-US"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mtClean="0"/>
              <a:t>Equipment Building</a:t>
            </a:r>
          </a:p>
        </p:txBody>
      </p:sp>
      <p:sp>
        <p:nvSpPr>
          <p:cNvPr id="58371" name="Rectangle 3"/>
          <p:cNvSpPr>
            <a:spLocks noGrp="1" noChangeArrowheads="1"/>
          </p:cNvSpPr>
          <p:nvPr>
            <p:ph idx="1"/>
          </p:nvPr>
        </p:nvSpPr>
        <p:spPr/>
        <p:txBody>
          <a:bodyPr/>
          <a:lstStyle/>
          <a:p>
            <a:pPr eaLnBrk="1" hangingPunct="1"/>
            <a:r>
              <a:rPr lang="en-US" smtClean="0"/>
              <a:t>All of the onsite equipment for this base station is housed in an equipment building that was constructed on site</a:t>
            </a:r>
          </a:p>
          <a:p>
            <a:pPr eaLnBrk="1" hangingPunct="1"/>
            <a:r>
              <a:rPr lang="en-US" smtClean="0"/>
              <a:t>The equipment in this building is housed inside of an old refrigerator</a:t>
            </a:r>
          </a:p>
          <a:p>
            <a:pPr eaLnBrk="1" hangingPunct="1"/>
            <a:r>
              <a:rPr lang="en-US" smtClean="0"/>
              <a:t>The refrigerator provides excellent climate control</a:t>
            </a:r>
          </a:p>
        </p:txBody>
      </p:sp>
      <p:sp>
        <p:nvSpPr>
          <p:cNvPr id="583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B463E09-C78A-4385-8060-9638CC4735FC}" type="slidenum">
              <a:rPr lang="en-US" smtClean="0"/>
              <a:pPr eaLnBrk="1" hangingPunct="1"/>
              <a:t>55</a:t>
            </a:fld>
            <a:endParaRPr lang="en-US" smtClean="0"/>
          </a:p>
        </p:txBody>
      </p:sp>
      <p:sp>
        <p:nvSpPr>
          <p:cNvPr id="58373"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smtClean="0"/>
              <a:t>Equipment Building</a:t>
            </a:r>
          </a:p>
        </p:txBody>
      </p:sp>
      <p:pic>
        <p:nvPicPr>
          <p:cNvPr id="59395" name="Picture 4" descr="WISPShack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97200" y="1595438"/>
            <a:ext cx="3082925" cy="4565650"/>
          </a:xfrm>
        </p:spPr>
      </p:pic>
      <p:sp>
        <p:nvSpPr>
          <p:cNvPr id="593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95766B7-B3AE-493A-B96F-92DA24675D99}" type="slidenum">
              <a:rPr lang="en-US" smtClean="0"/>
              <a:pPr eaLnBrk="1" hangingPunct="1"/>
              <a:t>56</a:t>
            </a:fld>
            <a:endParaRPr lang="en-US" smtClean="0"/>
          </a:p>
        </p:txBody>
      </p:sp>
      <p:sp>
        <p:nvSpPr>
          <p:cNvPr id="59397"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mtClean="0"/>
              <a:t>Equipment Building</a:t>
            </a:r>
          </a:p>
        </p:txBody>
      </p:sp>
      <p:pic>
        <p:nvPicPr>
          <p:cNvPr id="60419" name="Picture 4" descr="WISPCabinetInShac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16250" y="1585913"/>
            <a:ext cx="3082925" cy="4567237"/>
          </a:xfrm>
        </p:spPr>
      </p:pic>
      <p:sp>
        <p:nvSpPr>
          <p:cNvPr id="604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D590CFA-F540-4B20-83EB-1A2BB587648B}" type="slidenum">
              <a:rPr lang="en-US" smtClean="0"/>
              <a:pPr eaLnBrk="1" hangingPunct="1"/>
              <a:t>57</a:t>
            </a:fld>
            <a:endParaRPr lang="en-US" smtClean="0"/>
          </a:p>
        </p:txBody>
      </p:sp>
      <p:sp>
        <p:nvSpPr>
          <p:cNvPr id="60421"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mtClean="0"/>
              <a:t>Equipment Building</a:t>
            </a:r>
          </a:p>
        </p:txBody>
      </p:sp>
      <p:pic>
        <p:nvPicPr>
          <p:cNvPr id="61443" name="Picture 4" descr="WISPCabinetInsid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77925" y="1597025"/>
            <a:ext cx="6746875" cy="4556125"/>
          </a:xfrm>
        </p:spPr>
      </p:pic>
      <p:sp>
        <p:nvSpPr>
          <p:cNvPr id="614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CEAC4F9-FA46-4101-A03C-5632AC3319A2}" type="slidenum">
              <a:rPr lang="en-US" smtClean="0"/>
              <a:pPr eaLnBrk="1" hangingPunct="1"/>
              <a:t>58</a:t>
            </a:fld>
            <a:endParaRPr lang="en-US" smtClean="0"/>
          </a:p>
        </p:txBody>
      </p:sp>
      <p:sp>
        <p:nvSpPr>
          <p:cNvPr id="61445"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smtClean="0"/>
              <a:t>Base Station Equipment</a:t>
            </a:r>
          </a:p>
        </p:txBody>
      </p:sp>
      <p:sp>
        <p:nvSpPr>
          <p:cNvPr id="62467" name="Rectangle 3"/>
          <p:cNvSpPr>
            <a:spLocks noGrp="1" noChangeArrowheads="1"/>
          </p:cNvSpPr>
          <p:nvPr>
            <p:ph idx="1"/>
          </p:nvPr>
        </p:nvSpPr>
        <p:spPr/>
        <p:txBody>
          <a:bodyPr/>
          <a:lstStyle/>
          <a:p>
            <a:pPr eaLnBrk="1" hangingPunct="1"/>
            <a:r>
              <a:rPr lang="en-US" smtClean="0"/>
              <a:t>In addition to the equipment attached to the top of the tower this site also requires</a:t>
            </a:r>
          </a:p>
          <a:p>
            <a:pPr lvl="1" eaLnBrk="1" hangingPunct="1"/>
            <a:r>
              <a:rPr lang="en-US" smtClean="0"/>
              <a:t>Router and CSU/DSU</a:t>
            </a:r>
          </a:p>
          <a:p>
            <a:pPr lvl="1" eaLnBrk="1" hangingPunct="1"/>
            <a:r>
              <a:rPr lang="en-US" smtClean="0"/>
              <a:t>Computer</a:t>
            </a:r>
          </a:p>
          <a:p>
            <a:pPr lvl="1" eaLnBrk="1" hangingPunct="1"/>
            <a:r>
              <a:rPr lang="en-US" smtClean="0"/>
              <a:t>Hub</a:t>
            </a:r>
          </a:p>
          <a:p>
            <a:pPr lvl="1" eaLnBrk="1" hangingPunct="1"/>
            <a:r>
              <a:rPr lang="en-US" smtClean="0"/>
              <a:t>UPS</a:t>
            </a:r>
          </a:p>
        </p:txBody>
      </p:sp>
      <p:sp>
        <p:nvSpPr>
          <p:cNvPr id="624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5CE796B-530E-48DD-ABA6-FFF486BE17E8}" type="slidenum">
              <a:rPr lang="en-US" smtClean="0"/>
              <a:pPr eaLnBrk="1" hangingPunct="1"/>
              <a:t>59</a:t>
            </a:fld>
            <a:endParaRPr lang="en-US" smtClean="0"/>
          </a:p>
        </p:txBody>
      </p:sp>
      <p:sp>
        <p:nvSpPr>
          <p:cNvPr id="62469"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mtClean="0"/>
              <a:t>Point to Point Link</a:t>
            </a:r>
          </a:p>
        </p:txBody>
      </p:sp>
      <p:sp>
        <p:nvSpPr>
          <p:cNvPr id="8195" name="Content Placeholder 2"/>
          <p:cNvSpPr>
            <a:spLocks noGrp="1"/>
          </p:cNvSpPr>
          <p:nvPr>
            <p:ph idx="1"/>
          </p:nvPr>
        </p:nvSpPr>
        <p:spPr/>
        <p:txBody>
          <a:bodyPr/>
          <a:lstStyle/>
          <a:p>
            <a:pPr eaLnBrk="1" hangingPunct="1"/>
            <a:r>
              <a:rPr lang="en-US" smtClean="0"/>
              <a:t>In this case a backhaul connection is being used to connect two WISP towers about 7 miles apart</a:t>
            </a:r>
          </a:p>
          <a:p>
            <a:pPr eaLnBrk="1" hangingPunct="1"/>
            <a:r>
              <a:rPr lang="en-US" smtClean="0"/>
              <a:t>This precludes the need to maintain a data line from a service provider to the second tower</a:t>
            </a:r>
          </a:p>
          <a:p>
            <a:pPr eaLnBrk="1" hangingPunct="1"/>
            <a:r>
              <a:rPr lang="en-US" smtClean="0"/>
              <a:t>A dish antenna is used for a connection over this long of a distance</a:t>
            </a:r>
          </a:p>
          <a:p>
            <a:pPr eaLnBrk="1" hangingPunct="1"/>
            <a:r>
              <a:rPr lang="en-US" smtClean="0"/>
              <a:t>The frequency is in the 5 GHz range</a:t>
            </a:r>
          </a:p>
        </p:txBody>
      </p:sp>
      <p:sp>
        <p:nvSpPr>
          <p:cNvPr id="81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81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52AB0ED-FBB0-465F-B4B4-42B8D52B19B1}" type="slidenum">
              <a:rPr lang="en-US" smtClean="0"/>
              <a:pPr eaLnBrk="1" hangingPunct="1"/>
              <a:t>6</a:t>
            </a:fld>
            <a:endParaRPr lang="en-US"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smtClean="0"/>
              <a:t>Base Station Equipment</a:t>
            </a:r>
          </a:p>
        </p:txBody>
      </p:sp>
      <p:pic>
        <p:nvPicPr>
          <p:cNvPr id="63491" name="Picture 4" descr="WISPComputerBox"/>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36650" y="1582738"/>
            <a:ext cx="6826250" cy="4608512"/>
          </a:xfrm>
        </p:spPr>
      </p:pic>
      <p:sp>
        <p:nvSpPr>
          <p:cNvPr id="634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7CBB9E6-38E2-4CEB-BCE1-3C7B43D127E9}" type="slidenum">
              <a:rPr lang="en-US" smtClean="0"/>
              <a:pPr eaLnBrk="1" hangingPunct="1"/>
              <a:t>60</a:t>
            </a:fld>
            <a:endParaRPr lang="en-US" smtClean="0"/>
          </a:p>
        </p:txBody>
      </p:sp>
      <p:sp>
        <p:nvSpPr>
          <p:cNvPr id="63493" name="Text Box 6"/>
          <p:cNvSpPr txBox="1">
            <a:spLocks noChangeArrowheads="1"/>
          </p:cNvSpPr>
          <p:nvPr/>
        </p:nvSpPr>
        <p:spPr bwMode="auto">
          <a:xfrm>
            <a:off x="1265238" y="2576513"/>
            <a:ext cx="1476375" cy="6508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Router and CSU/DSU</a:t>
            </a:r>
          </a:p>
        </p:txBody>
      </p:sp>
      <p:sp>
        <p:nvSpPr>
          <p:cNvPr id="63494" name="Line 7"/>
          <p:cNvSpPr>
            <a:spLocks noChangeShapeType="1"/>
          </p:cNvSpPr>
          <p:nvPr/>
        </p:nvSpPr>
        <p:spPr bwMode="auto">
          <a:xfrm flipV="1">
            <a:off x="2917825" y="1949450"/>
            <a:ext cx="738188" cy="93503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5" name="Text Box 8"/>
          <p:cNvSpPr txBox="1">
            <a:spLocks noChangeArrowheads="1"/>
          </p:cNvSpPr>
          <p:nvPr/>
        </p:nvSpPr>
        <p:spPr bwMode="auto">
          <a:xfrm>
            <a:off x="1265238" y="3681413"/>
            <a:ext cx="814387" cy="376237"/>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Hub</a:t>
            </a:r>
          </a:p>
        </p:txBody>
      </p:sp>
      <p:sp>
        <p:nvSpPr>
          <p:cNvPr id="63496" name="Line 9"/>
          <p:cNvSpPr>
            <a:spLocks noChangeShapeType="1"/>
          </p:cNvSpPr>
          <p:nvPr/>
        </p:nvSpPr>
        <p:spPr bwMode="auto">
          <a:xfrm flipV="1">
            <a:off x="2178050" y="3638550"/>
            <a:ext cx="1711325" cy="27305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7" name="Text Box 10"/>
          <p:cNvSpPr txBox="1">
            <a:spLocks noChangeArrowheads="1"/>
          </p:cNvSpPr>
          <p:nvPr/>
        </p:nvSpPr>
        <p:spPr bwMode="auto">
          <a:xfrm>
            <a:off x="1284288" y="4691063"/>
            <a:ext cx="1476375" cy="376237"/>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Computer</a:t>
            </a:r>
          </a:p>
        </p:txBody>
      </p:sp>
      <p:sp>
        <p:nvSpPr>
          <p:cNvPr id="63498" name="Line 11"/>
          <p:cNvSpPr>
            <a:spLocks noChangeShapeType="1"/>
          </p:cNvSpPr>
          <p:nvPr/>
        </p:nvSpPr>
        <p:spPr bwMode="auto">
          <a:xfrm flipV="1">
            <a:off x="2859088" y="4549775"/>
            <a:ext cx="1127125" cy="2921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499" name="Footer Placeholder 1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5"/>
          <p:cNvSpPr>
            <a:spLocks noGrp="1" noChangeArrowheads="1"/>
          </p:cNvSpPr>
          <p:nvPr>
            <p:ph type="title"/>
          </p:nvPr>
        </p:nvSpPr>
        <p:spPr/>
        <p:txBody>
          <a:bodyPr/>
          <a:lstStyle/>
          <a:p>
            <a:pPr eaLnBrk="1" hangingPunct="1"/>
            <a:r>
              <a:rPr lang="en-US" smtClean="0"/>
              <a:t>Base Station Equipment</a:t>
            </a:r>
          </a:p>
        </p:txBody>
      </p:sp>
      <p:pic>
        <p:nvPicPr>
          <p:cNvPr id="64515" name="Picture 4" descr="WISPRout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68400" y="1589088"/>
            <a:ext cx="6751638" cy="4557712"/>
          </a:xfrm>
        </p:spPr>
      </p:pic>
      <p:sp>
        <p:nvSpPr>
          <p:cNvPr id="645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D834102-D253-4B74-88F9-E64B0F358A97}" type="slidenum">
              <a:rPr lang="en-US" smtClean="0"/>
              <a:pPr eaLnBrk="1" hangingPunct="1"/>
              <a:t>61</a:t>
            </a:fld>
            <a:endParaRPr lang="en-US" smtClean="0"/>
          </a:p>
        </p:txBody>
      </p:sp>
      <p:sp>
        <p:nvSpPr>
          <p:cNvPr id="64517" name="Text Box 7"/>
          <p:cNvSpPr txBox="1">
            <a:spLocks noChangeArrowheads="1"/>
          </p:cNvSpPr>
          <p:nvPr/>
        </p:nvSpPr>
        <p:spPr bwMode="auto">
          <a:xfrm>
            <a:off x="5062538" y="1717675"/>
            <a:ext cx="1476375" cy="925513"/>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T1 line from demarc to router</a:t>
            </a:r>
          </a:p>
        </p:txBody>
      </p:sp>
      <p:sp>
        <p:nvSpPr>
          <p:cNvPr id="64518" name="Line 8"/>
          <p:cNvSpPr>
            <a:spLocks noChangeShapeType="1"/>
          </p:cNvSpPr>
          <p:nvPr/>
        </p:nvSpPr>
        <p:spPr bwMode="auto">
          <a:xfrm flipH="1">
            <a:off x="3249613" y="2143125"/>
            <a:ext cx="1731962" cy="777875"/>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19" name="Text Box 9"/>
          <p:cNvSpPr txBox="1">
            <a:spLocks noChangeArrowheads="1"/>
          </p:cNvSpPr>
          <p:nvPr/>
        </p:nvSpPr>
        <p:spPr bwMode="auto">
          <a:xfrm>
            <a:off x="2181225" y="5029200"/>
            <a:ext cx="1476375" cy="925513"/>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UTP cable from router to hub</a:t>
            </a:r>
          </a:p>
        </p:txBody>
      </p:sp>
      <p:sp>
        <p:nvSpPr>
          <p:cNvPr id="64520" name="Line 10"/>
          <p:cNvSpPr>
            <a:spLocks noChangeShapeType="1"/>
          </p:cNvSpPr>
          <p:nvPr/>
        </p:nvSpPr>
        <p:spPr bwMode="auto">
          <a:xfrm flipV="1">
            <a:off x="3814763" y="3932238"/>
            <a:ext cx="1711325" cy="1519237"/>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1" name="Footer Placeholder 10"/>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p:cNvSpPr>
            <a:spLocks noGrp="1" noChangeArrowheads="1"/>
          </p:cNvSpPr>
          <p:nvPr>
            <p:ph type="title"/>
          </p:nvPr>
        </p:nvSpPr>
        <p:spPr/>
        <p:txBody>
          <a:bodyPr/>
          <a:lstStyle/>
          <a:p>
            <a:pPr eaLnBrk="1" hangingPunct="1"/>
            <a:r>
              <a:rPr lang="en-US" smtClean="0"/>
              <a:t>Base Station Equipment</a:t>
            </a:r>
          </a:p>
        </p:txBody>
      </p:sp>
      <p:pic>
        <p:nvPicPr>
          <p:cNvPr id="65539" name="Picture 4" descr="WISPUP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55700" y="1563688"/>
            <a:ext cx="6788150" cy="4583112"/>
          </a:xfrm>
        </p:spPr>
      </p:pic>
      <p:sp>
        <p:nvSpPr>
          <p:cNvPr id="655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646DA1-FFFA-4E0B-B0DB-243EEE5BFF68}" type="slidenum">
              <a:rPr lang="en-US" smtClean="0"/>
              <a:pPr eaLnBrk="1" hangingPunct="1"/>
              <a:t>62</a:t>
            </a:fld>
            <a:endParaRPr lang="en-US" smtClean="0"/>
          </a:p>
        </p:txBody>
      </p:sp>
      <p:sp>
        <p:nvSpPr>
          <p:cNvPr id="65541" name="Text Box 7"/>
          <p:cNvSpPr txBox="1">
            <a:spLocks noChangeArrowheads="1"/>
          </p:cNvSpPr>
          <p:nvPr/>
        </p:nvSpPr>
        <p:spPr bwMode="auto">
          <a:xfrm>
            <a:off x="1684338" y="5283200"/>
            <a:ext cx="873125" cy="376238"/>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UPS</a:t>
            </a:r>
          </a:p>
        </p:txBody>
      </p:sp>
      <p:sp>
        <p:nvSpPr>
          <p:cNvPr id="65542" name="Line 8"/>
          <p:cNvSpPr>
            <a:spLocks noChangeShapeType="1"/>
          </p:cNvSpPr>
          <p:nvPr/>
        </p:nvSpPr>
        <p:spPr bwMode="auto">
          <a:xfrm flipV="1">
            <a:off x="2136775" y="4235450"/>
            <a:ext cx="738188" cy="93503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3" name="Footer Placeholder 8"/>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smtClean="0"/>
              <a:t>Router and CSU/DSU</a:t>
            </a:r>
          </a:p>
        </p:txBody>
      </p:sp>
      <p:sp>
        <p:nvSpPr>
          <p:cNvPr id="66563" name="Rectangle 3"/>
          <p:cNvSpPr>
            <a:spLocks noGrp="1" noChangeArrowheads="1"/>
          </p:cNvSpPr>
          <p:nvPr>
            <p:ph idx="1"/>
          </p:nvPr>
        </p:nvSpPr>
        <p:spPr/>
        <p:txBody>
          <a:bodyPr/>
          <a:lstStyle/>
          <a:p>
            <a:pPr eaLnBrk="1" hangingPunct="1"/>
            <a:r>
              <a:rPr lang="en-US" smtClean="0"/>
              <a:t>The router in this case is a Cisco 2600 with a T1 WIC card</a:t>
            </a:r>
          </a:p>
          <a:p>
            <a:pPr eaLnBrk="1" hangingPunct="1"/>
            <a:r>
              <a:rPr lang="en-US" smtClean="0"/>
              <a:t>This card both interfaces a T1 circuit to the router and provides the CSU/DSU functions</a:t>
            </a:r>
          </a:p>
        </p:txBody>
      </p:sp>
      <p:sp>
        <p:nvSpPr>
          <p:cNvPr id="665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8399818-C3F2-4A76-A751-7A3C9122AB3A}" type="slidenum">
              <a:rPr lang="en-US" smtClean="0"/>
              <a:pPr eaLnBrk="1" hangingPunct="1"/>
              <a:t>63</a:t>
            </a:fld>
            <a:endParaRPr lang="en-US" smtClean="0"/>
          </a:p>
        </p:txBody>
      </p:sp>
      <p:sp>
        <p:nvSpPr>
          <p:cNvPr id="66565"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mtClean="0"/>
              <a:t>Computer</a:t>
            </a:r>
          </a:p>
        </p:txBody>
      </p:sp>
      <p:sp>
        <p:nvSpPr>
          <p:cNvPr id="67587" name="Rectangle 3"/>
          <p:cNvSpPr>
            <a:spLocks noGrp="1" noChangeArrowheads="1"/>
          </p:cNvSpPr>
          <p:nvPr>
            <p:ph idx="1"/>
          </p:nvPr>
        </p:nvSpPr>
        <p:spPr/>
        <p:txBody>
          <a:bodyPr/>
          <a:lstStyle/>
          <a:p>
            <a:pPr eaLnBrk="1" hangingPunct="1">
              <a:lnSpc>
                <a:spcPct val="90000"/>
              </a:lnSpc>
            </a:pPr>
            <a:r>
              <a:rPr lang="en-US" smtClean="0"/>
              <a:t>The computer inside the equipment building is just a standard desktop computer</a:t>
            </a:r>
          </a:p>
          <a:p>
            <a:pPr eaLnBrk="1" hangingPunct="1">
              <a:lnSpc>
                <a:spcPct val="90000"/>
              </a:lnSpc>
            </a:pPr>
            <a:r>
              <a:rPr lang="en-US" smtClean="0"/>
              <a:t>It runs the RADIUS/AAA software to control access to the access point</a:t>
            </a:r>
          </a:p>
          <a:p>
            <a:pPr eaLnBrk="1" hangingPunct="1">
              <a:lnSpc>
                <a:spcPct val="90000"/>
              </a:lnSpc>
            </a:pPr>
            <a:r>
              <a:rPr lang="en-US" smtClean="0"/>
              <a:t>Unless a user is found in the RADIUS software’s database, the access point will deny access to the user</a:t>
            </a:r>
          </a:p>
        </p:txBody>
      </p:sp>
      <p:sp>
        <p:nvSpPr>
          <p:cNvPr id="675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7F35CF7-47B2-4670-AF5F-6A1DAADB72DB}" type="slidenum">
              <a:rPr lang="en-US" smtClean="0"/>
              <a:pPr eaLnBrk="1" hangingPunct="1"/>
              <a:t>64</a:t>
            </a:fld>
            <a:endParaRPr lang="en-US" smtClean="0"/>
          </a:p>
        </p:txBody>
      </p:sp>
      <p:sp>
        <p:nvSpPr>
          <p:cNvPr id="67589"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smtClean="0"/>
              <a:t>Computer</a:t>
            </a:r>
          </a:p>
        </p:txBody>
      </p:sp>
      <p:sp>
        <p:nvSpPr>
          <p:cNvPr id="68611" name="Content Placeholder 2"/>
          <p:cNvSpPr>
            <a:spLocks noGrp="1"/>
          </p:cNvSpPr>
          <p:nvPr>
            <p:ph idx="1"/>
          </p:nvPr>
        </p:nvSpPr>
        <p:spPr/>
        <p:txBody>
          <a:bodyPr/>
          <a:lstStyle/>
          <a:p>
            <a:pPr eaLnBrk="1" hangingPunct="1">
              <a:lnSpc>
                <a:spcPct val="90000"/>
              </a:lnSpc>
            </a:pPr>
            <a:r>
              <a:rPr lang="en-US" smtClean="0"/>
              <a:t>The software running on this box also controls how much of the total bandwidth is allocated to each user</a:t>
            </a:r>
          </a:p>
          <a:p>
            <a:pPr eaLnBrk="1" hangingPunct="1">
              <a:lnSpc>
                <a:spcPct val="90000"/>
              </a:lnSpc>
            </a:pPr>
            <a:r>
              <a:rPr lang="en-US" smtClean="0"/>
              <a:t>This allows the wireless provider to offered tiered service at higher charges for higher bandwidth</a:t>
            </a:r>
          </a:p>
        </p:txBody>
      </p:sp>
      <p:sp>
        <p:nvSpPr>
          <p:cNvPr id="686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686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31400CA-A10F-4358-A17C-12726B6D7082}" type="slidenum">
              <a:rPr lang="en-US" smtClean="0"/>
              <a:pPr eaLnBrk="1" hangingPunct="1"/>
              <a:t>65</a:t>
            </a:fld>
            <a:endParaRPr lang="en-US"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Hub</a:t>
            </a:r>
          </a:p>
        </p:txBody>
      </p:sp>
      <p:sp>
        <p:nvSpPr>
          <p:cNvPr id="69635" name="Rectangle 3"/>
          <p:cNvSpPr>
            <a:spLocks noGrp="1" noChangeArrowheads="1"/>
          </p:cNvSpPr>
          <p:nvPr>
            <p:ph idx="1"/>
          </p:nvPr>
        </p:nvSpPr>
        <p:spPr/>
        <p:txBody>
          <a:bodyPr/>
          <a:lstStyle/>
          <a:p>
            <a:pPr eaLnBrk="1" hangingPunct="1"/>
            <a:r>
              <a:rPr lang="en-US" smtClean="0"/>
              <a:t>The hub is used to connect the</a:t>
            </a:r>
          </a:p>
          <a:p>
            <a:pPr lvl="1" eaLnBrk="1" hangingPunct="1"/>
            <a:r>
              <a:rPr lang="en-US" smtClean="0"/>
              <a:t>Router</a:t>
            </a:r>
          </a:p>
          <a:p>
            <a:pPr lvl="1" eaLnBrk="1" hangingPunct="1"/>
            <a:r>
              <a:rPr lang="en-US" smtClean="0"/>
              <a:t>Access Point</a:t>
            </a:r>
          </a:p>
          <a:p>
            <a:pPr lvl="1" eaLnBrk="1" hangingPunct="1"/>
            <a:r>
              <a:rPr lang="en-US" smtClean="0"/>
              <a:t>Computer</a:t>
            </a:r>
          </a:p>
          <a:p>
            <a:pPr eaLnBrk="1" hangingPunct="1"/>
            <a:r>
              <a:rPr lang="en-US" smtClean="0"/>
              <a:t>to each other</a:t>
            </a:r>
          </a:p>
        </p:txBody>
      </p:sp>
      <p:sp>
        <p:nvSpPr>
          <p:cNvPr id="696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4E0556C-11C7-4BF3-9C81-5CC89F29CDE4}" type="slidenum">
              <a:rPr lang="en-US" smtClean="0"/>
              <a:pPr eaLnBrk="1" hangingPunct="1"/>
              <a:t>66</a:t>
            </a:fld>
            <a:endParaRPr lang="en-US" smtClean="0"/>
          </a:p>
        </p:txBody>
      </p:sp>
      <p:sp>
        <p:nvSpPr>
          <p:cNvPr id="69637"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smtClean="0"/>
              <a:t>UPS</a:t>
            </a:r>
          </a:p>
        </p:txBody>
      </p:sp>
      <p:sp>
        <p:nvSpPr>
          <p:cNvPr id="70659" name="Rectangle 3"/>
          <p:cNvSpPr>
            <a:spLocks noGrp="1" noChangeArrowheads="1"/>
          </p:cNvSpPr>
          <p:nvPr>
            <p:ph idx="1"/>
          </p:nvPr>
        </p:nvSpPr>
        <p:spPr/>
        <p:txBody>
          <a:bodyPr/>
          <a:lstStyle/>
          <a:p>
            <a:pPr eaLnBrk="1" hangingPunct="1"/>
            <a:r>
              <a:rPr lang="en-US" smtClean="0"/>
              <a:t>As customers object to loss of service, providing backup electrical power is a good idea</a:t>
            </a:r>
          </a:p>
          <a:p>
            <a:pPr eaLnBrk="1" hangingPunct="1"/>
            <a:r>
              <a:rPr lang="en-US" smtClean="0"/>
              <a:t>In this case a UPS - Uninterruptible Power Supply is used</a:t>
            </a:r>
          </a:p>
        </p:txBody>
      </p:sp>
      <p:sp>
        <p:nvSpPr>
          <p:cNvPr id="706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34D2078-3CC2-4607-8101-D48A241F57B5}" type="slidenum">
              <a:rPr lang="en-US" smtClean="0"/>
              <a:pPr eaLnBrk="1" hangingPunct="1"/>
              <a:t>67</a:t>
            </a:fld>
            <a:endParaRPr lang="en-US" smtClean="0"/>
          </a:p>
        </p:txBody>
      </p:sp>
      <p:sp>
        <p:nvSpPr>
          <p:cNvPr id="70661"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smtClean="0"/>
              <a:t>Base Station to the Internet</a:t>
            </a:r>
          </a:p>
        </p:txBody>
      </p:sp>
      <p:sp>
        <p:nvSpPr>
          <p:cNvPr id="71683" name="Rectangle 3"/>
          <p:cNvSpPr>
            <a:spLocks noGrp="1" noChangeArrowheads="1"/>
          </p:cNvSpPr>
          <p:nvPr>
            <p:ph idx="1"/>
          </p:nvPr>
        </p:nvSpPr>
        <p:spPr/>
        <p:txBody>
          <a:bodyPr/>
          <a:lstStyle/>
          <a:p>
            <a:pPr eaLnBrk="1" hangingPunct="1"/>
            <a:r>
              <a:rPr lang="en-US" smtClean="0"/>
              <a:t>At some point the wireless users must be connected to the larger wired Internet</a:t>
            </a:r>
          </a:p>
          <a:p>
            <a:pPr eaLnBrk="1" hangingPunct="1"/>
            <a:r>
              <a:rPr lang="en-US" smtClean="0"/>
              <a:t>The normal method of doing this to use one or more T1 lines</a:t>
            </a:r>
          </a:p>
        </p:txBody>
      </p:sp>
      <p:sp>
        <p:nvSpPr>
          <p:cNvPr id="716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FBC6225-C7E0-4622-8DFF-781E84D9C1C5}" type="slidenum">
              <a:rPr lang="en-US" smtClean="0"/>
              <a:pPr eaLnBrk="1" hangingPunct="1"/>
              <a:t>68</a:t>
            </a:fld>
            <a:endParaRPr lang="en-US" smtClean="0"/>
          </a:p>
        </p:txBody>
      </p:sp>
      <p:sp>
        <p:nvSpPr>
          <p:cNvPr id="71685"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mtClean="0"/>
              <a:t>From Tower to Demarc</a:t>
            </a:r>
          </a:p>
        </p:txBody>
      </p:sp>
      <p:pic>
        <p:nvPicPr>
          <p:cNvPr id="72707" name="Picture 3" descr="WISPShack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13075" y="1603375"/>
            <a:ext cx="3067050" cy="4543425"/>
          </a:xfrm>
        </p:spPr>
      </p:pic>
      <p:sp>
        <p:nvSpPr>
          <p:cNvPr id="727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31928ED-E113-4349-AD3C-CC1834E4A908}" type="slidenum">
              <a:rPr lang="en-US" smtClean="0"/>
              <a:pPr eaLnBrk="1" hangingPunct="1"/>
              <a:t>69</a:t>
            </a:fld>
            <a:endParaRPr lang="en-US" smtClean="0"/>
          </a:p>
        </p:txBody>
      </p:sp>
      <p:sp>
        <p:nvSpPr>
          <p:cNvPr id="72709" name="Text Box 4"/>
          <p:cNvSpPr txBox="1">
            <a:spLocks noChangeArrowheads="1"/>
          </p:cNvSpPr>
          <p:nvPr/>
        </p:nvSpPr>
        <p:spPr bwMode="auto">
          <a:xfrm>
            <a:off x="6732588" y="3776663"/>
            <a:ext cx="1146175" cy="925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Electrical wiring conduit</a:t>
            </a:r>
          </a:p>
        </p:txBody>
      </p:sp>
      <p:sp>
        <p:nvSpPr>
          <p:cNvPr id="72710" name="Line 5"/>
          <p:cNvSpPr>
            <a:spLocks noChangeShapeType="1"/>
          </p:cNvSpPr>
          <p:nvPr/>
        </p:nvSpPr>
        <p:spPr bwMode="auto">
          <a:xfrm flipH="1">
            <a:off x="4297363" y="4260850"/>
            <a:ext cx="2295525" cy="35083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11" name="Text Box 6"/>
          <p:cNvSpPr txBox="1">
            <a:spLocks noChangeArrowheads="1"/>
          </p:cNvSpPr>
          <p:nvPr/>
        </p:nvSpPr>
        <p:spPr bwMode="auto">
          <a:xfrm>
            <a:off x="960438" y="4043363"/>
            <a:ext cx="14763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T1 data line conduit</a:t>
            </a:r>
          </a:p>
        </p:txBody>
      </p:sp>
      <p:sp>
        <p:nvSpPr>
          <p:cNvPr id="72712" name="Line 7"/>
          <p:cNvSpPr>
            <a:spLocks noChangeShapeType="1"/>
          </p:cNvSpPr>
          <p:nvPr/>
        </p:nvSpPr>
        <p:spPr bwMode="auto">
          <a:xfrm>
            <a:off x="2613025" y="4351338"/>
            <a:ext cx="1322388" cy="392112"/>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13" name="Footer Placeholder 10"/>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t>Point to Point Link</a:t>
            </a:r>
          </a:p>
        </p:txBody>
      </p:sp>
      <p:sp>
        <p:nvSpPr>
          <p:cNvPr id="9219" name="Content Placeholder 2"/>
          <p:cNvSpPr>
            <a:spLocks noGrp="1"/>
          </p:cNvSpPr>
          <p:nvPr>
            <p:ph idx="1"/>
          </p:nvPr>
        </p:nvSpPr>
        <p:spPr/>
        <p:txBody>
          <a:bodyPr/>
          <a:lstStyle/>
          <a:p>
            <a:pPr eaLnBrk="1" hangingPunct="1"/>
            <a:r>
              <a:rPr lang="en-US" smtClean="0"/>
              <a:t>The distance covered depends on the frequency used</a:t>
            </a:r>
          </a:p>
          <a:p>
            <a:pPr eaLnBrk="1" hangingPunct="1"/>
            <a:r>
              <a:rPr lang="en-US" smtClean="0"/>
              <a:t>Hutton provided some useful information concerning point-to-point links during a webinar in June 2011</a:t>
            </a:r>
          </a:p>
        </p:txBody>
      </p:sp>
      <p:sp>
        <p:nvSpPr>
          <p:cNvPr id="92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92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67621BD-D5A9-4A62-8E6B-37CCB24024F8}" type="slidenum">
              <a:rPr lang="en-US" smtClean="0"/>
              <a:pPr eaLnBrk="1" hangingPunct="1"/>
              <a:t>7</a:t>
            </a:fld>
            <a:endParaRPr 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mtClean="0"/>
              <a:t>From Tower to Demarc</a:t>
            </a:r>
          </a:p>
        </p:txBody>
      </p:sp>
      <p:pic>
        <p:nvPicPr>
          <p:cNvPr id="73731" name="Picture 3" descr="WISPTower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03550" y="1584325"/>
            <a:ext cx="3095625" cy="4586288"/>
          </a:xfrm>
        </p:spPr>
      </p:pic>
      <p:sp>
        <p:nvSpPr>
          <p:cNvPr id="737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FE7B03E-B11F-4465-BAFE-C71F44DF2995}" type="slidenum">
              <a:rPr lang="en-US" smtClean="0"/>
              <a:pPr eaLnBrk="1" hangingPunct="1"/>
              <a:t>70</a:t>
            </a:fld>
            <a:endParaRPr lang="en-US" smtClean="0"/>
          </a:p>
        </p:txBody>
      </p:sp>
      <p:sp>
        <p:nvSpPr>
          <p:cNvPr id="73733" name="Text Box 4"/>
          <p:cNvSpPr txBox="1">
            <a:spLocks noChangeArrowheads="1"/>
          </p:cNvSpPr>
          <p:nvPr/>
        </p:nvSpPr>
        <p:spPr bwMode="auto">
          <a:xfrm>
            <a:off x="6370638" y="4767263"/>
            <a:ext cx="1146175" cy="925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Path for buried conduit</a:t>
            </a:r>
          </a:p>
        </p:txBody>
      </p:sp>
      <p:sp>
        <p:nvSpPr>
          <p:cNvPr id="73734" name="Line 5"/>
          <p:cNvSpPr>
            <a:spLocks noChangeShapeType="1"/>
          </p:cNvSpPr>
          <p:nvPr/>
        </p:nvSpPr>
        <p:spPr bwMode="auto">
          <a:xfrm flipH="1">
            <a:off x="3783013" y="5211763"/>
            <a:ext cx="2471737" cy="409575"/>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35" name="Text Box 6"/>
          <p:cNvSpPr txBox="1">
            <a:spLocks noChangeArrowheads="1"/>
          </p:cNvSpPr>
          <p:nvPr/>
        </p:nvSpPr>
        <p:spPr bwMode="auto">
          <a:xfrm>
            <a:off x="1096963" y="2522538"/>
            <a:ext cx="11461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Tower</a:t>
            </a:r>
          </a:p>
        </p:txBody>
      </p:sp>
      <p:sp>
        <p:nvSpPr>
          <p:cNvPr id="73736" name="Line 7"/>
          <p:cNvSpPr>
            <a:spLocks noChangeShapeType="1"/>
          </p:cNvSpPr>
          <p:nvPr/>
        </p:nvSpPr>
        <p:spPr bwMode="auto">
          <a:xfrm>
            <a:off x="2344738" y="2719388"/>
            <a:ext cx="1476375" cy="118745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37" name="Text Box 8"/>
          <p:cNvSpPr txBox="1">
            <a:spLocks noChangeArrowheads="1"/>
          </p:cNvSpPr>
          <p:nvPr/>
        </p:nvSpPr>
        <p:spPr bwMode="auto">
          <a:xfrm>
            <a:off x="1289050" y="4313238"/>
            <a:ext cx="1301750"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Equipment Building</a:t>
            </a:r>
          </a:p>
        </p:txBody>
      </p:sp>
      <p:sp>
        <p:nvSpPr>
          <p:cNvPr id="73738" name="Line 9"/>
          <p:cNvSpPr>
            <a:spLocks noChangeShapeType="1"/>
          </p:cNvSpPr>
          <p:nvPr/>
        </p:nvSpPr>
        <p:spPr bwMode="auto">
          <a:xfrm>
            <a:off x="2690813" y="4673600"/>
            <a:ext cx="777875" cy="5207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39" name="Footer Placeholder 1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p:cNvSpPr>
            <a:spLocks noGrp="1" noChangeArrowheads="1"/>
          </p:cNvSpPr>
          <p:nvPr>
            <p:ph type="title"/>
          </p:nvPr>
        </p:nvSpPr>
        <p:spPr/>
        <p:txBody>
          <a:bodyPr/>
          <a:lstStyle/>
          <a:p>
            <a:pPr eaLnBrk="1" hangingPunct="1"/>
            <a:r>
              <a:rPr lang="en-US" smtClean="0"/>
              <a:t>From Tower to Demarc</a:t>
            </a:r>
          </a:p>
        </p:txBody>
      </p:sp>
      <p:pic>
        <p:nvPicPr>
          <p:cNvPr id="74755" name="Picture 4" descr="CHIPPS-R1-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87675" y="1558925"/>
            <a:ext cx="3095625" cy="4584700"/>
          </a:xfrm>
        </p:spPr>
      </p:pic>
      <p:sp>
        <p:nvSpPr>
          <p:cNvPr id="747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AA789E3-CC7B-4A0F-BAE7-6A48BBFEEAD3}" type="slidenum">
              <a:rPr lang="en-US" smtClean="0"/>
              <a:pPr eaLnBrk="1" hangingPunct="1"/>
              <a:t>71</a:t>
            </a:fld>
            <a:endParaRPr lang="en-US" smtClean="0"/>
          </a:p>
        </p:txBody>
      </p:sp>
      <p:sp>
        <p:nvSpPr>
          <p:cNvPr id="74757" name="Text Box 7"/>
          <p:cNvSpPr txBox="1">
            <a:spLocks noChangeArrowheads="1"/>
          </p:cNvSpPr>
          <p:nvPr/>
        </p:nvSpPr>
        <p:spPr bwMode="auto">
          <a:xfrm>
            <a:off x="7348538" y="4710113"/>
            <a:ext cx="1146175" cy="925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Path for buried conduit</a:t>
            </a:r>
          </a:p>
        </p:txBody>
      </p:sp>
      <p:sp>
        <p:nvSpPr>
          <p:cNvPr id="74758" name="Line 8"/>
          <p:cNvSpPr>
            <a:spLocks noChangeShapeType="1"/>
          </p:cNvSpPr>
          <p:nvPr/>
        </p:nvSpPr>
        <p:spPr bwMode="auto">
          <a:xfrm flipH="1">
            <a:off x="4735513" y="5211763"/>
            <a:ext cx="2471737" cy="409575"/>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59" name="Text Box 9"/>
          <p:cNvSpPr txBox="1">
            <a:spLocks noChangeArrowheads="1"/>
          </p:cNvSpPr>
          <p:nvPr/>
        </p:nvSpPr>
        <p:spPr bwMode="auto">
          <a:xfrm>
            <a:off x="1782763" y="2274888"/>
            <a:ext cx="11461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Tower</a:t>
            </a:r>
          </a:p>
        </p:txBody>
      </p:sp>
      <p:sp>
        <p:nvSpPr>
          <p:cNvPr id="74760" name="Line 10"/>
          <p:cNvSpPr>
            <a:spLocks noChangeShapeType="1"/>
          </p:cNvSpPr>
          <p:nvPr/>
        </p:nvSpPr>
        <p:spPr bwMode="auto">
          <a:xfrm>
            <a:off x="3030538" y="2471738"/>
            <a:ext cx="1476375" cy="118745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4761" name="Footer Placeholder 10"/>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smtClean="0"/>
              <a:t>From Tower to Demarc</a:t>
            </a:r>
          </a:p>
        </p:txBody>
      </p:sp>
      <p:pic>
        <p:nvPicPr>
          <p:cNvPr id="75779" name="Picture 4" descr="CHIPPS-R1-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22600" y="1595438"/>
            <a:ext cx="3057525" cy="4529137"/>
          </a:xfrm>
        </p:spPr>
      </p:pic>
      <p:sp>
        <p:nvSpPr>
          <p:cNvPr id="757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48F6326-D8E6-47F5-8901-6710FCFDDC89}" type="slidenum">
              <a:rPr lang="en-US" smtClean="0"/>
              <a:pPr eaLnBrk="1" hangingPunct="1"/>
              <a:t>72</a:t>
            </a:fld>
            <a:endParaRPr lang="en-US" smtClean="0"/>
          </a:p>
        </p:txBody>
      </p:sp>
      <p:sp>
        <p:nvSpPr>
          <p:cNvPr id="75781" name="Text Box 6"/>
          <p:cNvSpPr txBox="1">
            <a:spLocks noChangeArrowheads="1"/>
          </p:cNvSpPr>
          <p:nvPr/>
        </p:nvSpPr>
        <p:spPr bwMode="auto">
          <a:xfrm>
            <a:off x="6313488" y="2881313"/>
            <a:ext cx="1146175"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Demarc</a:t>
            </a:r>
          </a:p>
        </p:txBody>
      </p:sp>
      <p:sp>
        <p:nvSpPr>
          <p:cNvPr id="75782" name="Line 7"/>
          <p:cNvSpPr>
            <a:spLocks noChangeShapeType="1"/>
          </p:cNvSpPr>
          <p:nvPr/>
        </p:nvSpPr>
        <p:spPr bwMode="auto">
          <a:xfrm flipH="1">
            <a:off x="3725863" y="3325813"/>
            <a:ext cx="2471737" cy="409575"/>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3" name="Footer Placeholder 8"/>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smtClean="0"/>
              <a:t>Demarc</a:t>
            </a:r>
          </a:p>
        </p:txBody>
      </p:sp>
      <p:pic>
        <p:nvPicPr>
          <p:cNvPr id="76803" name="Picture 4" descr="CHIPPS-R1-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9038" y="1585913"/>
            <a:ext cx="6743700" cy="4552950"/>
          </a:xfrm>
        </p:spPr>
      </p:pic>
      <p:sp>
        <p:nvSpPr>
          <p:cNvPr id="768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963A8A3-F988-45EB-9363-F1B0E2D2025A}" type="slidenum">
              <a:rPr lang="en-US" smtClean="0"/>
              <a:pPr eaLnBrk="1" hangingPunct="1"/>
              <a:t>73</a:t>
            </a:fld>
            <a:endParaRPr lang="en-US" smtClean="0"/>
          </a:p>
        </p:txBody>
      </p:sp>
      <p:sp>
        <p:nvSpPr>
          <p:cNvPr id="76805"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smtClean="0"/>
              <a:t>Install the Customer Equipment</a:t>
            </a:r>
          </a:p>
        </p:txBody>
      </p:sp>
      <p:sp>
        <p:nvSpPr>
          <p:cNvPr id="77827" name="Rectangle 3"/>
          <p:cNvSpPr>
            <a:spLocks noGrp="1" noChangeArrowheads="1"/>
          </p:cNvSpPr>
          <p:nvPr>
            <p:ph idx="1"/>
          </p:nvPr>
        </p:nvSpPr>
        <p:spPr/>
        <p:txBody>
          <a:bodyPr/>
          <a:lstStyle/>
          <a:p>
            <a:pPr eaLnBrk="1" hangingPunct="1"/>
            <a:r>
              <a:rPr lang="en-US" smtClean="0"/>
              <a:t>At each customer site at least the following equipment is required</a:t>
            </a:r>
          </a:p>
          <a:p>
            <a:pPr lvl="1" eaLnBrk="1" hangingPunct="1"/>
            <a:r>
              <a:rPr lang="en-US" smtClean="0"/>
              <a:t>Inside box with integrated antenna</a:t>
            </a:r>
          </a:p>
          <a:p>
            <a:pPr lvl="1" eaLnBrk="1" hangingPunct="1"/>
            <a:r>
              <a:rPr lang="en-US" smtClean="0"/>
              <a:t>Cable from box to customer computer or hub</a:t>
            </a:r>
          </a:p>
          <a:p>
            <a:pPr eaLnBrk="1" hangingPunct="1"/>
            <a:r>
              <a:rPr lang="en-US" smtClean="0"/>
              <a:t>In most cases additional equipment is needed as the antenna built into the inside box will not be able to receive a signal</a:t>
            </a:r>
          </a:p>
        </p:txBody>
      </p:sp>
      <p:sp>
        <p:nvSpPr>
          <p:cNvPr id="778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6521941-AD7D-4E6B-AC0E-3F3434506049}" type="slidenum">
              <a:rPr lang="en-US" smtClean="0"/>
              <a:pPr eaLnBrk="1" hangingPunct="1"/>
              <a:t>74</a:t>
            </a:fld>
            <a:endParaRPr lang="en-US" smtClean="0"/>
          </a:p>
        </p:txBody>
      </p:sp>
      <p:sp>
        <p:nvSpPr>
          <p:cNvPr id="77829"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p:cNvSpPr>
            <a:spLocks noGrp="1" noChangeArrowheads="1"/>
          </p:cNvSpPr>
          <p:nvPr>
            <p:ph type="title"/>
          </p:nvPr>
        </p:nvSpPr>
        <p:spPr/>
        <p:txBody>
          <a:bodyPr/>
          <a:lstStyle/>
          <a:p>
            <a:pPr eaLnBrk="1" hangingPunct="1"/>
            <a:r>
              <a:rPr lang="en-US" smtClean="0"/>
              <a:t>Antenna Inside</a:t>
            </a:r>
          </a:p>
        </p:txBody>
      </p:sp>
      <p:pic>
        <p:nvPicPr>
          <p:cNvPr id="78851" name="Picture 11" descr="InsideEquipmentIntside Antenn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6988" y="1528763"/>
            <a:ext cx="5954712" cy="4689475"/>
          </a:xfrm>
        </p:spPr>
      </p:pic>
      <p:sp>
        <p:nvSpPr>
          <p:cNvPr id="788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D0AC5A7-9977-4332-99FD-3D45063E7411}" type="slidenum">
              <a:rPr lang="en-US" smtClean="0"/>
              <a:pPr eaLnBrk="1" hangingPunct="1"/>
              <a:t>75</a:t>
            </a:fld>
            <a:endParaRPr lang="en-US" smtClean="0"/>
          </a:p>
        </p:txBody>
      </p:sp>
      <p:sp>
        <p:nvSpPr>
          <p:cNvPr id="78853"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p:cNvSpPr>
            <a:spLocks noGrp="1" noChangeArrowheads="1"/>
          </p:cNvSpPr>
          <p:nvPr>
            <p:ph type="title"/>
          </p:nvPr>
        </p:nvSpPr>
        <p:spPr/>
        <p:txBody>
          <a:bodyPr/>
          <a:lstStyle/>
          <a:p>
            <a:pPr eaLnBrk="1" hangingPunct="1"/>
            <a:r>
              <a:rPr lang="en-US" smtClean="0"/>
              <a:t>Antenna Outside</a:t>
            </a:r>
          </a:p>
        </p:txBody>
      </p:sp>
      <p:pic>
        <p:nvPicPr>
          <p:cNvPr id="79875" name="Picture 11" descr="InsideEquipmentOutside Antenn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63688" y="1600200"/>
            <a:ext cx="6016625" cy="4525963"/>
          </a:xfrm>
        </p:spPr>
      </p:pic>
      <p:sp>
        <p:nvSpPr>
          <p:cNvPr id="798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7C775DB-6A95-413A-9AEA-5245B04BF78B}" type="slidenum">
              <a:rPr lang="en-US" smtClean="0"/>
              <a:pPr eaLnBrk="1" hangingPunct="1"/>
              <a:t>76</a:t>
            </a:fld>
            <a:endParaRPr lang="en-US" smtClean="0"/>
          </a:p>
        </p:txBody>
      </p:sp>
      <p:sp>
        <p:nvSpPr>
          <p:cNvPr id="79877"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smtClean="0"/>
              <a:t>Typical Customer Site</a:t>
            </a:r>
          </a:p>
        </p:txBody>
      </p:sp>
      <p:sp>
        <p:nvSpPr>
          <p:cNvPr id="80899" name="Rectangle 3"/>
          <p:cNvSpPr>
            <a:spLocks noGrp="1" noChangeArrowheads="1"/>
          </p:cNvSpPr>
          <p:nvPr>
            <p:ph idx="1"/>
          </p:nvPr>
        </p:nvSpPr>
        <p:spPr/>
        <p:txBody>
          <a:bodyPr/>
          <a:lstStyle/>
          <a:p>
            <a:pPr eaLnBrk="1" hangingPunct="1">
              <a:lnSpc>
                <a:spcPct val="90000"/>
              </a:lnSpc>
            </a:pPr>
            <a:r>
              <a:rPr lang="en-US" smtClean="0"/>
              <a:t>The diagrams and photographs shown next illustrate a typical customer site served by this base station</a:t>
            </a:r>
          </a:p>
          <a:p>
            <a:pPr eaLnBrk="1" hangingPunct="1">
              <a:lnSpc>
                <a:spcPct val="90000"/>
              </a:lnSpc>
            </a:pPr>
            <a:r>
              <a:rPr lang="en-US" smtClean="0"/>
              <a:t>As seen this house is surrounded by trees</a:t>
            </a:r>
          </a:p>
          <a:p>
            <a:pPr eaLnBrk="1" hangingPunct="1">
              <a:lnSpc>
                <a:spcPct val="90000"/>
              </a:lnSpc>
            </a:pPr>
            <a:r>
              <a:rPr lang="en-US" smtClean="0"/>
              <a:t>These are oak trees about 50 feet tall</a:t>
            </a:r>
          </a:p>
          <a:p>
            <a:pPr eaLnBrk="1" hangingPunct="1">
              <a:lnSpc>
                <a:spcPct val="90000"/>
              </a:lnSpc>
            </a:pPr>
            <a:r>
              <a:rPr lang="en-US" smtClean="0"/>
              <a:t>This caused the first problem for the installation, no line of sight</a:t>
            </a:r>
          </a:p>
        </p:txBody>
      </p:sp>
      <p:sp>
        <p:nvSpPr>
          <p:cNvPr id="809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98CD8E9-B435-4516-AD08-10EAD4F55163}" type="slidenum">
              <a:rPr lang="en-US" smtClean="0"/>
              <a:pPr eaLnBrk="1" hangingPunct="1"/>
              <a:t>77</a:t>
            </a:fld>
            <a:endParaRPr lang="en-US" smtClean="0"/>
          </a:p>
        </p:txBody>
      </p:sp>
      <p:sp>
        <p:nvSpPr>
          <p:cNvPr id="80901"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eaLnBrk="1" hangingPunct="1">
              <a:lnSpc>
                <a:spcPct val="90000"/>
              </a:lnSpc>
            </a:pPr>
            <a:r>
              <a:rPr lang="en-US" smtClean="0"/>
              <a:t>Typical Customer Site</a:t>
            </a:r>
          </a:p>
        </p:txBody>
      </p:sp>
      <p:sp>
        <p:nvSpPr>
          <p:cNvPr id="81923" name="Content Placeholder 2"/>
          <p:cNvSpPr>
            <a:spLocks noGrp="1"/>
          </p:cNvSpPr>
          <p:nvPr>
            <p:ph idx="1"/>
          </p:nvPr>
        </p:nvSpPr>
        <p:spPr/>
        <p:txBody>
          <a:bodyPr/>
          <a:lstStyle/>
          <a:p>
            <a:pPr eaLnBrk="1" hangingPunct="1">
              <a:lnSpc>
                <a:spcPct val="90000"/>
              </a:lnSpc>
            </a:pPr>
            <a:r>
              <a:rPr lang="en-US" smtClean="0"/>
              <a:t>The solution to this problem was the installation of a 20 foot tall pole and an exterior directional antenna on top of the house</a:t>
            </a:r>
          </a:p>
          <a:p>
            <a:pPr eaLnBrk="1" hangingPunct="1">
              <a:lnSpc>
                <a:spcPct val="90000"/>
              </a:lnSpc>
            </a:pPr>
            <a:r>
              <a:rPr lang="en-US" smtClean="0"/>
              <a:t>Notice that the pole is not guyed</a:t>
            </a:r>
          </a:p>
          <a:p>
            <a:pPr eaLnBrk="1" hangingPunct="1">
              <a:lnSpc>
                <a:spcPct val="90000"/>
              </a:lnSpc>
            </a:pPr>
            <a:r>
              <a:rPr lang="en-US" smtClean="0"/>
              <a:t>This is too tall of a pole to install without guy wires</a:t>
            </a:r>
          </a:p>
          <a:p>
            <a:pPr eaLnBrk="1" hangingPunct="1">
              <a:lnSpc>
                <a:spcPct val="90000"/>
              </a:lnSpc>
            </a:pPr>
            <a:r>
              <a:rPr lang="en-US" smtClean="0"/>
              <a:t>Few chimneys are strong enough to support a pole this tall all by themselves</a:t>
            </a:r>
          </a:p>
        </p:txBody>
      </p:sp>
      <p:sp>
        <p:nvSpPr>
          <p:cNvPr id="819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819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CCA308B-93FE-49A4-A4F3-64E98494B83D}" type="slidenum">
              <a:rPr lang="en-US" smtClean="0"/>
              <a:pPr eaLnBrk="1" hangingPunct="1"/>
              <a:t>78</a:t>
            </a:fld>
            <a:endParaRPr lang="en-US"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mtClean="0"/>
              <a:t>Typical Customer Site</a:t>
            </a:r>
          </a:p>
        </p:txBody>
      </p:sp>
      <p:sp>
        <p:nvSpPr>
          <p:cNvPr id="82947" name="Rectangle 3"/>
          <p:cNvSpPr>
            <a:spLocks noGrp="1" noChangeArrowheads="1"/>
          </p:cNvSpPr>
          <p:nvPr>
            <p:ph idx="1"/>
          </p:nvPr>
        </p:nvSpPr>
        <p:spPr/>
        <p:txBody>
          <a:bodyPr/>
          <a:lstStyle/>
          <a:p>
            <a:pPr eaLnBrk="1" hangingPunct="1"/>
            <a:r>
              <a:rPr lang="en-US" smtClean="0"/>
              <a:t>The photograph does not show it, but this pole was swaying back and forth in the wind</a:t>
            </a:r>
          </a:p>
          <a:p>
            <a:pPr eaLnBrk="1" hangingPunct="1"/>
            <a:r>
              <a:rPr lang="en-US" smtClean="0"/>
              <a:t>The wind at the time was only 10 mph</a:t>
            </a:r>
          </a:p>
          <a:p>
            <a:pPr eaLnBrk="1" hangingPunct="1"/>
            <a:r>
              <a:rPr lang="en-US" smtClean="0"/>
              <a:t>Besides putting stress on the chimney, this may cause a variance in the received signal strength depending on the beamwidth of the antenna</a:t>
            </a:r>
          </a:p>
        </p:txBody>
      </p:sp>
      <p:sp>
        <p:nvSpPr>
          <p:cNvPr id="829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CB9EE2C-9A72-4A5F-8045-F63ED73CCC8F}" type="slidenum">
              <a:rPr lang="en-US" smtClean="0"/>
              <a:pPr eaLnBrk="1" hangingPunct="1"/>
              <a:t>79</a:t>
            </a:fld>
            <a:endParaRPr lang="en-US" smtClean="0"/>
          </a:p>
        </p:txBody>
      </p:sp>
      <p:sp>
        <p:nvSpPr>
          <p:cNvPr id="82949"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t>Point to Point Link</a:t>
            </a:r>
          </a:p>
        </p:txBody>
      </p:sp>
      <p:sp>
        <p:nvSpPr>
          <p:cNvPr id="10243" name="Content Placeholder 2"/>
          <p:cNvSpPr>
            <a:spLocks noGrp="1"/>
          </p:cNvSpPr>
          <p:nvPr>
            <p:ph idx="1"/>
          </p:nvPr>
        </p:nvSpPr>
        <p:spPr/>
        <p:txBody>
          <a:bodyPr/>
          <a:lstStyle/>
          <a:p>
            <a:pPr eaLnBrk="1" hangingPunct="1"/>
            <a:endParaRPr lang="en-US" smtClean="0"/>
          </a:p>
        </p:txBody>
      </p:sp>
      <p:sp>
        <p:nvSpPr>
          <p:cNvPr id="102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02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E0E4146-9519-4665-BE26-E658E06D2B05}" type="slidenum">
              <a:rPr lang="en-US" smtClean="0"/>
              <a:pPr eaLnBrk="1" hangingPunct="1"/>
              <a:t>8</a:t>
            </a:fld>
            <a:endParaRPr lang="en-US" smtClean="0"/>
          </a:p>
        </p:txBody>
      </p:sp>
      <p:pic>
        <p:nvPicPr>
          <p:cNvPr id="10246" name="Picture 5"/>
          <p:cNvPicPr>
            <a:picLocks noChangeAspect="1"/>
          </p:cNvPicPr>
          <p:nvPr/>
        </p:nvPicPr>
        <p:blipFill>
          <a:blip r:embed="rId2">
            <a:extLst>
              <a:ext uri="{28A0092B-C50C-407E-A947-70E740481C1C}">
                <a14:useLocalDpi xmlns:a14="http://schemas.microsoft.com/office/drawing/2010/main" val="0"/>
              </a:ext>
            </a:extLst>
          </a:blip>
          <a:srcRect l="9341" t="15567" r="11264" b="5312"/>
          <a:stretch>
            <a:fillRect/>
          </a:stretch>
        </p:blipFill>
        <p:spPr bwMode="auto">
          <a:xfrm>
            <a:off x="1519238" y="1633538"/>
            <a:ext cx="5962650" cy="44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title"/>
          </p:nvPr>
        </p:nvSpPr>
        <p:spPr/>
        <p:txBody>
          <a:bodyPr/>
          <a:lstStyle/>
          <a:p>
            <a:pPr eaLnBrk="1" hangingPunct="1"/>
            <a:r>
              <a:rPr lang="en-US" smtClean="0"/>
              <a:t>Typical Customer Site</a:t>
            </a:r>
          </a:p>
        </p:txBody>
      </p:sp>
      <p:pic>
        <p:nvPicPr>
          <p:cNvPr id="83971"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82725" y="1570038"/>
            <a:ext cx="6124575" cy="4592637"/>
          </a:xfrm>
        </p:spPr>
      </p:pic>
      <p:sp>
        <p:nvSpPr>
          <p:cNvPr id="839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DC9076A-7EC3-4FFB-8399-F2BB781388FC}" type="slidenum">
              <a:rPr lang="en-US" smtClean="0"/>
              <a:pPr eaLnBrk="1" hangingPunct="1"/>
              <a:t>80</a:t>
            </a:fld>
            <a:endParaRPr lang="en-US" smtClean="0"/>
          </a:p>
        </p:txBody>
      </p:sp>
      <p:sp>
        <p:nvSpPr>
          <p:cNvPr id="83973"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Grp="1" noChangeArrowheads="1"/>
          </p:cNvSpPr>
          <p:nvPr>
            <p:ph type="title"/>
          </p:nvPr>
        </p:nvSpPr>
        <p:spPr/>
        <p:txBody>
          <a:bodyPr/>
          <a:lstStyle/>
          <a:p>
            <a:pPr eaLnBrk="1" hangingPunct="1"/>
            <a:r>
              <a:rPr lang="en-US" smtClean="0"/>
              <a:t>Typical Customer Site</a:t>
            </a:r>
          </a:p>
        </p:txBody>
      </p:sp>
      <p:pic>
        <p:nvPicPr>
          <p:cNvPr id="84995"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00" t="66278" r="40533" b="6306"/>
          <a:stretch>
            <a:fillRect/>
          </a:stretch>
        </p:blipFill>
        <p:spPr>
          <a:xfrm>
            <a:off x="933450" y="2422525"/>
            <a:ext cx="7289800" cy="2541588"/>
          </a:xfrm>
        </p:spPr>
      </p:pic>
      <p:sp>
        <p:nvSpPr>
          <p:cNvPr id="849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CB6D357-FB56-485F-932E-A41D0EA4ACB0}" type="slidenum">
              <a:rPr lang="en-US" smtClean="0"/>
              <a:pPr eaLnBrk="1" hangingPunct="1"/>
              <a:t>81</a:t>
            </a:fld>
            <a:endParaRPr lang="en-US" smtClean="0"/>
          </a:p>
        </p:txBody>
      </p:sp>
      <p:sp>
        <p:nvSpPr>
          <p:cNvPr id="84997" name="Line 7"/>
          <p:cNvSpPr>
            <a:spLocks noChangeShapeType="1"/>
          </p:cNvSpPr>
          <p:nvPr/>
        </p:nvSpPr>
        <p:spPr bwMode="auto">
          <a:xfrm>
            <a:off x="1787525" y="2314575"/>
            <a:ext cx="138113" cy="188118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4998" name="Text Box 8"/>
          <p:cNvSpPr txBox="1">
            <a:spLocks noChangeArrowheads="1"/>
          </p:cNvSpPr>
          <p:nvPr/>
        </p:nvSpPr>
        <p:spPr bwMode="auto">
          <a:xfrm>
            <a:off x="941388" y="1601788"/>
            <a:ext cx="1751012" cy="6508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Base Station Tower</a:t>
            </a:r>
          </a:p>
        </p:txBody>
      </p:sp>
      <p:sp>
        <p:nvSpPr>
          <p:cNvPr id="84999" name="Line 9"/>
          <p:cNvSpPr>
            <a:spLocks noChangeShapeType="1"/>
          </p:cNvSpPr>
          <p:nvPr/>
        </p:nvSpPr>
        <p:spPr bwMode="auto">
          <a:xfrm>
            <a:off x="7289800" y="2311400"/>
            <a:ext cx="508000" cy="422275"/>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5000" name="Text Box 10"/>
          <p:cNvSpPr txBox="1">
            <a:spLocks noChangeArrowheads="1"/>
          </p:cNvSpPr>
          <p:nvPr/>
        </p:nvSpPr>
        <p:spPr bwMode="auto">
          <a:xfrm>
            <a:off x="6443663" y="1598613"/>
            <a:ext cx="1751012" cy="6508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Customer Location</a:t>
            </a:r>
          </a:p>
        </p:txBody>
      </p:sp>
      <p:sp>
        <p:nvSpPr>
          <p:cNvPr id="85001" name="Footer Placeholder 10"/>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smtClean="0"/>
              <a:t>Typical Customer Site</a:t>
            </a:r>
          </a:p>
        </p:txBody>
      </p:sp>
      <p:pic>
        <p:nvPicPr>
          <p:cNvPr id="86019" name="Picture 10" descr="CHIPPS-R1-1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0323" r="2785" b="12033"/>
          <a:stretch>
            <a:fillRect/>
          </a:stretch>
        </p:blipFill>
        <p:spPr>
          <a:xfrm>
            <a:off x="890588" y="1893888"/>
            <a:ext cx="7323137" cy="3948112"/>
          </a:xfrm>
        </p:spPr>
      </p:pic>
      <p:sp>
        <p:nvSpPr>
          <p:cNvPr id="860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A4AB916-D741-46AA-B3E7-27C1E5B44470}" type="slidenum">
              <a:rPr lang="en-US" smtClean="0"/>
              <a:pPr eaLnBrk="1" hangingPunct="1"/>
              <a:t>82</a:t>
            </a:fld>
            <a:endParaRPr lang="en-US" smtClean="0"/>
          </a:p>
        </p:txBody>
      </p:sp>
      <p:sp>
        <p:nvSpPr>
          <p:cNvPr id="86021" name="Line 13"/>
          <p:cNvSpPr>
            <a:spLocks noChangeShapeType="1"/>
          </p:cNvSpPr>
          <p:nvPr/>
        </p:nvSpPr>
        <p:spPr bwMode="auto">
          <a:xfrm>
            <a:off x="3640138" y="2822575"/>
            <a:ext cx="1382712" cy="576263"/>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22" name="Text Box 14"/>
          <p:cNvSpPr txBox="1">
            <a:spLocks noChangeArrowheads="1"/>
          </p:cNvSpPr>
          <p:nvPr/>
        </p:nvSpPr>
        <p:spPr bwMode="auto">
          <a:xfrm>
            <a:off x="1449388" y="2478088"/>
            <a:ext cx="2081212" cy="6508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Directional Grid Antenna</a:t>
            </a:r>
          </a:p>
        </p:txBody>
      </p:sp>
      <p:sp>
        <p:nvSpPr>
          <p:cNvPr id="86023" name="Footer Placeholder 8"/>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p:cNvSpPr>
            <a:spLocks noGrp="1" noChangeArrowheads="1"/>
          </p:cNvSpPr>
          <p:nvPr>
            <p:ph type="title"/>
          </p:nvPr>
        </p:nvSpPr>
        <p:spPr/>
        <p:txBody>
          <a:bodyPr/>
          <a:lstStyle/>
          <a:p>
            <a:pPr eaLnBrk="1" hangingPunct="1"/>
            <a:r>
              <a:rPr lang="en-US" smtClean="0"/>
              <a:t>Typical Customer Site</a:t>
            </a:r>
          </a:p>
        </p:txBody>
      </p:sp>
      <p:pic>
        <p:nvPicPr>
          <p:cNvPr id="87043" name="Picture 4" descr="CHIPPS-R1-2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388" t="36409" r="34328" b="3714"/>
          <a:stretch>
            <a:fillRect/>
          </a:stretch>
        </p:blipFill>
        <p:spPr>
          <a:xfrm>
            <a:off x="3122613" y="1555750"/>
            <a:ext cx="2870200" cy="4605338"/>
          </a:xfrm>
        </p:spPr>
      </p:pic>
      <p:sp>
        <p:nvSpPr>
          <p:cNvPr id="870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1AD66E8-7E73-425C-80A2-D0A266DBDB21}" type="slidenum">
              <a:rPr lang="en-US" smtClean="0"/>
              <a:pPr eaLnBrk="1" hangingPunct="1"/>
              <a:t>83</a:t>
            </a:fld>
            <a:endParaRPr lang="en-US" smtClean="0"/>
          </a:p>
        </p:txBody>
      </p:sp>
      <p:sp>
        <p:nvSpPr>
          <p:cNvPr id="87045"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title"/>
          </p:nvPr>
        </p:nvSpPr>
        <p:spPr/>
        <p:txBody>
          <a:bodyPr/>
          <a:lstStyle/>
          <a:p>
            <a:pPr eaLnBrk="1" hangingPunct="1"/>
            <a:r>
              <a:rPr lang="en-US" smtClean="0"/>
              <a:t>Typical Customer Site</a:t>
            </a:r>
          </a:p>
        </p:txBody>
      </p:sp>
      <p:pic>
        <p:nvPicPr>
          <p:cNvPr id="88067" name="Picture 4" descr="CHIPPS-R1-2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4597" t="17641" r="41325" b="34625"/>
          <a:stretch>
            <a:fillRect/>
          </a:stretch>
        </p:blipFill>
        <p:spPr>
          <a:xfrm>
            <a:off x="2108200" y="1550988"/>
            <a:ext cx="4894263" cy="4629150"/>
          </a:xfrm>
        </p:spPr>
      </p:pic>
      <p:sp>
        <p:nvSpPr>
          <p:cNvPr id="880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A7F7CDF-EE14-4AC4-B2F2-4B71EF0BD466}" type="slidenum">
              <a:rPr lang="en-US" smtClean="0"/>
              <a:pPr eaLnBrk="1" hangingPunct="1"/>
              <a:t>84</a:t>
            </a:fld>
            <a:endParaRPr lang="en-US" smtClean="0"/>
          </a:p>
        </p:txBody>
      </p:sp>
      <p:sp>
        <p:nvSpPr>
          <p:cNvPr id="88069"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title"/>
          </p:nvPr>
        </p:nvSpPr>
        <p:spPr/>
        <p:txBody>
          <a:bodyPr/>
          <a:lstStyle/>
          <a:p>
            <a:pPr eaLnBrk="1" hangingPunct="1"/>
            <a:r>
              <a:rPr lang="en-US" smtClean="0"/>
              <a:t>Typical Customer Site</a:t>
            </a:r>
          </a:p>
        </p:txBody>
      </p:sp>
      <p:pic>
        <p:nvPicPr>
          <p:cNvPr id="89091" name="Picture 4" descr="P418002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31938" y="1595438"/>
            <a:ext cx="6061075" cy="4545012"/>
          </a:xfrm>
        </p:spPr>
      </p:pic>
      <p:sp>
        <p:nvSpPr>
          <p:cNvPr id="890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2B35EB0-6403-4325-A8CB-164278122011}" type="slidenum">
              <a:rPr lang="en-US" smtClean="0"/>
              <a:pPr eaLnBrk="1" hangingPunct="1"/>
              <a:t>85</a:t>
            </a:fld>
            <a:endParaRPr lang="en-US" smtClean="0"/>
          </a:p>
        </p:txBody>
      </p:sp>
      <p:sp>
        <p:nvSpPr>
          <p:cNvPr id="89093"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ChangeArrowheads="1"/>
          </p:cNvSpPr>
          <p:nvPr>
            <p:ph type="title"/>
          </p:nvPr>
        </p:nvSpPr>
        <p:spPr/>
        <p:txBody>
          <a:bodyPr/>
          <a:lstStyle/>
          <a:p>
            <a:pPr eaLnBrk="1" hangingPunct="1"/>
            <a:r>
              <a:rPr lang="en-US" smtClean="0"/>
              <a:t>Typical Customer Site</a:t>
            </a:r>
          </a:p>
        </p:txBody>
      </p:sp>
      <p:pic>
        <p:nvPicPr>
          <p:cNvPr id="90115" name="Picture 4" descr="P418001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16225" y="1563688"/>
            <a:ext cx="3465513" cy="4619625"/>
          </a:xfrm>
        </p:spPr>
      </p:pic>
      <p:sp>
        <p:nvSpPr>
          <p:cNvPr id="901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A5A1D09-CCB2-4D61-AFC8-D1F87909A91A}" type="slidenum">
              <a:rPr lang="en-US" smtClean="0"/>
              <a:pPr eaLnBrk="1" hangingPunct="1"/>
              <a:t>86</a:t>
            </a:fld>
            <a:endParaRPr lang="en-US" smtClean="0"/>
          </a:p>
        </p:txBody>
      </p:sp>
      <p:sp>
        <p:nvSpPr>
          <p:cNvPr id="90117" name="Line 8"/>
          <p:cNvSpPr>
            <a:spLocks noChangeShapeType="1"/>
          </p:cNvSpPr>
          <p:nvPr/>
        </p:nvSpPr>
        <p:spPr bwMode="auto">
          <a:xfrm>
            <a:off x="2636838" y="2762250"/>
            <a:ext cx="2317750" cy="7239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18" name="Text Box 9"/>
          <p:cNvSpPr txBox="1">
            <a:spLocks noChangeArrowheads="1"/>
          </p:cNvSpPr>
          <p:nvPr/>
        </p:nvSpPr>
        <p:spPr bwMode="auto">
          <a:xfrm>
            <a:off x="1152525" y="2286000"/>
            <a:ext cx="1381125" cy="925513"/>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Outside</a:t>
            </a:r>
            <a:br>
              <a:rPr lang="en-US"/>
            </a:br>
            <a:r>
              <a:rPr lang="en-US"/>
              <a:t>Antenna Connection</a:t>
            </a:r>
          </a:p>
        </p:txBody>
      </p:sp>
      <p:sp>
        <p:nvSpPr>
          <p:cNvPr id="90119" name="Line 10"/>
          <p:cNvSpPr>
            <a:spLocks noChangeShapeType="1"/>
          </p:cNvSpPr>
          <p:nvPr/>
        </p:nvSpPr>
        <p:spPr bwMode="auto">
          <a:xfrm flipV="1">
            <a:off x="2692400" y="5175250"/>
            <a:ext cx="2122488" cy="442913"/>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20" name="Text Box 11"/>
          <p:cNvSpPr txBox="1">
            <a:spLocks noChangeArrowheads="1"/>
          </p:cNvSpPr>
          <p:nvPr/>
        </p:nvSpPr>
        <p:spPr bwMode="auto">
          <a:xfrm>
            <a:off x="1165225" y="5232400"/>
            <a:ext cx="1381125" cy="6508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Electrical Power</a:t>
            </a:r>
          </a:p>
        </p:txBody>
      </p:sp>
      <p:sp>
        <p:nvSpPr>
          <p:cNvPr id="90121" name="Line 12"/>
          <p:cNvSpPr>
            <a:spLocks noChangeShapeType="1"/>
          </p:cNvSpPr>
          <p:nvPr/>
        </p:nvSpPr>
        <p:spPr bwMode="auto">
          <a:xfrm>
            <a:off x="2657475" y="4152900"/>
            <a:ext cx="2278063" cy="549275"/>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22" name="Text Box 13"/>
          <p:cNvSpPr txBox="1">
            <a:spLocks noChangeArrowheads="1"/>
          </p:cNvSpPr>
          <p:nvPr/>
        </p:nvSpPr>
        <p:spPr bwMode="auto">
          <a:xfrm>
            <a:off x="1133475" y="3790950"/>
            <a:ext cx="1381125" cy="6508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LAN Connection</a:t>
            </a:r>
          </a:p>
        </p:txBody>
      </p:sp>
      <p:sp>
        <p:nvSpPr>
          <p:cNvPr id="90123" name="Footer Placeholder 1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mtClean="0"/>
              <a:t>Typical Customer Site</a:t>
            </a:r>
          </a:p>
        </p:txBody>
      </p:sp>
      <p:sp>
        <p:nvSpPr>
          <p:cNvPr id="91139" name="Rectangle 3"/>
          <p:cNvSpPr>
            <a:spLocks noGrp="1" noChangeArrowheads="1"/>
          </p:cNvSpPr>
          <p:nvPr>
            <p:ph idx="1"/>
          </p:nvPr>
        </p:nvSpPr>
        <p:spPr/>
        <p:txBody>
          <a:bodyPr/>
          <a:lstStyle/>
          <a:p>
            <a:pPr eaLnBrk="1" hangingPunct="1"/>
            <a:r>
              <a:rPr lang="en-US" smtClean="0"/>
              <a:t>Let’s look at another customer served by this base station site</a:t>
            </a:r>
          </a:p>
          <a:p>
            <a:pPr eaLnBrk="1" hangingPunct="1"/>
            <a:r>
              <a:rPr lang="en-US" smtClean="0"/>
              <a:t>A signal to this second customer can be delivered without an outside antenna, as the site is only 393 feet from the tower</a:t>
            </a:r>
          </a:p>
        </p:txBody>
      </p:sp>
      <p:sp>
        <p:nvSpPr>
          <p:cNvPr id="911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A1FCDF1-21DC-449D-B44E-2ADC6145E2EE}" type="slidenum">
              <a:rPr lang="en-US" smtClean="0"/>
              <a:pPr eaLnBrk="1" hangingPunct="1"/>
              <a:t>87</a:t>
            </a:fld>
            <a:endParaRPr lang="en-US" smtClean="0"/>
          </a:p>
        </p:txBody>
      </p:sp>
      <p:sp>
        <p:nvSpPr>
          <p:cNvPr id="91141"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
          <p:cNvSpPr>
            <a:spLocks noGrp="1" noChangeArrowheads="1"/>
          </p:cNvSpPr>
          <p:nvPr>
            <p:ph type="title"/>
          </p:nvPr>
        </p:nvSpPr>
        <p:spPr/>
        <p:txBody>
          <a:bodyPr/>
          <a:lstStyle/>
          <a:p>
            <a:pPr eaLnBrk="1" hangingPunct="1"/>
            <a:r>
              <a:rPr lang="en-US" smtClean="0"/>
              <a:t>Typical Customer Site</a:t>
            </a:r>
          </a:p>
        </p:txBody>
      </p:sp>
      <p:pic>
        <p:nvPicPr>
          <p:cNvPr id="9216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11300" y="1582738"/>
            <a:ext cx="6094413" cy="4570412"/>
          </a:xfrm>
        </p:spPr>
      </p:pic>
      <p:sp>
        <p:nvSpPr>
          <p:cNvPr id="921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450DB90-C8A8-454E-BB2D-4A807A31E3E2}" type="slidenum">
              <a:rPr lang="en-US" smtClean="0"/>
              <a:pPr eaLnBrk="1" hangingPunct="1"/>
              <a:t>88</a:t>
            </a:fld>
            <a:endParaRPr lang="en-US" smtClean="0"/>
          </a:p>
        </p:txBody>
      </p:sp>
      <p:sp>
        <p:nvSpPr>
          <p:cNvPr id="92165"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5"/>
          <p:cNvSpPr>
            <a:spLocks noGrp="1" noChangeArrowheads="1"/>
          </p:cNvSpPr>
          <p:nvPr>
            <p:ph type="title"/>
          </p:nvPr>
        </p:nvSpPr>
        <p:spPr/>
        <p:txBody>
          <a:bodyPr/>
          <a:lstStyle/>
          <a:p>
            <a:pPr eaLnBrk="1" hangingPunct="1"/>
            <a:r>
              <a:rPr lang="en-US" smtClean="0"/>
              <a:t>Typical Customer Site</a:t>
            </a:r>
          </a:p>
        </p:txBody>
      </p:sp>
      <p:pic>
        <p:nvPicPr>
          <p:cNvPr id="93187"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
        <p:nvSpPr>
          <p:cNvPr id="931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BC4960-65DB-421A-B3EC-C41E6DADE8C0}" type="slidenum">
              <a:rPr lang="en-US" smtClean="0"/>
              <a:pPr eaLnBrk="1" hangingPunct="1"/>
              <a:t>89</a:t>
            </a:fld>
            <a:endParaRPr lang="en-US" smtClean="0"/>
          </a:p>
        </p:txBody>
      </p:sp>
      <p:sp>
        <p:nvSpPr>
          <p:cNvPr id="93189" name="Line 7"/>
          <p:cNvSpPr>
            <a:spLocks noChangeShapeType="1"/>
          </p:cNvSpPr>
          <p:nvPr/>
        </p:nvSpPr>
        <p:spPr bwMode="auto">
          <a:xfrm>
            <a:off x="1787525" y="2314575"/>
            <a:ext cx="39688" cy="1114425"/>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190" name="Text Box 8"/>
          <p:cNvSpPr txBox="1">
            <a:spLocks noChangeArrowheads="1"/>
          </p:cNvSpPr>
          <p:nvPr/>
        </p:nvSpPr>
        <p:spPr bwMode="auto">
          <a:xfrm>
            <a:off x="941388" y="1601788"/>
            <a:ext cx="1751012" cy="6508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Base Station Tower</a:t>
            </a:r>
          </a:p>
        </p:txBody>
      </p:sp>
      <p:sp>
        <p:nvSpPr>
          <p:cNvPr id="93191" name="Line 9"/>
          <p:cNvSpPr>
            <a:spLocks noChangeShapeType="1"/>
          </p:cNvSpPr>
          <p:nvPr/>
        </p:nvSpPr>
        <p:spPr bwMode="auto">
          <a:xfrm>
            <a:off x="7289800" y="2311400"/>
            <a:ext cx="411163" cy="188118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192" name="Text Box 10"/>
          <p:cNvSpPr txBox="1">
            <a:spLocks noChangeArrowheads="1"/>
          </p:cNvSpPr>
          <p:nvPr/>
        </p:nvSpPr>
        <p:spPr bwMode="auto">
          <a:xfrm>
            <a:off x="6443663" y="1598613"/>
            <a:ext cx="1751012" cy="6508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Customer Location</a:t>
            </a:r>
          </a:p>
        </p:txBody>
      </p:sp>
      <p:sp>
        <p:nvSpPr>
          <p:cNvPr id="93193" name="Footer Placeholder 10"/>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mtClean="0"/>
              <a:t>Point to Point Link</a:t>
            </a:r>
          </a:p>
        </p:txBody>
      </p:sp>
      <p:sp>
        <p:nvSpPr>
          <p:cNvPr id="11267" name="Content Placeholder 2"/>
          <p:cNvSpPr>
            <a:spLocks noGrp="1"/>
          </p:cNvSpPr>
          <p:nvPr>
            <p:ph idx="1"/>
          </p:nvPr>
        </p:nvSpPr>
        <p:spPr/>
        <p:txBody>
          <a:bodyPr/>
          <a:lstStyle/>
          <a:p>
            <a:pPr eaLnBrk="1" hangingPunct="1"/>
            <a:r>
              <a:rPr lang="en-US" smtClean="0"/>
              <a:t>As they point out the equipment used can be mounted in three different ways</a:t>
            </a:r>
          </a:p>
        </p:txBody>
      </p:sp>
      <p:sp>
        <p:nvSpPr>
          <p:cNvPr id="112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12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9BC2186-4791-4B7D-B29B-DDB1F3F1E598}" type="slidenum">
              <a:rPr lang="en-US" smtClean="0"/>
              <a:pPr eaLnBrk="1" hangingPunct="1"/>
              <a:t>9</a:t>
            </a:fld>
            <a:endParaRPr lang="en-US"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5"/>
          <p:cNvSpPr>
            <a:spLocks noGrp="1" noChangeArrowheads="1"/>
          </p:cNvSpPr>
          <p:nvPr>
            <p:ph type="title"/>
          </p:nvPr>
        </p:nvSpPr>
        <p:spPr/>
        <p:txBody>
          <a:bodyPr/>
          <a:lstStyle/>
          <a:p>
            <a:pPr eaLnBrk="1" hangingPunct="1"/>
            <a:r>
              <a:rPr lang="en-US" smtClean="0"/>
              <a:t>Typical Customer Site</a:t>
            </a:r>
          </a:p>
        </p:txBody>
      </p:sp>
      <p:pic>
        <p:nvPicPr>
          <p:cNvPr id="94211" name="Picture 4" descr="WISPCablePat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19425" y="1584325"/>
            <a:ext cx="3086100" cy="4572000"/>
          </a:xfrm>
        </p:spPr>
      </p:pic>
      <p:sp>
        <p:nvSpPr>
          <p:cNvPr id="942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72C109-1FF1-4EE9-AC2C-2146279742E4}" type="slidenum">
              <a:rPr lang="en-US" smtClean="0"/>
              <a:pPr eaLnBrk="1" hangingPunct="1"/>
              <a:t>90</a:t>
            </a:fld>
            <a:endParaRPr lang="en-US" smtClean="0"/>
          </a:p>
        </p:txBody>
      </p:sp>
      <p:sp>
        <p:nvSpPr>
          <p:cNvPr id="94213" name="Text Box 7"/>
          <p:cNvSpPr txBox="1">
            <a:spLocks noChangeArrowheads="1"/>
          </p:cNvSpPr>
          <p:nvPr/>
        </p:nvSpPr>
        <p:spPr bwMode="auto">
          <a:xfrm>
            <a:off x="6391275" y="1677988"/>
            <a:ext cx="1979613" cy="925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t>Customer Site 393 Feet from Tower</a:t>
            </a:r>
          </a:p>
        </p:txBody>
      </p:sp>
      <p:sp>
        <p:nvSpPr>
          <p:cNvPr id="94214" name="Line 8"/>
          <p:cNvSpPr>
            <a:spLocks noChangeShapeType="1"/>
          </p:cNvSpPr>
          <p:nvPr/>
        </p:nvSpPr>
        <p:spPr bwMode="auto">
          <a:xfrm flipH="1">
            <a:off x="4305300" y="2143125"/>
            <a:ext cx="1976438" cy="1514475"/>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4215" name="Footer Placeholder 8"/>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smtClean="0"/>
              <a:t>Typical Customer Site</a:t>
            </a:r>
          </a:p>
        </p:txBody>
      </p:sp>
      <p:pic>
        <p:nvPicPr>
          <p:cNvPr id="95235" name="Picture 4" descr="smartBridgesIndo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09888" y="1420813"/>
            <a:ext cx="3284537" cy="4906962"/>
          </a:xfrm>
        </p:spPr>
      </p:pic>
      <p:sp>
        <p:nvSpPr>
          <p:cNvPr id="952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DE6B3B-8C04-4F35-931C-06D5539926CA}" type="slidenum">
              <a:rPr lang="en-US" smtClean="0"/>
              <a:pPr eaLnBrk="1" hangingPunct="1"/>
              <a:t>91</a:t>
            </a:fld>
            <a:endParaRPr lang="en-US" smtClean="0"/>
          </a:p>
        </p:txBody>
      </p:sp>
      <p:sp>
        <p:nvSpPr>
          <p:cNvPr id="95237"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pPr eaLnBrk="1" hangingPunct="1"/>
            <a:r>
              <a:rPr lang="en-US" smtClean="0"/>
              <a:t>Using Cellular Network for Data</a:t>
            </a:r>
          </a:p>
        </p:txBody>
      </p:sp>
      <p:sp>
        <p:nvSpPr>
          <p:cNvPr id="96259" name="Content Placeholder 2"/>
          <p:cNvSpPr>
            <a:spLocks noGrp="1"/>
          </p:cNvSpPr>
          <p:nvPr>
            <p:ph idx="1"/>
          </p:nvPr>
        </p:nvSpPr>
        <p:spPr/>
        <p:txBody>
          <a:bodyPr/>
          <a:lstStyle/>
          <a:p>
            <a:pPr eaLnBrk="1" hangingPunct="1"/>
            <a:r>
              <a:rPr lang="en-US" smtClean="0"/>
              <a:t>A more formal approach to a wireless MAN is seen in cellular systems used to send and receive data in addition to the normal voice usage while using licensed frequencies</a:t>
            </a:r>
          </a:p>
        </p:txBody>
      </p:sp>
      <p:sp>
        <p:nvSpPr>
          <p:cNvPr id="962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962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E070089-1546-4A21-9B25-0BB1375435BA}" type="slidenum">
              <a:rPr lang="en-US" smtClean="0"/>
              <a:pPr eaLnBrk="1" hangingPunct="1"/>
              <a:t>92</a:t>
            </a:fld>
            <a:endParaRPr lang="en-US"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smtClean="0"/>
              <a:t>Cellular Data Networks</a:t>
            </a:r>
          </a:p>
        </p:txBody>
      </p:sp>
      <p:sp>
        <p:nvSpPr>
          <p:cNvPr id="97283" name="Content Placeholder 2"/>
          <p:cNvSpPr>
            <a:spLocks noGrp="1"/>
          </p:cNvSpPr>
          <p:nvPr>
            <p:ph idx="1"/>
          </p:nvPr>
        </p:nvSpPr>
        <p:spPr/>
        <p:txBody>
          <a:bodyPr/>
          <a:lstStyle/>
          <a:p>
            <a:pPr eaLnBrk="1" hangingPunct="1">
              <a:lnSpc>
                <a:spcPct val="90000"/>
              </a:lnSpc>
            </a:pPr>
            <a:r>
              <a:rPr lang="en-US" smtClean="0"/>
              <a:t>They are voice networks, to which some low speed data related traffic has been added</a:t>
            </a:r>
          </a:p>
          <a:p>
            <a:pPr eaLnBrk="1" hangingPunct="1">
              <a:lnSpc>
                <a:spcPct val="90000"/>
              </a:lnSpc>
            </a:pPr>
            <a:r>
              <a:rPr lang="en-US" smtClean="0"/>
              <a:t>For example, even now with 3G or third generation cellular networks in place the practical data rates supported are around 100 to 200 Kbps</a:t>
            </a:r>
          </a:p>
          <a:p>
            <a:pPr eaLnBrk="1" hangingPunct="1"/>
            <a:r>
              <a:rPr lang="en-US" smtClean="0"/>
              <a:t>The typical connection quality of the circuit makes even this low rate problematic</a:t>
            </a:r>
          </a:p>
        </p:txBody>
      </p:sp>
      <p:sp>
        <p:nvSpPr>
          <p:cNvPr id="972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972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5AD37CD-C552-4718-ABEA-B3D5B14039CC}" type="slidenum">
              <a:rPr lang="en-US" smtClean="0"/>
              <a:pPr eaLnBrk="1" hangingPunct="1"/>
              <a:t>93</a:t>
            </a:fld>
            <a:endParaRPr lang="en-US"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smtClean="0"/>
              <a:t>Cellular Data Networks</a:t>
            </a:r>
          </a:p>
        </p:txBody>
      </p:sp>
      <p:sp>
        <p:nvSpPr>
          <p:cNvPr id="98307" name="Rectangle 3"/>
          <p:cNvSpPr>
            <a:spLocks noGrp="1" noChangeArrowheads="1"/>
          </p:cNvSpPr>
          <p:nvPr>
            <p:ph idx="1"/>
          </p:nvPr>
        </p:nvSpPr>
        <p:spPr/>
        <p:txBody>
          <a:bodyPr/>
          <a:lstStyle/>
          <a:p>
            <a:pPr eaLnBrk="1" hangingPunct="1"/>
            <a:r>
              <a:rPr lang="en-US" smtClean="0"/>
              <a:t>Most cellular networks deployed worldwide are based on the GSM – Global System Mobile standard</a:t>
            </a:r>
          </a:p>
          <a:p>
            <a:pPr eaLnBrk="1" hangingPunct="1"/>
            <a:r>
              <a:rPr lang="en-US" smtClean="0"/>
              <a:t>This TDMA based method can operate in several frequency ranges</a:t>
            </a:r>
          </a:p>
          <a:p>
            <a:pPr eaLnBrk="1" hangingPunct="1"/>
            <a:r>
              <a:rPr lang="en-US" smtClean="0"/>
              <a:t>Most commonly used are the 900, 1800, and 1900 MHz bands</a:t>
            </a:r>
          </a:p>
          <a:p>
            <a:pPr eaLnBrk="1" hangingPunct="1"/>
            <a:r>
              <a:rPr lang="en-US" smtClean="0"/>
              <a:t>Each of these is divided into 200 MHz wide channels</a:t>
            </a:r>
          </a:p>
        </p:txBody>
      </p:sp>
      <p:sp>
        <p:nvSpPr>
          <p:cNvPr id="9830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983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4746764-F167-466A-ADAD-414F50AE3FB4}" type="slidenum">
              <a:rPr lang="en-US" smtClean="0"/>
              <a:pPr eaLnBrk="1" hangingPunct="1"/>
              <a:t>94</a:t>
            </a:fld>
            <a:endParaRPr lang="en-US"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smtClean="0"/>
              <a:t>Cellular Data Networks</a:t>
            </a:r>
          </a:p>
        </p:txBody>
      </p:sp>
      <p:sp>
        <p:nvSpPr>
          <p:cNvPr id="99331" name="Rectangle 3"/>
          <p:cNvSpPr>
            <a:spLocks noGrp="1" noChangeArrowheads="1"/>
          </p:cNvSpPr>
          <p:nvPr>
            <p:ph idx="1"/>
          </p:nvPr>
        </p:nvSpPr>
        <p:spPr/>
        <p:txBody>
          <a:bodyPr/>
          <a:lstStyle/>
          <a:p>
            <a:pPr eaLnBrk="1" hangingPunct="1"/>
            <a:r>
              <a:rPr lang="en-US" smtClean="0"/>
              <a:t>Each 200 MHz channel is then divided into eight time slots</a:t>
            </a:r>
          </a:p>
          <a:p>
            <a:pPr eaLnBrk="1" hangingPunct="1"/>
            <a:r>
              <a:rPr lang="en-US" smtClean="0"/>
              <a:t>Each time slot is shared among users using a time division method</a:t>
            </a:r>
          </a:p>
          <a:p>
            <a:pPr eaLnBrk="1" hangingPunct="1"/>
            <a:r>
              <a:rPr lang="en-US" smtClean="0"/>
              <a:t>GSM is limited to 9.6 kbps</a:t>
            </a:r>
          </a:p>
          <a:p>
            <a:pPr eaLnBrk="1" hangingPunct="1"/>
            <a:r>
              <a:rPr lang="en-US" smtClean="0"/>
              <a:t>In its 2.5 generation form GSM evolves into GPRS - General Packet Radio Service or Enhanced Data Rates for GSM Evolution or EDGE</a:t>
            </a:r>
          </a:p>
        </p:txBody>
      </p:sp>
      <p:sp>
        <p:nvSpPr>
          <p:cNvPr id="9933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993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BA69E41-232D-4A89-92A3-BFD82D6599CA}" type="slidenum">
              <a:rPr lang="en-US" smtClean="0"/>
              <a:pPr eaLnBrk="1" hangingPunct="1"/>
              <a:t>95</a:t>
            </a:fld>
            <a:endParaRPr lang="en-US" smtClean="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pPr eaLnBrk="1" hangingPunct="1"/>
            <a:r>
              <a:rPr lang="en-US" smtClean="0"/>
              <a:t>Cellular Data Networks</a:t>
            </a:r>
          </a:p>
        </p:txBody>
      </p:sp>
      <p:sp>
        <p:nvSpPr>
          <p:cNvPr id="100355" name="Content Placeholder 2"/>
          <p:cNvSpPr>
            <a:spLocks noGrp="1"/>
          </p:cNvSpPr>
          <p:nvPr>
            <p:ph idx="1"/>
          </p:nvPr>
        </p:nvSpPr>
        <p:spPr/>
        <p:txBody>
          <a:bodyPr/>
          <a:lstStyle/>
          <a:p>
            <a:pPr eaLnBrk="1" hangingPunct="1"/>
            <a:r>
              <a:rPr lang="en-US" smtClean="0"/>
              <a:t>The GPRS creates a packet network using dedicated GSM channels</a:t>
            </a:r>
          </a:p>
          <a:p>
            <a:pPr eaLnBrk="1" hangingPunct="1"/>
            <a:r>
              <a:rPr lang="en-US" smtClean="0"/>
              <a:t>GPRS uses a completely different air interface that is designed to handle packet based data</a:t>
            </a:r>
          </a:p>
          <a:p>
            <a:pPr eaLnBrk="1" hangingPunct="1">
              <a:lnSpc>
                <a:spcPct val="90000"/>
              </a:lnSpc>
            </a:pPr>
            <a:r>
              <a:rPr lang="en-US" smtClean="0"/>
              <a:t>At the customer end the GPRS unit tunes to a dedicated GPRS radio channel at a set time</a:t>
            </a:r>
          </a:p>
          <a:p>
            <a:pPr eaLnBrk="1" hangingPunct="1">
              <a:lnSpc>
                <a:spcPct val="90000"/>
              </a:lnSpc>
            </a:pPr>
            <a:r>
              <a:rPr lang="en-US" smtClean="0"/>
              <a:t>This produces an always on connection</a:t>
            </a:r>
          </a:p>
        </p:txBody>
      </p:sp>
      <p:sp>
        <p:nvSpPr>
          <p:cNvPr id="1003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003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6B4160B-0D0D-4B13-A22A-A3C8E524DD61}" type="slidenum">
              <a:rPr lang="en-US" smtClean="0"/>
              <a:pPr eaLnBrk="1" hangingPunct="1"/>
              <a:t>96</a:t>
            </a:fld>
            <a:endParaRPr lang="en-US"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smtClean="0"/>
              <a:t>Cellular Data Networks</a:t>
            </a:r>
          </a:p>
        </p:txBody>
      </p:sp>
      <p:sp>
        <p:nvSpPr>
          <p:cNvPr id="101379" name="Rectangle 3"/>
          <p:cNvSpPr>
            <a:spLocks noGrp="1" noChangeArrowheads="1"/>
          </p:cNvSpPr>
          <p:nvPr>
            <p:ph idx="1"/>
          </p:nvPr>
        </p:nvSpPr>
        <p:spPr/>
        <p:txBody>
          <a:bodyPr/>
          <a:lstStyle/>
          <a:p>
            <a:pPr eaLnBrk="1" hangingPunct="1">
              <a:lnSpc>
                <a:spcPct val="90000"/>
              </a:lnSpc>
            </a:pPr>
            <a:r>
              <a:rPr lang="en-US" smtClean="0"/>
              <a:t>A GPRS unit can occupy multiple consecutive time slots so as to increase the data throughput</a:t>
            </a:r>
          </a:p>
          <a:p>
            <a:pPr eaLnBrk="1" hangingPunct="1">
              <a:lnSpc>
                <a:spcPct val="90000"/>
              </a:lnSpc>
            </a:pPr>
            <a:r>
              <a:rPr lang="en-US" smtClean="0"/>
              <a:t>The maximum data rate occurs when all eight time slots of a GSM radio channel are dedicated to an individual use</a:t>
            </a:r>
          </a:p>
          <a:p>
            <a:pPr eaLnBrk="1" hangingPunct="1">
              <a:lnSpc>
                <a:spcPct val="90000"/>
              </a:lnSpc>
            </a:pPr>
            <a:r>
              <a:rPr lang="en-US" smtClean="0"/>
              <a:t>This produces a maximum 171.2 kbps connection</a:t>
            </a:r>
          </a:p>
          <a:p>
            <a:pPr eaLnBrk="1" hangingPunct="1">
              <a:lnSpc>
                <a:spcPct val="90000"/>
              </a:lnSpc>
            </a:pPr>
            <a:r>
              <a:rPr lang="en-US" smtClean="0"/>
              <a:t>But the average speed is only 28.8 kbps</a:t>
            </a:r>
          </a:p>
        </p:txBody>
      </p:sp>
      <p:sp>
        <p:nvSpPr>
          <p:cNvPr id="10138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013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75FE892-0964-46BF-9A32-5A7C52F6DDCE}" type="slidenum">
              <a:rPr lang="en-US" smtClean="0"/>
              <a:pPr eaLnBrk="1" hangingPunct="1"/>
              <a:t>97</a:t>
            </a:fld>
            <a:endParaRPr lang="en-US"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smtClean="0"/>
              <a:t>Cellular Data Networks</a:t>
            </a:r>
          </a:p>
        </p:txBody>
      </p:sp>
      <p:sp>
        <p:nvSpPr>
          <p:cNvPr id="102403" name="Rectangle 3"/>
          <p:cNvSpPr>
            <a:spLocks noGrp="1" noChangeArrowheads="1"/>
          </p:cNvSpPr>
          <p:nvPr>
            <p:ph idx="1"/>
          </p:nvPr>
        </p:nvSpPr>
        <p:spPr/>
        <p:txBody>
          <a:bodyPr/>
          <a:lstStyle/>
          <a:p>
            <a:pPr eaLnBrk="1" hangingPunct="1">
              <a:lnSpc>
                <a:spcPct val="90000"/>
              </a:lnSpc>
            </a:pPr>
            <a:r>
              <a:rPr lang="en-US" smtClean="0"/>
              <a:t>EDGE, which is also called Enhanced GPRS or EGPRS, uses a digital modulation format in addition to the standard GSM modulation</a:t>
            </a:r>
          </a:p>
          <a:p>
            <a:pPr eaLnBrk="1" hangingPunct="1"/>
            <a:r>
              <a:rPr lang="en-US" smtClean="0"/>
              <a:t>EDGE defines several different air interfaces with differing modulation and coding schemes</a:t>
            </a:r>
          </a:p>
          <a:p>
            <a:pPr eaLnBrk="1" hangingPunct="1"/>
            <a:r>
              <a:rPr lang="en-US" smtClean="0"/>
              <a:t>Each of these offer varying degrees of error control protection</a:t>
            </a:r>
          </a:p>
        </p:txBody>
      </p:sp>
      <p:sp>
        <p:nvSpPr>
          <p:cNvPr id="10240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024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FC08307-D8C3-4380-B6F0-5FEC6269B273}" type="slidenum">
              <a:rPr lang="en-US" smtClean="0"/>
              <a:pPr eaLnBrk="1" hangingPunct="1"/>
              <a:t>98</a:t>
            </a:fld>
            <a:endParaRPr lang="en-US"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pPr eaLnBrk="1" hangingPunct="1"/>
            <a:r>
              <a:rPr lang="en-US" smtClean="0"/>
              <a:t>Cellular Data Networks</a:t>
            </a:r>
          </a:p>
        </p:txBody>
      </p:sp>
      <p:sp>
        <p:nvSpPr>
          <p:cNvPr id="103427" name="Content Placeholder 2"/>
          <p:cNvSpPr>
            <a:spLocks noGrp="1"/>
          </p:cNvSpPr>
          <p:nvPr>
            <p:ph idx="1"/>
          </p:nvPr>
        </p:nvSpPr>
        <p:spPr/>
        <p:txBody>
          <a:bodyPr/>
          <a:lstStyle/>
          <a:p>
            <a:pPr eaLnBrk="1" hangingPunct="1"/>
            <a:r>
              <a:rPr lang="en-US" smtClean="0"/>
              <a:t>The one to use is selected according to the network and the operating conditions</a:t>
            </a:r>
          </a:p>
          <a:p>
            <a:pPr eaLnBrk="1" hangingPunct="1"/>
            <a:r>
              <a:rPr lang="en-US" smtClean="0"/>
              <a:t>The maximum data rate to an individual users is 384 kbps, with an average speed of 64 kbps</a:t>
            </a:r>
          </a:p>
          <a:p>
            <a:pPr eaLnBrk="1" hangingPunct="1"/>
            <a:r>
              <a:rPr lang="en-US" smtClean="0"/>
              <a:t>3G GSM cellular systems are based on W-CDMA or wideband code division multiple access, also known as UMTS - Universal Mobile Telecommunications Service</a:t>
            </a:r>
          </a:p>
        </p:txBody>
      </p:sp>
      <p:sp>
        <p:nvSpPr>
          <p:cNvPr id="1034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2005-2011 Kenneth M. Chipps Ph.D. www.chipps.com</a:t>
            </a:r>
          </a:p>
        </p:txBody>
      </p:sp>
      <p:sp>
        <p:nvSpPr>
          <p:cNvPr id="1034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C33AE33-BC0A-462E-805C-67D4FF86542D}" type="slidenum">
              <a:rPr lang="en-US" smtClean="0"/>
              <a:pPr eaLnBrk="1" hangingPunct="1"/>
              <a:t>99</a:t>
            </a:fld>
            <a:endParaRPr lang="en-U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CNA">
  <a:themeElements>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scoAcadem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73025" tIns="36512" rIns="73025" bIns="36512"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73025" tIns="36512" rIns="73025" bIns="36512"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scoAcadem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scoAcadem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scoAcadem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scoAcadem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scoAcadem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scoAcadem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scoAcadem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scoAcadem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scoAcadem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scoAcadem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scoAcadem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CCNA</Template>
  <TotalTime>30452</TotalTime>
  <Words>5228</Words>
  <Application>Microsoft Office PowerPoint</Application>
  <PresentationFormat>On-screen Show (4:3)</PresentationFormat>
  <Paragraphs>780</Paragraphs>
  <Slides>148</Slides>
  <Notes>0</Notes>
  <HiddenSlides>0</HiddenSlides>
  <MMClips>0</MMClips>
  <ScaleCrop>false</ScaleCrop>
  <HeadingPairs>
    <vt:vector size="4" baseType="variant">
      <vt:variant>
        <vt:lpstr>Theme</vt:lpstr>
      </vt:variant>
      <vt:variant>
        <vt:i4>1</vt:i4>
      </vt:variant>
      <vt:variant>
        <vt:lpstr>Slide Titles</vt:lpstr>
      </vt:variant>
      <vt:variant>
        <vt:i4>148</vt:i4>
      </vt:variant>
    </vt:vector>
  </HeadingPairs>
  <TitlesOfParts>
    <vt:vector size="149" baseType="lpstr">
      <vt:lpstr>CCNA</vt:lpstr>
      <vt:lpstr>Wireless MAN</vt:lpstr>
      <vt:lpstr>Wireless MAN</vt:lpstr>
      <vt:lpstr>Point to Point Link</vt:lpstr>
      <vt:lpstr>Point to Point Link</vt:lpstr>
      <vt:lpstr>Point to Point Link</vt:lpstr>
      <vt:lpstr>Point to Point Link</vt:lpstr>
      <vt:lpstr>Point to Point Link</vt:lpstr>
      <vt:lpstr>Point to Point Link</vt:lpstr>
      <vt:lpstr>Point to Point Link</vt:lpstr>
      <vt:lpstr>Point to Point Link</vt:lpstr>
      <vt:lpstr>Point to Point Link</vt:lpstr>
      <vt:lpstr>Point to Point Link</vt:lpstr>
      <vt:lpstr>Point to Point Link</vt:lpstr>
      <vt:lpstr>Point to Point Link</vt:lpstr>
      <vt:lpstr>Point to Point Link</vt:lpstr>
      <vt:lpstr>Point to Point Link</vt:lpstr>
      <vt:lpstr>Point to Point Link</vt:lpstr>
      <vt:lpstr>Point to Point Link</vt:lpstr>
      <vt:lpstr>Point to Point Link</vt:lpstr>
      <vt:lpstr>WISP</vt:lpstr>
      <vt:lpstr>WISP</vt:lpstr>
      <vt:lpstr>Base Station Equipment</vt:lpstr>
      <vt:lpstr>Base Station Equipment</vt:lpstr>
      <vt:lpstr>Base Station Equipment</vt:lpstr>
      <vt:lpstr>Customer Equipment</vt:lpstr>
      <vt:lpstr>Customer Equipment</vt:lpstr>
      <vt:lpstr>Customer Equipment</vt:lpstr>
      <vt:lpstr>Total Costs</vt:lpstr>
      <vt:lpstr>The Example Area</vt:lpstr>
      <vt:lpstr>Base Station Equipment</vt:lpstr>
      <vt:lpstr>Base Station Equipment</vt:lpstr>
      <vt:lpstr>Base Station Equipment</vt:lpstr>
      <vt:lpstr>Base Station Tower</vt:lpstr>
      <vt:lpstr>Base Station Tower</vt:lpstr>
      <vt:lpstr>Base Station Tower</vt:lpstr>
      <vt:lpstr>Base Station Tower Foundation</vt:lpstr>
      <vt:lpstr>Base Station Tower Foundation</vt:lpstr>
      <vt:lpstr>Base Station Tower Guy Wire</vt:lpstr>
      <vt:lpstr>Base Station Tower Guy Wire</vt:lpstr>
      <vt:lpstr>Base Station Tower Ground</vt:lpstr>
      <vt:lpstr>Base Station Antenna</vt:lpstr>
      <vt:lpstr>Base Station Antenna</vt:lpstr>
      <vt:lpstr>Base Station Antenna</vt:lpstr>
      <vt:lpstr>Base Station Access Point</vt:lpstr>
      <vt:lpstr>Base Station Access Point</vt:lpstr>
      <vt:lpstr>Base Station Access Point</vt:lpstr>
      <vt:lpstr>Access Point to Building</vt:lpstr>
      <vt:lpstr>Access Point to Building</vt:lpstr>
      <vt:lpstr>Access Point to Building</vt:lpstr>
      <vt:lpstr>PoE</vt:lpstr>
      <vt:lpstr>PoE</vt:lpstr>
      <vt:lpstr>Conduit to Equipment Building</vt:lpstr>
      <vt:lpstr>Lightning Protection</vt:lpstr>
      <vt:lpstr>Lightning Protection</vt:lpstr>
      <vt:lpstr>Equipment Building</vt:lpstr>
      <vt:lpstr>Equipment Building</vt:lpstr>
      <vt:lpstr>Equipment Building</vt:lpstr>
      <vt:lpstr>Equipment Building</vt:lpstr>
      <vt:lpstr>Base Station Equipment</vt:lpstr>
      <vt:lpstr>Base Station Equipment</vt:lpstr>
      <vt:lpstr>Base Station Equipment</vt:lpstr>
      <vt:lpstr>Base Station Equipment</vt:lpstr>
      <vt:lpstr>Router and CSU/DSU</vt:lpstr>
      <vt:lpstr>Computer</vt:lpstr>
      <vt:lpstr>Computer</vt:lpstr>
      <vt:lpstr>Hub</vt:lpstr>
      <vt:lpstr>UPS</vt:lpstr>
      <vt:lpstr>Base Station to the Internet</vt:lpstr>
      <vt:lpstr>From Tower to Demarc</vt:lpstr>
      <vt:lpstr>From Tower to Demarc</vt:lpstr>
      <vt:lpstr>From Tower to Demarc</vt:lpstr>
      <vt:lpstr>From Tower to Demarc</vt:lpstr>
      <vt:lpstr>Demarc</vt:lpstr>
      <vt:lpstr>Install the Customer Equipment</vt:lpstr>
      <vt:lpstr>Antenna Inside</vt:lpstr>
      <vt:lpstr>Antenna Outside</vt:lpstr>
      <vt:lpstr>Typical Customer Site</vt:lpstr>
      <vt:lpstr>Typical Customer Site</vt:lpstr>
      <vt:lpstr>Typical Customer Site</vt:lpstr>
      <vt:lpstr>Typical Customer Site</vt:lpstr>
      <vt:lpstr>Typical Customer Site</vt:lpstr>
      <vt:lpstr>Typical Customer Site</vt:lpstr>
      <vt:lpstr>Typical Customer Site</vt:lpstr>
      <vt:lpstr>Typical Customer Site</vt:lpstr>
      <vt:lpstr>Typical Customer Site</vt:lpstr>
      <vt:lpstr>Typical Customer Site</vt:lpstr>
      <vt:lpstr>Typical Customer Site</vt:lpstr>
      <vt:lpstr>Typical Customer Site</vt:lpstr>
      <vt:lpstr>Typical Customer Site</vt:lpstr>
      <vt:lpstr>Typical Customer Site</vt:lpstr>
      <vt:lpstr>Typical Customer Site</vt:lpstr>
      <vt:lpstr>Using Cellular Network for Data</vt:lpstr>
      <vt:lpstr>Cellular Data Networks</vt:lpstr>
      <vt:lpstr>Cellular Data Networks</vt:lpstr>
      <vt:lpstr>Cellular Data Networks</vt:lpstr>
      <vt:lpstr>Cellular Data Networks</vt:lpstr>
      <vt:lpstr>Cellular Data Networks</vt:lpstr>
      <vt:lpstr>Cellular Data Networks</vt:lpstr>
      <vt:lpstr>Cellular Data Networks</vt:lpstr>
      <vt:lpstr>Cellular Data Networks</vt:lpstr>
      <vt:lpstr>Evolution of Cellular Networks</vt:lpstr>
      <vt:lpstr>AMPS</vt:lpstr>
      <vt:lpstr>ETACS</vt:lpstr>
      <vt:lpstr>NTT</vt:lpstr>
      <vt:lpstr>Second Generation Systems</vt:lpstr>
      <vt:lpstr>CDMA IS-95</vt:lpstr>
      <vt:lpstr>TDMA IS-54</vt:lpstr>
      <vt:lpstr>GSM</vt:lpstr>
      <vt:lpstr>PDC</vt:lpstr>
      <vt:lpstr>Third Generation Systems</vt:lpstr>
      <vt:lpstr>3G</vt:lpstr>
      <vt:lpstr>Sprint EV-DO/DV</vt:lpstr>
      <vt:lpstr>Sprint EV-DO/DV</vt:lpstr>
      <vt:lpstr>Sprint EV-DO/DV</vt:lpstr>
      <vt:lpstr>Sprint EV-DO/DV</vt:lpstr>
      <vt:lpstr>Sprint EV-DO/DV</vt:lpstr>
      <vt:lpstr>Sprint EV-DO/DV</vt:lpstr>
      <vt:lpstr>Sprint EV-DO/DV</vt:lpstr>
      <vt:lpstr>Sprint EV-DO/DV</vt:lpstr>
      <vt:lpstr>Sprint EV-DO/DV</vt:lpstr>
      <vt:lpstr>Sprint EV-DO/DV</vt:lpstr>
      <vt:lpstr>Sprint EV-DO/DV</vt:lpstr>
      <vt:lpstr>Sprint EV-DO/DV</vt:lpstr>
      <vt:lpstr>4G</vt:lpstr>
      <vt:lpstr>4G</vt:lpstr>
      <vt:lpstr>4G</vt:lpstr>
      <vt:lpstr>4G</vt:lpstr>
      <vt:lpstr>4G</vt:lpstr>
      <vt:lpstr>4G</vt:lpstr>
      <vt:lpstr>4G</vt:lpstr>
      <vt:lpstr>Cellular Frequencies</vt:lpstr>
      <vt:lpstr>Cellular Frequencies</vt:lpstr>
      <vt:lpstr>What is SCADA</vt:lpstr>
      <vt:lpstr>What is SCADA</vt:lpstr>
      <vt:lpstr>SCADA Operation</vt:lpstr>
      <vt:lpstr>SCADA Operation</vt:lpstr>
      <vt:lpstr>SCADA Operation</vt:lpstr>
      <vt:lpstr>SCADA Site</vt:lpstr>
      <vt:lpstr>SCADA Site</vt:lpstr>
      <vt:lpstr>SCADA Site</vt:lpstr>
      <vt:lpstr>SCADA Site</vt:lpstr>
      <vt:lpstr>SCADA Site</vt:lpstr>
      <vt:lpstr>SCADA Frequencies</vt:lpstr>
      <vt:lpstr>SCADA Frequencies</vt:lpstr>
      <vt:lpstr>SCADA Frequencies</vt:lpstr>
      <vt:lpstr>Method of Connection</vt:lpstr>
      <vt:lpstr>SCADA Use</vt:lpstr>
      <vt:lpstr>SCADA Use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Wireless MAN</dc:title>
  <dc:creator>Kenneth M. Chipps Ph.D.</dc:creator>
  <cp:lastModifiedBy>Kenneth M. Chipps Ph.D.</cp:lastModifiedBy>
  <cp:revision>572</cp:revision>
  <dcterms:created xsi:type="dcterms:W3CDTF">2003-09-07T00:24:26Z</dcterms:created>
  <dcterms:modified xsi:type="dcterms:W3CDTF">2013-02-05T04:55:59Z</dcterms:modified>
</cp:coreProperties>
</file>