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13"/>
  </p:notesMasterIdLst>
  <p:handoutMasterIdLst>
    <p:handoutMasterId r:id="rId314"/>
  </p:handoutMasterIdLst>
  <p:sldIdLst>
    <p:sldId id="844" r:id="rId2"/>
    <p:sldId id="942" r:id="rId3"/>
    <p:sldId id="485" r:id="rId4"/>
    <p:sldId id="845" r:id="rId5"/>
    <p:sldId id="493" r:id="rId6"/>
    <p:sldId id="501" r:id="rId7"/>
    <p:sldId id="709" r:id="rId8"/>
    <p:sldId id="713" r:id="rId9"/>
    <p:sldId id="846" r:id="rId10"/>
    <p:sldId id="714" r:id="rId11"/>
    <p:sldId id="715" r:id="rId12"/>
    <p:sldId id="495" r:id="rId13"/>
    <p:sldId id="936" r:id="rId14"/>
    <p:sldId id="940" r:id="rId15"/>
    <p:sldId id="939" r:id="rId16"/>
    <p:sldId id="941" r:id="rId17"/>
    <p:sldId id="937" r:id="rId18"/>
    <p:sldId id="697" r:id="rId19"/>
    <p:sldId id="698" r:id="rId20"/>
    <p:sldId id="699" r:id="rId21"/>
    <p:sldId id="700" r:id="rId22"/>
    <p:sldId id="701" r:id="rId23"/>
    <p:sldId id="702" r:id="rId24"/>
    <p:sldId id="703" r:id="rId25"/>
    <p:sldId id="704" r:id="rId26"/>
    <p:sldId id="520" r:id="rId27"/>
    <p:sldId id="847" r:id="rId28"/>
    <p:sldId id="506" r:id="rId29"/>
    <p:sldId id="507" r:id="rId30"/>
    <p:sldId id="510" r:id="rId31"/>
    <p:sldId id="512" r:id="rId32"/>
    <p:sldId id="513" r:id="rId33"/>
    <p:sldId id="514" r:id="rId34"/>
    <p:sldId id="515" r:id="rId35"/>
    <p:sldId id="516" r:id="rId36"/>
    <p:sldId id="517" r:id="rId37"/>
    <p:sldId id="518" r:id="rId38"/>
    <p:sldId id="519" r:id="rId39"/>
    <p:sldId id="788" r:id="rId40"/>
    <p:sldId id="848" r:id="rId41"/>
    <p:sldId id="790" r:id="rId42"/>
    <p:sldId id="799" r:id="rId43"/>
    <p:sldId id="805" r:id="rId44"/>
    <p:sldId id="656" r:id="rId45"/>
    <p:sldId id="849" r:id="rId46"/>
    <p:sldId id="655" r:id="rId47"/>
    <p:sldId id="658" r:id="rId48"/>
    <p:sldId id="659" r:id="rId49"/>
    <p:sldId id="798" r:id="rId50"/>
    <p:sldId id="850" r:id="rId51"/>
    <p:sldId id="809" r:id="rId52"/>
    <p:sldId id="851" r:id="rId53"/>
    <p:sldId id="592" r:id="rId54"/>
    <p:sldId id="654" r:id="rId55"/>
    <p:sldId id="653" r:id="rId56"/>
    <p:sldId id="710" r:id="rId57"/>
    <p:sldId id="711" r:id="rId58"/>
    <p:sldId id="594" r:id="rId59"/>
    <p:sldId id="595" r:id="rId60"/>
    <p:sldId id="596" r:id="rId61"/>
    <p:sldId id="597" r:id="rId62"/>
    <p:sldId id="664" r:id="rId63"/>
    <p:sldId id="665" r:id="rId64"/>
    <p:sldId id="667" r:id="rId65"/>
    <p:sldId id="640" r:id="rId66"/>
    <p:sldId id="852" r:id="rId67"/>
    <p:sldId id="642" r:id="rId68"/>
    <p:sldId id="641" r:id="rId69"/>
    <p:sldId id="494" r:id="rId70"/>
    <p:sldId id="853" r:id="rId71"/>
    <p:sldId id="695" r:id="rId72"/>
    <p:sldId id="696" r:id="rId73"/>
    <p:sldId id="366" r:id="rId74"/>
    <p:sldId id="854" r:id="rId75"/>
    <p:sldId id="855" r:id="rId76"/>
    <p:sldId id="548" r:id="rId77"/>
    <p:sldId id="367" r:id="rId78"/>
    <p:sldId id="856" r:id="rId79"/>
    <p:sldId id="822" r:id="rId80"/>
    <p:sldId id="857" r:id="rId81"/>
    <p:sldId id="737" r:id="rId82"/>
    <p:sldId id="858" r:id="rId83"/>
    <p:sldId id="736" r:id="rId84"/>
    <p:sldId id="859" r:id="rId85"/>
    <p:sldId id="738" r:id="rId86"/>
    <p:sldId id="740" r:id="rId87"/>
    <p:sldId id="860" r:id="rId88"/>
    <p:sldId id="742" r:id="rId89"/>
    <p:sldId id="861" r:id="rId90"/>
    <p:sldId id="743" r:id="rId91"/>
    <p:sldId id="862" r:id="rId92"/>
    <p:sldId id="745" r:id="rId93"/>
    <p:sldId id="863" r:id="rId94"/>
    <p:sldId id="749" r:id="rId95"/>
    <p:sldId id="750" r:id="rId96"/>
    <p:sldId id="748" r:id="rId97"/>
    <p:sldId id="864" r:id="rId98"/>
    <p:sldId id="751" r:id="rId99"/>
    <p:sldId id="865" r:id="rId100"/>
    <p:sldId id="744" r:id="rId101"/>
    <p:sldId id="768" r:id="rId102"/>
    <p:sldId id="866" r:id="rId103"/>
    <p:sldId id="770" r:id="rId104"/>
    <p:sldId id="837" r:id="rId105"/>
    <p:sldId id="867" r:id="rId106"/>
    <p:sldId id="839" r:id="rId107"/>
    <p:sldId id="868" r:id="rId108"/>
    <p:sldId id="840" r:id="rId109"/>
    <p:sldId id="869" r:id="rId110"/>
    <p:sldId id="810" r:id="rId111"/>
    <p:sldId id="769" r:id="rId112"/>
    <p:sldId id="574" r:id="rId113"/>
    <p:sldId id="870" r:id="rId114"/>
    <p:sldId id="843" r:id="rId115"/>
    <p:sldId id="577" r:id="rId116"/>
    <p:sldId id="578" r:id="rId117"/>
    <p:sldId id="573" r:id="rId118"/>
    <p:sldId id="836" r:id="rId119"/>
    <p:sldId id="871" r:id="rId120"/>
    <p:sldId id="779" r:id="rId121"/>
    <p:sldId id="872" r:id="rId122"/>
    <p:sldId id="780" r:id="rId123"/>
    <p:sldId id="873" r:id="rId124"/>
    <p:sldId id="781" r:id="rId125"/>
    <p:sldId id="782" r:id="rId126"/>
    <p:sldId id="874" r:id="rId127"/>
    <p:sldId id="803" r:id="rId128"/>
    <p:sldId id="800" r:id="rId129"/>
    <p:sldId id="801" r:id="rId130"/>
    <p:sldId id="579" r:id="rId131"/>
    <p:sldId id="580" r:id="rId132"/>
    <p:sldId id="875" r:id="rId133"/>
    <p:sldId id="581" r:id="rId134"/>
    <p:sldId id="582" r:id="rId135"/>
    <p:sldId id="584" r:id="rId136"/>
    <p:sldId id="720" r:id="rId137"/>
    <p:sldId id="876" r:id="rId138"/>
    <p:sldId id="585" r:id="rId139"/>
    <p:sldId id="877" r:id="rId140"/>
    <p:sldId id="722" r:id="rId141"/>
    <p:sldId id="878" r:id="rId142"/>
    <p:sldId id="723" r:id="rId143"/>
    <p:sldId id="726" r:id="rId144"/>
    <p:sldId id="727" r:id="rId145"/>
    <p:sldId id="721" r:id="rId146"/>
    <p:sldId id="879" r:id="rId147"/>
    <p:sldId id="824" r:id="rId148"/>
    <p:sldId id="880" r:id="rId149"/>
    <p:sldId id="825" r:id="rId150"/>
    <p:sldId id="881" r:id="rId151"/>
    <p:sldId id="826" r:id="rId152"/>
    <p:sldId id="882" r:id="rId153"/>
    <p:sldId id="883" r:id="rId154"/>
    <p:sldId id="827" r:id="rId155"/>
    <p:sldId id="884" r:id="rId156"/>
    <p:sldId id="828" r:id="rId157"/>
    <p:sldId id="823" r:id="rId158"/>
    <p:sldId id="724" r:id="rId159"/>
    <p:sldId id="785" r:id="rId160"/>
    <p:sldId id="885" r:id="rId161"/>
    <p:sldId id="804" r:id="rId162"/>
    <p:sldId id="786" r:id="rId163"/>
    <p:sldId id="886" r:id="rId164"/>
    <p:sldId id="787" r:id="rId165"/>
    <p:sldId id="887" r:id="rId166"/>
    <p:sldId id="820" r:id="rId167"/>
    <p:sldId id="888" r:id="rId168"/>
    <p:sldId id="821" r:id="rId169"/>
    <p:sldId id="889" r:id="rId170"/>
    <p:sldId id="622" r:id="rId171"/>
    <p:sldId id="890" r:id="rId172"/>
    <p:sldId id="675" r:id="rId173"/>
    <p:sldId id="600" r:id="rId174"/>
    <p:sldId id="949" r:id="rId175"/>
    <p:sldId id="950" r:id="rId176"/>
    <p:sldId id="951" r:id="rId177"/>
    <p:sldId id="952" r:id="rId178"/>
    <p:sldId id="891" r:id="rId179"/>
    <p:sldId id="555" r:id="rId180"/>
    <p:sldId id="892" r:id="rId181"/>
    <p:sldId id="560" r:id="rId182"/>
    <p:sldId id="893" r:id="rId183"/>
    <p:sldId id="562" r:id="rId184"/>
    <p:sldId id="894" r:id="rId185"/>
    <p:sldId id="589" r:id="rId186"/>
    <p:sldId id="563" r:id="rId187"/>
    <p:sldId id="895" r:id="rId188"/>
    <p:sldId id="411" r:id="rId189"/>
    <p:sldId id="412" r:id="rId190"/>
    <p:sldId id="896" r:id="rId191"/>
    <p:sldId id="815" r:id="rId192"/>
    <p:sldId id="897" r:id="rId193"/>
    <p:sldId id="818" r:id="rId194"/>
    <p:sldId id="898" r:id="rId195"/>
    <p:sldId id="806" r:id="rId196"/>
    <p:sldId id="899" r:id="rId197"/>
    <p:sldId id="816" r:id="rId198"/>
    <p:sldId id="900" r:id="rId199"/>
    <p:sldId id="549" r:id="rId200"/>
    <p:sldId id="901" r:id="rId201"/>
    <p:sldId id="948" r:id="rId202"/>
    <p:sldId id="947" r:id="rId203"/>
    <p:sldId id="439" r:id="rId204"/>
    <p:sldId id="902" r:id="rId205"/>
    <p:sldId id="374" r:id="rId206"/>
    <p:sldId id="842" r:id="rId207"/>
    <p:sldId id="903" r:id="rId208"/>
    <p:sldId id="383" r:id="rId209"/>
    <p:sldId id="686" r:id="rId210"/>
    <p:sldId id="432" r:id="rId211"/>
    <p:sldId id="426" r:id="rId212"/>
    <p:sldId id="661" r:id="rId213"/>
    <p:sldId id="904" r:id="rId214"/>
    <p:sldId id="670" r:id="rId215"/>
    <p:sldId id="905" r:id="rId216"/>
    <p:sldId id="719" r:id="rId217"/>
    <p:sldId id="811" r:id="rId218"/>
    <p:sldId id="906" r:id="rId219"/>
    <p:sldId id="841" r:id="rId220"/>
    <p:sldId id="812" r:id="rId221"/>
    <p:sldId id="907" r:id="rId222"/>
    <p:sldId id="813" r:id="rId223"/>
    <p:sldId id="814" r:id="rId224"/>
    <p:sldId id="819" r:id="rId225"/>
    <p:sldId id="908" r:id="rId226"/>
    <p:sldId id="613" r:id="rId227"/>
    <p:sldId id="909" r:id="rId228"/>
    <p:sldId id="614" r:id="rId229"/>
    <p:sldId id="910" r:id="rId230"/>
    <p:sldId id="609" r:id="rId231"/>
    <p:sldId id="911" r:id="rId232"/>
    <p:sldId id="817" r:id="rId233"/>
    <p:sldId id="668" r:id="rId234"/>
    <p:sldId id="376" r:id="rId235"/>
    <p:sldId id="912" r:id="rId236"/>
    <p:sldId id="377" r:id="rId237"/>
    <p:sldId id="378" r:id="rId238"/>
    <p:sldId id="913" r:id="rId239"/>
    <p:sldId id="914" r:id="rId240"/>
    <p:sldId id="639" r:id="rId241"/>
    <p:sldId id="427" r:id="rId242"/>
    <p:sldId id="915" r:id="rId243"/>
    <p:sldId id="415" r:id="rId244"/>
    <p:sldId id="414" r:id="rId245"/>
    <p:sldId id="761" r:id="rId246"/>
    <p:sldId id="757" r:id="rId247"/>
    <p:sldId id="758" r:id="rId248"/>
    <p:sldId id="759" r:id="rId249"/>
    <p:sldId id="624" r:id="rId250"/>
    <p:sldId id="916" r:id="rId251"/>
    <p:sldId id="764" r:id="rId252"/>
    <p:sldId id="762" r:id="rId253"/>
    <p:sldId id="669" r:id="rId254"/>
    <p:sldId id="629" r:id="rId255"/>
    <p:sldId id="630" r:id="rId256"/>
    <p:sldId id="917" r:id="rId257"/>
    <p:sldId id="631" r:id="rId258"/>
    <p:sldId id="918" r:id="rId259"/>
    <p:sldId id="632" r:id="rId260"/>
    <p:sldId id="919" r:id="rId261"/>
    <p:sldId id="645" r:id="rId262"/>
    <p:sldId id="644" r:id="rId263"/>
    <p:sldId id="633" r:id="rId264"/>
    <p:sldId id="920" r:id="rId265"/>
    <p:sldId id="648" r:id="rId266"/>
    <p:sldId id="634" r:id="rId267"/>
    <p:sldId id="635" r:id="rId268"/>
    <p:sldId id="921" r:id="rId269"/>
    <p:sldId id="829" r:id="rId270"/>
    <p:sldId id="922" r:id="rId271"/>
    <p:sldId id="833" r:id="rId272"/>
    <p:sldId id="923" r:id="rId273"/>
    <p:sldId id="834" r:id="rId274"/>
    <p:sldId id="924" r:id="rId275"/>
    <p:sldId id="835" r:id="rId276"/>
    <p:sldId id="832" r:id="rId277"/>
    <p:sldId id="831" r:id="rId278"/>
    <p:sldId id="636" r:id="rId279"/>
    <p:sldId id="380" r:id="rId280"/>
    <p:sldId id="925" r:id="rId281"/>
    <p:sldId id="381" r:id="rId282"/>
    <p:sldId id="926" r:id="rId283"/>
    <p:sldId id="419" r:id="rId284"/>
    <p:sldId id="382" r:id="rId285"/>
    <p:sldId id="389" r:id="rId286"/>
    <p:sldId id="390" r:id="rId287"/>
    <p:sldId id="421" r:id="rId288"/>
    <p:sldId id="927" r:id="rId289"/>
    <p:sldId id="676" r:id="rId290"/>
    <p:sldId id="928" r:id="rId291"/>
    <p:sldId id="756" r:id="rId292"/>
    <p:sldId id="423" r:id="rId293"/>
    <p:sldId id="929" r:id="rId294"/>
    <p:sldId id="930" r:id="rId295"/>
    <p:sldId id="422" r:id="rId296"/>
    <p:sldId id="767" r:id="rId297"/>
    <p:sldId id="420" r:id="rId298"/>
    <p:sldId id="931" r:id="rId299"/>
    <p:sldId id="660" r:id="rId300"/>
    <p:sldId id="469" r:id="rId301"/>
    <p:sldId id="932" r:id="rId302"/>
    <p:sldId id="470" r:id="rId303"/>
    <p:sldId id="933" r:id="rId304"/>
    <p:sldId id="567" r:id="rId305"/>
    <p:sldId id="569" r:id="rId306"/>
    <p:sldId id="934" r:id="rId307"/>
    <p:sldId id="935" r:id="rId308"/>
    <p:sldId id="943" r:id="rId309"/>
    <p:sldId id="944" r:id="rId310"/>
    <p:sldId id="945" r:id="rId311"/>
    <p:sldId id="946" r:id="rId312"/>
  </p:sldIdLst>
  <p:sldSz cx="9144000" cy="6858000" type="screen4x3"/>
  <p:notesSz cx="6934200" cy="91186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39" autoAdjust="0"/>
  </p:normalViewPr>
  <p:slideViewPr>
    <p:cSldViewPr snapToGrid="0">
      <p:cViewPr varScale="1">
        <p:scale>
          <a:sx n="52" d="100"/>
          <a:sy n="52" d="100"/>
        </p:scale>
        <p:origin x="-948" y="-102"/>
      </p:cViewPr>
      <p:guideLst>
        <p:guide orient="horz" pos="2160"/>
        <p:guide pos="2880"/>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notesMaster" Target="notesMasters/notesMaster1.xml"/><Relationship Id="rId318"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05138" cy="455613"/>
          </a:xfrm>
          <a:prstGeom prst="rect">
            <a:avLst/>
          </a:prstGeom>
          <a:noFill/>
          <a:ln w="9525">
            <a:noFill/>
            <a:miter lim="800000"/>
            <a:headEnd/>
            <a:tailEnd/>
          </a:ln>
          <a:effectLst/>
        </p:spPr>
        <p:txBody>
          <a:bodyPr vert="horz" wrap="square" lIns="91710" tIns="45856" rIns="91710" bIns="45856" numCol="1" anchor="t" anchorCtr="0" compatLnSpc="1">
            <a:prstTxWarp prst="textNoShape">
              <a:avLst/>
            </a:prstTxWarp>
          </a:bodyPr>
          <a:lstStyle>
            <a:lvl1pPr defTabSz="917575">
              <a:defRPr sz="1200" dirty="0">
                <a:latin typeface="Times New Roman" pitchFamily="18" charset="0"/>
                <a:cs typeface="+mn-cs"/>
              </a:defRPr>
            </a:lvl1pPr>
          </a:lstStyle>
          <a:p>
            <a:pPr>
              <a:defRPr/>
            </a:pPr>
            <a:endParaRPr lang="en-US"/>
          </a:p>
        </p:txBody>
      </p:sp>
      <p:sp>
        <p:nvSpPr>
          <p:cNvPr id="22531" name="Rectangle 3"/>
          <p:cNvSpPr>
            <a:spLocks noGrp="1" noChangeArrowheads="1"/>
          </p:cNvSpPr>
          <p:nvPr>
            <p:ph type="dt" sz="quarter" idx="1"/>
          </p:nvPr>
        </p:nvSpPr>
        <p:spPr bwMode="auto">
          <a:xfrm>
            <a:off x="3929063" y="0"/>
            <a:ext cx="3005137" cy="455613"/>
          </a:xfrm>
          <a:prstGeom prst="rect">
            <a:avLst/>
          </a:prstGeom>
          <a:noFill/>
          <a:ln w="9525">
            <a:noFill/>
            <a:miter lim="800000"/>
            <a:headEnd/>
            <a:tailEnd/>
          </a:ln>
          <a:effectLst/>
        </p:spPr>
        <p:txBody>
          <a:bodyPr vert="horz" wrap="square" lIns="91710" tIns="45856" rIns="91710" bIns="45856" numCol="1" anchor="t" anchorCtr="0" compatLnSpc="1">
            <a:prstTxWarp prst="textNoShape">
              <a:avLst/>
            </a:prstTxWarp>
          </a:bodyPr>
          <a:lstStyle>
            <a:lvl1pPr algn="r" defTabSz="917575">
              <a:defRPr sz="1200" dirty="0">
                <a:latin typeface="Times New Roman" pitchFamily="18" charset="0"/>
                <a:cs typeface="+mn-cs"/>
              </a:defRPr>
            </a:lvl1pPr>
          </a:lstStyle>
          <a:p>
            <a:pPr>
              <a:defRPr/>
            </a:pPr>
            <a:endParaRPr lang="en-US"/>
          </a:p>
        </p:txBody>
      </p:sp>
      <p:sp>
        <p:nvSpPr>
          <p:cNvPr id="22532" name="Rectangle 4"/>
          <p:cNvSpPr>
            <a:spLocks noGrp="1" noChangeArrowheads="1"/>
          </p:cNvSpPr>
          <p:nvPr>
            <p:ph type="ftr" sz="quarter" idx="2"/>
          </p:nvPr>
        </p:nvSpPr>
        <p:spPr bwMode="auto">
          <a:xfrm>
            <a:off x="0" y="8662988"/>
            <a:ext cx="3005138" cy="455612"/>
          </a:xfrm>
          <a:prstGeom prst="rect">
            <a:avLst/>
          </a:prstGeom>
          <a:noFill/>
          <a:ln w="9525">
            <a:noFill/>
            <a:miter lim="800000"/>
            <a:headEnd/>
            <a:tailEnd/>
          </a:ln>
          <a:effectLst/>
        </p:spPr>
        <p:txBody>
          <a:bodyPr vert="horz" wrap="square" lIns="91710" tIns="45856" rIns="91710" bIns="45856" numCol="1" anchor="b" anchorCtr="0" compatLnSpc="1">
            <a:prstTxWarp prst="textNoShape">
              <a:avLst/>
            </a:prstTxWarp>
          </a:bodyPr>
          <a:lstStyle>
            <a:lvl1pPr defTabSz="917575">
              <a:defRPr sz="1200" dirty="0">
                <a:latin typeface="Times New Roman" pitchFamily="18" charset="0"/>
                <a:cs typeface="+mn-cs"/>
              </a:defRPr>
            </a:lvl1pPr>
          </a:lstStyle>
          <a:p>
            <a:pPr>
              <a:defRPr/>
            </a:pPr>
            <a:endParaRPr lang="en-US"/>
          </a:p>
        </p:txBody>
      </p:sp>
      <p:sp>
        <p:nvSpPr>
          <p:cNvPr id="22533" name="Rectangle 5"/>
          <p:cNvSpPr>
            <a:spLocks noGrp="1" noChangeArrowheads="1"/>
          </p:cNvSpPr>
          <p:nvPr>
            <p:ph type="sldNum" sz="quarter" idx="3"/>
          </p:nvPr>
        </p:nvSpPr>
        <p:spPr bwMode="auto">
          <a:xfrm>
            <a:off x="3929063" y="8662988"/>
            <a:ext cx="3005137" cy="455612"/>
          </a:xfrm>
          <a:prstGeom prst="rect">
            <a:avLst/>
          </a:prstGeom>
          <a:noFill/>
          <a:ln w="9525">
            <a:noFill/>
            <a:miter lim="800000"/>
            <a:headEnd/>
            <a:tailEnd/>
          </a:ln>
          <a:effectLst/>
        </p:spPr>
        <p:txBody>
          <a:bodyPr vert="horz" wrap="square" lIns="91710" tIns="45856" rIns="91710" bIns="45856" numCol="1" anchor="b" anchorCtr="0" compatLnSpc="1">
            <a:prstTxWarp prst="textNoShape">
              <a:avLst/>
            </a:prstTxWarp>
          </a:bodyPr>
          <a:lstStyle>
            <a:lvl1pPr algn="r" defTabSz="917575">
              <a:defRPr sz="1200">
                <a:latin typeface="Times New Roman" pitchFamily="18" charset="0"/>
                <a:cs typeface="+mn-cs"/>
              </a:defRPr>
            </a:lvl1pPr>
          </a:lstStyle>
          <a:p>
            <a:pPr>
              <a:defRPr/>
            </a:pPr>
            <a:fld id="{04E5045D-9704-4D46-BAC3-1AB197619776}" type="slidenum">
              <a:rPr lang="en-US"/>
              <a:pPr>
                <a:defRPr/>
              </a:pPr>
              <a:t>‹#›</a:t>
            </a:fld>
            <a:endParaRPr lang="en-US" dirty="0"/>
          </a:p>
        </p:txBody>
      </p:sp>
    </p:spTree>
    <p:extLst>
      <p:ext uri="{BB962C8B-B14F-4D97-AF65-F5344CB8AC3E}">
        <p14:creationId xmlns:p14="http://schemas.microsoft.com/office/powerpoint/2010/main" val="22966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55613"/>
          </a:xfrm>
          <a:prstGeom prst="rect">
            <a:avLst/>
          </a:prstGeom>
          <a:noFill/>
          <a:ln w="9525">
            <a:noFill/>
            <a:miter lim="800000"/>
            <a:headEnd/>
            <a:tailEnd/>
          </a:ln>
          <a:effectLst/>
        </p:spPr>
        <p:txBody>
          <a:bodyPr vert="horz" wrap="square" lIns="91710" tIns="45856" rIns="91710" bIns="45856" numCol="1" anchor="t" anchorCtr="0" compatLnSpc="1">
            <a:prstTxWarp prst="textNoShape">
              <a:avLst/>
            </a:prstTxWarp>
          </a:bodyPr>
          <a:lstStyle>
            <a:lvl1pPr defTabSz="917575">
              <a:defRPr sz="1200" dirty="0">
                <a:latin typeface="Times New Roman" pitchFamily="18" charset="0"/>
                <a:cs typeface="+mn-cs"/>
              </a:defRPr>
            </a:lvl1pPr>
          </a:lstStyle>
          <a:p>
            <a:pPr>
              <a:defRPr/>
            </a:pPr>
            <a:endParaRPr lang="en-US"/>
          </a:p>
        </p:txBody>
      </p:sp>
      <p:sp>
        <p:nvSpPr>
          <p:cNvPr id="3075" name="Rectangle 3"/>
          <p:cNvSpPr>
            <a:spLocks noGrp="1" noChangeArrowheads="1"/>
          </p:cNvSpPr>
          <p:nvPr>
            <p:ph type="dt" idx="1"/>
          </p:nvPr>
        </p:nvSpPr>
        <p:spPr bwMode="auto">
          <a:xfrm>
            <a:off x="3929063" y="0"/>
            <a:ext cx="3005137" cy="455613"/>
          </a:xfrm>
          <a:prstGeom prst="rect">
            <a:avLst/>
          </a:prstGeom>
          <a:noFill/>
          <a:ln w="9525">
            <a:noFill/>
            <a:miter lim="800000"/>
            <a:headEnd/>
            <a:tailEnd/>
          </a:ln>
          <a:effectLst/>
        </p:spPr>
        <p:txBody>
          <a:bodyPr vert="horz" wrap="square" lIns="91710" tIns="45856" rIns="91710" bIns="45856" numCol="1" anchor="t" anchorCtr="0" compatLnSpc="1">
            <a:prstTxWarp prst="textNoShape">
              <a:avLst/>
            </a:prstTxWarp>
          </a:bodyPr>
          <a:lstStyle>
            <a:lvl1pPr algn="r" defTabSz="917575">
              <a:defRPr sz="1200" dirty="0">
                <a:latin typeface="Times New Roman" pitchFamily="18" charset="0"/>
                <a:cs typeface="+mn-cs"/>
              </a:defRPr>
            </a:lvl1pPr>
          </a:lstStyle>
          <a:p>
            <a:pPr>
              <a:defRPr/>
            </a:pPr>
            <a:endParaRPr lang="en-US"/>
          </a:p>
        </p:txBody>
      </p:sp>
      <p:sp>
        <p:nvSpPr>
          <p:cNvPr id="317444" name="Rectangle 4"/>
          <p:cNvSpPr>
            <a:spLocks noGrp="1" noRot="1" noChangeAspect="1" noChangeArrowheads="1" noTextEdit="1"/>
          </p:cNvSpPr>
          <p:nvPr>
            <p:ph type="sldImg" idx="2"/>
          </p:nvPr>
        </p:nvSpPr>
        <p:spPr bwMode="auto">
          <a:xfrm>
            <a:off x="1189038" y="684213"/>
            <a:ext cx="4559300" cy="3419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23925" y="4332288"/>
            <a:ext cx="5086350" cy="4102100"/>
          </a:xfrm>
          <a:prstGeom prst="rect">
            <a:avLst/>
          </a:prstGeom>
          <a:noFill/>
          <a:ln w="9525">
            <a:noFill/>
            <a:miter lim="800000"/>
            <a:headEnd/>
            <a:tailEnd/>
          </a:ln>
          <a:effectLst/>
        </p:spPr>
        <p:txBody>
          <a:bodyPr vert="horz" wrap="square" lIns="91710" tIns="45856" rIns="91710" bIns="4585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62988"/>
            <a:ext cx="3005138" cy="455612"/>
          </a:xfrm>
          <a:prstGeom prst="rect">
            <a:avLst/>
          </a:prstGeom>
          <a:noFill/>
          <a:ln w="9525">
            <a:noFill/>
            <a:miter lim="800000"/>
            <a:headEnd/>
            <a:tailEnd/>
          </a:ln>
          <a:effectLst/>
        </p:spPr>
        <p:txBody>
          <a:bodyPr vert="horz" wrap="square" lIns="91710" tIns="45856" rIns="91710" bIns="45856" numCol="1" anchor="b" anchorCtr="0" compatLnSpc="1">
            <a:prstTxWarp prst="textNoShape">
              <a:avLst/>
            </a:prstTxWarp>
          </a:bodyPr>
          <a:lstStyle>
            <a:lvl1pPr defTabSz="917575">
              <a:defRPr sz="1200" dirty="0">
                <a:latin typeface="Times New Roman" pitchFamily="18"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29063" y="8662988"/>
            <a:ext cx="3005137" cy="455612"/>
          </a:xfrm>
          <a:prstGeom prst="rect">
            <a:avLst/>
          </a:prstGeom>
          <a:noFill/>
          <a:ln w="9525">
            <a:noFill/>
            <a:miter lim="800000"/>
            <a:headEnd/>
            <a:tailEnd/>
          </a:ln>
          <a:effectLst/>
        </p:spPr>
        <p:txBody>
          <a:bodyPr vert="horz" wrap="square" lIns="91710" tIns="45856" rIns="91710" bIns="45856" numCol="1" anchor="b" anchorCtr="0" compatLnSpc="1">
            <a:prstTxWarp prst="textNoShape">
              <a:avLst/>
            </a:prstTxWarp>
          </a:bodyPr>
          <a:lstStyle>
            <a:lvl1pPr algn="r" defTabSz="917575">
              <a:defRPr sz="1200">
                <a:latin typeface="Times New Roman" pitchFamily="18" charset="0"/>
                <a:cs typeface="+mn-cs"/>
              </a:defRPr>
            </a:lvl1pPr>
          </a:lstStyle>
          <a:p>
            <a:pPr>
              <a:defRPr/>
            </a:pPr>
            <a:fld id="{118AE2EC-6B68-4E13-BB4C-0654E9EEA868}" type="slidenum">
              <a:rPr lang="en-US"/>
              <a:pPr>
                <a:defRPr/>
              </a:pPr>
              <a:t>‹#›</a:t>
            </a:fld>
            <a:endParaRPr lang="en-US" dirty="0"/>
          </a:p>
        </p:txBody>
      </p:sp>
    </p:spTree>
    <p:extLst>
      <p:ext uri="{BB962C8B-B14F-4D97-AF65-F5344CB8AC3E}">
        <p14:creationId xmlns:p14="http://schemas.microsoft.com/office/powerpoint/2010/main" val="3925431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smtClean="0"/>
            </a:lvl1pPr>
          </a:lstStyle>
          <a:p>
            <a:pPr>
              <a:defRPr/>
            </a:pPr>
            <a:r>
              <a:rPr lang="en-US" smtClean="0"/>
              <a:t>Copyright 2005-2013 Kenneth M. Chipps Ph.D. www.chipps.com</a:t>
            </a: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1ADBE86-4A0C-4687-A67F-DDD4A20A9334}" type="slidenum">
              <a:rPr lang="en-US"/>
              <a:pPr>
                <a:defRPr/>
              </a:pPr>
              <a:t>‹#›</a:t>
            </a:fld>
            <a:endParaRPr lang="en-US" dirty="0"/>
          </a:p>
        </p:txBody>
      </p:sp>
    </p:spTree>
    <p:extLst>
      <p:ext uri="{BB962C8B-B14F-4D97-AF65-F5344CB8AC3E}">
        <p14:creationId xmlns:p14="http://schemas.microsoft.com/office/powerpoint/2010/main" val="409509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E263C1F-1797-4538-86E9-F8696B07244B}" type="slidenum">
              <a:rPr lang="en-US"/>
              <a:pPr>
                <a:defRPr/>
              </a:pPr>
              <a:t>‹#›</a:t>
            </a:fld>
            <a:endParaRPr lang="en-US" dirty="0"/>
          </a:p>
        </p:txBody>
      </p:sp>
    </p:spTree>
    <p:extLst>
      <p:ext uri="{BB962C8B-B14F-4D97-AF65-F5344CB8AC3E}">
        <p14:creationId xmlns:p14="http://schemas.microsoft.com/office/powerpoint/2010/main" val="425043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A2D2D90-6E80-4E17-A80A-6DA0C0D28C35}" type="slidenum">
              <a:rPr lang="en-US"/>
              <a:pPr>
                <a:defRPr/>
              </a:pPr>
              <a:t>‹#›</a:t>
            </a:fld>
            <a:endParaRPr lang="en-US" dirty="0"/>
          </a:p>
        </p:txBody>
      </p:sp>
    </p:spTree>
    <p:extLst>
      <p:ext uri="{BB962C8B-B14F-4D97-AF65-F5344CB8AC3E}">
        <p14:creationId xmlns:p14="http://schemas.microsoft.com/office/powerpoint/2010/main" val="96500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AD4413C-E64D-434B-B2E5-349637136C4B}" type="slidenum">
              <a:rPr lang="en-US"/>
              <a:pPr>
                <a:defRPr/>
              </a:pPr>
              <a:t>‹#›</a:t>
            </a:fld>
            <a:endParaRPr lang="en-US" dirty="0"/>
          </a:p>
        </p:txBody>
      </p:sp>
    </p:spTree>
    <p:extLst>
      <p:ext uri="{BB962C8B-B14F-4D97-AF65-F5344CB8AC3E}">
        <p14:creationId xmlns:p14="http://schemas.microsoft.com/office/powerpoint/2010/main" val="116683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2C22797-5708-4307-8B04-9ACF769E518A}" type="slidenum">
              <a:rPr lang="en-US"/>
              <a:pPr>
                <a:defRPr/>
              </a:pPr>
              <a:t>‹#›</a:t>
            </a:fld>
            <a:endParaRPr lang="en-US" dirty="0"/>
          </a:p>
        </p:txBody>
      </p:sp>
    </p:spTree>
    <p:extLst>
      <p:ext uri="{BB962C8B-B14F-4D97-AF65-F5344CB8AC3E}">
        <p14:creationId xmlns:p14="http://schemas.microsoft.com/office/powerpoint/2010/main" val="91394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43480B2-53B4-4FF5-8D4D-A41B520ABCE7}" type="slidenum">
              <a:rPr lang="en-US"/>
              <a:pPr>
                <a:defRPr/>
              </a:pPr>
              <a:t>‹#›</a:t>
            </a:fld>
            <a:endParaRPr lang="en-US" dirty="0"/>
          </a:p>
        </p:txBody>
      </p:sp>
    </p:spTree>
    <p:extLst>
      <p:ext uri="{BB962C8B-B14F-4D97-AF65-F5344CB8AC3E}">
        <p14:creationId xmlns:p14="http://schemas.microsoft.com/office/powerpoint/2010/main" val="227304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7B7B73B-64A3-48CD-9687-7B56D60A7389}" type="slidenum">
              <a:rPr lang="en-US"/>
              <a:pPr>
                <a:defRPr/>
              </a:pPr>
              <a:t>‹#›</a:t>
            </a:fld>
            <a:endParaRPr lang="en-US" dirty="0"/>
          </a:p>
        </p:txBody>
      </p:sp>
    </p:spTree>
    <p:extLst>
      <p:ext uri="{BB962C8B-B14F-4D97-AF65-F5344CB8AC3E}">
        <p14:creationId xmlns:p14="http://schemas.microsoft.com/office/powerpoint/2010/main" val="22379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C4A0F7-C1CF-4DF7-9E79-E9727BFFB280}" type="slidenum">
              <a:rPr lang="en-US"/>
              <a:pPr>
                <a:defRPr/>
              </a:pPr>
              <a:t>‹#›</a:t>
            </a:fld>
            <a:endParaRPr lang="en-US" dirty="0"/>
          </a:p>
        </p:txBody>
      </p:sp>
    </p:spTree>
    <p:extLst>
      <p:ext uri="{BB962C8B-B14F-4D97-AF65-F5344CB8AC3E}">
        <p14:creationId xmlns:p14="http://schemas.microsoft.com/office/powerpoint/2010/main" val="72593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DD523D7-9707-4AAD-9C1B-46346EC10585}" type="slidenum">
              <a:rPr lang="en-US"/>
              <a:pPr>
                <a:defRPr/>
              </a:pPr>
              <a:t>‹#›</a:t>
            </a:fld>
            <a:endParaRPr lang="en-US" dirty="0"/>
          </a:p>
        </p:txBody>
      </p:sp>
    </p:spTree>
    <p:extLst>
      <p:ext uri="{BB962C8B-B14F-4D97-AF65-F5344CB8AC3E}">
        <p14:creationId xmlns:p14="http://schemas.microsoft.com/office/powerpoint/2010/main" val="7237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B1CA076-7A1B-4640-A891-F2E2039C13DF}" type="slidenum">
              <a:rPr lang="en-US"/>
              <a:pPr>
                <a:defRPr/>
              </a:pPr>
              <a:t>‹#›</a:t>
            </a:fld>
            <a:endParaRPr lang="en-US" dirty="0"/>
          </a:p>
        </p:txBody>
      </p:sp>
    </p:spTree>
    <p:extLst>
      <p:ext uri="{BB962C8B-B14F-4D97-AF65-F5344CB8AC3E}">
        <p14:creationId xmlns:p14="http://schemas.microsoft.com/office/powerpoint/2010/main" val="118611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2F43D2F-19A6-4943-8D49-61662FDB7E2A}" type="slidenum">
              <a:rPr lang="en-US"/>
              <a:pPr>
                <a:defRPr/>
              </a:pPr>
              <a:t>‹#›</a:t>
            </a:fld>
            <a:endParaRPr lang="en-US" dirty="0"/>
          </a:p>
        </p:txBody>
      </p:sp>
    </p:spTree>
    <p:extLst>
      <p:ext uri="{BB962C8B-B14F-4D97-AF65-F5344CB8AC3E}">
        <p14:creationId xmlns:p14="http://schemas.microsoft.com/office/powerpoint/2010/main" val="333135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7030D23-52EA-4F69-8AFE-7978540A92D1}" type="slidenum">
              <a:rPr lang="en-US"/>
              <a:pPr>
                <a:defRPr/>
              </a:pPr>
              <a:t>‹#›</a:t>
            </a:fld>
            <a:endParaRPr lang="en-US" dirty="0"/>
          </a:p>
        </p:txBody>
      </p:sp>
    </p:spTree>
    <p:extLst>
      <p:ext uri="{BB962C8B-B14F-4D97-AF65-F5344CB8AC3E}">
        <p14:creationId xmlns:p14="http://schemas.microsoft.com/office/powerpoint/2010/main" val="72261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45E3E6-8A18-4229-914D-B05DF398D985}" type="slidenum">
              <a:rPr lang="en-US"/>
              <a:pPr>
                <a:defRPr/>
              </a:pPr>
              <a:t>‹#›</a:t>
            </a:fld>
            <a:endParaRPr lang="en-US" dirty="0"/>
          </a:p>
        </p:txBody>
      </p:sp>
    </p:spTree>
    <p:extLst>
      <p:ext uri="{BB962C8B-B14F-4D97-AF65-F5344CB8AC3E}">
        <p14:creationId xmlns:p14="http://schemas.microsoft.com/office/powerpoint/2010/main" val="347941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E19C38-682B-4668-BCB0-1231B307EFC3}" type="slidenum">
              <a:rPr lang="en-US"/>
              <a:pPr>
                <a:defRPr/>
              </a:pPr>
              <a:t>‹#›</a:t>
            </a:fld>
            <a:endParaRPr lang="en-US" dirty="0"/>
          </a:p>
        </p:txBody>
      </p:sp>
    </p:spTree>
    <p:extLst>
      <p:ext uri="{BB962C8B-B14F-4D97-AF65-F5344CB8AC3E}">
        <p14:creationId xmlns:p14="http://schemas.microsoft.com/office/powerpoint/2010/main" val="284847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pitchFamily="34" charset="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Arial" pitchFamily="34" charset="0"/>
                <a:cs typeface="+mn-cs"/>
              </a:defRPr>
            </a:lvl1pPr>
          </a:lstStyle>
          <a:p>
            <a:pPr>
              <a:defRPr/>
            </a:pPr>
            <a:r>
              <a:rPr lang="en-US" smtClean="0"/>
              <a:t>Copyright 2005-2013 Kenneth M. Chipps Ph.D. www.chipps.com</a:t>
            </a:r>
            <a:endParaRPr lang="en-US"/>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97E07C37-3BE6-4676-8868-8BFD692E39F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pPr eaLnBrk="1" hangingPunct="1"/>
            <a:r>
              <a:rPr lang="en-US" dirty="0" smtClean="0"/>
              <a:t>Installing Equipment for Outside Wireless Networks</a:t>
            </a:r>
            <a:br>
              <a:rPr lang="en-US" dirty="0" smtClean="0"/>
            </a:br>
            <a:r>
              <a:rPr lang="en-US" dirty="0" smtClean="0"/>
              <a:t>Towers</a:t>
            </a:r>
          </a:p>
        </p:txBody>
      </p:sp>
      <p:sp>
        <p:nvSpPr>
          <p:cNvPr id="3075" name="Rectangle 3"/>
          <p:cNvSpPr>
            <a:spLocks noGrp="1" noChangeArrowheads="1"/>
          </p:cNvSpPr>
          <p:nvPr>
            <p:ph type="subTitle" idx="1"/>
          </p:nvPr>
        </p:nvSpPr>
        <p:spPr/>
        <p:txBody>
          <a:bodyPr/>
          <a:lstStyle/>
          <a:p>
            <a:pPr eaLnBrk="1" hangingPunct="1"/>
            <a:r>
              <a:rPr lang="en-US" sz="2400" dirty="0" smtClean="0"/>
              <a:t>Last Update </a:t>
            </a:r>
            <a:r>
              <a:rPr lang="en-US" sz="2400" dirty="0" smtClean="0"/>
              <a:t>2013.02.04</a:t>
            </a:r>
            <a:endParaRPr lang="en-US" sz="2400" dirty="0" smtClean="0"/>
          </a:p>
          <a:p>
            <a:pPr eaLnBrk="1" hangingPunct="1"/>
            <a:r>
              <a:rPr lang="en-US" sz="2400" dirty="0" smtClean="0"/>
              <a:t>1.5.0</a:t>
            </a:r>
            <a:endParaRPr lang="en-US" sz="2400" dirty="0" smtClean="0"/>
          </a:p>
        </p:txBody>
      </p:sp>
      <p:sp>
        <p:nvSpPr>
          <p:cNvPr id="3076" name="Footer Placeholder 6"/>
          <p:cNvSpPr>
            <a:spLocks noGrp="1"/>
          </p:cNvSpPr>
          <p:nvPr>
            <p:ph type="ftr" sz="quarter" idx="11"/>
          </p:nvPr>
        </p:nvSpPr>
        <p:spPr>
          <a:xfrm>
            <a:off x="2667000" y="6245225"/>
            <a:ext cx="39814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568EF3-825D-4282-BF9B-0F8ADAA6E7E8}"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Penetrating Mount</a:t>
            </a:r>
          </a:p>
        </p:txBody>
      </p:sp>
      <p:pic>
        <p:nvPicPr>
          <p:cNvPr id="12291" name="Picture 4" descr="AntennaOnPoleOnBuildingAlvarion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27413" y="1423988"/>
            <a:ext cx="1971675" cy="4484687"/>
          </a:xfrm>
        </p:spPr>
      </p:pic>
      <p:sp>
        <p:nvSpPr>
          <p:cNvPr id="122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80035A-B6EA-471E-A3A2-3E181EEDF9D1}" type="slidenum">
              <a:rPr lang="en-US" smtClean="0"/>
              <a:pPr eaLnBrk="1" hangingPunct="1"/>
              <a:t>10</a:t>
            </a:fld>
            <a:endParaRPr lang="en-US" smtClean="0"/>
          </a:p>
        </p:txBody>
      </p:sp>
      <p:sp>
        <p:nvSpPr>
          <p:cNvPr id="12293" name="Oval 6"/>
          <p:cNvSpPr>
            <a:spLocks noChangeArrowheads="1"/>
          </p:cNvSpPr>
          <p:nvPr/>
        </p:nvSpPr>
        <p:spPr bwMode="auto">
          <a:xfrm rot="-5400000">
            <a:off x="4016375" y="4338638"/>
            <a:ext cx="1411288" cy="766762"/>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4" name="Text Box 7"/>
          <p:cNvSpPr txBox="1">
            <a:spLocks noChangeArrowheads="1"/>
          </p:cNvSpPr>
          <p:nvPr/>
        </p:nvSpPr>
        <p:spPr bwMode="auto">
          <a:xfrm>
            <a:off x="1238250" y="3924300"/>
            <a:ext cx="19050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Pole bolted to side of the building</a:t>
            </a:r>
          </a:p>
        </p:txBody>
      </p:sp>
      <p:sp>
        <p:nvSpPr>
          <p:cNvPr id="12295" name="Line 8"/>
          <p:cNvSpPr>
            <a:spLocks noChangeShapeType="1"/>
          </p:cNvSpPr>
          <p:nvPr/>
        </p:nvSpPr>
        <p:spPr bwMode="auto">
          <a:xfrm>
            <a:off x="2971800" y="4572000"/>
            <a:ext cx="1600200" cy="1905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6" name="Footer Placeholder 8"/>
          <p:cNvSpPr>
            <a:spLocks noGrp="1"/>
          </p:cNvSpPr>
          <p:nvPr>
            <p:ph type="ftr" sz="quarter" idx="11"/>
          </p:nvPr>
        </p:nvSpPr>
        <p:spPr>
          <a:xfrm>
            <a:off x="2743200" y="6350000"/>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Antenna Mounting</a:t>
            </a:r>
          </a:p>
        </p:txBody>
      </p:sp>
      <p:sp>
        <p:nvSpPr>
          <p:cNvPr id="104451" name="Rectangle 3"/>
          <p:cNvSpPr>
            <a:spLocks noGrp="1" noChangeArrowheads="1"/>
          </p:cNvSpPr>
          <p:nvPr>
            <p:ph idx="1"/>
          </p:nvPr>
        </p:nvSpPr>
        <p:spPr/>
        <p:txBody>
          <a:bodyPr/>
          <a:lstStyle/>
          <a:p>
            <a:pPr eaLnBrk="1" hangingPunct="1"/>
            <a:r>
              <a:rPr lang="en-US" smtClean="0"/>
              <a:t>This results when the signal from one device is so strong that it cancels out the ability of the receiver at the other device to decipher the incoming signal</a:t>
            </a:r>
          </a:p>
          <a:p>
            <a:pPr eaLnBrk="1" hangingPunct="1"/>
            <a:r>
              <a:rPr lang="en-US" smtClean="0"/>
              <a:t>Separation is the only cure for this, unless the power level of the offending device can be reduced</a:t>
            </a:r>
          </a:p>
        </p:txBody>
      </p:sp>
      <p:sp>
        <p:nvSpPr>
          <p:cNvPr id="1044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3D93B7-ED02-49FA-B6D4-02E685372CB9}" type="slidenum">
              <a:rPr lang="en-US" smtClean="0"/>
              <a:pPr eaLnBrk="1" hangingPunct="1"/>
              <a:t>100</a:t>
            </a:fld>
            <a:endParaRPr lang="en-US" smtClean="0"/>
          </a:p>
        </p:txBody>
      </p:sp>
      <p:sp>
        <p:nvSpPr>
          <p:cNvPr id="1044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Mounting on Water Towers</a:t>
            </a:r>
          </a:p>
        </p:txBody>
      </p:sp>
      <p:sp>
        <p:nvSpPr>
          <p:cNvPr id="105475" name="Rectangle 3"/>
          <p:cNvSpPr>
            <a:spLocks noGrp="1" noChangeArrowheads="1"/>
          </p:cNvSpPr>
          <p:nvPr>
            <p:ph idx="1"/>
          </p:nvPr>
        </p:nvSpPr>
        <p:spPr/>
        <p:txBody>
          <a:bodyPr/>
          <a:lstStyle/>
          <a:p>
            <a:pPr eaLnBrk="1" hangingPunct="1">
              <a:lnSpc>
                <a:spcPct val="90000"/>
              </a:lnSpc>
            </a:pPr>
            <a:r>
              <a:rPr lang="en-US" smtClean="0"/>
              <a:t>Mounting an antenna to a water tower is tricky</a:t>
            </a:r>
          </a:p>
          <a:p>
            <a:pPr eaLnBrk="1" hangingPunct="1">
              <a:lnSpc>
                <a:spcPct val="90000"/>
              </a:lnSpc>
            </a:pPr>
            <a:r>
              <a:rPr lang="en-US" smtClean="0"/>
              <a:t>As these are smooth surfaces there are limited places to which an antenna can be attached</a:t>
            </a:r>
          </a:p>
          <a:p>
            <a:pPr eaLnBrk="1" hangingPunct="1">
              <a:lnSpc>
                <a:spcPct val="90000"/>
              </a:lnSpc>
            </a:pPr>
            <a:r>
              <a:rPr lang="en-US" smtClean="0"/>
              <a:t>Unlike a tower that is made up of thin member to which an antenna can be readily attached, attachment to a water tower must be by welding, gluing, or by using magnets</a:t>
            </a:r>
          </a:p>
        </p:txBody>
      </p:sp>
      <p:sp>
        <p:nvSpPr>
          <p:cNvPr id="1054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D9ED41-E8FE-405F-8B03-2BA6D581A4B6}" type="slidenum">
              <a:rPr lang="en-US" smtClean="0"/>
              <a:pPr eaLnBrk="1" hangingPunct="1"/>
              <a:t>101</a:t>
            </a:fld>
            <a:endParaRPr lang="en-US" smtClean="0"/>
          </a:p>
        </p:txBody>
      </p:sp>
      <p:sp>
        <p:nvSpPr>
          <p:cNvPr id="1054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t>Mounting on Water Towers</a:t>
            </a:r>
          </a:p>
        </p:txBody>
      </p:sp>
      <p:sp>
        <p:nvSpPr>
          <p:cNvPr id="106499" name="Content Placeholder 2"/>
          <p:cNvSpPr>
            <a:spLocks noGrp="1"/>
          </p:cNvSpPr>
          <p:nvPr>
            <p:ph idx="1"/>
          </p:nvPr>
        </p:nvSpPr>
        <p:spPr/>
        <p:txBody>
          <a:bodyPr/>
          <a:lstStyle/>
          <a:p>
            <a:pPr eaLnBrk="1" hangingPunct="1">
              <a:lnSpc>
                <a:spcPct val="90000"/>
              </a:lnSpc>
            </a:pPr>
            <a:r>
              <a:rPr lang="en-US" smtClean="0"/>
              <a:t>Welding is best, but it is rarely an option as this tends to act on the metal in a way that is detrimental to the water stored inside</a:t>
            </a:r>
          </a:p>
          <a:p>
            <a:pPr eaLnBrk="1" hangingPunct="1">
              <a:lnSpc>
                <a:spcPct val="90000"/>
              </a:lnSpc>
            </a:pPr>
            <a:r>
              <a:rPr lang="en-US" smtClean="0"/>
              <a:t>Welders who specialize in this must be used</a:t>
            </a:r>
          </a:p>
          <a:p>
            <a:pPr eaLnBrk="1" hangingPunct="1">
              <a:lnSpc>
                <a:spcPct val="90000"/>
              </a:lnSpc>
            </a:pPr>
            <a:r>
              <a:rPr lang="en-US" smtClean="0"/>
              <a:t>Even then many water tower owners will not allow welding to the tank’s surface</a:t>
            </a:r>
          </a:p>
        </p:txBody>
      </p:sp>
      <p:sp>
        <p:nvSpPr>
          <p:cNvPr id="106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06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ED029A-6907-431F-BEDA-1C446C4E087E}"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Mounting on Water Towers</a:t>
            </a:r>
          </a:p>
        </p:txBody>
      </p:sp>
      <p:sp>
        <p:nvSpPr>
          <p:cNvPr id="107523" name="Rectangle 3"/>
          <p:cNvSpPr>
            <a:spLocks noGrp="1" noChangeArrowheads="1"/>
          </p:cNvSpPr>
          <p:nvPr>
            <p:ph idx="1"/>
          </p:nvPr>
        </p:nvSpPr>
        <p:spPr/>
        <p:txBody>
          <a:bodyPr/>
          <a:lstStyle/>
          <a:p>
            <a:pPr eaLnBrk="1" hangingPunct="1"/>
            <a:r>
              <a:rPr lang="en-US" smtClean="0"/>
              <a:t>Unless a rail is already attached to the outside of the tank, epoxy glue is another choice</a:t>
            </a:r>
          </a:p>
          <a:p>
            <a:pPr eaLnBrk="1" hangingPunct="1"/>
            <a:r>
              <a:rPr lang="en-US" smtClean="0"/>
              <a:t>Some use magnets with 250 pound attachment ratings or higher</a:t>
            </a:r>
          </a:p>
          <a:p>
            <a:pPr eaLnBrk="1" hangingPunct="1"/>
            <a:r>
              <a:rPr lang="en-US" smtClean="0"/>
              <a:t>This has always seemed a little risky to me, but I have heard of them being used</a:t>
            </a:r>
          </a:p>
        </p:txBody>
      </p:sp>
      <p:sp>
        <p:nvSpPr>
          <p:cNvPr id="107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AC88F0-9AAB-4806-89A8-37D5F4F08797}" type="slidenum">
              <a:rPr lang="en-US" smtClean="0"/>
              <a:pPr eaLnBrk="1" hangingPunct="1"/>
              <a:t>103</a:t>
            </a:fld>
            <a:endParaRPr lang="en-US" smtClean="0"/>
          </a:p>
        </p:txBody>
      </p:sp>
      <p:sp>
        <p:nvSpPr>
          <p:cNvPr id="1075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Antenna Aiming</a:t>
            </a:r>
          </a:p>
        </p:txBody>
      </p:sp>
      <p:sp>
        <p:nvSpPr>
          <p:cNvPr id="108547" name="Rectangle 3"/>
          <p:cNvSpPr>
            <a:spLocks noGrp="1" noChangeArrowheads="1"/>
          </p:cNvSpPr>
          <p:nvPr>
            <p:ph idx="1"/>
          </p:nvPr>
        </p:nvSpPr>
        <p:spPr/>
        <p:txBody>
          <a:bodyPr/>
          <a:lstStyle/>
          <a:p>
            <a:pPr eaLnBrk="1" hangingPunct="1"/>
            <a:r>
              <a:rPr lang="en-US" smtClean="0"/>
              <a:t>When two antenna locations are within visual line of sight antenna aiming is fairly easy</a:t>
            </a:r>
          </a:p>
          <a:p>
            <a:pPr eaLnBrk="1" hangingPunct="1"/>
            <a:r>
              <a:rPr lang="en-US" smtClean="0"/>
              <a:t>If the distance is too far then an aid will be needed</a:t>
            </a:r>
          </a:p>
          <a:p>
            <a:pPr eaLnBrk="1" hangingPunct="1"/>
            <a:r>
              <a:rPr lang="en-US" smtClean="0"/>
              <a:t>Aids include</a:t>
            </a:r>
          </a:p>
          <a:p>
            <a:pPr lvl="1" eaLnBrk="1" hangingPunct="1"/>
            <a:r>
              <a:rPr lang="en-US" smtClean="0"/>
              <a:t>Binoculars</a:t>
            </a:r>
          </a:p>
          <a:p>
            <a:pPr lvl="1" eaLnBrk="1" hangingPunct="1"/>
            <a:r>
              <a:rPr lang="en-US" smtClean="0"/>
              <a:t>Scopes</a:t>
            </a:r>
          </a:p>
          <a:p>
            <a:pPr lvl="1" eaLnBrk="1" hangingPunct="1"/>
            <a:r>
              <a:rPr lang="en-US" smtClean="0"/>
              <a:t>GPS Receivers</a:t>
            </a:r>
          </a:p>
        </p:txBody>
      </p:sp>
      <p:sp>
        <p:nvSpPr>
          <p:cNvPr id="1085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59B06D-DDC9-4FF7-A66B-CECD49C8B894}" type="slidenum">
              <a:rPr lang="en-US" smtClean="0"/>
              <a:pPr eaLnBrk="1" hangingPunct="1"/>
              <a:t>104</a:t>
            </a:fld>
            <a:endParaRPr lang="en-US" smtClean="0"/>
          </a:p>
        </p:txBody>
      </p:sp>
      <p:sp>
        <p:nvSpPr>
          <p:cNvPr id="1085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smtClean="0"/>
              <a:t>Antenna Aiming</a:t>
            </a:r>
          </a:p>
        </p:txBody>
      </p:sp>
      <p:sp>
        <p:nvSpPr>
          <p:cNvPr id="109571" name="Content Placeholder 2"/>
          <p:cNvSpPr>
            <a:spLocks noGrp="1"/>
          </p:cNvSpPr>
          <p:nvPr>
            <p:ph idx="1"/>
          </p:nvPr>
        </p:nvSpPr>
        <p:spPr/>
        <p:txBody>
          <a:bodyPr/>
          <a:lstStyle/>
          <a:p>
            <a:pPr eaLnBrk="1" hangingPunct="1"/>
            <a:r>
              <a:rPr lang="en-US" smtClean="0"/>
              <a:t>The use of binoculars or a scope is straight forward</a:t>
            </a:r>
          </a:p>
          <a:p>
            <a:pPr eaLnBrk="1" hangingPunct="1"/>
            <a:r>
              <a:rPr lang="en-US" smtClean="0"/>
              <a:t>Just use them as an aid to the eye to locate the other end of the link</a:t>
            </a:r>
          </a:p>
          <a:p>
            <a:pPr eaLnBrk="1" hangingPunct="1"/>
            <a:r>
              <a:rPr lang="en-US" smtClean="0"/>
              <a:t>Once the signal is established, the signal strength indicator of the device provides the rest</a:t>
            </a:r>
          </a:p>
        </p:txBody>
      </p:sp>
      <p:sp>
        <p:nvSpPr>
          <p:cNvPr id="109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09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E5F551-E326-45D3-BCD8-23E99A6B8401}"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Antenna Aiming</a:t>
            </a:r>
          </a:p>
        </p:txBody>
      </p:sp>
      <p:sp>
        <p:nvSpPr>
          <p:cNvPr id="110595" name="Rectangle 3"/>
          <p:cNvSpPr>
            <a:spLocks noGrp="1" noChangeArrowheads="1"/>
          </p:cNvSpPr>
          <p:nvPr>
            <p:ph idx="1"/>
          </p:nvPr>
        </p:nvSpPr>
        <p:spPr/>
        <p:txBody>
          <a:bodyPr/>
          <a:lstStyle/>
          <a:p>
            <a:pPr eaLnBrk="1" hangingPunct="1"/>
            <a:r>
              <a:rPr lang="en-US" smtClean="0"/>
              <a:t>When the distance is too far for accurate visual sighting then a GPS unit is useful</a:t>
            </a:r>
          </a:p>
          <a:p>
            <a:pPr eaLnBrk="1" hangingPunct="1"/>
            <a:r>
              <a:rPr lang="en-US" smtClean="0"/>
              <a:t>A compass cannot be used due to the steel in the tower</a:t>
            </a:r>
          </a:p>
          <a:p>
            <a:pPr eaLnBrk="1" hangingPunct="1"/>
            <a:r>
              <a:rPr lang="en-US" smtClean="0"/>
              <a:t>Before beginning either of these methods set the GPS preferences to magnetic</a:t>
            </a:r>
          </a:p>
          <a:p>
            <a:pPr eaLnBrk="1" hangingPunct="1"/>
            <a:r>
              <a:rPr lang="en-US" smtClean="0"/>
              <a:t>The first method is to add the other end of the link to the waypoint list</a:t>
            </a:r>
          </a:p>
        </p:txBody>
      </p:sp>
      <p:sp>
        <p:nvSpPr>
          <p:cNvPr id="1105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4F736A-E316-4EE0-B0AB-16A27536AB98}" type="slidenum">
              <a:rPr lang="en-US" smtClean="0"/>
              <a:pPr eaLnBrk="1" hangingPunct="1"/>
              <a:t>106</a:t>
            </a:fld>
            <a:endParaRPr lang="en-US" smtClean="0"/>
          </a:p>
        </p:txBody>
      </p:sp>
      <p:sp>
        <p:nvSpPr>
          <p:cNvPr id="1105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smtClean="0"/>
              <a:t>Antenna Aiming</a:t>
            </a:r>
          </a:p>
        </p:txBody>
      </p:sp>
      <p:sp>
        <p:nvSpPr>
          <p:cNvPr id="111619" name="Content Placeholder 2"/>
          <p:cNvSpPr>
            <a:spLocks noGrp="1"/>
          </p:cNvSpPr>
          <p:nvPr>
            <p:ph idx="1"/>
          </p:nvPr>
        </p:nvSpPr>
        <p:spPr/>
        <p:txBody>
          <a:bodyPr/>
          <a:lstStyle/>
          <a:p>
            <a:pPr eaLnBrk="1" hangingPunct="1"/>
            <a:r>
              <a:rPr lang="en-US" smtClean="0"/>
              <a:t>Next calculate the GOTO bearing</a:t>
            </a:r>
          </a:p>
          <a:p>
            <a:pPr eaLnBrk="1" hangingPunct="1"/>
            <a:r>
              <a:rPr lang="en-US" smtClean="0"/>
              <a:t>Walk away from the tower and determine the magnetic heading based on the GPS bearing and by looking at a compass correction card</a:t>
            </a:r>
          </a:p>
          <a:p>
            <a:pPr eaLnBrk="1" hangingPunct="1"/>
            <a:r>
              <a:rPr lang="en-US" smtClean="0"/>
              <a:t>Mark this spot on the ground</a:t>
            </a:r>
          </a:p>
          <a:p>
            <a:pPr eaLnBrk="1" hangingPunct="1">
              <a:lnSpc>
                <a:spcPct val="90000"/>
              </a:lnSpc>
            </a:pPr>
            <a:r>
              <a:rPr lang="en-US" smtClean="0"/>
              <a:t>Move forward toward the other end of the link about fifteen feet</a:t>
            </a:r>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E4E4C1-9A1D-4032-910B-5FBA64B27A29}"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Antenna Aiming</a:t>
            </a:r>
          </a:p>
        </p:txBody>
      </p:sp>
      <p:sp>
        <p:nvSpPr>
          <p:cNvPr id="112643" name="Rectangle 3"/>
          <p:cNvSpPr>
            <a:spLocks noGrp="1" noChangeArrowheads="1"/>
          </p:cNvSpPr>
          <p:nvPr>
            <p:ph idx="1"/>
          </p:nvPr>
        </p:nvSpPr>
        <p:spPr/>
        <p:txBody>
          <a:bodyPr/>
          <a:lstStyle/>
          <a:p>
            <a:pPr eaLnBrk="1" hangingPunct="1">
              <a:lnSpc>
                <a:spcPct val="90000"/>
              </a:lnSpc>
            </a:pPr>
            <a:r>
              <a:rPr lang="en-US" smtClean="0"/>
              <a:t>Link these two point together with something that will be easy to see when the climber is up on the tower</a:t>
            </a:r>
          </a:p>
          <a:p>
            <a:pPr eaLnBrk="1" hangingPunct="1">
              <a:lnSpc>
                <a:spcPct val="90000"/>
              </a:lnSpc>
            </a:pPr>
            <a:r>
              <a:rPr lang="en-US" smtClean="0"/>
              <a:t>This will form an arrow pointing toward the other tower</a:t>
            </a:r>
          </a:p>
          <a:p>
            <a:pPr eaLnBrk="1" hangingPunct="1">
              <a:lnSpc>
                <a:spcPct val="90000"/>
              </a:lnSpc>
            </a:pPr>
            <a:r>
              <a:rPr lang="en-US" smtClean="0"/>
              <a:t>A second method using the GPS is to perform a GOTO to the other end of the link</a:t>
            </a:r>
          </a:p>
        </p:txBody>
      </p:sp>
      <p:sp>
        <p:nvSpPr>
          <p:cNvPr id="1126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7B25240-6D64-4F79-A7BB-9826B2CBA601}" type="slidenum">
              <a:rPr lang="en-US" smtClean="0"/>
              <a:pPr eaLnBrk="1" hangingPunct="1"/>
              <a:t>108</a:t>
            </a:fld>
            <a:endParaRPr lang="en-US" smtClean="0"/>
          </a:p>
        </p:txBody>
      </p:sp>
      <p:sp>
        <p:nvSpPr>
          <p:cNvPr id="1126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smtClean="0"/>
              <a:t>Antenna Aiming</a:t>
            </a:r>
          </a:p>
        </p:txBody>
      </p:sp>
      <p:sp>
        <p:nvSpPr>
          <p:cNvPr id="113667" name="Content Placeholder 2"/>
          <p:cNvSpPr>
            <a:spLocks noGrp="1"/>
          </p:cNvSpPr>
          <p:nvPr>
            <p:ph idx="1"/>
          </p:nvPr>
        </p:nvSpPr>
        <p:spPr/>
        <p:txBody>
          <a:bodyPr/>
          <a:lstStyle/>
          <a:p>
            <a:pPr eaLnBrk="1" hangingPunct="1">
              <a:lnSpc>
                <a:spcPct val="90000"/>
              </a:lnSpc>
            </a:pPr>
            <a:r>
              <a:rPr lang="en-US" smtClean="0"/>
              <a:t>The GPS's course heading indicator should point toward the other end of the link</a:t>
            </a:r>
          </a:p>
          <a:p>
            <a:pPr eaLnBrk="1" hangingPunct="1">
              <a:lnSpc>
                <a:spcPct val="90000"/>
              </a:lnSpc>
            </a:pPr>
            <a:r>
              <a:rPr lang="en-US" smtClean="0"/>
              <a:t>Even without moving the GPS knows where it is and it knows where the destination is</a:t>
            </a:r>
          </a:p>
          <a:p>
            <a:pPr eaLnBrk="1" hangingPunct="1">
              <a:lnSpc>
                <a:spcPct val="90000"/>
              </a:lnSpc>
            </a:pPr>
            <a:r>
              <a:rPr lang="en-US" smtClean="0"/>
              <a:t>It will point to the other end</a:t>
            </a:r>
          </a:p>
        </p:txBody>
      </p:sp>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73B573-B9A3-459E-8BDE-82878F4F8DCF}"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Non-Penetrating Mount</a:t>
            </a:r>
          </a:p>
        </p:txBody>
      </p:sp>
      <p:pic>
        <p:nvPicPr>
          <p:cNvPr id="13315" name="Picture 4" descr="NonPentratingMountAlvar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9035"/>
          <a:stretch>
            <a:fillRect/>
          </a:stretch>
        </p:blipFill>
        <p:spPr>
          <a:xfrm>
            <a:off x="2878138" y="1395413"/>
            <a:ext cx="3306762" cy="4640262"/>
          </a:xfrm>
        </p:spPr>
      </p:pic>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064912-2551-4EC2-89D5-597B5A673D27}" type="slidenum">
              <a:rPr lang="en-US" smtClean="0"/>
              <a:pPr eaLnBrk="1" hangingPunct="1"/>
              <a:t>11</a:t>
            </a:fld>
            <a:endParaRPr lang="en-US" smtClean="0"/>
          </a:p>
        </p:txBody>
      </p:sp>
      <p:sp>
        <p:nvSpPr>
          <p:cNvPr id="13317" name="Oval 6"/>
          <p:cNvSpPr>
            <a:spLocks noChangeArrowheads="1"/>
          </p:cNvSpPr>
          <p:nvPr/>
        </p:nvSpPr>
        <p:spPr bwMode="auto">
          <a:xfrm rot="-5400000">
            <a:off x="4539457" y="4228306"/>
            <a:ext cx="1087438" cy="2492375"/>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8" name="Text Box 7"/>
          <p:cNvSpPr txBox="1">
            <a:spLocks noChangeArrowheads="1"/>
          </p:cNvSpPr>
          <p:nvPr/>
        </p:nvSpPr>
        <p:spPr bwMode="auto">
          <a:xfrm>
            <a:off x="781050" y="4057650"/>
            <a:ext cx="19050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Concrete Blocks</a:t>
            </a:r>
          </a:p>
        </p:txBody>
      </p:sp>
      <p:sp>
        <p:nvSpPr>
          <p:cNvPr id="13319" name="Line 8"/>
          <p:cNvSpPr>
            <a:spLocks noChangeShapeType="1"/>
          </p:cNvSpPr>
          <p:nvPr/>
        </p:nvSpPr>
        <p:spPr bwMode="auto">
          <a:xfrm>
            <a:off x="2457450" y="4514850"/>
            <a:ext cx="1219200" cy="838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0" name="Footer Placeholder 8"/>
          <p:cNvSpPr>
            <a:spLocks noGrp="1"/>
          </p:cNvSpPr>
          <p:nvPr>
            <p:ph type="ftr" sz="quarter" idx="11"/>
          </p:nvPr>
        </p:nvSpPr>
        <p:spPr>
          <a:xfrm>
            <a:off x="2743200" y="6184900"/>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mtClean="0"/>
              <a:t>Cable Routing on Towers</a:t>
            </a:r>
          </a:p>
        </p:txBody>
      </p:sp>
      <p:sp>
        <p:nvSpPr>
          <p:cNvPr id="114691" name="Rectangle 3"/>
          <p:cNvSpPr>
            <a:spLocks noGrp="1" noChangeArrowheads="1"/>
          </p:cNvSpPr>
          <p:nvPr>
            <p:ph idx="1"/>
          </p:nvPr>
        </p:nvSpPr>
        <p:spPr/>
        <p:txBody>
          <a:bodyPr/>
          <a:lstStyle/>
          <a:p>
            <a:pPr eaLnBrk="1" hangingPunct="1"/>
            <a:r>
              <a:rPr lang="en-US" smtClean="0"/>
              <a:t>Cables should be placed inside the tower structure, if the tower design allows this</a:t>
            </a:r>
          </a:p>
          <a:p>
            <a:pPr eaLnBrk="1" hangingPunct="1"/>
            <a:r>
              <a:rPr lang="en-US" smtClean="0"/>
              <a:t>It is not possible on a monopole style tower</a:t>
            </a:r>
          </a:p>
          <a:p>
            <a:pPr eaLnBrk="1" hangingPunct="1"/>
            <a:r>
              <a:rPr lang="en-US" smtClean="0"/>
              <a:t>This provides some mechanical protection to the cable</a:t>
            </a:r>
          </a:p>
          <a:p>
            <a:pPr eaLnBrk="1" hangingPunct="1"/>
            <a:r>
              <a:rPr lang="en-US" smtClean="0"/>
              <a:t>Attach the cables every ten feet or so to the tower to prevent excess movement</a:t>
            </a:r>
          </a:p>
        </p:txBody>
      </p:sp>
      <p:sp>
        <p:nvSpPr>
          <p:cNvPr id="1146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88D837-89A9-437D-AABD-92DF58640309}" type="slidenum">
              <a:rPr lang="en-US" smtClean="0"/>
              <a:pPr eaLnBrk="1" hangingPunct="1"/>
              <a:t>110</a:t>
            </a:fld>
            <a:endParaRPr lang="en-US" smtClean="0"/>
          </a:p>
        </p:txBody>
      </p:sp>
      <p:sp>
        <p:nvSpPr>
          <p:cNvPr id="1146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Wind Loading</a:t>
            </a:r>
          </a:p>
        </p:txBody>
      </p:sp>
      <p:sp>
        <p:nvSpPr>
          <p:cNvPr id="115715" name="Rectangle 3"/>
          <p:cNvSpPr>
            <a:spLocks noGrp="1" noChangeArrowheads="1"/>
          </p:cNvSpPr>
          <p:nvPr>
            <p:ph idx="1"/>
          </p:nvPr>
        </p:nvSpPr>
        <p:spPr/>
        <p:txBody>
          <a:bodyPr/>
          <a:lstStyle/>
          <a:p>
            <a:pPr eaLnBrk="1" hangingPunct="1"/>
            <a:r>
              <a:rPr lang="en-US" smtClean="0"/>
              <a:t>Antennas mounted on towers and poles have a wind load rating based on their surface area called the allowable projected effective area</a:t>
            </a:r>
          </a:p>
          <a:p>
            <a:pPr eaLnBrk="1" hangingPunct="1"/>
            <a:r>
              <a:rPr lang="en-US" smtClean="0"/>
              <a:t>This is important for two reasons</a:t>
            </a:r>
          </a:p>
          <a:p>
            <a:pPr lvl="1" eaLnBrk="1" hangingPunct="1"/>
            <a:r>
              <a:rPr lang="en-US" smtClean="0"/>
              <a:t>First, it is difficult to send or receive a signal if the antenna is blown off the tower</a:t>
            </a:r>
          </a:p>
          <a:p>
            <a:pPr lvl="1" eaLnBrk="1" hangingPunct="1"/>
            <a:r>
              <a:rPr lang="en-US" smtClean="0"/>
              <a:t>Second, the signal strength will vary if the antenna moves back and forth in the wind</a:t>
            </a:r>
          </a:p>
        </p:txBody>
      </p:sp>
      <p:sp>
        <p:nvSpPr>
          <p:cNvPr id="1157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580355-5090-4C0A-B7D5-A8D2CF95EFC2}" type="slidenum">
              <a:rPr lang="en-US" smtClean="0"/>
              <a:pPr eaLnBrk="1" hangingPunct="1"/>
              <a:t>111</a:t>
            </a:fld>
            <a:endParaRPr lang="en-US" smtClean="0"/>
          </a:p>
        </p:txBody>
      </p:sp>
      <p:sp>
        <p:nvSpPr>
          <p:cNvPr id="1157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Wind Loading</a:t>
            </a:r>
          </a:p>
        </p:txBody>
      </p:sp>
      <p:sp>
        <p:nvSpPr>
          <p:cNvPr id="116739" name="Rectangle 3"/>
          <p:cNvSpPr>
            <a:spLocks noGrp="1" noChangeArrowheads="1"/>
          </p:cNvSpPr>
          <p:nvPr>
            <p:ph idx="1"/>
          </p:nvPr>
        </p:nvSpPr>
        <p:spPr/>
        <p:txBody>
          <a:bodyPr/>
          <a:lstStyle/>
          <a:p>
            <a:pPr eaLnBrk="1" hangingPunct="1"/>
            <a:r>
              <a:rPr lang="en-US" smtClean="0"/>
              <a:t>The manufacturer of the antenna will be able to supply the wind data for their devices</a:t>
            </a:r>
          </a:p>
          <a:p>
            <a:pPr eaLnBrk="1" hangingPunct="1"/>
            <a:r>
              <a:rPr lang="en-US" smtClean="0"/>
              <a:t>Compare this information to the main standard for wind loading, the EIA/TIA-222 and EIA/TIA-195 standards, and a wind map</a:t>
            </a:r>
          </a:p>
          <a:p>
            <a:pPr eaLnBrk="1" hangingPunct="1"/>
            <a:r>
              <a:rPr lang="en-US" smtClean="0"/>
              <a:t>Of course the type of antenna has some effect on how much wind it can tolerate</a:t>
            </a:r>
          </a:p>
        </p:txBody>
      </p:sp>
      <p:sp>
        <p:nvSpPr>
          <p:cNvPr id="1167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028AA6-DDAD-4FBF-827E-39F397FE501E}" type="slidenum">
              <a:rPr lang="en-US" smtClean="0"/>
              <a:pPr eaLnBrk="1" hangingPunct="1"/>
              <a:t>112</a:t>
            </a:fld>
            <a:endParaRPr lang="en-US" smtClean="0"/>
          </a:p>
        </p:txBody>
      </p:sp>
      <p:sp>
        <p:nvSpPr>
          <p:cNvPr id="1167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US" smtClean="0"/>
              <a:t>Wind Loading</a:t>
            </a:r>
          </a:p>
        </p:txBody>
      </p:sp>
      <p:sp>
        <p:nvSpPr>
          <p:cNvPr id="117763" name="Content Placeholder 2"/>
          <p:cNvSpPr>
            <a:spLocks noGrp="1"/>
          </p:cNvSpPr>
          <p:nvPr>
            <p:ph idx="1"/>
          </p:nvPr>
        </p:nvSpPr>
        <p:spPr/>
        <p:txBody>
          <a:bodyPr/>
          <a:lstStyle/>
          <a:p>
            <a:pPr eaLnBrk="1" hangingPunct="1"/>
            <a:r>
              <a:rPr lang="en-US" smtClean="0"/>
              <a:t>A thin omnidirectional antenna will tolerate wind better than a parabolic dish, both due to the size and shape, and the beamwidth they each produce</a:t>
            </a:r>
          </a:p>
          <a:p>
            <a:pPr eaLnBrk="1" hangingPunct="1"/>
            <a:r>
              <a:rPr lang="en-US" smtClean="0"/>
              <a:t>The tower where the antenna is mounted has a rating</a:t>
            </a:r>
          </a:p>
          <a:p>
            <a:pPr eaLnBrk="1" hangingPunct="1"/>
            <a:r>
              <a:rPr lang="en-US" smtClean="0"/>
              <a:t>This depends on the height and whether the tower uses guy wires or not</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0F766E-C105-4779-BBCF-1C93DAB3B157}" type="slidenum">
              <a:rPr lang="en-US" smtClean="0"/>
              <a:pPr eaLnBrk="1" hangingPunct="1"/>
              <a:t>113</a:t>
            </a:fld>
            <a:endParaRPr 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mtClean="0"/>
              <a:t>Wind Loading</a:t>
            </a:r>
          </a:p>
        </p:txBody>
      </p:sp>
      <p:sp>
        <p:nvSpPr>
          <p:cNvPr id="118787" name="Rectangle 3"/>
          <p:cNvSpPr>
            <a:spLocks noGrp="1" noChangeArrowheads="1"/>
          </p:cNvSpPr>
          <p:nvPr>
            <p:ph idx="1"/>
          </p:nvPr>
        </p:nvSpPr>
        <p:spPr/>
        <p:txBody>
          <a:bodyPr/>
          <a:lstStyle/>
          <a:p>
            <a:pPr eaLnBrk="1" hangingPunct="1"/>
            <a:r>
              <a:rPr lang="en-US" smtClean="0"/>
              <a:t>The things hanging on the tower, such as the antennas, have an affect as well</a:t>
            </a:r>
          </a:p>
          <a:p>
            <a:pPr eaLnBrk="1" hangingPunct="1"/>
            <a:r>
              <a:rPr lang="en-US" smtClean="0"/>
              <a:t>In general the higher a device is off the ground the smaller it must be it meet the wind load requirements</a:t>
            </a:r>
          </a:p>
        </p:txBody>
      </p:sp>
      <p:sp>
        <p:nvSpPr>
          <p:cNvPr id="1187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4A7A1F-28F1-479B-BAD9-A95D7A91214F}" type="slidenum">
              <a:rPr lang="en-US" smtClean="0"/>
              <a:pPr eaLnBrk="1" hangingPunct="1"/>
              <a:t>114</a:t>
            </a:fld>
            <a:endParaRPr lang="en-US" smtClean="0"/>
          </a:p>
        </p:txBody>
      </p:sp>
      <p:sp>
        <p:nvSpPr>
          <p:cNvPr id="1187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Wind Loading</a:t>
            </a:r>
          </a:p>
        </p:txBody>
      </p:sp>
      <p:pic>
        <p:nvPicPr>
          <p:cNvPr id="1198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200" t="4918" r="22945" b="4918"/>
          <a:stretch>
            <a:fillRect/>
          </a:stretch>
        </p:blipFill>
        <p:spPr>
          <a:xfrm>
            <a:off x="2952750" y="1328738"/>
            <a:ext cx="3273425" cy="4862512"/>
          </a:xfrm>
        </p:spPr>
      </p:pic>
      <p:sp>
        <p:nvSpPr>
          <p:cNvPr id="1198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F68EEE-D883-4B79-8831-B1D56797232B}" type="slidenum">
              <a:rPr lang="en-US" smtClean="0"/>
              <a:pPr eaLnBrk="1" hangingPunct="1"/>
              <a:t>115</a:t>
            </a:fld>
            <a:endParaRPr lang="en-US" smtClean="0"/>
          </a:p>
        </p:txBody>
      </p:sp>
      <p:sp>
        <p:nvSpPr>
          <p:cNvPr id="119813" name="Text Box 4"/>
          <p:cNvSpPr txBox="1">
            <a:spLocks noChangeArrowheads="1"/>
          </p:cNvSpPr>
          <p:nvPr/>
        </p:nvSpPr>
        <p:spPr bwMode="auto">
          <a:xfrm>
            <a:off x="7391400" y="3051175"/>
            <a:ext cx="1447800" cy="191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See this section blown up in the next slide</a:t>
            </a:r>
          </a:p>
        </p:txBody>
      </p:sp>
      <p:sp>
        <p:nvSpPr>
          <p:cNvPr id="119814" name="Line 5"/>
          <p:cNvSpPr>
            <a:spLocks noChangeShapeType="1"/>
          </p:cNvSpPr>
          <p:nvPr/>
        </p:nvSpPr>
        <p:spPr bwMode="auto">
          <a:xfrm flipH="1">
            <a:off x="5562600" y="4267200"/>
            <a:ext cx="1600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15" name="Oval 7"/>
          <p:cNvSpPr>
            <a:spLocks noChangeArrowheads="1"/>
          </p:cNvSpPr>
          <p:nvPr/>
        </p:nvSpPr>
        <p:spPr bwMode="auto">
          <a:xfrm>
            <a:off x="3848100" y="3095625"/>
            <a:ext cx="2667000" cy="26670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16" name="Footer Placeholder 8"/>
          <p:cNvSpPr>
            <a:spLocks noGrp="1"/>
          </p:cNvSpPr>
          <p:nvPr>
            <p:ph type="ftr" sz="quarter" idx="11"/>
          </p:nvPr>
        </p:nvSpPr>
        <p:spPr>
          <a:xfrm>
            <a:off x="2743200" y="6319838"/>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t>Wind Loading</a:t>
            </a:r>
          </a:p>
        </p:txBody>
      </p:sp>
      <p:pic>
        <p:nvPicPr>
          <p:cNvPr id="1208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095" t="40012" r="26402" b="22646"/>
          <a:stretch>
            <a:fillRect/>
          </a:stretch>
        </p:blipFill>
        <p:spPr>
          <a:xfrm>
            <a:off x="2593975" y="1198563"/>
            <a:ext cx="4217988" cy="4989512"/>
          </a:xfrm>
        </p:spPr>
      </p:pic>
      <p:sp>
        <p:nvSpPr>
          <p:cNvPr id="1208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2E1B41D-199E-4DF4-9E3E-F9D908D9C150}" type="slidenum">
              <a:rPr lang="en-US" smtClean="0"/>
              <a:pPr eaLnBrk="1" hangingPunct="1"/>
              <a:t>116</a:t>
            </a:fld>
            <a:endParaRPr lang="en-US" smtClean="0"/>
          </a:p>
        </p:txBody>
      </p:sp>
      <p:sp>
        <p:nvSpPr>
          <p:cNvPr id="12083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Wind Loading Map</a:t>
            </a:r>
          </a:p>
        </p:txBody>
      </p:sp>
      <p:pic>
        <p:nvPicPr>
          <p:cNvPr id="121859" name="Picture 3" descr="WindSpeed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3213" y="1285875"/>
            <a:ext cx="6073775" cy="4927600"/>
          </a:xfrm>
        </p:spPr>
      </p:pic>
      <p:sp>
        <p:nvSpPr>
          <p:cNvPr id="1218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345AE7-1F0D-4EA7-8D6F-A2DF3C9A2C55}" type="slidenum">
              <a:rPr lang="en-US" smtClean="0"/>
              <a:pPr eaLnBrk="1" hangingPunct="1"/>
              <a:t>117</a:t>
            </a:fld>
            <a:endParaRPr lang="en-US" smtClean="0"/>
          </a:p>
        </p:txBody>
      </p:sp>
      <p:sp>
        <p:nvSpPr>
          <p:cNvPr id="1218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Wind Loading Analysis</a:t>
            </a:r>
          </a:p>
        </p:txBody>
      </p:sp>
      <p:sp>
        <p:nvSpPr>
          <p:cNvPr id="122883" name="Rectangle 3"/>
          <p:cNvSpPr>
            <a:spLocks noGrp="1" noChangeArrowheads="1"/>
          </p:cNvSpPr>
          <p:nvPr>
            <p:ph idx="1"/>
          </p:nvPr>
        </p:nvSpPr>
        <p:spPr/>
        <p:txBody>
          <a:bodyPr/>
          <a:lstStyle/>
          <a:p>
            <a:pPr eaLnBrk="1" hangingPunct="1"/>
            <a:r>
              <a:rPr lang="en-US" smtClean="0"/>
              <a:t>The best way to be certain that the devices added to a tower will overload it is to have an analysis done by a structural engineer with experience in this area</a:t>
            </a:r>
          </a:p>
          <a:p>
            <a:pPr eaLnBrk="1" hangingPunct="1"/>
            <a:r>
              <a:rPr lang="en-US" smtClean="0"/>
              <a:t>An example of a company that does this work for many tower constructors is the Paul J. Ford Company in Columbus, Ohio</a:t>
            </a:r>
          </a:p>
          <a:p>
            <a:pPr eaLnBrk="1" hangingPunct="1"/>
            <a:r>
              <a:rPr lang="en-US" smtClean="0"/>
              <a:t>Another way is to do it yourself using a program designed for this</a:t>
            </a:r>
          </a:p>
        </p:txBody>
      </p:sp>
      <p:sp>
        <p:nvSpPr>
          <p:cNvPr id="1228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7435F5-A4B7-4B3C-B89B-61D7C42DC63B}" type="slidenum">
              <a:rPr lang="en-US" smtClean="0"/>
              <a:pPr eaLnBrk="1" hangingPunct="1"/>
              <a:t>118</a:t>
            </a:fld>
            <a:endParaRPr lang="en-US" smtClean="0"/>
          </a:p>
        </p:txBody>
      </p:sp>
      <p:sp>
        <p:nvSpPr>
          <p:cNvPr id="1228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smtClean="0"/>
              <a:t>Wind Loading Analysis</a:t>
            </a:r>
          </a:p>
        </p:txBody>
      </p:sp>
      <p:sp>
        <p:nvSpPr>
          <p:cNvPr id="123907" name="Content Placeholder 2"/>
          <p:cNvSpPr>
            <a:spLocks noGrp="1"/>
          </p:cNvSpPr>
          <p:nvPr>
            <p:ph idx="1"/>
          </p:nvPr>
        </p:nvSpPr>
        <p:spPr/>
        <p:txBody>
          <a:bodyPr/>
          <a:lstStyle/>
          <a:p>
            <a:pPr eaLnBrk="1" hangingPunct="1"/>
            <a:r>
              <a:rPr lang="en-US" smtClean="0"/>
              <a:t>The ERITower program is an example of this type of program</a:t>
            </a:r>
          </a:p>
        </p:txBody>
      </p:sp>
      <p:sp>
        <p:nvSpPr>
          <p:cNvPr id="1239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239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E3F2E3-A671-49EE-9BE2-2B50C0CA94F0}"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Medium Size Base Tower</a:t>
            </a:r>
          </a:p>
        </p:txBody>
      </p:sp>
      <p:sp>
        <p:nvSpPr>
          <p:cNvPr id="14339" name="Rectangle 3"/>
          <p:cNvSpPr>
            <a:spLocks noGrp="1" noChangeArrowheads="1"/>
          </p:cNvSpPr>
          <p:nvPr>
            <p:ph idx="1"/>
          </p:nvPr>
        </p:nvSpPr>
        <p:spPr/>
        <p:txBody>
          <a:bodyPr/>
          <a:lstStyle/>
          <a:p>
            <a:pPr eaLnBrk="1" hangingPunct="1"/>
            <a:r>
              <a:rPr lang="en-US" smtClean="0"/>
              <a:t>Next is a sample of a medium size tower</a:t>
            </a:r>
          </a:p>
          <a:p>
            <a:pPr eaLnBrk="1" hangingPunct="1"/>
            <a:r>
              <a:rPr lang="en-US" smtClean="0"/>
              <a:t>This is a 96 foot, 29.4 meter, tall self supporting tower</a:t>
            </a: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0CDCF3-F57E-45C7-84A3-B6428014A36A}" type="slidenum">
              <a:rPr lang="en-US" smtClean="0"/>
              <a:pPr eaLnBrk="1" hangingPunct="1"/>
              <a:t>12</a:t>
            </a:fld>
            <a:endParaRPr lang="en-US" smtClean="0"/>
          </a:p>
        </p:txBody>
      </p:sp>
      <p:sp>
        <p:nvSpPr>
          <p:cNvPr id="143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Wind Rating Site Survey</a:t>
            </a:r>
          </a:p>
        </p:txBody>
      </p:sp>
      <p:sp>
        <p:nvSpPr>
          <p:cNvPr id="124931" name="Rectangle 3"/>
          <p:cNvSpPr>
            <a:spLocks noGrp="1" noChangeArrowheads="1"/>
          </p:cNvSpPr>
          <p:nvPr>
            <p:ph idx="1"/>
          </p:nvPr>
        </p:nvSpPr>
        <p:spPr/>
        <p:txBody>
          <a:bodyPr/>
          <a:lstStyle/>
          <a:p>
            <a:pPr eaLnBrk="1" hangingPunct="1"/>
            <a:r>
              <a:rPr lang="en-US" smtClean="0"/>
              <a:t>In addition to the site survey that must be done before installing a tower that considers the number of users that can be reached and the radio frequency interference in the area, the neighborhood must also be considered</a:t>
            </a:r>
          </a:p>
        </p:txBody>
      </p:sp>
      <p:sp>
        <p:nvSpPr>
          <p:cNvPr id="1249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F8EEAE-EE72-471A-BF57-89C2E3314C58}" type="slidenum">
              <a:rPr lang="en-US" smtClean="0"/>
              <a:pPr eaLnBrk="1" hangingPunct="1"/>
              <a:t>120</a:t>
            </a:fld>
            <a:endParaRPr lang="en-US" smtClean="0"/>
          </a:p>
        </p:txBody>
      </p:sp>
      <p:sp>
        <p:nvSpPr>
          <p:cNvPr id="1249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t>Wind Rating Site Survey</a:t>
            </a:r>
          </a:p>
        </p:txBody>
      </p:sp>
      <p:sp>
        <p:nvSpPr>
          <p:cNvPr id="125955" name="Content Placeholder 2"/>
          <p:cNvSpPr>
            <a:spLocks noGrp="1"/>
          </p:cNvSpPr>
          <p:nvPr>
            <p:ph idx="1"/>
          </p:nvPr>
        </p:nvSpPr>
        <p:spPr/>
        <p:txBody>
          <a:bodyPr/>
          <a:lstStyle/>
          <a:p>
            <a:pPr eaLnBrk="1" hangingPunct="1"/>
            <a:r>
              <a:rPr lang="en-US" smtClean="0"/>
              <a:t>Although it is difficult to do, most tower manufacturers recommend that the tower be located away from anything that be damaged by the tower as it is erected or if it falls, such as buildings and power lines</a:t>
            </a:r>
          </a:p>
          <a:p>
            <a:pPr eaLnBrk="1" hangingPunct="1"/>
            <a:r>
              <a:rPr lang="en-US" smtClean="0"/>
              <a:t>The clearance distance from any of these structures should be at least twice the height of the tower plus anything on top of the tower</a:t>
            </a:r>
          </a:p>
        </p:txBody>
      </p:sp>
      <p:sp>
        <p:nvSpPr>
          <p:cNvPr id="1259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259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236BE0-55EB-4D2E-BC0C-42917FD2276A}" type="slidenum">
              <a:rPr lang="en-US" smtClean="0"/>
              <a:pPr eaLnBrk="1" hangingPunct="1"/>
              <a:t>121</a:t>
            </a:fld>
            <a:endParaRPr 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Wind Rating Site Survey</a:t>
            </a:r>
          </a:p>
        </p:txBody>
      </p:sp>
      <p:sp>
        <p:nvSpPr>
          <p:cNvPr id="126979" name="Rectangle 3"/>
          <p:cNvSpPr>
            <a:spLocks noGrp="1" noChangeArrowheads="1"/>
          </p:cNvSpPr>
          <p:nvPr>
            <p:ph idx="1"/>
          </p:nvPr>
        </p:nvSpPr>
        <p:spPr/>
        <p:txBody>
          <a:bodyPr/>
          <a:lstStyle/>
          <a:p>
            <a:pPr eaLnBrk="1" hangingPunct="1"/>
            <a:r>
              <a:rPr lang="en-US" smtClean="0"/>
              <a:t>In addition to the things that hang on towers, the towers themselves have wind ratings</a:t>
            </a:r>
          </a:p>
          <a:p>
            <a:pPr eaLnBrk="1" hangingPunct="1"/>
            <a:r>
              <a:rPr lang="en-US" smtClean="0"/>
              <a:t>For example a commonly used tower that works quite well for sites that need a tower up to 100 feet or so is a Rohn 25</a:t>
            </a:r>
          </a:p>
          <a:p>
            <a:pPr eaLnBrk="1" hangingPunct="1"/>
            <a:r>
              <a:rPr lang="en-US" smtClean="0"/>
              <a:t>This tower depending on the exact model is rated for wind speeds from 70 to 110 mph</a:t>
            </a:r>
          </a:p>
        </p:txBody>
      </p:sp>
      <p:sp>
        <p:nvSpPr>
          <p:cNvPr id="1269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370193-C67F-4ECA-983B-C2C10FA3E846}" type="slidenum">
              <a:rPr lang="en-US" smtClean="0"/>
              <a:pPr eaLnBrk="1" hangingPunct="1"/>
              <a:t>122</a:t>
            </a:fld>
            <a:endParaRPr lang="en-US" smtClean="0"/>
          </a:p>
        </p:txBody>
      </p:sp>
      <p:sp>
        <p:nvSpPr>
          <p:cNvPr id="12698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smtClean="0"/>
              <a:t>Wind Rating Site Survey</a:t>
            </a:r>
          </a:p>
        </p:txBody>
      </p:sp>
      <p:sp>
        <p:nvSpPr>
          <p:cNvPr id="128003" name="Content Placeholder 2"/>
          <p:cNvSpPr>
            <a:spLocks noGrp="1"/>
          </p:cNvSpPr>
          <p:nvPr>
            <p:ph idx="1"/>
          </p:nvPr>
        </p:nvSpPr>
        <p:spPr/>
        <p:txBody>
          <a:bodyPr/>
          <a:lstStyle/>
          <a:p>
            <a:pPr eaLnBrk="1" hangingPunct="1"/>
            <a:r>
              <a:rPr lang="en-US" smtClean="0"/>
              <a:t>Winds come from many sources including downburst winds, straight line winds, tornados, and hurricanes</a:t>
            </a:r>
          </a:p>
          <a:p>
            <a:pPr eaLnBrk="1" hangingPunct="1"/>
            <a:r>
              <a:rPr lang="en-US" smtClean="0"/>
              <a:t>The risk in an area will determine the wind rating to use</a:t>
            </a:r>
          </a:p>
          <a:p>
            <a:pPr eaLnBrk="1" hangingPunct="1"/>
            <a:r>
              <a:rPr lang="en-US" smtClean="0"/>
              <a:t>Here is part of the Fujita Scale used for tornados</a:t>
            </a:r>
          </a:p>
        </p:txBody>
      </p:sp>
      <p:sp>
        <p:nvSpPr>
          <p:cNvPr id="1280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280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CAF73C-95B4-422A-9589-72382716CC54}" type="slidenum">
              <a:rPr lang="en-US" smtClean="0"/>
              <a:pPr eaLnBrk="1" hangingPunct="1"/>
              <a:t>123</a:t>
            </a:fld>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mtClean="0"/>
              <a:t>Wind Rating Site Survey</a:t>
            </a:r>
            <a:endParaRPr lang="en-US" sz="3200" smtClean="0"/>
          </a:p>
        </p:txBody>
      </p:sp>
      <p:graphicFrame>
        <p:nvGraphicFramePr>
          <p:cNvPr id="1136711" name="Group 71"/>
          <p:cNvGraphicFramePr>
            <a:graphicFrameLocks noGrp="1"/>
          </p:cNvGraphicFramePr>
          <p:nvPr>
            <p:ph type="tbl" idx="1"/>
          </p:nvPr>
        </p:nvGraphicFramePr>
        <p:xfrm>
          <a:off x="400050" y="1195388"/>
          <a:ext cx="8362950" cy="5080000"/>
        </p:xfrm>
        <a:graphic>
          <a:graphicData uri="http://schemas.openxmlformats.org/drawingml/2006/table">
            <a:tbl>
              <a:tblPr/>
              <a:tblGrid>
                <a:gridCol w="1152525"/>
                <a:gridCol w="1184275"/>
                <a:gridCol w="6026150"/>
              </a:tblGrid>
              <a:tr h="5461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Fujita Scale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Wind Speed</a:t>
                      </a:r>
                      <a:br>
                        <a:rPr kumimoji="0" lang="en-US" sz="1200" b="0" i="0" u="none" strike="noStrike" cap="none" normalizeH="0" baseline="0" dirty="0" smtClean="0">
                          <a:ln>
                            <a:noFill/>
                          </a:ln>
                          <a:solidFill>
                            <a:schemeClr val="tx1"/>
                          </a:solidFill>
                          <a:effectLst/>
                          <a:latin typeface="Times New Roman" pitchFamily="18" charset="0"/>
                        </a:rPr>
                      </a:br>
                      <a:r>
                        <a:rPr kumimoji="0" lang="en-US" sz="1200" b="0" i="0" u="none" strike="noStrike" cap="none" normalizeH="0" baseline="0" dirty="0" smtClean="0">
                          <a:ln>
                            <a:noFill/>
                          </a:ln>
                          <a:solidFill>
                            <a:schemeClr val="tx1"/>
                          </a:solidFill>
                          <a:effectLst/>
                          <a:latin typeface="Times New Roman" pitchFamily="18" charset="0"/>
                        </a:rPr>
                        <a:t>mph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Damage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40 – 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Some damage to chimneys; breaks branches off trees; pushes over shallow-rooted trees; damages sign boards.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73 to 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The lower limit is the beginning of hurricane wind speed; peels surface off roofs; mobile homes pushed off foundations or overturned; moving autos pushed off the roads; attached garages may be destroyed.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10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113 to 157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Considerable damage. Roofs torn off frame houses; mobile homes demolished; boxcars pushed over; large trees snapped or uprooted; light object missiles generated.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158 to 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Roof and some walls torn off well constructed houses; trains overturned; most trees in forest uprooted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207 to 260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Well-constructed houses leveled; structures with weak foundations blown off some distance; cars thrown and large missiles generated.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F5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261 to 318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Strong frame houses lifted off foundations and carried considerable distances to disintegrate; automobile sized missiles fly through the air in excess of 100 meters; trees debarked; steel reinforced concrete structures badly damaged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90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9E4B8E-73C0-4ED7-B8A5-B90F133DC983}" type="slidenum">
              <a:rPr lang="en-US" smtClean="0"/>
              <a:pPr eaLnBrk="1" hangingPunct="1"/>
              <a:t>124</a:t>
            </a:fld>
            <a:endParaRPr lang="en-US" smtClean="0"/>
          </a:p>
        </p:txBody>
      </p:sp>
      <p:sp>
        <p:nvSpPr>
          <p:cNvPr id="129062" name="Footer Placeholder 37"/>
          <p:cNvSpPr>
            <a:spLocks noGrp="1"/>
          </p:cNvSpPr>
          <p:nvPr>
            <p:ph type="ftr" sz="quarter" idx="11"/>
          </p:nvPr>
        </p:nvSpPr>
        <p:spPr>
          <a:xfrm>
            <a:off x="2743200" y="6275388"/>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mtClean="0"/>
              <a:t>Wind Rating Site Survey</a:t>
            </a:r>
          </a:p>
        </p:txBody>
      </p:sp>
      <p:sp>
        <p:nvSpPr>
          <p:cNvPr id="130051" name="Rectangle 3"/>
          <p:cNvSpPr>
            <a:spLocks noGrp="1" noChangeArrowheads="1"/>
          </p:cNvSpPr>
          <p:nvPr>
            <p:ph idx="1"/>
          </p:nvPr>
        </p:nvSpPr>
        <p:spPr/>
        <p:txBody>
          <a:bodyPr/>
          <a:lstStyle/>
          <a:p>
            <a:pPr eaLnBrk="1" hangingPunct="1"/>
            <a:r>
              <a:rPr lang="en-US" smtClean="0"/>
              <a:t>As seen in the table a Rohn 25 would be damaged or destroyed by just about any tornado</a:t>
            </a:r>
          </a:p>
          <a:p>
            <a:pPr eaLnBrk="1" hangingPunct="1"/>
            <a:r>
              <a:rPr lang="en-US" smtClean="0"/>
              <a:t>This is why the distance from other property is so important</a:t>
            </a:r>
          </a:p>
          <a:p>
            <a:pPr eaLnBrk="1" hangingPunct="1"/>
            <a:r>
              <a:rPr lang="en-US" smtClean="0"/>
              <a:t>If your tower drops on something or someone, there are legal liabilities associated with that occurrence</a:t>
            </a:r>
          </a:p>
        </p:txBody>
      </p:sp>
      <p:sp>
        <p:nvSpPr>
          <p:cNvPr id="1300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989728-C4FF-4C4A-A72E-0A5317F3A03B}" type="slidenum">
              <a:rPr lang="en-US" smtClean="0"/>
              <a:pPr eaLnBrk="1" hangingPunct="1"/>
              <a:t>125</a:t>
            </a:fld>
            <a:endParaRPr lang="en-US" smtClean="0"/>
          </a:p>
        </p:txBody>
      </p:sp>
      <p:sp>
        <p:nvSpPr>
          <p:cNvPr id="1300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smtClean="0"/>
              <a:t>Wind Rating Site Survey</a:t>
            </a:r>
          </a:p>
        </p:txBody>
      </p:sp>
      <p:sp>
        <p:nvSpPr>
          <p:cNvPr id="131075" name="Content Placeholder 2"/>
          <p:cNvSpPr>
            <a:spLocks noGrp="1"/>
          </p:cNvSpPr>
          <p:nvPr>
            <p:ph idx="1"/>
          </p:nvPr>
        </p:nvSpPr>
        <p:spPr/>
        <p:txBody>
          <a:bodyPr/>
          <a:lstStyle/>
          <a:p>
            <a:pPr eaLnBrk="1" hangingPunct="1"/>
            <a:r>
              <a:rPr lang="en-US" smtClean="0"/>
              <a:t>Be sure to account for the equipment you plan to place on the tower now, in the future, and the possibility of renting space to other providers</a:t>
            </a:r>
          </a:p>
          <a:p>
            <a:pPr eaLnBrk="1" hangingPunct="1"/>
            <a:r>
              <a:rPr lang="en-US" smtClean="0"/>
              <a:t>In other words, plan ahead</a:t>
            </a:r>
          </a:p>
          <a:p>
            <a:pPr eaLnBrk="1" hangingPunct="1"/>
            <a:r>
              <a:rPr lang="en-US" smtClean="0"/>
              <a:t>Allow for growth</a:t>
            </a:r>
          </a:p>
          <a:p>
            <a:pPr eaLnBrk="1" hangingPunct="1"/>
            <a:r>
              <a:rPr lang="en-US" smtClean="0"/>
              <a:t>Here is an example of what can happen</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872DB0-5395-482A-AFBE-23A4E3D71F2A}" type="slidenum">
              <a:rPr lang="en-US" smtClean="0"/>
              <a:pPr eaLnBrk="1" hangingPunct="1"/>
              <a:t>126</a:t>
            </a:fld>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5"/>
          <p:cNvSpPr>
            <a:spLocks noGrp="1" noChangeArrowheads="1"/>
          </p:cNvSpPr>
          <p:nvPr>
            <p:ph type="title"/>
          </p:nvPr>
        </p:nvSpPr>
        <p:spPr/>
        <p:txBody>
          <a:bodyPr/>
          <a:lstStyle/>
          <a:p>
            <a:pPr eaLnBrk="1" hangingPunct="1"/>
            <a:r>
              <a:rPr lang="en-US" smtClean="0"/>
              <a:t>Wind Rating Site Survey</a:t>
            </a:r>
          </a:p>
        </p:txBody>
      </p:sp>
      <p:pic>
        <p:nvPicPr>
          <p:cNvPr id="132099" name="Picture 8" descr="tower damage_looking west from the de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38275" y="1377950"/>
            <a:ext cx="6297613" cy="4722813"/>
          </a:xfrm>
        </p:spPr>
      </p:pic>
      <p:sp>
        <p:nvSpPr>
          <p:cNvPr id="132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34F8FA-B4B5-438D-AC0C-07249DE12E43}" type="slidenum">
              <a:rPr lang="en-US" smtClean="0"/>
              <a:pPr eaLnBrk="1" hangingPunct="1"/>
              <a:t>127</a:t>
            </a:fld>
            <a:endParaRPr lang="en-US" smtClean="0"/>
          </a:p>
        </p:txBody>
      </p:sp>
      <p:sp>
        <p:nvSpPr>
          <p:cNvPr id="132101" name="Text Box 10"/>
          <p:cNvSpPr txBox="1">
            <a:spLocks noChangeArrowheads="1"/>
          </p:cNvSpPr>
          <p:nvPr/>
        </p:nvSpPr>
        <p:spPr bwMode="auto">
          <a:xfrm>
            <a:off x="1071563" y="4632325"/>
            <a:ext cx="1671637" cy="15700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Neighbor’s Patio Two Doors Down</a:t>
            </a:r>
          </a:p>
        </p:txBody>
      </p:sp>
      <p:sp>
        <p:nvSpPr>
          <p:cNvPr id="132102" name="Line 11"/>
          <p:cNvSpPr>
            <a:spLocks noChangeShapeType="1"/>
          </p:cNvSpPr>
          <p:nvPr/>
        </p:nvSpPr>
        <p:spPr bwMode="auto">
          <a:xfrm>
            <a:off x="2798763" y="5299075"/>
            <a:ext cx="1930400" cy="11906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3" name="Text Box 12"/>
          <p:cNvSpPr txBox="1">
            <a:spLocks noChangeArrowheads="1"/>
          </p:cNvSpPr>
          <p:nvPr/>
        </p:nvSpPr>
        <p:spPr bwMode="auto">
          <a:xfrm>
            <a:off x="3052763" y="1511300"/>
            <a:ext cx="1447800" cy="83026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Tower Property</a:t>
            </a:r>
          </a:p>
        </p:txBody>
      </p:sp>
      <p:sp>
        <p:nvSpPr>
          <p:cNvPr id="132104" name="Text Box 13"/>
          <p:cNvSpPr txBox="1">
            <a:spLocks noChangeArrowheads="1"/>
          </p:cNvSpPr>
          <p:nvPr/>
        </p:nvSpPr>
        <p:spPr bwMode="auto">
          <a:xfrm>
            <a:off x="1376363" y="2384425"/>
            <a:ext cx="1447800" cy="15684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Fire Station Next Door</a:t>
            </a:r>
          </a:p>
        </p:txBody>
      </p:sp>
      <p:sp>
        <p:nvSpPr>
          <p:cNvPr id="132105" name="Line 14"/>
          <p:cNvSpPr>
            <a:spLocks noChangeShapeType="1"/>
          </p:cNvSpPr>
          <p:nvPr/>
        </p:nvSpPr>
        <p:spPr bwMode="auto">
          <a:xfrm>
            <a:off x="2892425" y="3148013"/>
            <a:ext cx="3779838" cy="25082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6" name="Line 15"/>
          <p:cNvSpPr>
            <a:spLocks noChangeShapeType="1"/>
          </p:cNvSpPr>
          <p:nvPr/>
        </p:nvSpPr>
        <p:spPr bwMode="auto">
          <a:xfrm>
            <a:off x="4572000" y="1978025"/>
            <a:ext cx="2062163" cy="31591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7"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mtClean="0"/>
              <a:t>Wind Rating Site Survey</a:t>
            </a:r>
          </a:p>
        </p:txBody>
      </p:sp>
      <p:pic>
        <p:nvPicPr>
          <p:cNvPr id="133123" name="Picture 13" descr="tower damage_long view of tower on top of fire chief's vehic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3988" y="1325563"/>
            <a:ext cx="6367462" cy="4776787"/>
          </a:xfrm>
        </p:spPr>
      </p:pic>
      <p:sp>
        <p:nvSpPr>
          <p:cNvPr id="133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99D60F-A066-48ED-A115-31E9109C5671}" type="slidenum">
              <a:rPr lang="en-US" smtClean="0"/>
              <a:pPr eaLnBrk="1" hangingPunct="1"/>
              <a:t>128</a:t>
            </a:fld>
            <a:endParaRPr lang="en-US" smtClean="0"/>
          </a:p>
        </p:txBody>
      </p:sp>
      <p:sp>
        <p:nvSpPr>
          <p:cNvPr id="1331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mtClean="0"/>
              <a:t>Wind Rating Site Survey</a:t>
            </a:r>
          </a:p>
        </p:txBody>
      </p:sp>
      <p:pic>
        <p:nvPicPr>
          <p:cNvPr id="134147" name="Picture 3" descr="tower damage_another view of damage in yar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8600" y="1436688"/>
            <a:ext cx="6205538" cy="4654550"/>
          </a:xfrm>
        </p:spPr>
      </p:pic>
      <p:sp>
        <p:nvSpPr>
          <p:cNvPr id="134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F5A548-199A-425E-93DB-0C3F037C4EAE}" type="slidenum">
              <a:rPr lang="en-US" smtClean="0"/>
              <a:pPr eaLnBrk="1" hangingPunct="1"/>
              <a:t>129</a:t>
            </a:fld>
            <a:endParaRPr lang="en-US" smtClean="0"/>
          </a:p>
        </p:txBody>
      </p:sp>
      <p:sp>
        <p:nvSpPr>
          <p:cNvPr id="1341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Medium Size Tower</a:t>
            </a:r>
          </a:p>
        </p:txBody>
      </p:sp>
      <p:pic>
        <p:nvPicPr>
          <p:cNvPr id="15363" name="Content Placeholder 5" descr="For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09663" y="1528763"/>
            <a:ext cx="6692900" cy="4510087"/>
          </a:xfrm>
        </p:spPr>
      </p:pic>
      <p:sp>
        <p:nvSpPr>
          <p:cNvPr id="15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62E8AB-883E-48E4-966C-46DF617E3AC6}"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Ice Loading</a:t>
            </a:r>
          </a:p>
        </p:txBody>
      </p:sp>
      <p:sp>
        <p:nvSpPr>
          <p:cNvPr id="135171" name="Rectangle 3"/>
          <p:cNvSpPr>
            <a:spLocks noGrp="1" noChangeArrowheads="1"/>
          </p:cNvSpPr>
          <p:nvPr>
            <p:ph idx="1"/>
          </p:nvPr>
        </p:nvSpPr>
        <p:spPr/>
        <p:txBody>
          <a:bodyPr/>
          <a:lstStyle/>
          <a:p>
            <a:pPr eaLnBrk="1" hangingPunct="1"/>
            <a:r>
              <a:rPr lang="en-US" smtClean="0"/>
              <a:t>Besides wind, keep in mind that ice hanging on the antennas and antenna mounts also has an effect on the ability of the tower, the brackets, and the antennas to remain attached</a:t>
            </a:r>
          </a:p>
        </p:txBody>
      </p:sp>
      <p:sp>
        <p:nvSpPr>
          <p:cNvPr id="135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C9B2C3-FFBB-489A-A22E-B49CDF7F15F4}" type="slidenum">
              <a:rPr lang="en-US" smtClean="0"/>
              <a:pPr eaLnBrk="1" hangingPunct="1"/>
              <a:t>130</a:t>
            </a:fld>
            <a:endParaRPr lang="en-US" smtClean="0"/>
          </a:p>
        </p:txBody>
      </p:sp>
      <p:sp>
        <p:nvSpPr>
          <p:cNvPr id="1351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Seismic Loading</a:t>
            </a:r>
          </a:p>
        </p:txBody>
      </p:sp>
      <p:sp>
        <p:nvSpPr>
          <p:cNvPr id="136195" name="Rectangle 3"/>
          <p:cNvSpPr>
            <a:spLocks noGrp="1" noChangeArrowheads="1"/>
          </p:cNvSpPr>
          <p:nvPr>
            <p:ph idx="1"/>
          </p:nvPr>
        </p:nvSpPr>
        <p:spPr/>
        <p:txBody>
          <a:bodyPr/>
          <a:lstStyle/>
          <a:p>
            <a:pPr eaLnBrk="1" hangingPunct="1">
              <a:lnSpc>
                <a:spcPct val="90000"/>
              </a:lnSpc>
            </a:pPr>
            <a:r>
              <a:rPr lang="en-US" smtClean="0"/>
              <a:t>The UBC – Uniform Building Code used in the United States of America has a section on seismic, in other words earthquake, loading on towers and their capacity to carry loads like antennas</a:t>
            </a:r>
          </a:p>
          <a:p>
            <a:pPr eaLnBrk="1" hangingPunct="1">
              <a:lnSpc>
                <a:spcPct val="90000"/>
              </a:lnSpc>
            </a:pPr>
            <a:r>
              <a:rPr lang="en-US" smtClean="0"/>
              <a:t>In general the wind loading considerations are such that taking care of these also takes care of the seismic loading problem</a:t>
            </a:r>
          </a:p>
        </p:txBody>
      </p:sp>
      <p:sp>
        <p:nvSpPr>
          <p:cNvPr id="1361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1FAFD7-1101-423E-8E4B-63C3D3EA2143}" type="slidenum">
              <a:rPr lang="en-US" smtClean="0"/>
              <a:pPr eaLnBrk="1" hangingPunct="1"/>
              <a:t>131</a:t>
            </a:fld>
            <a:endParaRPr lang="en-US" smtClean="0"/>
          </a:p>
        </p:txBody>
      </p:sp>
      <p:sp>
        <p:nvSpPr>
          <p:cNvPr id="1361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mtClean="0"/>
              <a:t>Seismic Loading</a:t>
            </a:r>
          </a:p>
        </p:txBody>
      </p:sp>
      <p:sp>
        <p:nvSpPr>
          <p:cNvPr id="137219" name="Content Placeholder 2"/>
          <p:cNvSpPr>
            <a:spLocks noGrp="1"/>
          </p:cNvSpPr>
          <p:nvPr>
            <p:ph idx="1"/>
          </p:nvPr>
        </p:nvSpPr>
        <p:spPr/>
        <p:txBody>
          <a:bodyPr/>
          <a:lstStyle/>
          <a:p>
            <a:pPr eaLnBrk="1" hangingPunct="1">
              <a:lnSpc>
                <a:spcPct val="90000"/>
              </a:lnSpc>
            </a:pPr>
            <a:r>
              <a:rPr lang="en-US" smtClean="0"/>
              <a:t>But there is a map and table that specifies factors for seismic loading expressed as a Z factor for each seismic zone</a:t>
            </a:r>
          </a:p>
          <a:p>
            <a:pPr eaLnBrk="1" hangingPunct="1"/>
            <a:r>
              <a:rPr lang="en-US" smtClean="0"/>
              <a:t>Consult the current UBC or other local regulations for the exact application of this</a:t>
            </a:r>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D393B8-1FBF-4270-9F55-C1D89A12263E}" type="slidenum">
              <a:rPr lang="en-US" smtClean="0"/>
              <a:pPr eaLnBrk="1" hangingPunct="1"/>
              <a:t>132</a:t>
            </a:fld>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mtClean="0"/>
              <a:t>Seismic Loading</a:t>
            </a:r>
          </a:p>
        </p:txBody>
      </p:sp>
      <p:pic>
        <p:nvPicPr>
          <p:cNvPr id="138243" name="Picture 3" descr="SeismicZon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8150" y="1258888"/>
            <a:ext cx="5595938" cy="4826000"/>
          </a:xfrm>
        </p:spPr>
      </p:pic>
      <p:sp>
        <p:nvSpPr>
          <p:cNvPr id="138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E6AAF0-2A18-47FE-890D-DC12B71767D2}" type="slidenum">
              <a:rPr lang="en-US" smtClean="0"/>
              <a:pPr eaLnBrk="1" hangingPunct="1"/>
              <a:t>133</a:t>
            </a:fld>
            <a:endParaRPr lang="en-US" smtClean="0"/>
          </a:p>
        </p:txBody>
      </p:sp>
      <p:sp>
        <p:nvSpPr>
          <p:cNvPr id="1382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mtClean="0"/>
              <a:t>Seismic Loading</a:t>
            </a:r>
          </a:p>
        </p:txBody>
      </p:sp>
      <p:sp>
        <p:nvSpPr>
          <p:cNvPr id="139267" name="Rectangle 3"/>
          <p:cNvSpPr>
            <a:spLocks noGrp="1" noChangeArrowheads="1"/>
          </p:cNvSpPr>
          <p:nvPr>
            <p:ph idx="1"/>
          </p:nvPr>
        </p:nvSpPr>
        <p:spPr/>
        <p:txBody>
          <a:bodyPr/>
          <a:lstStyle/>
          <a:p>
            <a:pPr eaLnBrk="1" hangingPunct="1"/>
            <a:r>
              <a:rPr lang="en-US" sz="2400" smtClean="0"/>
              <a:t>These zones and Z factors are</a:t>
            </a:r>
          </a:p>
          <a:p>
            <a:pPr lvl="1" eaLnBrk="1" hangingPunct="1"/>
            <a:r>
              <a:rPr lang="en-US" sz="2400" smtClean="0"/>
              <a:t>Zone 1</a:t>
            </a:r>
          </a:p>
          <a:p>
            <a:pPr lvl="2" eaLnBrk="1" hangingPunct="1"/>
            <a:r>
              <a:rPr lang="en-US" smtClean="0"/>
              <a:t>.075</a:t>
            </a:r>
          </a:p>
          <a:p>
            <a:pPr lvl="1" eaLnBrk="1" hangingPunct="1"/>
            <a:r>
              <a:rPr lang="en-US" sz="2400" smtClean="0"/>
              <a:t>Zone 2A</a:t>
            </a:r>
          </a:p>
          <a:p>
            <a:pPr lvl="2" eaLnBrk="1" hangingPunct="1"/>
            <a:r>
              <a:rPr lang="en-US" smtClean="0"/>
              <a:t>.15</a:t>
            </a:r>
          </a:p>
          <a:p>
            <a:pPr lvl="1" eaLnBrk="1" hangingPunct="1"/>
            <a:r>
              <a:rPr lang="en-US" sz="2400" smtClean="0"/>
              <a:t>Zone 2B</a:t>
            </a:r>
          </a:p>
          <a:p>
            <a:pPr lvl="2" eaLnBrk="1" hangingPunct="1"/>
            <a:r>
              <a:rPr lang="en-US" smtClean="0"/>
              <a:t>.20</a:t>
            </a:r>
          </a:p>
          <a:p>
            <a:pPr lvl="1" eaLnBrk="1" hangingPunct="1"/>
            <a:r>
              <a:rPr lang="en-US" sz="2400" smtClean="0"/>
              <a:t>Zone 3</a:t>
            </a:r>
          </a:p>
          <a:p>
            <a:pPr lvl="2" eaLnBrk="1" hangingPunct="1"/>
            <a:r>
              <a:rPr lang="en-US" smtClean="0"/>
              <a:t>.30</a:t>
            </a:r>
          </a:p>
          <a:p>
            <a:pPr lvl="1" eaLnBrk="1" hangingPunct="1"/>
            <a:r>
              <a:rPr lang="en-US" sz="2400" smtClean="0"/>
              <a:t>Zone 4</a:t>
            </a:r>
          </a:p>
          <a:p>
            <a:pPr lvl="2" eaLnBrk="1" hangingPunct="1"/>
            <a:r>
              <a:rPr lang="en-US" smtClean="0"/>
              <a:t>.40</a:t>
            </a:r>
          </a:p>
        </p:txBody>
      </p:sp>
      <p:sp>
        <p:nvSpPr>
          <p:cNvPr id="139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E56F92-3E54-48B0-8928-8F5039CFA59B}" type="slidenum">
              <a:rPr lang="en-US" smtClean="0"/>
              <a:pPr eaLnBrk="1" hangingPunct="1"/>
              <a:t>134</a:t>
            </a:fld>
            <a:endParaRPr lang="en-US" smtClean="0"/>
          </a:p>
        </p:txBody>
      </p:sp>
      <p:sp>
        <p:nvSpPr>
          <p:cNvPr id="1392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t>Temporary Loading</a:t>
            </a:r>
          </a:p>
        </p:txBody>
      </p:sp>
      <p:sp>
        <p:nvSpPr>
          <p:cNvPr id="140291" name="Rectangle 3"/>
          <p:cNvSpPr>
            <a:spLocks noGrp="1" noChangeArrowheads="1"/>
          </p:cNvSpPr>
          <p:nvPr>
            <p:ph idx="1"/>
          </p:nvPr>
        </p:nvSpPr>
        <p:spPr/>
        <p:txBody>
          <a:bodyPr/>
          <a:lstStyle/>
          <a:p>
            <a:pPr eaLnBrk="1" hangingPunct="1"/>
            <a:r>
              <a:rPr lang="en-US" smtClean="0"/>
              <a:t>A last load factor to consider is that added by people climbing the tower, the equipment they are hauling up the tower, and the tools they are using</a:t>
            </a:r>
          </a:p>
          <a:p>
            <a:pPr eaLnBrk="1" hangingPunct="1"/>
            <a:r>
              <a:rPr lang="en-US" smtClean="0"/>
              <a:t>Add the wind load, the ice load, and the temporary load and a tower may be beyond its design strength</a:t>
            </a:r>
          </a:p>
        </p:txBody>
      </p:sp>
      <p:sp>
        <p:nvSpPr>
          <p:cNvPr id="1402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FABC5F-2868-4116-B5A2-0E904D942156}" type="slidenum">
              <a:rPr lang="en-US" smtClean="0"/>
              <a:pPr eaLnBrk="1" hangingPunct="1"/>
              <a:t>135</a:t>
            </a:fld>
            <a:endParaRPr lang="en-US" smtClean="0"/>
          </a:p>
        </p:txBody>
      </p:sp>
      <p:sp>
        <p:nvSpPr>
          <p:cNvPr id="1402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smtClean="0"/>
              <a:t>Tower Regulation</a:t>
            </a:r>
          </a:p>
        </p:txBody>
      </p:sp>
      <p:sp>
        <p:nvSpPr>
          <p:cNvPr id="141315" name="Rectangle 3"/>
          <p:cNvSpPr>
            <a:spLocks noGrp="1" noChangeArrowheads="1"/>
          </p:cNvSpPr>
          <p:nvPr>
            <p:ph idx="1"/>
          </p:nvPr>
        </p:nvSpPr>
        <p:spPr/>
        <p:txBody>
          <a:bodyPr/>
          <a:lstStyle/>
          <a:p>
            <a:pPr eaLnBrk="1" hangingPunct="1"/>
            <a:r>
              <a:rPr lang="en-US" smtClean="0"/>
              <a:t>In the United States of America except for those towers that extend higher than 200 feet or are near an airport, regulation of towers is handled by local regulatory bodies</a:t>
            </a:r>
          </a:p>
          <a:p>
            <a:pPr eaLnBrk="1" hangingPunct="1"/>
            <a:r>
              <a:rPr lang="en-US" smtClean="0"/>
              <a:t>In the United States of America these authorities are typically cities or counties</a:t>
            </a:r>
          </a:p>
        </p:txBody>
      </p:sp>
      <p:sp>
        <p:nvSpPr>
          <p:cNvPr id="141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E77EF4F-F56B-435B-92B9-F65924C1F1D0}" type="slidenum">
              <a:rPr lang="en-US" smtClean="0"/>
              <a:pPr eaLnBrk="1" hangingPunct="1"/>
              <a:t>136</a:t>
            </a:fld>
            <a:endParaRPr lang="en-US" smtClean="0"/>
          </a:p>
        </p:txBody>
      </p:sp>
      <p:sp>
        <p:nvSpPr>
          <p:cNvPr id="1413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smtClean="0"/>
              <a:t>Tower Regulation</a:t>
            </a:r>
          </a:p>
        </p:txBody>
      </p:sp>
      <p:sp>
        <p:nvSpPr>
          <p:cNvPr id="142339" name="Content Placeholder 2"/>
          <p:cNvSpPr>
            <a:spLocks noGrp="1"/>
          </p:cNvSpPr>
          <p:nvPr>
            <p:ph idx="1"/>
          </p:nvPr>
        </p:nvSpPr>
        <p:spPr/>
        <p:txBody>
          <a:bodyPr/>
          <a:lstStyle/>
          <a:p>
            <a:pPr eaLnBrk="1" hangingPunct="1"/>
            <a:r>
              <a:rPr lang="en-US" smtClean="0"/>
              <a:t>In some cases statewide regulations may exist, but usually this sort of thing is a local concern</a:t>
            </a:r>
          </a:p>
          <a:p>
            <a:pPr eaLnBrk="1" hangingPunct="1"/>
            <a:r>
              <a:rPr lang="en-US" smtClean="0"/>
              <a:t>There are indeed concerns with towers</a:t>
            </a:r>
          </a:p>
          <a:p>
            <a:pPr eaLnBrk="1" hangingPunct="1"/>
            <a:r>
              <a:rPr lang="en-US" smtClean="0"/>
              <a:t>People object to large structures with flashing lights</a:t>
            </a:r>
          </a:p>
        </p:txBody>
      </p:sp>
      <p:sp>
        <p:nvSpPr>
          <p:cNvPr id="142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42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3293C3-C8A1-48BC-8600-7ED76B67F2E6}" type="slidenum">
              <a:rPr lang="en-US" smtClean="0"/>
              <a:pPr eaLnBrk="1" hangingPunct="1"/>
              <a:t>137</a:t>
            </a:fld>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mtClean="0"/>
              <a:t>Tower Lighting and Painting</a:t>
            </a:r>
          </a:p>
        </p:txBody>
      </p:sp>
      <p:sp>
        <p:nvSpPr>
          <p:cNvPr id="143363" name="Rectangle 3"/>
          <p:cNvSpPr>
            <a:spLocks noGrp="1" noChangeArrowheads="1"/>
          </p:cNvSpPr>
          <p:nvPr>
            <p:ph idx="1"/>
          </p:nvPr>
        </p:nvSpPr>
        <p:spPr/>
        <p:txBody>
          <a:bodyPr/>
          <a:lstStyle/>
          <a:p>
            <a:pPr eaLnBrk="1" hangingPunct="1"/>
            <a:r>
              <a:rPr lang="en-US" smtClean="0"/>
              <a:t>In the case of tall towers and those near airports the FAA – Federal Aviation Administration or the FCC may have an opinion on the location of the tower</a:t>
            </a:r>
          </a:p>
          <a:p>
            <a:pPr eaLnBrk="1" hangingPunct="1"/>
            <a:r>
              <a:rPr lang="en-US" smtClean="0"/>
              <a:t>To determine whether the tower falls under this requirement a form is filed with the FAA</a:t>
            </a:r>
          </a:p>
        </p:txBody>
      </p:sp>
      <p:sp>
        <p:nvSpPr>
          <p:cNvPr id="143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F89E47-86E4-4CB9-9804-41C142D4D428}" type="slidenum">
              <a:rPr lang="en-US" smtClean="0"/>
              <a:pPr eaLnBrk="1" hangingPunct="1"/>
              <a:t>138</a:t>
            </a:fld>
            <a:endParaRPr lang="en-US" smtClean="0"/>
          </a:p>
        </p:txBody>
      </p:sp>
      <p:sp>
        <p:nvSpPr>
          <p:cNvPr id="1433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smtClean="0"/>
              <a:t>Tower Lighting and Painting</a:t>
            </a:r>
          </a:p>
        </p:txBody>
      </p:sp>
      <p:sp>
        <p:nvSpPr>
          <p:cNvPr id="144387" name="Content Placeholder 2"/>
          <p:cNvSpPr>
            <a:spLocks noGrp="1"/>
          </p:cNvSpPr>
          <p:nvPr>
            <p:ph idx="1"/>
          </p:nvPr>
        </p:nvSpPr>
        <p:spPr/>
        <p:txBody>
          <a:bodyPr/>
          <a:lstStyle/>
          <a:p>
            <a:pPr eaLnBrk="1" hangingPunct="1"/>
            <a:r>
              <a:rPr lang="en-US" smtClean="0"/>
              <a:t>As the FCC says</a:t>
            </a:r>
          </a:p>
          <a:p>
            <a:pPr lvl="2" eaLnBrk="1" hangingPunct="1"/>
            <a:r>
              <a:rPr lang="en-US" smtClean="0"/>
              <a:t>“The FCC has been given the authority by Congress to require the painting and/or illumination of antenna towers when it determines that such towers may otherwise constitute a menace to air navigation”</a:t>
            </a:r>
          </a:p>
          <a:p>
            <a:pPr lvl="2" eaLnBrk="1" hangingPunct="1"/>
            <a:r>
              <a:rPr lang="en-US" smtClean="0"/>
              <a:t>“The FCC's rules governing antenna tower lighting and painting requirements are based upon the advisory recommendations of the FAA, which are set forth in two FAA Advisory Circulars”</a:t>
            </a:r>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82EE03-02B9-48A3-9BE1-DC99C2E9224B}"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Medium Size Tower</a:t>
            </a:r>
          </a:p>
        </p:txBody>
      </p:sp>
      <p:pic>
        <p:nvPicPr>
          <p:cNvPr id="16387" name="Content Placeholder 5" descr="RebarTopView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00200"/>
            <a:ext cx="6705600" cy="4525963"/>
          </a:xfrm>
        </p:spPr>
      </p:pic>
      <p:sp>
        <p:nvSpPr>
          <p:cNvPr id="16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514F0F-26E1-4479-B67B-BBA2D047D67B}"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mtClean="0"/>
              <a:t>Tower Lighting and Painting</a:t>
            </a:r>
          </a:p>
        </p:txBody>
      </p:sp>
      <p:sp>
        <p:nvSpPr>
          <p:cNvPr id="145411" name="Rectangle 3"/>
          <p:cNvSpPr>
            <a:spLocks noGrp="1" noChangeArrowheads="1"/>
          </p:cNvSpPr>
          <p:nvPr>
            <p:ph idx="1"/>
          </p:nvPr>
        </p:nvSpPr>
        <p:spPr/>
        <p:txBody>
          <a:bodyPr/>
          <a:lstStyle/>
          <a:p>
            <a:pPr lvl="2" eaLnBrk="1" hangingPunct="1"/>
            <a:r>
              <a:rPr lang="en-US" smtClean="0"/>
              <a:t>“Although the FAA's lighting and painting standards are advisory in nature, the FCC's rules make the standards mandatory”</a:t>
            </a:r>
          </a:p>
          <a:p>
            <a:pPr lvl="2" eaLnBrk="1" hangingPunct="1"/>
            <a:r>
              <a:rPr lang="en-US" smtClean="0"/>
              <a:t>“The FCC always requires an FAA determination that an antenna tower will not pose an aviation hazard before it will grant permission to build that antenna tower”</a:t>
            </a:r>
          </a:p>
          <a:p>
            <a:pPr lvl="2" eaLnBrk="1" hangingPunct="1"/>
            <a:r>
              <a:rPr lang="en-US" smtClean="0"/>
              <a:t>“Information required on the FCC construction permit form advises the FCC staff as to whether such a tower location or height is involved”</a:t>
            </a:r>
          </a:p>
        </p:txBody>
      </p:sp>
      <p:sp>
        <p:nvSpPr>
          <p:cNvPr id="1454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2ED4929-C975-4FDA-913F-DD41F51B47EF}" type="slidenum">
              <a:rPr lang="en-US" smtClean="0"/>
              <a:pPr eaLnBrk="1" hangingPunct="1"/>
              <a:t>140</a:t>
            </a:fld>
            <a:endParaRPr lang="en-US" smtClean="0"/>
          </a:p>
        </p:txBody>
      </p:sp>
      <p:sp>
        <p:nvSpPr>
          <p:cNvPr id="1454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smtClean="0"/>
              <a:t>Tower Lighting and Painting</a:t>
            </a:r>
          </a:p>
        </p:txBody>
      </p:sp>
      <p:sp>
        <p:nvSpPr>
          <p:cNvPr id="146435" name="Content Placeholder 2"/>
          <p:cNvSpPr>
            <a:spLocks noGrp="1"/>
          </p:cNvSpPr>
          <p:nvPr>
            <p:ph idx="1"/>
          </p:nvPr>
        </p:nvSpPr>
        <p:spPr/>
        <p:txBody>
          <a:bodyPr/>
          <a:lstStyle/>
          <a:p>
            <a:pPr lvl="2" eaLnBrk="1" hangingPunct="1"/>
            <a:r>
              <a:rPr lang="en-US" smtClean="0"/>
              <a:t>“The FAA's determination takes into consideration the location and height of the proposed tower, and its safety lighting and marking”</a:t>
            </a:r>
          </a:p>
          <a:p>
            <a:pPr eaLnBrk="1" hangingPunct="1"/>
            <a:r>
              <a:rPr lang="en-US" smtClean="0"/>
              <a:t>To read more about this, go to the FCC site here</a:t>
            </a:r>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0D72F7-0A7B-4117-9218-6C79494C1869}" type="slidenum">
              <a:rPr lang="en-US" smtClean="0"/>
              <a:pPr eaLnBrk="1" hangingPunct="1"/>
              <a:t>141</a:t>
            </a:fld>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Tower Lighting and Painting</a:t>
            </a:r>
          </a:p>
        </p:txBody>
      </p:sp>
      <p:pic>
        <p:nvPicPr>
          <p:cNvPr id="1474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14513" y="1379538"/>
            <a:ext cx="5551487" cy="4748212"/>
          </a:xfrm>
        </p:spPr>
      </p:pic>
      <p:sp>
        <p:nvSpPr>
          <p:cNvPr id="147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9DA3E2-CA40-4FFE-812E-FA763933CF94}" type="slidenum">
              <a:rPr lang="en-US" smtClean="0"/>
              <a:pPr eaLnBrk="1" hangingPunct="1"/>
              <a:t>142</a:t>
            </a:fld>
            <a:endParaRPr lang="en-US" smtClean="0"/>
          </a:p>
        </p:txBody>
      </p:sp>
      <p:sp>
        <p:nvSpPr>
          <p:cNvPr id="1474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t>Tower Lighting and Painting</a:t>
            </a:r>
          </a:p>
        </p:txBody>
      </p:sp>
      <p:sp>
        <p:nvSpPr>
          <p:cNvPr id="148483" name="Rectangle 3"/>
          <p:cNvSpPr>
            <a:spLocks noGrp="1" noChangeArrowheads="1"/>
          </p:cNvSpPr>
          <p:nvPr>
            <p:ph idx="1"/>
          </p:nvPr>
        </p:nvSpPr>
        <p:spPr/>
        <p:txBody>
          <a:bodyPr/>
          <a:lstStyle/>
          <a:p>
            <a:pPr eaLnBrk="1" hangingPunct="1"/>
            <a:r>
              <a:rPr lang="en-US" smtClean="0"/>
              <a:t>Also check the FAA for the form to be filed, which is Form 7460, and the advisory circular that discusses it, AC/70/7460-1K</a:t>
            </a:r>
          </a:p>
          <a:p>
            <a:pPr eaLnBrk="1" hangingPunct="1"/>
            <a:r>
              <a:rPr lang="en-US" smtClean="0"/>
              <a:t>The FAA web site is less than user friendly</a:t>
            </a:r>
          </a:p>
          <a:p>
            <a:pPr eaLnBrk="1" hangingPunct="1"/>
            <a:r>
              <a:rPr lang="en-US" smtClean="0"/>
              <a:t>Right now the place to go is</a:t>
            </a:r>
          </a:p>
        </p:txBody>
      </p:sp>
      <p:sp>
        <p:nvSpPr>
          <p:cNvPr id="148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A5775A-975D-47B4-8A7A-406A87896062}" type="slidenum">
              <a:rPr lang="en-US" smtClean="0"/>
              <a:pPr eaLnBrk="1" hangingPunct="1"/>
              <a:t>143</a:t>
            </a:fld>
            <a:endParaRPr lang="en-US" smtClean="0"/>
          </a:p>
        </p:txBody>
      </p:sp>
      <p:sp>
        <p:nvSpPr>
          <p:cNvPr id="1484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t>Tower Lighting and Painting</a:t>
            </a:r>
          </a:p>
        </p:txBody>
      </p:sp>
      <p:pic>
        <p:nvPicPr>
          <p:cNvPr id="14950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24025" y="1387475"/>
            <a:ext cx="5570538" cy="4765675"/>
          </a:xfrm>
        </p:spPr>
      </p:pic>
      <p:sp>
        <p:nvSpPr>
          <p:cNvPr id="149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393B3F1-556A-4260-AE0F-8680A25B8F1E}" type="slidenum">
              <a:rPr lang="en-US" smtClean="0"/>
              <a:pPr eaLnBrk="1" hangingPunct="1"/>
              <a:t>144</a:t>
            </a:fld>
            <a:endParaRPr lang="en-US" smtClean="0"/>
          </a:p>
        </p:txBody>
      </p:sp>
      <p:sp>
        <p:nvSpPr>
          <p:cNvPr id="1495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Tower Lighting and Painting</a:t>
            </a:r>
          </a:p>
        </p:txBody>
      </p:sp>
      <p:sp>
        <p:nvSpPr>
          <p:cNvPr id="150531" name="Rectangle 3"/>
          <p:cNvSpPr>
            <a:spLocks noGrp="1" noChangeArrowheads="1"/>
          </p:cNvSpPr>
          <p:nvPr>
            <p:ph idx="1"/>
          </p:nvPr>
        </p:nvSpPr>
        <p:spPr/>
        <p:txBody>
          <a:bodyPr/>
          <a:lstStyle/>
          <a:p>
            <a:pPr eaLnBrk="1" hangingPunct="1"/>
            <a:r>
              <a:rPr lang="en-US" smtClean="0"/>
              <a:t>Read the material from the FCC and FAA for the specifics on the lighting and painting that is required</a:t>
            </a:r>
          </a:p>
          <a:p>
            <a:pPr eaLnBrk="1" hangingPunct="1"/>
            <a:r>
              <a:rPr lang="en-US" smtClean="0"/>
              <a:t>In general in the US lighting or marking a tower for visibility is only required for those over 200 feet unless near an airport</a:t>
            </a:r>
          </a:p>
          <a:p>
            <a:pPr eaLnBrk="1" hangingPunct="1"/>
            <a:r>
              <a:rPr lang="en-US" smtClean="0"/>
              <a:t>If near an airport a slope requirement comes into effect</a:t>
            </a:r>
          </a:p>
        </p:txBody>
      </p:sp>
      <p:sp>
        <p:nvSpPr>
          <p:cNvPr id="150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0BE3D25-1878-4352-A0BC-7329048DD805}" type="slidenum">
              <a:rPr lang="en-US" smtClean="0"/>
              <a:pPr eaLnBrk="1" hangingPunct="1"/>
              <a:t>145</a:t>
            </a:fld>
            <a:endParaRPr lang="en-US" smtClean="0"/>
          </a:p>
        </p:txBody>
      </p:sp>
      <p:sp>
        <p:nvSpPr>
          <p:cNvPr id="1505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pPr eaLnBrk="1" hangingPunct="1"/>
            <a:r>
              <a:rPr lang="en-US" smtClean="0"/>
              <a:t>Tower Lighting and Painting</a:t>
            </a:r>
          </a:p>
        </p:txBody>
      </p:sp>
      <p:sp>
        <p:nvSpPr>
          <p:cNvPr id="151555" name="Content Placeholder 2"/>
          <p:cNvSpPr>
            <a:spLocks noGrp="1"/>
          </p:cNvSpPr>
          <p:nvPr>
            <p:ph idx="1"/>
          </p:nvPr>
        </p:nvSpPr>
        <p:spPr/>
        <p:txBody>
          <a:bodyPr/>
          <a:lstStyle/>
          <a:p>
            <a:pPr eaLnBrk="1" hangingPunct="1"/>
            <a:r>
              <a:rPr lang="en-US" smtClean="0"/>
              <a:t>As the FAA says</a:t>
            </a:r>
          </a:p>
          <a:p>
            <a:pPr lvl="1" eaLnBrk="1" hangingPunct="1"/>
            <a:r>
              <a:rPr lang="en-US" smtClean="0"/>
              <a:t>“Except as provided in §77.15, each sponsor who proposes any of the following construction or alteration shall notify the Administrator in the form and manner prescribed in §77.17: </a:t>
            </a:r>
          </a:p>
          <a:p>
            <a:pPr lvl="1" eaLnBrk="1" hangingPunct="1"/>
            <a:r>
              <a:rPr lang="en-US" smtClean="0"/>
              <a:t>(1) Any construction or alteration of more than 200 feet in height above the ground level at its site. </a:t>
            </a:r>
          </a:p>
        </p:txBody>
      </p:sp>
      <p:sp>
        <p:nvSpPr>
          <p:cNvPr id="151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1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EABAEF-6793-4007-8209-8C5F0F304BCA}" type="slidenum">
              <a:rPr lang="en-US" smtClean="0"/>
              <a:pPr eaLnBrk="1" hangingPunct="1"/>
              <a:t>146</a:t>
            </a:fld>
            <a:endParaRPr lang="en-US"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mtClean="0"/>
              <a:t>Tower Lighting and Painting</a:t>
            </a:r>
          </a:p>
        </p:txBody>
      </p:sp>
      <p:sp>
        <p:nvSpPr>
          <p:cNvPr id="152579" name="Rectangle 3"/>
          <p:cNvSpPr>
            <a:spLocks noGrp="1" noChangeArrowheads="1"/>
          </p:cNvSpPr>
          <p:nvPr>
            <p:ph idx="1"/>
          </p:nvPr>
        </p:nvSpPr>
        <p:spPr/>
        <p:txBody>
          <a:bodyPr/>
          <a:lstStyle/>
          <a:p>
            <a:pPr lvl="1" eaLnBrk="1" hangingPunct="1"/>
            <a:r>
              <a:rPr lang="en-US" smtClean="0"/>
              <a:t>(2) Any construction or alteration of greater height than an imaginary surface extending outward and upward at one of the following slopes: </a:t>
            </a:r>
          </a:p>
          <a:p>
            <a:pPr lvl="1" eaLnBrk="1" hangingPunct="1"/>
            <a:r>
              <a:rPr lang="en-US" smtClean="0"/>
              <a:t>(i) 100 to 1 for a horizontal distance of 20,000 feet from the nearest point of the nearest runway of each airport specified in paragraph (a)(5) of this section with at least one runway more than 3,200 feet in actual length, excluding heliports. </a:t>
            </a:r>
          </a:p>
        </p:txBody>
      </p:sp>
      <p:sp>
        <p:nvSpPr>
          <p:cNvPr id="152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94F021-A49B-4CD1-A202-7EFCC2468B49}" type="slidenum">
              <a:rPr lang="en-US" smtClean="0"/>
              <a:pPr eaLnBrk="1" hangingPunct="1"/>
              <a:t>147</a:t>
            </a:fld>
            <a:endParaRPr lang="en-US" smtClean="0"/>
          </a:p>
        </p:txBody>
      </p:sp>
      <p:sp>
        <p:nvSpPr>
          <p:cNvPr id="15258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eaLnBrk="1" hangingPunct="1"/>
            <a:r>
              <a:rPr lang="en-US" smtClean="0"/>
              <a:t>Tower Lighting and Painting</a:t>
            </a:r>
          </a:p>
        </p:txBody>
      </p:sp>
      <p:sp>
        <p:nvSpPr>
          <p:cNvPr id="153603" name="Content Placeholder 2"/>
          <p:cNvSpPr>
            <a:spLocks noGrp="1"/>
          </p:cNvSpPr>
          <p:nvPr>
            <p:ph idx="1"/>
          </p:nvPr>
        </p:nvSpPr>
        <p:spPr/>
        <p:txBody>
          <a:bodyPr/>
          <a:lstStyle/>
          <a:p>
            <a:pPr lvl="1" eaLnBrk="1" hangingPunct="1"/>
            <a:r>
              <a:rPr lang="en-US" smtClean="0"/>
              <a:t>(ii) 50 to 1 for a horizontal distance of 10,000 feet from the nearest point of the nearest runway of each airport specified in paragraph (a)(5) of this section with its longest runway no more than 3,200 feet in actual length, excluding heliports. </a:t>
            </a:r>
          </a:p>
          <a:p>
            <a:pPr lvl="1" eaLnBrk="1" hangingPunct="1"/>
            <a:r>
              <a:rPr lang="en-US" smtClean="0"/>
              <a:t>(iii) 25 to 1 for a horizontal distance of 5,000 feet from the nearest point of the nearest landing and takeoff area of each heliport specified in paragraph (a)(5) of this section. </a:t>
            </a:r>
          </a:p>
        </p:txBody>
      </p:sp>
      <p:sp>
        <p:nvSpPr>
          <p:cNvPr id="153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3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BB72B9-338C-4F1C-966A-8C1F815EE30D}" type="slidenum">
              <a:rPr lang="en-US" smtClean="0"/>
              <a:pPr eaLnBrk="1" hangingPunct="1"/>
              <a:t>148</a:t>
            </a:fld>
            <a:endParaRPr lang="en-US"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smtClean="0"/>
              <a:t>Tower Lighting and Painting</a:t>
            </a:r>
          </a:p>
        </p:txBody>
      </p:sp>
      <p:sp>
        <p:nvSpPr>
          <p:cNvPr id="154627" name="Rectangle 3"/>
          <p:cNvSpPr>
            <a:spLocks noGrp="1" noChangeArrowheads="1"/>
          </p:cNvSpPr>
          <p:nvPr>
            <p:ph idx="1"/>
          </p:nvPr>
        </p:nvSpPr>
        <p:spPr/>
        <p:txBody>
          <a:bodyPr/>
          <a:lstStyle/>
          <a:p>
            <a:pPr lvl="1" eaLnBrk="1" hangingPunct="1"/>
            <a:r>
              <a:rPr lang="en-US" smtClean="0"/>
              <a:t>(3) Any highway, railroad, or other traverse way for mobile objects, of a height which, if adjusted upward 17 feet for an Interstate Highway that is part of the National System of Military and Interstate Highways where overcrossings are designed for a minimum of 17 feet vertical distance, 15 feet for any other public roadway, 10 feet or the height of the highest mobile object that would normally traverse the road, whichever is greater, for a private road, 23 feet for a railroad, and for a</a:t>
            </a:r>
          </a:p>
        </p:txBody>
      </p:sp>
      <p:sp>
        <p:nvSpPr>
          <p:cNvPr id="154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26E8FE-60A1-4E23-B689-366DDD403430}" type="slidenum">
              <a:rPr lang="en-US" smtClean="0"/>
              <a:pPr eaLnBrk="1" hangingPunct="1"/>
              <a:t>149</a:t>
            </a:fld>
            <a:endParaRPr lang="en-US" smtClean="0"/>
          </a:p>
        </p:txBody>
      </p:sp>
      <p:sp>
        <p:nvSpPr>
          <p:cNvPr id="1546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Medium Size Tower</a:t>
            </a:r>
          </a:p>
        </p:txBody>
      </p:sp>
      <p:pic>
        <p:nvPicPr>
          <p:cNvPr id="17411" name="Content Placeholder 5" descr="Rebar2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00200"/>
            <a:ext cx="6705600" cy="4525963"/>
          </a:xfrm>
        </p:spPr>
      </p:pic>
      <p:sp>
        <p:nvSpPr>
          <p:cNvPr id="17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114CA2-59FC-4C08-AA2A-C36B62A34600}"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smtClean="0"/>
              <a:t>Tower Lighting and Painting</a:t>
            </a:r>
          </a:p>
        </p:txBody>
      </p:sp>
      <p:sp>
        <p:nvSpPr>
          <p:cNvPr id="155651" name="Content Placeholder 2"/>
          <p:cNvSpPr>
            <a:spLocks noGrp="1"/>
          </p:cNvSpPr>
          <p:nvPr>
            <p:ph idx="1"/>
          </p:nvPr>
        </p:nvSpPr>
        <p:spPr/>
        <p:txBody>
          <a:bodyPr/>
          <a:lstStyle/>
          <a:p>
            <a:pPr lvl="1" eaLnBrk="1" hangingPunct="1"/>
            <a:r>
              <a:rPr lang="en-US" smtClean="0"/>
              <a:t>waterway or any other traverse way not previously mentioned, an amount equal to the height of the highest mobile object that would normally traverse it, would exceed a standard of paragraph (a) (1) or (2) of this section. </a:t>
            </a:r>
          </a:p>
        </p:txBody>
      </p:sp>
      <p:sp>
        <p:nvSpPr>
          <p:cNvPr id="1556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5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47E0BF-A552-4834-AF35-3570089D1B72}" type="slidenum">
              <a:rPr lang="en-US" smtClean="0"/>
              <a:pPr eaLnBrk="1" hangingPunct="1"/>
              <a:t>150</a:t>
            </a:fld>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smtClean="0"/>
              <a:t>Tower Lighting and Painting</a:t>
            </a:r>
          </a:p>
        </p:txBody>
      </p:sp>
      <p:sp>
        <p:nvSpPr>
          <p:cNvPr id="156675" name="Rectangle 3"/>
          <p:cNvSpPr>
            <a:spLocks noGrp="1" noChangeArrowheads="1"/>
          </p:cNvSpPr>
          <p:nvPr>
            <p:ph idx="1"/>
          </p:nvPr>
        </p:nvSpPr>
        <p:spPr/>
        <p:txBody>
          <a:bodyPr/>
          <a:lstStyle/>
          <a:p>
            <a:pPr lvl="1" eaLnBrk="1" hangingPunct="1"/>
            <a:r>
              <a:rPr lang="en-US" smtClean="0"/>
              <a:t>(4) When requested by the FAA, any construction or alteration that would be in an instrument approach area (defined in the FAA standards governing instrument approach procedures) and available information indicates it might exceed a standard of subpart C of this part. </a:t>
            </a:r>
          </a:p>
        </p:txBody>
      </p:sp>
      <p:sp>
        <p:nvSpPr>
          <p:cNvPr id="156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A62D730-6407-435B-B1DF-DCFE39F0D0D4}" type="slidenum">
              <a:rPr lang="en-US" smtClean="0"/>
              <a:pPr eaLnBrk="1" hangingPunct="1"/>
              <a:t>151</a:t>
            </a:fld>
            <a:endParaRPr lang="en-US" smtClean="0"/>
          </a:p>
        </p:txBody>
      </p:sp>
      <p:sp>
        <p:nvSpPr>
          <p:cNvPr id="1566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smtClean="0"/>
              <a:t>Tower Lighting and Painting</a:t>
            </a:r>
          </a:p>
        </p:txBody>
      </p:sp>
      <p:sp>
        <p:nvSpPr>
          <p:cNvPr id="157699" name="Content Placeholder 2"/>
          <p:cNvSpPr>
            <a:spLocks noGrp="1"/>
          </p:cNvSpPr>
          <p:nvPr>
            <p:ph idx="1"/>
          </p:nvPr>
        </p:nvSpPr>
        <p:spPr/>
        <p:txBody>
          <a:bodyPr/>
          <a:lstStyle/>
          <a:p>
            <a:pPr lvl="1" eaLnBrk="1" hangingPunct="1"/>
            <a:r>
              <a:rPr lang="en-US" smtClean="0"/>
              <a:t>(5) Any construction or alteration on any of the following airports (including heliports): </a:t>
            </a:r>
          </a:p>
          <a:p>
            <a:pPr lvl="1" eaLnBrk="1" hangingPunct="1"/>
            <a:r>
              <a:rPr lang="en-US" smtClean="0"/>
              <a:t>(i) An airport that is available for public use and is listed in the Airport Directory of the current Airman's Information Manual or in either the Alaska or Pacific Airman's Guide and Chart Supplement.</a:t>
            </a:r>
          </a:p>
        </p:txBody>
      </p:sp>
      <p:sp>
        <p:nvSpPr>
          <p:cNvPr id="157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7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824D58-CF40-4288-8904-4CE5127D28BF}" type="slidenum">
              <a:rPr lang="en-US" smtClean="0"/>
              <a:pPr eaLnBrk="1" hangingPunct="1"/>
              <a:t>152</a:t>
            </a:fld>
            <a:endParaRPr lang="en-US"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eaLnBrk="1" hangingPunct="1"/>
            <a:r>
              <a:rPr lang="en-US" smtClean="0"/>
              <a:t>Tower Lighting and Painting</a:t>
            </a:r>
          </a:p>
        </p:txBody>
      </p:sp>
      <p:sp>
        <p:nvSpPr>
          <p:cNvPr id="158723" name="Content Placeholder 2"/>
          <p:cNvSpPr>
            <a:spLocks noGrp="1"/>
          </p:cNvSpPr>
          <p:nvPr>
            <p:ph idx="1"/>
          </p:nvPr>
        </p:nvSpPr>
        <p:spPr/>
        <p:txBody>
          <a:bodyPr/>
          <a:lstStyle/>
          <a:p>
            <a:pPr lvl="1" eaLnBrk="1" hangingPunct="1"/>
            <a:r>
              <a:rPr lang="en-US" smtClean="0"/>
              <a:t>(ii) An airport under construction, that is the subject of a notice or proposal on file with the Federal Aviation Administration, and, except for military airports, it is clearly indicated that that airport will be available for public use. </a:t>
            </a:r>
          </a:p>
          <a:p>
            <a:pPr lvl="1" eaLnBrk="1" hangingPunct="1"/>
            <a:r>
              <a:rPr lang="en-US" smtClean="0"/>
              <a:t>(iii) An airport that is operated by an armed force of the United States. </a:t>
            </a:r>
          </a:p>
        </p:txBody>
      </p:sp>
      <p:sp>
        <p:nvSpPr>
          <p:cNvPr id="158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58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3F5CE1-B0CB-4C39-BFF5-9514832C85F3}" type="slidenum">
              <a:rPr lang="en-US" smtClean="0"/>
              <a:pPr eaLnBrk="1" hangingPunct="1"/>
              <a:t>153</a:t>
            </a:fld>
            <a:endParaRPr lang="en-US"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mtClean="0"/>
              <a:t>Tower Lighting and Painting</a:t>
            </a:r>
          </a:p>
        </p:txBody>
      </p:sp>
      <p:sp>
        <p:nvSpPr>
          <p:cNvPr id="159747" name="Rectangle 3"/>
          <p:cNvSpPr>
            <a:spLocks noGrp="1" noChangeArrowheads="1"/>
          </p:cNvSpPr>
          <p:nvPr>
            <p:ph idx="1"/>
          </p:nvPr>
        </p:nvSpPr>
        <p:spPr/>
        <p:txBody>
          <a:bodyPr/>
          <a:lstStyle/>
          <a:p>
            <a:pPr lvl="1" eaLnBrk="1" hangingPunct="1"/>
            <a:r>
              <a:rPr lang="en-US" smtClean="0"/>
              <a:t>(b) Each sponsor who proposes construction or alteration that is the subject of a notice under paragraph (a) of this section and is advised by an FAA regional office that a supplemental notice is required shall submit that notice on a prescribed form to be received by the FAA regional office at least 48 hours before the start of the construction or alteration. </a:t>
            </a:r>
          </a:p>
        </p:txBody>
      </p:sp>
      <p:sp>
        <p:nvSpPr>
          <p:cNvPr id="159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7ACF1E-2B0C-4E1C-A96D-D68515DFBECC}" type="slidenum">
              <a:rPr lang="en-US" smtClean="0"/>
              <a:pPr eaLnBrk="1" hangingPunct="1"/>
              <a:t>154</a:t>
            </a:fld>
            <a:endParaRPr lang="en-US" smtClean="0"/>
          </a:p>
        </p:txBody>
      </p:sp>
      <p:sp>
        <p:nvSpPr>
          <p:cNvPr id="1597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eaLnBrk="1" hangingPunct="1"/>
            <a:r>
              <a:rPr lang="en-US" smtClean="0"/>
              <a:t>Tower Lighting and Painting</a:t>
            </a:r>
          </a:p>
        </p:txBody>
      </p:sp>
      <p:sp>
        <p:nvSpPr>
          <p:cNvPr id="160771" name="Content Placeholder 2"/>
          <p:cNvSpPr>
            <a:spLocks noGrp="1"/>
          </p:cNvSpPr>
          <p:nvPr>
            <p:ph idx="1"/>
          </p:nvPr>
        </p:nvSpPr>
        <p:spPr/>
        <p:txBody>
          <a:bodyPr/>
          <a:lstStyle/>
          <a:p>
            <a:pPr lvl="1" eaLnBrk="1" hangingPunct="1"/>
            <a:r>
              <a:rPr lang="en-US" smtClean="0"/>
              <a:t>(c) Each sponsor who undertakes construction or alteration that is the subject of a notice under paragraph (a) of this section shall, within 5 days after that construction or alteration reaches its greatest height, submit a supplemental notice on a prescribed form to the FAA regional office having jurisdiction over the region involved, if -- </a:t>
            </a:r>
          </a:p>
        </p:txBody>
      </p:sp>
      <p:sp>
        <p:nvSpPr>
          <p:cNvPr id="160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60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863653-ADF7-43B4-BA80-A596FD9C1407}" type="slidenum">
              <a:rPr lang="en-US" smtClean="0"/>
              <a:pPr eaLnBrk="1" hangingPunct="1"/>
              <a:t>155</a:t>
            </a:fld>
            <a:endParaRPr lang="en-US"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mtClean="0"/>
              <a:t>Tower Lighting and Painting</a:t>
            </a:r>
          </a:p>
        </p:txBody>
      </p:sp>
      <p:sp>
        <p:nvSpPr>
          <p:cNvPr id="161795" name="Rectangle 3"/>
          <p:cNvSpPr>
            <a:spLocks noGrp="1" noChangeArrowheads="1"/>
          </p:cNvSpPr>
          <p:nvPr>
            <p:ph idx="1"/>
          </p:nvPr>
        </p:nvSpPr>
        <p:spPr/>
        <p:txBody>
          <a:bodyPr/>
          <a:lstStyle/>
          <a:p>
            <a:pPr lvl="1" eaLnBrk="1" hangingPunct="1"/>
            <a:r>
              <a:rPr lang="en-US" smtClean="0"/>
              <a:t>(1) The construction or alteration is more than 200 feet above the surface level of its site; or </a:t>
            </a:r>
          </a:p>
          <a:p>
            <a:pPr lvl="1" eaLnBrk="1" hangingPunct="1"/>
            <a:r>
              <a:rPr lang="en-US" smtClean="0"/>
              <a:t>(2) An FAA regional office advises him that submission of the form is required.</a:t>
            </a:r>
          </a:p>
          <a:p>
            <a:pPr eaLnBrk="1" hangingPunct="1"/>
            <a:r>
              <a:rPr lang="en-US" smtClean="0"/>
              <a:t>The lighting can be white flashing strobe type lights or a combination of red lights and paint</a:t>
            </a:r>
          </a:p>
        </p:txBody>
      </p:sp>
      <p:sp>
        <p:nvSpPr>
          <p:cNvPr id="161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28F032-97D4-4194-8AB4-B7BC0CFC45DC}" type="slidenum">
              <a:rPr lang="en-US" smtClean="0"/>
              <a:pPr eaLnBrk="1" hangingPunct="1"/>
              <a:t>156</a:t>
            </a:fld>
            <a:endParaRPr lang="en-US" smtClean="0"/>
          </a:p>
        </p:txBody>
      </p:sp>
      <p:sp>
        <p:nvSpPr>
          <p:cNvPr id="1617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Tower Lighting and Painting</a:t>
            </a:r>
          </a:p>
        </p:txBody>
      </p:sp>
      <p:sp>
        <p:nvSpPr>
          <p:cNvPr id="162819" name="Rectangle 3"/>
          <p:cNvSpPr>
            <a:spLocks noGrp="1" noChangeArrowheads="1"/>
          </p:cNvSpPr>
          <p:nvPr>
            <p:ph idx="1"/>
          </p:nvPr>
        </p:nvSpPr>
        <p:spPr/>
        <p:txBody>
          <a:bodyPr/>
          <a:lstStyle/>
          <a:p>
            <a:pPr eaLnBrk="1" hangingPunct="1"/>
            <a:r>
              <a:rPr lang="en-US" smtClean="0"/>
              <a:t>There is also a requirement that notification be made to the FAA if a marking light on the tower will be out for more than 30 minutes</a:t>
            </a:r>
          </a:p>
          <a:p>
            <a:pPr eaLnBrk="1" hangingPunct="1"/>
            <a:r>
              <a:rPr lang="en-US" smtClean="0"/>
              <a:t>This means you must check the tower once every 30 minutes, which is unlikely, or implement a monitoring solution</a:t>
            </a:r>
          </a:p>
        </p:txBody>
      </p:sp>
      <p:sp>
        <p:nvSpPr>
          <p:cNvPr id="162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B41816-740A-431D-902E-5CF6D3F00AEB}" type="slidenum">
              <a:rPr lang="en-US" smtClean="0"/>
              <a:pPr eaLnBrk="1" hangingPunct="1"/>
              <a:t>157</a:t>
            </a:fld>
            <a:endParaRPr lang="en-US" smtClean="0"/>
          </a:p>
        </p:txBody>
      </p:sp>
      <p:sp>
        <p:nvSpPr>
          <p:cNvPr id="1628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Tower Lighting and Painting</a:t>
            </a:r>
          </a:p>
        </p:txBody>
      </p:sp>
      <p:pic>
        <p:nvPicPr>
          <p:cNvPr id="16384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8963" y="1363663"/>
            <a:ext cx="5495925" cy="4699000"/>
          </a:xfrm>
        </p:spPr>
      </p:pic>
      <p:sp>
        <p:nvSpPr>
          <p:cNvPr id="163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933106-A3A6-4E19-99CD-E1CB54A695DE}" type="slidenum">
              <a:rPr lang="en-US" smtClean="0"/>
              <a:pPr eaLnBrk="1" hangingPunct="1"/>
              <a:t>158</a:t>
            </a:fld>
            <a:endParaRPr lang="en-US" smtClean="0"/>
          </a:p>
        </p:txBody>
      </p:sp>
      <p:sp>
        <p:nvSpPr>
          <p:cNvPr id="1638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smtClean="0"/>
              <a:t>Local Regulations</a:t>
            </a:r>
          </a:p>
        </p:txBody>
      </p:sp>
      <p:sp>
        <p:nvSpPr>
          <p:cNvPr id="164867" name="Rectangle 3"/>
          <p:cNvSpPr>
            <a:spLocks noGrp="1" noChangeArrowheads="1"/>
          </p:cNvSpPr>
          <p:nvPr>
            <p:ph idx="1"/>
          </p:nvPr>
        </p:nvSpPr>
        <p:spPr/>
        <p:txBody>
          <a:bodyPr/>
          <a:lstStyle/>
          <a:p>
            <a:pPr eaLnBrk="1" hangingPunct="1"/>
            <a:r>
              <a:rPr lang="en-US" smtClean="0"/>
              <a:t>Common local regulations include</a:t>
            </a:r>
          </a:p>
          <a:p>
            <a:pPr lvl="1" eaLnBrk="1" hangingPunct="1"/>
            <a:r>
              <a:rPr lang="en-US" smtClean="0"/>
              <a:t>Zoning</a:t>
            </a:r>
          </a:p>
          <a:p>
            <a:pPr lvl="1" eaLnBrk="1" hangingPunct="1"/>
            <a:r>
              <a:rPr lang="en-US" smtClean="0"/>
              <a:t>Building permit</a:t>
            </a:r>
          </a:p>
          <a:p>
            <a:pPr lvl="1" eaLnBrk="1" hangingPunct="1"/>
            <a:r>
              <a:rPr lang="en-US" smtClean="0"/>
              <a:t>Engineering analysis</a:t>
            </a:r>
          </a:p>
          <a:p>
            <a:pPr eaLnBrk="1" hangingPunct="1"/>
            <a:r>
              <a:rPr lang="en-US" smtClean="0"/>
              <a:t>If the area where the tower will be placed is not zoned for commercial use, then a rezoning application will have to be filed</a:t>
            </a:r>
          </a:p>
        </p:txBody>
      </p:sp>
      <p:sp>
        <p:nvSpPr>
          <p:cNvPr id="164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F3CB2D8-2419-4C08-A379-6FA311E2D916}" type="slidenum">
              <a:rPr lang="en-US" smtClean="0"/>
              <a:pPr eaLnBrk="1" hangingPunct="1"/>
              <a:t>159</a:t>
            </a:fld>
            <a:endParaRPr lang="en-US" smtClean="0"/>
          </a:p>
        </p:txBody>
      </p:sp>
      <p:sp>
        <p:nvSpPr>
          <p:cNvPr id="1648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Medium Size Tower</a:t>
            </a:r>
          </a:p>
        </p:txBody>
      </p:sp>
      <p:pic>
        <p:nvPicPr>
          <p:cNvPr id="18435" name="Content Placeholder 5" descr="Foundation1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00200"/>
            <a:ext cx="6705600" cy="4525963"/>
          </a:xfrm>
        </p:spPr>
      </p:pic>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801DA5-5B14-4E1A-B992-8B6941D7BBE2}"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r>
              <a:rPr lang="en-US" smtClean="0"/>
              <a:t>Local Regulations</a:t>
            </a:r>
          </a:p>
        </p:txBody>
      </p:sp>
      <p:sp>
        <p:nvSpPr>
          <p:cNvPr id="165891" name="Content Placeholder 2"/>
          <p:cNvSpPr>
            <a:spLocks noGrp="1"/>
          </p:cNvSpPr>
          <p:nvPr>
            <p:ph idx="1"/>
          </p:nvPr>
        </p:nvSpPr>
        <p:spPr/>
        <p:txBody>
          <a:bodyPr/>
          <a:lstStyle/>
          <a:p>
            <a:pPr eaLnBrk="1" hangingPunct="1"/>
            <a:r>
              <a:rPr lang="en-US" smtClean="0"/>
              <a:t>A building permit for something like a tower may require considerable supporting material</a:t>
            </a:r>
          </a:p>
          <a:p>
            <a:pPr eaLnBrk="1" hangingPunct="1"/>
            <a:r>
              <a:rPr lang="en-US" smtClean="0"/>
              <a:t>Hiring one or more engineers is also quite common</a:t>
            </a:r>
          </a:p>
          <a:p>
            <a:pPr eaLnBrk="1" hangingPunct="1"/>
            <a:r>
              <a:rPr lang="en-US" smtClean="0"/>
              <a:t>Things the engineers and inspectors will want to examine include</a:t>
            </a:r>
          </a:p>
        </p:txBody>
      </p:sp>
      <p:sp>
        <p:nvSpPr>
          <p:cNvPr id="165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65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46F1A8-B4CF-433D-A68E-14C0D940811A}" type="slidenum">
              <a:rPr lang="en-US" smtClean="0"/>
              <a:pPr eaLnBrk="1" hangingPunct="1"/>
              <a:t>160</a:t>
            </a:fld>
            <a:endParaRPr lang="en-US"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Local Regulations</a:t>
            </a:r>
          </a:p>
        </p:txBody>
      </p:sp>
      <p:sp>
        <p:nvSpPr>
          <p:cNvPr id="166915" name="Rectangle 3"/>
          <p:cNvSpPr>
            <a:spLocks noGrp="1" noChangeArrowheads="1"/>
          </p:cNvSpPr>
          <p:nvPr>
            <p:ph idx="1"/>
          </p:nvPr>
        </p:nvSpPr>
        <p:spPr/>
        <p:txBody>
          <a:bodyPr/>
          <a:lstStyle/>
          <a:p>
            <a:pPr eaLnBrk="1" hangingPunct="1"/>
            <a:r>
              <a:rPr lang="en-US" smtClean="0"/>
              <a:t>Structural calculations to assure the tower’s footings and wind speed survival rating is suitable for the area</a:t>
            </a:r>
          </a:p>
          <a:p>
            <a:pPr eaLnBrk="1" hangingPunct="1"/>
            <a:r>
              <a:rPr lang="en-US" smtClean="0"/>
              <a:t>A soil sample to check for suitability for the weight of the tower</a:t>
            </a:r>
          </a:p>
          <a:p>
            <a:pPr eaLnBrk="1" hangingPunct="1"/>
            <a:r>
              <a:rPr lang="en-US" smtClean="0"/>
              <a:t>A test of the concrete and bolt torques to ensure it meets the specifications</a:t>
            </a:r>
          </a:p>
        </p:txBody>
      </p:sp>
      <p:sp>
        <p:nvSpPr>
          <p:cNvPr id="166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B21263-4277-4729-A59C-1996D068DC67}" type="slidenum">
              <a:rPr lang="en-US" smtClean="0"/>
              <a:pPr eaLnBrk="1" hangingPunct="1"/>
              <a:t>161</a:t>
            </a:fld>
            <a:endParaRPr lang="en-US" smtClean="0"/>
          </a:p>
        </p:txBody>
      </p:sp>
      <p:sp>
        <p:nvSpPr>
          <p:cNvPr id="1669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smtClean="0"/>
              <a:t>Ground Level Tower Safety</a:t>
            </a:r>
          </a:p>
        </p:txBody>
      </p:sp>
      <p:sp>
        <p:nvSpPr>
          <p:cNvPr id="167939" name="Rectangle 3"/>
          <p:cNvSpPr>
            <a:spLocks noGrp="1" noChangeArrowheads="1"/>
          </p:cNvSpPr>
          <p:nvPr>
            <p:ph idx="1"/>
          </p:nvPr>
        </p:nvSpPr>
        <p:spPr/>
        <p:txBody>
          <a:bodyPr/>
          <a:lstStyle/>
          <a:p>
            <a:pPr eaLnBrk="1" hangingPunct="1"/>
            <a:r>
              <a:rPr lang="en-US" smtClean="0"/>
              <a:t>In addition to the protection afforded to aircraft, as just discussed, the tower must be protected from ground based risks, such as someone climbing the tower</a:t>
            </a:r>
          </a:p>
          <a:p>
            <a:pPr eaLnBrk="1" hangingPunct="1"/>
            <a:r>
              <a:rPr lang="en-US" smtClean="0"/>
              <a:t>Anti-climb sections are commonly recommended to prevent unauthorized persons from climbing the tower</a:t>
            </a:r>
          </a:p>
        </p:txBody>
      </p:sp>
      <p:sp>
        <p:nvSpPr>
          <p:cNvPr id="167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7F5593-8754-49DF-8EFD-A51EF0A7B4C0}" type="slidenum">
              <a:rPr lang="en-US" smtClean="0"/>
              <a:pPr eaLnBrk="1" hangingPunct="1"/>
              <a:t>162</a:t>
            </a:fld>
            <a:endParaRPr lang="en-US" smtClean="0"/>
          </a:p>
        </p:txBody>
      </p:sp>
      <p:sp>
        <p:nvSpPr>
          <p:cNvPr id="1679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r>
              <a:rPr lang="en-US" smtClean="0"/>
              <a:t>Ground Level Tower Safety</a:t>
            </a:r>
          </a:p>
        </p:txBody>
      </p:sp>
      <p:sp>
        <p:nvSpPr>
          <p:cNvPr id="168963" name="Content Placeholder 2"/>
          <p:cNvSpPr>
            <a:spLocks noGrp="1"/>
          </p:cNvSpPr>
          <p:nvPr>
            <p:ph idx="1"/>
          </p:nvPr>
        </p:nvSpPr>
        <p:spPr/>
        <p:txBody>
          <a:bodyPr/>
          <a:lstStyle/>
          <a:p>
            <a:pPr eaLnBrk="1" hangingPunct="1"/>
            <a:r>
              <a:rPr lang="en-US" smtClean="0"/>
              <a:t>As lawyers are fond of signs, anti-climb warning signs and watch for wires signs should be on and near the tower</a:t>
            </a:r>
          </a:p>
          <a:p>
            <a:pPr eaLnBrk="1" hangingPunct="1"/>
            <a:r>
              <a:rPr lang="en-US" smtClean="0"/>
              <a:t>Every tower should be inspected by qualified personnel twice a year to check for security and soundness</a:t>
            </a:r>
          </a:p>
        </p:txBody>
      </p:sp>
      <p:sp>
        <p:nvSpPr>
          <p:cNvPr id="168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68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30633C-C504-4AB5-AB56-8D48B46E9823}" type="slidenum">
              <a:rPr lang="en-US" smtClean="0"/>
              <a:pPr eaLnBrk="1" hangingPunct="1"/>
              <a:t>163</a:t>
            </a:fld>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dirty="0" smtClean="0"/>
              <a:t>Tower Insurance</a:t>
            </a:r>
          </a:p>
        </p:txBody>
      </p:sp>
      <p:sp>
        <p:nvSpPr>
          <p:cNvPr id="169987" name="Rectangle 3"/>
          <p:cNvSpPr>
            <a:spLocks noGrp="1" noChangeArrowheads="1"/>
          </p:cNvSpPr>
          <p:nvPr>
            <p:ph idx="1"/>
          </p:nvPr>
        </p:nvSpPr>
        <p:spPr/>
        <p:txBody>
          <a:bodyPr/>
          <a:lstStyle/>
          <a:p>
            <a:pPr eaLnBrk="1" hangingPunct="1"/>
            <a:r>
              <a:rPr lang="en-US" smtClean="0"/>
              <a:t>Towers are natural magnets for young people</a:t>
            </a:r>
          </a:p>
          <a:p>
            <a:pPr eaLnBrk="1" hangingPunct="1"/>
            <a:r>
              <a:rPr lang="en-US" smtClean="0"/>
              <a:t>Liability insurance to cover at least those that climb the tower or those hurt by the tower if it falls should be acquired</a:t>
            </a:r>
          </a:p>
          <a:p>
            <a:pPr eaLnBrk="1" hangingPunct="1"/>
            <a:r>
              <a:rPr lang="en-US" smtClean="0"/>
              <a:t>The tower owner, both current and previous, can be held liable for the condition of the tower and the devices attached to it</a:t>
            </a:r>
          </a:p>
        </p:txBody>
      </p:sp>
      <p:sp>
        <p:nvSpPr>
          <p:cNvPr id="169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171F93-A370-4A88-B23F-06416DB63379}" type="slidenum">
              <a:rPr lang="en-US" smtClean="0"/>
              <a:pPr eaLnBrk="1" hangingPunct="1"/>
              <a:t>164</a:t>
            </a:fld>
            <a:endParaRPr lang="en-US" smtClean="0"/>
          </a:p>
        </p:txBody>
      </p:sp>
      <p:sp>
        <p:nvSpPr>
          <p:cNvPr id="1699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r>
              <a:rPr lang="en-US" dirty="0" smtClean="0"/>
              <a:t>Tower Insurance</a:t>
            </a:r>
          </a:p>
        </p:txBody>
      </p:sp>
      <p:sp>
        <p:nvSpPr>
          <p:cNvPr id="171011" name="Content Placeholder 2"/>
          <p:cNvSpPr>
            <a:spLocks noGrp="1"/>
          </p:cNvSpPr>
          <p:nvPr>
            <p:ph idx="1"/>
          </p:nvPr>
        </p:nvSpPr>
        <p:spPr/>
        <p:txBody>
          <a:bodyPr/>
          <a:lstStyle/>
          <a:p>
            <a:pPr eaLnBrk="1" hangingPunct="1"/>
            <a:r>
              <a:rPr lang="en-US" smtClean="0"/>
              <a:t>In general a tower collapse is considered to fall under the legal doctrine of res ipsa loquitur or the event speaks for itself</a:t>
            </a:r>
          </a:p>
          <a:p>
            <a:pPr eaLnBrk="1" hangingPunct="1"/>
            <a:r>
              <a:rPr lang="en-US" smtClean="0"/>
              <a:t>This means that the mere fact that the tower collapsed is proof that somebody did something wrong</a:t>
            </a:r>
          </a:p>
        </p:txBody>
      </p:sp>
      <p:sp>
        <p:nvSpPr>
          <p:cNvPr id="171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71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CD6FAB-EB1B-4ABC-909D-DBAC0FEE4053}" type="slidenum">
              <a:rPr lang="en-US" smtClean="0"/>
              <a:pPr eaLnBrk="1" hangingPunct="1"/>
              <a:t>165</a:t>
            </a:fld>
            <a:endParaRPr lang="en-U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dirty="0" smtClean="0"/>
              <a:t>Tower Insurance</a:t>
            </a:r>
          </a:p>
        </p:txBody>
      </p:sp>
      <p:sp>
        <p:nvSpPr>
          <p:cNvPr id="172035" name="Rectangle 3"/>
          <p:cNvSpPr>
            <a:spLocks noGrp="1" noChangeArrowheads="1"/>
          </p:cNvSpPr>
          <p:nvPr>
            <p:ph idx="1"/>
          </p:nvPr>
        </p:nvSpPr>
        <p:spPr/>
        <p:txBody>
          <a:bodyPr/>
          <a:lstStyle/>
          <a:p>
            <a:pPr eaLnBrk="1" hangingPunct="1">
              <a:lnSpc>
                <a:spcPct val="90000"/>
              </a:lnSpc>
            </a:pPr>
            <a:r>
              <a:rPr lang="en-US" smtClean="0"/>
              <a:t>Negligence will flow to someone or at least the lawyers will attempt to send it somewhere</a:t>
            </a:r>
          </a:p>
          <a:p>
            <a:pPr eaLnBrk="1" hangingPunct="1">
              <a:lnSpc>
                <a:spcPct val="90000"/>
              </a:lnSpc>
            </a:pPr>
            <a:r>
              <a:rPr lang="en-US" smtClean="0"/>
              <a:t>An insurance policy may or may not cover the loss</a:t>
            </a:r>
          </a:p>
          <a:p>
            <a:pPr eaLnBrk="1" hangingPunct="1">
              <a:lnSpc>
                <a:spcPct val="90000"/>
              </a:lnSpc>
            </a:pPr>
            <a:r>
              <a:rPr lang="en-US" smtClean="0"/>
              <a:t>In some cases the insurance carrier has sought to avoid payment by proving the tower owner did not properly maintain the structure</a:t>
            </a:r>
          </a:p>
        </p:txBody>
      </p:sp>
      <p:sp>
        <p:nvSpPr>
          <p:cNvPr id="172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ACF92D-D051-429D-BED6-47CB4B140D82}" type="slidenum">
              <a:rPr lang="en-US" smtClean="0"/>
              <a:pPr eaLnBrk="1" hangingPunct="1"/>
              <a:t>166</a:t>
            </a:fld>
            <a:endParaRPr lang="en-US" smtClean="0"/>
          </a:p>
        </p:txBody>
      </p:sp>
      <p:sp>
        <p:nvSpPr>
          <p:cNvPr id="1720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r>
              <a:rPr lang="en-US" dirty="0" smtClean="0"/>
              <a:t>Tower Insurance</a:t>
            </a:r>
          </a:p>
        </p:txBody>
      </p:sp>
      <p:sp>
        <p:nvSpPr>
          <p:cNvPr id="173059" name="Content Placeholder 2"/>
          <p:cNvSpPr>
            <a:spLocks noGrp="1"/>
          </p:cNvSpPr>
          <p:nvPr>
            <p:ph idx="1"/>
          </p:nvPr>
        </p:nvSpPr>
        <p:spPr/>
        <p:txBody>
          <a:bodyPr/>
          <a:lstStyle/>
          <a:p>
            <a:pPr eaLnBrk="1" hangingPunct="1">
              <a:lnSpc>
                <a:spcPct val="90000"/>
              </a:lnSpc>
            </a:pPr>
            <a:r>
              <a:rPr lang="en-US" smtClean="0"/>
              <a:t>In other cases contractors and subcontractors have sought damages based on failure of the owner to notify them of hazards the owner knew about or should have known about</a:t>
            </a:r>
          </a:p>
          <a:p>
            <a:pPr eaLnBrk="1" hangingPunct="1">
              <a:lnSpc>
                <a:spcPct val="90000"/>
              </a:lnSpc>
            </a:pPr>
            <a:r>
              <a:rPr lang="en-US" smtClean="0"/>
              <a:t>This is why regular maintenance and inspections must be performed on these structures, then document everything as proof</a:t>
            </a:r>
          </a:p>
        </p:txBody>
      </p:sp>
      <p:sp>
        <p:nvSpPr>
          <p:cNvPr id="173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73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D321D7-AEA0-47E3-AE98-48045760AA17}" type="slidenum">
              <a:rPr lang="en-US" smtClean="0"/>
              <a:pPr eaLnBrk="1" hangingPunct="1"/>
              <a:t>167</a:t>
            </a:fld>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dirty="0" smtClean="0"/>
              <a:t>Lightning Protection</a:t>
            </a:r>
          </a:p>
        </p:txBody>
      </p:sp>
      <p:sp>
        <p:nvSpPr>
          <p:cNvPr id="174083" name="Rectangle 3"/>
          <p:cNvSpPr>
            <a:spLocks noGrp="1" noChangeArrowheads="1"/>
          </p:cNvSpPr>
          <p:nvPr>
            <p:ph idx="1"/>
          </p:nvPr>
        </p:nvSpPr>
        <p:spPr/>
        <p:txBody>
          <a:bodyPr/>
          <a:lstStyle/>
          <a:p>
            <a:pPr eaLnBrk="1" hangingPunct="1"/>
            <a:r>
              <a:rPr lang="en-US" smtClean="0"/>
              <a:t>Any wireless network device mounted outside needs lightning protection</a:t>
            </a:r>
          </a:p>
          <a:p>
            <a:pPr eaLnBrk="1" hangingPunct="1"/>
            <a:r>
              <a:rPr lang="en-US" smtClean="0"/>
              <a:t>The idea is to protect the equipment and the people working with the equipment by conducting the lightning current to ground via its own isolated path, rather than by using either the equipment or the people for this purpose</a:t>
            </a:r>
          </a:p>
        </p:txBody>
      </p:sp>
      <p:sp>
        <p:nvSpPr>
          <p:cNvPr id="174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8CB558-DB05-4829-A048-AD7192106A26}" type="slidenum">
              <a:rPr lang="en-US" smtClean="0"/>
              <a:pPr eaLnBrk="1" hangingPunct="1"/>
              <a:t>168</a:t>
            </a:fld>
            <a:endParaRPr lang="en-US" smtClean="0"/>
          </a:p>
        </p:txBody>
      </p:sp>
      <p:sp>
        <p:nvSpPr>
          <p:cNvPr id="1740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en-US" dirty="0" smtClean="0"/>
              <a:t>Lightning Protection</a:t>
            </a:r>
          </a:p>
        </p:txBody>
      </p:sp>
      <p:sp>
        <p:nvSpPr>
          <p:cNvPr id="175107" name="Content Placeholder 2"/>
          <p:cNvSpPr>
            <a:spLocks noGrp="1"/>
          </p:cNvSpPr>
          <p:nvPr>
            <p:ph idx="1"/>
          </p:nvPr>
        </p:nvSpPr>
        <p:spPr/>
        <p:txBody>
          <a:bodyPr/>
          <a:lstStyle/>
          <a:p>
            <a:pPr eaLnBrk="1" hangingPunct="1"/>
            <a:r>
              <a:rPr lang="en-US" dirty="0" smtClean="0"/>
              <a:t>In some places this type of protection is more of an issue than in other parts of the world</a:t>
            </a:r>
          </a:p>
          <a:p>
            <a:pPr eaLnBrk="1" hangingPunct="1"/>
            <a:r>
              <a:rPr lang="en-US" dirty="0" smtClean="0"/>
              <a:t>For example in the contiguous United States of America the number of strikes can be plotted as</a:t>
            </a:r>
          </a:p>
        </p:txBody>
      </p:sp>
      <p:sp>
        <p:nvSpPr>
          <p:cNvPr id="175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75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372CBF-95CF-4EA5-9B7E-CAF67869D865}" type="slidenum">
              <a:rPr lang="en-US" smtClean="0"/>
              <a:pPr eaLnBrk="1" hangingPunct="1"/>
              <a:t>169</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Medium Size Tower</a:t>
            </a:r>
          </a:p>
        </p:txBody>
      </p:sp>
      <p:pic>
        <p:nvPicPr>
          <p:cNvPr id="19459" name="Content Placeholder 5" descr="CompleteTowerLookingEas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4825" y="1600200"/>
            <a:ext cx="3054350" cy="4525963"/>
          </a:xfrm>
        </p:spPr>
      </p:pic>
      <p:sp>
        <p:nvSpPr>
          <p:cNvPr id="19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B2D6737-1179-4856-A380-2098E2DFE4B2}"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dirty="0" smtClean="0"/>
              <a:t>Lightning Protection</a:t>
            </a:r>
          </a:p>
        </p:txBody>
      </p:sp>
      <p:pic>
        <p:nvPicPr>
          <p:cNvPr id="176131" name="Picture 4" descr="LightningStrikePotentia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93838" y="1257300"/>
            <a:ext cx="6154737" cy="4910138"/>
          </a:xfrm>
        </p:spPr>
      </p:pic>
      <p:sp>
        <p:nvSpPr>
          <p:cNvPr id="17613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F07E8D-4D5D-483F-949B-1C154B2D487C}" type="slidenum">
              <a:rPr lang="en-US" smtClean="0"/>
              <a:pPr eaLnBrk="1" hangingPunct="1"/>
              <a:t>170</a:t>
            </a:fld>
            <a:endParaRPr lang="en-US" smtClean="0"/>
          </a:p>
        </p:txBody>
      </p:sp>
      <p:sp>
        <p:nvSpPr>
          <p:cNvPr id="1761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r>
              <a:rPr lang="en-US" dirty="0" smtClean="0"/>
              <a:t>Lightning Protection</a:t>
            </a:r>
          </a:p>
        </p:txBody>
      </p:sp>
      <p:sp>
        <p:nvSpPr>
          <p:cNvPr id="177155" name="Content Placeholder 2"/>
          <p:cNvSpPr>
            <a:spLocks noGrp="1"/>
          </p:cNvSpPr>
          <p:nvPr>
            <p:ph idx="1"/>
          </p:nvPr>
        </p:nvSpPr>
        <p:spPr/>
        <p:txBody>
          <a:bodyPr/>
          <a:lstStyle/>
          <a:p>
            <a:pPr eaLnBrk="1" hangingPunct="1"/>
            <a:r>
              <a:rPr lang="en-US" smtClean="0"/>
              <a:t>Even better let’s look at the current lightning strikes</a:t>
            </a:r>
          </a:p>
        </p:txBody>
      </p:sp>
      <p:sp>
        <p:nvSpPr>
          <p:cNvPr id="177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77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133B49-459C-41CB-8E35-4DC7C8CCF1D3}" type="slidenum">
              <a:rPr lang="en-US" smtClean="0"/>
              <a:pPr eaLnBrk="1" hangingPunct="1"/>
              <a:t>171</a:t>
            </a:fld>
            <a:endParaRPr lang="en-US"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a:spLocks noGrp="1" noChangeArrowheads="1"/>
          </p:cNvSpPr>
          <p:nvPr>
            <p:ph type="title"/>
          </p:nvPr>
        </p:nvSpPr>
        <p:spPr/>
        <p:txBody>
          <a:bodyPr/>
          <a:lstStyle/>
          <a:p>
            <a:pPr eaLnBrk="1" hangingPunct="1"/>
            <a:r>
              <a:rPr lang="en-US" dirty="0" smtClean="0"/>
              <a:t>Lightning Protection</a:t>
            </a:r>
          </a:p>
        </p:txBody>
      </p:sp>
      <p:pic>
        <p:nvPicPr>
          <p:cNvPr id="17817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661" r="19539" b="23131"/>
          <a:stretch>
            <a:fillRect/>
          </a:stretch>
        </p:blipFill>
        <p:spPr>
          <a:xfrm>
            <a:off x="1223963" y="1309688"/>
            <a:ext cx="6472237" cy="4899025"/>
          </a:xfrm>
        </p:spPr>
      </p:pic>
      <p:sp>
        <p:nvSpPr>
          <p:cNvPr id="178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6F91E4-05A0-43EC-B85F-91312B2BF987}" type="slidenum">
              <a:rPr lang="en-US" smtClean="0"/>
              <a:pPr eaLnBrk="1" hangingPunct="1"/>
              <a:t>172</a:t>
            </a:fld>
            <a:endParaRPr lang="en-US" smtClean="0"/>
          </a:p>
        </p:txBody>
      </p:sp>
      <p:sp>
        <p:nvSpPr>
          <p:cNvPr id="17818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dirty="0" smtClean="0"/>
              <a:t>Lightning Protection</a:t>
            </a:r>
          </a:p>
        </p:txBody>
      </p:sp>
      <p:sp>
        <p:nvSpPr>
          <p:cNvPr id="179203" name="Rectangle 3"/>
          <p:cNvSpPr>
            <a:spLocks noGrp="1" noChangeArrowheads="1"/>
          </p:cNvSpPr>
          <p:nvPr>
            <p:ph idx="1"/>
          </p:nvPr>
        </p:nvSpPr>
        <p:spPr/>
        <p:txBody>
          <a:bodyPr/>
          <a:lstStyle/>
          <a:p>
            <a:pPr eaLnBrk="1" hangingPunct="1"/>
            <a:r>
              <a:rPr lang="en-US" dirty="0" smtClean="0"/>
              <a:t>Maps of lightning activity or </a:t>
            </a:r>
            <a:r>
              <a:rPr lang="en-US" dirty="0" err="1" smtClean="0"/>
              <a:t>Keraunic</a:t>
            </a:r>
            <a:r>
              <a:rPr lang="en-US" dirty="0" smtClean="0"/>
              <a:t> levels are available online</a:t>
            </a:r>
          </a:p>
          <a:p>
            <a:pPr eaLnBrk="1" hangingPunct="1"/>
            <a:r>
              <a:rPr lang="en-US" dirty="0" smtClean="0"/>
              <a:t>Let’s see how lightning is created as explained by Robert Mathewson of Nokia </a:t>
            </a:r>
            <a:r>
              <a:rPr lang="en-US" dirty="0" err="1" smtClean="0"/>
              <a:t>Siemans</a:t>
            </a:r>
            <a:r>
              <a:rPr lang="en-US" dirty="0" smtClean="0"/>
              <a:t> Networks in an article from the January</a:t>
            </a:r>
            <a:r>
              <a:rPr lang="en-US" baseline="0" dirty="0" smtClean="0"/>
              <a:t> 2013 issue of Outside Plant Magazine</a:t>
            </a:r>
          </a:p>
          <a:p>
            <a:pPr eaLnBrk="1" hangingPunct="1"/>
            <a:r>
              <a:rPr lang="en-US" baseline="0" dirty="0" smtClean="0"/>
              <a:t>He writes</a:t>
            </a:r>
          </a:p>
        </p:txBody>
      </p:sp>
      <p:sp>
        <p:nvSpPr>
          <p:cNvPr id="179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9AFE08-7602-4FDE-BDB4-C07506615C7C}" type="slidenum">
              <a:rPr lang="en-US" smtClean="0"/>
              <a:pPr eaLnBrk="1" hangingPunct="1"/>
              <a:t>173</a:t>
            </a:fld>
            <a:endParaRPr lang="en-US" smtClean="0"/>
          </a:p>
        </p:txBody>
      </p:sp>
      <p:sp>
        <p:nvSpPr>
          <p:cNvPr id="1792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Nature of Lightning</a:t>
            </a:r>
            <a:endParaRPr lang="en-US" dirty="0"/>
          </a:p>
        </p:txBody>
      </p:sp>
      <p:sp>
        <p:nvSpPr>
          <p:cNvPr id="3" name="Content Placeholder 2"/>
          <p:cNvSpPr>
            <a:spLocks noGrp="1"/>
          </p:cNvSpPr>
          <p:nvPr>
            <p:ph idx="1"/>
          </p:nvPr>
        </p:nvSpPr>
        <p:spPr/>
        <p:txBody>
          <a:bodyPr/>
          <a:lstStyle/>
          <a:p>
            <a:pPr lvl="1" eaLnBrk="1" hangingPunct="1"/>
            <a:r>
              <a:rPr lang="en-US" dirty="0" smtClean="0"/>
              <a:t>Lightning is an atmospheric electrostatic discharge or short between 2 highly charged zones, 1 negative and 1 positive, separated by an insulator, with accompanying flash, followed by thunder</a:t>
            </a:r>
          </a:p>
          <a:p>
            <a:pPr lvl="1" eaLnBrk="1" hangingPunct="1"/>
            <a:r>
              <a:rPr lang="en-US" dirty="0" smtClean="0"/>
              <a:t>It typically occurs during thunderstorms and sometimes during volcanic eruptions or dust storms</a:t>
            </a:r>
          </a:p>
        </p:txBody>
      </p:sp>
      <p:sp>
        <p:nvSpPr>
          <p:cNvPr id="4" name="Footer Placeholder 3"/>
          <p:cNvSpPr>
            <a:spLocks noGrp="1"/>
          </p:cNvSpPr>
          <p:nvPr>
            <p:ph type="ftr" sz="quarter" idx="11"/>
          </p:nvPr>
        </p:nvSpPr>
        <p:spPr/>
        <p:txBody>
          <a:bodyPr/>
          <a:lstStyle/>
          <a:p>
            <a:pPr>
              <a:defRPr/>
            </a:pPr>
            <a:r>
              <a:rPr lang="en-US" smtClean="0"/>
              <a:t>Copyright 2005-2013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7B7B73B-64A3-48CD-9687-7B56D60A7389}" type="slidenum">
              <a:rPr lang="en-US" smtClean="0"/>
              <a:pPr>
                <a:defRPr/>
              </a:pPr>
              <a:t>174</a:t>
            </a:fld>
            <a:endParaRPr lang="en-US" dirty="0"/>
          </a:p>
        </p:txBody>
      </p:sp>
    </p:spTree>
    <p:extLst>
      <p:ext uri="{BB962C8B-B14F-4D97-AF65-F5344CB8AC3E}">
        <p14:creationId xmlns:p14="http://schemas.microsoft.com/office/powerpoint/2010/main" val="14085065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Nature of Lightning</a:t>
            </a:r>
          </a:p>
        </p:txBody>
      </p:sp>
      <p:sp>
        <p:nvSpPr>
          <p:cNvPr id="3" name="Content Placeholder 2"/>
          <p:cNvSpPr>
            <a:spLocks noGrp="1"/>
          </p:cNvSpPr>
          <p:nvPr>
            <p:ph idx="1"/>
          </p:nvPr>
        </p:nvSpPr>
        <p:spPr/>
        <p:txBody>
          <a:bodyPr/>
          <a:lstStyle/>
          <a:p>
            <a:pPr lvl="1" eaLnBrk="1" hangingPunct="1"/>
            <a:r>
              <a:rPr lang="en-US" dirty="0" smtClean="0"/>
              <a:t>A bolt of lightning can travel more than 140,000 Mph and can reach temperatures approaching 30,000º C (54,000º F)</a:t>
            </a:r>
          </a:p>
          <a:p>
            <a:pPr lvl="1" eaLnBrk="1" hangingPunct="1"/>
            <a:r>
              <a:rPr lang="en-US" dirty="0" smtClean="0"/>
              <a:t>Lightning moves simultaneously from clouds to ground and vice versa</a:t>
            </a:r>
          </a:p>
          <a:p>
            <a:pPr lvl="1" eaLnBrk="1" hangingPunct="1"/>
            <a:r>
              <a:rPr lang="en-US" dirty="0" smtClean="0"/>
              <a:t>These 2 “strokes” follow the same channel</a:t>
            </a:r>
          </a:p>
          <a:p>
            <a:pPr lvl="1" eaLnBrk="1" hangingPunct="1"/>
            <a:r>
              <a:rPr lang="en-US" dirty="0" smtClean="0"/>
              <a:t>This takes so little time that when they meet, the resulting short creates such a high temperature that the air surrounding the strike channel has no time to expand</a:t>
            </a:r>
          </a:p>
        </p:txBody>
      </p:sp>
      <p:sp>
        <p:nvSpPr>
          <p:cNvPr id="4" name="Footer Placeholder 3"/>
          <p:cNvSpPr>
            <a:spLocks noGrp="1"/>
          </p:cNvSpPr>
          <p:nvPr>
            <p:ph type="ftr" sz="quarter" idx="11"/>
          </p:nvPr>
        </p:nvSpPr>
        <p:spPr/>
        <p:txBody>
          <a:bodyPr/>
          <a:lstStyle/>
          <a:p>
            <a:pPr>
              <a:defRPr/>
            </a:pPr>
            <a:r>
              <a:rPr lang="en-US" smtClean="0"/>
              <a:t>Copyright 2005-2013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7B7B73B-64A3-48CD-9687-7B56D60A7389}" type="slidenum">
              <a:rPr lang="en-US" smtClean="0"/>
              <a:pPr>
                <a:defRPr/>
              </a:pPr>
              <a:t>175</a:t>
            </a:fld>
            <a:endParaRPr lang="en-US" dirty="0"/>
          </a:p>
        </p:txBody>
      </p:sp>
    </p:spTree>
    <p:extLst>
      <p:ext uri="{BB962C8B-B14F-4D97-AF65-F5344CB8AC3E}">
        <p14:creationId xmlns:p14="http://schemas.microsoft.com/office/powerpoint/2010/main" val="24809168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Nature of Lightning</a:t>
            </a:r>
          </a:p>
        </p:txBody>
      </p:sp>
      <p:sp>
        <p:nvSpPr>
          <p:cNvPr id="3" name="Content Placeholder 2"/>
          <p:cNvSpPr>
            <a:spLocks noGrp="1"/>
          </p:cNvSpPr>
          <p:nvPr>
            <p:ph idx="1"/>
          </p:nvPr>
        </p:nvSpPr>
        <p:spPr/>
        <p:txBody>
          <a:bodyPr/>
          <a:lstStyle/>
          <a:p>
            <a:pPr lvl="1" eaLnBrk="1" hangingPunct="1"/>
            <a:r>
              <a:rPr lang="en-US" dirty="0" smtClean="0"/>
              <a:t>The heated air in the channel is compressed, raising the air temperature and its pressure from 10 to 100 times the normal atmospheric pressure</a:t>
            </a:r>
          </a:p>
          <a:p>
            <a:pPr lvl="1" eaLnBrk="1" hangingPunct="1"/>
            <a:r>
              <a:rPr lang="en-US" dirty="0" smtClean="0"/>
              <a:t>The compressed air</a:t>
            </a:r>
            <a:r>
              <a:rPr lang="en-US" baseline="0" dirty="0" smtClean="0"/>
              <a:t> </a:t>
            </a:r>
            <a:r>
              <a:rPr lang="en-US" dirty="0" smtClean="0"/>
              <a:t>explodes outward in every direction from the channel, forming a shock wave of compressed particles</a:t>
            </a:r>
          </a:p>
          <a:p>
            <a:pPr lvl="1" eaLnBrk="1" hangingPunct="1"/>
            <a:r>
              <a:rPr lang="en-US" dirty="0" smtClean="0"/>
              <a:t>This expanding shock wave creates a loud, explosive booming burst of noise that you hear and sometimes feel; this is thunder</a:t>
            </a:r>
          </a:p>
        </p:txBody>
      </p:sp>
      <p:sp>
        <p:nvSpPr>
          <p:cNvPr id="4" name="Footer Placeholder 3"/>
          <p:cNvSpPr>
            <a:spLocks noGrp="1"/>
          </p:cNvSpPr>
          <p:nvPr>
            <p:ph type="ftr" sz="quarter" idx="11"/>
          </p:nvPr>
        </p:nvSpPr>
        <p:spPr/>
        <p:txBody>
          <a:bodyPr/>
          <a:lstStyle/>
          <a:p>
            <a:pPr>
              <a:defRPr/>
            </a:pPr>
            <a:r>
              <a:rPr lang="en-US" smtClean="0"/>
              <a:t>Copyright 2005-2013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7B7B73B-64A3-48CD-9687-7B56D60A7389}" type="slidenum">
              <a:rPr lang="en-US" smtClean="0"/>
              <a:pPr>
                <a:defRPr/>
              </a:pPr>
              <a:t>176</a:t>
            </a:fld>
            <a:endParaRPr lang="en-US" dirty="0"/>
          </a:p>
        </p:txBody>
      </p:sp>
    </p:spTree>
    <p:extLst>
      <p:ext uri="{BB962C8B-B14F-4D97-AF65-F5344CB8AC3E}">
        <p14:creationId xmlns:p14="http://schemas.microsoft.com/office/powerpoint/2010/main" val="25698946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Protection</a:t>
            </a:r>
            <a:endParaRPr lang="en-US" dirty="0"/>
          </a:p>
        </p:txBody>
      </p:sp>
      <p:sp>
        <p:nvSpPr>
          <p:cNvPr id="3" name="Content Placeholder 2"/>
          <p:cNvSpPr>
            <a:spLocks noGrp="1"/>
          </p:cNvSpPr>
          <p:nvPr>
            <p:ph idx="1"/>
          </p:nvPr>
        </p:nvSpPr>
        <p:spPr/>
        <p:txBody>
          <a:bodyPr/>
          <a:lstStyle/>
          <a:p>
            <a:pPr eaLnBrk="1" hangingPunct="1"/>
            <a:r>
              <a:rPr lang="en-US" smtClean="0"/>
              <a:t>Lightning protection is an important topic, but there are some disagreements on how to provide protection for towers and the equipment used both inside and outside for wireless networks, because lightning protection is somewhat science and somewhat art</a:t>
            </a:r>
            <a:endParaRPr lang="en-US"/>
          </a:p>
        </p:txBody>
      </p:sp>
      <p:sp>
        <p:nvSpPr>
          <p:cNvPr id="4" name="Footer Placeholder 3"/>
          <p:cNvSpPr>
            <a:spLocks noGrp="1"/>
          </p:cNvSpPr>
          <p:nvPr>
            <p:ph type="ftr" sz="quarter" idx="11"/>
          </p:nvPr>
        </p:nvSpPr>
        <p:spPr/>
        <p:txBody>
          <a:bodyPr/>
          <a:lstStyle/>
          <a:p>
            <a:pPr>
              <a:defRPr/>
            </a:pPr>
            <a:r>
              <a:rPr lang="en-US" smtClean="0"/>
              <a:t>Copyright 2005-2013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7B7B73B-64A3-48CD-9687-7B56D60A7389}" type="slidenum">
              <a:rPr lang="en-US" smtClean="0"/>
              <a:pPr>
                <a:defRPr/>
              </a:pPr>
              <a:t>177</a:t>
            </a:fld>
            <a:endParaRPr lang="en-US" dirty="0"/>
          </a:p>
        </p:txBody>
      </p:sp>
    </p:spTree>
    <p:extLst>
      <p:ext uri="{BB962C8B-B14F-4D97-AF65-F5344CB8AC3E}">
        <p14:creationId xmlns:p14="http://schemas.microsoft.com/office/powerpoint/2010/main" val="2948458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US" dirty="0" smtClean="0"/>
              <a:t>Lightning Protection</a:t>
            </a:r>
          </a:p>
        </p:txBody>
      </p:sp>
      <p:sp>
        <p:nvSpPr>
          <p:cNvPr id="180227" name="Content Placeholder 2"/>
          <p:cNvSpPr>
            <a:spLocks noGrp="1"/>
          </p:cNvSpPr>
          <p:nvPr>
            <p:ph idx="1"/>
          </p:nvPr>
        </p:nvSpPr>
        <p:spPr/>
        <p:txBody>
          <a:bodyPr/>
          <a:lstStyle/>
          <a:p>
            <a:pPr eaLnBrk="1" hangingPunct="1"/>
            <a:r>
              <a:rPr lang="en-US" smtClean="0"/>
              <a:t>Therefore what is included below should only be taken as a general discussion</a:t>
            </a:r>
          </a:p>
          <a:p>
            <a:pPr eaLnBrk="1" hangingPunct="1"/>
            <a:r>
              <a:rPr lang="en-US" smtClean="0"/>
              <a:t>You must hire qualified people to do the actual planning and installation work for you</a:t>
            </a:r>
          </a:p>
        </p:txBody>
      </p:sp>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4165A1-04DE-402A-AB6B-D7C920B4848C}"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n-US" dirty="0" smtClean="0"/>
              <a:t>Grounding</a:t>
            </a:r>
          </a:p>
        </p:txBody>
      </p:sp>
      <p:sp>
        <p:nvSpPr>
          <p:cNvPr id="181251" name="Rectangle 3"/>
          <p:cNvSpPr>
            <a:spLocks noGrp="1" noChangeArrowheads="1"/>
          </p:cNvSpPr>
          <p:nvPr>
            <p:ph idx="1"/>
          </p:nvPr>
        </p:nvSpPr>
        <p:spPr/>
        <p:txBody>
          <a:bodyPr/>
          <a:lstStyle/>
          <a:p>
            <a:pPr eaLnBrk="1" hangingPunct="1"/>
            <a:r>
              <a:rPr lang="en-US" smtClean="0"/>
              <a:t>The first topic to consider is what is grounding</a:t>
            </a:r>
          </a:p>
          <a:p>
            <a:pPr eaLnBrk="1" hangingPunct="1"/>
            <a:r>
              <a:rPr lang="en-US" smtClean="0"/>
              <a:t>Standards that discuss grounding requirements include</a:t>
            </a:r>
          </a:p>
          <a:p>
            <a:pPr lvl="1" eaLnBrk="1" hangingPunct="1"/>
            <a:r>
              <a:rPr lang="en-US" smtClean="0"/>
              <a:t>NEC - National Electrical Code Article 250</a:t>
            </a:r>
          </a:p>
          <a:p>
            <a:pPr lvl="1" eaLnBrk="1" hangingPunct="1"/>
            <a:r>
              <a:rPr lang="en-US" smtClean="0"/>
              <a:t>IEEE – Institute of Electrical and Electronics Engineers Emerald and Green books</a:t>
            </a:r>
          </a:p>
          <a:p>
            <a:pPr eaLnBrk="1" hangingPunct="1"/>
            <a:r>
              <a:rPr lang="en-US" smtClean="0"/>
              <a:t>Keep in mind that ground and earth are not the same</a:t>
            </a:r>
          </a:p>
        </p:txBody>
      </p:sp>
      <p:sp>
        <p:nvSpPr>
          <p:cNvPr id="1812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9F7403-C0A3-4159-BE56-A66B90E0E6C1}" type="slidenum">
              <a:rPr lang="en-US" smtClean="0"/>
              <a:pPr eaLnBrk="1" hangingPunct="1"/>
              <a:t>179</a:t>
            </a:fld>
            <a:endParaRPr lang="en-US" smtClean="0"/>
          </a:p>
        </p:txBody>
      </p:sp>
      <p:sp>
        <p:nvSpPr>
          <p:cNvPr id="1812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Medium Size Base Tower</a:t>
            </a:r>
          </a:p>
        </p:txBody>
      </p:sp>
      <p:sp>
        <p:nvSpPr>
          <p:cNvPr id="20483" name="Rectangle 3"/>
          <p:cNvSpPr>
            <a:spLocks noGrp="1" noChangeArrowheads="1"/>
          </p:cNvSpPr>
          <p:nvPr>
            <p:ph idx="1"/>
          </p:nvPr>
        </p:nvSpPr>
        <p:spPr/>
        <p:txBody>
          <a:bodyPr/>
          <a:lstStyle/>
          <a:p>
            <a:pPr eaLnBrk="1" hangingPunct="1"/>
            <a:r>
              <a:rPr lang="en-US" smtClean="0"/>
              <a:t>Here is another example of a medium size tower</a:t>
            </a:r>
          </a:p>
          <a:p>
            <a:pPr eaLnBrk="1" hangingPunct="1"/>
            <a:r>
              <a:rPr lang="en-US" smtClean="0"/>
              <a:t>This one is guyed, as opposed to self-supporting as the others in these examples are</a:t>
            </a:r>
          </a:p>
          <a:p>
            <a:pPr eaLnBrk="1" hangingPunct="1"/>
            <a:r>
              <a:rPr lang="en-US" smtClean="0"/>
              <a:t>This is a 110 foot, 32.4 meter, tower</a:t>
            </a: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1CC663-7BF5-49E3-81C1-10465A5E7E7E}" type="slidenum">
              <a:rPr lang="en-US" smtClean="0"/>
              <a:pPr eaLnBrk="1" hangingPunct="1"/>
              <a:t>18</a:t>
            </a:fld>
            <a:endParaRPr lang="en-US" smtClean="0"/>
          </a:p>
        </p:txBody>
      </p:sp>
      <p:sp>
        <p:nvSpPr>
          <p:cNvPr id="204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pPr eaLnBrk="1" hangingPunct="1"/>
            <a:r>
              <a:rPr lang="en-US" dirty="0" smtClean="0"/>
              <a:t>Grounding</a:t>
            </a:r>
          </a:p>
        </p:txBody>
      </p:sp>
      <p:sp>
        <p:nvSpPr>
          <p:cNvPr id="182275" name="Content Placeholder 2"/>
          <p:cNvSpPr>
            <a:spLocks noGrp="1"/>
          </p:cNvSpPr>
          <p:nvPr>
            <p:ph idx="1"/>
          </p:nvPr>
        </p:nvSpPr>
        <p:spPr/>
        <p:txBody>
          <a:bodyPr/>
          <a:lstStyle/>
          <a:p>
            <a:pPr eaLnBrk="1" hangingPunct="1"/>
            <a:r>
              <a:rPr lang="en-US" smtClean="0"/>
              <a:t>For example, all parts of an aircraft must be bonded to each other to help it resist damage from lightning strikes</a:t>
            </a:r>
          </a:p>
          <a:p>
            <a:pPr eaLnBrk="1" hangingPunct="1"/>
            <a:r>
              <a:rPr lang="en-US" smtClean="0"/>
              <a:t>Yet the aircraft is far from any earth when in flight</a:t>
            </a:r>
          </a:p>
          <a:p>
            <a:pPr eaLnBrk="1" hangingPunct="1"/>
            <a:r>
              <a:rPr lang="en-US" smtClean="0"/>
              <a:t>A ground then is just a common reference plane</a:t>
            </a:r>
          </a:p>
          <a:p>
            <a:pPr eaLnBrk="1" hangingPunct="1"/>
            <a:r>
              <a:rPr lang="en-US" smtClean="0"/>
              <a:t>It has nothing to do with the dirt earth is made of</a:t>
            </a:r>
          </a:p>
        </p:txBody>
      </p:sp>
      <p:sp>
        <p:nvSpPr>
          <p:cNvPr id="182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2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336D2E-8A0B-4975-9F3B-20EDB1D218A4}" type="slidenum">
              <a:rPr lang="en-US" smtClean="0"/>
              <a:pPr eaLnBrk="1" hangingPunct="1"/>
              <a:t>180</a:t>
            </a:fld>
            <a:endParaRPr lang="en-US" smtClean="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dirty="0" smtClean="0"/>
              <a:t>Ground Loop</a:t>
            </a:r>
          </a:p>
        </p:txBody>
      </p:sp>
      <p:sp>
        <p:nvSpPr>
          <p:cNvPr id="183299" name="Rectangle 3"/>
          <p:cNvSpPr>
            <a:spLocks noGrp="1" noChangeArrowheads="1"/>
          </p:cNvSpPr>
          <p:nvPr>
            <p:ph idx="1"/>
          </p:nvPr>
        </p:nvSpPr>
        <p:spPr/>
        <p:txBody>
          <a:bodyPr/>
          <a:lstStyle/>
          <a:p>
            <a:pPr eaLnBrk="1" hangingPunct="1"/>
            <a:r>
              <a:rPr lang="en-US" smtClean="0"/>
              <a:t>Second, ground loops must be avoided</a:t>
            </a:r>
          </a:p>
          <a:p>
            <a:pPr eaLnBrk="1" hangingPunct="1"/>
            <a:r>
              <a:rPr lang="en-US" smtClean="0"/>
              <a:t>A ground loop occurs when grounds are not all at the same electrical potential</a:t>
            </a:r>
          </a:p>
          <a:p>
            <a:pPr eaLnBrk="1" hangingPunct="1"/>
            <a:r>
              <a:rPr lang="en-US" smtClean="0"/>
              <a:t>A ground loop is caused by not using a single grounding point or not bonding multiple ground points to each other</a:t>
            </a:r>
          </a:p>
        </p:txBody>
      </p:sp>
      <p:sp>
        <p:nvSpPr>
          <p:cNvPr id="183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6F45D7-8916-4516-9E2E-F40847333A84}" type="slidenum">
              <a:rPr lang="en-US" smtClean="0"/>
              <a:pPr eaLnBrk="1" hangingPunct="1"/>
              <a:t>181</a:t>
            </a:fld>
            <a:endParaRPr lang="en-US" smtClean="0"/>
          </a:p>
        </p:txBody>
      </p:sp>
      <p:sp>
        <p:nvSpPr>
          <p:cNvPr id="18330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pPr eaLnBrk="1" hangingPunct="1"/>
            <a:r>
              <a:rPr lang="en-US" dirty="0" smtClean="0"/>
              <a:t>Ground Loop</a:t>
            </a:r>
          </a:p>
        </p:txBody>
      </p:sp>
      <p:sp>
        <p:nvSpPr>
          <p:cNvPr id="184323" name="Content Placeholder 2"/>
          <p:cNvSpPr>
            <a:spLocks noGrp="1"/>
          </p:cNvSpPr>
          <p:nvPr>
            <p:ph idx="1"/>
          </p:nvPr>
        </p:nvSpPr>
        <p:spPr/>
        <p:txBody>
          <a:bodyPr/>
          <a:lstStyle/>
          <a:p>
            <a:pPr eaLnBrk="1" hangingPunct="1"/>
            <a:r>
              <a:rPr lang="en-US" smtClean="0"/>
              <a:t>If there are no other paths, and the potentials rise and fall together, there will be no current flow through the equipment and damage will be minimized</a:t>
            </a:r>
          </a:p>
          <a:p>
            <a:pPr eaLnBrk="1" hangingPunct="1"/>
            <a:r>
              <a:rPr lang="en-US" smtClean="0"/>
              <a:t>This is all grounds regardless of purpose, such as for electrical safety, radio frequency performance, and lightning protection</a:t>
            </a:r>
          </a:p>
        </p:txBody>
      </p:sp>
      <p:sp>
        <p:nvSpPr>
          <p:cNvPr id="184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4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2186E1D-D9C6-4173-A056-C0FFEA60577D}" type="slidenum">
              <a:rPr lang="en-US" smtClean="0"/>
              <a:pPr eaLnBrk="1" hangingPunct="1"/>
              <a:t>182</a:t>
            </a:fld>
            <a:endParaRPr lang="en-US" smtClean="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dirty="0" smtClean="0"/>
              <a:t>Bonding</a:t>
            </a:r>
          </a:p>
        </p:txBody>
      </p:sp>
      <p:sp>
        <p:nvSpPr>
          <p:cNvPr id="185347" name="Rectangle 3"/>
          <p:cNvSpPr>
            <a:spLocks noGrp="1" noChangeArrowheads="1"/>
          </p:cNvSpPr>
          <p:nvPr>
            <p:ph idx="1"/>
          </p:nvPr>
        </p:nvSpPr>
        <p:spPr/>
        <p:txBody>
          <a:bodyPr/>
          <a:lstStyle/>
          <a:p>
            <a:pPr eaLnBrk="1" hangingPunct="1"/>
            <a:r>
              <a:rPr lang="en-US" smtClean="0"/>
              <a:t>As specified by NEC Article 250-50, to avoid a ground loop a single ground point must be used or all ground points must be bonded to each other</a:t>
            </a:r>
          </a:p>
          <a:p>
            <a:pPr eaLnBrk="1" hangingPunct="1"/>
            <a:r>
              <a:rPr lang="en-US" smtClean="0"/>
              <a:t>According to the BICSI, an organization that deals with telecom cabling installation, bonding is the electrical interconnection of conductive parts so as to maintain a common electrical potential</a:t>
            </a:r>
          </a:p>
        </p:txBody>
      </p:sp>
      <p:sp>
        <p:nvSpPr>
          <p:cNvPr id="185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91578D-B4A4-4837-8095-0A749544E9B2}" type="slidenum">
              <a:rPr lang="en-US" smtClean="0"/>
              <a:pPr eaLnBrk="1" hangingPunct="1"/>
              <a:t>183</a:t>
            </a:fld>
            <a:endParaRPr lang="en-US" smtClean="0"/>
          </a:p>
        </p:txBody>
      </p:sp>
      <p:sp>
        <p:nvSpPr>
          <p:cNvPr id="1853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dirty="0" smtClean="0"/>
              <a:t>Bonding</a:t>
            </a:r>
          </a:p>
        </p:txBody>
      </p:sp>
      <p:sp>
        <p:nvSpPr>
          <p:cNvPr id="186371" name="Content Placeholder 2"/>
          <p:cNvSpPr>
            <a:spLocks noGrp="1"/>
          </p:cNvSpPr>
          <p:nvPr>
            <p:ph idx="1"/>
          </p:nvPr>
        </p:nvSpPr>
        <p:spPr/>
        <p:txBody>
          <a:bodyPr/>
          <a:lstStyle/>
          <a:p>
            <a:pPr eaLnBrk="1" hangingPunct="1"/>
            <a:r>
              <a:rPr lang="en-US" smtClean="0"/>
              <a:t>To accomplish this the conductors must be of sufficient size to carry the anticipated fault current and connected together in a suitable manner</a:t>
            </a:r>
          </a:p>
          <a:p>
            <a:pPr eaLnBrk="1" hangingPunct="1"/>
            <a:r>
              <a:rPr lang="en-US" smtClean="0"/>
              <a:t>A ground bar is a common way to do this, such as</a:t>
            </a:r>
          </a:p>
        </p:txBody>
      </p:sp>
      <p:sp>
        <p:nvSpPr>
          <p:cNvPr id="186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6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4ACB12-5124-466C-A6A6-0DB5AF0AAE45}" type="slidenum">
              <a:rPr lang="en-US" smtClean="0"/>
              <a:pPr eaLnBrk="1" hangingPunct="1"/>
              <a:t>184</a:t>
            </a:fld>
            <a:endParaRPr lang="en-US"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dirty="0" smtClean="0"/>
              <a:t>Bonding</a:t>
            </a:r>
          </a:p>
        </p:txBody>
      </p:sp>
      <p:pic>
        <p:nvPicPr>
          <p:cNvPr id="187395" name="Picture 3" descr="GroundStra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3825" y="1285875"/>
            <a:ext cx="6413500" cy="4833938"/>
          </a:xfrm>
        </p:spPr>
      </p:pic>
      <p:sp>
        <p:nvSpPr>
          <p:cNvPr id="187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76C5C0-02A0-47A2-A7A3-75864403DDF1}" type="slidenum">
              <a:rPr lang="en-US" smtClean="0"/>
              <a:pPr eaLnBrk="1" hangingPunct="1"/>
              <a:t>185</a:t>
            </a:fld>
            <a:endParaRPr lang="en-US" smtClean="0"/>
          </a:p>
        </p:txBody>
      </p:sp>
      <p:sp>
        <p:nvSpPr>
          <p:cNvPr id="18739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dirty="0" smtClean="0"/>
              <a:t>Bonding</a:t>
            </a:r>
          </a:p>
        </p:txBody>
      </p:sp>
      <p:sp>
        <p:nvSpPr>
          <p:cNvPr id="188419" name="Rectangle 3"/>
          <p:cNvSpPr>
            <a:spLocks noGrp="1" noChangeArrowheads="1"/>
          </p:cNvSpPr>
          <p:nvPr>
            <p:ph idx="1"/>
          </p:nvPr>
        </p:nvSpPr>
        <p:spPr/>
        <p:txBody>
          <a:bodyPr/>
          <a:lstStyle/>
          <a:p>
            <a:pPr eaLnBrk="1" hangingPunct="1"/>
            <a:r>
              <a:rPr lang="en-US" smtClean="0"/>
              <a:t>What is wrong with just letting the earth take care of this, especially if the ground rods are near each other</a:t>
            </a:r>
          </a:p>
          <a:p>
            <a:pPr eaLnBrk="1" hangingPunct="1"/>
            <a:r>
              <a:rPr lang="en-US" smtClean="0"/>
              <a:t>The problem is earth does not provide a low impedance path</a:t>
            </a:r>
          </a:p>
          <a:p>
            <a:pPr eaLnBrk="1" hangingPunct="1"/>
            <a:r>
              <a:rPr lang="en-US" smtClean="0"/>
              <a:t>For example, 100 feet, 31 meters, of No. 4 copper wire has a resistance of about 0.03 ohms</a:t>
            </a:r>
          </a:p>
        </p:txBody>
      </p:sp>
      <p:sp>
        <p:nvSpPr>
          <p:cNvPr id="188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C22FBF-C654-4BD0-98E9-7165DAD24B9C}" type="slidenum">
              <a:rPr lang="en-US" smtClean="0"/>
              <a:pPr eaLnBrk="1" hangingPunct="1"/>
              <a:t>186</a:t>
            </a:fld>
            <a:endParaRPr lang="en-US" smtClean="0"/>
          </a:p>
        </p:txBody>
      </p:sp>
      <p:sp>
        <p:nvSpPr>
          <p:cNvPr id="1884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en-US" dirty="0" smtClean="0"/>
              <a:t>Bonding</a:t>
            </a:r>
          </a:p>
        </p:txBody>
      </p:sp>
      <p:sp>
        <p:nvSpPr>
          <p:cNvPr id="189443" name="Content Placeholder 2"/>
          <p:cNvSpPr>
            <a:spLocks noGrp="1"/>
          </p:cNvSpPr>
          <p:nvPr>
            <p:ph idx="1"/>
          </p:nvPr>
        </p:nvSpPr>
        <p:spPr/>
        <p:txBody>
          <a:bodyPr/>
          <a:lstStyle/>
          <a:p>
            <a:pPr eaLnBrk="1" hangingPunct="1"/>
            <a:r>
              <a:rPr lang="en-US" smtClean="0"/>
              <a:t>Whereas soil, depending on the type, will show a reading of 1 to 100 megaohms</a:t>
            </a:r>
          </a:p>
          <a:p>
            <a:pPr eaLnBrk="1" hangingPunct="1"/>
            <a:r>
              <a:rPr lang="en-US" smtClean="0"/>
              <a:t>Further, the conductivity of soil differs depending on the moisture content and other factors</a:t>
            </a:r>
          </a:p>
        </p:txBody>
      </p:sp>
      <p:sp>
        <p:nvSpPr>
          <p:cNvPr id="189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89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76E1D3-1CBF-48EA-97EF-77B043D209BA}" type="slidenum">
              <a:rPr lang="en-US" smtClean="0"/>
              <a:pPr eaLnBrk="1" hangingPunct="1"/>
              <a:t>187</a:t>
            </a:fld>
            <a:endParaRPr lang="en-US"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dirty="0" smtClean="0"/>
              <a:t>Lightning Protection Guides</a:t>
            </a:r>
          </a:p>
        </p:txBody>
      </p:sp>
      <p:sp>
        <p:nvSpPr>
          <p:cNvPr id="190467" name="Rectangle 3"/>
          <p:cNvSpPr>
            <a:spLocks noGrp="1" noChangeArrowheads="1"/>
          </p:cNvSpPr>
          <p:nvPr>
            <p:ph idx="1"/>
          </p:nvPr>
        </p:nvSpPr>
        <p:spPr/>
        <p:txBody>
          <a:bodyPr/>
          <a:lstStyle/>
          <a:p>
            <a:pPr eaLnBrk="1" hangingPunct="1"/>
            <a:r>
              <a:rPr lang="en-US" smtClean="0"/>
              <a:t>Let’s move on to the techniques commonly used to provide protection, to the extent that this is possible, to the structures and equipment used for wireless data networks</a:t>
            </a:r>
          </a:p>
          <a:p>
            <a:pPr eaLnBrk="1" hangingPunct="1"/>
            <a:r>
              <a:rPr lang="en-US" smtClean="0"/>
              <a:t>Especially for a large tower structure, again I recommend hiring a consultant or at least discussing the project with the tower and equipment manufacturers</a:t>
            </a:r>
          </a:p>
        </p:txBody>
      </p:sp>
      <p:sp>
        <p:nvSpPr>
          <p:cNvPr id="190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226E58-A652-4B48-8079-1B0012675510}" type="slidenum">
              <a:rPr lang="en-US" smtClean="0"/>
              <a:pPr eaLnBrk="1" hangingPunct="1"/>
              <a:t>188</a:t>
            </a:fld>
            <a:endParaRPr lang="en-US" smtClean="0"/>
          </a:p>
        </p:txBody>
      </p:sp>
      <p:sp>
        <p:nvSpPr>
          <p:cNvPr id="1904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dirty="0" smtClean="0"/>
              <a:t>Lightning Protection Guides</a:t>
            </a:r>
          </a:p>
        </p:txBody>
      </p:sp>
      <p:sp>
        <p:nvSpPr>
          <p:cNvPr id="191491" name="Rectangle 3"/>
          <p:cNvSpPr>
            <a:spLocks noGrp="1" noChangeArrowheads="1"/>
          </p:cNvSpPr>
          <p:nvPr>
            <p:ph idx="1"/>
          </p:nvPr>
        </p:nvSpPr>
        <p:spPr/>
        <p:txBody>
          <a:bodyPr/>
          <a:lstStyle/>
          <a:p>
            <a:pPr eaLnBrk="1" hangingPunct="1"/>
            <a:r>
              <a:rPr lang="en-US" smtClean="0"/>
              <a:t>The main standards related to lightning protection are from the IEC – International Electrotechnical Commission</a:t>
            </a:r>
          </a:p>
          <a:p>
            <a:pPr eaLnBrk="1" hangingPunct="1"/>
            <a:r>
              <a:rPr lang="en-US" smtClean="0"/>
              <a:t>These are</a:t>
            </a:r>
          </a:p>
          <a:p>
            <a:pPr lvl="1" eaLnBrk="1" hangingPunct="1"/>
            <a:r>
              <a:rPr lang="en-US" smtClean="0"/>
              <a:t>IEC 61024-1</a:t>
            </a:r>
          </a:p>
          <a:p>
            <a:pPr lvl="1" eaLnBrk="1" hangingPunct="1"/>
            <a:r>
              <a:rPr lang="en-US" smtClean="0"/>
              <a:t>IEC 61312-1</a:t>
            </a:r>
          </a:p>
        </p:txBody>
      </p:sp>
      <p:sp>
        <p:nvSpPr>
          <p:cNvPr id="191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3177149-35AB-4435-9244-0609BFE4BD69}" type="slidenum">
              <a:rPr lang="en-US" smtClean="0"/>
              <a:pPr eaLnBrk="1" hangingPunct="1"/>
              <a:t>189</a:t>
            </a:fld>
            <a:endParaRPr lang="en-US" smtClean="0"/>
          </a:p>
        </p:txBody>
      </p:sp>
      <p:sp>
        <p:nvSpPr>
          <p:cNvPr id="1914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Medium Size Tower</a:t>
            </a:r>
          </a:p>
        </p:txBody>
      </p:sp>
      <p:pic>
        <p:nvPicPr>
          <p:cNvPr id="21507" name="Picture 4" descr="main-p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9575" y="1233488"/>
            <a:ext cx="5824538" cy="4983162"/>
          </a:xfrm>
        </p:spPr>
      </p:pic>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96E2DD-94A5-46FE-AF77-B65FC90C9095}" type="slidenum">
              <a:rPr lang="en-US" smtClean="0"/>
              <a:pPr eaLnBrk="1" hangingPunct="1"/>
              <a:t>19</a:t>
            </a:fld>
            <a:endParaRPr lang="en-US" smtClean="0"/>
          </a:p>
        </p:txBody>
      </p:sp>
      <p:sp>
        <p:nvSpPr>
          <p:cNvPr id="21509" name="Text Box 6"/>
          <p:cNvSpPr txBox="1">
            <a:spLocks noChangeArrowheads="1"/>
          </p:cNvSpPr>
          <p:nvPr/>
        </p:nvSpPr>
        <p:spPr bwMode="auto">
          <a:xfrm>
            <a:off x="895350" y="1885950"/>
            <a:ext cx="224790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 foundation for the tower</a:t>
            </a:r>
          </a:p>
        </p:txBody>
      </p:sp>
      <p:sp>
        <p:nvSpPr>
          <p:cNvPr id="2151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pPr eaLnBrk="1" hangingPunct="1"/>
            <a:r>
              <a:rPr lang="en-US" dirty="0" smtClean="0"/>
              <a:t>Lightning Protection Guides</a:t>
            </a:r>
          </a:p>
        </p:txBody>
      </p:sp>
      <p:sp>
        <p:nvSpPr>
          <p:cNvPr id="192515" name="Content Placeholder 2"/>
          <p:cNvSpPr>
            <a:spLocks noGrp="1"/>
          </p:cNvSpPr>
          <p:nvPr>
            <p:ph idx="1"/>
          </p:nvPr>
        </p:nvSpPr>
        <p:spPr/>
        <p:txBody>
          <a:bodyPr/>
          <a:lstStyle/>
          <a:p>
            <a:pPr eaLnBrk="1" hangingPunct="1"/>
            <a:r>
              <a:rPr lang="en-US" smtClean="0"/>
              <a:t>Also TIA/EIA-222, Underwrites Laboratory UL 96 and 96A, and National Fire Protection Association NFPA 780 have some information on this subject</a:t>
            </a:r>
          </a:p>
          <a:p>
            <a:pPr eaLnBrk="1" hangingPunct="1"/>
            <a:r>
              <a:rPr lang="en-US" smtClean="0"/>
              <a:t>Along with the standards the United States military has produced a two volume handbook on this </a:t>
            </a:r>
          </a:p>
        </p:txBody>
      </p:sp>
      <p:sp>
        <p:nvSpPr>
          <p:cNvPr id="192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92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C18DDEA-8A8F-415D-8904-3C14DA08A612}" type="slidenum">
              <a:rPr lang="en-US" smtClean="0"/>
              <a:pPr eaLnBrk="1" hangingPunct="1"/>
              <a:t>190</a:t>
            </a:fld>
            <a:endParaRPr lang="en-US"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dirty="0" smtClean="0"/>
              <a:t>Lightning Protection Guides</a:t>
            </a:r>
          </a:p>
        </p:txBody>
      </p:sp>
      <p:sp>
        <p:nvSpPr>
          <p:cNvPr id="193539" name="Rectangle 3"/>
          <p:cNvSpPr>
            <a:spLocks noGrp="1" noChangeArrowheads="1"/>
          </p:cNvSpPr>
          <p:nvPr>
            <p:ph idx="1"/>
          </p:nvPr>
        </p:nvSpPr>
        <p:spPr/>
        <p:txBody>
          <a:bodyPr/>
          <a:lstStyle/>
          <a:p>
            <a:pPr eaLnBrk="1" hangingPunct="1"/>
            <a:r>
              <a:rPr lang="en-US" smtClean="0"/>
              <a:t>The MIL-HDBK-419A handbook uses over 800 pages to deal with all aspects of grounding and bonding regardless of purpose</a:t>
            </a:r>
          </a:p>
          <a:p>
            <a:pPr eaLnBrk="1" hangingPunct="1"/>
            <a:r>
              <a:rPr lang="en-US" smtClean="0"/>
              <a:t>Although some of the equipment manufacturers, such as PolyPhaser, do not think much of many of these standards, it is wise to consider what they have to say</a:t>
            </a:r>
          </a:p>
        </p:txBody>
      </p:sp>
      <p:sp>
        <p:nvSpPr>
          <p:cNvPr id="193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39DC81-1AF1-48B8-B207-1414D2506CCB}" type="slidenum">
              <a:rPr lang="en-US" smtClean="0"/>
              <a:pPr eaLnBrk="1" hangingPunct="1"/>
              <a:t>191</a:t>
            </a:fld>
            <a:endParaRPr lang="en-US" smtClean="0"/>
          </a:p>
        </p:txBody>
      </p:sp>
      <p:sp>
        <p:nvSpPr>
          <p:cNvPr id="193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dirty="0" smtClean="0"/>
              <a:t>Lightning Protection Guides</a:t>
            </a:r>
          </a:p>
        </p:txBody>
      </p:sp>
      <p:sp>
        <p:nvSpPr>
          <p:cNvPr id="194563" name="Content Placeholder 2"/>
          <p:cNvSpPr>
            <a:spLocks noGrp="1"/>
          </p:cNvSpPr>
          <p:nvPr>
            <p:ph idx="1"/>
          </p:nvPr>
        </p:nvSpPr>
        <p:spPr/>
        <p:txBody>
          <a:bodyPr/>
          <a:lstStyle/>
          <a:p>
            <a:pPr eaLnBrk="1" hangingPunct="1"/>
            <a:r>
              <a:rPr lang="en-US" smtClean="0"/>
              <a:t>The IEC documents define</a:t>
            </a:r>
          </a:p>
          <a:p>
            <a:pPr lvl="1" eaLnBrk="1" hangingPunct="1"/>
            <a:r>
              <a:rPr lang="en-US" smtClean="0"/>
              <a:t>Lightning protection zones of decreasing concern</a:t>
            </a:r>
          </a:p>
          <a:p>
            <a:pPr lvl="1" eaLnBrk="1" hangingPunct="1"/>
            <a:r>
              <a:rPr lang="en-US" smtClean="0"/>
              <a:t>State all signal lines should enter the protected area, such as inside a building, through a single entry point that is protected</a:t>
            </a:r>
          </a:p>
        </p:txBody>
      </p:sp>
      <p:sp>
        <p:nvSpPr>
          <p:cNvPr id="194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94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5A148C-F98F-4A60-A16E-280FCFED45C0}" type="slidenum">
              <a:rPr lang="en-US" smtClean="0"/>
              <a:pPr eaLnBrk="1" hangingPunct="1"/>
              <a:t>192</a:t>
            </a:fld>
            <a:endParaRPr lang="en-US"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dirty="0" smtClean="0"/>
              <a:t>Lightning Protection Guides</a:t>
            </a:r>
          </a:p>
        </p:txBody>
      </p:sp>
      <p:sp>
        <p:nvSpPr>
          <p:cNvPr id="195587" name="Rectangle 3"/>
          <p:cNvSpPr>
            <a:spLocks noGrp="1" noChangeArrowheads="1"/>
          </p:cNvSpPr>
          <p:nvPr>
            <p:ph idx="1"/>
          </p:nvPr>
        </p:nvSpPr>
        <p:spPr/>
        <p:txBody>
          <a:bodyPr/>
          <a:lstStyle/>
          <a:p>
            <a:pPr eaLnBrk="1" hangingPunct="1"/>
            <a:r>
              <a:rPr lang="en-US" smtClean="0"/>
              <a:t>In addition to reading the standards, I highly recommend acquiring a copy of “Lightning Protection and Grounding Solutions for Communications Sites” by Ken R. Rand</a:t>
            </a:r>
          </a:p>
          <a:p>
            <a:pPr eaLnBrk="1" hangingPunct="1"/>
            <a:r>
              <a:rPr lang="en-US" smtClean="0"/>
              <a:t>This is available from PolyPhaser</a:t>
            </a:r>
          </a:p>
          <a:p>
            <a:pPr eaLnBrk="1" hangingPunct="1"/>
            <a:r>
              <a:rPr lang="en-US" smtClean="0"/>
              <a:t>This short book is a complete and detailed discussion of the PolyPhaser approach to lightning protection</a:t>
            </a:r>
          </a:p>
        </p:txBody>
      </p:sp>
      <p:sp>
        <p:nvSpPr>
          <p:cNvPr id="195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559537-360B-47A3-B763-98757A218149}" type="slidenum">
              <a:rPr lang="en-US" smtClean="0"/>
              <a:pPr eaLnBrk="1" hangingPunct="1"/>
              <a:t>193</a:t>
            </a:fld>
            <a:endParaRPr lang="en-US" smtClean="0"/>
          </a:p>
        </p:txBody>
      </p:sp>
      <p:sp>
        <p:nvSpPr>
          <p:cNvPr id="1955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eaLnBrk="1" hangingPunct="1"/>
            <a:r>
              <a:rPr lang="en-US" dirty="0" smtClean="0"/>
              <a:t>Lightning Protection Guides</a:t>
            </a:r>
          </a:p>
        </p:txBody>
      </p:sp>
      <p:sp>
        <p:nvSpPr>
          <p:cNvPr id="196611" name="Content Placeholder 2"/>
          <p:cNvSpPr>
            <a:spLocks noGrp="1"/>
          </p:cNvSpPr>
          <p:nvPr>
            <p:ph idx="1"/>
          </p:nvPr>
        </p:nvSpPr>
        <p:spPr/>
        <p:txBody>
          <a:bodyPr/>
          <a:lstStyle/>
          <a:p>
            <a:pPr eaLnBrk="1" hangingPunct="1"/>
            <a:r>
              <a:rPr lang="en-US" smtClean="0"/>
              <a:t>There are a few gaps in it, but overall this is an excellent publication</a:t>
            </a:r>
          </a:p>
        </p:txBody>
      </p:sp>
      <p:sp>
        <p:nvSpPr>
          <p:cNvPr id="196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96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57947C-F471-4086-AE8E-B4121FF7B284}" type="slidenum">
              <a:rPr lang="en-US" smtClean="0"/>
              <a:pPr eaLnBrk="1" hangingPunct="1"/>
              <a:t>194</a:t>
            </a:fld>
            <a:endParaRPr lang="en-US" smtClean="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dirty="0" smtClean="0"/>
              <a:t>Lightning Protection</a:t>
            </a:r>
          </a:p>
        </p:txBody>
      </p:sp>
      <p:sp>
        <p:nvSpPr>
          <p:cNvPr id="197635" name="Rectangle 3"/>
          <p:cNvSpPr>
            <a:spLocks noGrp="1" noChangeArrowheads="1"/>
          </p:cNvSpPr>
          <p:nvPr>
            <p:ph idx="1"/>
          </p:nvPr>
        </p:nvSpPr>
        <p:spPr/>
        <p:txBody>
          <a:bodyPr/>
          <a:lstStyle/>
          <a:p>
            <a:pPr eaLnBrk="1" hangingPunct="1"/>
            <a:r>
              <a:rPr lang="en-US" smtClean="0"/>
              <a:t>In general a lightning protection system should</a:t>
            </a:r>
          </a:p>
          <a:p>
            <a:pPr lvl="1" eaLnBrk="1" hangingPunct="1"/>
            <a:r>
              <a:rPr lang="en-US" smtClean="0"/>
              <a:t>Capture the energy from the lightning strike to a know point designed to handle this amount of energy</a:t>
            </a:r>
          </a:p>
          <a:p>
            <a:pPr lvl="1" eaLnBrk="1" hangingPunct="1"/>
            <a:r>
              <a:rPr lang="en-US" smtClean="0"/>
              <a:t>Move this energy to ground without using the equipment to be protected to do this</a:t>
            </a:r>
          </a:p>
          <a:p>
            <a:pPr lvl="1" eaLnBrk="1" hangingPunct="1"/>
            <a:r>
              <a:rPr lang="en-US" smtClean="0"/>
              <a:t>Dissipate the lightning energy into the ground field</a:t>
            </a:r>
          </a:p>
        </p:txBody>
      </p:sp>
      <p:sp>
        <p:nvSpPr>
          <p:cNvPr id="1976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EABB0C-66D3-43C9-B458-123FC6E23D03}" type="slidenum">
              <a:rPr lang="en-US" smtClean="0"/>
              <a:pPr eaLnBrk="1" hangingPunct="1"/>
              <a:t>195</a:t>
            </a:fld>
            <a:endParaRPr lang="en-US" smtClean="0"/>
          </a:p>
        </p:txBody>
      </p:sp>
      <p:sp>
        <p:nvSpPr>
          <p:cNvPr id="1976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pPr eaLnBrk="1" hangingPunct="1"/>
            <a:r>
              <a:rPr lang="en-US" dirty="0" smtClean="0"/>
              <a:t>Lightning Protection</a:t>
            </a:r>
          </a:p>
        </p:txBody>
      </p:sp>
      <p:sp>
        <p:nvSpPr>
          <p:cNvPr id="198659" name="Content Placeholder 2"/>
          <p:cNvSpPr>
            <a:spLocks noGrp="1"/>
          </p:cNvSpPr>
          <p:nvPr>
            <p:ph idx="1"/>
          </p:nvPr>
        </p:nvSpPr>
        <p:spPr/>
        <p:txBody>
          <a:bodyPr/>
          <a:lstStyle/>
          <a:p>
            <a:pPr lvl="1" eaLnBrk="1" hangingPunct="1"/>
            <a:r>
              <a:rPr lang="en-US" smtClean="0"/>
              <a:t>Ensure all ground points are bonded to each other</a:t>
            </a:r>
          </a:p>
          <a:p>
            <a:pPr lvl="1" eaLnBrk="1" hangingPunct="1"/>
            <a:r>
              <a:rPr lang="en-US" smtClean="0"/>
              <a:t>Provide additional protection for the lines providing electrical power and carrying the data back and forth</a:t>
            </a:r>
          </a:p>
          <a:p>
            <a:pPr eaLnBrk="1" hangingPunct="1"/>
            <a:r>
              <a:rPr lang="en-US" smtClean="0"/>
              <a:t>Everyone agrees on this</a:t>
            </a:r>
          </a:p>
          <a:p>
            <a:pPr eaLnBrk="1" hangingPunct="1"/>
            <a:r>
              <a:rPr lang="en-US" smtClean="0"/>
              <a:t>This disagreement is on how to do it</a:t>
            </a:r>
          </a:p>
        </p:txBody>
      </p:sp>
      <p:sp>
        <p:nvSpPr>
          <p:cNvPr id="198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98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D25352-EBFA-4ED7-875D-98CE03CDF0D3}" type="slidenum">
              <a:rPr lang="en-US" smtClean="0"/>
              <a:pPr eaLnBrk="1" hangingPunct="1"/>
              <a:t>196</a:t>
            </a:fld>
            <a:endParaRPr lang="en-US"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dirty="0" smtClean="0"/>
              <a:t>Lightning Protection</a:t>
            </a:r>
          </a:p>
        </p:txBody>
      </p:sp>
      <p:sp>
        <p:nvSpPr>
          <p:cNvPr id="199683" name="Rectangle 3"/>
          <p:cNvSpPr>
            <a:spLocks noGrp="1" noChangeArrowheads="1"/>
          </p:cNvSpPr>
          <p:nvPr>
            <p:ph idx="1"/>
          </p:nvPr>
        </p:nvSpPr>
        <p:spPr/>
        <p:txBody>
          <a:bodyPr/>
          <a:lstStyle/>
          <a:p>
            <a:pPr eaLnBrk="1" hangingPunct="1"/>
            <a:r>
              <a:rPr lang="en-US" smtClean="0"/>
              <a:t>Everyone with an opinion on this is certain they are exactly right</a:t>
            </a:r>
          </a:p>
          <a:p>
            <a:pPr eaLnBrk="1" hangingPunct="1"/>
            <a:r>
              <a:rPr lang="en-US" smtClean="0"/>
              <a:t>Lightning protection is similar to the weather</a:t>
            </a:r>
          </a:p>
          <a:p>
            <a:pPr eaLnBrk="1" hangingPunct="1"/>
            <a:r>
              <a:rPr lang="en-US" smtClean="0"/>
              <a:t>Much is known at a high level about how weather systems work</a:t>
            </a:r>
          </a:p>
          <a:p>
            <a:pPr eaLnBrk="1" hangingPunct="1"/>
            <a:r>
              <a:rPr lang="en-US" smtClean="0"/>
              <a:t>What is missing is knowing exactly how these high level systems will act in a specific and dynamic local microclimate</a:t>
            </a:r>
          </a:p>
        </p:txBody>
      </p:sp>
      <p:sp>
        <p:nvSpPr>
          <p:cNvPr id="199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90EF0E-9F15-4198-9D08-938E2C4E838F}" type="slidenum">
              <a:rPr lang="en-US" smtClean="0"/>
              <a:pPr eaLnBrk="1" hangingPunct="1"/>
              <a:t>197</a:t>
            </a:fld>
            <a:endParaRPr lang="en-US" smtClean="0"/>
          </a:p>
        </p:txBody>
      </p:sp>
      <p:sp>
        <p:nvSpPr>
          <p:cNvPr id="1996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dirty="0" smtClean="0"/>
              <a:t>Lightning Protection</a:t>
            </a:r>
          </a:p>
        </p:txBody>
      </p:sp>
      <p:sp>
        <p:nvSpPr>
          <p:cNvPr id="200707" name="Content Placeholder 2"/>
          <p:cNvSpPr>
            <a:spLocks noGrp="1"/>
          </p:cNvSpPr>
          <p:nvPr>
            <p:ph idx="1"/>
          </p:nvPr>
        </p:nvSpPr>
        <p:spPr/>
        <p:txBody>
          <a:bodyPr/>
          <a:lstStyle/>
          <a:p>
            <a:pPr eaLnBrk="1" hangingPunct="1"/>
            <a:r>
              <a:rPr lang="en-US" smtClean="0"/>
              <a:t>This is also the case with lightning protection</a:t>
            </a:r>
          </a:p>
          <a:p>
            <a:pPr eaLnBrk="1" hangingPunct="1"/>
            <a:r>
              <a:rPr lang="en-US" smtClean="0"/>
              <a:t>How lightning operates is known in general, but predicting how it will act around a specific tower cannot be predicted yet</a:t>
            </a:r>
          </a:p>
        </p:txBody>
      </p:sp>
      <p:sp>
        <p:nvSpPr>
          <p:cNvPr id="200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0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A370FF-DE49-4B8E-ACBD-465078E89081}" type="slidenum">
              <a:rPr lang="en-US" smtClean="0"/>
              <a:pPr eaLnBrk="1" hangingPunct="1"/>
              <a:t>198</a:t>
            </a:fld>
            <a:endParaRPr lang="en-US"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dirty="0" smtClean="0"/>
              <a:t>Capture the Lightning Strike</a:t>
            </a:r>
          </a:p>
        </p:txBody>
      </p:sp>
      <p:sp>
        <p:nvSpPr>
          <p:cNvPr id="201731" name="Rectangle 3"/>
          <p:cNvSpPr>
            <a:spLocks noGrp="1" noChangeArrowheads="1"/>
          </p:cNvSpPr>
          <p:nvPr>
            <p:ph idx="1"/>
          </p:nvPr>
        </p:nvSpPr>
        <p:spPr/>
        <p:txBody>
          <a:bodyPr/>
          <a:lstStyle/>
          <a:p>
            <a:pPr eaLnBrk="1" hangingPunct="1">
              <a:lnSpc>
                <a:spcPct val="90000"/>
              </a:lnSpc>
            </a:pPr>
            <a:r>
              <a:rPr lang="en-US" smtClean="0"/>
              <a:t>Let’s begin at the top to discuss the devices used in a lightning protection system</a:t>
            </a:r>
          </a:p>
          <a:p>
            <a:pPr eaLnBrk="1" hangingPunct="1">
              <a:lnSpc>
                <a:spcPct val="90000"/>
              </a:lnSpc>
            </a:pPr>
            <a:r>
              <a:rPr lang="en-US" smtClean="0"/>
              <a:t>Basing it on standards the lightning protection for a base station tower would typically begin with an air terminal device, in other words a lightning rod, mounted to the top of the tower, extending at least two feet, about .6 meters, above all other tower hardware including the antennas</a:t>
            </a:r>
          </a:p>
        </p:txBody>
      </p:sp>
      <p:sp>
        <p:nvSpPr>
          <p:cNvPr id="201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9DFD11-4CC0-4AF1-B0B1-16DF98547595}" type="slidenum">
              <a:rPr lang="en-US" smtClean="0"/>
              <a:pPr eaLnBrk="1" hangingPunct="1"/>
              <a:t>199</a:t>
            </a:fld>
            <a:endParaRPr lang="en-US" smtClean="0"/>
          </a:p>
        </p:txBody>
      </p:sp>
      <p:sp>
        <p:nvSpPr>
          <p:cNvPr id="2017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Objectives</a:t>
            </a:r>
          </a:p>
        </p:txBody>
      </p:sp>
      <p:sp>
        <p:nvSpPr>
          <p:cNvPr id="4099" name="Content Placeholder 2"/>
          <p:cNvSpPr>
            <a:spLocks noGrp="1"/>
          </p:cNvSpPr>
          <p:nvPr>
            <p:ph idx="1"/>
          </p:nvPr>
        </p:nvSpPr>
        <p:spPr/>
        <p:txBody>
          <a:bodyPr/>
          <a:lstStyle/>
          <a:p>
            <a:r>
              <a:rPr lang="en-US" dirty="0" smtClean="0"/>
              <a:t>Learn how to select and use towers for wireless equipment</a:t>
            </a: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0F6D08A-CFAE-466E-B9BF-4C5718597D04}"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Medium Size Tower</a:t>
            </a:r>
          </a:p>
        </p:txBody>
      </p:sp>
      <p:pic>
        <p:nvPicPr>
          <p:cNvPr id="22531" name="Picture 4" descr="form_with_concrete_1-n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8313" y="1349375"/>
            <a:ext cx="5567362" cy="4762500"/>
          </a:xfrm>
        </p:spPr>
      </p:pic>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B2D570-60A8-4C26-9B85-7F851C04A326}" type="slidenum">
              <a:rPr lang="en-US" smtClean="0"/>
              <a:pPr eaLnBrk="1" hangingPunct="1"/>
              <a:t>20</a:t>
            </a:fld>
            <a:endParaRPr lang="en-US" smtClean="0"/>
          </a:p>
        </p:txBody>
      </p:sp>
      <p:sp>
        <p:nvSpPr>
          <p:cNvPr id="22533" name="Text Box 6"/>
          <p:cNvSpPr txBox="1">
            <a:spLocks noChangeArrowheads="1"/>
          </p:cNvSpPr>
          <p:nvPr/>
        </p:nvSpPr>
        <p:spPr bwMode="auto">
          <a:xfrm>
            <a:off x="876300" y="1885950"/>
            <a:ext cx="224790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 foundation for a guy wire</a:t>
            </a:r>
          </a:p>
        </p:txBody>
      </p:sp>
      <p:sp>
        <p:nvSpPr>
          <p:cNvPr id="2253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lnSpc>
                <a:spcPct val="90000"/>
              </a:lnSpc>
            </a:pPr>
            <a:r>
              <a:rPr lang="en-US" dirty="0" smtClean="0"/>
              <a:t>Capture the Lightning Strike</a:t>
            </a:r>
          </a:p>
        </p:txBody>
      </p:sp>
      <p:sp>
        <p:nvSpPr>
          <p:cNvPr id="202755" name="Content Placeholder 2"/>
          <p:cNvSpPr>
            <a:spLocks noGrp="1"/>
          </p:cNvSpPr>
          <p:nvPr>
            <p:ph idx="1"/>
          </p:nvPr>
        </p:nvSpPr>
        <p:spPr/>
        <p:txBody>
          <a:bodyPr/>
          <a:lstStyle/>
          <a:p>
            <a:pPr eaLnBrk="1" hangingPunct="1">
              <a:lnSpc>
                <a:spcPct val="90000"/>
              </a:lnSpc>
            </a:pPr>
            <a:r>
              <a:rPr lang="en-US" smtClean="0"/>
              <a:t>The rod is made of copper clad steel or stainless steel</a:t>
            </a:r>
          </a:p>
          <a:p>
            <a:pPr eaLnBrk="1" hangingPunct="1">
              <a:lnSpc>
                <a:spcPct val="90000"/>
              </a:lnSpc>
            </a:pPr>
            <a:r>
              <a:rPr lang="en-US" smtClean="0"/>
              <a:t>This brings us to the first point of disagreement</a:t>
            </a:r>
          </a:p>
          <a:p>
            <a:pPr eaLnBrk="1" hangingPunct="1">
              <a:lnSpc>
                <a:spcPct val="90000"/>
              </a:lnSpc>
            </a:pPr>
            <a:r>
              <a:rPr lang="en-US" smtClean="0"/>
              <a:t>What should the end of the lightning rod look like</a:t>
            </a:r>
          </a:p>
          <a:p>
            <a:pPr eaLnBrk="1" hangingPunct="1">
              <a:lnSpc>
                <a:spcPct val="90000"/>
              </a:lnSpc>
            </a:pPr>
            <a:r>
              <a:rPr lang="en-US" smtClean="0"/>
              <a:t>Opinions range from blunt, to sharp pointed, to a brush</a:t>
            </a:r>
          </a:p>
          <a:p>
            <a:pPr eaLnBrk="1" hangingPunct="1">
              <a:lnSpc>
                <a:spcPct val="90000"/>
              </a:lnSpc>
            </a:pPr>
            <a:r>
              <a:rPr lang="en-US" smtClean="0"/>
              <a:t>There is nothing definitive on this</a:t>
            </a:r>
          </a:p>
        </p:txBody>
      </p:sp>
      <p:sp>
        <p:nvSpPr>
          <p:cNvPr id="202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2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94BD57-EAF6-432F-A786-20B567DA6194}" type="slidenum">
              <a:rPr lang="en-US" smtClean="0"/>
              <a:pPr eaLnBrk="1" hangingPunct="1"/>
              <a:t>200</a:t>
            </a:fld>
            <a:endParaRPr lang="en-US" smtClean="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dirty="0" smtClean="0"/>
              <a:t>Capture the Lightning Strike</a:t>
            </a:r>
          </a:p>
        </p:txBody>
      </p:sp>
      <p:sp>
        <p:nvSpPr>
          <p:cNvPr id="203779" name="Content Placeholder 2"/>
          <p:cNvSpPr>
            <a:spLocks noGrp="1"/>
          </p:cNvSpPr>
          <p:nvPr>
            <p:ph idx="1"/>
          </p:nvPr>
        </p:nvSpPr>
        <p:spPr/>
        <p:txBody>
          <a:bodyPr/>
          <a:lstStyle/>
          <a:p>
            <a:r>
              <a:rPr lang="en-US" smtClean="0"/>
              <a:t>Regardless of the exact shape and size one needs to be there</a:t>
            </a:r>
          </a:p>
          <a:p>
            <a:r>
              <a:rPr lang="en-US" smtClean="0"/>
              <a:t>For example</a:t>
            </a:r>
          </a:p>
        </p:txBody>
      </p:sp>
      <p:sp>
        <p:nvSpPr>
          <p:cNvPr id="203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3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F51970-156C-4C27-AA0C-7D93F5C6B004}" type="slidenum">
              <a:rPr lang="en-US" smtClean="0"/>
              <a:pPr eaLnBrk="1" hangingPunct="1"/>
              <a:t>201</a:t>
            </a:fld>
            <a:endParaRPr lang="en-US"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dirty="0" smtClean="0"/>
              <a:t>Capture the Lightning Strike</a:t>
            </a:r>
          </a:p>
        </p:txBody>
      </p:sp>
      <p:pic>
        <p:nvPicPr>
          <p:cNvPr id="204803" name="Content Placeholder 5" descr="art_shuttle_lightning_nas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3063" y="1666875"/>
            <a:ext cx="5527675" cy="4144963"/>
          </a:xfrm>
        </p:spPr>
      </p:pic>
      <p:sp>
        <p:nvSpPr>
          <p:cNvPr id="204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4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4E3201-D812-445A-89C1-8ECAAD58CD63}" type="slidenum">
              <a:rPr lang="en-US" smtClean="0"/>
              <a:pPr eaLnBrk="1" hangingPunct="1"/>
              <a:t>202</a:t>
            </a:fld>
            <a:endParaRPr lang="en-US" smtClean="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r>
              <a:rPr lang="en-US" dirty="0" smtClean="0"/>
              <a:t>Lightning Protection Zone</a:t>
            </a:r>
          </a:p>
        </p:txBody>
      </p:sp>
      <p:sp>
        <p:nvSpPr>
          <p:cNvPr id="205827" name="Rectangle 3"/>
          <p:cNvSpPr>
            <a:spLocks noGrp="1" noChangeArrowheads="1"/>
          </p:cNvSpPr>
          <p:nvPr>
            <p:ph idx="1"/>
          </p:nvPr>
        </p:nvSpPr>
        <p:spPr/>
        <p:txBody>
          <a:bodyPr/>
          <a:lstStyle/>
          <a:p>
            <a:pPr eaLnBrk="1" hangingPunct="1">
              <a:lnSpc>
                <a:spcPct val="90000"/>
              </a:lnSpc>
            </a:pPr>
            <a:r>
              <a:rPr lang="en-US" smtClean="0"/>
              <a:t>NFPA 780 is the recommended standard to follow for the installation of this air terminal device</a:t>
            </a:r>
          </a:p>
          <a:p>
            <a:pPr eaLnBrk="1" hangingPunct="1"/>
            <a:r>
              <a:rPr lang="en-US" smtClean="0"/>
              <a:t>Below the air terminal device a cone extends outward at a 45 or 60 degree angle, as no one agrees on the exact angle</a:t>
            </a:r>
          </a:p>
        </p:txBody>
      </p:sp>
      <p:sp>
        <p:nvSpPr>
          <p:cNvPr id="205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FADB4C-A20E-471F-B910-D2B3B80F6A85}" type="slidenum">
              <a:rPr lang="en-US" smtClean="0"/>
              <a:pPr eaLnBrk="1" hangingPunct="1"/>
              <a:t>203</a:t>
            </a:fld>
            <a:endParaRPr lang="en-US" smtClean="0"/>
          </a:p>
        </p:txBody>
      </p:sp>
      <p:sp>
        <p:nvSpPr>
          <p:cNvPr id="2058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eaLnBrk="1" hangingPunct="1"/>
            <a:r>
              <a:rPr lang="en-US" dirty="0" smtClean="0"/>
              <a:t>Lightning Protection Zone</a:t>
            </a:r>
          </a:p>
        </p:txBody>
      </p:sp>
      <p:sp>
        <p:nvSpPr>
          <p:cNvPr id="206851" name="Content Placeholder 2"/>
          <p:cNvSpPr>
            <a:spLocks noGrp="1"/>
          </p:cNvSpPr>
          <p:nvPr>
            <p:ph idx="1"/>
          </p:nvPr>
        </p:nvSpPr>
        <p:spPr/>
        <p:txBody>
          <a:bodyPr/>
          <a:lstStyle/>
          <a:p>
            <a:pPr eaLnBrk="1" hangingPunct="1"/>
            <a:r>
              <a:rPr lang="en-US" smtClean="0"/>
              <a:t>This should be envisioned as a cone with the top of the cone at the top of the lightning rod</a:t>
            </a:r>
          </a:p>
          <a:p>
            <a:pPr eaLnBrk="1" hangingPunct="1"/>
            <a:r>
              <a:rPr lang="en-US" smtClean="0"/>
              <a:t>Inside this zone a direct hit on any equipment mounted in the zone is deemed unlikely</a:t>
            </a:r>
          </a:p>
          <a:p>
            <a:pPr eaLnBrk="1" hangingPunct="1"/>
            <a:r>
              <a:rPr lang="en-US" smtClean="0"/>
              <a:t>For example</a:t>
            </a:r>
          </a:p>
        </p:txBody>
      </p:sp>
      <p:sp>
        <p:nvSpPr>
          <p:cNvPr id="2068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68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BD6DE9-C139-45BC-8B81-450A75E09B67}" type="slidenum">
              <a:rPr lang="en-US" smtClean="0"/>
              <a:pPr eaLnBrk="1" hangingPunct="1"/>
              <a:t>204</a:t>
            </a:fld>
            <a:endParaRPr 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dirty="0" smtClean="0"/>
              <a:t>Lightning Protection Zone</a:t>
            </a:r>
          </a:p>
        </p:txBody>
      </p:sp>
      <p:pic>
        <p:nvPicPr>
          <p:cNvPr id="207875" name="Picture 15" descr="LightningRodC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3538" y="1339850"/>
            <a:ext cx="5911850" cy="4829175"/>
          </a:xfrm>
        </p:spPr>
      </p:pic>
      <p:sp>
        <p:nvSpPr>
          <p:cNvPr id="207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725274-3FA5-4D18-8659-39B9DC9A4D4B}" type="slidenum">
              <a:rPr lang="en-US" smtClean="0"/>
              <a:pPr eaLnBrk="1" hangingPunct="1"/>
              <a:t>205</a:t>
            </a:fld>
            <a:endParaRPr lang="en-US" smtClean="0"/>
          </a:p>
        </p:txBody>
      </p:sp>
      <p:sp>
        <p:nvSpPr>
          <p:cNvPr id="20787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n-US" dirty="0" smtClean="0"/>
              <a:t>Lightning Protection Zone</a:t>
            </a:r>
          </a:p>
        </p:txBody>
      </p:sp>
      <p:sp>
        <p:nvSpPr>
          <p:cNvPr id="208899" name="Rectangle 3"/>
          <p:cNvSpPr>
            <a:spLocks noGrp="1" noChangeArrowheads="1"/>
          </p:cNvSpPr>
          <p:nvPr>
            <p:ph idx="1"/>
          </p:nvPr>
        </p:nvSpPr>
        <p:spPr/>
        <p:txBody>
          <a:bodyPr/>
          <a:lstStyle/>
          <a:p>
            <a:pPr eaLnBrk="1" hangingPunct="1">
              <a:lnSpc>
                <a:spcPct val="90000"/>
              </a:lnSpc>
            </a:pPr>
            <a:r>
              <a:rPr lang="en-US" smtClean="0"/>
              <a:t>In some installations the air terminal is attached right at the top of the tower</a:t>
            </a:r>
          </a:p>
          <a:p>
            <a:pPr eaLnBrk="1" hangingPunct="1">
              <a:lnSpc>
                <a:spcPct val="90000"/>
              </a:lnSpc>
            </a:pPr>
            <a:r>
              <a:rPr lang="en-US" smtClean="0"/>
              <a:t>In other cases the location is determined by using a formula</a:t>
            </a:r>
          </a:p>
          <a:p>
            <a:pPr eaLnBrk="1" hangingPunct="1">
              <a:lnSpc>
                <a:spcPct val="90000"/>
              </a:lnSpc>
            </a:pPr>
            <a:r>
              <a:rPr lang="en-US" smtClean="0"/>
              <a:t>This formula says that the tip of the air terminal should be at least twice the distance from the tower to the outside of the antenna that is furthest from the tower</a:t>
            </a:r>
          </a:p>
        </p:txBody>
      </p:sp>
      <p:sp>
        <p:nvSpPr>
          <p:cNvPr id="208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B5A662-E2F3-4AF2-8FC7-4F82FE9C4D33}" type="slidenum">
              <a:rPr lang="en-US" smtClean="0"/>
              <a:pPr eaLnBrk="1" hangingPunct="1"/>
              <a:t>206</a:t>
            </a:fld>
            <a:endParaRPr lang="en-US" smtClean="0"/>
          </a:p>
        </p:txBody>
      </p:sp>
      <p:sp>
        <p:nvSpPr>
          <p:cNvPr id="20890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dirty="0" smtClean="0"/>
              <a:t>Lightning Protection Zone</a:t>
            </a:r>
          </a:p>
        </p:txBody>
      </p:sp>
      <p:sp>
        <p:nvSpPr>
          <p:cNvPr id="209923" name="Content Placeholder 2"/>
          <p:cNvSpPr>
            <a:spLocks noGrp="1"/>
          </p:cNvSpPr>
          <p:nvPr>
            <p:ph idx="1"/>
          </p:nvPr>
        </p:nvSpPr>
        <p:spPr/>
        <p:txBody>
          <a:bodyPr/>
          <a:lstStyle/>
          <a:p>
            <a:pPr eaLnBrk="1" hangingPunct="1">
              <a:lnSpc>
                <a:spcPct val="90000"/>
              </a:lnSpc>
            </a:pPr>
            <a:r>
              <a:rPr lang="en-US" smtClean="0"/>
              <a:t>In other words if the outside edge of the antenna is 2 feet from the outside edge of the tower, then the top of the air terminal should be at least 4 feet above the top of the antenna</a:t>
            </a:r>
          </a:p>
          <a:p>
            <a:pPr eaLnBrk="1" hangingPunct="1">
              <a:lnSpc>
                <a:spcPct val="90000"/>
              </a:lnSpc>
            </a:pPr>
            <a:r>
              <a:rPr lang="en-US" smtClean="0"/>
              <a:t>For high lightning areas instead of 2 times, 5 times is used</a:t>
            </a:r>
          </a:p>
        </p:txBody>
      </p:sp>
      <p:sp>
        <p:nvSpPr>
          <p:cNvPr id="209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09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7D2348-F285-4FE3-BDF5-3354A019E461}" type="slidenum">
              <a:rPr lang="en-US" smtClean="0"/>
              <a:pPr eaLnBrk="1" hangingPunct="1"/>
              <a:t>207</a:t>
            </a:fld>
            <a:endParaRPr lang="en-US"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dirty="0" smtClean="0"/>
              <a:t>Move the Energy to Ground</a:t>
            </a:r>
          </a:p>
        </p:txBody>
      </p:sp>
      <p:sp>
        <p:nvSpPr>
          <p:cNvPr id="210947" name="Rectangle 3"/>
          <p:cNvSpPr>
            <a:spLocks noGrp="1" noChangeArrowheads="1"/>
          </p:cNvSpPr>
          <p:nvPr>
            <p:ph idx="1"/>
          </p:nvPr>
        </p:nvSpPr>
        <p:spPr/>
        <p:txBody>
          <a:bodyPr/>
          <a:lstStyle/>
          <a:p>
            <a:pPr eaLnBrk="1" hangingPunct="1"/>
            <a:r>
              <a:rPr lang="en-US" smtClean="0"/>
              <a:t>The cable from the air terminal to ground is another area of disagreement</a:t>
            </a:r>
          </a:p>
          <a:p>
            <a:pPr eaLnBrk="1" hangingPunct="1"/>
            <a:r>
              <a:rPr lang="en-US" smtClean="0"/>
              <a:t>One way is to use a cable that goes all the way down the side of the tower, kept off the tower by using standoffs</a:t>
            </a:r>
          </a:p>
          <a:p>
            <a:pPr eaLnBrk="1" hangingPunct="1"/>
            <a:r>
              <a:rPr lang="en-US" smtClean="0"/>
              <a:t>Each of the standoffs is grounded to the tower structure at several points as it goes down to prevent arching between this down conductor and the tower</a:t>
            </a:r>
          </a:p>
        </p:txBody>
      </p:sp>
      <p:sp>
        <p:nvSpPr>
          <p:cNvPr id="210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AC2826-F07B-41DB-A0B8-178A74FC58A3}" type="slidenum">
              <a:rPr lang="en-US" smtClean="0"/>
              <a:pPr eaLnBrk="1" hangingPunct="1"/>
              <a:t>208</a:t>
            </a:fld>
            <a:endParaRPr lang="en-US" smtClean="0"/>
          </a:p>
        </p:txBody>
      </p:sp>
      <p:sp>
        <p:nvSpPr>
          <p:cNvPr id="2109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dirty="0" smtClean="0"/>
              <a:t>Move the Energy to Ground</a:t>
            </a:r>
          </a:p>
        </p:txBody>
      </p:sp>
      <p:pic>
        <p:nvPicPr>
          <p:cNvPr id="211971" name="Picture 9" descr="LightningRodDownConduc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4313" y="1317625"/>
            <a:ext cx="5969000" cy="4875213"/>
          </a:xfrm>
        </p:spPr>
      </p:pic>
      <p:sp>
        <p:nvSpPr>
          <p:cNvPr id="211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5E14D8-C7D8-4DE0-8BA5-15EE21B090C4}" type="slidenum">
              <a:rPr lang="en-US" smtClean="0"/>
              <a:pPr eaLnBrk="1" hangingPunct="1"/>
              <a:t>209</a:t>
            </a:fld>
            <a:endParaRPr lang="en-US" smtClean="0"/>
          </a:p>
        </p:txBody>
      </p:sp>
      <p:sp>
        <p:nvSpPr>
          <p:cNvPr id="2119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Medium Size Tower</a:t>
            </a:r>
          </a:p>
        </p:txBody>
      </p:sp>
      <p:pic>
        <p:nvPicPr>
          <p:cNvPr id="23555" name="Picture 4" descr="first_40_tilit-u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2588" y="1346200"/>
            <a:ext cx="3200400" cy="4867275"/>
          </a:xfrm>
        </p:spPr>
      </p:pic>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3017E7-FB2E-4245-AFDD-8A312529EA1E}" type="slidenum">
              <a:rPr lang="en-US" smtClean="0"/>
              <a:pPr eaLnBrk="1" hangingPunct="1"/>
              <a:t>21</a:t>
            </a:fld>
            <a:endParaRPr lang="en-US" smtClean="0"/>
          </a:p>
        </p:txBody>
      </p:sp>
      <p:sp>
        <p:nvSpPr>
          <p:cNvPr id="23557" name="Text Box 6"/>
          <p:cNvSpPr txBox="1">
            <a:spLocks noChangeArrowheads="1"/>
          </p:cNvSpPr>
          <p:nvPr/>
        </p:nvSpPr>
        <p:spPr bwMode="auto">
          <a:xfrm>
            <a:off x="914400" y="1847850"/>
            <a:ext cx="2247900" cy="1196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First section of the tower going up</a:t>
            </a:r>
          </a:p>
        </p:txBody>
      </p:sp>
      <p:sp>
        <p:nvSpPr>
          <p:cNvPr id="23558" name="Footer Placeholder 6"/>
          <p:cNvSpPr>
            <a:spLocks noGrp="1"/>
          </p:cNvSpPr>
          <p:nvPr>
            <p:ph type="ftr" sz="quarter" idx="11"/>
          </p:nvPr>
        </p:nvSpPr>
        <p:spPr>
          <a:xfrm>
            <a:off x="2743200" y="6380163"/>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dirty="0" smtClean="0"/>
              <a:t>Move the Energy to Ground</a:t>
            </a:r>
          </a:p>
        </p:txBody>
      </p:sp>
      <p:sp>
        <p:nvSpPr>
          <p:cNvPr id="212995" name="Rectangle 3"/>
          <p:cNvSpPr>
            <a:spLocks noGrp="1" noChangeArrowheads="1"/>
          </p:cNvSpPr>
          <p:nvPr>
            <p:ph idx="1"/>
          </p:nvPr>
        </p:nvSpPr>
        <p:spPr/>
        <p:txBody>
          <a:bodyPr/>
          <a:lstStyle/>
          <a:p>
            <a:pPr eaLnBrk="1" hangingPunct="1"/>
            <a:r>
              <a:rPr lang="en-US" smtClean="0"/>
              <a:t>Others ask why, just use the steel structure of the tower as arcing is sure to occur between the tower and any down conductor</a:t>
            </a:r>
          </a:p>
          <a:p>
            <a:pPr eaLnBrk="1" hangingPunct="1"/>
            <a:r>
              <a:rPr lang="en-US" smtClean="0"/>
              <a:t>They say to do it this way</a:t>
            </a:r>
          </a:p>
        </p:txBody>
      </p:sp>
      <p:sp>
        <p:nvSpPr>
          <p:cNvPr id="212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B71AB0-821B-4933-95DD-712384D4CA0B}" type="slidenum">
              <a:rPr lang="en-US" smtClean="0"/>
              <a:pPr eaLnBrk="1" hangingPunct="1"/>
              <a:t>210</a:t>
            </a:fld>
            <a:endParaRPr lang="en-US" smtClean="0"/>
          </a:p>
        </p:txBody>
      </p:sp>
      <p:sp>
        <p:nvSpPr>
          <p:cNvPr id="2129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dirty="0" smtClean="0"/>
              <a:t>Move the Energy to Ground</a:t>
            </a:r>
          </a:p>
        </p:txBody>
      </p:sp>
      <p:pic>
        <p:nvPicPr>
          <p:cNvPr id="214019" name="Picture 14" descr="LightningRodTowerCommonGro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8313" y="1236663"/>
            <a:ext cx="5407025" cy="4932362"/>
          </a:xfrm>
        </p:spPr>
      </p:pic>
      <p:sp>
        <p:nvSpPr>
          <p:cNvPr id="2140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B73D9F-925B-4962-81D0-F724C293B00D}" type="slidenum">
              <a:rPr lang="en-US" smtClean="0"/>
              <a:pPr eaLnBrk="1" hangingPunct="1"/>
              <a:t>211</a:t>
            </a:fld>
            <a:endParaRPr lang="en-US" smtClean="0"/>
          </a:p>
        </p:txBody>
      </p:sp>
      <p:sp>
        <p:nvSpPr>
          <p:cNvPr id="2140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dirty="0" err="1" smtClean="0"/>
              <a:t>Downconductor</a:t>
            </a:r>
            <a:r>
              <a:rPr lang="en-US" dirty="0" smtClean="0"/>
              <a:t> Routing</a:t>
            </a:r>
          </a:p>
        </p:txBody>
      </p:sp>
      <p:sp>
        <p:nvSpPr>
          <p:cNvPr id="215043" name="Rectangle 3"/>
          <p:cNvSpPr>
            <a:spLocks noGrp="1" noChangeArrowheads="1"/>
          </p:cNvSpPr>
          <p:nvPr>
            <p:ph idx="1"/>
          </p:nvPr>
        </p:nvSpPr>
        <p:spPr/>
        <p:txBody>
          <a:bodyPr/>
          <a:lstStyle/>
          <a:p>
            <a:pPr eaLnBrk="1" hangingPunct="1"/>
            <a:r>
              <a:rPr lang="en-US" smtClean="0"/>
              <a:t>Regardless of how downconductors are used or what size they are, they must all be run in as straight a line as possible</a:t>
            </a:r>
          </a:p>
          <a:p>
            <a:pPr eaLnBrk="1" hangingPunct="1"/>
            <a:r>
              <a:rPr lang="en-US" smtClean="0"/>
              <a:t>High voltage prefers to travel in a straight line</a:t>
            </a:r>
          </a:p>
          <a:p>
            <a:pPr eaLnBrk="1" hangingPunct="1"/>
            <a:r>
              <a:rPr lang="en-US" smtClean="0"/>
              <a:t>Electrons with a lot of high voltage pressure behind them, do not make corners well</a:t>
            </a:r>
          </a:p>
        </p:txBody>
      </p:sp>
      <p:sp>
        <p:nvSpPr>
          <p:cNvPr id="215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8BBEDF-8459-4406-A633-8A060B787BDF}" type="slidenum">
              <a:rPr lang="en-US" smtClean="0"/>
              <a:pPr eaLnBrk="1" hangingPunct="1"/>
              <a:t>212</a:t>
            </a:fld>
            <a:endParaRPr lang="en-US" smtClean="0"/>
          </a:p>
        </p:txBody>
      </p:sp>
      <p:sp>
        <p:nvSpPr>
          <p:cNvPr id="2150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eaLnBrk="1" hangingPunct="1"/>
            <a:r>
              <a:rPr lang="en-US" dirty="0" err="1" smtClean="0"/>
              <a:t>Downconductor</a:t>
            </a:r>
            <a:r>
              <a:rPr lang="en-US" dirty="0" smtClean="0"/>
              <a:t> Routing</a:t>
            </a:r>
          </a:p>
        </p:txBody>
      </p:sp>
      <p:sp>
        <p:nvSpPr>
          <p:cNvPr id="216067" name="Content Placeholder 2"/>
          <p:cNvSpPr>
            <a:spLocks noGrp="1"/>
          </p:cNvSpPr>
          <p:nvPr>
            <p:ph idx="1"/>
          </p:nvPr>
        </p:nvSpPr>
        <p:spPr/>
        <p:txBody>
          <a:bodyPr/>
          <a:lstStyle/>
          <a:p>
            <a:pPr eaLnBrk="1" hangingPunct="1"/>
            <a:r>
              <a:rPr lang="en-US" smtClean="0"/>
              <a:t>Damage to the conductor and surrounding structures is the common result</a:t>
            </a:r>
          </a:p>
          <a:p>
            <a:pPr eaLnBrk="1" hangingPunct="1"/>
            <a:r>
              <a:rPr lang="en-US" smtClean="0"/>
              <a:t>No bend should have an included angle of less than 90 degrees nor should it have a bend radius less than 8 inches</a:t>
            </a:r>
          </a:p>
        </p:txBody>
      </p:sp>
      <p:sp>
        <p:nvSpPr>
          <p:cNvPr id="216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16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0FCB36-231F-4C34-AC50-41A1D7A52687}" type="slidenum">
              <a:rPr lang="en-US" smtClean="0"/>
              <a:pPr eaLnBrk="1" hangingPunct="1"/>
              <a:t>213</a:t>
            </a:fld>
            <a:endParaRPr lang="en-US"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en-US" dirty="0" err="1" smtClean="0"/>
              <a:t>Downconductor</a:t>
            </a:r>
            <a:r>
              <a:rPr lang="en-US" dirty="0" smtClean="0"/>
              <a:t> Size</a:t>
            </a:r>
          </a:p>
        </p:txBody>
      </p:sp>
      <p:sp>
        <p:nvSpPr>
          <p:cNvPr id="217091" name="Rectangle 3"/>
          <p:cNvSpPr>
            <a:spLocks noGrp="1" noChangeArrowheads="1"/>
          </p:cNvSpPr>
          <p:nvPr>
            <p:ph idx="1"/>
          </p:nvPr>
        </p:nvSpPr>
        <p:spPr/>
        <p:txBody>
          <a:bodyPr/>
          <a:lstStyle/>
          <a:p>
            <a:pPr eaLnBrk="1" hangingPunct="1"/>
            <a:r>
              <a:rPr lang="en-US" smtClean="0"/>
              <a:t>The size of the downconductor cable, whether it connects only at the top and bottom of the tower or goes all the way down, depends on what it is made of</a:t>
            </a:r>
          </a:p>
          <a:p>
            <a:pPr eaLnBrk="1" hangingPunct="1"/>
            <a:r>
              <a:rPr lang="en-US" smtClean="0"/>
              <a:t>The IEC says at a minimum to use</a:t>
            </a:r>
          </a:p>
          <a:p>
            <a:pPr lvl="1" eaLnBrk="1" hangingPunct="1"/>
            <a:r>
              <a:rPr lang="en-US" smtClean="0"/>
              <a:t>Copper – 16 mm</a:t>
            </a:r>
            <a:r>
              <a:rPr lang="en-US" baseline="30000" smtClean="0"/>
              <a:t>2</a:t>
            </a:r>
            <a:r>
              <a:rPr lang="en-US" smtClean="0"/>
              <a:t> near AWG 6</a:t>
            </a:r>
          </a:p>
          <a:p>
            <a:pPr lvl="1" eaLnBrk="1" hangingPunct="1"/>
            <a:r>
              <a:rPr lang="en-US" smtClean="0"/>
              <a:t>Aluminum – 25 mm</a:t>
            </a:r>
            <a:r>
              <a:rPr lang="en-US" baseline="30000" smtClean="0"/>
              <a:t>2</a:t>
            </a:r>
            <a:r>
              <a:rPr lang="en-US" smtClean="0"/>
              <a:t> near AWG 4</a:t>
            </a:r>
          </a:p>
          <a:p>
            <a:pPr lvl="1" eaLnBrk="1" hangingPunct="1"/>
            <a:r>
              <a:rPr lang="en-US" smtClean="0"/>
              <a:t>Iron – 30 mm</a:t>
            </a:r>
            <a:r>
              <a:rPr lang="en-US" baseline="30000" smtClean="0"/>
              <a:t>2</a:t>
            </a:r>
            <a:r>
              <a:rPr lang="en-US" smtClean="0"/>
              <a:t> near AWG  4</a:t>
            </a:r>
          </a:p>
        </p:txBody>
      </p:sp>
      <p:sp>
        <p:nvSpPr>
          <p:cNvPr id="217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117870-7499-4DF8-A636-1237CAF338B8}" type="slidenum">
              <a:rPr lang="en-US" smtClean="0"/>
              <a:pPr eaLnBrk="1" hangingPunct="1"/>
              <a:t>214</a:t>
            </a:fld>
            <a:endParaRPr lang="en-US" smtClean="0"/>
          </a:p>
        </p:txBody>
      </p:sp>
      <p:sp>
        <p:nvSpPr>
          <p:cNvPr id="2170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pPr eaLnBrk="1" hangingPunct="1"/>
            <a:r>
              <a:rPr lang="en-US" dirty="0" err="1" smtClean="0"/>
              <a:t>Downconductor</a:t>
            </a:r>
            <a:r>
              <a:rPr lang="en-US" dirty="0" smtClean="0"/>
              <a:t> Size</a:t>
            </a:r>
          </a:p>
        </p:txBody>
      </p:sp>
      <p:sp>
        <p:nvSpPr>
          <p:cNvPr id="218115" name="Content Placeholder 2"/>
          <p:cNvSpPr>
            <a:spLocks noGrp="1"/>
          </p:cNvSpPr>
          <p:nvPr>
            <p:ph idx="1"/>
          </p:nvPr>
        </p:nvSpPr>
        <p:spPr/>
        <p:txBody>
          <a:bodyPr/>
          <a:lstStyle/>
          <a:p>
            <a:pPr eaLnBrk="1" hangingPunct="1"/>
            <a:r>
              <a:rPr lang="en-US" smtClean="0"/>
              <a:t>Other sources say that at a cable at least 50 mm</a:t>
            </a:r>
            <a:r>
              <a:rPr lang="en-US" baseline="30000" smtClean="0"/>
              <a:t>2</a:t>
            </a:r>
            <a:r>
              <a:rPr lang="en-US" smtClean="0"/>
              <a:t> or AWG 0 should be used</a:t>
            </a:r>
          </a:p>
        </p:txBody>
      </p:sp>
      <p:sp>
        <p:nvSpPr>
          <p:cNvPr id="2181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181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C3299B-1612-454A-9D37-B08058F5F9A0}" type="slidenum">
              <a:rPr lang="en-US" smtClean="0"/>
              <a:pPr eaLnBrk="1" hangingPunct="1"/>
              <a:t>215</a:t>
            </a:fld>
            <a:endParaRPr lang="en-US"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en-US" dirty="0" smtClean="0"/>
              <a:t>Guy Wires and Anchors</a:t>
            </a:r>
          </a:p>
        </p:txBody>
      </p:sp>
      <p:sp>
        <p:nvSpPr>
          <p:cNvPr id="219139" name="Rectangle 3"/>
          <p:cNvSpPr>
            <a:spLocks noGrp="1" noChangeArrowheads="1"/>
          </p:cNvSpPr>
          <p:nvPr>
            <p:ph idx="1"/>
          </p:nvPr>
        </p:nvSpPr>
        <p:spPr/>
        <p:txBody>
          <a:bodyPr/>
          <a:lstStyle/>
          <a:p>
            <a:pPr eaLnBrk="1" hangingPunct="1"/>
            <a:r>
              <a:rPr lang="en-US" smtClean="0"/>
              <a:t>If the tower utilizes guy wires and anchors for these guy wires, these should be connected to the same single point grounding system as everything else</a:t>
            </a:r>
          </a:p>
          <a:p>
            <a:pPr eaLnBrk="1" hangingPunct="1"/>
            <a:r>
              <a:rPr lang="en-US" smtClean="0"/>
              <a:t>The PolyPhaser book has a detailed description of one way to do this</a:t>
            </a:r>
          </a:p>
        </p:txBody>
      </p:sp>
      <p:sp>
        <p:nvSpPr>
          <p:cNvPr id="219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B40BA0B-AC88-4DF1-AE85-1C0EA59B98C8}" type="slidenum">
              <a:rPr lang="en-US" smtClean="0"/>
              <a:pPr eaLnBrk="1" hangingPunct="1"/>
              <a:t>216</a:t>
            </a:fld>
            <a:endParaRPr lang="en-US" smtClean="0"/>
          </a:p>
        </p:txBody>
      </p:sp>
      <p:sp>
        <p:nvSpPr>
          <p:cNvPr id="2191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dirty="0" smtClean="0"/>
              <a:t>The Rolling Ball Concept</a:t>
            </a:r>
          </a:p>
        </p:txBody>
      </p:sp>
      <p:sp>
        <p:nvSpPr>
          <p:cNvPr id="220163" name="Rectangle 3"/>
          <p:cNvSpPr>
            <a:spLocks noGrp="1" noChangeArrowheads="1"/>
          </p:cNvSpPr>
          <p:nvPr>
            <p:ph idx="1"/>
          </p:nvPr>
        </p:nvSpPr>
        <p:spPr/>
        <p:txBody>
          <a:bodyPr/>
          <a:lstStyle/>
          <a:p>
            <a:pPr eaLnBrk="1" hangingPunct="1"/>
            <a:r>
              <a:rPr lang="en-US" smtClean="0"/>
              <a:t>PolyPhaser is a major manufacturer of lightning protection equipment</a:t>
            </a:r>
          </a:p>
          <a:p>
            <a:pPr eaLnBrk="1" hangingPunct="1"/>
            <a:r>
              <a:rPr lang="en-US" smtClean="0"/>
              <a:t>They have strong opinions on what works and does not work for lightning protection</a:t>
            </a:r>
          </a:p>
          <a:p>
            <a:pPr eaLnBrk="1" hangingPunct="1"/>
            <a:r>
              <a:rPr lang="en-US" smtClean="0"/>
              <a:t>Especially for tall towers, those 150 feet and higher, PolyPhaser believes the rolling ball concept better describes what is required for lightning protection</a:t>
            </a:r>
          </a:p>
        </p:txBody>
      </p:sp>
      <p:sp>
        <p:nvSpPr>
          <p:cNvPr id="220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CBF918-2F19-4BE5-B27E-0A7994AE13BB}" type="slidenum">
              <a:rPr lang="en-US" smtClean="0"/>
              <a:pPr eaLnBrk="1" hangingPunct="1"/>
              <a:t>217</a:t>
            </a:fld>
            <a:endParaRPr lang="en-US" smtClean="0"/>
          </a:p>
        </p:txBody>
      </p:sp>
      <p:sp>
        <p:nvSpPr>
          <p:cNvPr id="2201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pPr eaLnBrk="1" hangingPunct="1"/>
            <a:r>
              <a:rPr lang="en-US" dirty="0" smtClean="0"/>
              <a:t>The Rolling Ball Concept</a:t>
            </a:r>
          </a:p>
        </p:txBody>
      </p:sp>
      <p:sp>
        <p:nvSpPr>
          <p:cNvPr id="221187" name="Content Placeholder 2"/>
          <p:cNvSpPr>
            <a:spLocks noGrp="1"/>
          </p:cNvSpPr>
          <p:nvPr>
            <p:ph idx="1"/>
          </p:nvPr>
        </p:nvSpPr>
        <p:spPr/>
        <p:txBody>
          <a:bodyPr/>
          <a:lstStyle/>
          <a:p>
            <a:pPr eaLnBrk="1" hangingPunct="1"/>
            <a:r>
              <a:rPr lang="en-US" smtClean="0"/>
              <a:t>This concept is based on research that says the typical step leader jumping distance of a lightning stroke is 150 feet</a:t>
            </a:r>
          </a:p>
          <a:p>
            <a:pPr eaLnBrk="1" hangingPunct="1"/>
            <a:r>
              <a:rPr lang="en-US" smtClean="0"/>
              <a:t>The step leader is created when updraft in the clouds cause the charges to separate</a:t>
            </a:r>
          </a:p>
        </p:txBody>
      </p:sp>
      <p:sp>
        <p:nvSpPr>
          <p:cNvPr id="2211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211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C78D98-B6FA-47E7-ADD4-5276537B9A57}" type="slidenum">
              <a:rPr lang="en-US" smtClean="0"/>
              <a:pPr eaLnBrk="1" hangingPunct="1"/>
              <a:t>218</a:t>
            </a:fld>
            <a:endParaRPr lang="en-US"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r>
              <a:rPr lang="en-US" dirty="0" smtClean="0"/>
              <a:t>The Rolling Ball Concept</a:t>
            </a:r>
          </a:p>
        </p:txBody>
      </p:sp>
      <p:sp>
        <p:nvSpPr>
          <p:cNvPr id="222211" name="Rectangle 3"/>
          <p:cNvSpPr>
            <a:spLocks noGrp="1" noChangeArrowheads="1"/>
          </p:cNvSpPr>
          <p:nvPr>
            <p:ph idx="1"/>
          </p:nvPr>
        </p:nvSpPr>
        <p:spPr/>
        <p:txBody>
          <a:bodyPr/>
          <a:lstStyle/>
          <a:p>
            <a:pPr eaLnBrk="1" hangingPunct="1"/>
            <a:r>
              <a:rPr lang="en-US" smtClean="0"/>
              <a:t>The positive charges move upward and the negative charges move downward</a:t>
            </a:r>
          </a:p>
          <a:p>
            <a:pPr eaLnBrk="1" hangingPunct="1"/>
            <a:r>
              <a:rPr lang="en-US" smtClean="0"/>
              <a:t>This downward movement of the negative charges produces a stepped leader</a:t>
            </a:r>
          </a:p>
          <a:p>
            <a:pPr eaLnBrk="1" hangingPunct="1"/>
            <a:r>
              <a:rPr lang="en-US" smtClean="0"/>
              <a:t>This leader moves down toward earth in 150 foot steps</a:t>
            </a:r>
          </a:p>
          <a:p>
            <a:pPr eaLnBrk="1" hangingPunct="1"/>
            <a:r>
              <a:rPr lang="en-US" smtClean="0"/>
              <a:t>This creates an ionized path</a:t>
            </a:r>
          </a:p>
        </p:txBody>
      </p:sp>
      <p:sp>
        <p:nvSpPr>
          <p:cNvPr id="222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E86456-D558-4041-A4D5-2A5F65E47E71}" type="slidenum">
              <a:rPr lang="en-US" smtClean="0"/>
              <a:pPr eaLnBrk="1" hangingPunct="1"/>
              <a:t>219</a:t>
            </a:fld>
            <a:endParaRPr lang="en-US" smtClean="0"/>
          </a:p>
        </p:txBody>
      </p:sp>
      <p:sp>
        <p:nvSpPr>
          <p:cNvPr id="2222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Medium Size Tower</a:t>
            </a:r>
          </a:p>
        </p:txBody>
      </p:sp>
      <p:pic>
        <p:nvPicPr>
          <p:cNvPr id="24579" name="Picture 4" descr="raising-gin-pole7_rasing_next_section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8025" y="1330325"/>
            <a:ext cx="5567363" cy="4762500"/>
          </a:xfrm>
        </p:spPr>
      </p:pic>
      <p:sp>
        <p:nvSpPr>
          <p:cNvPr id="24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76C56E-0D37-492D-BEB5-A2EEF4E6DCA0}" type="slidenum">
              <a:rPr lang="en-US" smtClean="0"/>
              <a:pPr eaLnBrk="1" hangingPunct="1"/>
              <a:t>22</a:t>
            </a:fld>
            <a:endParaRPr lang="en-US" smtClean="0"/>
          </a:p>
        </p:txBody>
      </p:sp>
      <p:sp>
        <p:nvSpPr>
          <p:cNvPr id="24581" name="Text Box 6"/>
          <p:cNvSpPr txBox="1">
            <a:spLocks noChangeArrowheads="1"/>
          </p:cNvSpPr>
          <p:nvPr/>
        </p:nvSpPr>
        <p:spPr bwMode="auto">
          <a:xfrm>
            <a:off x="895350" y="1885950"/>
            <a:ext cx="2247900" cy="22923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Fitting the sections together, showing the size of the tower structure</a:t>
            </a:r>
          </a:p>
        </p:txBody>
      </p:sp>
      <p:sp>
        <p:nvSpPr>
          <p:cNvPr id="2458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n-US" dirty="0" smtClean="0"/>
              <a:t>The Rolling Ball Concept</a:t>
            </a:r>
          </a:p>
        </p:txBody>
      </p:sp>
      <p:sp>
        <p:nvSpPr>
          <p:cNvPr id="223235" name="Rectangle 3"/>
          <p:cNvSpPr>
            <a:spLocks noGrp="1" noChangeArrowheads="1"/>
          </p:cNvSpPr>
          <p:nvPr>
            <p:ph idx="1"/>
          </p:nvPr>
        </p:nvSpPr>
        <p:spPr/>
        <p:txBody>
          <a:bodyPr/>
          <a:lstStyle/>
          <a:p>
            <a:pPr eaLnBrk="1" hangingPunct="1"/>
            <a:r>
              <a:rPr lang="en-US" smtClean="0"/>
              <a:t>The main lighting stroke is the return up this ionized path</a:t>
            </a:r>
          </a:p>
          <a:p>
            <a:pPr eaLnBrk="1" hangingPunct="1">
              <a:lnSpc>
                <a:spcPct val="90000"/>
              </a:lnSpc>
            </a:pPr>
            <a:r>
              <a:rPr lang="en-US" smtClean="0"/>
              <a:t>In this visualization the zone of protection is the area under where a ball with a 150 foot radius touches the tower</a:t>
            </a:r>
          </a:p>
          <a:p>
            <a:pPr eaLnBrk="1" hangingPunct="1">
              <a:lnSpc>
                <a:spcPct val="90000"/>
              </a:lnSpc>
            </a:pPr>
            <a:r>
              <a:rPr lang="en-US" smtClean="0"/>
              <a:t>Anything higher on the tower is vulnerable</a:t>
            </a:r>
          </a:p>
          <a:p>
            <a:pPr eaLnBrk="1" hangingPunct="1">
              <a:lnSpc>
                <a:spcPct val="90000"/>
              </a:lnSpc>
            </a:pPr>
            <a:r>
              <a:rPr lang="en-US" smtClean="0"/>
              <a:t>Anything lower is protected 96 percent of the time</a:t>
            </a:r>
          </a:p>
          <a:p>
            <a:pPr eaLnBrk="1" hangingPunct="1">
              <a:lnSpc>
                <a:spcPct val="90000"/>
              </a:lnSpc>
            </a:pPr>
            <a:r>
              <a:rPr lang="en-US" smtClean="0"/>
              <a:t>This is not 100, but 96 percent</a:t>
            </a:r>
          </a:p>
        </p:txBody>
      </p:sp>
      <p:sp>
        <p:nvSpPr>
          <p:cNvPr id="2232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C90788-9D95-470C-A0D4-F5F4FD002536}" type="slidenum">
              <a:rPr lang="en-US" smtClean="0"/>
              <a:pPr eaLnBrk="1" hangingPunct="1"/>
              <a:t>220</a:t>
            </a:fld>
            <a:endParaRPr lang="en-US" smtClean="0"/>
          </a:p>
        </p:txBody>
      </p:sp>
      <p:sp>
        <p:nvSpPr>
          <p:cNvPr id="2232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pPr eaLnBrk="1" hangingPunct="1"/>
            <a:r>
              <a:rPr lang="en-US" dirty="0" smtClean="0"/>
              <a:t>The Rolling Ball Concept</a:t>
            </a:r>
          </a:p>
        </p:txBody>
      </p:sp>
      <p:sp>
        <p:nvSpPr>
          <p:cNvPr id="224259" name="Content Placeholder 2"/>
          <p:cNvSpPr>
            <a:spLocks noGrp="1"/>
          </p:cNvSpPr>
          <p:nvPr>
            <p:ph idx="1"/>
          </p:nvPr>
        </p:nvSpPr>
        <p:spPr/>
        <p:txBody>
          <a:bodyPr/>
          <a:lstStyle/>
          <a:p>
            <a:pPr eaLnBrk="1" hangingPunct="1">
              <a:lnSpc>
                <a:spcPct val="90000"/>
              </a:lnSpc>
            </a:pPr>
            <a:r>
              <a:rPr lang="en-US" smtClean="0"/>
              <a:t>For antennas and radios mounted in the unprotected zone, some protection can be gained by installing air terminal devices horizontally both above and below the device that stick out six inches beyond the device</a:t>
            </a:r>
          </a:p>
          <a:p>
            <a:pPr eaLnBrk="1" hangingPunct="1">
              <a:lnSpc>
                <a:spcPct val="90000"/>
              </a:lnSpc>
            </a:pPr>
            <a:r>
              <a:rPr lang="en-US" smtClean="0"/>
              <a:t>This moves the protection zone out from the tower as the rolling ball can no longer touch the side of the tower</a:t>
            </a:r>
          </a:p>
        </p:txBody>
      </p:sp>
      <p:sp>
        <p:nvSpPr>
          <p:cNvPr id="224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24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A8DE0E-924D-4246-A716-0077BE561BA0}" type="slidenum">
              <a:rPr lang="en-US" smtClean="0"/>
              <a:pPr eaLnBrk="1" hangingPunct="1"/>
              <a:t>221</a:t>
            </a:fld>
            <a:endParaRPr lang="en-US" smtClean="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r>
              <a:rPr lang="en-US" dirty="0" smtClean="0"/>
              <a:t>The Rolling Ball Concept</a:t>
            </a:r>
          </a:p>
        </p:txBody>
      </p:sp>
      <p:sp>
        <p:nvSpPr>
          <p:cNvPr id="225283" name="Rectangle 3"/>
          <p:cNvSpPr>
            <a:spLocks noGrp="1" noChangeArrowheads="1"/>
          </p:cNvSpPr>
          <p:nvPr>
            <p:ph idx="1"/>
          </p:nvPr>
        </p:nvSpPr>
        <p:spPr/>
        <p:txBody>
          <a:bodyPr/>
          <a:lstStyle/>
          <a:p>
            <a:pPr eaLnBrk="1" hangingPunct="1"/>
            <a:r>
              <a:rPr lang="en-US" smtClean="0"/>
              <a:t>If the tower is guyed, then these guys change the protected area</a:t>
            </a:r>
          </a:p>
          <a:p>
            <a:pPr eaLnBrk="1" hangingPunct="1"/>
            <a:r>
              <a:rPr lang="en-US" smtClean="0"/>
              <a:t>The area under the guys is protected as well</a:t>
            </a:r>
          </a:p>
          <a:p>
            <a:pPr eaLnBrk="1" hangingPunct="1"/>
            <a:r>
              <a:rPr lang="en-US" smtClean="0"/>
              <a:t>This concept looks like this</a:t>
            </a:r>
          </a:p>
        </p:txBody>
      </p:sp>
      <p:sp>
        <p:nvSpPr>
          <p:cNvPr id="225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5FD433-F8F1-4669-8503-202B7AEFE2AF}" type="slidenum">
              <a:rPr lang="en-US" smtClean="0"/>
              <a:pPr eaLnBrk="1" hangingPunct="1"/>
              <a:t>222</a:t>
            </a:fld>
            <a:endParaRPr lang="en-US" smtClean="0"/>
          </a:p>
        </p:txBody>
      </p:sp>
      <p:sp>
        <p:nvSpPr>
          <p:cNvPr id="2252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dirty="0" smtClean="0"/>
              <a:t>The Rolling Ball Concept</a:t>
            </a:r>
          </a:p>
        </p:txBody>
      </p:sp>
      <p:sp>
        <p:nvSpPr>
          <p:cNvPr id="2263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9124C6-E7E7-4A50-89AC-93E82048973B}" type="slidenum">
              <a:rPr lang="en-US" smtClean="0"/>
              <a:pPr eaLnBrk="1" hangingPunct="1"/>
              <a:t>223</a:t>
            </a:fld>
            <a:endParaRPr lang="en-US" smtClean="0"/>
          </a:p>
        </p:txBody>
      </p:sp>
      <p:sp>
        <p:nvSpPr>
          <p:cNvPr id="2263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pic>
        <p:nvPicPr>
          <p:cNvPr id="226309" name="Picture 5" descr="Rolling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1463675"/>
            <a:ext cx="588645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dirty="0" smtClean="0"/>
              <a:t>The Rolling Ball Concept</a:t>
            </a:r>
          </a:p>
        </p:txBody>
      </p:sp>
      <p:sp>
        <p:nvSpPr>
          <p:cNvPr id="227331" name="Rectangle 3"/>
          <p:cNvSpPr>
            <a:spLocks noGrp="1" noChangeArrowheads="1"/>
          </p:cNvSpPr>
          <p:nvPr>
            <p:ph idx="1"/>
          </p:nvPr>
        </p:nvSpPr>
        <p:spPr/>
        <p:txBody>
          <a:bodyPr/>
          <a:lstStyle/>
          <a:p>
            <a:pPr eaLnBrk="1" hangingPunct="1"/>
            <a:r>
              <a:rPr lang="en-US" smtClean="0"/>
              <a:t>MIL-HDBK-419A agrees to some extent with the PolyPhaser approach</a:t>
            </a:r>
          </a:p>
          <a:p>
            <a:pPr eaLnBrk="1" hangingPunct="1"/>
            <a:r>
              <a:rPr lang="en-US" smtClean="0"/>
              <a:t>Although calling for the use of air terminals it does say that structures less than 100 meters do not attract lightning to themselves</a:t>
            </a:r>
          </a:p>
        </p:txBody>
      </p:sp>
      <p:sp>
        <p:nvSpPr>
          <p:cNvPr id="227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4062C3-6601-4E6A-B0AB-45D852F85461}" type="slidenum">
              <a:rPr lang="en-US" smtClean="0"/>
              <a:pPr eaLnBrk="1" hangingPunct="1"/>
              <a:t>224</a:t>
            </a:fld>
            <a:endParaRPr lang="en-US" smtClean="0"/>
          </a:p>
        </p:txBody>
      </p:sp>
      <p:sp>
        <p:nvSpPr>
          <p:cNvPr id="2273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r>
              <a:rPr lang="en-US" dirty="0" smtClean="0"/>
              <a:t>The Rolling Ball Concept</a:t>
            </a:r>
          </a:p>
        </p:txBody>
      </p:sp>
      <p:sp>
        <p:nvSpPr>
          <p:cNvPr id="228355" name="Content Placeholder 2"/>
          <p:cNvSpPr>
            <a:spLocks noGrp="1"/>
          </p:cNvSpPr>
          <p:nvPr>
            <p:ph idx="1"/>
          </p:nvPr>
        </p:nvSpPr>
        <p:spPr/>
        <p:txBody>
          <a:bodyPr/>
          <a:lstStyle/>
          <a:p>
            <a:pPr eaLnBrk="1" hangingPunct="1"/>
            <a:r>
              <a:rPr lang="en-US" smtClean="0"/>
              <a:t>This does not mean these shorter structures are not hit, just that they do not attract lightning directly unless they are the tallest structure in the vicinity</a:t>
            </a:r>
          </a:p>
          <a:p>
            <a:pPr eaLnBrk="1" hangingPunct="1"/>
            <a:r>
              <a:rPr lang="en-US" smtClean="0"/>
              <a:t>In addition to a direct strike, any structure is susceptible to energy being directed to them from side flashes and nearby lightning strikes</a:t>
            </a:r>
          </a:p>
        </p:txBody>
      </p:sp>
      <p:sp>
        <p:nvSpPr>
          <p:cNvPr id="228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28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75C8F7-F319-4005-988D-A9A4C84B8E33}" type="slidenum">
              <a:rPr lang="en-US" smtClean="0"/>
              <a:pPr eaLnBrk="1" hangingPunct="1"/>
              <a:t>225</a:t>
            </a:fld>
            <a:endParaRPr lang="en-US" smtClean="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r>
              <a:rPr lang="en-US" dirty="0" smtClean="0"/>
              <a:t>High Rise Building Protection</a:t>
            </a:r>
          </a:p>
        </p:txBody>
      </p:sp>
      <p:sp>
        <p:nvSpPr>
          <p:cNvPr id="229379" name="Rectangle 3"/>
          <p:cNvSpPr>
            <a:spLocks noGrp="1" noChangeArrowheads="1"/>
          </p:cNvSpPr>
          <p:nvPr>
            <p:ph idx="1"/>
          </p:nvPr>
        </p:nvSpPr>
        <p:spPr>
          <a:xfrm>
            <a:off x="381000" y="1390650"/>
            <a:ext cx="8382000" cy="5824538"/>
          </a:xfrm>
        </p:spPr>
        <p:txBody>
          <a:bodyPr/>
          <a:lstStyle/>
          <a:p>
            <a:pPr eaLnBrk="1" hangingPunct="1"/>
            <a:r>
              <a:rPr lang="en-US" smtClean="0"/>
              <a:t>For a base station unit or antenna mounted on a high rise building, either to the building itself or on a pole mounted on the building, a connection should be made to the building’s ground system</a:t>
            </a:r>
          </a:p>
          <a:p>
            <a:pPr eaLnBrk="1" hangingPunct="1"/>
            <a:r>
              <a:rPr lang="en-US" smtClean="0"/>
              <a:t>If there is a lightning rod system installed, the ground can be connected to the lightning rod system downconductors as long as the protected equipment is also on the roof</a:t>
            </a:r>
          </a:p>
        </p:txBody>
      </p:sp>
      <p:sp>
        <p:nvSpPr>
          <p:cNvPr id="2293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234366-2D6A-4906-9023-A4D41AA5A5D5}" type="slidenum">
              <a:rPr lang="en-US" smtClean="0"/>
              <a:pPr eaLnBrk="1" hangingPunct="1"/>
              <a:t>226</a:t>
            </a:fld>
            <a:endParaRPr lang="en-US" smtClean="0"/>
          </a:p>
        </p:txBody>
      </p:sp>
      <p:sp>
        <p:nvSpPr>
          <p:cNvPr id="22938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r>
              <a:rPr lang="en-US" dirty="0" smtClean="0"/>
              <a:t>High Rise Building Protection</a:t>
            </a:r>
          </a:p>
        </p:txBody>
      </p:sp>
      <p:sp>
        <p:nvSpPr>
          <p:cNvPr id="230403" name="Content Placeholder 2"/>
          <p:cNvSpPr>
            <a:spLocks noGrp="1"/>
          </p:cNvSpPr>
          <p:nvPr>
            <p:ph idx="1"/>
          </p:nvPr>
        </p:nvSpPr>
        <p:spPr/>
        <p:txBody>
          <a:bodyPr/>
          <a:lstStyle/>
          <a:p>
            <a:pPr eaLnBrk="1" hangingPunct="1"/>
            <a:r>
              <a:rPr lang="en-US" smtClean="0"/>
              <a:t>If the equipment is located on the lower floors, do not connect to any of the lightning rod system downconductors</a:t>
            </a:r>
          </a:p>
          <a:p>
            <a:pPr eaLnBrk="1" hangingPunct="1"/>
            <a:r>
              <a:rPr lang="en-US" smtClean="0"/>
              <a:t>As they will probably be at a higher potential than the building potential on that floor</a:t>
            </a:r>
          </a:p>
        </p:txBody>
      </p:sp>
      <p:sp>
        <p:nvSpPr>
          <p:cNvPr id="2304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304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F83569-660F-4F23-AF5B-43A63D205504}" type="slidenum">
              <a:rPr lang="en-US" smtClean="0"/>
              <a:pPr eaLnBrk="1" hangingPunct="1"/>
              <a:t>227</a:t>
            </a:fld>
            <a:endParaRPr lang="en-US" smtClean="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r>
              <a:rPr lang="en-US" dirty="0" smtClean="0"/>
              <a:t>High Rise Building Protection</a:t>
            </a:r>
          </a:p>
        </p:txBody>
      </p:sp>
      <p:sp>
        <p:nvSpPr>
          <p:cNvPr id="231427" name="Rectangle 3"/>
          <p:cNvSpPr>
            <a:spLocks noGrp="1" noChangeArrowheads="1"/>
          </p:cNvSpPr>
          <p:nvPr>
            <p:ph idx="1"/>
          </p:nvPr>
        </p:nvSpPr>
        <p:spPr>
          <a:xfrm>
            <a:off x="381000" y="1428750"/>
            <a:ext cx="8382000" cy="5824538"/>
          </a:xfrm>
        </p:spPr>
        <p:txBody>
          <a:bodyPr/>
          <a:lstStyle/>
          <a:p>
            <a:pPr eaLnBrk="1" hangingPunct="1"/>
            <a:r>
              <a:rPr lang="en-US" smtClean="0"/>
              <a:t>The common point is the physical earth connection</a:t>
            </a:r>
          </a:p>
          <a:p>
            <a:pPr eaLnBrk="1" hangingPunct="1"/>
            <a:r>
              <a:rPr lang="en-US" smtClean="0"/>
              <a:t>A common conductor can be installed for use in connecting the floors in a building together so as to provide a path or each floor can be connected to the building’s steel structure</a:t>
            </a:r>
          </a:p>
        </p:txBody>
      </p:sp>
      <p:sp>
        <p:nvSpPr>
          <p:cNvPr id="2314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36DFC7-A4A3-4E64-9009-20814924C46F}" type="slidenum">
              <a:rPr lang="en-US" smtClean="0"/>
              <a:pPr eaLnBrk="1" hangingPunct="1"/>
              <a:t>228</a:t>
            </a:fld>
            <a:endParaRPr lang="en-US" smtClean="0"/>
          </a:p>
        </p:txBody>
      </p:sp>
      <p:sp>
        <p:nvSpPr>
          <p:cNvPr id="2314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r>
              <a:rPr lang="en-US" dirty="0" smtClean="0"/>
              <a:t>High Rise Building Protection</a:t>
            </a:r>
          </a:p>
        </p:txBody>
      </p:sp>
      <p:sp>
        <p:nvSpPr>
          <p:cNvPr id="232451" name="Content Placeholder 2"/>
          <p:cNvSpPr>
            <a:spLocks noGrp="1"/>
          </p:cNvSpPr>
          <p:nvPr>
            <p:ph idx="1"/>
          </p:nvPr>
        </p:nvSpPr>
        <p:spPr/>
        <p:txBody>
          <a:bodyPr/>
          <a:lstStyle/>
          <a:p>
            <a:pPr eaLnBrk="1" hangingPunct="1"/>
            <a:r>
              <a:rPr lang="en-US" smtClean="0"/>
              <a:t>When a lightning rod system does not exist a connection to the steel structure of the building is the preferred method to connect a single point ground</a:t>
            </a:r>
          </a:p>
          <a:p>
            <a:pPr eaLnBrk="1" hangingPunct="1"/>
            <a:r>
              <a:rPr lang="en-US" smtClean="0"/>
              <a:t>In short concrete wall buildings there is no steel structure, only reinforcing bar in the concrete</a:t>
            </a:r>
          </a:p>
          <a:p>
            <a:pPr eaLnBrk="1" hangingPunct="1"/>
            <a:r>
              <a:rPr lang="en-US" smtClean="0"/>
              <a:t>If local building codes permit, attach the single point ground to any exposed rebar</a:t>
            </a:r>
          </a:p>
        </p:txBody>
      </p:sp>
      <p:sp>
        <p:nvSpPr>
          <p:cNvPr id="232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32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9FC97F-C422-4729-BD5A-050DB7E89369}" type="slidenum">
              <a:rPr lang="en-US" smtClean="0"/>
              <a:pPr eaLnBrk="1" hangingPunct="1"/>
              <a:t>229</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Medium Size Tower</a:t>
            </a:r>
          </a:p>
        </p:txBody>
      </p:sp>
      <p:pic>
        <p:nvPicPr>
          <p:cNvPr id="25603" name="Picture 4" descr="section_going_u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73250" y="1447800"/>
            <a:ext cx="5407025" cy="4625975"/>
          </a:xfrm>
        </p:spPr>
      </p:pic>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3AD734-4D1B-4CDF-9AE3-9D1049455539}" type="slidenum">
              <a:rPr lang="en-US" smtClean="0"/>
              <a:pPr eaLnBrk="1" hangingPunct="1"/>
              <a:t>23</a:t>
            </a:fld>
            <a:endParaRPr lang="en-US" smtClean="0"/>
          </a:p>
        </p:txBody>
      </p:sp>
      <p:sp>
        <p:nvSpPr>
          <p:cNvPr id="25605" name="Text Box 6"/>
          <p:cNvSpPr txBox="1">
            <a:spLocks noChangeArrowheads="1"/>
          </p:cNvSpPr>
          <p:nvPr/>
        </p:nvSpPr>
        <p:spPr bwMode="auto">
          <a:xfrm>
            <a:off x="895350" y="1885950"/>
            <a:ext cx="224790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Upper section going into place</a:t>
            </a:r>
          </a:p>
        </p:txBody>
      </p:sp>
      <p:sp>
        <p:nvSpPr>
          <p:cNvPr id="25606"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dirty="0" smtClean="0"/>
              <a:t>High Rise Building Protection</a:t>
            </a:r>
          </a:p>
        </p:txBody>
      </p:sp>
      <p:sp>
        <p:nvSpPr>
          <p:cNvPr id="233475" name="Rectangle 3"/>
          <p:cNvSpPr>
            <a:spLocks noGrp="1" noChangeArrowheads="1"/>
          </p:cNvSpPr>
          <p:nvPr>
            <p:ph idx="1"/>
          </p:nvPr>
        </p:nvSpPr>
        <p:spPr/>
        <p:txBody>
          <a:bodyPr/>
          <a:lstStyle/>
          <a:p>
            <a:pPr eaLnBrk="1" hangingPunct="1"/>
            <a:r>
              <a:rPr lang="en-US" smtClean="0"/>
              <a:t>Long inductive ground conductors dropped down the side of the building can also be used for the final earth ground connection</a:t>
            </a:r>
          </a:p>
          <a:p>
            <a:pPr eaLnBrk="1" hangingPunct="1"/>
            <a:r>
              <a:rPr lang="en-US" smtClean="0"/>
              <a:t>Although this is not a very desirable method</a:t>
            </a:r>
          </a:p>
          <a:p>
            <a:pPr eaLnBrk="1" hangingPunct="1"/>
            <a:r>
              <a:rPr lang="en-US" smtClean="0"/>
              <a:t>The details on this, at least the grounding and bonding details, are contained in JSTD-607-A jointly developed by the TIA and ATIS Committee T1</a:t>
            </a:r>
          </a:p>
        </p:txBody>
      </p:sp>
      <p:sp>
        <p:nvSpPr>
          <p:cNvPr id="2334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C2F71E-3873-442E-83D1-7D854143D4D4}" type="slidenum">
              <a:rPr lang="en-US" smtClean="0"/>
              <a:pPr eaLnBrk="1" hangingPunct="1"/>
              <a:t>230</a:t>
            </a:fld>
            <a:endParaRPr lang="en-US" smtClean="0"/>
          </a:p>
        </p:txBody>
      </p:sp>
      <p:sp>
        <p:nvSpPr>
          <p:cNvPr id="2334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r>
              <a:rPr lang="en-US" dirty="0" smtClean="0"/>
              <a:t>High Rise Building Protection</a:t>
            </a:r>
          </a:p>
        </p:txBody>
      </p:sp>
      <p:sp>
        <p:nvSpPr>
          <p:cNvPr id="234499" name="Content Placeholder 2"/>
          <p:cNvSpPr>
            <a:spLocks noGrp="1"/>
          </p:cNvSpPr>
          <p:nvPr>
            <p:ph idx="1"/>
          </p:nvPr>
        </p:nvSpPr>
        <p:spPr/>
        <p:txBody>
          <a:bodyPr/>
          <a:lstStyle/>
          <a:p>
            <a:pPr eaLnBrk="1" hangingPunct="1"/>
            <a:r>
              <a:rPr lang="en-US" smtClean="0"/>
              <a:t>This is a replacement for the EIA/TIA-607 standard</a:t>
            </a:r>
          </a:p>
          <a:p>
            <a:pPr eaLnBrk="1" hangingPunct="1"/>
            <a:r>
              <a:rPr lang="en-US" smtClean="0"/>
              <a:t>Most of this document details what must be done internally to the building to ensure the proper bonding and grounding of the telecommunications system to the rest of the buildings subsystems</a:t>
            </a:r>
          </a:p>
        </p:txBody>
      </p:sp>
      <p:sp>
        <p:nvSpPr>
          <p:cNvPr id="234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34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A528C7-7CA4-4D2F-9698-92023D86781F}" type="slidenum">
              <a:rPr lang="en-US" smtClean="0"/>
              <a:pPr eaLnBrk="1" hangingPunct="1"/>
              <a:t>231</a:t>
            </a:fld>
            <a:endParaRPr lang="en-US" smtClean="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US" dirty="0" smtClean="0"/>
              <a:t>High Rise Building Protection</a:t>
            </a:r>
          </a:p>
        </p:txBody>
      </p:sp>
      <p:sp>
        <p:nvSpPr>
          <p:cNvPr id="235523" name="Rectangle 3"/>
          <p:cNvSpPr>
            <a:spLocks noGrp="1" noChangeArrowheads="1"/>
          </p:cNvSpPr>
          <p:nvPr>
            <p:ph idx="1"/>
          </p:nvPr>
        </p:nvSpPr>
        <p:spPr/>
        <p:txBody>
          <a:bodyPr/>
          <a:lstStyle/>
          <a:p>
            <a:pPr eaLnBrk="1" hangingPunct="1"/>
            <a:r>
              <a:rPr lang="en-US" smtClean="0"/>
              <a:t>By doing the grounding and bonding of the telecommunications system properly, then tying the wireless equipment to this system the wireless system is properly grounded</a:t>
            </a:r>
          </a:p>
        </p:txBody>
      </p:sp>
      <p:sp>
        <p:nvSpPr>
          <p:cNvPr id="235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27D2A9-D0CA-4628-9A4E-2C2B63FC7ABB}" type="slidenum">
              <a:rPr lang="en-US" smtClean="0"/>
              <a:pPr eaLnBrk="1" hangingPunct="1"/>
              <a:t>232</a:t>
            </a:fld>
            <a:endParaRPr lang="en-US" smtClean="0"/>
          </a:p>
        </p:txBody>
      </p:sp>
      <p:sp>
        <p:nvSpPr>
          <p:cNvPr id="2355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en-US" dirty="0" smtClean="0"/>
              <a:t>Protection for Antennas/ODUs</a:t>
            </a:r>
          </a:p>
        </p:txBody>
      </p:sp>
      <p:sp>
        <p:nvSpPr>
          <p:cNvPr id="236547" name="Rectangle 3"/>
          <p:cNvSpPr>
            <a:spLocks noGrp="1" noChangeArrowheads="1"/>
          </p:cNvSpPr>
          <p:nvPr>
            <p:ph idx="1"/>
          </p:nvPr>
        </p:nvSpPr>
        <p:spPr/>
        <p:txBody>
          <a:bodyPr/>
          <a:lstStyle/>
          <a:p>
            <a:pPr eaLnBrk="1" hangingPunct="1"/>
            <a:r>
              <a:rPr lang="en-US" smtClean="0"/>
              <a:t>The protection for the antennas and any ODU – Outdoor Unit mounted to the towers or poles is provided by their mechanical attachment to the tower or pole</a:t>
            </a:r>
          </a:p>
          <a:p>
            <a:pPr eaLnBrk="1" hangingPunct="1"/>
            <a:r>
              <a:rPr lang="en-US" smtClean="0"/>
              <a:t>Then the tower or pole, as specified here, is itself grounded</a:t>
            </a:r>
          </a:p>
          <a:p>
            <a:pPr eaLnBrk="1" hangingPunct="1"/>
            <a:r>
              <a:rPr lang="en-US" smtClean="0"/>
              <a:t>Thereby grounding the antenna or ODU</a:t>
            </a:r>
          </a:p>
        </p:txBody>
      </p:sp>
      <p:sp>
        <p:nvSpPr>
          <p:cNvPr id="2365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CB85F7-73A3-4C5E-912A-B3BCE8E14630}" type="slidenum">
              <a:rPr lang="en-US" smtClean="0"/>
              <a:pPr eaLnBrk="1" hangingPunct="1"/>
              <a:t>233</a:t>
            </a:fld>
            <a:endParaRPr lang="en-US" smtClean="0"/>
          </a:p>
        </p:txBody>
      </p:sp>
      <p:sp>
        <p:nvSpPr>
          <p:cNvPr id="2365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dirty="0" smtClean="0"/>
              <a:t>Protection for Transmission Line</a:t>
            </a:r>
          </a:p>
        </p:txBody>
      </p:sp>
      <p:sp>
        <p:nvSpPr>
          <p:cNvPr id="237571" name="Rectangle 3"/>
          <p:cNvSpPr>
            <a:spLocks noGrp="1" noChangeArrowheads="1"/>
          </p:cNvSpPr>
          <p:nvPr>
            <p:ph idx="1"/>
          </p:nvPr>
        </p:nvSpPr>
        <p:spPr/>
        <p:txBody>
          <a:bodyPr/>
          <a:lstStyle/>
          <a:p>
            <a:pPr eaLnBrk="1" hangingPunct="1"/>
            <a:r>
              <a:rPr lang="en-US" smtClean="0"/>
              <a:t>Ensure that this connection from equipment to mount is secure</a:t>
            </a:r>
          </a:p>
          <a:p>
            <a:pPr eaLnBrk="1" hangingPunct="1"/>
            <a:r>
              <a:rPr lang="en-US" smtClean="0"/>
              <a:t>In addition to the indirect protection for the antenna and outdoor units mounted to the tower, the transmission cable going to these devices must also be protected</a:t>
            </a:r>
          </a:p>
          <a:p>
            <a:pPr eaLnBrk="1" hangingPunct="1"/>
            <a:r>
              <a:rPr lang="en-US" smtClean="0"/>
              <a:t>The method of protection depends on the type of cable used</a:t>
            </a:r>
          </a:p>
        </p:txBody>
      </p:sp>
      <p:sp>
        <p:nvSpPr>
          <p:cNvPr id="2375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62228FA-5780-4F0C-A533-E353B5782500}" type="slidenum">
              <a:rPr lang="en-US" smtClean="0"/>
              <a:pPr eaLnBrk="1" hangingPunct="1"/>
              <a:t>234</a:t>
            </a:fld>
            <a:endParaRPr lang="en-US" smtClean="0"/>
          </a:p>
        </p:txBody>
      </p:sp>
      <p:sp>
        <p:nvSpPr>
          <p:cNvPr id="2375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pPr eaLnBrk="1" hangingPunct="1"/>
            <a:r>
              <a:rPr lang="en-US" dirty="0" smtClean="0"/>
              <a:t>Protection for Transmission Line</a:t>
            </a:r>
          </a:p>
        </p:txBody>
      </p:sp>
      <p:sp>
        <p:nvSpPr>
          <p:cNvPr id="238595" name="Content Placeholder 2"/>
          <p:cNvSpPr>
            <a:spLocks noGrp="1"/>
          </p:cNvSpPr>
          <p:nvPr>
            <p:ph idx="1"/>
          </p:nvPr>
        </p:nvSpPr>
        <p:spPr/>
        <p:txBody>
          <a:bodyPr/>
          <a:lstStyle/>
          <a:p>
            <a:pPr eaLnBrk="1" hangingPunct="1"/>
            <a:r>
              <a:rPr lang="en-US" smtClean="0"/>
              <a:t>The most common cable type is a coax style</a:t>
            </a:r>
          </a:p>
          <a:p>
            <a:pPr eaLnBrk="1" hangingPunct="1"/>
            <a:r>
              <a:rPr lang="en-US" smtClean="0"/>
              <a:t>Protection for this type of cable requires the shield be attached to ground at several points</a:t>
            </a:r>
          </a:p>
          <a:p>
            <a:pPr eaLnBrk="1" hangingPunct="1"/>
            <a:r>
              <a:rPr lang="en-US" smtClean="0"/>
              <a:t>As in</a:t>
            </a:r>
          </a:p>
        </p:txBody>
      </p:sp>
      <p:sp>
        <p:nvSpPr>
          <p:cNvPr id="238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38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B7E1507-0C31-46CF-82DE-9182585CE555}" type="slidenum">
              <a:rPr lang="en-US" smtClean="0"/>
              <a:pPr eaLnBrk="1" hangingPunct="1"/>
              <a:t>235</a:t>
            </a:fld>
            <a:endParaRPr lang="en-US"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en-US" dirty="0" smtClean="0"/>
              <a:t>Protection for Transmission Line</a:t>
            </a:r>
          </a:p>
        </p:txBody>
      </p:sp>
      <p:pic>
        <p:nvPicPr>
          <p:cNvPr id="239619" name="Picture 14" descr="LightningTransmissionLineTowerGro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3375" y="1363663"/>
            <a:ext cx="6300788" cy="4495800"/>
          </a:xfrm>
        </p:spPr>
      </p:pic>
      <p:sp>
        <p:nvSpPr>
          <p:cNvPr id="2396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5E44F2-B7B3-4D0D-B6EB-61015B5512F4}" type="slidenum">
              <a:rPr lang="en-US" smtClean="0"/>
              <a:pPr eaLnBrk="1" hangingPunct="1"/>
              <a:t>236</a:t>
            </a:fld>
            <a:endParaRPr lang="en-US" smtClean="0"/>
          </a:p>
        </p:txBody>
      </p:sp>
      <p:sp>
        <p:nvSpPr>
          <p:cNvPr id="2396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dirty="0" smtClean="0"/>
              <a:t>Protection for Transmission Line</a:t>
            </a:r>
          </a:p>
        </p:txBody>
      </p:sp>
      <p:sp>
        <p:nvSpPr>
          <p:cNvPr id="240643" name="Rectangle 3"/>
          <p:cNvSpPr>
            <a:spLocks noGrp="1" noChangeArrowheads="1"/>
          </p:cNvSpPr>
          <p:nvPr>
            <p:ph idx="1"/>
          </p:nvPr>
        </p:nvSpPr>
        <p:spPr/>
        <p:txBody>
          <a:bodyPr/>
          <a:lstStyle/>
          <a:p>
            <a:pPr eaLnBrk="1" hangingPunct="1"/>
            <a:r>
              <a:rPr lang="en-US" smtClean="0"/>
              <a:t>This diagram shows the transmission line going down the outside of the tower</a:t>
            </a:r>
          </a:p>
          <a:p>
            <a:pPr eaLnBrk="1" hangingPunct="1"/>
            <a:r>
              <a:rPr lang="en-US" smtClean="0"/>
              <a:t>Some think it should go down the center of the tower</a:t>
            </a:r>
          </a:p>
        </p:txBody>
      </p:sp>
      <p:sp>
        <p:nvSpPr>
          <p:cNvPr id="2406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151DA9-6F95-4933-A7D7-423121BF4827}" type="slidenum">
              <a:rPr lang="en-US" smtClean="0"/>
              <a:pPr eaLnBrk="1" hangingPunct="1"/>
              <a:t>237</a:t>
            </a:fld>
            <a:endParaRPr lang="en-US" smtClean="0"/>
          </a:p>
        </p:txBody>
      </p:sp>
      <p:sp>
        <p:nvSpPr>
          <p:cNvPr id="2406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pPr eaLnBrk="1" hangingPunct="1"/>
            <a:r>
              <a:rPr lang="en-US" dirty="0" smtClean="0"/>
              <a:t>Protection for Transmission Line</a:t>
            </a:r>
          </a:p>
        </p:txBody>
      </p:sp>
      <p:sp>
        <p:nvSpPr>
          <p:cNvPr id="241667" name="Content Placeholder 2"/>
          <p:cNvSpPr>
            <a:spLocks noGrp="1"/>
          </p:cNvSpPr>
          <p:nvPr>
            <p:ph idx="1"/>
          </p:nvPr>
        </p:nvSpPr>
        <p:spPr/>
        <p:txBody>
          <a:bodyPr/>
          <a:lstStyle/>
          <a:p>
            <a:pPr eaLnBrk="1" hangingPunct="1"/>
            <a:r>
              <a:rPr lang="en-US" smtClean="0"/>
              <a:t>To protect the transmission line, which will be a coax cable in this case, the shielding inside this cable should be connected at the top of the tower, the base of the tower, and just before the cable enters the building</a:t>
            </a:r>
          </a:p>
        </p:txBody>
      </p:sp>
      <p:sp>
        <p:nvSpPr>
          <p:cNvPr id="241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41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242E05-EB8E-405B-95A2-972B2C4EB338}" type="slidenum">
              <a:rPr lang="en-US" smtClean="0"/>
              <a:pPr eaLnBrk="1" hangingPunct="1"/>
              <a:t>238</a:t>
            </a:fld>
            <a:endParaRPr lang="en-US" smtClean="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dirty="0" smtClean="0"/>
              <a:t>Protection for Transmission Line</a:t>
            </a:r>
          </a:p>
        </p:txBody>
      </p:sp>
      <p:sp>
        <p:nvSpPr>
          <p:cNvPr id="242691" name="Content Placeholder 2"/>
          <p:cNvSpPr>
            <a:spLocks noGrp="1"/>
          </p:cNvSpPr>
          <p:nvPr>
            <p:ph idx="1"/>
          </p:nvPr>
        </p:nvSpPr>
        <p:spPr/>
        <p:txBody>
          <a:bodyPr/>
          <a:lstStyle/>
          <a:p>
            <a:pPr eaLnBrk="1" hangingPunct="1"/>
            <a:r>
              <a:rPr lang="en-US" smtClean="0"/>
              <a:t>Some equipment manufacturers think it should also be grounded to the tower every 25 m in one manufacturer’s viewpoint and every 60 m in another’s</a:t>
            </a:r>
          </a:p>
          <a:p>
            <a:pPr eaLnBrk="1" hangingPunct="1"/>
            <a:r>
              <a:rPr lang="en-US" smtClean="0"/>
              <a:t>The connections going down the tower are made using a clamp-on device such as this</a:t>
            </a:r>
          </a:p>
        </p:txBody>
      </p:sp>
      <p:sp>
        <p:nvSpPr>
          <p:cNvPr id="242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42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BAEFD3-E337-421F-B5C6-A93BBB9212BC}" type="slidenum">
              <a:rPr lang="en-US" smtClean="0"/>
              <a:pPr eaLnBrk="1" hangingPunct="1"/>
              <a:t>239</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Medium Size Tower</a:t>
            </a:r>
          </a:p>
        </p:txBody>
      </p:sp>
      <p:pic>
        <p:nvPicPr>
          <p:cNvPr id="26627" name="Picture 4" descr="top-se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8300" y="1363663"/>
            <a:ext cx="3079750" cy="4684712"/>
          </a:xfrm>
        </p:spPr>
      </p:pic>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D40A99-B2AE-42A0-B1FD-1577A5A9F35C}" type="slidenum">
              <a:rPr lang="en-US" smtClean="0"/>
              <a:pPr eaLnBrk="1" hangingPunct="1"/>
              <a:t>24</a:t>
            </a:fld>
            <a:endParaRPr lang="en-US" smtClean="0"/>
          </a:p>
        </p:txBody>
      </p:sp>
      <p:sp>
        <p:nvSpPr>
          <p:cNvPr id="26629" name="Text Box 6"/>
          <p:cNvSpPr txBox="1">
            <a:spLocks noChangeArrowheads="1"/>
          </p:cNvSpPr>
          <p:nvPr/>
        </p:nvSpPr>
        <p:spPr bwMode="auto">
          <a:xfrm>
            <a:off x="933450" y="1905000"/>
            <a:ext cx="2247900" cy="15621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 top section with sector antennas in place</a:t>
            </a:r>
          </a:p>
        </p:txBody>
      </p:sp>
      <p:sp>
        <p:nvSpPr>
          <p:cNvPr id="2663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8"/>
          <p:cNvSpPr>
            <a:spLocks noGrp="1" noChangeArrowheads="1"/>
          </p:cNvSpPr>
          <p:nvPr>
            <p:ph type="title" sz="quarter"/>
          </p:nvPr>
        </p:nvSpPr>
        <p:spPr/>
        <p:txBody>
          <a:bodyPr/>
          <a:lstStyle/>
          <a:p>
            <a:pPr eaLnBrk="1" hangingPunct="1"/>
            <a:r>
              <a:rPr lang="en-US" dirty="0" smtClean="0"/>
              <a:t>Protection for Transmission Line</a:t>
            </a:r>
          </a:p>
        </p:txBody>
      </p:sp>
      <p:pic>
        <p:nvPicPr>
          <p:cNvPr id="243715" name="Picture 4" descr="p-rf-lp-acc-gk-mi-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24025" y="1460500"/>
            <a:ext cx="1428750" cy="1630363"/>
          </a:xfrm>
        </p:spPr>
      </p:pic>
      <p:pic>
        <p:nvPicPr>
          <p:cNvPr id="243716" name="Picture 21" descr="p-rf-lp-acc-gk-mi-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991225" y="1460500"/>
            <a:ext cx="1428750" cy="1630363"/>
          </a:xfrm>
        </p:spPr>
      </p:pic>
      <p:pic>
        <p:nvPicPr>
          <p:cNvPr id="243717" name="Picture 24" descr="p-rf-lp-acc-gk-mi-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62125" y="4318000"/>
            <a:ext cx="1428750" cy="1428750"/>
          </a:xfrm>
        </p:spPr>
      </p:pic>
      <p:pic>
        <p:nvPicPr>
          <p:cNvPr id="243718" name="Picture 27" descr="p-rf-lp-acc-gk-mi-5"/>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953125" y="4318000"/>
            <a:ext cx="1428750" cy="1428750"/>
          </a:xfrm>
        </p:spPr>
      </p:pic>
      <p:sp>
        <p:nvSpPr>
          <p:cNvPr id="24371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5CA914-3879-41AB-8765-2F52812396BB}" type="slidenum">
              <a:rPr lang="en-US" smtClean="0"/>
              <a:pPr eaLnBrk="1" hangingPunct="1"/>
              <a:t>240</a:t>
            </a:fld>
            <a:endParaRPr lang="en-US" smtClean="0"/>
          </a:p>
        </p:txBody>
      </p:sp>
      <p:sp>
        <p:nvSpPr>
          <p:cNvPr id="243720" name="Text Box 30"/>
          <p:cNvSpPr txBox="1">
            <a:spLocks noChangeArrowheads="1"/>
          </p:cNvSpPr>
          <p:nvPr/>
        </p:nvSpPr>
        <p:spPr bwMode="auto">
          <a:xfrm>
            <a:off x="3733800" y="1905000"/>
            <a:ext cx="16002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Strip the outer cover off the cable</a:t>
            </a:r>
            <a:br>
              <a:rPr lang="en-US"/>
            </a:br>
            <a:endParaRPr lang="en-US"/>
          </a:p>
          <a:p>
            <a:pPr eaLnBrk="1" hangingPunct="1">
              <a:spcBef>
                <a:spcPct val="50000"/>
              </a:spcBef>
            </a:pPr>
            <a:r>
              <a:rPr lang="en-US"/>
              <a:t>Attach a clamp over this area</a:t>
            </a:r>
            <a:br>
              <a:rPr lang="en-US"/>
            </a:br>
            <a:endParaRPr lang="en-US"/>
          </a:p>
          <a:p>
            <a:pPr eaLnBrk="1" hangingPunct="1">
              <a:spcBef>
                <a:spcPct val="50000"/>
              </a:spcBef>
            </a:pPr>
            <a:r>
              <a:rPr lang="en-US"/>
              <a:t>Weatherproof the connection</a:t>
            </a:r>
            <a:br>
              <a:rPr lang="en-US"/>
            </a:br>
            <a:endParaRPr lang="en-US"/>
          </a:p>
          <a:p>
            <a:pPr eaLnBrk="1" hangingPunct="1">
              <a:spcBef>
                <a:spcPct val="50000"/>
              </a:spcBef>
            </a:pPr>
            <a:r>
              <a:rPr lang="en-US"/>
              <a:t>Attach this to ground</a:t>
            </a:r>
          </a:p>
        </p:txBody>
      </p:sp>
      <p:sp>
        <p:nvSpPr>
          <p:cNvPr id="243721" name="Line 31"/>
          <p:cNvSpPr>
            <a:spLocks noChangeShapeType="1"/>
          </p:cNvSpPr>
          <p:nvPr/>
        </p:nvSpPr>
        <p:spPr bwMode="auto">
          <a:xfrm flipH="1">
            <a:off x="2438400" y="2362200"/>
            <a:ext cx="1295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3722" name="Line 32"/>
          <p:cNvSpPr>
            <a:spLocks noChangeShapeType="1"/>
          </p:cNvSpPr>
          <p:nvPr/>
        </p:nvSpPr>
        <p:spPr bwMode="auto">
          <a:xfrm flipV="1">
            <a:off x="5029200" y="3048000"/>
            <a:ext cx="1219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3723" name="Line 33"/>
          <p:cNvSpPr>
            <a:spLocks noChangeShapeType="1"/>
          </p:cNvSpPr>
          <p:nvPr/>
        </p:nvSpPr>
        <p:spPr bwMode="auto">
          <a:xfrm flipH="1">
            <a:off x="2514600" y="4800600"/>
            <a:ext cx="1219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3724" name="Line 34"/>
          <p:cNvSpPr>
            <a:spLocks noChangeShapeType="1"/>
          </p:cNvSpPr>
          <p:nvPr/>
        </p:nvSpPr>
        <p:spPr bwMode="auto">
          <a:xfrm flipV="1">
            <a:off x="5257800" y="5029200"/>
            <a:ext cx="1371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3725"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en-US" dirty="0" smtClean="0"/>
              <a:t>Protection for Transmission Line</a:t>
            </a:r>
          </a:p>
        </p:txBody>
      </p:sp>
      <p:sp>
        <p:nvSpPr>
          <p:cNvPr id="244739" name="Rectangle 3"/>
          <p:cNvSpPr>
            <a:spLocks noGrp="1" noChangeArrowheads="1"/>
          </p:cNvSpPr>
          <p:nvPr>
            <p:ph idx="1"/>
          </p:nvPr>
        </p:nvSpPr>
        <p:spPr/>
        <p:txBody>
          <a:bodyPr/>
          <a:lstStyle/>
          <a:p>
            <a:pPr eaLnBrk="1" hangingPunct="1"/>
            <a:r>
              <a:rPr lang="en-US" smtClean="0"/>
              <a:t>At the entrance to the structure the coax cable shield should be connected to a grounded bulkhead plate</a:t>
            </a:r>
          </a:p>
          <a:p>
            <a:pPr eaLnBrk="1" hangingPunct="1"/>
            <a:r>
              <a:rPr lang="en-US" smtClean="0"/>
              <a:t>This bulkhead has RF type coax connectors mounted on a copper plate</a:t>
            </a:r>
          </a:p>
          <a:p>
            <a:pPr eaLnBrk="1" hangingPunct="1"/>
            <a:r>
              <a:rPr lang="en-US" smtClean="0"/>
              <a:t>The copper plate is connected to earth ground using several wide copper straps</a:t>
            </a:r>
          </a:p>
        </p:txBody>
      </p:sp>
      <p:sp>
        <p:nvSpPr>
          <p:cNvPr id="2447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BEC244B-D0F6-4871-B654-81A4B2B715AA}" type="slidenum">
              <a:rPr lang="en-US" smtClean="0"/>
              <a:pPr eaLnBrk="1" hangingPunct="1"/>
              <a:t>241</a:t>
            </a:fld>
            <a:endParaRPr lang="en-US" smtClean="0"/>
          </a:p>
        </p:txBody>
      </p:sp>
      <p:sp>
        <p:nvSpPr>
          <p:cNvPr id="2447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pPr eaLnBrk="1" hangingPunct="1"/>
            <a:r>
              <a:rPr lang="en-US" smtClean="0"/>
              <a:t>Protection for Transmission Line</a:t>
            </a:r>
          </a:p>
        </p:txBody>
      </p:sp>
      <p:sp>
        <p:nvSpPr>
          <p:cNvPr id="245763" name="Content Placeholder 2"/>
          <p:cNvSpPr>
            <a:spLocks noGrp="1"/>
          </p:cNvSpPr>
          <p:nvPr>
            <p:ph idx="1"/>
          </p:nvPr>
        </p:nvSpPr>
        <p:spPr/>
        <p:txBody>
          <a:bodyPr/>
          <a:lstStyle/>
          <a:p>
            <a:pPr eaLnBrk="1" hangingPunct="1"/>
            <a:r>
              <a:rPr lang="en-US" dirty="0" smtClean="0"/>
              <a:t>In many cases the center conductor of the coax cable will be carrying a DC current for the outdoor unit mounted up on the tower</a:t>
            </a:r>
          </a:p>
          <a:p>
            <a:pPr eaLnBrk="1" hangingPunct="1"/>
            <a:r>
              <a:rPr lang="en-US" dirty="0" smtClean="0"/>
              <a:t>Therefore, the outside shield should be the only thing connected to ground</a:t>
            </a:r>
          </a:p>
          <a:p>
            <a:pPr eaLnBrk="1" hangingPunct="1"/>
            <a:r>
              <a:rPr lang="en-US" dirty="0" smtClean="0"/>
              <a:t>Next we will look at a photograph of the parts used</a:t>
            </a:r>
          </a:p>
        </p:txBody>
      </p:sp>
      <p:sp>
        <p:nvSpPr>
          <p:cNvPr id="245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45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E78EB0-66B0-49E5-9BE4-66EB5838EEAB}" type="slidenum">
              <a:rPr lang="en-US" smtClean="0"/>
              <a:pPr eaLnBrk="1" hangingPunct="1"/>
              <a:t>242</a:t>
            </a:fld>
            <a:endParaRPr lang="en-US" smtClean="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smtClean="0"/>
              <a:t>Protection for Transmission Line</a:t>
            </a:r>
          </a:p>
        </p:txBody>
      </p:sp>
      <p:sp>
        <p:nvSpPr>
          <p:cNvPr id="246787" name="Rectangle 3"/>
          <p:cNvSpPr>
            <a:spLocks noGrp="1" noChangeArrowheads="1"/>
          </p:cNvSpPr>
          <p:nvPr>
            <p:ph idx="1"/>
          </p:nvPr>
        </p:nvSpPr>
        <p:spPr/>
        <p:txBody>
          <a:bodyPr/>
          <a:lstStyle/>
          <a:p>
            <a:pPr eaLnBrk="1" hangingPunct="1"/>
            <a:r>
              <a:rPr lang="en-US" smtClean="0"/>
              <a:t>First there is the wall bulkhead</a:t>
            </a:r>
          </a:p>
          <a:p>
            <a:pPr eaLnBrk="1" hangingPunct="1"/>
            <a:r>
              <a:rPr lang="en-US" smtClean="0"/>
              <a:t>This bulkhead is about 12 inches square</a:t>
            </a:r>
          </a:p>
          <a:p>
            <a:pPr eaLnBrk="1" hangingPunct="1"/>
            <a:r>
              <a:rPr lang="en-US" smtClean="0"/>
              <a:t>The black connectors are where the coax cable is attached from the outside to the inside</a:t>
            </a:r>
          </a:p>
          <a:p>
            <a:pPr eaLnBrk="1" hangingPunct="1"/>
            <a:r>
              <a:rPr lang="en-US" smtClean="0"/>
              <a:t>The straps that go to ground are what is coming out of the bottom</a:t>
            </a:r>
          </a:p>
          <a:p>
            <a:pPr eaLnBrk="1" hangingPunct="1"/>
            <a:r>
              <a:rPr lang="en-US" smtClean="0"/>
              <a:t>These are flat as opposed to round due to skin effect</a:t>
            </a:r>
          </a:p>
        </p:txBody>
      </p:sp>
      <p:sp>
        <p:nvSpPr>
          <p:cNvPr id="2467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BE598A-1383-4B8C-B23B-04488D835B3B}" type="slidenum">
              <a:rPr lang="en-US" smtClean="0"/>
              <a:pPr eaLnBrk="1" hangingPunct="1"/>
              <a:t>243</a:t>
            </a:fld>
            <a:endParaRPr lang="en-US" smtClean="0"/>
          </a:p>
        </p:txBody>
      </p:sp>
      <p:sp>
        <p:nvSpPr>
          <p:cNvPr id="2467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smtClean="0"/>
              <a:t>Protection for Transmission Line</a:t>
            </a:r>
          </a:p>
        </p:txBody>
      </p:sp>
      <p:pic>
        <p:nvPicPr>
          <p:cNvPr id="247811" name="Picture 4" descr="GroundBulkhe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68525" y="1403350"/>
            <a:ext cx="4765675" cy="4154488"/>
          </a:xfrm>
        </p:spPr>
      </p:pic>
      <p:sp>
        <p:nvSpPr>
          <p:cNvPr id="2478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A27ADB-5698-44A4-93A1-4EE04414B73F}" type="slidenum">
              <a:rPr lang="en-US" smtClean="0"/>
              <a:pPr eaLnBrk="1" hangingPunct="1"/>
              <a:t>244</a:t>
            </a:fld>
            <a:endParaRPr lang="en-US" smtClean="0"/>
          </a:p>
        </p:txBody>
      </p:sp>
      <p:sp>
        <p:nvSpPr>
          <p:cNvPr id="247813" name="Text Box 6"/>
          <p:cNvSpPr txBox="1">
            <a:spLocks noChangeArrowheads="1"/>
          </p:cNvSpPr>
          <p:nvPr/>
        </p:nvSpPr>
        <p:spPr bwMode="auto">
          <a:xfrm>
            <a:off x="6553200" y="1524000"/>
            <a:ext cx="2209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Common Grounding Plate</a:t>
            </a:r>
          </a:p>
        </p:txBody>
      </p:sp>
      <p:sp>
        <p:nvSpPr>
          <p:cNvPr id="247814" name="Text Box 7"/>
          <p:cNvSpPr txBox="1">
            <a:spLocks noChangeArrowheads="1"/>
          </p:cNvSpPr>
          <p:nvPr/>
        </p:nvSpPr>
        <p:spPr bwMode="auto">
          <a:xfrm>
            <a:off x="6629400" y="2819400"/>
            <a:ext cx="2362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Coax Connectors</a:t>
            </a:r>
          </a:p>
        </p:txBody>
      </p:sp>
      <p:sp>
        <p:nvSpPr>
          <p:cNvPr id="247815" name="Text Box 8"/>
          <p:cNvSpPr txBox="1">
            <a:spLocks noChangeArrowheads="1"/>
          </p:cNvSpPr>
          <p:nvPr/>
        </p:nvSpPr>
        <p:spPr bwMode="auto">
          <a:xfrm>
            <a:off x="6477000" y="4511675"/>
            <a:ext cx="2209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Straps from Plate to Ground</a:t>
            </a:r>
          </a:p>
        </p:txBody>
      </p:sp>
      <p:sp>
        <p:nvSpPr>
          <p:cNvPr id="247816" name="Line 9"/>
          <p:cNvSpPr>
            <a:spLocks noChangeShapeType="1"/>
          </p:cNvSpPr>
          <p:nvPr/>
        </p:nvSpPr>
        <p:spPr bwMode="auto">
          <a:xfrm flipH="1" flipV="1">
            <a:off x="5105400" y="4419600"/>
            <a:ext cx="1371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817" name="Line 10"/>
          <p:cNvSpPr>
            <a:spLocks noChangeShapeType="1"/>
          </p:cNvSpPr>
          <p:nvPr/>
        </p:nvSpPr>
        <p:spPr bwMode="auto">
          <a:xfrm flipH="1" flipV="1">
            <a:off x="3581400" y="4572000"/>
            <a:ext cx="2895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818" name="Line 11"/>
          <p:cNvSpPr>
            <a:spLocks noChangeShapeType="1"/>
          </p:cNvSpPr>
          <p:nvPr/>
        </p:nvSpPr>
        <p:spPr bwMode="auto">
          <a:xfrm flipH="1">
            <a:off x="5715000" y="3048000"/>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819" name="Line 12"/>
          <p:cNvSpPr>
            <a:spLocks noChangeShapeType="1"/>
          </p:cNvSpPr>
          <p:nvPr/>
        </p:nvSpPr>
        <p:spPr bwMode="auto">
          <a:xfrm flipH="1">
            <a:off x="5486400" y="1981200"/>
            <a:ext cx="1143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820"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5"/>
          <p:cNvSpPr>
            <a:spLocks noGrp="1" noChangeArrowheads="1"/>
          </p:cNvSpPr>
          <p:nvPr>
            <p:ph type="title"/>
          </p:nvPr>
        </p:nvSpPr>
        <p:spPr/>
        <p:txBody>
          <a:bodyPr/>
          <a:lstStyle/>
          <a:p>
            <a:pPr eaLnBrk="1" hangingPunct="1"/>
            <a:r>
              <a:rPr lang="en-US" dirty="0" smtClean="0"/>
              <a:t>Coax Entry Ports</a:t>
            </a:r>
          </a:p>
        </p:txBody>
      </p:sp>
      <p:pic>
        <p:nvPicPr>
          <p:cNvPr id="248835" name="Picture 4" descr="CoaxThroughEntryGrommotInsid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4425" y="1584325"/>
            <a:ext cx="6886575" cy="4591050"/>
          </a:xfrm>
        </p:spPr>
      </p:pic>
      <p:sp>
        <p:nvSpPr>
          <p:cNvPr id="2488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C34EA0-6DD4-49AD-82D8-A84EB8B042B9}" type="slidenum">
              <a:rPr lang="en-US" smtClean="0"/>
              <a:pPr eaLnBrk="1" hangingPunct="1"/>
              <a:t>245</a:t>
            </a:fld>
            <a:endParaRPr lang="en-US" smtClean="0"/>
          </a:p>
        </p:txBody>
      </p:sp>
      <p:sp>
        <p:nvSpPr>
          <p:cNvPr id="24883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5"/>
          <p:cNvSpPr>
            <a:spLocks noGrp="1" noChangeArrowheads="1"/>
          </p:cNvSpPr>
          <p:nvPr>
            <p:ph type="title"/>
          </p:nvPr>
        </p:nvSpPr>
        <p:spPr/>
        <p:txBody>
          <a:bodyPr/>
          <a:lstStyle/>
          <a:p>
            <a:pPr eaLnBrk="1" hangingPunct="1"/>
            <a:r>
              <a:rPr lang="en-US" dirty="0" smtClean="0"/>
              <a:t>Unused Coax Entry Ports</a:t>
            </a:r>
          </a:p>
        </p:txBody>
      </p:sp>
      <p:pic>
        <p:nvPicPr>
          <p:cNvPr id="249859" name="Picture 4" descr="CoaxEntryGromme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4900" y="1565275"/>
            <a:ext cx="6877050" cy="4584700"/>
          </a:xfrm>
        </p:spPr>
      </p:pic>
      <p:sp>
        <p:nvSpPr>
          <p:cNvPr id="2498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B5E0C5-4B58-4BBE-97D9-41D2DDF6B1FE}" type="slidenum">
              <a:rPr lang="en-US" smtClean="0"/>
              <a:pPr eaLnBrk="1" hangingPunct="1"/>
              <a:t>246</a:t>
            </a:fld>
            <a:endParaRPr lang="en-US" smtClean="0"/>
          </a:p>
        </p:txBody>
      </p:sp>
      <p:sp>
        <p:nvSpPr>
          <p:cNvPr id="24986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5"/>
          <p:cNvSpPr>
            <a:spLocks noGrp="1" noChangeArrowheads="1"/>
          </p:cNvSpPr>
          <p:nvPr>
            <p:ph type="title"/>
          </p:nvPr>
        </p:nvSpPr>
        <p:spPr/>
        <p:txBody>
          <a:bodyPr/>
          <a:lstStyle/>
          <a:p>
            <a:pPr eaLnBrk="1" hangingPunct="1"/>
            <a:r>
              <a:rPr lang="en-US" dirty="0" smtClean="0"/>
              <a:t>Ground Bar for Coax Shield</a:t>
            </a:r>
          </a:p>
        </p:txBody>
      </p:sp>
      <p:pic>
        <p:nvPicPr>
          <p:cNvPr id="250883" name="Picture 4" descr="CoaxGrioundAtBuildingEntryAndBusb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033588"/>
            <a:ext cx="5486400" cy="3657600"/>
          </a:xfrm>
        </p:spPr>
      </p:pic>
      <p:sp>
        <p:nvSpPr>
          <p:cNvPr id="2508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ED70D80-375E-476C-8817-CE1B6F64A59B}" type="slidenum">
              <a:rPr lang="en-US" smtClean="0"/>
              <a:pPr eaLnBrk="1" hangingPunct="1"/>
              <a:t>247</a:t>
            </a:fld>
            <a:endParaRPr lang="en-US" smtClean="0"/>
          </a:p>
        </p:txBody>
      </p:sp>
      <p:sp>
        <p:nvSpPr>
          <p:cNvPr id="25088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5"/>
          <p:cNvSpPr>
            <a:spLocks noGrp="1" noChangeArrowheads="1"/>
          </p:cNvSpPr>
          <p:nvPr>
            <p:ph type="title"/>
          </p:nvPr>
        </p:nvSpPr>
        <p:spPr/>
        <p:txBody>
          <a:bodyPr/>
          <a:lstStyle/>
          <a:p>
            <a:pPr eaLnBrk="1" hangingPunct="1"/>
            <a:r>
              <a:rPr lang="en-US" dirty="0" smtClean="0"/>
              <a:t>Coax Shield Grounds on Tower</a:t>
            </a:r>
          </a:p>
        </p:txBody>
      </p:sp>
      <p:pic>
        <p:nvPicPr>
          <p:cNvPr id="251907" name="Picture 4" descr="CoaxGroundOnTow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4425" y="1584325"/>
            <a:ext cx="6858000" cy="4572000"/>
          </a:xfrm>
        </p:spPr>
      </p:pic>
      <p:sp>
        <p:nvSpPr>
          <p:cNvPr id="2519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ADAC53-8924-488F-8522-A793332F2A61}" type="slidenum">
              <a:rPr lang="en-US" smtClean="0"/>
              <a:pPr eaLnBrk="1" hangingPunct="1"/>
              <a:t>248</a:t>
            </a:fld>
            <a:endParaRPr lang="en-US" smtClean="0"/>
          </a:p>
        </p:txBody>
      </p:sp>
      <p:sp>
        <p:nvSpPr>
          <p:cNvPr id="25190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US" dirty="0" smtClean="0"/>
              <a:t>Protection for Transmission Line</a:t>
            </a:r>
          </a:p>
        </p:txBody>
      </p:sp>
      <p:sp>
        <p:nvSpPr>
          <p:cNvPr id="252931" name="Rectangle 3"/>
          <p:cNvSpPr>
            <a:spLocks noGrp="1" noChangeArrowheads="1"/>
          </p:cNvSpPr>
          <p:nvPr>
            <p:ph idx="1"/>
          </p:nvPr>
        </p:nvSpPr>
        <p:spPr/>
        <p:txBody>
          <a:bodyPr/>
          <a:lstStyle/>
          <a:p>
            <a:pPr eaLnBrk="1" hangingPunct="1"/>
            <a:r>
              <a:rPr lang="en-US" dirty="0" smtClean="0"/>
              <a:t>Additional protection in the form of a coax cable lightning arrestor can be added at the bulkhead mounting plate where the coax cable enters the building or other enclosure</a:t>
            </a:r>
          </a:p>
          <a:p>
            <a:pPr eaLnBrk="1" hangingPunct="1"/>
            <a:r>
              <a:rPr lang="en-US" dirty="0" smtClean="0"/>
              <a:t>This will remove any excessive surge voltage that may be present on the center conductor</a:t>
            </a:r>
          </a:p>
        </p:txBody>
      </p:sp>
      <p:sp>
        <p:nvSpPr>
          <p:cNvPr id="2529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EC310D2-EEB8-4940-9DF2-823F841CE7D1}" type="slidenum">
              <a:rPr lang="en-US" smtClean="0"/>
              <a:pPr eaLnBrk="1" hangingPunct="1"/>
              <a:t>249</a:t>
            </a:fld>
            <a:endParaRPr lang="en-US" smtClean="0"/>
          </a:p>
        </p:txBody>
      </p:sp>
      <p:sp>
        <p:nvSpPr>
          <p:cNvPr id="2529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Medium Size Tower</a:t>
            </a:r>
          </a:p>
        </p:txBody>
      </p:sp>
      <p:pic>
        <p:nvPicPr>
          <p:cNvPr id="27651" name="Picture 4" descr="agnes-comle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8875" y="1250950"/>
            <a:ext cx="4086225" cy="4872038"/>
          </a:xfrm>
        </p:spPr>
      </p:pic>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4F8308-64BD-4A76-A8A9-C7F5A5CC0238}" type="slidenum">
              <a:rPr lang="en-US" smtClean="0"/>
              <a:pPr eaLnBrk="1" hangingPunct="1"/>
              <a:t>25</a:t>
            </a:fld>
            <a:endParaRPr lang="en-US" smtClean="0"/>
          </a:p>
        </p:txBody>
      </p:sp>
      <p:sp>
        <p:nvSpPr>
          <p:cNvPr id="27653" name="Text Box 6"/>
          <p:cNvSpPr txBox="1">
            <a:spLocks noChangeArrowheads="1"/>
          </p:cNvSpPr>
          <p:nvPr/>
        </p:nvSpPr>
        <p:spPr bwMode="auto">
          <a:xfrm>
            <a:off x="914400" y="1885950"/>
            <a:ext cx="224790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 finished tower</a:t>
            </a:r>
          </a:p>
        </p:txBody>
      </p:sp>
      <p:sp>
        <p:nvSpPr>
          <p:cNvPr id="2765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p:txBody>
          <a:bodyPr/>
          <a:lstStyle/>
          <a:p>
            <a:pPr eaLnBrk="1" hangingPunct="1"/>
            <a:r>
              <a:rPr lang="en-US" dirty="0" smtClean="0"/>
              <a:t>Protection for Transmission Line</a:t>
            </a:r>
          </a:p>
        </p:txBody>
      </p:sp>
      <p:sp>
        <p:nvSpPr>
          <p:cNvPr id="253955" name="Content Placeholder 2"/>
          <p:cNvSpPr>
            <a:spLocks noGrp="1"/>
          </p:cNvSpPr>
          <p:nvPr>
            <p:ph idx="1"/>
          </p:nvPr>
        </p:nvSpPr>
        <p:spPr/>
        <p:txBody>
          <a:bodyPr/>
          <a:lstStyle/>
          <a:p>
            <a:pPr eaLnBrk="1" hangingPunct="1"/>
            <a:r>
              <a:rPr lang="en-US" smtClean="0"/>
              <a:t>This type of lightning protector should be installed outside the entrance to the building and should be mounted on the bulkhead plate that is properly grounded</a:t>
            </a:r>
          </a:p>
        </p:txBody>
      </p:sp>
      <p:sp>
        <p:nvSpPr>
          <p:cNvPr id="2539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539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8A0424-C830-4E90-91E2-6B04BA6195AF}" type="slidenum">
              <a:rPr lang="en-US" smtClean="0"/>
              <a:pPr eaLnBrk="1" hangingPunct="1"/>
              <a:t>250</a:t>
            </a:fld>
            <a:endParaRPr lang="en-US"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5"/>
          <p:cNvSpPr>
            <a:spLocks noGrp="1" noChangeArrowheads="1"/>
          </p:cNvSpPr>
          <p:nvPr>
            <p:ph type="title"/>
          </p:nvPr>
        </p:nvSpPr>
        <p:spPr/>
        <p:txBody>
          <a:bodyPr/>
          <a:lstStyle/>
          <a:p>
            <a:pPr eaLnBrk="1" hangingPunct="1"/>
            <a:r>
              <a:rPr lang="en-US" dirty="0" smtClean="0"/>
              <a:t>Lightning Arrestor Ground</a:t>
            </a:r>
          </a:p>
        </p:txBody>
      </p:sp>
      <p:pic>
        <p:nvPicPr>
          <p:cNvPr id="254979" name="Picture 4" descr="QuarterWaveLightningArrestorInsid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3475" y="1603375"/>
            <a:ext cx="6829425" cy="4552950"/>
          </a:xfrm>
        </p:spPr>
      </p:pic>
      <p:sp>
        <p:nvSpPr>
          <p:cNvPr id="2549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EF429BA-1E5F-4118-B0ED-770E47F3C1D6}" type="slidenum">
              <a:rPr lang="en-US" smtClean="0"/>
              <a:pPr eaLnBrk="1" hangingPunct="1"/>
              <a:t>251</a:t>
            </a:fld>
            <a:endParaRPr lang="en-US" smtClean="0"/>
          </a:p>
        </p:txBody>
      </p:sp>
      <p:sp>
        <p:nvSpPr>
          <p:cNvPr id="254981" name="Text Box 8"/>
          <p:cNvSpPr txBox="1">
            <a:spLocks noChangeArrowheads="1"/>
          </p:cNvSpPr>
          <p:nvPr/>
        </p:nvSpPr>
        <p:spPr bwMode="auto">
          <a:xfrm>
            <a:off x="1295400" y="5162550"/>
            <a:ext cx="436245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Lightning arrestors mounted to interior side of bulkhead</a:t>
            </a:r>
          </a:p>
        </p:txBody>
      </p:sp>
      <p:sp>
        <p:nvSpPr>
          <p:cNvPr id="254982" name="Line 9"/>
          <p:cNvSpPr>
            <a:spLocks noChangeShapeType="1"/>
          </p:cNvSpPr>
          <p:nvPr/>
        </p:nvSpPr>
        <p:spPr bwMode="auto">
          <a:xfrm flipV="1">
            <a:off x="3143250" y="3886200"/>
            <a:ext cx="1162050" cy="1181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4983"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5"/>
          <p:cNvSpPr>
            <a:spLocks noGrp="1" noChangeArrowheads="1"/>
          </p:cNvSpPr>
          <p:nvPr>
            <p:ph type="title"/>
          </p:nvPr>
        </p:nvSpPr>
        <p:spPr/>
        <p:txBody>
          <a:bodyPr/>
          <a:lstStyle/>
          <a:p>
            <a:pPr eaLnBrk="1" hangingPunct="1"/>
            <a:r>
              <a:rPr lang="en-US" dirty="0" smtClean="0"/>
              <a:t>Lightning Arrestor Ground Bar</a:t>
            </a:r>
          </a:p>
        </p:txBody>
      </p:sp>
      <p:pic>
        <p:nvPicPr>
          <p:cNvPr id="256003" name="Picture 4" descr="QuarterWaveLightningArrestorAndBusBarInsid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03375"/>
            <a:ext cx="6800850" cy="4533900"/>
          </a:xfrm>
        </p:spPr>
      </p:pic>
      <p:sp>
        <p:nvSpPr>
          <p:cNvPr id="2560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02F1E7-EAB8-4D30-9BAA-1604EAA74894}" type="slidenum">
              <a:rPr lang="en-US" smtClean="0"/>
              <a:pPr eaLnBrk="1" hangingPunct="1"/>
              <a:t>252</a:t>
            </a:fld>
            <a:endParaRPr lang="en-US" smtClean="0"/>
          </a:p>
        </p:txBody>
      </p:sp>
      <p:sp>
        <p:nvSpPr>
          <p:cNvPr id="25600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r>
              <a:rPr lang="en-US" dirty="0" smtClean="0"/>
              <a:t>Protection for Transmission Line</a:t>
            </a:r>
          </a:p>
        </p:txBody>
      </p:sp>
      <p:sp>
        <p:nvSpPr>
          <p:cNvPr id="257027" name="Rectangle 3"/>
          <p:cNvSpPr>
            <a:spLocks noGrp="1" noChangeArrowheads="1"/>
          </p:cNvSpPr>
          <p:nvPr>
            <p:ph idx="1"/>
          </p:nvPr>
        </p:nvSpPr>
        <p:spPr/>
        <p:txBody>
          <a:bodyPr/>
          <a:lstStyle/>
          <a:p>
            <a:pPr eaLnBrk="1" hangingPunct="1"/>
            <a:r>
              <a:rPr lang="en-US" smtClean="0"/>
              <a:t>For ODUs mounted directly to the tower or pole up by the antenna, commonly a short transmission line is used to connect this box to the antenna</a:t>
            </a:r>
          </a:p>
          <a:p>
            <a:pPr eaLnBrk="1" hangingPunct="1"/>
            <a:r>
              <a:rPr lang="en-US" smtClean="0"/>
              <a:t>The shielding of this cable must be grounded as well</a:t>
            </a:r>
          </a:p>
          <a:p>
            <a:pPr eaLnBrk="1" hangingPunct="1"/>
            <a:r>
              <a:rPr lang="en-US" smtClean="0"/>
              <a:t>This ground should be where the ODU is mounted to the mast to direct any current down the tower or pole grounding system</a:t>
            </a:r>
          </a:p>
        </p:txBody>
      </p:sp>
      <p:sp>
        <p:nvSpPr>
          <p:cNvPr id="2570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5F822C-DB69-460A-BC69-F5B5527D446C}" type="slidenum">
              <a:rPr lang="en-US" smtClean="0"/>
              <a:pPr eaLnBrk="1" hangingPunct="1"/>
              <a:t>253</a:t>
            </a:fld>
            <a:endParaRPr lang="en-US" smtClean="0"/>
          </a:p>
        </p:txBody>
      </p:sp>
      <p:sp>
        <p:nvSpPr>
          <p:cNvPr id="2570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r>
              <a:rPr lang="en-US" dirty="0" smtClean="0"/>
              <a:t>Lightning Arrestor Types</a:t>
            </a:r>
          </a:p>
        </p:txBody>
      </p:sp>
      <p:sp>
        <p:nvSpPr>
          <p:cNvPr id="258051" name="Rectangle 3"/>
          <p:cNvSpPr>
            <a:spLocks noGrp="1" noChangeArrowheads="1"/>
          </p:cNvSpPr>
          <p:nvPr>
            <p:ph idx="1"/>
          </p:nvPr>
        </p:nvSpPr>
        <p:spPr/>
        <p:txBody>
          <a:bodyPr/>
          <a:lstStyle/>
          <a:p>
            <a:pPr eaLnBrk="1" hangingPunct="1"/>
            <a:r>
              <a:rPr lang="en-US" smtClean="0"/>
              <a:t>For the lightning arrestors used where the coax cable attaches to the bulkhead plate, there have been three basic types, with two still in common use</a:t>
            </a:r>
          </a:p>
          <a:p>
            <a:pPr eaLnBrk="1" hangingPunct="1"/>
            <a:r>
              <a:rPr lang="en-US" smtClean="0"/>
              <a:t>The types are</a:t>
            </a:r>
          </a:p>
          <a:p>
            <a:pPr lvl="1" eaLnBrk="1" hangingPunct="1"/>
            <a:r>
              <a:rPr lang="en-US" smtClean="0"/>
              <a:t>Spark Gap</a:t>
            </a:r>
          </a:p>
          <a:p>
            <a:pPr lvl="1" eaLnBrk="1" hangingPunct="1"/>
            <a:r>
              <a:rPr lang="en-US" smtClean="0"/>
              <a:t>Gas Capsule</a:t>
            </a:r>
          </a:p>
          <a:p>
            <a:pPr lvl="1" eaLnBrk="1" hangingPunct="1"/>
            <a:r>
              <a:rPr lang="en-US" smtClean="0"/>
              <a:t>Quarter Wave Stub</a:t>
            </a:r>
          </a:p>
        </p:txBody>
      </p:sp>
      <p:sp>
        <p:nvSpPr>
          <p:cNvPr id="2580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B617E5-C0E6-4CF6-A7CE-A4945E554BB0}" type="slidenum">
              <a:rPr lang="en-US" smtClean="0"/>
              <a:pPr eaLnBrk="1" hangingPunct="1"/>
              <a:t>254</a:t>
            </a:fld>
            <a:endParaRPr lang="en-US" smtClean="0"/>
          </a:p>
        </p:txBody>
      </p:sp>
      <p:sp>
        <p:nvSpPr>
          <p:cNvPr id="2580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US" dirty="0" smtClean="0"/>
              <a:t>Spark Gap Arrestor</a:t>
            </a:r>
          </a:p>
        </p:txBody>
      </p:sp>
      <p:sp>
        <p:nvSpPr>
          <p:cNvPr id="259075" name="Rectangle 3"/>
          <p:cNvSpPr>
            <a:spLocks noGrp="1" noChangeArrowheads="1"/>
          </p:cNvSpPr>
          <p:nvPr>
            <p:ph idx="1"/>
          </p:nvPr>
        </p:nvSpPr>
        <p:spPr/>
        <p:txBody>
          <a:bodyPr/>
          <a:lstStyle/>
          <a:p>
            <a:pPr eaLnBrk="1" hangingPunct="1"/>
            <a:r>
              <a:rPr lang="en-US" smtClean="0"/>
              <a:t>The spark gap arrestor consists of two points closely spaced and directly across the transmission line</a:t>
            </a:r>
          </a:p>
          <a:p>
            <a:pPr eaLnBrk="1" hangingPunct="1"/>
            <a:r>
              <a:rPr lang="en-US" smtClean="0"/>
              <a:t>When a lightning strike occurs the high voltage will jump the gap between the two points and thereby be conducted to ground</a:t>
            </a:r>
          </a:p>
        </p:txBody>
      </p:sp>
      <p:sp>
        <p:nvSpPr>
          <p:cNvPr id="2590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B22E66-207C-4129-947D-E0CC41B11A1C}" type="slidenum">
              <a:rPr lang="en-US" smtClean="0"/>
              <a:pPr eaLnBrk="1" hangingPunct="1"/>
              <a:t>255</a:t>
            </a:fld>
            <a:endParaRPr lang="en-US" smtClean="0"/>
          </a:p>
        </p:txBody>
      </p:sp>
      <p:sp>
        <p:nvSpPr>
          <p:cNvPr id="2590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pPr eaLnBrk="1" hangingPunct="1"/>
            <a:r>
              <a:rPr lang="en-US" dirty="0" smtClean="0"/>
              <a:t>Spark Gap Arrestor</a:t>
            </a:r>
          </a:p>
        </p:txBody>
      </p:sp>
      <p:sp>
        <p:nvSpPr>
          <p:cNvPr id="260099" name="Content Placeholder 2"/>
          <p:cNvSpPr>
            <a:spLocks noGrp="1"/>
          </p:cNvSpPr>
          <p:nvPr>
            <p:ph idx="1"/>
          </p:nvPr>
        </p:nvSpPr>
        <p:spPr/>
        <p:txBody>
          <a:bodyPr/>
          <a:lstStyle/>
          <a:p>
            <a:pPr eaLnBrk="1" hangingPunct="1"/>
            <a:r>
              <a:rPr lang="en-US" smtClean="0"/>
              <a:t>The problem with this type of device is that it may not protect against a weak or lower voltage lightning strike, the actual breakdown voltage may vary, and constant maintenance is required</a:t>
            </a:r>
          </a:p>
          <a:p>
            <a:pPr eaLnBrk="1" hangingPunct="1"/>
            <a:r>
              <a:rPr lang="en-US" smtClean="0"/>
              <a:t>As such these are no longer used</a:t>
            </a:r>
          </a:p>
        </p:txBody>
      </p:sp>
      <p:sp>
        <p:nvSpPr>
          <p:cNvPr id="260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60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A60A6E-3776-4C0D-A218-55B6DAD7B611}" type="slidenum">
              <a:rPr lang="en-US" smtClean="0"/>
              <a:pPr eaLnBrk="1" hangingPunct="1"/>
              <a:t>256</a:t>
            </a:fld>
            <a:endParaRPr lang="en-US" smtClean="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en-US" dirty="0" smtClean="0"/>
              <a:t>Gas Capsule Arrestor</a:t>
            </a:r>
          </a:p>
        </p:txBody>
      </p:sp>
      <p:sp>
        <p:nvSpPr>
          <p:cNvPr id="261123" name="Rectangle 3"/>
          <p:cNvSpPr>
            <a:spLocks noGrp="1" noChangeArrowheads="1"/>
          </p:cNvSpPr>
          <p:nvPr>
            <p:ph idx="1"/>
          </p:nvPr>
        </p:nvSpPr>
        <p:spPr/>
        <p:txBody>
          <a:bodyPr/>
          <a:lstStyle/>
          <a:p>
            <a:pPr eaLnBrk="1" hangingPunct="1"/>
            <a:r>
              <a:rPr lang="en-US" smtClean="0"/>
              <a:t>The gas capsule arrestor is similar to the spark gap type</a:t>
            </a:r>
          </a:p>
          <a:p>
            <a:pPr eaLnBrk="1" hangingPunct="1"/>
            <a:r>
              <a:rPr lang="en-US" smtClean="0"/>
              <a:t>Its advantages over the spark gap type are a wider range of voltages over which it can operate, and a wider frequency range over which it can be used</a:t>
            </a:r>
          </a:p>
          <a:p>
            <a:pPr eaLnBrk="1" hangingPunct="1"/>
            <a:r>
              <a:rPr lang="en-US" smtClean="0"/>
              <a:t>This range is typically from DC to 2.5 GHz for the standard types, with some special types going higher</a:t>
            </a:r>
          </a:p>
        </p:txBody>
      </p:sp>
      <p:sp>
        <p:nvSpPr>
          <p:cNvPr id="261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36A9C3-BDCD-4087-9225-EF9A4F948270}" type="slidenum">
              <a:rPr lang="en-US" smtClean="0"/>
              <a:pPr eaLnBrk="1" hangingPunct="1"/>
              <a:t>257</a:t>
            </a:fld>
            <a:endParaRPr lang="en-US" smtClean="0"/>
          </a:p>
        </p:txBody>
      </p:sp>
      <p:sp>
        <p:nvSpPr>
          <p:cNvPr id="2611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r>
              <a:rPr lang="en-US" dirty="0" smtClean="0"/>
              <a:t>Gas Capsule Arrestor</a:t>
            </a:r>
          </a:p>
        </p:txBody>
      </p:sp>
      <p:sp>
        <p:nvSpPr>
          <p:cNvPr id="262147" name="Content Placeholder 2"/>
          <p:cNvSpPr>
            <a:spLocks noGrp="1"/>
          </p:cNvSpPr>
          <p:nvPr>
            <p:ph idx="1"/>
          </p:nvPr>
        </p:nvSpPr>
        <p:spPr/>
        <p:txBody>
          <a:bodyPr/>
          <a:lstStyle/>
          <a:p>
            <a:pPr eaLnBrk="1" hangingPunct="1"/>
            <a:r>
              <a:rPr lang="en-US" smtClean="0"/>
              <a:t>Whenever a lightning strike occurs the gas section between the inner and the outer conductor of the coaxial transmission line will spark over</a:t>
            </a:r>
          </a:p>
          <a:p>
            <a:pPr eaLnBrk="1" hangingPunct="1"/>
            <a:r>
              <a:rPr lang="en-US" smtClean="0"/>
              <a:t>This spark over ionizes the gas and it becomes conductive</a:t>
            </a:r>
          </a:p>
        </p:txBody>
      </p:sp>
      <p:sp>
        <p:nvSpPr>
          <p:cNvPr id="262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62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D9DBB8-9052-4193-97F0-FCB354676814}" type="slidenum">
              <a:rPr lang="en-US" smtClean="0"/>
              <a:pPr eaLnBrk="1" hangingPunct="1"/>
              <a:t>258</a:t>
            </a:fld>
            <a:endParaRPr lang="en-US" smtClean="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US" dirty="0" smtClean="0"/>
              <a:t>Gas Capsule Arrestor</a:t>
            </a:r>
          </a:p>
        </p:txBody>
      </p:sp>
      <p:sp>
        <p:nvSpPr>
          <p:cNvPr id="263171" name="Rectangle 3"/>
          <p:cNvSpPr>
            <a:spLocks noGrp="1" noChangeArrowheads="1"/>
          </p:cNvSpPr>
          <p:nvPr>
            <p:ph idx="1"/>
          </p:nvPr>
        </p:nvSpPr>
        <p:spPr/>
        <p:txBody>
          <a:bodyPr/>
          <a:lstStyle/>
          <a:p>
            <a:pPr eaLnBrk="1" hangingPunct="1"/>
            <a:r>
              <a:rPr lang="en-US" smtClean="0"/>
              <a:t>This results in the energy being redirected to ground</a:t>
            </a:r>
          </a:p>
          <a:p>
            <a:pPr eaLnBrk="1" hangingPunct="1"/>
            <a:r>
              <a:rPr lang="en-US" smtClean="0"/>
              <a:t>In other words, the gas tube works like a voltage-based switch that is automatically turned on and off</a:t>
            </a:r>
          </a:p>
          <a:p>
            <a:pPr eaLnBrk="1" hangingPunct="1"/>
            <a:r>
              <a:rPr lang="en-US" smtClean="0"/>
              <a:t>This gas capsule consists of two electrodes that are insulated by a small ceramic tube</a:t>
            </a:r>
          </a:p>
        </p:txBody>
      </p:sp>
      <p:sp>
        <p:nvSpPr>
          <p:cNvPr id="263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8E026F-626D-4FEF-ABA3-34927BC9CF4C}" type="slidenum">
              <a:rPr lang="en-US" smtClean="0"/>
              <a:pPr eaLnBrk="1" hangingPunct="1"/>
              <a:t>259</a:t>
            </a:fld>
            <a:endParaRPr lang="en-US" smtClean="0"/>
          </a:p>
        </p:txBody>
      </p:sp>
      <p:sp>
        <p:nvSpPr>
          <p:cNvPr id="2631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Tall Tower</a:t>
            </a:r>
          </a:p>
        </p:txBody>
      </p:sp>
      <p:sp>
        <p:nvSpPr>
          <p:cNvPr id="28675" name="Rectangle 3"/>
          <p:cNvSpPr>
            <a:spLocks noGrp="1" noChangeArrowheads="1"/>
          </p:cNvSpPr>
          <p:nvPr>
            <p:ph idx="1"/>
          </p:nvPr>
        </p:nvSpPr>
        <p:spPr/>
        <p:txBody>
          <a:bodyPr/>
          <a:lstStyle/>
          <a:p>
            <a:pPr eaLnBrk="1" hangingPunct="1"/>
            <a:r>
              <a:rPr lang="en-US" smtClean="0"/>
              <a:t>As seen in the photographs that follow, a tall base station tower requires</a:t>
            </a:r>
          </a:p>
          <a:p>
            <a:pPr lvl="1" eaLnBrk="1" hangingPunct="1"/>
            <a:r>
              <a:rPr lang="en-US" smtClean="0"/>
              <a:t>A large foundation</a:t>
            </a:r>
          </a:p>
          <a:p>
            <a:pPr lvl="1" eaLnBrk="1" hangingPunct="1"/>
            <a:r>
              <a:rPr lang="en-US" smtClean="0"/>
              <a:t>A lot of reinforcing bar for the concrete</a:t>
            </a:r>
          </a:p>
          <a:p>
            <a:pPr lvl="1" eaLnBrk="1" hangingPunct="1"/>
            <a:r>
              <a:rPr lang="en-US" smtClean="0"/>
              <a:t>A resulting large base to support the height of the tower</a:t>
            </a:r>
          </a:p>
          <a:p>
            <a:pPr lvl="1" eaLnBrk="1" hangingPunct="1"/>
            <a:r>
              <a:rPr lang="en-US" smtClean="0"/>
              <a:t>People to climb the tower</a:t>
            </a:r>
          </a:p>
          <a:p>
            <a:pPr lvl="1" eaLnBrk="1" hangingPunct="1"/>
            <a:r>
              <a:rPr lang="en-US" smtClean="0"/>
              <a:t>A large crane to lift the sections of the tower</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1B6A70-EC0D-42AC-972C-9EBDE5967B3E}" type="slidenum">
              <a:rPr lang="en-US" smtClean="0"/>
              <a:pPr eaLnBrk="1" hangingPunct="1"/>
              <a:t>26</a:t>
            </a:fld>
            <a:endParaRPr lang="en-US" smtClean="0"/>
          </a:p>
        </p:txBody>
      </p:sp>
      <p:sp>
        <p:nvSpPr>
          <p:cNvPr id="286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p:txBody>
          <a:bodyPr/>
          <a:lstStyle/>
          <a:p>
            <a:pPr eaLnBrk="1" hangingPunct="1"/>
            <a:r>
              <a:rPr lang="en-US" dirty="0" smtClean="0"/>
              <a:t>Gas Capsule Arrestor</a:t>
            </a:r>
          </a:p>
        </p:txBody>
      </p:sp>
      <p:sp>
        <p:nvSpPr>
          <p:cNvPr id="264195" name="Content Placeholder 2"/>
          <p:cNvSpPr>
            <a:spLocks noGrp="1"/>
          </p:cNvSpPr>
          <p:nvPr>
            <p:ph idx="1"/>
          </p:nvPr>
        </p:nvSpPr>
        <p:spPr/>
        <p:txBody>
          <a:bodyPr/>
          <a:lstStyle/>
          <a:p>
            <a:pPr eaLnBrk="1" hangingPunct="1"/>
            <a:r>
              <a:rPr lang="en-US" smtClean="0"/>
              <a:t>The spark over is determined by the gas properties, the gas pressure, and the electrode gap in this capsule</a:t>
            </a:r>
          </a:p>
          <a:p>
            <a:pPr eaLnBrk="1" hangingPunct="1"/>
            <a:r>
              <a:rPr lang="en-US" smtClean="0"/>
              <a:t>A small part of the energy, called the residual pulse, does go through to the network equipment</a:t>
            </a:r>
          </a:p>
          <a:p>
            <a:pPr eaLnBrk="1" hangingPunct="1"/>
            <a:r>
              <a:rPr lang="en-US" smtClean="0"/>
              <a:t>This type of protector may not operate fast enough to protect sensitive equipment</a:t>
            </a:r>
          </a:p>
        </p:txBody>
      </p:sp>
      <p:sp>
        <p:nvSpPr>
          <p:cNvPr id="264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64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655E89-D51F-4A20-A338-F88BE0EE7AAD}" type="slidenum">
              <a:rPr lang="en-US" smtClean="0"/>
              <a:pPr eaLnBrk="1" hangingPunct="1"/>
              <a:t>260</a:t>
            </a:fld>
            <a:endParaRPr lang="en-US" smtClean="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r>
              <a:rPr lang="en-US" dirty="0" smtClean="0"/>
              <a:t>Gas Capsule Arrestor</a:t>
            </a:r>
          </a:p>
        </p:txBody>
      </p:sp>
      <p:sp>
        <p:nvSpPr>
          <p:cNvPr id="265219" name="Rectangle 3"/>
          <p:cNvSpPr>
            <a:spLocks noGrp="1" noChangeArrowheads="1"/>
          </p:cNvSpPr>
          <p:nvPr>
            <p:ph idx="1"/>
          </p:nvPr>
        </p:nvSpPr>
        <p:spPr/>
        <p:txBody>
          <a:bodyPr/>
          <a:lstStyle/>
          <a:p>
            <a:pPr eaLnBrk="1" hangingPunct="1"/>
            <a:r>
              <a:rPr lang="en-US" smtClean="0"/>
              <a:t>Maintenance of these units consists of testing the static spark-over voltage or just replacing the gas tube every few years</a:t>
            </a:r>
          </a:p>
          <a:p>
            <a:pPr eaLnBrk="1" hangingPunct="1"/>
            <a:r>
              <a:rPr lang="en-US" smtClean="0"/>
              <a:t>A direct hit on the site calls for the gas tube to be replaced regardless of the time period as a build up of carbon inside the unit will result from the hit</a:t>
            </a:r>
          </a:p>
        </p:txBody>
      </p:sp>
      <p:sp>
        <p:nvSpPr>
          <p:cNvPr id="265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562EE9-AD02-4075-AFC5-AACAEEDA2814}" type="slidenum">
              <a:rPr lang="en-US" smtClean="0"/>
              <a:pPr eaLnBrk="1" hangingPunct="1"/>
              <a:t>261</a:t>
            </a:fld>
            <a:endParaRPr lang="en-US" smtClean="0"/>
          </a:p>
        </p:txBody>
      </p:sp>
      <p:sp>
        <p:nvSpPr>
          <p:cNvPr id="2652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r>
              <a:rPr lang="en-US" dirty="0" smtClean="0"/>
              <a:t>Gas Capsule Arrestor</a:t>
            </a:r>
          </a:p>
        </p:txBody>
      </p:sp>
      <p:pic>
        <p:nvPicPr>
          <p:cNvPr id="266243" name="Picture 4" descr="GasDischargeArres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471613"/>
            <a:ext cx="4038600" cy="3455987"/>
          </a:xfrm>
        </p:spPr>
      </p:pic>
      <p:sp>
        <p:nvSpPr>
          <p:cNvPr id="266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9C6CF7-DDB8-4263-B7EE-BD0EC2351939}" type="slidenum">
              <a:rPr lang="en-US" smtClean="0"/>
              <a:pPr eaLnBrk="1" hangingPunct="1"/>
              <a:t>262</a:t>
            </a:fld>
            <a:endParaRPr lang="en-US" smtClean="0"/>
          </a:p>
        </p:txBody>
      </p:sp>
      <p:sp>
        <p:nvSpPr>
          <p:cNvPr id="26624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en-US" dirty="0" smtClean="0"/>
              <a:t>Quarter Wave Stub Arrestor</a:t>
            </a:r>
          </a:p>
        </p:txBody>
      </p:sp>
      <p:sp>
        <p:nvSpPr>
          <p:cNvPr id="267267" name="Rectangle 3"/>
          <p:cNvSpPr>
            <a:spLocks noGrp="1" noChangeArrowheads="1"/>
          </p:cNvSpPr>
          <p:nvPr>
            <p:ph idx="1"/>
          </p:nvPr>
        </p:nvSpPr>
        <p:spPr/>
        <p:txBody>
          <a:bodyPr/>
          <a:lstStyle/>
          <a:p>
            <a:pPr eaLnBrk="1" hangingPunct="1"/>
            <a:r>
              <a:rPr lang="en-US" smtClean="0"/>
              <a:t>The quarter wave stub arrestor is a three port device</a:t>
            </a:r>
          </a:p>
          <a:p>
            <a:pPr eaLnBrk="1" hangingPunct="1"/>
            <a:r>
              <a:rPr lang="en-US" smtClean="0"/>
              <a:t>It consists of a tuned quarter wavelength shorted coaxial type transmission line that is placed directly across the actual coax transmission line</a:t>
            </a:r>
          </a:p>
          <a:p>
            <a:pPr eaLnBrk="1" hangingPunct="1"/>
            <a:r>
              <a:rPr lang="en-US" smtClean="0"/>
              <a:t>The length of the stub is one quarter wavelength of the center frequency of the range it is designed for</a:t>
            </a:r>
          </a:p>
        </p:txBody>
      </p:sp>
      <p:sp>
        <p:nvSpPr>
          <p:cNvPr id="267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5B9285-516D-4CE0-A7F7-0ABD0A5ECD13}" type="slidenum">
              <a:rPr lang="en-US" smtClean="0"/>
              <a:pPr eaLnBrk="1" hangingPunct="1"/>
              <a:t>263</a:t>
            </a:fld>
            <a:endParaRPr lang="en-US" smtClean="0"/>
          </a:p>
        </p:txBody>
      </p:sp>
      <p:sp>
        <p:nvSpPr>
          <p:cNvPr id="2672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p:txBody>
          <a:bodyPr/>
          <a:lstStyle/>
          <a:p>
            <a:pPr eaLnBrk="1" hangingPunct="1"/>
            <a:r>
              <a:rPr lang="en-US" dirty="0" smtClean="0"/>
              <a:t>Quarter Wave Stub Arrestor</a:t>
            </a:r>
          </a:p>
        </p:txBody>
      </p:sp>
      <p:sp>
        <p:nvSpPr>
          <p:cNvPr id="268291" name="Content Placeholder 2"/>
          <p:cNvSpPr>
            <a:spLocks noGrp="1"/>
          </p:cNvSpPr>
          <p:nvPr>
            <p:ph idx="1"/>
          </p:nvPr>
        </p:nvSpPr>
        <p:spPr/>
        <p:txBody>
          <a:bodyPr/>
          <a:lstStyle/>
          <a:p>
            <a:pPr eaLnBrk="1" hangingPunct="1"/>
            <a:r>
              <a:rPr lang="en-US" smtClean="0"/>
              <a:t>This device works like a bandpass filter</a:t>
            </a:r>
          </a:p>
          <a:p>
            <a:pPr eaLnBrk="1" hangingPunct="1"/>
            <a:r>
              <a:rPr lang="en-US" smtClean="0"/>
              <a:t>Quarter wave devices operate from 60 MHz to 18 GHz</a:t>
            </a:r>
          </a:p>
          <a:p>
            <a:pPr eaLnBrk="1" hangingPunct="1"/>
            <a:r>
              <a:rPr lang="en-US" smtClean="0"/>
              <a:t>A problem with this type of protector is that it cannot carry DC over the center conductor of the coax cable to a device that receives its electrical power this way</a:t>
            </a:r>
          </a:p>
          <a:p>
            <a:pPr eaLnBrk="1" hangingPunct="1"/>
            <a:r>
              <a:rPr lang="en-US" smtClean="0"/>
              <a:t>This device does not require any maintenance</a:t>
            </a:r>
          </a:p>
        </p:txBody>
      </p:sp>
      <p:sp>
        <p:nvSpPr>
          <p:cNvPr id="268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68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5CC76E-7525-4ED6-B761-94999BCE5777}" type="slidenum">
              <a:rPr lang="en-US" smtClean="0"/>
              <a:pPr eaLnBrk="1" hangingPunct="1"/>
              <a:t>264</a:t>
            </a:fld>
            <a:endParaRPr lang="en-US" smtClean="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5"/>
          <p:cNvSpPr>
            <a:spLocks noGrp="1" noChangeArrowheads="1"/>
          </p:cNvSpPr>
          <p:nvPr>
            <p:ph type="title"/>
          </p:nvPr>
        </p:nvSpPr>
        <p:spPr/>
        <p:txBody>
          <a:bodyPr/>
          <a:lstStyle/>
          <a:p>
            <a:pPr eaLnBrk="1" hangingPunct="1"/>
            <a:r>
              <a:rPr lang="en-US" dirty="0" smtClean="0"/>
              <a:t>Quarter Wave Stub Arrestor</a:t>
            </a:r>
          </a:p>
        </p:txBody>
      </p:sp>
      <p:pic>
        <p:nvPicPr>
          <p:cNvPr id="269315" name="Picture 4" descr="QuarterWaveArres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3450" y="1522413"/>
            <a:ext cx="5237163" cy="4481512"/>
          </a:xfrm>
        </p:spPr>
      </p:pic>
      <p:sp>
        <p:nvSpPr>
          <p:cNvPr id="269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50840EF-795E-4CC9-9C5E-45EAB865F401}" type="slidenum">
              <a:rPr lang="en-US" smtClean="0"/>
              <a:pPr eaLnBrk="1" hangingPunct="1"/>
              <a:t>265</a:t>
            </a:fld>
            <a:endParaRPr lang="en-US" smtClean="0"/>
          </a:p>
        </p:txBody>
      </p:sp>
      <p:sp>
        <p:nvSpPr>
          <p:cNvPr id="26931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r>
              <a:rPr lang="en-US" dirty="0" smtClean="0"/>
              <a:t>Specifying a Lightning Arrestor</a:t>
            </a:r>
          </a:p>
        </p:txBody>
      </p:sp>
      <p:sp>
        <p:nvSpPr>
          <p:cNvPr id="270339" name="Rectangle 3"/>
          <p:cNvSpPr>
            <a:spLocks noGrp="1" noChangeArrowheads="1"/>
          </p:cNvSpPr>
          <p:nvPr>
            <p:ph idx="1"/>
          </p:nvPr>
        </p:nvSpPr>
        <p:spPr/>
        <p:txBody>
          <a:bodyPr/>
          <a:lstStyle/>
          <a:p>
            <a:pPr eaLnBrk="1" hangingPunct="1"/>
            <a:r>
              <a:rPr lang="en-US" smtClean="0"/>
              <a:t>When selecting a lightning arrestor there are four criteria to consider</a:t>
            </a:r>
          </a:p>
          <a:p>
            <a:pPr lvl="1" eaLnBrk="1" hangingPunct="1"/>
            <a:r>
              <a:rPr lang="en-US" smtClean="0"/>
              <a:t>The frequency range of the system</a:t>
            </a:r>
          </a:p>
          <a:p>
            <a:pPr lvl="1" eaLnBrk="1" hangingPunct="1"/>
            <a:r>
              <a:rPr lang="en-US" smtClean="0"/>
              <a:t>The power rating</a:t>
            </a:r>
          </a:p>
          <a:p>
            <a:pPr lvl="1" eaLnBrk="1" hangingPunct="1"/>
            <a:r>
              <a:rPr lang="en-US" smtClean="0"/>
              <a:t>The connector types on each end</a:t>
            </a:r>
          </a:p>
          <a:p>
            <a:pPr lvl="1" eaLnBrk="1" hangingPunct="1"/>
            <a:r>
              <a:rPr lang="en-US" smtClean="0"/>
              <a:t>The type of mounting</a:t>
            </a:r>
          </a:p>
        </p:txBody>
      </p:sp>
      <p:sp>
        <p:nvSpPr>
          <p:cNvPr id="270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B8C614-6D0A-4B63-8B54-2D1E1225FDF4}" type="slidenum">
              <a:rPr lang="en-US" smtClean="0"/>
              <a:pPr eaLnBrk="1" hangingPunct="1"/>
              <a:t>266</a:t>
            </a:fld>
            <a:endParaRPr lang="en-US" smtClean="0"/>
          </a:p>
        </p:txBody>
      </p:sp>
      <p:sp>
        <p:nvSpPr>
          <p:cNvPr id="2703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r>
              <a:rPr lang="en-US" dirty="0" smtClean="0"/>
              <a:t>Installing a Lightning Arrestor</a:t>
            </a:r>
          </a:p>
        </p:txBody>
      </p:sp>
      <p:sp>
        <p:nvSpPr>
          <p:cNvPr id="271363" name="Rectangle 3"/>
          <p:cNvSpPr>
            <a:spLocks noGrp="1" noChangeArrowheads="1"/>
          </p:cNvSpPr>
          <p:nvPr>
            <p:ph idx="1"/>
          </p:nvPr>
        </p:nvSpPr>
        <p:spPr/>
        <p:txBody>
          <a:bodyPr/>
          <a:lstStyle/>
          <a:p>
            <a:pPr eaLnBrk="1" hangingPunct="1"/>
            <a:r>
              <a:rPr lang="en-US" smtClean="0"/>
              <a:t>Regardless of the mounting method used, these arrestors should be installed outside the structure that houses the equipment, with a direct contact to ground, so as not to cause any unnecessary interferences in the equipment to be protected when dissipating surges</a:t>
            </a:r>
          </a:p>
        </p:txBody>
      </p:sp>
      <p:sp>
        <p:nvSpPr>
          <p:cNvPr id="271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FA30A5-9B84-4617-B771-30887119C9FC}" type="slidenum">
              <a:rPr lang="en-US" smtClean="0"/>
              <a:pPr eaLnBrk="1" hangingPunct="1"/>
              <a:t>267</a:t>
            </a:fld>
            <a:endParaRPr lang="en-US" smtClean="0"/>
          </a:p>
        </p:txBody>
      </p:sp>
      <p:sp>
        <p:nvSpPr>
          <p:cNvPr id="2713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pPr eaLnBrk="1" hangingPunct="1"/>
            <a:r>
              <a:rPr lang="en-US" dirty="0" smtClean="0"/>
              <a:t>Installing a Lightning Arrestor</a:t>
            </a:r>
          </a:p>
        </p:txBody>
      </p:sp>
      <p:sp>
        <p:nvSpPr>
          <p:cNvPr id="272387" name="Content Placeholder 2"/>
          <p:cNvSpPr>
            <a:spLocks noGrp="1"/>
          </p:cNvSpPr>
          <p:nvPr>
            <p:ph idx="1"/>
          </p:nvPr>
        </p:nvSpPr>
        <p:spPr/>
        <p:txBody>
          <a:bodyPr/>
          <a:lstStyle/>
          <a:p>
            <a:pPr eaLnBrk="1" hangingPunct="1"/>
            <a:r>
              <a:rPr lang="en-US" smtClean="0"/>
              <a:t>The preferred mounting method is to a bulkhead plate as discussed above, as this provides the best connection to ground</a:t>
            </a:r>
          </a:p>
          <a:p>
            <a:pPr eaLnBrk="1" hangingPunct="1"/>
            <a:r>
              <a:rPr lang="en-US" smtClean="0"/>
              <a:t>If not, then the connection to ground is made by attaching a wire to a screw terminal on the arrestor and then to the ground point</a:t>
            </a:r>
          </a:p>
        </p:txBody>
      </p:sp>
      <p:sp>
        <p:nvSpPr>
          <p:cNvPr id="272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72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60EAB2-051D-440F-B93B-2091A87B30A1}" type="slidenum">
              <a:rPr lang="en-US" smtClean="0"/>
              <a:pPr eaLnBrk="1" hangingPunct="1"/>
              <a:t>268</a:t>
            </a:fld>
            <a:endParaRPr lang="en-US"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eaLnBrk="1" hangingPunct="1"/>
            <a:r>
              <a:rPr lang="en-US" dirty="0" smtClean="0"/>
              <a:t>Protection for UTP Line</a:t>
            </a:r>
          </a:p>
        </p:txBody>
      </p:sp>
      <p:sp>
        <p:nvSpPr>
          <p:cNvPr id="273411" name="Rectangle 3"/>
          <p:cNvSpPr>
            <a:spLocks noGrp="1" noChangeArrowheads="1"/>
          </p:cNvSpPr>
          <p:nvPr>
            <p:ph idx="1"/>
          </p:nvPr>
        </p:nvSpPr>
        <p:spPr/>
        <p:txBody>
          <a:bodyPr/>
          <a:lstStyle/>
          <a:p>
            <a:pPr eaLnBrk="1" hangingPunct="1"/>
            <a:r>
              <a:rPr lang="en-US" smtClean="0"/>
              <a:t>The second common type of transmission line is a UTP cable</a:t>
            </a:r>
          </a:p>
          <a:p>
            <a:pPr eaLnBrk="1" hangingPunct="1"/>
            <a:r>
              <a:rPr lang="en-US" smtClean="0"/>
              <a:t>This is being used more and more as radios are mounted at the top of the tower rather than at the bottom</a:t>
            </a:r>
          </a:p>
          <a:p>
            <a:pPr eaLnBrk="1" hangingPunct="1"/>
            <a:r>
              <a:rPr lang="en-US" smtClean="0"/>
              <a:t>An argument is currently raging over whether this UTP cable should be shielded or not</a:t>
            </a:r>
          </a:p>
        </p:txBody>
      </p:sp>
      <p:sp>
        <p:nvSpPr>
          <p:cNvPr id="2734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5B4B89-DCD3-4163-8828-13624460C961}" type="slidenum">
              <a:rPr lang="en-US" smtClean="0"/>
              <a:pPr eaLnBrk="1" hangingPunct="1"/>
              <a:t>269</a:t>
            </a:fld>
            <a:endParaRPr lang="en-US" smtClean="0"/>
          </a:p>
        </p:txBody>
      </p:sp>
      <p:sp>
        <p:nvSpPr>
          <p:cNvPr id="2734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Tall Tower</a:t>
            </a:r>
          </a:p>
        </p:txBody>
      </p:sp>
      <p:sp>
        <p:nvSpPr>
          <p:cNvPr id="29699" name="Content Placeholder 2"/>
          <p:cNvSpPr>
            <a:spLocks noGrp="1"/>
          </p:cNvSpPr>
          <p:nvPr>
            <p:ph idx="1"/>
          </p:nvPr>
        </p:nvSpPr>
        <p:spPr/>
        <p:txBody>
          <a:bodyPr/>
          <a:lstStyle/>
          <a:p>
            <a:pPr lvl="1" eaLnBrk="1" hangingPunct="1"/>
            <a:r>
              <a:rPr lang="en-US" smtClean="0"/>
              <a:t>The end result is a tall location, 46.7 meters or 150 feet,  for the base station antennas, which produces a large coverage area</a:t>
            </a:r>
          </a:p>
        </p:txBody>
      </p:sp>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C87942-1806-4659-8291-08A01AC237AF}"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1"/>
          <p:cNvSpPr>
            <a:spLocks noGrp="1"/>
          </p:cNvSpPr>
          <p:nvPr>
            <p:ph type="title"/>
          </p:nvPr>
        </p:nvSpPr>
        <p:spPr/>
        <p:txBody>
          <a:bodyPr/>
          <a:lstStyle/>
          <a:p>
            <a:pPr eaLnBrk="1" hangingPunct="1"/>
            <a:r>
              <a:rPr lang="en-US" dirty="0" smtClean="0"/>
              <a:t>Protection for UTP Line</a:t>
            </a:r>
          </a:p>
        </p:txBody>
      </p:sp>
      <p:sp>
        <p:nvSpPr>
          <p:cNvPr id="274435" name="Content Placeholder 2"/>
          <p:cNvSpPr>
            <a:spLocks noGrp="1"/>
          </p:cNvSpPr>
          <p:nvPr>
            <p:ph idx="1"/>
          </p:nvPr>
        </p:nvSpPr>
        <p:spPr/>
        <p:txBody>
          <a:bodyPr/>
          <a:lstStyle/>
          <a:p>
            <a:pPr eaLnBrk="1" hangingPunct="1"/>
            <a:r>
              <a:rPr lang="en-US" smtClean="0"/>
              <a:t>Proponents of the use of shielded cable believe it will keep interference out of this long cable run from the equipment building to the radio at the top of the tower</a:t>
            </a:r>
          </a:p>
          <a:p>
            <a:pPr eaLnBrk="1" hangingPunct="1"/>
            <a:r>
              <a:rPr lang="en-US" smtClean="0"/>
              <a:t>Shielding in UTP is not useful for lightning protection however</a:t>
            </a:r>
          </a:p>
        </p:txBody>
      </p:sp>
      <p:sp>
        <p:nvSpPr>
          <p:cNvPr id="274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74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FF5C199-44F3-40E1-822D-D9A3F67A7645}" type="slidenum">
              <a:rPr lang="en-US" smtClean="0"/>
              <a:pPr eaLnBrk="1" hangingPunct="1"/>
              <a:t>270</a:t>
            </a:fld>
            <a:endParaRPr lang="en-US"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r>
              <a:rPr lang="en-US" dirty="0" smtClean="0"/>
              <a:t>Protection for UTP Line</a:t>
            </a:r>
          </a:p>
        </p:txBody>
      </p:sp>
      <p:sp>
        <p:nvSpPr>
          <p:cNvPr id="275459" name="Rectangle 3"/>
          <p:cNvSpPr>
            <a:spLocks noGrp="1" noChangeArrowheads="1"/>
          </p:cNvSpPr>
          <p:nvPr>
            <p:ph idx="1"/>
          </p:nvPr>
        </p:nvSpPr>
        <p:spPr/>
        <p:txBody>
          <a:bodyPr/>
          <a:lstStyle/>
          <a:p>
            <a:pPr eaLnBrk="1" hangingPunct="1"/>
            <a:r>
              <a:rPr lang="en-US" smtClean="0"/>
              <a:t>The shield doesn't have the current carrying capacity of typical coax cable, such as LMR-400</a:t>
            </a:r>
          </a:p>
          <a:p>
            <a:pPr eaLnBrk="1" hangingPunct="1"/>
            <a:r>
              <a:rPr lang="en-US" smtClean="0"/>
              <a:t>For the purpose of lightning protection then there is no need to ground the shield</a:t>
            </a:r>
          </a:p>
          <a:p>
            <a:pPr eaLnBrk="1" hangingPunct="1"/>
            <a:r>
              <a:rPr lang="en-US" smtClean="0"/>
              <a:t>The means of attachment of coax is also different from UTP cable</a:t>
            </a:r>
          </a:p>
        </p:txBody>
      </p:sp>
      <p:sp>
        <p:nvSpPr>
          <p:cNvPr id="275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15A0D7-61F2-47A5-9EA7-E889C41066C2}" type="slidenum">
              <a:rPr lang="en-US" smtClean="0"/>
              <a:pPr eaLnBrk="1" hangingPunct="1"/>
              <a:t>271</a:t>
            </a:fld>
            <a:endParaRPr lang="en-US" smtClean="0"/>
          </a:p>
        </p:txBody>
      </p:sp>
      <p:sp>
        <p:nvSpPr>
          <p:cNvPr id="2754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p:txBody>
          <a:bodyPr/>
          <a:lstStyle/>
          <a:p>
            <a:pPr eaLnBrk="1" hangingPunct="1"/>
            <a:r>
              <a:rPr lang="en-US" dirty="0" smtClean="0"/>
              <a:t>Protection for UTP Line</a:t>
            </a:r>
          </a:p>
        </p:txBody>
      </p:sp>
      <p:sp>
        <p:nvSpPr>
          <p:cNvPr id="276483" name="Content Placeholder 2"/>
          <p:cNvSpPr>
            <a:spLocks noGrp="1"/>
          </p:cNvSpPr>
          <p:nvPr>
            <p:ph idx="1"/>
          </p:nvPr>
        </p:nvSpPr>
        <p:spPr/>
        <p:txBody>
          <a:bodyPr/>
          <a:lstStyle/>
          <a:p>
            <a:pPr eaLnBrk="1" hangingPunct="1"/>
            <a:r>
              <a:rPr lang="en-US" smtClean="0"/>
              <a:t>With coax the signal itself is referenced to the shielding</a:t>
            </a:r>
          </a:p>
          <a:p>
            <a:pPr eaLnBrk="1" hangingPunct="1"/>
            <a:r>
              <a:rPr lang="en-US" smtClean="0"/>
              <a:t>The shield conductor is coupled directly into the receiver</a:t>
            </a:r>
          </a:p>
          <a:p>
            <a:pPr eaLnBrk="1" hangingPunct="1"/>
            <a:r>
              <a:rPr lang="en-US" smtClean="0"/>
              <a:t>There is also the possibility for coupling between the shield and the center conductor</a:t>
            </a:r>
          </a:p>
        </p:txBody>
      </p:sp>
      <p:sp>
        <p:nvSpPr>
          <p:cNvPr id="276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76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06788E-8B64-4F82-BEC4-741C2E015467}" type="slidenum">
              <a:rPr lang="en-US" smtClean="0"/>
              <a:pPr eaLnBrk="1" hangingPunct="1"/>
              <a:t>272</a:t>
            </a:fld>
            <a:endParaRPr lang="en-US"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en-US" dirty="0" smtClean="0"/>
              <a:t>Protection for UTP Line</a:t>
            </a:r>
          </a:p>
        </p:txBody>
      </p:sp>
      <p:sp>
        <p:nvSpPr>
          <p:cNvPr id="277507" name="Rectangle 3"/>
          <p:cNvSpPr>
            <a:spLocks noGrp="1" noChangeArrowheads="1"/>
          </p:cNvSpPr>
          <p:nvPr>
            <p:ph idx="1"/>
          </p:nvPr>
        </p:nvSpPr>
        <p:spPr/>
        <p:txBody>
          <a:bodyPr/>
          <a:lstStyle/>
          <a:p>
            <a:pPr eaLnBrk="1" hangingPunct="1"/>
            <a:r>
              <a:rPr lang="en-US" smtClean="0"/>
              <a:t>It is important to ensure that the shield doesn't experience high voltages with respect to ground at the receiver</a:t>
            </a:r>
          </a:p>
          <a:p>
            <a:pPr eaLnBrk="1" hangingPunct="1"/>
            <a:r>
              <a:rPr lang="en-US" smtClean="0"/>
              <a:t>If it does, then the radio the coax cable is attached to is damaged or destroyed</a:t>
            </a:r>
          </a:p>
          <a:p>
            <a:pPr eaLnBrk="1" hangingPunct="1"/>
            <a:r>
              <a:rPr lang="en-US" smtClean="0"/>
              <a:t>Grounding the shield is required to prevent this</a:t>
            </a:r>
          </a:p>
        </p:txBody>
      </p:sp>
      <p:sp>
        <p:nvSpPr>
          <p:cNvPr id="277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CD45A3-67C3-418D-8878-D911A51BA9CB}" type="slidenum">
              <a:rPr lang="en-US" smtClean="0"/>
              <a:pPr eaLnBrk="1" hangingPunct="1"/>
              <a:t>273</a:t>
            </a:fld>
            <a:endParaRPr lang="en-US" smtClean="0"/>
          </a:p>
        </p:txBody>
      </p:sp>
      <p:sp>
        <p:nvSpPr>
          <p:cNvPr id="2775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p:txBody>
          <a:bodyPr/>
          <a:lstStyle/>
          <a:p>
            <a:pPr eaLnBrk="1" hangingPunct="1"/>
            <a:r>
              <a:rPr lang="en-US" dirty="0" smtClean="0"/>
              <a:t>Protection for UTP Line</a:t>
            </a:r>
          </a:p>
        </p:txBody>
      </p:sp>
      <p:sp>
        <p:nvSpPr>
          <p:cNvPr id="278531" name="Content Placeholder 2"/>
          <p:cNvSpPr>
            <a:spLocks noGrp="1"/>
          </p:cNvSpPr>
          <p:nvPr>
            <p:ph idx="1"/>
          </p:nvPr>
        </p:nvSpPr>
        <p:spPr/>
        <p:txBody>
          <a:bodyPr/>
          <a:lstStyle/>
          <a:p>
            <a:pPr eaLnBrk="1" hangingPunct="1"/>
            <a:r>
              <a:rPr lang="en-US" smtClean="0"/>
              <a:t>UTP cable uses balanced differential signaling</a:t>
            </a:r>
          </a:p>
          <a:p>
            <a:pPr eaLnBrk="1" hangingPunct="1"/>
            <a:r>
              <a:rPr lang="en-US" smtClean="0"/>
              <a:t>The receiver is transformer coupled</a:t>
            </a:r>
          </a:p>
          <a:p>
            <a:pPr eaLnBrk="1" hangingPunct="1"/>
            <a:r>
              <a:rPr lang="en-US" smtClean="0"/>
              <a:t>There is a high degree of isolation between the cable pairs and the radio</a:t>
            </a:r>
          </a:p>
          <a:p>
            <a:pPr eaLnBrk="1" hangingPunct="1"/>
            <a:r>
              <a:rPr lang="en-US" smtClean="0"/>
              <a:t>In this case there is no need for a ground conductor</a:t>
            </a:r>
          </a:p>
        </p:txBody>
      </p:sp>
      <p:sp>
        <p:nvSpPr>
          <p:cNvPr id="278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78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9E4EA-0CBE-4CBE-B9FF-2BBD99DA6012}" type="slidenum">
              <a:rPr lang="en-US" smtClean="0"/>
              <a:pPr eaLnBrk="1" hangingPunct="1"/>
              <a:t>274</a:t>
            </a:fld>
            <a:endParaRPr lang="en-US" smtClean="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r>
              <a:rPr lang="en-US" dirty="0" smtClean="0"/>
              <a:t>Protection for UTP Line</a:t>
            </a:r>
          </a:p>
        </p:txBody>
      </p:sp>
      <p:sp>
        <p:nvSpPr>
          <p:cNvPr id="279555" name="Rectangle 3"/>
          <p:cNvSpPr>
            <a:spLocks noGrp="1" noChangeArrowheads="1"/>
          </p:cNvSpPr>
          <p:nvPr>
            <p:ph idx="1"/>
          </p:nvPr>
        </p:nvSpPr>
        <p:spPr/>
        <p:txBody>
          <a:bodyPr/>
          <a:lstStyle/>
          <a:p>
            <a:pPr eaLnBrk="1" hangingPunct="1"/>
            <a:r>
              <a:rPr lang="en-US" smtClean="0"/>
              <a:t>For this type of cable a protection device, as shown below, is laced in the line</a:t>
            </a:r>
          </a:p>
          <a:p>
            <a:pPr eaLnBrk="1" hangingPunct="1"/>
            <a:r>
              <a:rPr lang="en-US" smtClean="0"/>
              <a:t>This protection device is then grounded</a:t>
            </a:r>
          </a:p>
          <a:p>
            <a:pPr eaLnBrk="1" hangingPunct="1"/>
            <a:r>
              <a:rPr lang="en-US" smtClean="0"/>
              <a:t>This protection device keeps the high voltages out of the radio</a:t>
            </a:r>
          </a:p>
        </p:txBody>
      </p:sp>
      <p:sp>
        <p:nvSpPr>
          <p:cNvPr id="279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E1FACD-BC94-4266-AEC4-F35CC81D4DD9}" type="slidenum">
              <a:rPr lang="en-US" smtClean="0"/>
              <a:pPr eaLnBrk="1" hangingPunct="1"/>
              <a:t>275</a:t>
            </a:fld>
            <a:endParaRPr lang="en-US" smtClean="0"/>
          </a:p>
        </p:txBody>
      </p:sp>
      <p:sp>
        <p:nvSpPr>
          <p:cNvPr id="2795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57200" y="268288"/>
            <a:ext cx="8229600" cy="1143000"/>
          </a:xfrm>
        </p:spPr>
        <p:txBody>
          <a:bodyPr/>
          <a:lstStyle/>
          <a:p>
            <a:pPr eaLnBrk="1" hangingPunct="1"/>
            <a:r>
              <a:rPr lang="en-US" dirty="0" smtClean="0"/>
              <a:t>Protection for UTP Line</a:t>
            </a:r>
          </a:p>
        </p:txBody>
      </p:sp>
      <p:pic>
        <p:nvPicPr>
          <p:cNvPr id="2805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824" t="32787" r="3279" b="8195"/>
          <a:stretch>
            <a:fillRect/>
          </a:stretch>
        </p:blipFill>
        <p:spPr>
          <a:xfrm>
            <a:off x="1897063" y="1939925"/>
            <a:ext cx="5341937" cy="3436938"/>
          </a:xfrm>
        </p:spPr>
      </p:pic>
      <p:sp>
        <p:nvSpPr>
          <p:cNvPr id="280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E261FB7-638B-43E9-B5B3-B96BF15C49FF}" type="slidenum">
              <a:rPr lang="en-US" smtClean="0"/>
              <a:pPr eaLnBrk="1" hangingPunct="1"/>
              <a:t>276</a:t>
            </a:fld>
            <a:endParaRPr lang="en-US" smtClean="0"/>
          </a:p>
        </p:txBody>
      </p:sp>
      <p:sp>
        <p:nvSpPr>
          <p:cNvPr id="280581" name="Text Box 4"/>
          <p:cNvSpPr txBox="1">
            <a:spLocks noChangeArrowheads="1"/>
          </p:cNvSpPr>
          <p:nvPr/>
        </p:nvSpPr>
        <p:spPr bwMode="auto">
          <a:xfrm>
            <a:off x="762000" y="5794375"/>
            <a:ext cx="411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Outdoor Ethernet Cable - In</a:t>
            </a:r>
          </a:p>
        </p:txBody>
      </p:sp>
      <p:sp>
        <p:nvSpPr>
          <p:cNvPr id="280582" name="Text Box 5"/>
          <p:cNvSpPr txBox="1">
            <a:spLocks noChangeArrowheads="1"/>
          </p:cNvSpPr>
          <p:nvPr/>
        </p:nvSpPr>
        <p:spPr bwMode="auto">
          <a:xfrm>
            <a:off x="4876800" y="1524000"/>
            <a:ext cx="411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Outdoor Ethernet Cable - In</a:t>
            </a:r>
          </a:p>
        </p:txBody>
      </p:sp>
      <p:sp>
        <p:nvSpPr>
          <p:cNvPr id="280583" name="Text Box 6"/>
          <p:cNvSpPr txBox="1">
            <a:spLocks noChangeArrowheads="1"/>
          </p:cNvSpPr>
          <p:nvPr/>
        </p:nvSpPr>
        <p:spPr bwMode="auto">
          <a:xfrm>
            <a:off x="228600" y="1539875"/>
            <a:ext cx="1828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Ground Wire Connection</a:t>
            </a:r>
          </a:p>
        </p:txBody>
      </p:sp>
      <p:sp>
        <p:nvSpPr>
          <p:cNvPr id="280584" name="Line 7"/>
          <p:cNvSpPr>
            <a:spLocks noChangeShapeType="1"/>
          </p:cNvSpPr>
          <p:nvPr/>
        </p:nvSpPr>
        <p:spPr bwMode="auto">
          <a:xfrm>
            <a:off x="2057400" y="1905000"/>
            <a:ext cx="1524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0585" name="Line 8"/>
          <p:cNvSpPr>
            <a:spLocks noChangeShapeType="1"/>
          </p:cNvSpPr>
          <p:nvPr/>
        </p:nvSpPr>
        <p:spPr bwMode="auto">
          <a:xfrm flipH="1">
            <a:off x="5715000" y="19812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0586" name="Line 9"/>
          <p:cNvSpPr>
            <a:spLocks noChangeShapeType="1"/>
          </p:cNvSpPr>
          <p:nvPr/>
        </p:nvSpPr>
        <p:spPr bwMode="auto">
          <a:xfrm flipV="1">
            <a:off x="2622550" y="5334000"/>
            <a:ext cx="730250" cy="601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0587"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r>
              <a:rPr lang="en-US" dirty="0" smtClean="0"/>
              <a:t>Protection for UTP Line</a:t>
            </a:r>
          </a:p>
        </p:txBody>
      </p:sp>
      <p:sp>
        <p:nvSpPr>
          <p:cNvPr id="281603" name="Rectangle 3"/>
          <p:cNvSpPr>
            <a:spLocks noGrp="1" noChangeArrowheads="1"/>
          </p:cNvSpPr>
          <p:nvPr>
            <p:ph idx="1"/>
          </p:nvPr>
        </p:nvSpPr>
        <p:spPr/>
        <p:txBody>
          <a:bodyPr/>
          <a:lstStyle/>
          <a:p>
            <a:pPr eaLnBrk="1" hangingPunct="1"/>
            <a:r>
              <a:rPr lang="en-US" smtClean="0"/>
              <a:t>If shielded UTP cable is being used to keep interference out, then it should be grounded only at one end</a:t>
            </a:r>
          </a:p>
          <a:p>
            <a:pPr eaLnBrk="1" hangingPunct="1"/>
            <a:r>
              <a:rPr lang="en-US" smtClean="0"/>
              <a:t>As current cannot flow in a conductor that is grounded at one end, there is no need for large grounding straps</a:t>
            </a:r>
          </a:p>
        </p:txBody>
      </p:sp>
      <p:sp>
        <p:nvSpPr>
          <p:cNvPr id="281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383A3E-F0BE-4FCB-AB9A-E208F2581216}" type="slidenum">
              <a:rPr lang="en-US" smtClean="0"/>
              <a:pPr eaLnBrk="1" hangingPunct="1"/>
              <a:t>277</a:t>
            </a:fld>
            <a:endParaRPr lang="en-US" smtClean="0"/>
          </a:p>
        </p:txBody>
      </p:sp>
      <p:sp>
        <p:nvSpPr>
          <p:cNvPr id="281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r>
              <a:rPr lang="en-US" dirty="0" smtClean="0"/>
              <a:t>Inside Equipment Racks</a:t>
            </a:r>
          </a:p>
        </p:txBody>
      </p:sp>
      <p:sp>
        <p:nvSpPr>
          <p:cNvPr id="282627" name="Rectangle 3"/>
          <p:cNvSpPr>
            <a:spLocks noGrp="1" noChangeArrowheads="1"/>
          </p:cNvSpPr>
          <p:nvPr>
            <p:ph idx="1"/>
          </p:nvPr>
        </p:nvSpPr>
        <p:spPr/>
        <p:txBody>
          <a:bodyPr/>
          <a:lstStyle/>
          <a:p>
            <a:pPr eaLnBrk="1" hangingPunct="1"/>
            <a:r>
              <a:rPr lang="en-US" smtClean="0"/>
              <a:t>So far we have been talking about the equipment outside, everything inside the building, such as equipment racks, must be connected back to the same ground point as the outside equipment</a:t>
            </a:r>
          </a:p>
          <a:p>
            <a:pPr eaLnBrk="1" hangingPunct="1"/>
            <a:r>
              <a:rPr lang="en-US" smtClean="0"/>
              <a:t>The details on this are in another presentation</a:t>
            </a:r>
          </a:p>
        </p:txBody>
      </p:sp>
      <p:sp>
        <p:nvSpPr>
          <p:cNvPr id="282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E4A492-83A0-4904-BE20-EB141BD5727B}" type="slidenum">
              <a:rPr lang="en-US" smtClean="0"/>
              <a:pPr eaLnBrk="1" hangingPunct="1"/>
              <a:t>278</a:t>
            </a:fld>
            <a:endParaRPr lang="en-US" smtClean="0"/>
          </a:p>
        </p:txBody>
      </p:sp>
      <p:sp>
        <p:nvSpPr>
          <p:cNvPr id="2826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r>
              <a:rPr lang="en-US" dirty="0" smtClean="0"/>
              <a:t>Site Resistance</a:t>
            </a:r>
          </a:p>
        </p:txBody>
      </p:sp>
      <p:sp>
        <p:nvSpPr>
          <p:cNvPr id="283651" name="Rectangle 3"/>
          <p:cNvSpPr>
            <a:spLocks noGrp="1" noChangeArrowheads="1"/>
          </p:cNvSpPr>
          <p:nvPr>
            <p:ph idx="1"/>
          </p:nvPr>
        </p:nvSpPr>
        <p:spPr/>
        <p:txBody>
          <a:bodyPr/>
          <a:lstStyle/>
          <a:p>
            <a:pPr eaLnBrk="1" hangingPunct="1"/>
            <a:r>
              <a:rPr lang="en-US" smtClean="0"/>
              <a:t>Once the hardware is in place something must be provided to drain the lightning current into</a:t>
            </a:r>
          </a:p>
          <a:p>
            <a:pPr eaLnBrk="1" hangingPunct="1"/>
            <a:r>
              <a:rPr lang="en-US" smtClean="0"/>
              <a:t>This was discussed in general above</a:t>
            </a:r>
          </a:p>
          <a:p>
            <a:pPr eaLnBrk="1" hangingPunct="1"/>
            <a:r>
              <a:rPr lang="en-US" smtClean="0"/>
              <a:t>Now let’s go into some details, especially as it relates to a ground field for a large tower</a:t>
            </a:r>
          </a:p>
        </p:txBody>
      </p:sp>
      <p:sp>
        <p:nvSpPr>
          <p:cNvPr id="283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18E2A5-F6F9-487F-9BA3-A5B0F4EFC876}" type="slidenum">
              <a:rPr lang="en-US" smtClean="0"/>
              <a:pPr eaLnBrk="1" hangingPunct="1"/>
              <a:t>279</a:t>
            </a:fld>
            <a:endParaRPr lang="en-US" smtClean="0"/>
          </a:p>
        </p:txBody>
      </p:sp>
      <p:sp>
        <p:nvSpPr>
          <p:cNvPr id="2836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Tall Tower</a:t>
            </a:r>
          </a:p>
        </p:txBody>
      </p:sp>
      <p:pic>
        <p:nvPicPr>
          <p:cNvPr id="30723" name="Picture 3" descr="WISPTower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374775"/>
            <a:ext cx="6096000" cy="4572000"/>
          </a:xfrm>
        </p:spPr>
      </p:pic>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24DB9B-91AA-4162-AAC7-475C45F45E25}" type="slidenum">
              <a:rPr lang="en-US" smtClean="0"/>
              <a:pPr eaLnBrk="1" hangingPunct="1"/>
              <a:t>28</a:t>
            </a:fld>
            <a:endParaRPr lang="en-US" smtClean="0"/>
          </a:p>
        </p:txBody>
      </p:sp>
      <p:sp>
        <p:nvSpPr>
          <p:cNvPr id="3072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title"/>
          </p:nvPr>
        </p:nvSpPr>
        <p:spPr/>
        <p:txBody>
          <a:bodyPr/>
          <a:lstStyle/>
          <a:p>
            <a:pPr eaLnBrk="1" hangingPunct="1"/>
            <a:r>
              <a:rPr lang="en-US" dirty="0" smtClean="0"/>
              <a:t>Site Resistance</a:t>
            </a:r>
          </a:p>
        </p:txBody>
      </p:sp>
      <p:sp>
        <p:nvSpPr>
          <p:cNvPr id="284675" name="Content Placeholder 2"/>
          <p:cNvSpPr>
            <a:spLocks noGrp="1"/>
          </p:cNvSpPr>
          <p:nvPr>
            <p:ph idx="1"/>
          </p:nvPr>
        </p:nvSpPr>
        <p:spPr/>
        <p:txBody>
          <a:bodyPr/>
          <a:lstStyle/>
          <a:p>
            <a:pPr eaLnBrk="1" hangingPunct="1"/>
            <a:r>
              <a:rPr lang="en-US" smtClean="0"/>
              <a:t>For a large tower, this is the concept of site resistance relative to ground mass, in other words a large area that forms a field for grounding the equipment</a:t>
            </a:r>
          </a:p>
          <a:p>
            <a:pPr eaLnBrk="1" hangingPunct="1"/>
            <a:r>
              <a:rPr lang="en-US" smtClean="0"/>
              <a:t>It is one of the most important parameters in an effective LPS - Lightning Protection System</a:t>
            </a:r>
          </a:p>
        </p:txBody>
      </p:sp>
      <p:sp>
        <p:nvSpPr>
          <p:cNvPr id="284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84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8712CF-9ABD-4238-9CC8-6E84A204CF5E}" type="slidenum">
              <a:rPr lang="en-US" smtClean="0"/>
              <a:pPr eaLnBrk="1" hangingPunct="1"/>
              <a:t>280</a:t>
            </a:fld>
            <a:endParaRPr lang="en-US"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dirty="0" smtClean="0"/>
              <a:t>Site Resistance</a:t>
            </a:r>
          </a:p>
        </p:txBody>
      </p:sp>
      <p:sp>
        <p:nvSpPr>
          <p:cNvPr id="285699" name="Rectangle 3"/>
          <p:cNvSpPr>
            <a:spLocks noGrp="1" noChangeArrowheads="1"/>
          </p:cNvSpPr>
          <p:nvPr>
            <p:ph idx="1"/>
          </p:nvPr>
        </p:nvSpPr>
        <p:spPr/>
        <p:txBody>
          <a:bodyPr/>
          <a:lstStyle/>
          <a:p>
            <a:pPr eaLnBrk="1" hangingPunct="1"/>
            <a:r>
              <a:rPr lang="en-US" smtClean="0"/>
              <a:t>You can connect the parts of a LPS according to the standards and fail to provide a proper ground field</a:t>
            </a:r>
          </a:p>
          <a:p>
            <a:pPr eaLnBrk="1" hangingPunct="1">
              <a:lnSpc>
                <a:spcPct val="90000"/>
              </a:lnSpc>
            </a:pPr>
            <a:r>
              <a:rPr lang="en-US" smtClean="0"/>
              <a:t>As this blocks the flow of lightning current it defeats the purpose of the system of protection</a:t>
            </a:r>
          </a:p>
          <a:p>
            <a:pPr eaLnBrk="1" hangingPunct="1">
              <a:lnSpc>
                <a:spcPct val="90000"/>
              </a:lnSpc>
            </a:pPr>
            <a:r>
              <a:rPr lang="en-US" smtClean="0"/>
              <a:t>The standards - IEC 61024-1, IEC 61312-1, NFPA-78, the IEEE, and MIL-HDBK-419A - define the required resistance differently</a:t>
            </a:r>
          </a:p>
        </p:txBody>
      </p:sp>
      <p:sp>
        <p:nvSpPr>
          <p:cNvPr id="285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3FEC8D1-7D47-47E7-96BC-3E52200236E3}" type="slidenum">
              <a:rPr lang="en-US" smtClean="0"/>
              <a:pPr eaLnBrk="1" hangingPunct="1"/>
              <a:t>281</a:t>
            </a:fld>
            <a:endParaRPr lang="en-US" smtClean="0"/>
          </a:p>
        </p:txBody>
      </p:sp>
      <p:sp>
        <p:nvSpPr>
          <p:cNvPr id="28570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p:txBody>
          <a:bodyPr/>
          <a:lstStyle/>
          <a:p>
            <a:pPr eaLnBrk="1" hangingPunct="1">
              <a:lnSpc>
                <a:spcPct val="90000"/>
              </a:lnSpc>
            </a:pPr>
            <a:r>
              <a:rPr lang="en-US" dirty="0" smtClean="0"/>
              <a:t>Site Resistance</a:t>
            </a:r>
          </a:p>
        </p:txBody>
      </p:sp>
      <p:sp>
        <p:nvSpPr>
          <p:cNvPr id="286723" name="Content Placeholder 2"/>
          <p:cNvSpPr>
            <a:spLocks noGrp="1"/>
          </p:cNvSpPr>
          <p:nvPr>
            <p:ph idx="1"/>
          </p:nvPr>
        </p:nvSpPr>
        <p:spPr/>
        <p:txBody>
          <a:bodyPr/>
          <a:lstStyle/>
          <a:p>
            <a:pPr eaLnBrk="1" hangingPunct="1">
              <a:lnSpc>
                <a:spcPct val="90000"/>
              </a:lnSpc>
            </a:pPr>
            <a:r>
              <a:rPr lang="en-US" smtClean="0"/>
              <a:t>The IEEE and most network equipment manufacturers recommend that the site resistance be 5 ohms or less, preferably less than 3 ohms, but MIL-HDBK-419A says 10 ohms is adequate</a:t>
            </a:r>
          </a:p>
          <a:p>
            <a:pPr eaLnBrk="1" hangingPunct="1">
              <a:lnSpc>
                <a:spcPct val="90000"/>
              </a:lnSpc>
            </a:pPr>
            <a:r>
              <a:rPr lang="en-US" smtClean="0"/>
              <a:t>Although you can buy test instruments to measure this yourself, it is best to hire a qualified electrician or consultant to actually measure the site resistance for you for any large site</a:t>
            </a:r>
          </a:p>
        </p:txBody>
      </p:sp>
      <p:sp>
        <p:nvSpPr>
          <p:cNvPr id="286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86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01D6ED-8D78-45C4-BF73-0EA6778B1BA9}" type="slidenum">
              <a:rPr lang="en-US" smtClean="0"/>
              <a:pPr eaLnBrk="1" hangingPunct="1"/>
              <a:t>282</a:t>
            </a:fld>
            <a:endParaRPr lang="en-US" smtClean="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r>
              <a:rPr lang="en-US" dirty="0" smtClean="0"/>
              <a:t>Site Resistance</a:t>
            </a:r>
          </a:p>
        </p:txBody>
      </p:sp>
      <p:sp>
        <p:nvSpPr>
          <p:cNvPr id="287747" name="Rectangle 3"/>
          <p:cNvSpPr>
            <a:spLocks noGrp="1" noChangeArrowheads="1"/>
          </p:cNvSpPr>
          <p:nvPr>
            <p:ph idx="1"/>
          </p:nvPr>
        </p:nvSpPr>
        <p:spPr/>
        <p:txBody>
          <a:bodyPr/>
          <a:lstStyle/>
          <a:p>
            <a:pPr eaLnBrk="1" hangingPunct="1"/>
            <a:r>
              <a:rPr lang="en-US" smtClean="0"/>
              <a:t>The PolyPhaser book has a detailed discussion on how to do this</a:t>
            </a:r>
          </a:p>
          <a:p>
            <a:pPr eaLnBrk="1" hangingPunct="1"/>
            <a:r>
              <a:rPr lang="en-US" smtClean="0"/>
              <a:t>This ground field is produced by a system of grounding wires and rods that connect together so as to form a single point ground</a:t>
            </a:r>
          </a:p>
          <a:p>
            <a:pPr eaLnBrk="1" hangingPunct="1"/>
            <a:r>
              <a:rPr lang="en-US" smtClean="0"/>
              <a:t>For a large tower as shown next, this interconnection should be below grade and with a bare low inductance conductor</a:t>
            </a:r>
          </a:p>
        </p:txBody>
      </p:sp>
      <p:sp>
        <p:nvSpPr>
          <p:cNvPr id="287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59546D-A1A5-4ED8-87C7-EFE52EDB882A}" type="slidenum">
              <a:rPr lang="en-US" smtClean="0"/>
              <a:pPr eaLnBrk="1" hangingPunct="1"/>
              <a:t>283</a:t>
            </a:fld>
            <a:endParaRPr lang="en-US" smtClean="0"/>
          </a:p>
        </p:txBody>
      </p:sp>
      <p:sp>
        <p:nvSpPr>
          <p:cNvPr id="2877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r>
              <a:rPr lang="en-US" dirty="0" smtClean="0"/>
              <a:t>Site Resistance</a:t>
            </a:r>
          </a:p>
        </p:txBody>
      </p:sp>
      <p:pic>
        <p:nvPicPr>
          <p:cNvPr id="288771" name="Picture 8" descr="LightningSiteResista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8000" y="1198563"/>
            <a:ext cx="5651500" cy="5049837"/>
          </a:xfrm>
        </p:spPr>
      </p:pic>
      <p:sp>
        <p:nvSpPr>
          <p:cNvPr id="288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A1269A-79BD-4D4B-B56A-274306AA0DFF}" type="slidenum">
              <a:rPr lang="en-US" smtClean="0"/>
              <a:pPr eaLnBrk="1" hangingPunct="1"/>
              <a:t>284</a:t>
            </a:fld>
            <a:endParaRPr lang="en-US" smtClean="0"/>
          </a:p>
        </p:txBody>
      </p:sp>
      <p:sp>
        <p:nvSpPr>
          <p:cNvPr id="2887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eaLnBrk="1" hangingPunct="1"/>
            <a:r>
              <a:rPr lang="en-US" dirty="0" smtClean="0"/>
              <a:t>Site Resistance</a:t>
            </a:r>
          </a:p>
        </p:txBody>
      </p:sp>
      <p:pic>
        <p:nvPicPr>
          <p:cNvPr id="289795" name="Picture 4" descr="GroundFieldF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93850" y="1363663"/>
            <a:ext cx="6075363" cy="4706937"/>
          </a:xfrm>
        </p:spPr>
      </p:pic>
      <p:sp>
        <p:nvSpPr>
          <p:cNvPr id="289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1CBCD7-1555-44B6-96E9-375C34FC6FC6}" type="slidenum">
              <a:rPr lang="en-US" smtClean="0"/>
              <a:pPr eaLnBrk="1" hangingPunct="1"/>
              <a:t>285</a:t>
            </a:fld>
            <a:endParaRPr lang="en-US" smtClean="0"/>
          </a:p>
        </p:txBody>
      </p:sp>
      <p:sp>
        <p:nvSpPr>
          <p:cNvPr id="28979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r>
              <a:rPr lang="en-US" dirty="0" smtClean="0"/>
              <a:t>Site Resistance</a:t>
            </a:r>
          </a:p>
        </p:txBody>
      </p:sp>
      <p:pic>
        <p:nvPicPr>
          <p:cNvPr id="290819" name="Picture 4" descr="GroundFieldClo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8925" y="1336675"/>
            <a:ext cx="6081713" cy="4737100"/>
          </a:xfrm>
        </p:spPr>
      </p:pic>
      <p:sp>
        <p:nvSpPr>
          <p:cNvPr id="290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F0BE6F-E4A4-4BF9-8573-2B910F885E9B}" type="slidenum">
              <a:rPr lang="en-US" smtClean="0"/>
              <a:pPr eaLnBrk="1" hangingPunct="1"/>
              <a:t>286</a:t>
            </a:fld>
            <a:endParaRPr lang="en-US" smtClean="0"/>
          </a:p>
        </p:txBody>
      </p:sp>
      <p:sp>
        <p:nvSpPr>
          <p:cNvPr id="29082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eaLnBrk="1" hangingPunct="1"/>
            <a:r>
              <a:rPr lang="en-US" dirty="0" smtClean="0"/>
              <a:t>Site Resistance</a:t>
            </a:r>
          </a:p>
        </p:txBody>
      </p:sp>
      <p:sp>
        <p:nvSpPr>
          <p:cNvPr id="291843" name="Rectangle 3"/>
          <p:cNvSpPr>
            <a:spLocks noGrp="1" noChangeArrowheads="1"/>
          </p:cNvSpPr>
          <p:nvPr>
            <p:ph idx="1"/>
          </p:nvPr>
        </p:nvSpPr>
        <p:spPr/>
        <p:txBody>
          <a:bodyPr/>
          <a:lstStyle/>
          <a:p>
            <a:pPr eaLnBrk="1" hangingPunct="1">
              <a:lnSpc>
                <a:spcPct val="90000"/>
              </a:lnSpc>
            </a:pPr>
            <a:r>
              <a:rPr lang="en-US" smtClean="0"/>
              <a:t>What these photographs show is a system of conductors placed in the ground below grade</a:t>
            </a:r>
          </a:p>
          <a:p>
            <a:pPr eaLnBrk="1" hangingPunct="1">
              <a:lnSpc>
                <a:spcPct val="90000"/>
              </a:lnSpc>
            </a:pPr>
            <a:r>
              <a:rPr lang="en-US" smtClean="0"/>
              <a:t>This is bare copper conductor at least AWG 4, 5.9 mm, in size. With 1/0 being commonly used</a:t>
            </a:r>
          </a:p>
          <a:p>
            <a:pPr eaLnBrk="1" hangingPunct="1">
              <a:lnSpc>
                <a:spcPct val="90000"/>
              </a:lnSpc>
            </a:pPr>
            <a:r>
              <a:rPr lang="en-US" smtClean="0"/>
              <a:t>This conductor should be in direct contact with the earth, no less than .45 meters or 1.5 feet below the surface</a:t>
            </a:r>
          </a:p>
          <a:p>
            <a:pPr eaLnBrk="1" hangingPunct="1">
              <a:lnSpc>
                <a:spcPct val="90000"/>
              </a:lnSpc>
            </a:pPr>
            <a:r>
              <a:rPr lang="en-US" smtClean="0"/>
              <a:t>The conductor circles the structure</a:t>
            </a:r>
          </a:p>
        </p:txBody>
      </p:sp>
      <p:sp>
        <p:nvSpPr>
          <p:cNvPr id="291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405366-AA74-4663-8F76-723F0EAF84CF}" type="slidenum">
              <a:rPr lang="en-US" smtClean="0"/>
              <a:pPr eaLnBrk="1" hangingPunct="1"/>
              <a:t>287</a:t>
            </a:fld>
            <a:endParaRPr lang="en-US" smtClean="0"/>
          </a:p>
        </p:txBody>
      </p:sp>
      <p:sp>
        <p:nvSpPr>
          <p:cNvPr id="2918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p:cNvSpPr>
            <a:spLocks noGrp="1"/>
          </p:cNvSpPr>
          <p:nvPr>
            <p:ph type="title"/>
          </p:nvPr>
        </p:nvSpPr>
        <p:spPr/>
        <p:txBody>
          <a:bodyPr/>
          <a:lstStyle/>
          <a:p>
            <a:pPr eaLnBrk="1" hangingPunct="1"/>
            <a:r>
              <a:rPr lang="en-US" dirty="0" smtClean="0"/>
              <a:t>Site Resistance</a:t>
            </a:r>
          </a:p>
        </p:txBody>
      </p:sp>
      <p:sp>
        <p:nvSpPr>
          <p:cNvPr id="292867" name="Content Placeholder 2"/>
          <p:cNvSpPr>
            <a:spLocks noGrp="1"/>
          </p:cNvSpPr>
          <p:nvPr>
            <p:ph idx="1"/>
          </p:nvPr>
        </p:nvSpPr>
        <p:spPr/>
        <p:txBody>
          <a:bodyPr/>
          <a:lstStyle/>
          <a:p>
            <a:pPr eaLnBrk="1" hangingPunct="1">
              <a:lnSpc>
                <a:spcPct val="90000"/>
              </a:lnSpc>
            </a:pPr>
            <a:r>
              <a:rPr lang="en-US" smtClean="0"/>
              <a:t>Then every 2.5 meters or eight feet more or less a ground rod is driven into the soil, not placed in predrilled holes</a:t>
            </a:r>
          </a:p>
          <a:p>
            <a:pPr eaLnBrk="1" hangingPunct="1">
              <a:lnSpc>
                <a:spcPct val="90000"/>
              </a:lnSpc>
            </a:pPr>
            <a:r>
              <a:rPr lang="en-US" smtClean="0"/>
              <a:t>Another way uses the ground ring described and adds four to ten legs of 15 to 23 meters in a star pattern</a:t>
            </a:r>
          </a:p>
          <a:p>
            <a:pPr eaLnBrk="1" hangingPunct="1"/>
            <a:r>
              <a:rPr lang="en-US" smtClean="0"/>
              <a:t>Attached to these radials are 2.5 meter ground rods every 5 meters</a:t>
            </a:r>
          </a:p>
        </p:txBody>
      </p:sp>
      <p:sp>
        <p:nvSpPr>
          <p:cNvPr id="292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92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6CB650-4D7F-4DD7-BD2D-7667EAF65621}" type="slidenum">
              <a:rPr lang="en-US" smtClean="0"/>
              <a:pPr eaLnBrk="1" hangingPunct="1"/>
              <a:t>288</a:t>
            </a:fld>
            <a:endParaRPr lang="en-US" smtClean="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r>
              <a:rPr lang="en-US" dirty="0" smtClean="0"/>
              <a:t>Site Resistance</a:t>
            </a:r>
          </a:p>
        </p:txBody>
      </p:sp>
      <p:sp>
        <p:nvSpPr>
          <p:cNvPr id="293891" name="Rectangle 3"/>
          <p:cNvSpPr>
            <a:spLocks noGrp="1" noChangeArrowheads="1"/>
          </p:cNvSpPr>
          <p:nvPr>
            <p:ph idx="1"/>
          </p:nvPr>
        </p:nvSpPr>
        <p:spPr/>
        <p:txBody>
          <a:bodyPr/>
          <a:lstStyle/>
          <a:p>
            <a:pPr eaLnBrk="1" hangingPunct="1"/>
            <a:r>
              <a:rPr lang="en-US" smtClean="0"/>
              <a:t>These ground rods are 14 mm or 5/8 inc copper clad steel rods</a:t>
            </a:r>
          </a:p>
          <a:p>
            <a:pPr eaLnBrk="1" hangingPunct="1"/>
            <a:r>
              <a:rPr lang="en-US" smtClean="0"/>
              <a:t>The idea behind these radials and their length is to dissipate the energy out away from the structure by using the radials to carry it outward</a:t>
            </a:r>
          </a:p>
        </p:txBody>
      </p:sp>
      <p:sp>
        <p:nvSpPr>
          <p:cNvPr id="293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FB64BCB-15BC-4989-BB93-7547C4377E04}" type="slidenum">
              <a:rPr lang="en-US" smtClean="0"/>
              <a:pPr eaLnBrk="1" hangingPunct="1"/>
              <a:t>289</a:t>
            </a:fld>
            <a:endParaRPr lang="en-US" smtClean="0"/>
          </a:p>
        </p:txBody>
      </p:sp>
      <p:sp>
        <p:nvSpPr>
          <p:cNvPr id="2938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Tall Tower</a:t>
            </a:r>
          </a:p>
        </p:txBody>
      </p:sp>
      <p:pic>
        <p:nvPicPr>
          <p:cNvPr id="31747" name="Picture 3" descr="WISPTower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389063"/>
            <a:ext cx="6096000" cy="4572000"/>
          </a:xfrm>
        </p:spPr>
      </p:pic>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E53090-7020-4C57-802D-FFC370394C29}" type="slidenum">
              <a:rPr lang="en-US" smtClean="0"/>
              <a:pPr eaLnBrk="1" hangingPunct="1"/>
              <a:t>29</a:t>
            </a:fld>
            <a:endParaRPr lang="en-US" smtClean="0"/>
          </a:p>
        </p:txBody>
      </p:sp>
      <p:sp>
        <p:nvSpPr>
          <p:cNvPr id="3174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p:nvPr>
        </p:nvSpPr>
        <p:spPr/>
        <p:txBody>
          <a:bodyPr/>
          <a:lstStyle/>
          <a:p>
            <a:pPr eaLnBrk="1" hangingPunct="1"/>
            <a:r>
              <a:rPr lang="en-US" smtClean="0"/>
              <a:t>Site Resistance</a:t>
            </a:r>
          </a:p>
        </p:txBody>
      </p:sp>
      <p:sp>
        <p:nvSpPr>
          <p:cNvPr id="294915" name="Content Placeholder 2"/>
          <p:cNvSpPr>
            <a:spLocks noGrp="1"/>
          </p:cNvSpPr>
          <p:nvPr>
            <p:ph idx="1"/>
          </p:nvPr>
        </p:nvSpPr>
        <p:spPr/>
        <p:txBody>
          <a:bodyPr/>
          <a:lstStyle/>
          <a:p>
            <a:pPr eaLnBrk="1" hangingPunct="1"/>
            <a:r>
              <a:rPr lang="en-US" dirty="0" smtClean="0"/>
              <a:t>The length is selected because any more length than this is ineffective as the energy is dissipated as much as it will be by 23 meters or so</a:t>
            </a:r>
          </a:p>
          <a:p>
            <a:pPr eaLnBrk="1" hangingPunct="1"/>
            <a:r>
              <a:rPr lang="en-US" dirty="0" smtClean="0"/>
              <a:t>A connection is made from this ground ring to the tower using a #8 or larger wire</a:t>
            </a:r>
          </a:p>
        </p:txBody>
      </p:sp>
      <p:sp>
        <p:nvSpPr>
          <p:cNvPr id="294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94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7445A1-8ED6-4691-8130-2F676D3840CC}" type="slidenum">
              <a:rPr lang="en-US" smtClean="0"/>
              <a:pPr eaLnBrk="1" hangingPunct="1"/>
              <a:t>290</a:t>
            </a:fld>
            <a:endParaRPr lang="en-US" smtClean="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smtClean="0"/>
              <a:t>Tower to Ground</a:t>
            </a:r>
          </a:p>
        </p:txBody>
      </p:sp>
      <p:pic>
        <p:nvPicPr>
          <p:cNvPr id="295939" name="Picture 7" descr="TowerGroundConne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382713"/>
            <a:ext cx="6829425" cy="4552950"/>
          </a:xfrm>
        </p:spPr>
      </p:pic>
      <p:sp>
        <p:nvSpPr>
          <p:cNvPr id="295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5C7A64-AB99-4B4F-B5EA-650B3DCF6572}" type="slidenum">
              <a:rPr lang="en-US" smtClean="0"/>
              <a:pPr eaLnBrk="1" hangingPunct="1"/>
              <a:t>291</a:t>
            </a:fld>
            <a:endParaRPr lang="en-US" smtClean="0"/>
          </a:p>
        </p:txBody>
      </p:sp>
      <p:sp>
        <p:nvSpPr>
          <p:cNvPr id="29594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hangingPunct="1"/>
            <a:r>
              <a:rPr lang="en-US" dirty="0" smtClean="0"/>
              <a:t>Exothermic Weld</a:t>
            </a:r>
          </a:p>
        </p:txBody>
      </p:sp>
      <p:sp>
        <p:nvSpPr>
          <p:cNvPr id="296963" name="Rectangle 3"/>
          <p:cNvSpPr>
            <a:spLocks noGrp="1" noChangeArrowheads="1"/>
          </p:cNvSpPr>
          <p:nvPr>
            <p:ph idx="1"/>
          </p:nvPr>
        </p:nvSpPr>
        <p:spPr/>
        <p:txBody>
          <a:bodyPr/>
          <a:lstStyle/>
          <a:p>
            <a:pPr eaLnBrk="1" hangingPunct="1"/>
            <a:r>
              <a:rPr lang="en-US" smtClean="0"/>
              <a:t>The interconnection between all the conductors is made with a device that welds the points together</a:t>
            </a:r>
          </a:p>
          <a:p>
            <a:pPr eaLnBrk="1" hangingPunct="1"/>
            <a:r>
              <a:rPr lang="en-US" smtClean="0"/>
              <a:t>This includes the ground ring to down conductors as well as the connection to the tower</a:t>
            </a:r>
          </a:p>
        </p:txBody>
      </p:sp>
      <p:sp>
        <p:nvSpPr>
          <p:cNvPr id="296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539EE4-2F86-444A-B3D0-D88ECEB92079}" type="slidenum">
              <a:rPr lang="en-US" smtClean="0"/>
              <a:pPr eaLnBrk="1" hangingPunct="1"/>
              <a:t>292</a:t>
            </a:fld>
            <a:endParaRPr lang="en-US" smtClean="0"/>
          </a:p>
        </p:txBody>
      </p:sp>
      <p:sp>
        <p:nvSpPr>
          <p:cNvPr id="2969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p:cNvSpPr>
            <a:spLocks noGrp="1"/>
          </p:cNvSpPr>
          <p:nvPr>
            <p:ph type="title"/>
          </p:nvPr>
        </p:nvSpPr>
        <p:spPr/>
        <p:txBody>
          <a:bodyPr/>
          <a:lstStyle/>
          <a:p>
            <a:pPr eaLnBrk="1" hangingPunct="1"/>
            <a:r>
              <a:rPr lang="en-US" smtClean="0"/>
              <a:t>Exothermic Weld</a:t>
            </a:r>
          </a:p>
        </p:txBody>
      </p:sp>
      <p:sp>
        <p:nvSpPr>
          <p:cNvPr id="297987" name="Content Placeholder 2"/>
          <p:cNvSpPr>
            <a:spLocks noGrp="1"/>
          </p:cNvSpPr>
          <p:nvPr>
            <p:ph idx="1"/>
          </p:nvPr>
        </p:nvSpPr>
        <p:spPr/>
        <p:txBody>
          <a:bodyPr/>
          <a:lstStyle/>
          <a:p>
            <a:pPr eaLnBrk="1" hangingPunct="1"/>
            <a:r>
              <a:rPr lang="en-US" smtClean="0"/>
              <a:t>This exothermic weld is created when a graphite mold around the connection is filled with copper oxide and aluminum powders</a:t>
            </a:r>
          </a:p>
          <a:p>
            <a:pPr eaLnBrk="1" hangingPunct="1"/>
            <a:r>
              <a:rPr lang="en-US" smtClean="0"/>
              <a:t>A starter powder ignites the exothermic process</a:t>
            </a:r>
          </a:p>
        </p:txBody>
      </p:sp>
      <p:sp>
        <p:nvSpPr>
          <p:cNvPr id="297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97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D09760-CFD0-4057-954D-623DB4AD11BE}" type="slidenum">
              <a:rPr lang="en-US" smtClean="0"/>
              <a:pPr eaLnBrk="1" hangingPunct="1"/>
              <a:t>293</a:t>
            </a:fld>
            <a:endParaRPr lang="en-US" smtClean="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p:txBody>
          <a:bodyPr/>
          <a:lstStyle/>
          <a:p>
            <a:pPr eaLnBrk="1" hangingPunct="1"/>
            <a:r>
              <a:rPr lang="en-US" smtClean="0"/>
              <a:t>Exothermic Weld</a:t>
            </a:r>
          </a:p>
        </p:txBody>
      </p:sp>
      <p:sp>
        <p:nvSpPr>
          <p:cNvPr id="299011" name="Content Placeholder 2"/>
          <p:cNvSpPr>
            <a:spLocks noGrp="1"/>
          </p:cNvSpPr>
          <p:nvPr>
            <p:ph idx="1"/>
          </p:nvPr>
        </p:nvSpPr>
        <p:spPr/>
        <p:txBody>
          <a:bodyPr/>
          <a:lstStyle/>
          <a:p>
            <a:pPr eaLnBrk="1" hangingPunct="1"/>
            <a:r>
              <a:rPr lang="en-US" smtClean="0"/>
              <a:t>The resultant molten copper is deposited into the lower mold cavity where it burns away any oxides and creates a fused connection</a:t>
            </a:r>
          </a:p>
        </p:txBody>
      </p:sp>
      <p:sp>
        <p:nvSpPr>
          <p:cNvPr id="299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299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891360-C81F-4BCE-871C-A2435972244A}" type="slidenum">
              <a:rPr lang="en-US" smtClean="0"/>
              <a:pPr eaLnBrk="1" hangingPunct="1"/>
              <a:t>294</a:t>
            </a:fld>
            <a:endParaRPr lang="en-US" smtClean="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smtClean="0"/>
              <a:t>Exothermic Weld</a:t>
            </a:r>
          </a:p>
        </p:txBody>
      </p:sp>
      <p:pic>
        <p:nvPicPr>
          <p:cNvPr id="300035" name="Picture 4" descr="ExothermicWeld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422" r="20471" b="15984"/>
          <a:stretch>
            <a:fillRect/>
          </a:stretch>
        </p:blipFill>
        <p:spPr>
          <a:xfrm>
            <a:off x="3024188" y="1258888"/>
            <a:ext cx="2947987" cy="4833937"/>
          </a:xfrm>
        </p:spPr>
      </p:pic>
      <p:sp>
        <p:nvSpPr>
          <p:cNvPr id="300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5DB517-DDD1-47CD-A007-A458922ECEAD}" type="slidenum">
              <a:rPr lang="en-US" smtClean="0"/>
              <a:pPr eaLnBrk="1" hangingPunct="1"/>
              <a:t>295</a:t>
            </a:fld>
            <a:endParaRPr lang="en-US" smtClean="0"/>
          </a:p>
        </p:txBody>
      </p:sp>
      <p:sp>
        <p:nvSpPr>
          <p:cNvPr id="300037" name="Text Box 6"/>
          <p:cNvSpPr txBox="1">
            <a:spLocks noChangeArrowheads="1"/>
          </p:cNvSpPr>
          <p:nvPr/>
        </p:nvSpPr>
        <p:spPr bwMode="auto">
          <a:xfrm>
            <a:off x="7181850" y="1927225"/>
            <a:ext cx="16478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Exothermic Device</a:t>
            </a:r>
          </a:p>
        </p:txBody>
      </p:sp>
      <p:sp>
        <p:nvSpPr>
          <p:cNvPr id="300038" name="Text Box 7"/>
          <p:cNvSpPr txBox="1">
            <a:spLocks noChangeArrowheads="1"/>
          </p:cNvSpPr>
          <p:nvPr/>
        </p:nvSpPr>
        <p:spPr bwMode="auto">
          <a:xfrm>
            <a:off x="6757988" y="4378325"/>
            <a:ext cx="174148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Conductors</a:t>
            </a:r>
          </a:p>
        </p:txBody>
      </p:sp>
      <p:sp>
        <p:nvSpPr>
          <p:cNvPr id="300039" name="Text Box 8"/>
          <p:cNvSpPr txBox="1">
            <a:spLocks noChangeArrowheads="1"/>
          </p:cNvSpPr>
          <p:nvPr/>
        </p:nvSpPr>
        <p:spPr bwMode="auto">
          <a:xfrm>
            <a:off x="6940550" y="5064125"/>
            <a:ext cx="17176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Ground Rod</a:t>
            </a:r>
          </a:p>
        </p:txBody>
      </p:sp>
      <p:sp>
        <p:nvSpPr>
          <p:cNvPr id="300040" name="Line 9"/>
          <p:cNvSpPr>
            <a:spLocks noChangeShapeType="1"/>
          </p:cNvSpPr>
          <p:nvPr/>
        </p:nvSpPr>
        <p:spPr bwMode="auto">
          <a:xfrm flipH="1" flipV="1">
            <a:off x="5002213" y="2289175"/>
            <a:ext cx="1922462" cy="46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0041" name="Line 10"/>
          <p:cNvSpPr>
            <a:spLocks noChangeShapeType="1"/>
          </p:cNvSpPr>
          <p:nvPr/>
        </p:nvSpPr>
        <p:spPr bwMode="auto">
          <a:xfrm flipH="1">
            <a:off x="6073775" y="4619625"/>
            <a:ext cx="412750" cy="69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0042" name="Line 11"/>
          <p:cNvSpPr>
            <a:spLocks noChangeShapeType="1"/>
          </p:cNvSpPr>
          <p:nvPr/>
        </p:nvSpPr>
        <p:spPr bwMode="auto">
          <a:xfrm flipH="1">
            <a:off x="4684713" y="5349875"/>
            <a:ext cx="1992312" cy="158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0043"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r>
              <a:rPr lang="en-US" smtClean="0"/>
              <a:t>Connection Quality</a:t>
            </a:r>
          </a:p>
        </p:txBody>
      </p:sp>
      <p:sp>
        <p:nvSpPr>
          <p:cNvPr id="301059" name="Rectangle 3"/>
          <p:cNvSpPr>
            <a:spLocks noGrp="1" noChangeArrowheads="1"/>
          </p:cNvSpPr>
          <p:nvPr>
            <p:ph idx="1"/>
          </p:nvPr>
        </p:nvSpPr>
        <p:spPr/>
        <p:txBody>
          <a:bodyPr/>
          <a:lstStyle/>
          <a:p>
            <a:pPr eaLnBrk="1" hangingPunct="1"/>
            <a:r>
              <a:rPr lang="en-US" smtClean="0"/>
              <a:t>To ensure there is a good bond between the conductors remove any paint at the contact points</a:t>
            </a:r>
          </a:p>
          <a:p>
            <a:pPr eaLnBrk="1" hangingPunct="1"/>
            <a:r>
              <a:rPr lang="en-US" smtClean="0"/>
              <a:t>Then use an anti-oxidant compound in the connection between the lugs and the cable, as well as at the point of contact of the lugs</a:t>
            </a:r>
          </a:p>
        </p:txBody>
      </p:sp>
      <p:sp>
        <p:nvSpPr>
          <p:cNvPr id="301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AE6FAE-2782-423C-B26A-FDBA32DB8C06}" type="slidenum">
              <a:rPr lang="en-US" smtClean="0"/>
              <a:pPr eaLnBrk="1" hangingPunct="1"/>
              <a:t>296</a:t>
            </a:fld>
            <a:endParaRPr lang="en-US" smtClean="0"/>
          </a:p>
        </p:txBody>
      </p:sp>
      <p:sp>
        <p:nvSpPr>
          <p:cNvPr id="3010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US" smtClean="0"/>
              <a:t>Site Resistance</a:t>
            </a:r>
          </a:p>
        </p:txBody>
      </p:sp>
      <p:sp>
        <p:nvSpPr>
          <p:cNvPr id="302083" name="Rectangle 3"/>
          <p:cNvSpPr>
            <a:spLocks noGrp="1" noChangeArrowheads="1"/>
          </p:cNvSpPr>
          <p:nvPr>
            <p:ph idx="1"/>
          </p:nvPr>
        </p:nvSpPr>
        <p:spPr/>
        <p:txBody>
          <a:bodyPr/>
          <a:lstStyle/>
          <a:p>
            <a:pPr eaLnBrk="1" hangingPunct="1">
              <a:lnSpc>
                <a:spcPct val="90000"/>
              </a:lnSpc>
            </a:pPr>
            <a:r>
              <a:rPr lang="en-US" smtClean="0"/>
              <a:t>The conductivity of the earth varies based on</a:t>
            </a:r>
          </a:p>
          <a:p>
            <a:pPr lvl="1" eaLnBrk="1" hangingPunct="1">
              <a:lnSpc>
                <a:spcPct val="90000"/>
              </a:lnSpc>
            </a:pPr>
            <a:r>
              <a:rPr lang="en-US" smtClean="0"/>
              <a:t>Type of soil</a:t>
            </a:r>
          </a:p>
          <a:p>
            <a:pPr lvl="1" eaLnBrk="1" hangingPunct="1">
              <a:lnSpc>
                <a:spcPct val="90000"/>
              </a:lnSpc>
            </a:pPr>
            <a:r>
              <a:rPr lang="en-US" smtClean="0"/>
              <a:t>Moisture content</a:t>
            </a:r>
          </a:p>
          <a:p>
            <a:pPr lvl="1" eaLnBrk="1" hangingPunct="1">
              <a:lnSpc>
                <a:spcPct val="90000"/>
              </a:lnSpc>
            </a:pPr>
            <a:r>
              <a:rPr lang="en-US" smtClean="0"/>
              <a:t>Temperature</a:t>
            </a:r>
          </a:p>
          <a:p>
            <a:pPr lvl="1" eaLnBrk="1" hangingPunct="1">
              <a:lnSpc>
                <a:spcPct val="90000"/>
              </a:lnSpc>
            </a:pPr>
            <a:r>
              <a:rPr lang="en-US" smtClean="0"/>
              <a:t>Other things in the soil</a:t>
            </a:r>
          </a:p>
          <a:p>
            <a:pPr eaLnBrk="1" hangingPunct="1">
              <a:lnSpc>
                <a:spcPct val="90000"/>
              </a:lnSpc>
            </a:pPr>
            <a:r>
              <a:rPr lang="en-US" smtClean="0"/>
              <a:t>The type of soil at the site of the ground system is important, with moist clay soil being the most desirable and sand the least</a:t>
            </a:r>
          </a:p>
        </p:txBody>
      </p:sp>
      <p:sp>
        <p:nvSpPr>
          <p:cNvPr id="302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FBD35-2A97-4AFD-B306-A97D500934C9}" type="slidenum">
              <a:rPr lang="en-US" smtClean="0"/>
              <a:pPr eaLnBrk="1" hangingPunct="1"/>
              <a:t>297</a:t>
            </a:fld>
            <a:endParaRPr lang="en-US" smtClean="0"/>
          </a:p>
        </p:txBody>
      </p:sp>
      <p:sp>
        <p:nvSpPr>
          <p:cNvPr id="3020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1"/>
          <p:cNvSpPr>
            <a:spLocks noGrp="1"/>
          </p:cNvSpPr>
          <p:nvPr>
            <p:ph type="title"/>
          </p:nvPr>
        </p:nvSpPr>
        <p:spPr/>
        <p:txBody>
          <a:bodyPr/>
          <a:lstStyle/>
          <a:p>
            <a:pPr eaLnBrk="1" hangingPunct="1"/>
            <a:r>
              <a:rPr lang="en-US" smtClean="0"/>
              <a:t>Site Resistance</a:t>
            </a:r>
          </a:p>
        </p:txBody>
      </p:sp>
      <p:sp>
        <p:nvSpPr>
          <p:cNvPr id="303107" name="Content Placeholder 2"/>
          <p:cNvSpPr>
            <a:spLocks noGrp="1"/>
          </p:cNvSpPr>
          <p:nvPr>
            <p:ph idx="1"/>
          </p:nvPr>
        </p:nvSpPr>
        <p:spPr/>
        <p:txBody>
          <a:bodyPr/>
          <a:lstStyle/>
          <a:p>
            <a:pPr eaLnBrk="1" hangingPunct="1">
              <a:lnSpc>
                <a:spcPct val="90000"/>
              </a:lnSpc>
            </a:pPr>
            <a:r>
              <a:rPr lang="en-US" smtClean="0"/>
              <a:t>Moisture content is important, the higher the better</a:t>
            </a:r>
          </a:p>
          <a:p>
            <a:pPr eaLnBrk="1" hangingPunct="1">
              <a:lnSpc>
                <a:spcPct val="90000"/>
              </a:lnSpc>
            </a:pPr>
            <a:r>
              <a:rPr lang="en-US" smtClean="0"/>
              <a:t>Temperature as it varies with the season of the year affects the other factors directly</a:t>
            </a:r>
          </a:p>
          <a:p>
            <a:pPr eaLnBrk="1" hangingPunct="1">
              <a:lnSpc>
                <a:spcPct val="90000"/>
              </a:lnSpc>
            </a:pPr>
            <a:r>
              <a:rPr lang="en-US" smtClean="0"/>
              <a:t>The conductors for this field should be below the frost line</a:t>
            </a:r>
          </a:p>
          <a:p>
            <a:pPr eaLnBrk="1" hangingPunct="1"/>
            <a:r>
              <a:rPr lang="en-US" smtClean="0"/>
              <a:t>When fill material is used at building sites, this fill may impact the conductivity of the earth</a:t>
            </a:r>
          </a:p>
        </p:txBody>
      </p:sp>
      <p:sp>
        <p:nvSpPr>
          <p:cNvPr id="303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03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E2E09F-AA29-4E32-94A4-FF4E35E2E223}" type="slidenum">
              <a:rPr lang="en-US" smtClean="0"/>
              <a:pPr eaLnBrk="1" hangingPunct="1"/>
              <a:t>298</a:t>
            </a:fld>
            <a:endParaRPr lang="en-US" smtClean="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r>
              <a:rPr lang="en-US" smtClean="0"/>
              <a:t>Site Resistance</a:t>
            </a:r>
          </a:p>
        </p:txBody>
      </p:sp>
      <p:sp>
        <p:nvSpPr>
          <p:cNvPr id="304131" name="Rectangle 3"/>
          <p:cNvSpPr>
            <a:spLocks noGrp="1" noChangeArrowheads="1"/>
          </p:cNvSpPr>
          <p:nvPr>
            <p:ph idx="1"/>
          </p:nvPr>
        </p:nvSpPr>
        <p:spPr/>
        <p:txBody>
          <a:bodyPr/>
          <a:lstStyle/>
          <a:p>
            <a:pPr eaLnBrk="1" hangingPunct="1"/>
            <a:r>
              <a:rPr lang="en-US" smtClean="0"/>
              <a:t>With poor soil, improvement can be made by</a:t>
            </a:r>
          </a:p>
          <a:p>
            <a:pPr lvl="1" eaLnBrk="1" hangingPunct="1"/>
            <a:r>
              <a:rPr lang="en-US" smtClean="0"/>
              <a:t>Increasing the surface area of the conductor</a:t>
            </a:r>
          </a:p>
          <a:p>
            <a:pPr lvl="1" eaLnBrk="1" hangingPunct="1"/>
            <a:r>
              <a:rPr lang="en-US" smtClean="0"/>
              <a:t>Doping the soil to increase its conductivity by the use of salts, such as Epson salts, or a commercial concoction</a:t>
            </a:r>
          </a:p>
          <a:p>
            <a:pPr lvl="1" eaLnBrk="1" hangingPunct="1"/>
            <a:r>
              <a:rPr lang="en-US" smtClean="0"/>
              <a:t>Also installing additional bare radial lines with ground rods which will effectively parallel the inductance and reduce the overall system inductance can help</a:t>
            </a:r>
          </a:p>
        </p:txBody>
      </p:sp>
      <p:sp>
        <p:nvSpPr>
          <p:cNvPr id="3041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AE7CE7-EA51-4CE1-AFB0-5A73FCCD4019}" type="slidenum">
              <a:rPr lang="en-US" smtClean="0"/>
              <a:pPr eaLnBrk="1" hangingPunct="1"/>
              <a:t>299</a:t>
            </a:fld>
            <a:endParaRPr lang="en-US" smtClean="0"/>
          </a:p>
        </p:txBody>
      </p:sp>
      <p:sp>
        <p:nvSpPr>
          <p:cNvPr id="3041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Towers</a:t>
            </a:r>
          </a:p>
        </p:txBody>
      </p:sp>
      <p:sp>
        <p:nvSpPr>
          <p:cNvPr id="5123" name="Rectangle 3"/>
          <p:cNvSpPr>
            <a:spLocks noGrp="1" noChangeArrowheads="1"/>
          </p:cNvSpPr>
          <p:nvPr>
            <p:ph idx="1"/>
          </p:nvPr>
        </p:nvSpPr>
        <p:spPr/>
        <p:txBody>
          <a:bodyPr/>
          <a:lstStyle/>
          <a:p>
            <a:pPr eaLnBrk="1" hangingPunct="1"/>
            <a:r>
              <a:rPr lang="en-US" dirty="0" smtClean="0"/>
              <a:t>Let’s start the discussion of the outside equipment with the largest thing you are likely to encounter, a tower</a:t>
            </a:r>
          </a:p>
          <a:p>
            <a:pPr eaLnBrk="1" hangingPunct="1"/>
            <a:r>
              <a:rPr lang="en-US" dirty="0" smtClean="0"/>
              <a:t>One problem with the transmission of wireless signals is that most do not penetrate through obstructions well</a:t>
            </a: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823B9B-763F-4BB3-AB67-692D3CB2960C}" type="slidenum">
              <a:rPr lang="en-US" smtClean="0"/>
              <a:pPr eaLnBrk="1" hangingPunct="1"/>
              <a:t>3</a:t>
            </a:fld>
            <a:endParaRPr lang="en-US" smtClean="0"/>
          </a:p>
        </p:txBody>
      </p:sp>
      <p:sp>
        <p:nvSpPr>
          <p:cNvPr id="51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Tall Tower</a:t>
            </a:r>
          </a:p>
        </p:txBody>
      </p:sp>
      <p:pic>
        <p:nvPicPr>
          <p:cNvPr id="32771" name="Picture 7" descr="WISPTower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374775"/>
            <a:ext cx="6096000" cy="4572000"/>
          </a:xfrm>
        </p:spPr>
      </p:pic>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9A6E1F-02AB-4922-8100-3AF3D8232E7F}" type="slidenum">
              <a:rPr lang="en-US" smtClean="0"/>
              <a:pPr eaLnBrk="1" hangingPunct="1"/>
              <a:t>30</a:t>
            </a:fld>
            <a:endParaRPr lang="en-US" smtClean="0"/>
          </a:p>
        </p:txBody>
      </p:sp>
      <p:sp>
        <p:nvSpPr>
          <p:cNvPr id="32773"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eaLnBrk="1" hangingPunct="1"/>
            <a:r>
              <a:rPr lang="en-US" smtClean="0"/>
              <a:t>Site Resistance</a:t>
            </a:r>
          </a:p>
        </p:txBody>
      </p:sp>
      <p:sp>
        <p:nvSpPr>
          <p:cNvPr id="305155" name="Rectangle 3"/>
          <p:cNvSpPr>
            <a:spLocks noGrp="1" noChangeArrowheads="1"/>
          </p:cNvSpPr>
          <p:nvPr>
            <p:ph idx="1"/>
          </p:nvPr>
        </p:nvSpPr>
        <p:spPr/>
        <p:txBody>
          <a:bodyPr/>
          <a:lstStyle/>
          <a:p>
            <a:pPr eaLnBrk="1" hangingPunct="1"/>
            <a:r>
              <a:rPr lang="en-US" smtClean="0"/>
              <a:t>It is also important that all devices of the system connect to the same ground field</a:t>
            </a:r>
          </a:p>
          <a:p>
            <a:pPr eaLnBrk="1" hangingPunct="1"/>
            <a:r>
              <a:rPr lang="en-US" smtClean="0"/>
              <a:t>This means for a large site, say with a tower and its associated ground field, the ground for the rest of the equipment must be driven into the same ground area if the tower’s ground field cannot be used</a:t>
            </a:r>
          </a:p>
          <a:p>
            <a:pPr eaLnBrk="1" hangingPunct="1"/>
            <a:r>
              <a:rPr lang="en-US" smtClean="0"/>
              <a:t>In addition, the fields must be bonded to each other as was already covered</a:t>
            </a:r>
          </a:p>
        </p:txBody>
      </p:sp>
      <p:sp>
        <p:nvSpPr>
          <p:cNvPr id="305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ABF9F0-A2C4-4D9B-914E-4BC93A82AE56}" type="slidenum">
              <a:rPr lang="en-US" smtClean="0"/>
              <a:pPr eaLnBrk="1" hangingPunct="1"/>
              <a:t>300</a:t>
            </a:fld>
            <a:endParaRPr lang="en-US" smtClean="0"/>
          </a:p>
        </p:txBody>
      </p:sp>
      <p:sp>
        <p:nvSpPr>
          <p:cNvPr id="3051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itle 1"/>
          <p:cNvSpPr>
            <a:spLocks noGrp="1"/>
          </p:cNvSpPr>
          <p:nvPr>
            <p:ph type="title"/>
          </p:nvPr>
        </p:nvSpPr>
        <p:spPr/>
        <p:txBody>
          <a:bodyPr/>
          <a:lstStyle/>
          <a:p>
            <a:pPr eaLnBrk="1" hangingPunct="1"/>
            <a:r>
              <a:rPr lang="en-US" smtClean="0"/>
              <a:t>Site Resistance</a:t>
            </a:r>
          </a:p>
        </p:txBody>
      </p:sp>
      <p:sp>
        <p:nvSpPr>
          <p:cNvPr id="306179" name="Content Placeholder 2"/>
          <p:cNvSpPr>
            <a:spLocks noGrp="1"/>
          </p:cNvSpPr>
          <p:nvPr>
            <p:ph idx="1"/>
          </p:nvPr>
        </p:nvSpPr>
        <p:spPr/>
        <p:txBody>
          <a:bodyPr/>
          <a:lstStyle/>
          <a:p>
            <a:pPr eaLnBrk="1" hangingPunct="1"/>
            <a:r>
              <a:rPr lang="en-US" smtClean="0"/>
              <a:t>This should not require any special measures as the tower and its equipment will be in the same location within a few feet of each other</a:t>
            </a:r>
          </a:p>
          <a:p>
            <a:pPr eaLnBrk="1" hangingPunct="1"/>
            <a:r>
              <a:rPr lang="en-US" smtClean="0"/>
              <a:t>For a smaller site, such as a customer location, it is best to use the ground for the electrical system installed by the electric utility company near the electric meter</a:t>
            </a:r>
          </a:p>
        </p:txBody>
      </p:sp>
      <p:sp>
        <p:nvSpPr>
          <p:cNvPr id="306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06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1637CC-61AA-415C-A568-DF6F341DAA60}" type="slidenum">
              <a:rPr lang="en-US" smtClean="0"/>
              <a:pPr eaLnBrk="1" hangingPunct="1"/>
              <a:t>301</a:t>
            </a:fld>
            <a:endParaRPr lang="en-US" smtClean="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eaLnBrk="1" hangingPunct="1"/>
            <a:r>
              <a:rPr lang="en-US" smtClean="0"/>
              <a:t>Site Resistance</a:t>
            </a:r>
          </a:p>
        </p:txBody>
      </p:sp>
      <p:sp>
        <p:nvSpPr>
          <p:cNvPr id="307203" name="Rectangle 3"/>
          <p:cNvSpPr>
            <a:spLocks noGrp="1" noChangeArrowheads="1"/>
          </p:cNvSpPr>
          <p:nvPr>
            <p:ph idx="1"/>
          </p:nvPr>
        </p:nvSpPr>
        <p:spPr/>
        <p:txBody>
          <a:bodyPr/>
          <a:lstStyle/>
          <a:p>
            <a:pPr eaLnBrk="1" hangingPunct="1"/>
            <a:r>
              <a:rPr lang="en-US" smtClean="0"/>
              <a:t>Be sure that the antenna mast, lightning arrestor ground, and any Ethernet cable protection all connect to the same ground, whatever that ground happens to be</a:t>
            </a:r>
          </a:p>
          <a:p>
            <a:pPr eaLnBrk="1" hangingPunct="1"/>
            <a:r>
              <a:rPr lang="en-US" smtClean="0"/>
              <a:t>However, for a large tower with an air terminal device the ground electrodes for the air terminal on the tower must be separate from the rest of the building’s electrical service</a:t>
            </a:r>
          </a:p>
        </p:txBody>
      </p:sp>
      <p:sp>
        <p:nvSpPr>
          <p:cNvPr id="307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3D96CA-7B55-43E7-A595-086DFF0B0923}" type="slidenum">
              <a:rPr lang="en-US" smtClean="0"/>
              <a:pPr eaLnBrk="1" hangingPunct="1"/>
              <a:t>302</a:t>
            </a:fld>
            <a:endParaRPr lang="en-US" smtClean="0"/>
          </a:p>
        </p:txBody>
      </p:sp>
      <p:sp>
        <p:nvSpPr>
          <p:cNvPr id="3072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p:cNvSpPr>
            <a:spLocks noGrp="1"/>
          </p:cNvSpPr>
          <p:nvPr>
            <p:ph type="title"/>
          </p:nvPr>
        </p:nvSpPr>
        <p:spPr/>
        <p:txBody>
          <a:bodyPr/>
          <a:lstStyle/>
          <a:p>
            <a:pPr eaLnBrk="1" hangingPunct="1"/>
            <a:r>
              <a:rPr lang="en-US" smtClean="0"/>
              <a:t>Site Resistance</a:t>
            </a:r>
          </a:p>
        </p:txBody>
      </p:sp>
      <p:sp>
        <p:nvSpPr>
          <p:cNvPr id="308227" name="Content Placeholder 2"/>
          <p:cNvSpPr>
            <a:spLocks noGrp="1"/>
          </p:cNvSpPr>
          <p:nvPr>
            <p:ph idx="1"/>
          </p:nvPr>
        </p:nvSpPr>
        <p:spPr/>
        <p:txBody>
          <a:bodyPr/>
          <a:lstStyle/>
          <a:p>
            <a:pPr eaLnBrk="1" hangingPunct="1"/>
            <a:r>
              <a:rPr lang="en-US" smtClean="0"/>
              <a:t>They still must be bonded to each other</a:t>
            </a:r>
          </a:p>
          <a:p>
            <a:pPr eaLnBrk="1" hangingPunct="1"/>
            <a:r>
              <a:rPr lang="en-US" smtClean="0"/>
              <a:t>Confusing isn’t it</a:t>
            </a:r>
          </a:p>
          <a:p>
            <a:pPr eaLnBrk="1" hangingPunct="1"/>
            <a:r>
              <a:rPr lang="en-US" smtClean="0"/>
              <a:t>So again, I say to hire an expert</a:t>
            </a:r>
          </a:p>
        </p:txBody>
      </p:sp>
      <p:sp>
        <p:nvSpPr>
          <p:cNvPr id="308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08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40A08D-89B7-4811-AFE7-5705FB1064CF}" type="slidenum">
              <a:rPr lang="en-US" smtClean="0"/>
              <a:pPr eaLnBrk="1" hangingPunct="1"/>
              <a:t>303</a:t>
            </a:fld>
            <a:endParaRPr lang="en-US" smtClean="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eaLnBrk="1" hangingPunct="1"/>
            <a:r>
              <a:rPr lang="en-US" smtClean="0"/>
              <a:t>Placing a Ground Rod</a:t>
            </a:r>
          </a:p>
        </p:txBody>
      </p:sp>
      <p:sp>
        <p:nvSpPr>
          <p:cNvPr id="309251" name="Rectangle 3"/>
          <p:cNvSpPr>
            <a:spLocks noGrp="1" noChangeArrowheads="1"/>
          </p:cNvSpPr>
          <p:nvPr>
            <p:ph idx="1"/>
          </p:nvPr>
        </p:nvSpPr>
        <p:spPr/>
        <p:txBody>
          <a:bodyPr/>
          <a:lstStyle/>
          <a:p>
            <a:pPr eaLnBrk="1" hangingPunct="1"/>
            <a:r>
              <a:rPr lang="en-US" smtClean="0"/>
              <a:t>One of the major problems in grounding equipment is sinking the ground rod</a:t>
            </a:r>
          </a:p>
          <a:p>
            <a:pPr eaLnBrk="1" hangingPunct="1"/>
            <a:r>
              <a:rPr lang="en-US" smtClean="0"/>
              <a:t>Possibilities include</a:t>
            </a:r>
          </a:p>
          <a:p>
            <a:pPr lvl="1" eaLnBrk="1" hangingPunct="1"/>
            <a:r>
              <a:rPr lang="en-US" smtClean="0"/>
              <a:t>Hammer</a:t>
            </a:r>
          </a:p>
          <a:p>
            <a:pPr lvl="1" eaLnBrk="1" hangingPunct="1"/>
            <a:r>
              <a:rPr lang="en-US" smtClean="0"/>
              <a:t>Fence post driver</a:t>
            </a:r>
          </a:p>
          <a:p>
            <a:pPr lvl="1" eaLnBrk="1" hangingPunct="1"/>
            <a:r>
              <a:rPr lang="en-US" smtClean="0"/>
              <a:t>Electric jackhammer</a:t>
            </a:r>
          </a:p>
          <a:p>
            <a:pPr lvl="1" eaLnBrk="1" hangingPunct="1"/>
            <a:r>
              <a:rPr lang="en-US" smtClean="0"/>
              <a:t>Milking method</a:t>
            </a:r>
          </a:p>
          <a:p>
            <a:pPr eaLnBrk="1" hangingPunct="1"/>
            <a:r>
              <a:rPr lang="en-US" smtClean="0"/>
              <a:t>The milking method uses a procedure along these lines</a:t>
            </a:r>
          </a:p>
        </p:txBody>
      </p:sp>
      <p:sp>
        <p:nvSpPr>
          <p:cNvPr id="3092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76402-5F6C-41BB-9171-E4C62F09B566}" type="slidenum">
              <a:rPr lang="en-US" smtClean="0"/>
              <a:pPr eaLnBrk="1" hangingPunct="1"/>
              <a:t>304</a:t>
            </a:fld>
            <a:endParaRPr lang="en-US" smtClean="0"/>
          </a:p>
        </p:txBody>
      </p:sp>
      <p:sp>
        <p:nvSpPr>
          <p:cNvPr id="3092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r>
              <a:rPr lang="en-US" smtClean="0"/>
              <a:t>Placing a Ground Rod</a:t>
            </a:r>
          </a:p>
        </p:txBody>
      </p:sp>
      <p:sp>
        <p:nvSpPr>
          <p:cNvPr id="310275" name="Rectangle 3"/>
          <p:cNvSpPr>
            <a:spLocks noGrp="1" noChangeArrowheads="1"/>
          </p:cNvSpPr>
          <p:nvPr>
            <p:ph idx="1"/>
          </p:nvPr>
        </p:nvSpPr>
        <p:spPr>
          <a:xfrm>
            <a:off x="381000" y="1331913"/>
            <a:ext cx="8382000" cy="5824537"/>
          </a:xfrm>
        </p:spPr>
        <p:txBody>
          <a:bodyPr/>
          <a:lstStyle/>
          <a:p>
            <a:pPr eaLnBrk="1" hangingPunct="1"/>
            <a:r>
              <a:rPr lang="en-US" smtClean="0"/>
              <a:t>There are many variations on this</a:t>
            </a:r>
          </a:p>
          <a:p>
            <a:pPr lvl="1" eaLnBrk="1" hangingPunct="1"/>
            <a:r>
              <a:rPr lang="en-US" smtClean="0"/>
              <a:t>Dig a hole and pour about a quart of water at the point where the rod will go</a:t>
            </a:r>
          </a:p>
          <a:p>
            <a:pPr lvl="1" eaLnBrk="1" hangingPunct="1"/>
            <a:r>
              <a:rPr lang="en-US" smtClean="0"/>
              <a:t>Push the rod into and out of the ground where the mud is forming under the rod</a:t>
            </a:r>
          </a:p>
          <a:p>
            <a:pPr lvl="1" eaLnBrk="1" hangingPunct="1"/>
            <a:r>
              <a:rPr lang="en-US" smtClean="0"/>
              <a:t>Push a few inches down each time</a:t>
            </a:r>
          </a:p>
          <a:p>
            <a:pPr lvl="1" eaLnBrk="1" hangingPunct="1"/>
            <a:r>
              <a:rPr lang="en-US" smtClean="0"/>
              <a:t>Stop occasionally and add water into the hole and surrounding area to aid in softening the soil</a:t>
            </a:r>
          </a:p>
        </p:txBody>
      </p:sp>
      <p:sp>
        <p:nvSpPr>
          <p:cNvPr id="310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0A91E-DE10-44C2-83BB-D68D8887B37B}" type="slidenum">
              <a:rPr lang="en-US" smtClean="0"/>
              <a:pPr eaLnBrk="1" hangingPunct="1"/>
              <a:t>305</a:t>
            </a:fld>
            <a:endParaRPr lang="en-US" smtClean="0"/>
          </a:p>
        </p:txBody>
      </p:sp>
      <p:sp>
        <p:nvSpPr>
          <p:cNvPr id="3102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p:cNvSpPr>
            <a:spLocks noGrp="1"/>
          </p:cNvSpPr>
          <p:nvPr>
            <p:ph type="title"/>
          </p:nvPr>
        </p:nvSpPr>
        <p:spPr/>
        <p:txBody>
          <a:bodyPr/>
          <a:lstStyle/>
          <a:p>
            <a:pPr eaLnBrk="1" hangingPunct="1"/>
            <a:r>
              <a:rPr lang="en-US" smtClean="0"/>
              <a:t>Placing a Ground Rod</a:t>
            </a:r>
          </a:p>
        </p:txBody>
      </p:sp>
      <p:sp>
        <p:nvSpPr>
          <p:cNvPr id="311299" name="Content Placeholder 2"/>
          <p:cNvSpPr>
            <a:spLocks noGrp="1"/>
          </p:cNvSpPr>
          <p:nvPr>
            <p:ph idx="1"/>
          </p:nvPr>
        </p:nvSpPr>
        <p:spPr/>
        <p:txBody>
          <a:bodyPr/>
          <a:lstStyle/>
          <a:p>
            <a:pPr lvl="1" eaLnBrk="1" hangingPunct="1"/>
            <a:r>
              <a:rPr lang="en-US" smtClean="0"/>
              <a:t>In harder soil conditions this may not send the rod all the way down</a:t>
            </a:r>
          </a:p>
          <a:p>
            <a:pPr lvl="1" eaLnBrk="1" hangingPunct="1"/>
            <a:r>
              <a:rPr lang="en-US" smtClean="0"/>
              <a:t>A hammer will be required for the last couple of feet</a:t>
            </a:r>
          </a:p>
          <a:p>
            <a:pPr eaLnBrk="1" hangingPunct="1"/>
            <a:r>
              <a:rPr lang="en-US" smtClean="0"/>
              <a:t>Rock is a problem when placing these rods</a:t>
            </a:r>
          </a:p>
          <a:p>
            <a:pPr eaLnBrk="1" hangingPunct="1"/>
            <a:r>
              <a:rPr lang="en-US" smtClean="0"/>
              <a:t>If the rock cannot be avoided, the rod may have to be driven as far as possible, then cut off</a:t>
            </a:r>
          </a:p>
        </p:txBody>
      </p:sp>
      <p:sp>
        <p:nvSpPr>
          <p:cNvPr id="311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1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11F28B-0CA4-4769-8FC8-14BFF59A9621}" type="slidenum">
              <a:rPr lang="en-US" smtClean="0"/>
              <a:pPr eaLnBrk="1" hangingPunct="1"/>
              <a:t>306</a:t>
            </a:fld>
            <a:endParaRPr lang="en-US" smtClean="0"/>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p:cNvSpPr>
            <a:spLocks noGrp="1"/>
          </p:cNvSpPr>
          <p:nvPr>
            <p:ph type="title"/>
          </p:nvPr>
        </p:nvSpPr>
        <p:spPr/>
        <p:txBody>
          <a:bodyPr/>
          <a:lstStyle/>
          <a:p>
            <a:pPr eaLnBrk="1" hangingPunct="1"/>
            <a:r>
              <a:rPr lang="en-US" smtClean="0"/>
              <a:t>Placing a Ground Rod</a:t>
            </a:r>
          </a:p>
        </p:txBody>
      </p:sp>
      <p:sp>
        <p:nvSpPr>
          <p:cNvPr id="312323" name="Content Placeholder 2"/>
          <p:cNvSpPr>
            <a:spLocks noGrp="1"/>
          </p:cNvSpPr>
          <p:nvPr>
            <p:ph idx="1"/>
          </p:nvPr>
        </p:nvSpPr>
        <p:spPr/>
        <p:txBody>
          <a:bodyPr/>
          <a:lstStyle/>
          <a:p>
            <a:pPr eaLnBrk="1" hangingPunct="1"/>
            <a:r>
              <a:rPr lang="en-US" smtClean="0"/>
              <a:t>Rocks hold water and salt so the connection directly to the rock by the rod should be adequate, at least for smaller sites</a:t>
            </a:r>
          </a:p>
        </p:txBody>
      </p:sp>
      <p:sp>
        <p:nvSpPr>
          <p:cNvPr id="312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2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B704C5-3271-408C-B5CC-4053E09A81E4}" type="slidenum">
              <a:rPr lang="en-US" smtClean="0"/>
              <a:pPr eaLnBrk="1" hangingPunct="1"/>
              <a:t>307</a:t>
            </a:fld>
            <a:endParaRPr lang="en-US" smtClean="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p:nvPr>
        </p:nvSpPr>
        <p:spPr/>
        <p:txBody>
          <a:bodyPr/>
          <a:lstStyle/>
          <a:p>
            <a:r>
              <a:rPr lang="en-US" smtClean="0"/>
              <a:t>Does It Work</a:t>
            </a:r>
          </a:p>
        </p:txBody>
      </p:sp>
      <p:sp>
        <p:nvSpPr>
          <p:cNvPr id="313347" name="Content Placeholder 2"/>
          <p:cNvSpPr>
            <a:spLocks noGrp="1"/>
          </p:cNvSpPr>
          <p:nvPr>
            <p:ph idx="1"/>
          </p:nvPr>
        </p:nvSpPr>
        <p:spPr/>
        <p:txBody>
          <a:bodyPr/>
          <a:lstStyle/>
          <a:p>
            <a:r>
              <a:rPr lang="en-US" smtClean="0"/>
              <a:t>All of this looks like a lot of work to me</a:t>
            </a:r>
          </a:p>
          <a:p>
            <a:r>
              <a:rPr lang="en-US" smtClean="0"/>
              <a:t>Is it all a waste of time</a:t>
            </a:r>
          </a:p>
          <a:p>
            <a:r>
              <a:rPr lang="en-US" smtClean="0"/>
              <a:t>No</a:t>
            </a:r>
          </a:p>
          <a:p>
            <a:r>
              <a:rPr lang="en-US" smtClean="0"/>
              <a:t>Here is an example</a:t>
            </a:r>
          </a:p>
        </p:txBody>
      </p:sp>
      <p:sp>
        <p:nvSpPr>
          <p:cNvPr id="313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3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73C87C-B46B-4AC4-826C-E06170E724A4}" type="slidenum">
              <a:rPr lang="en-US" smtClean="0"/>
              <a:pPr eaLnBrk="1" hangingPunct="1"/>
              <a:t>308</a:t>
            </a:fld>
            <a:endParaRPr lang="en-US" smtClean="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p:txBody>
          <a:bodyPr/>
          <a:lstStyle/>
          <a:p>
            <a:r>
              <a:rPr lang="en-US" smtClean="0"/>
              <a:t>Does It Work</a:t>
            </a:r>
          </a:p>
        </p:txBody>
      </p:sp>
      <p:sp>
        <p:nvSpPr>
          <p:cNvPr id="31437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43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1D3C88-AA80-4E50-9862-C20616D7EB07}" type="slidenum">
              <a:rPr lang="en-US" smtClean="0"/>
              <a:pPr eaLnBrk="1" hangingPunct="1"/>
              <a:t>309</a:t>
            </a:fld>
            <a:endParaRPr lang="en-US" smtClean="0"/>
          </a:p>
        </p:txBody>
      </p:sp>
      <p:pic>
        <p:nvPicPr>
          <p:cNvPr id="314373" name="Content Placeholder 7" descr="Lightning Rod Mount Broken by Lightning Strike Closeup.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Tall Tower</a:t>
            </a:r>
          </a:p>
        </p:txBody>
      </p:sp>
      <p:pic>
        <p:nvPicPr>
          <p:cNvPr id="33795" name="Picture 5" descr="WISPTower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389063"/>
            <a:ext cx="6096000" cy="4572000"/>
          </a:xfrm>
        </p:spPr>
      </p:pic>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0A2FF9-8815-44AE-98F6-16373B7F32A7}" type="slidenum">
              <a:rPr lang="en-US" smtClean="0"/>
              <a:pPr eaLnBrk="1" hangingPunct="1"/>
              <a:t>31</a:t>
            </a:fld>
            <a:endParaRPr lang="en-US" smtClean="0"/>
          </a:p>
        </p:txBody>
      </p:sp>
      <p:sp>
        <p:nvSpPr>
          <p:cNvPr id="3379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le 1"/>
          <p:cNvSpPr>
            <a:spLocks noGrp="1"/>
          </p:cNvSpPr>
          <p:nvPr>
            <p:ph type="title"/>
          </p:nvPr>
        </p:nvSpPr>
        <p:spPr/>
        <p:txBody>
          <a:bodyPr/>
          <a:lstStyle/>
          <a:p>
            <a:r>
              <a:rPr lang="en-US" smtClean="0"/>
              <a:t>Does It Work</a:t>
            </a:r>
          </a:p>
        </p:txBody>
      </p:sp>
      <p:sp>
        <p:nvSpPr>
          <p:cNvPr id="315395" name="Content Placeholder 2"/>
          <p:cNvSpPr>
            <a:spLocks noGrp="1"/>
          </p:cNvSpPr>
          <p:nvPr>
            <p:ph idx="1"/>
          </p:nvPr>
        </p:nvSpPr>
        <p:spPr/>
        <p:txBody>
          <a:bodyPr/>
          <a:lstStyle/>
          <a:p>
            <a:r>
              <a:rPr lang="en-US" smtClean="0"/>
              <a:t>The photograph shows where lighting hit the lightning rod on my 96 foot tower</a:t>
            </a:r>
          </a:p>
          <a:p>
            <a:r>
              <a:rPr lang="en-US" smtClean="0"/>
              <a:t>The strike blew the rod off the tower, as well as welding the nuts to the mounting bolts</a:t>
            </a:r>
          </a:p>
          <a:p>
            <a:r>
              <a:rPr lang="en-US" smtClean="0"/>
              <a:t>Yet none of the equipment shown next was damaged</a:t>
            </a:r>
          </a:p>
        </p:txBody>
      </p:sp>
      <p:sp>
        <p:nvSpPr>
          <p:cNvPr id="315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5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62C1B85-E1F3-488E-804E-E0CA84BFB2E1}" type="slidenum">
              <a:rPr lang="en-US" smtClean="0"/>
              <a:pPr eaLnBrk="1" hangingPunct="1"/>
              <a:t>310</a:t>
            </a:fld>
            <a:endParaRPr lang="en-US" smtClean="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1"/>
          <p:cNvSpPr>
            <a:spLocks noGrp="1"/>
          </p:cNvSpPr>
          <p:nvPr>
            <p:ph type="title"/>
          </p:nvPr>
        </p:nvSpPr>
        <p:spPr/>
        <p:txBody>
          <a:bodyPr/>
          <a:lstStyle/>
          <a:p>
            <a:r>
              <a:rPr lang="en-US" smtClean="0"/>
              <a:t>Does It Work</a:t>
            </a:r>
          </a:p>
        </p:txBody>
      </p:sp>
      <p:pic>
        <p:nvPicPr>
          <p:cNvPr id="316419" name="Content Placeholder 5" descr="DSC_015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316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316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9F047F-7485-4BCB-B644-FAECE899FDC2}" type="slidenum">
              <a:rPr lang="en-US" smtClean="0"/>
              <a:pPr eaLnBrk="1" hangingPunct="1"/>
              <a:t>311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Tall Tower</a:t>
            </a:r>
          </a:p>
        </p:txBody>
      </p:sp>
      <p:pic>
        <p:nvPicPr>
          <p:cNvPr id="34819" name="Picture 3" descr="WISPTower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328738"/>
            <a:ext cx="6096000" cy="4572000"/>
          </a:xfrm>
        </p:spPr>
      </p:pic>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3C7B25-C554-4F8A-8944-F3FF11A0880D}" type="slidenum">
              <a:rPr lang="en-US" smtClean="0"/>
              <a:pPr eaLnBrk="1" hangingPunct="1"/>
              <a:t>32</a:t>
            </a:fld>
            <a:endParaRPr lang="en-US" smtClean="0"/>
          </a:p>
        </p:txBody>
      </p:sp>
      <p:sp>
        <p:nvSpPr>
          <p:cNvPr id="3482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Tall Tower</a:t>
            </a:r>
          </a:p>
        </p:txBody>
      </p:sp>
      <p:pic>
        <p:nvPicPr>
          <p:cNvPr id="35843" name="Picture 3" descr="WISPTower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325563"/>
            <a:ext cx="6096000" cy="4572000"/>
          </a:xfrm>
        </p:spPr>
      </p:pic>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75F8A2-7015-4F20-992A-EDF745BBD8FC}" type="slidenum">
              <a:rPr lang="en-US" smtClean="0"/>
              <a:pPr eaLnBrk="1" hangingPunct="1"/>
              <a:t>33</a:t>
            </a:fld>
            <a:endParaRPr lang="en-US" smtClean="0"/>
          </a:p>
        </p:txBody>
      </p:sp>
      <p:sp>
        <p:nvSpPr>
          <p:cNvPr id="3584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Tall Tower</a:t>
            </a:r>
          </a:p>
        </p:txBody>
      </p:sp>
      <p:pic>
        <p:nvPicPr>
          <p:cNvPr id="36867" name="Picture 5" descr="WISPTower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19263" y="1468438"/>
            <a:ext cx="5851525" cy="4389437"/>
          </a:xfrm>
        </p:spPr>
      </p:pic>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F3480E-BD06-4051-A4B9-0ECB663DE6CF}" type="slidenum">
              <a:rPr lang="en-US" smtClean="0"/>
              <a:pPr eaLnBrk="1" hangingPunct="1"/>
              <a:t>34</a:t>
            </a:fld>
            <a:endParaRPr lang="en-US" smtClean="0"/>
          </a:p>
        </p:txBody>
      </p:sp>
      <p:sp>
        <p:nvSpPr>
          <p:cNvPr id="3686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Tall Tower</a:t>
            </a:r>
          </a:p>
        </p:txBody>
      </p:sp>
      <p:pic>
        <p:nvPicPr>
          <p:cNvPr id="37891" name="Picture 5" descr="WISPTower5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62300" y="1447800"/>
            <a:ext cx="2965450" cy="4592638"/>
          </a:xfrm>
        </p:spPr>
      </p:pic>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9C6AA7-F820-412E-9E27-920C20E039BD}" type="slidenum">
              <a:rPr lang="en-US" smtClean="0"/>
              <a:pPr eaLnBrk="1" hangingPunct="1"/>
              <a:t>35</a:t>
            </a:fld>
            <a:endParaRPr lang="en-US" smtClean="0"/>
          </a:p>
        </p:txBody>
      </p:sp>
      <p:sp>
        <p:nvSpPr>
          <p:cNvPr id="37893" name="Footer Placeholder 5"/>
          <p:cNvSpPr>
            <a:spLocks noGrp="1"/>
          </p:cNvSpPr>
          <p:nvPr>
            <p:ph type="ftr" sz="quarter" idx="11"/>
          </p:nvPr>
        </p:nvSpPr>
        <p:spPr>
          <a:xfrm>
            <a:off x="2743200" y="6184900"/>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Tall Tower</a:t>
            </a:r>
          </a:p>
        </p:txBody>
      </p:sp>
      <p:pic>
        <p:nvPicPr>
          <p:cNvPr id="38915" name="Picture 3" descr="WISPTower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3400" y="1327150"/>
            <a:ext cx="3040063" cy="4713288"/>
          </a:xfrm>
        </p:spPr>
      </p:pic>
      <p:sp>
        <p:nvSpPr>
          <p:cNvPr id="38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D83952-264C-4BE6-A824-250E8EAE0BA1}" type="slidenum">
              <a:rPr lang="en-US" smtClean="0"/>
              <a:pPr eaLnBrk="1" hangingPunct="1"/>
              <a:t>36</a:t>
            </a:fld>
            <a:endParaRPr lang="en-US" smtClean="0"/>
          </a:p>
        </p:txBody>
      </p:sp>
      <p:sp>
        <p:nvSpPr>
          <p:cNvPr id="38917" name="Footer Placeholder 5"/>
          <p:cNvSpPr>
            <a:spLocks noGrp="1"/>
          </p:cNvSpPr>
          <p:nvPr>
            <p:ph type="ftr" sz="quarter" idx="11"/>
          </p:nvPr>
        </p:nvSpPr>
        <p:spPr>
          <a:xfrm>
            <a:off x="2743200" y="6215063"/>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Tall Tower</a:t>
            </a:r>
          </a:p>
        </p:txBody>
      </p:sp>
      <p:pic>
        <p:nvPicPr>
          <p:cNvPr id="39939" name="Picture 3" descr="WISPTower7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7525" y="1462088"/>
            <a:ext cx="2906713" cy="4503737"/>
          </a:xfrm>
        </p:spPr>
      </p:pic>
      <p:sp>
        <p:nvSpPr>
          <p:cNvPr id="39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510EFB-545A-458C-9502-9B0CF210AE63}" type="slidenum">
              <a:rPr lang="en-US" smtClean="0"/>
              <a:pPr eaLnBrk="1" hangingPunct="1"/>
              <a:t>37</a:t>
            </a:fld>
            <a:endParaRPr lang="en-US" smtClean="0"/>
          </a:p>
        </p:txBody>
      </p:sp>
      <p:sp>
        <p:nvSpPr>
          <p:cNvPr id="39941" name="Footer Placeholder 5"/>
          <p:cNvSpPr>
            <a:spLocks noGrp="1"/>
          </p:cNvSpPr>
          <p:nvPr>
            <p:ph type="ftr" sz="quarter" idx="11"/>
          </p:nvPr>
        </p:nvSpPr>
        <p:spPr>
          <a:xfrm>
            <a:off x="2743200" y="6215063"/>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Tall Tower</a:t>
            </a:r>
          </a:p>
        </p:txBody>
      </p:sp>
      <p:pic>
        <p:nvPicPr>
          <p:cNvPr id="40963" name="Picture 3" descr="WISPTower7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7525" y="1366838"/>
            <a:ext cx="3055938" cy="4733925"/>
          </a:xfrm>
        </p:spPr>
      </p:pic>
      <p:sp>
        <p:nvSpPr>
          <p:cNvPr id="40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2FB673-2B9E-464B-9291-F16D74A8347A}" type="slidenum">
              <a:rPr lang="en-US" smtClean="0"/>
              <a:pPr eaLnBrk="1" hangingPunct="1"/>
              <a:t>38</a:t>
            </a:fld>
            <a:endParaRPr lang="en-US" smtClean="0"/>
          </a:p>
        </p:txBody>
      </p:sp>
      <p:sp>
        <p:nvSpPr>
          <p:cNvPr id="40965" name="Footer Placeholder 5"/>
          <p:cNvSpPr>
            <a:spLocks noGrp="1"/>
          </p:cNvSpPr>
          <p:nvPr>
            <p:ph type="ftr" sz="quarter" idx="11"/>
          </p:nvPr>
        </p:nvSpPr>
        <p:spPr>
          <a:xfrm>
            <a:off x="2743200" y="6289675"/>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Monopole Tower</a:t>
            </a:r>
          </a:p>
        </p:txBody>
      </p:sp>
      <p:sp>
        <p:nvSpPr>
          <p:cNvPr id="41987" name="Rectangle 3"/>
          <p:cNvSpPr>
            <a:spLocks noGrp="1" noChangeArrowheads="1"/>
          </p:cNvSpPr>
          <p:nvPr>
            <p:ph idx="1"/>
          </p:nvPr>
        </p:nvSpPr>
        <p:spPr/>
        <p:txBody>
          <a:bodyPr/>
          <a:lstStyle/>
          <a:p>
            <a:pPr eaLnBrk="1" hangingPunct="1"/>
            <a:r>
              <a:rPr lang="en-US" smtClean="0"/>
              <a:t>Another type of tower is the monopole</a:t>
            </a:r>
          </a:p>
          <a:p>
            <a:pPr eaLnBrk="1" hangingPunct="1"/>
            <a:r>
              <a:rPr lang="en-US" smtClean="0"/>
              <a:t>This tower type is commonly used by cellular carriers</a:t>
            </a:r>
          </a:p>
          <a:p>
            <a:pPr eaLnBrk="1" hangingPunct="1"/>
            <a:r>
              <a:rPr lang="en-US" smtClean="0"/>
              <a:t>It is not used by most other providers due to the higher cost, unless required by the governmental entity with control over the site of the tower</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CD2DC5-C8B9-4AA1-BE05-68545B36BB58}" type="slidenum">
              <a:rPr lang="en-US" smtClean="0"/>
              <a:pPr eaLnBrk="1" hangingPunct="1"/>
              <a:t>39</a:t>
            </a:fld>
            <a:endParaRPr lang="en-US" smtClean="0"/>
          </a:p>
        </p:txBody>
      </p:sp>
      <p:sp>
        <p:nvSpPr>
          <p:cNvPr id="419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Towers</a:t>
            </a:r>
          </a:p>
        </p:txBody>
      </p:sp>
      <p:sp>
        <p:nvSpPr>
          <p:cNvPr id="6147" name="Content Placeholder 2"/>
          <p:cNvSpPr>
            <a:spLocks noGrp="1"/>
          </p:cNvSpPr>
          <p:nvPr>
            <p:ph idx="1"/>
          </p:nvPr>
        </p:nvSpPr>
        <p:spPr/>
        <p:txBody>
          <a:bodyPr/>
          <a:lstStyle/>
          <a:p>
            <a:pPr eaLnBrk="1" hangingPunct="1"/>
            <a:r>
              <a:rPr lang="en-US" smtClean="0"/>
              <a:t>In most parts of the world there are a considerable number of obstructions to radio frequency signals in the frequencies used by wireless data networks</a:t>
            </a:r>
          </a:p>
          <a:p>
            <a:pPr eaLnBrk="1" hangingPunct="1"/>
            <a:r>
              <a:rPr lang="en-US" smtClean="0"/>
              <a:t>Other than the modulation techniques used to get around this problem, the normal way to resolve this issue is to raise the antennas at one or both ends up above the obstructions</a:t>
            </a: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1C4E1E-5F9A-4FE8-B1EB-50A5C95A000D}"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mtClean="0"/>
              <a:t>Monopole Tower</a:t>
            </a:r>
          </a:p>
        </p:txBody>
      </p:sp>
      <p:sp>
        <p:nvSpPr>
          <p:cNvPr id="43011" name="Content Placeholder 2"/>
          <p:cNvSpPr>
            <a:spLocks noGrp="1"/>
          </p:cNvSpPr>
          <p:nvPr>
            <p:ph idx="1"/>
          </p:nvPr>
        </p:nvSpPr>
        <p:spPr/>
        <p:txBody>
          <a:bodyPr/>
          <a:lstStyle/>
          <a:p>
            <a:pPr eaLnBrk="1" hangingPunct="1"/>
            <a:r>
              <a:rPr lang="en-US" smtClean="0"/>
              <a:t>A monopole typically costs $10,000 to $15,000 for the tower and another $5,000 to $10,000 to install it</a:t>
            </a: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491E0E7-B308-4522-A6E1-0085BEC6FE18}" type="slidenum">
              <a:rPr lang="en-US" smtClean="0"/>
              <a:pPr eaLnBrk="1" hangingPunct="1"/>
              <a:t>40</a:t>
            </a:fld>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pPr eaLnBrk="1" hangingPunct="1"/>
            <a:r>
              <a:rPr lang="en-US" smtClean="0"/>
              <a:t>Monopole Tower</a:t>
            </a:r>
          </a:p>
        </p:txBody>
      </p:sp>
      <p:pic>
        <p:nvPicPr>
          <p:cNvPr id="44035" name="Picture 4" descr="chip12-R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9425" y="1593850"/>
            <a:ext cx="3079750" cy="4560888"/>
          </a:xfrm>
        </p:spPr>
      </p:pic>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62A910-CA76-4BB4-9A35-281C9BA30EFD}" type="slidenum">
              <a:rPr lang="en-US" smtClean="0"/>
              <a:pPr eaLnBrk="1" hangingPunct="1"/>
              <a:t>41</a:t>
            </a:fld>
            <a:endParaRPr lang="en-US" smtClean="0"/>
          </a:p>
        </p:txBody>
      </p:sp>
      <p:sp>
        <p:nvSpPr>
          <p:cNvPr id="440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Types of Towers</a:t>
            </a:r>
          </a:p>
        </p:txBody>
      </p:sp>
      <p:sp>
        <p:nvSpPr>
          <p:cNvPr id="45059" name="Rectangle 3"/>
          <p:cNvSpPr>
            <a:spLocks noGrp="1" noChangeArrowheads="1"/>
          </p:cNvSpPr>
          <p:nvPr>
            <p:ph idx="1"/>
          </p:nvPr>
        </p:nvSpPr>
        <p:spPr/>
        <p:txBody>
          <a:bodyPr/>
          <a:lstStyle/>
          <a:p>
            <a:pPr eaLnBrk="1" hangingPunct="1"/>
            <a:r>
              <a:rPr lang="en-US" smtClean="0"/>
              <a:t>As these examples show there are three basic styles of towers</a:t>
            </a:r>
          </a:p>
          <a:p>
            <a:pPr lvl="1" eaLnBrk="1" hangingPunct="1"/>
            <a:r>
              <a:rPr lang="en-US" smtClean="0"/>
              <a:t>Self supporting</a:t>
            </a:r>
          </a:p>
          <a:p>
            <a:pPr lvl="1" eaLnBrk="1" hangingPunct="1"/>
            <a:r>
              <a:rPr lang="en-US" smtClean="0"/>
              <a:t>Guyed</a:t>
            </a:r>
          </a:p>
          <a:p>
            <a:pPr lvl="1" eaLnBrk="1" hangingPunct="1"/>
            <a:r>
              <a:rPr lang="en-US" smtClean="0"/>
              <a:t>Monopoles</a:t>
            </a:r>
          </a:p>
          <a:p>
            <a:pPr eaLnBrk="1" hangingPunct="1"/>
            <a:r>
              <a:rPr lang="en-US" smtClean="0"/>
              <a:t>The requirements of the location, aesthetics, and local regulations will determine the type to use</a:t>
            </a: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28FFC6-455D-4C5A-8BBE-7583F541E1C2}" type="slidenum">
              <a:rPr lang="en-US" smtClean="0"/>
              <a:pPr eaLnBrk="1" hangingPunct="1"/>
              <a:t>42</a:t>
            </a:fld>
            <a:endParaRPr lang="en-US" smtClean="0"/>
          </a:p>
        </p:txBody>
      </p:sp>
      <p:sp>
        <p:nvSpPr>
          <p:cNvPr id="450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Tower Standards</a:t>
            </a:r>
          </a:p>
        </p:txBody>
      </p:sp>
      <p:sp>
        <p:nvSpPr>
          <p:cNvPr id="46083" name="Rectangle 3"/>
          <p:cNvSpPr>
            <a:spLocks noGrp="1" noChangeArrowheads="1"/>
          </p:cNvSpPr>
          <p:nvPr>
            <p:ph idx="1"/>
          </p:nvPr>
        </p:nvSpPr>
        <p:spPr/>
        <p:txBody>
          <a:bodyPr/>
          <a:lstStyle/>
          <a:p>
            <a:pPr eaLnBrk="1" hangingPunct="1"/>
            <a:r>
              <a:rPr lang="en-US" smtClean="0"/>
              <a:t>The main standard for towers is the TIA -222-G “Structural Standards for Steel Antenna Towers and Antenna Supporting Structures</a:t>
            </a:r>
          </a:p>
          <a:p>
            <a:pPr eaLnBrk="1" hangingPunct="1"/>
            <a:r>
              <a:rPr lang="en-US" smtClean="0"/>
              <a:t>This is available from Global Engineering documents at www.global.ihs.com</a:t>
            </a: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93FEB3-5B56-4637-B43F-6F03C5D771E3}" type="slidenum">
              <a:rPr lang="en-US" smtClean="0"/>
              <a:pPr eaLnBrk="1" hangingPunct="1"/>
              <a:t>43</a:t>
            </a:fld>
            <a:endParaRPr lang="en-US" smtClean="0"/>
          </a:p>
        </p:txBody>
      </p:sp>
      <p:sp>
        <p:nvSpPr>
          <p:cNvPr id="4608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Tower Database</a:t>
            </a:r>
          </a:p>
        </p:txBody>
      </p:sp>
      <p:sp>
        <p:nvSpPr>
          <p:cNvPr id="47107" name="Rectangle 3"/>
          <p:cNvSpPr>
            <a:spLocks noGrp="1" noChangeArrowheads="1"/>
          </p:cNvSpPr>
          <p:nvPr>
            <p:ph idx="1"/>
          </p:nvPr>
        </p:nvSpPr>
        <p:spPr/>
        <p:txBody>
          <a:bodyPr/>
          <a:lstStyle/>
          <a:p>
            <a:pPr eaLnBrk="1" hangingPunct="1"/>
            <a:r>
              <a:rPr lang="en-US" smtClean="0"/>
              <a:t>If you prefer to rent space on an existing tower, rather than building your own, check any one of several available tower databases</a:t>
            </a:r>
          </a:p>
          <a:p>
            <a:pPr eaLnBrk="1" hangingPunct="1"/>
            <a:r>
              <a:rPr lang="en-US" smtClean="0"/>
              <a:t>Existing registered towers will have a number on a sign somewhere near them</a:t>
            </a:r>
          </a:p>
          <a:p>
            <a:pPr eaLnBrk="1" hangingPunct="1"/>
            <a:r>
              <a:rPr lang="en-US" smtClean="0"/>
              <a:t>Take this number or the location information and search for the owner</a:t>
            </a: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08159-0A22-43FB-92E2-919D84C42A11}" type="slidenum">
              <a:rPr lang="en-US" smtClean="0"/>
              <a:pPr eaLnBrk="1" hangingPunct="1"/>
              <a:t>44</a:t>
            </a:fld>
            <a:endParaRPr lang="en-US" smtClean="0"/>
          </a:p>
        </p:txBody>
      </p:sp>
      <p:sp>
        <p:nvSpPr>
          <p:cNvPr id="471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Tower Database</a:t>
            </a:r>
          </a:p>
        </p:txBody>
      </p:sp>
      <p:sp>
        <p:nvSpPr>
          <p:cNvPr id="48131" name="Content Placeholder 2"/>
          <p:cNvSpPr>
            <a:spLocks noGrp="1"/>
          </p:cNvSpPr>
          <p:nvPr>
            <p:ph idx="1"/>
          </p:nvPr>
        </p:nvSpPr>
        <p:spPr/>
        <p:txBody>
          <a:bodyPr/>
          <a:lstStyle/>
          <a:p>
            <a:pPr eaLnBrk="1" hangingPunct="1"/>
            <a:r>
              <a:rPr lang="en-US" smtClean="0"/>
              <a:t>An example of this type of database is one from the FCC</a:t>
            </a:r>
          </a:p>
          <a:p>
            <a:pPr eaLnBrk="1" hangingPunct="1"/>
            <a:r>
              <a:rPr lang="en-US" smtClean="0"/>
              <a:t>There are others that come and go</a:t>
            </a:r>
          </a:p>
          <a:p>
            <a:pPr eaLnBrk="1" hangingPunct="1"/>
            <a:r>
              <a:rPr lang="en-US" smtClean="0"/>
              <a:t>For example here is one that shows the following for my area</a:t>
            </a:r>
          </a:p>
        </p:txBody>
      </p:sp>
      <p:sp>
        <p:nvSpPr>
          <p:cNvPr id="48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5A5D8F-0BDB-4005-A225-10BB8222D3D3}"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p:txBody>
          <a:bodyPr/>
          <a:lstStyle/>
          <a:p>
            <a:pPr eaLnBrk="1" hangingPunct="1"/>
            <a:r>
              <a:rPr lang="en-US" smtClean="0"/>
              <a:t>Tower Database</a:t>
            </a:r>
          </a:p>
        </p:txBody>
      </p:sp>
      <p:pic>
        <p:nvPicPr>
          <p:cNvPr id="4915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4225" y="1450975"/>
            <a:ext cx="5284788" cy="4521200"/>
          </a:xfrm>
        </p:spPr>
      </p:pic>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3EBFDF-CBFF-48BE-9671-C8244E591A8C}" type="slidenum">
              <a:rPr lang="en-US" smtClean="0"/>
              <a:pPr eaLnBrk="1" hangingPunct="1"/>
              <a:t>46</a:t>
            </a:fld>
            <a:endParaRPr lang="en-US" smtClean="0"/>
          </a:p>
        </p:txBody>
      </p:sp>
      <p:sp>
        <p:nvSpPr>
          <p:cNvPr id="491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Tower Database</a:t>
            </a:r>
          </a:p>
        </p:txBody>
      </p:sp>
      <p:pic>
        <p:nvPicPr>
          <p:cNvPr id="5017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8638" y="1317625"/>
            <a:ext cx="5511800" cy="4714875"/>
          </a:xfrm>
        </p:spPr>
      </p:pic>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03A311-6EA3-4C36-9F91-8C8D31E02073}" type="slidenum">
              <a:rPr lang="en-US" smtClean="0"/>
              <a:pPr eaLnBrk="1" hangingPunct="1"/>
              <a:t>47</a:t>
            </a:fld>
            <a:endParaRPr lang="en-US" smtClean="0"/>
          </a:p>
        </p:txBody>
      </p:sp>
      <p:sp>
        <p:nvSpPr>
          <p:cNvPr id="5018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Tower Database</a:t>
            </a:r>
          </a:p>
        </p:txBody>
      </p:sp>
      <p:pic>
        <p:nvPicPr>
          <p:cNvPr id="512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0388" y="1423988"/>
            <a:ext cx="5508625" cy="4713287"/>
          </a:xfrm>
        </p:spPr>
      </p:pic>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B86E5E-5E57-4022-AFEE-39C2B90D47CA}" type="slidenum">
              <a:rPr lang="en-US" smtClean="0"/>
              <a:pPr eaLnBrk="1" hangingPunct="1"/>
              <a:t>48</a:t>
            </a:fld>
            <a:endParaRPr lang="en-US" smtClean="0"/>
          </a:p>
        </p:txBody>
      </p:sp>
      <p:sp>
        <p:nvSpPr>
          <p:cNvPr id="512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Tower Ownership</a:t>
            </a:r>
          </a:p>
        </p:txBody>
      </p:sp>
      <p:sp>
        <p:nvSpPr>
          <p:cNvPr id="52227" name="Rectangle 3"/>
          <p:cNvSpPr>
            <a:spLocks noGrp="1" noChangeArrowheads="1"/>
          </p:cNvSpPr>
          <p:nvPr>
            <p:ph idx="1"/>
          </p:nvPr>
        </p:nvSpPr>
        <p:spPr/>
        <p:txBody>
          <a:bodyPr/>
          <a:lstStyle/>
          <a:p>
            <a:pPr eaLnBrk="1" hangingPunct="1">
              <a:lnSpc>
                <a:spcPct val="90000"/>
              </a:lnSpc>
            </a:pPr>
            <a:r>
              <a:rPr lang="en-US" smtClean="0"/>
              <a:t>There are over 150,000 communication and broadcast towers in the United States</a:t>
            </a:r>
          </a:p>
          <a:p>
            <a:pPr eaLnBrk="1" hangingPunct="1">
              <a:lnSpc>
                <a:spcPct val="90000"/>
              </a:lnSpc>
            </a:pPr>
            <a:r>
              <a:rPr lang="en-US" smtClean="0"/>
              <a:t>Many of these are owned by individuals or small companies</a:t>
            </a:r>
          </a:p>
          <a:p>
            <a:pPr eaLnBrk="1" hangingPunct="1">
              <a:lnSpc>
                <a:spcPct val="90000"/>
              </a:lnSpc>
            </a:pPr>
            <a:r>
              <a:rPr lang="en-US" smtClean="0"/>
              <a:t>Each of these will have to be contacted to negotiate a lease for space on their tower or towers</a:t>
            </a:r>
          </a:p>
          <a:p>
            <a:pPr eaLnBrk="1" hangingPunct="1">
              <a:lnSpc>
                <a:spcPct val="90000"/>
              </a:lnSpc>
            </a:pPr>
            <a:r>
              <a:rPr lang="en-US" smtClean="0"/>
              <a:t>There are large companies that control several thousand towers and other locations each</a:t>
            </a: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CE6B59-82AB-46EF-96E7-A772E37DD2A8}" type="slidenum">
              <a:rPr lang="en-US" smtClean="0"/>
              <a:pPr eaLnBrk="1" hangingPunct="1"/>
              <a:t>49</a:t>
            </a:fld>
            <a:endParaRPr lang="en-US" smtClean="0"/>
          </a:p>
        </p:txBody>
      </p:sp>
      <p:sp>
        <p:nvSpPr>
          <p:cNvPr id="5222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Base Station Tower</a:t>
            </a:r>
          </a:p>
        </p:txBody>
      </p:sp>
      <p:sp>
        <p:nvSpPr>
          <p:cNvPr id="7171" name="Rectangle 3"/>
          <p:cNvSpPr>
            <a:spLocks noGrp="1" noChangeArrowheads="1"/>
          </p:cNvSpPr>
          <p:nvPr>
            <p:ph idx="1"/>
          </p:nvPr>
        </p:nvSpPr>
        <p:spPr/>
        <p:txBody>
          <a:bodyPr/>
          <a:lstStyle/>
          <a:p>
            <a:pPr eaLnBrk="1" hangingPunct="1">
              <a:lnSpc>
                <a:spcPct val="90000"/>
              </a:lnSpc>
            </a:pPr>
            <a:r>
              <a:rPr lang="en-US" smtClean="0"/>
              <a:t>In an outdoor wireless network the base station or stations are usually centrally located</a:t>
            </a:r>
          </a:p>
          <a:p>
            <a:pPr eaLnBrk="1" hangingPunct="1">
              <a:lnSpc>
                <a:spcPct val="90000"/>
              </a:lnSpc>
            </a:pPr>
            <a:r>
              <a:rPr lang="en-US" smtClean="0"/>
              <a:t>This central location needs to be up in the air</a:t>
            </a:r>
          </a:p>
          <a:p>
            <a:pPr eaLnBrk="1" hangingPunct="1">
              <a:lnSpc>
                <a:spcPct val="90000"/>
              </a:lnSpc>
            </a:pPr>
            <a:r>
              <a:rPr lang="en-US" smtClean="0"/>
              <a:t>To get the antenna for the base station access point up in the air a tower is used</a:t>
            </a:r>
          </a:p>
          <a:p>
            <a:pPr eaLnBrk="1" hangingPunct="1"/>
            <a:r>
              <a:rPr lang="en-US" smtClean="0"/>
              <a:t>Let’s look at some examples of towers commonly used</a:t>
            </a:r>
          </a:p>
        </p:txBody>
      </p:sp>
      <p:sp>
        <p:nvSpPr>
          <p:cNvPr id="7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EBE124-7AAC-4983-A827-65D19A68B212}" type="slidenum">
              <a:rPr lang="en-US" smtClean="0"/>
              <a:pPr eaLnBrk="1" hangingPunct="1"/>
              <a:t>5</a:t>
            </a:fld>
            <a:endParaRPr lang="en-US" smtClean="0"/>
          </a:p>
        </p:txBody>
      </p:sp>
      <p:sp>
        <p:nvSpPr>
          <p:cNvPr id="71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t>Tower Ownership</a:t>
            </a:r>
          </a:p>
        </p:txBody>
      </p:sp>
      <p:sp>
        <p:nvSpPr>
          <p:cNvPr id="53251" name="Content Placeholder 2"/>
          <p:cNvSpPr>
            <a:spLocks noGrp="1"/>
          </p:cNvSpPr>
          <p:nvPr>
            <p:ph idx="1"/>
          </p:nvPr>
        </p:nvSpPr>
        <p:spPr/>
        <p:txBody>
          <a:bodyPr/>
          <a:lstStyle/>
          <a:p>
            <a:pPr lvl="2" eaLnBrk="1" hangingPunct="1">
              <a:lnSpc>
                <a:spcPct val="90000"/>
              </a:lnSpc>
            </a:pPr>
            <a:r>
              <a:rPr lang="en-US" smtClean="0"/>
              <a:t>American Tower - www.americantower.com</a:t>
            </a:r>
          </a:p>
          <a:p>
            <a:pPr lvl="2" eaLnBrk="1" hangingPunct="1">
              <a:lnSpc>
                <a:spcPct val="90000"/>
              </a:lnSpc>
            </a:pPr>
            <a:r>
              <a:rPr lang="en-US" smtClean="0"/>
              <a:t>Crown Castle - www.crowncastle.com/</a:t>
            </a:r>
          </a:p>
          <a:p>
            <a:pPr lvl="2" eaLnBrk="1" hangingPunct="1">
              <a:lnSpc>
                <a:spcPct val="90000"/>
              </a:lnSpc>
            </a:pPr>
            <a:r>
              <a:rPr lang="en-US" smtClean="0"/>
              <a:t>SBA Communications – www.sbasite.com</a:t>
            </a:r>
          </a:p>
        </p:txBody>
      </p:sp>
      <p:sp>
        <p:nvSpPr>
          <p:cNvPr id="53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3A1684-4E4C-4732-8885-D2456F84C0A0}" type="slidenum">
              <a:rPr lang="en-US" smtClean="0"/>
              <a:pPr eaLnBrk="1" hangingPunct="1"/>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Tower Rental Rates</a:t>
            </a:r>
          </a:p>
        </p:txBody>
      </p:sp>
      <p:sp>
        <p:nvSpPr>
          <p:cNvPr id="54275" name="Rectangle 3"/>
          <p:cNvSpPr>
            <a:spLocks noGrp="1" noChangeArrowheads="1"/>
          </p:cNvSpPr>
          <p:nvPr>
            <p:ph idx="1"/>
          </p:nvPr>
        </p:nvSpPr>
        <p:spPr/>
        <p:txBody>
          <a:bodyPr/>
          <a:lstStyle/>
          <a:p>
            <a:pPr eaLnBrk="1" hangingPunct="1">
              <a:lnSpc>
                <a:spcPct val="90000"/>
              </a:lnSpc>
            </a:pPr>
            <a:r>
              <a:rPr lang="en-US" smtClean="0"/>
              <a:t>Fees to place an antenna on an existing towers vary widely</a:t>
            </a:r>
          </a:p>
          <a:p>
            <a:pPr eaLnBrk="1" hangingPunct="1">
              <a:lnSpc>
                <a:spcPct val="90000"/>
              </a:lnSpc>
            </a:pPr>
            <a:r>
              <a:rPr lang="en-US" smtClean="0"/>
              <a:t>The most commonly used guideline is $1.00 per foot of height per month per antenna</a:t>
            </a:r>
          </a:p>
          <a:p>
            <a:pPr eaLnBrk="1" hangingPunct="1">
              <a:lnSpc>
                <a:spcPct val="90000"/>
              </a:lnSpc>
            </a:pPr>
            <a:r>
              <a:rPr lang="en-US" smtClean="0"/>
              <a:t>On top of this there may be one time installation fees</a:t>
            </a:r>
          </a:p>
          <a:p>
            <a:pPr eaLnBrk="1" hangingPunct="1">
              <a:lnSpc>
                <a:spcPct val="90000"/>
              </a:lnSpc>
            </a:pPr>
            <a:r>
              <a:rPr lang="en-US" smtClean="0"/>
              <a:t>The larger companies, charge hefty fees for engineering and installation</a:t>
            </a: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431CE90-751E-438A-B86F-EF52F3A1B4CF}" type="slidenum">
              <a:rPr lang="en-US" smtClean="0"/>
              <a:pPr eaLnBrk="1" hangingPunct="1"/>
              <a:t>51</a:t>
            </a:fld>
            <a:endParaRPr lang="en-US" smtClean="0"/>
          </a:p>
        </p:txBody>
      </p:sp>
      <p:sp>
        <p:nvSpPr>
          <p:cNvPr id="542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t>Tower Rental Rates</a:t>
            </a:r>
          </a:p>
        </p:txBody>
      </p:sp>
      <p:sp>
        <p:nvSpPr>
          <p:cNvPr id="55299" name="Content Placeholder 2"/>
          <p:cNvSpPr>
            <a:spLocks noGrp="1"/>
          </p:cNvSpPr>
          <p:nvPr>
            <p:ph idx="1"/>
          </p:nvPr>
        </p:nvSpPr>
        <p:spPr/>
        <p:txBody>
          <a:bodyPr/>
          <a:lstStyle/>
          <a:p>
            <a:pPr eaLnBrk="1" hangingPunct="1">
              <a:lnSpc>
                <a:spcPct val="90000"/>
              </a:lnSpc>
            </a:pPr>
            <a:r>
              <a:rPr lang="en-US" smtClean="0"/>
              <a:t>If just the land will be rented for placement of a tower a common figure is $500 per month for a long term lease</a:t>
            </a:r>
          </a:p>
          <a:p>
            <a:pPr eaLnBrk="1" hangingPunct="1">
              <a:lnSpc>
                <a:spcPct val="90000"/>
              </a:lnSpc>
            </a:pPr>
            <a:r>
              <a:rPr lang="en-US" smtClean="0"/>
              <a:t>But these rates vary even more than the rates for antenna mounting on existing towers</a:t>
            </a:r>
          </a:p>
          <a:p>
            <a:pPr eaLnBrk="1" hangingPunct="1">
              <a:lnSpc>
                <a:spcPct val="90000"/>
              </a:lnSpc>
            </a:pPr>
            <a:r>
              <a:rPr lang="en-US" smtClean="0"/>
              <a:t>The local market really determines the rate at any point in time</a:t>
            </a:r>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95A7ED-D5D0-4E69-9AD2-50E3A295EDF5}" type="slidenum">
              <a:rPr lang="en-US" smtClean="0"/>
              <a:pPr eaLnBrk="1" hangingPunct="1"/>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Water Towers</a:t>
            </a:r>
          </a:p>
        </p:txBody>
      </p:sp>
      <p:sp>
        <p:nvSpPr>
          <p:cNvPr id="56323" name="Rectangle 3"/>
          <p:cNvSpPr>
            <a:spLocks noGrp="1" noChangeArrowheads="1"/>
          </p:cNvSpPr>
          <p:nvPr>
            <p:ph idx="1"/>
          </p:nvPr>
        </p:nvSpPr>
        <p:spPr/>
        <p:txBody>
          <a:bodyPr/>
          <a:lstStyle/>
          <a:p>
            <a:pPr eaLnBrk="1" hangingPunct="1"/>
            <a:r>
              <a:rPr lang="en-US" smtClean="0"/>
              <a:t>To avoid the expense and regulatory hassle of putting up a standalone tower, many have turned to water towers for antenna mounting</a:t>
            </a:r>
          </a:p>
          <a:p>
            <a:pPr eaLnBrk="1" hangingPunct="1"/>
            <a:r>
              <a:rPr lang="en-US" smtClean="0"/>
              <a:t>It depends on the number and distribution of these structures</a:t>
            </a:r>
          </a:p>
          <a:p>
            <a:pPr eaLnBrk="1" hangingPunct="1"/>
            <a:r>
              <a:rPr lang="en-US" smtClean="0"/>
              <a:t>However, with all structures that you do not own there will be access, cost, and interference issues to deal with</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AA3375-F3D7-4488-AD20-46236034B21F}" type="slidenum">
              <a:rPr lang="en-US" smtClean="0"/>
              <a:pPr eaLnBrk="1" hangingPunct="1"/>
              <a:t>53</a:t>
            </a:fld>
            <a:endParaRPr lang="en-US" smtClean="0"/>
          </a:p>
        </p:txBody>
      </p:sp>
      <p:sp>
        <p:nvSpPr>
          <p:cNvPr id="563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Water Towers</a:t>
            </a:r>
          </a:p>
        </p:txBody>
      </p:sp>
      <p:pic>
        <p:nvPicPr>
          <p:cNvPr id="57347" name="Picture 4" descr="P61700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716" t="40298" r="15051" b="13432"/>
          <a:stretch>
            <a:fillRect/>
          </a:stretch>
        </p:blipFill>
        <p:spPr>
          <a:xfrm>
            <a:off x="838200" y="1273175"/>
            <a:ext cx="7620000" cy="4295775"/>
          </a:xfrm>
        </p:spPr>
      </p:pic>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0331D0-9251-494A-A67C-B4DE1DE1A988}" type="slidenum">
              <a:rPr lang="en-US" smtClean="0"/>
              <a:pPr eaLnBrk="1" hangingPunct="1"/>
              <a:t>54</a:t>
            </a:fld>
            <a:endParaRPr lang="en-US" smtClean="0"/>
          </a:p>
        </p:txBody>
      </p:sp>
      <p:sp>
        <p:nvSpPr>
          <p:cNvPr id="5734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Water Tower Mounting</a:t>
            </a:r>
          </a:p>
        </p:txBody>
      </p:sp>
      <p:sp>
        <p:nvSpPr>
          <p:cNvPr id="58371" name="Rectangle 3"/>
          <p:cNvSpPr>
            <a:spLocks noGrp="1" noChangeArrowheads="1"/>
          </p:cNvSpPr>
          <p:nvPr>
            <p:ph idx="1"/>
          </p:nvPr>
        </p:nvSpPr>
        <p:spPr/>
        <p:txBody>
          <a:bodyPr/>
          <a:lstStyle/>
          <a:p>
            <a:pPr eaLnBrk="1" hangingPunct="1"/>
            <a:r>
              <a:rPr lang="en-US" smtClean="0"/>
              <a:t>Depending on the type of water tower and the desired coverage area the antenna may be mounted directly to the top of the water tower or to the side rails</a:t>
            </a:r>
          </a:p>
          <a:p>
            <a:pPr eaLnBrk="1" hangingPunct="1"/>
            <a:r>
              <a:rPr lang="en-US" smtClean="0"/>
              <a:t>Examples of each of these methods are shown next</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94A65B-5046-4A6D-A72F-A83810B42E89}" type="slidenum">
              <a:rPr lang="en-US" smtClean="0"/>
              <a:pPr eaLnBrk="1" hangingPunct="1"/>
              <a:t>55</a:t>
            </a:fld>
            <a:endParaRPr lang="en-US" smtClean="0"/>
          </a:p>
        </p:txBody>
      </p:sp>
      <p:sp>
        <p:nvSpPr>
          <p:cNvPr id="583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Water Tower Mounting Top</a:t>
            </a:r>
          </a:p>
        </p:txBody>
      </p:sp>
      <p:pic>
        <p:nvPicPr>
          <p:cNvPr id="59395" name="Picture 4" descr="WaterTowerAlvar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89275" y="1423988"/>
            <a:ext cx="3063875" cy="4662487"/>
          </a:xfrm>
        </p:spPr>
      </p:pic>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86A59D-7ED3-48A7-A26B-0A56BEA1070C}" type="slidenum">
              <a:rPr lang="en-US" smtClean="0"/>
              <a:pPr eaLnBrk="1" hangingPunct="1"/>
              <a:t>56</a:t>
            </a:fld>
            <a:endParaRPr lang="en-US" smtClean="0"/>
          </a:p>
        </p:txBody>
      </p:sp>
      <p:sp>
        <p:nvSpPr>
          <p:cNvPr id="59397" name="Oval 6"/>
          <p:cNvSpPr>
            <a:spLocks noChangeArrowheads="1"/>
          </p:cNvSpPr>
          <p:nvPr/>
        </p:nvSpPr>
        <p:spPr bwMode="auto">
          <a:xfrm>
            <a:off x="4610100" y="1455738"/>
            <a:ext cx="457200" cy="5715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8" name="Text Box 7"/>
          <p:cNvSpPr txBox="1">
            <a:spLocks noChangeArrowheads="1"/>
          </p:cNvSpPr>
          <p:nvPr/>
        </p:nvSpPr>
        <p:spPr bwMode="auto">
          <a:xfrm>
            <a:off x="781050" y="1876425"/>
            <a:ext cx="2438400" cy="15621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 base station antenna is here at the top of the water tower</a:t>
            </a:r>
          </a:p>
        </p:txBody>
      </p:sp>
      <p:sp>
        <p:nvSpPr>
          <p:cNvPr id="59399" name="Line 8"/>
          <p:cNvSpPr>
            <a:spLocks noChangeShapeType="1"/>
          </p:cNvSpPr>
          <p:nvPr/>
        </p:nvSpPr>
        <p:spPr bwMode="auto">
          <a:xfrm flipV="1">
            <a:off x="3333750" y="1743075"/>
            <a:ext cx="123825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0"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Water Tower Mounting Top</a:t>
            </a:r>
          </a:p>
        </p:txBody>
      </p:sp>
      <p:pic>
        <p:nvPicPr>
          <p:cNvPr id="60419" name="Picture 4" descr="WaterTowerCloseAlvar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7375" y="1454150"/>
            <a:ext cx="3063875" cy="4603750"/>
          </a:xfrm>
        </p:spPr>
      </p:pic>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464FFD-60A3-4A40-AB91-74634019B5F7}" type="slidenum">
              <a:rPr lang="en-US" smtClean="0"/>
              <a:pPr eaLnBrk="1" hangingPunct="1"/>
              <a:t>57</a:t>
            </a:fld>
            <a:endParaRPr lang="en-US" smtClean="0"/>
          </a:p>
        </p:txBody>
      </p:sp>
      <p:sp>
        <p:nvSpPr>
          <p:cNvPr id="60421" name="Footer Placeholder 5"/>
          <p:cNvSpPr>
            <a:spLocks noGrp="1"/>
          </p:cNvSpPr>
          <p:nvPr>
            <p:ph type="ftr" sz="quarter" idx="11"/>
          </p:nvPr>
        </p:nvSpPr>
        <p:spPr>
          <a:xfrm>
            <a:off x="2847975" y="6335713"/>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Water Tower Mounting on Rail</a:t>
            </a:r>
          </a:p>
        </p:txBody>
      </p:sp>
      <p:pic>
        <p:nvPicPr>
          <p:cNvPr id="61443" name="Picture 4" descr="WaterTowerAntennaRailMou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78175" y="1497013"/>
            <a:ext cx="2605088" cy="4483100"/>
          </a:xfrm>
        </p:spPr>
      </p:pic>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6B66E0-B587-43D0-AF80-1C6A0682A9EC}" type="slidenum">
              <a:rPr lang="en-US" smtClean="0"/>
              <a:pPr eaLnBrk="1" hangingPunct="1"/>
              <a:t>58</a:t>
            </a:fld>
            <a:endParaRPr lang="en-US" smtClean="0"/>
          </a:p>
        </p:txBody>
      </p:sp>
      <p:sp>
        <p:nvSpPr>
          <p:cNvPr id="61445" name="Footer Placeholder 5"/>
          <p:cNvSpPr>
            <a:spLocks noGrp="1"/>
          </p:cNvSpPr>
          <p:nvPr>
            <p:ph type="ftr" sz="quarter" idx="11"/>
          </p:nvPr>
        </p:nvSpPr>
        <p:spPr>
          <a:xfrm>
            <a:off x="2743200" y="6200775"/>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Water Tower Mounting</a:t>
            </a:r>
          </a:p>
        </p:txBody>
      </p:sp>
      <p:sp>
        <p:nvSpPr>
          <p:cNvPr id="62467" name="Rectangle 3"/>
          <p:cNvSpPr>
            <a:spLocks noGrp="1" noChangeArrowheads="1"/>
          </p:cNvSpPr>
          <p:nvPr>
            <p:ph idx="1"/>
          </p:nvPr>
        </p:nvSpPr>
        <p:spPr/>
        <p:txBody>
          <a:bodyPr/>
          <a:lstStyle/>
          <a:p>
            <a:pPr eaLnBrk="1" hangingPunct="1"/>
            <a:r>
              <a:rPr lang="en-US" smtClean="0"/>
              <a:t>Wiring from these antennas then goes down through the hatch that is commonly at the top of a water tower</a:t>
            </a:r>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2EDB7F-28DB-4AD6-9179-DB5823B3243D}" type="slidenum">
              <a:rPr lang="en-US" smtClean="0"/>
              <a:pPr eaLnBrk="1" hangingPunct="1"/>
              <a:t>59</a:t>
            </a:fld>
            <a:endParaRPr lang="en-US" smtClean="0"/>
          </a:p>
        </p:txBody>
      </p:sp>
      <p:sp>
        <p:nvSpPr>
          <p:cNvPr id="624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Small Size Base Station Tower</a:t>
            </a:r>
          </a:p>
        </p:txBody>
      </p:sp>
      <p:sp>
        <p:nvSpPr>
          <p:cNvPr id="8195" name="Rectangle 3"/>
          <p:cNvSpPr>
            <a:spLocks noGrp="1" noChangeArrowheads="1"/>
          </p:cNvSpPr>
          <p:nvPr>
            <p:ph idx="1"/>
          </p:nvPr>
        </p:nvSpPr>
        <p:spPr/>
        <p:txBody>
          <a:bodyPr/>
          <a:lstStyle/>
          <a:p>
            <a:pPr eaLnBrk="1" hangingPunct="1"/>
            <a:r>
              <a:rPr lang="en-US" smtClean="0"/>
              <a:t>First, here is a base station sector antenna on a short pole, rather than a tower</a:t>
            </a:r>
          </a:p>
          <a:p>
            <a:pPr eaLnBrk="1" hangingPunct="1"/>
            <a:r>
              <a:rPr lang="en-US" smtClean="0"/>
              <a:t>In this case it achieves most of its height by being installed on top of a building</a:t>
            </a:r>
          </a:p>
          <a:p>
            <a:pPr eaLnBrk="1" hangingPunct="1"/>
            <a:r>
              <a:rPr lang="en-US" smtClean="0"/>
              <a:t>This is a common way of avoiding the cost and trouble of a standalone tower</a:t>
            </a:r>
          </a:p>
        </p:txBody>
      </p:sp>
      <p:sp>
        <p:nvSpPr>
          <p:cNvPr id="81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874DE9-B647-48C3-9632-7479CB8B36AF}" type="slidenum">
              <a:rPr lang="en-US" smtClean="0"/>
              <a:pPr eaLnBrk="1" hangingPunct="1"/>
              <a:t>6</a:t>
            </a:fld>
            <a:endParaRPr lang="en-US" smtClean="0"/>
          </a:p>
        </p:txBody>
      </p:sp>
      <p:sp>
        <p:nvSpPr>
          <p:cNvPr id="81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Water Tower Hatch</a:t>
            </a:r>
          </a:p>
        </p:txBody>
      </p:sp>
      <p:pic>
        <p:nvPicPr>
          <p:cNvPr id="63491" name="Picture 4" descr="WaterTowerAntennaCablesHatch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19"/>
          <a:stretch>
            <a:fillRect/>
          </a:stretch>
        </p:blipFill>
        <p:spPr>
          <a:xfrm>
            <a:off x="1544638" y="1231900"/>
            <a:ext cx="6078537" cy="4826000"/>
          </a:xfrm>
        </p:spPr>
      </p:pic>
      <p:sp>
        <p:nvSpPr>
          <p:cNvPr id="63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7E6FF2-C0FE-412C-8EFD-473FB6854955}" type="slidenum">
              <a:rPr lang="en-US" smtClean="0"/>
              <a:pPr eaLnBrk="1" hangingPunct="1"/>
              <a:t>60</a:t>
            </a:fld>
            <a:endParaRPr lang="en-US" smtClean="0"/>
          </a:p>
        </p:txBody>
      </p:sp>
      <p:sp>
        <p:nvSpPr>
          <p:cNvPr id="63493"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Water Tower Hatch</a:t>
            </a:r>
          </a:p>
        </p:txBody>
      </p:sp>
      <p:pic>
        <p:nvPicPr>
          <p:cNvPr id="64515" name="Picture 4" descr="WaterTowerAntennaCablesHatch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3725" y="1274763"/>
            <a:ext cx="2792413" cy="4810125"/>
          </a:xfrm>
        </p:spPr>
      </p:pic>
      <p:sp>
        <p:nvSpPr>
          <p:cNvPr id="645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ADE1FB-5869-4755-92E2-27AB4E3CA2BC}" type="slidenum">
              <a:rPr lang="en-US" smtClean="0"/>
              <a:pPr eaLnBrk="1" hangingPunct="1"/>
              <a:t>61</a:t>
            </a:fld>
            <a:endParaRPr lang="en-US" smtClean="0"/>
          </a:p>
        </p:txBody>
      </p:sp>
      <p:sp>
        <p:nvSpPr>
          <p:cNvPr id="6451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mtClean="0"/>
              <a:t>Grain Elevators</a:t>
            </a:r>
          </a:p>
        </p:txBody>
      </p:sp>
      <p:sp>
        <p:nvSpPr>
          <p:cNvPr id="65539" name="Rectangle 3"/>
          <p:cNvSpPr>
            <a:spLocks noGrp="1" noChangeArrowheads="1"/>
          </p:cNvSpPr>
          <p:nvPr>
            <p:ph idx="1"/>
          </p:nvPr>
        </p:nvSpPr>
        <p:spPr/>
        <p:txBody>
          <a:bodyPr/>
          <a:lstStyle/>
          <a:p>
            <a:pPr eaLnBrk="1" hangingPunct="1"/>
            <a:r>
              <a:rPr lang="en-US" smtClean="0"/>
              <a:t>In some parts of the world, a grain elevator is another possible site for an antenna</a:t>
            </a:r>
          </a:p>
          <a:p>
            <a:pPr eaLnBrk="1" hangingPunct="1"/>
            <a:r>
              <a:rPr lang="en-US" smtClean="0"/>
              <a:t>These tend to be quite tall</a:t>
            </a:r>
          </a:p>
          <a:p>
            <a:pPr eaLnBrk="1" hangingPunct="1"/>
            <a:r>
              <a:rPr lang="en-US" smtClean="0"/>
              <a:t>Although access and electrical power supply can be an issue</a:t>
            </a:r>
          </a:p>
          <a:p>
            <a:pPr eaLnBrk="1" hangingPunct="1"/>
            <a:r>
              <a:rPr lang="en-US" smtClean="0"/>
              <a:t>Some of these can be located by referring to this site</a:t>
            </a: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A7B953-BF2C-465D-A7EC-81BE18DD556F}" type="slidenum">
              <a:rPr lang="en-US" smtClean="0"/>
              <a:pPr eaLnBrk="1" hangingPunct="1"/>
              <a:t>62</a:t>
            </a:fld>
            <a:endParaRPr lang="en-US" smtClean="0"/>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Grain Elevators</a:t>
            </a:r>
          </a:p>
        </p:txBody>
      </p:sp>
      <p:pic>
        <p:nvPicPr>
          <p:cNvPr id="665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8638" y="1379538"/>
            <a:ext cx="5570537" cy="4765675"/>
          </a:xfrm>
        </p:spPr>
      </p:pic>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755742-328D-4B40-AE2C-889C8448F811}" type="slidenum">
              <a:rPr lang="en-US" smtClean="0"/>
              <a:pPr eaLnBrk="1" hangingPunct="1"/>
              <a:t>63</a:t>
            </a:fld>
            <a:endParaRPr lang="en-US" smtClean="0"/>
          </a:p>
        </p:txBody>
      </p:sp>
      <p:sp>
        <p:nvSpPr>
          <p:cNvPr id="665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Grain Elevator as Tower</a:t>
            </a:r>
          </a:p>
        </p:txBody>
      </p:sp>
      <p:pic>
        <p:nvPicPr>
          <p:cNvPr id="67587" name="Picture 4" descr="elevator_with_antan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17850" y="1203325"/>
            <a:ext cx="2828925" cy="4987925"/>
          </a:xfrm>
        </p:spPr>
      </p:pic>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8F98E7-BCF8-42A4-9807-E92084E5E3A7}" type="slidenum">
              <a:rPr lang="en-US" smtClean="0"/>
              <a:pPr eaLnBrk="1" hangingPunct="1"/>
              <a:t>64</a:t>
            </a:fld>
            <a:endParaRPr lang="en-US" smtClean="0"/>
          </a:p>
        </p:txBody>
      </p:sp>
      <p:sp>
        <p:nvSpPr>
          <p:cNvPr id="67589" name="Oval 6"/>
          <p:cNvSpPr>
            <a:spLocks noChangeArrowheads="1"/>
          </p:cNvSpPr>
          <p:nvPr/>
        </p:nvSpPr>
        <p:spPr bwMode="auto">
          <a:xfrm>
            <a:off x="3536950" y="1282700"/>
            <a:ext cx="1981200" cy="6096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590" name="Text Box 10"/>
          <p:cNvSpPr txBox="1">
            <a:spLocks noChangeArrowheads="1"/>
          </p:cNvSpPr>
          <p:nvPr/>
        </p:nvSpPr>
        <p:spPr bwMode="auto">
          <a:xfrm>
            <a:off x="7010400" y="1279525"/>
            <a:ext cx="1447800" cy="301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There is a sector antenna on each corner of this active grain elevator</a:t>
            </a:r>
          </a:p>
        </p:txBody>
      </p:sp>
      <p:sp>
        <p:nvSpPr>
          <p:cNvPr id="67591" name="Line 11"/>
          <p:cNvSpPr>
            <a:spLocks noChangeShapeType="1"/>
          </p:cNvSpPr>
          <p:nvPr/>
        </p:nvSpPr>
        <p:spPr bwMode="auto">
          <a:xfrm flipH="1" flipV="1">
            <a:off x="5600700" y="1733550"/>
            <a:ext cx="13144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2"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Billboard Mounting</a:t>
            </a:r>
          </a:p>
        </p:txBody>
      </p:sp>
      <p:sp>
        <p:nvSpPr>
          <p:cNvPr id="68611" name="Rectangle 3"/>
          <p:cNvSpPr>
            <a:spLocks noGrp="1" noChangeArrowheads="1"/>
          </p:cNvSpPr>
          <p:nvPr>
            <p:ph idx="1"/>
          </p:nvPr>
        </p:nvSpPr>
        <p:spPr/>
        <p:txBody>
          <a:bodyPr/>
          <a:lstStyle/>
          <a:p>
            <a:pPr marL="533400" indent="-533400" eaLnBrk="1" hangingPunct="1"/>
            <a:r>
              <a:rPr lang="en-US" smtClean="0"/>
              <a:t>Billboards along highways may offer a way to complete connections to some problematic sites</a:t>
            </a:r>
          </a:p>
          <a:p>
            <a:pPr marL="533400" indent="-533400" eaLnBrk="1" hangingPunct="1"/>
            <a:r>
              <a:rPr lang="en-US" smtClean="0"/>
              <a:t>Lamar Advertising says this on their web site</a:t>
            </a:r>
          </a:p>
          <a:p>
            <a:pPr marL="914400" lvl="1" indent="-457200" eaLnBrk="1" hangingPunct="1"/>
            <a:r>
              <a:rPr lang="en-US" smtClean="0"/>
              <a:t>“Zoning and regulatory hurdles are minimized or eliminated by using billboards”</a:t>
            </a:r>
          </a:p>
          <a:p>
            <a:pPr marL="914400" lvl="1" indent="-457200" eaLnBrk="1" hangingPunct="1"/>
            <a:r>
              <a:rPr lang="en-US" smtClean="0"/>
              <a:t>“Lamar Billboards have existing electrical supply”</a:t>
            </a: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6CD0D5-AD15-4246-85CD-D7FCF3A251E9}" type="slidenum">
              <a:rPr lang="en-US" smtClean="0"/>
              <a:pPr eaLnBrk="1" hangingPunct="1"/>
              <a:t>65</a:t>
            </a:fld>
            <a:endParaRPr lang="en-US" smtClean="0"/>
          </a:p>
        </p:txBody>
      </p:sp>
      <p:sp>
        <p:nvSpPr>
          <p:cNvPr id="686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mtClean="0"/>
              <a:t>Billboard Mounting</a:t>
            </a:r>
          </a:p>
        </p:txBody>
      </p:sp>
      <p:sp>
        <p:nvSpPr>
          <p:cNvPr id="69635" name="Content Placeholder 2"/>
          <p:cNvSpPr>
            <a:spLocks noGrp="1"/>
          </p:cNvSpPr>
          <p:nvPr>
            <p:ph idx="1"/>
          </p:nvPr>
        </p:nvSpPr>
        <p:spPr/>
        <p:txBody>
          <a:bodyPr/>
          <a:lstStyle/>
          <a:p>
            <a:pPr marL="914400" lvl="1" indent="-457200" eaLnBrk="1" hangingPunct="1"/>
            <a:r>
              <a:rPr lang="en-US" smtClean="0"/>
              <a:t>“Locations along highways and interstates (particularly in suburban and rural markets) make billboards attractive for wireless transmission applications”</a:t>
            </a:r>
          </a:p>
          <a:p>
            <a:pPr marL="914400" lvl="1" indent="-457200" eaLnBrk="1" hangingPunct="1"/>
            <a:r>
              <a:rPr lang="en-US" smtClean="0"/>
              <a:t>“Lamar's outdoor structures saturate a market . . . and are ideal for companies filling in ‘hot’ or ‘cold’ spots”</a:t>
            </a:r>
          </a:p>
          <a:p>
            <a:pPr marL="533400" indent="-533400" eaLnBrk="1" hangingPunct="1"/>
            <a:r>
              <a:rPr lang="en-US" smtClean="0"/>
              <a:t>A problem with this as an antenna site is</a:t>
            </a:r>
          </a:p>
          <a:p>
            <a:pPr marL="914400" lvl="1" indent="-457200" eaLnBrk="1" hangingPunct="1"/>
            <a:r>
              <a:rPr lang="en-US" smtClean="0"/>
              <a:t>“Average Height of a Lamar Billboard is 50 feet”</a:t>
            </a:r>
          </a:p>
        </p:txBody>
      </p:sp>
      <p:sp>
        <p:nvSpPr>
          <p:cNvPr id="69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69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7B057B-9E5B-46E4-B09C-0F4F999B9290}"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Billboard Mounting</a:t>
            </a:r>
          </a:p>
        </p:txBody>
      </p:sp>
      <p:sp>
        <p:nvSpPr>
          <p:cNvPr id="70659" name="Rectangle 3"/>
          <p:cNvSpPr>
            <a:spLocks noGrp="1" noChangeArrowheads="1"/>
          </p:cNvSpPr>
          <p:nvPr>
            <p:ph idx="1"/>
          </p:nvPr>
        </p:nvSpPr>
        <p:spPr/>
        <p:txBody>
          <a:bodyPr/>
          <a:lstStyle/>
          <a:p>
            <a:pPr eaLnBrk="1" hangingPunct="1"/>
            <a:r>
              <a:rPr lang="en-US" smtClean="0"/>
              <a:t>So just over 15 meters, this is a little short for line of sight except for nearby locations</a:t>
            </a:r>
          </a:p>
          <a:p>
            <a:pPr eaLnBrk="1" hangingPunct="1"/>
            <a:r>
              <a:rPr lang="en-US" smtClean="0"/>
              <a:t>Here is an example of an antenna on a billboard as provided by Lamar Outdoor Advertising</a:t>
            </a:r>
          </a:p>
          <a:p>
            <a:pPr eaLnBrk="1" hangingPunct="1"/>
            <a:r>
              <a:rPr lang="en-US" smtClean="0"/>
              <a:t>Notice the antenna on the top left of the billboard</a:t>
            </a:r>
          </a:p>
        </p:txBody>
      </p:sp>
      <p:sp>
        <p:nvSpPr>
          <p:cNvPr id="706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4E5ACA5-7386-4396-9815-A82E85DCB1C8}" type="slidenum">
              <a:rPr lang="en-US" smtClean="0"/>
              <a:pPr eaLnBrk="1" hangingPunct="1"/>
              <a:t>67</a:t>
            </a:fld>
            <a:endParaRPr lang="en-US" smtClean="0"/>
          </a:p>
        </p:txBody>
      </p:sp>
      <p:sp>
        <p:nvSpPr>
          <p:cNvPr id="706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Billboard Mounting</a:t>
            </a:r>
          </a:p>
        </p:txBody>
      </p:sp>
      <p:pic>
        <p:nvPicPr>
          <p:cNvPr id="71683" name="Picture 4" descr="ID 261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8638" y="1336675"/>
            <a:ext cx="5565775" cy="4764088"/>
          </a:xfrm>
        </p:spPr>
      </p:pic>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AC6CE8-0188-4223-B70E-1C3AB26A949E}" type="slidenum">
              <a:rPr lang="en-US" smtClean="0"/>
              <a:pPr eaLnBrk="1" hangingPunct="1"/>
              <a:t>68</a:t>
            </a:fld>
            <a:endParaRPr lang="en-US" smtClean="0"/>
          </a:p>
        </p:txBody>
      </p:sp>
      <p:sp>
        <p:nvSpPr>
          <p:cNvPr id="7168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End User Tower</a:t>
            </a:r>
          </a:p>
        </p:txBody>
      </p:sp>
      <p:sp>
        <p:nvSpPr>
          <p:cNvPr id="72707" name="Rectangle 3"/>
          <p:cNvSpPr>
            <a:spLocks noGrp="1" noChangeArrowheads="1"/>
          </p:cNvSpPr>
          <p:nvPr>
            <p:ph idx="1"/>
          </p:nvPr>
        </p:nvSpPr>
        <p:spPr/>
        <p:txBody>
          <a:bodyPr/>
          <a:lstStyle/>
          <a:p>
            <a:pPr eaLnBrk="1" hangingPunct="1"/>
            <a:r>
              <a:rPr lang="en-US" smtClean="0"/>
              <a:t>At the other end of the wireless signal, the end user location, some height may be needed</a:t>
            </a:r>
          </a:p>
          <a:p>
            <a:pPr eaLnBrk="1" hangingPunct="1"/>
            <a:r>
              <a:rPr lang="en-US" smtClean="0"/>
              <a:t>This will depend on the size of the area to be covered, the terrain, obstructions within the coverage area, and the frequency being used</a:t>
            </a:r>
          </a:p>
          <a:p>
            <a:pPr eaLnBrk="1" hangingPunct="1"/>
            <a:r>
              <a:rPr lang="en-US" smtClean="0"/>
              <a:t>In a CAN, no additional height may be required</a:t>
            </a: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EBB204-0D9C-4448-A049-657DA10FA553}" type="slidenum">
              <a:rPr lang="en-US" smtClean="0"/>
              <a:pPr eaLnBrk="1" hangingPunct="1"/>
              <a:t>69</a:t>
            </a:fld>
            <a:endParaRPr lang="en-US" smtClean="0"/>
          </a:p>
        </p:txBody>
      </p:sp>
      <p:sp>
        <p:nvSpPr>
          <p:cNvPr id="727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r>
              <a:rPr lang="en-US" smtClean="0"/>
              <a:t>Small Size Base Station Tower</a:t>
            </a:r>
          </a:p>
        </p:txBody>
      </p:sp>
      <p:pic>
        <p:nvPicPr>
          <p:cNvPr id="9219" name="Picture 4" descr="AntennaOnPleOnBuildingAlvario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8438" y="1400175"/>
            <a:ext cx="6199187" cy="4718050"/>
          </a:xfrm>
        </p:spPr>
      </p:pic>
      <p:sp>
        <p:nvSpPr>
          <p:cNvPr id="9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2A5E0C-0CD5-4BCF-9D04-6844B8337DA6}" type="slidenum">
              <a:rPr lang="en-US" smtClean="0"/>
              <a:pPr eaLnBrk="1" hangingPunct="1"/>
              <a:t>7</a:t>
            </a:fld>
            <a:endParaRPr lang="en-US" smtClean="0"/>
          </a:p>
        </p:txBody>
      </p:sp>
      <p:sp>
        <p:nvSpPr>
          <p:cNvPr id="922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smtClean="0"/>
              <a:t>End User Tower</a:t>
            </a:r>
          </a:p>
        </p:txBody>
      </p:sp>
      <p:sp>
        <p:nvSpPr>
          <p:cNvPr id="73731" name="Content Placeholder 2"/>
          <p:cNvSpPr>
            <a:spLocks noGrp="1"/>
          </p:cNvSpPr>
          <p:nvPr>
            <p:ph idx="1"/>
          </p:nvPr>
        </p:nvSpPr>
        <p:spPr/>
        <p:txBody>
          <a:bodyPr/>
          <a:lstStyle/>
          <a:p>
            <a:pPr eaLnBrk="1" hangingPunct="1"/>
            <a:r>
              <a:rPr lang="en-US" smtClean="0"/>
              <a:t>But in a MAN, most likely it will be needed</a:t>
            </a:r>
          </a:p>
          <a:p>
            <a:pPr eaLnBrk="1" hangingPunct="1"/>
            <a:r>
              <a:rPr lang="en-US" smtClean="0"/>
              <a:t>The typical way to do this is to mount a pole on the end user’s building such as this</a:t>
            </a:r>
          </a:p>
        </p:txBody>
      </p:sp>
      <p:sp>
        <p:nvSpPr>
          <p:cNvPr id="73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73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CCDA70-B809-4E8A-90B1-BBBAFC13644F}"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End User Tower</a:t>
            </a:r>
          </a:p>
        </p:txBody>
      </p:sp>
      <p:pic>
        <p:nvPicPr>
          <p:cNvPr id="74755" name="Picture 4" descr="CustomerInstallNewGe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6125" y="1528763"/>
            <a:ext cx="5222875" cy="4470400"/>
          </a:xfrm>
        </p:spPr>
      </p:pic>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96F817-8CC0-4C16-8C3B-9CF897D628EC}" type="slidenum">
              <a:rPr lang="en-US" smtClean="0"/>
              <a:pPr eaLnBrk="1" hangingPunct="1"/>
              <a:t>71</a:t>
            </a:fld>
            <a:endParaRPr lang="en-US" smtClean="0"/>
          </a:p>
        </p:txBody>
      </p:sp>
      <p:sp>
        <p:nvSpPr>
          <p:cNvPr id="7475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title"/>
          </p:nvPr>
        </p:nvSpPr>
        <p:spPr/>
        <p:txBody>
          <a:bodyPr/>
          <a:lstStyle/>
          <a:p>
            <a:pPr eaLnBrk="1" hangingPunct="1"/>
            <a:r>
              <a:rPr lang="en-US" smtClean="0"/>
              <a:t>End User Tower</a:t>
            </a:r>
          </a:p>
        </p:txBody>
      </p:sp>
      <p:pic>
        <p:nvPicPr>
          <p:cNvPr id="75779" name="Picture 4" descr="CustomerInstallNewGen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4225" y="1503363"/>
            <a:ext cx="5251450" cy="4494212"/>
          </a:xfrm>
        </p:spPr>
      </p:pic>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10BF99-EF98-4601-A9B9-07FA5DBB14D6}" type="slidenum">
              <a:rPr lang="en-US" smtClean="0"/>
              <a:pPr eaLnBrk="1" hangingPunct="1"/>
              <a:t>72</a:t>
            </a:fld>
            <a:endParaRPr lang="en-US" smtClean="0"/>
          </a:p>
        </p:txBody>
      </p:sp>
      <p:sp>
        <p:nvSpPr>
          <p:cNvPr id="7578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t>Antenna Mounting</a:t>
            </a:r>
          </a:p>
        </p:txBody>
      </p:sp>
      <p:sp>
        <p:nvSpPr>
          <p:cNvPr id="76803" name="Rectangle 3"/>
          <p:cNvSpPr>
            <a:spLocks noGrp="1" noChangeArrowheads="1"/>
          </p:cNvSpPr>
          <p:nvPr>
            <p:ph idx="1"/>
          </p:nvPr>
        </p:nvSpPr>
        <p:spPr/>
        <p:txBody>
          <a:bodyPr/>
          <a:lstStyle/>
          <a:p>
            <a:pPr eaLnBrk="1" hangingPunct="1"/>
            <a:r>
              <a:rPr lang="en-US" smtClean="0"/>
              <a:t>The best place to put an antenna is at the top of a tower</a:t>
            </a:r>
          </a:p>
          <a:p>
            <a:pPr eaLnBrk="1" hangingPunct="1"/>
            <a:r>
              <a:rPr lang="en-US" smtClean="0"/>
              <a:t>But often this is not possible due to lightning protection and other devices already on the tower</a:t>
            </a:r>
          </a:p>
          <a:p>
            <a:pPr eaLnBrk="1" hangingPunct="1"/>
            <a:r>
              <a:rPr lang="en-US" smtClean="0"/>
              <a:t>There may not even be a tower available</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F1993E-0C27-4AB9-80C5-CEFF214E60DD}" type="slidenum">
              <a:rPr lang="en-US" smtClean="0"/>
              <a:pPr eaLnBrk="1" hangingPunct="1"/>
              <a:t>73</a:t>
            </a:fld>
            <a:endParaRPr lang="en-US" smtClean="0"/>
          </a:p>
        </p:txBody>
      </p:sp>
      <p:sp>
        <p:nvSpPr>
          <p:cNvPr id="768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smtClean="0"/>
              <a:t>Antenna Mounting</a:t>
            </a:r>
          </a:p>
        </p:txBody>
      </p:sp>
      <p:sp>
        <p:nvSpPr>
          <p:cNvPr id="77827" name="Content Placeholder 2"/>
          <p:cNvSpPr>
            <a:spLocks noGrp="1"/>
          </p:cNvSpPr>
          <p:nvPr>
            <p:ph idx="1"/>
          </p:nvPr>
        </p:nvSpPr>
        <p:spPr/>
        <p:txBody>
          <a:bodyPr/>
          <a:lstStyle/>
          <a:p>
            <a:pPr eaLnBrk="1" hangingPunct="1"/>
            <a:r>
              <a:rPr lang="en-US" smtClean="0"/>
              <a:t>On a tower an antenna can be mounted below the top, but it must set on a standoff bracket so as to move it away from the tower structure itself</a:t>
            </a:r>
          </a:p>
          <a:p>
            <a:pPr eaLnBrk="1" hangingPunct="1"/>
            <a:r>
              <a:rPr lang="en-US" smtClean="0"/>
              <a:t>In general the greater the distance the better</a:t>
            </a:r>
          </a:p>
          <a:p>
            <a:pPr eaLnBrk="1" hangingPunct="1"/>
            <a:r>
              <a:rPr lang="en-US" smtClean="0"/>
              <a:t>Common distances are from .3 to 1.5 m or 1 to 5 ft</a:t>
            </a:r>
          </a:p>
        </p:txBody>
      </p:sp>
      <p:sp>
        <p:nvSpPr>
          <p:cNvPr id="778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77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EE52B9-680F-4F7F-8EA3-4C9CBF2A15DC}"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smtClean="0"/>
              <a:t>Antenna Mounting</a:t>
            </a:r>
          </a:p>
        </p:txBody>
      </p:sp>
      <p:sp>
        <p:nvSpPr>
          <p:cNvPr id="78851" name="Content Placeholder 2"/>
          <p:cNvSpPr>
            <a:spLocks noGrp="1"/>
          </p:cNvSpPr>
          <p:nvPr>
            <p:ph idx="1"/>
          </p:nvPr>
        </p:nvSpPr>
        <p:spPr/>
        <p:txBody>
          <a:bodyPr/>
          <a:lstStyle/>
          <a:p>
            <a:pPr eaLnBrk="1" hangingPunct="1"/>
            <a:r>
              <a:rPr lang="en-US" smtClean="0"/>
              <a:t>A guideline of greater than one wavelength of the signal being transmitted is sometimes used, but 10 wavelengths is viewed as an even better distance</a:t>
            </a:r>
          </a:p>
        </p:txBody>
      </p:sp>
      <p:sp>
        <p:nvSpPr>
          <p:cNvPr id="788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788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AEAF74-C236-40B7-9F0F-5ACD507B28AA}" type="slidenum">
              <a:rPr lang="en-US" smtClean="0"/>
              <a:pPr eaLnBrk="1" hangingPunct="1"/>
              <a:t>75</a:t>
            </a:fld>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mtClean="0"/>
              <a:t>Antenna Stand-off Bracket</a:t>
            </a:r>
            <a:endParaRPr lang="en-US" sz="1600" smtClean="0"/>
          </a:p>
        </p:txBody>
      </p:sp>
      <p:pic>
        <p:nvPicPr>
          <p:cNvPr id="79875" name="Picture 4" descr="StandoffBrack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94025" y="1304925"/>
            <a:ext cx="3194050" cy="4927600"/>
          </a:xfrm>
        </p:spPr>
      </p:pic>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DAD7BF-DAE4-4EAA-BA6A-5C3114AADB92}" type="slidenum">
              <a:rPr lang="en-US" smtClean="0"/>
              <a:pPr eaLnBrk="1" hangingPunct="1"/>
              <a:t>76</a:t>
            </a:fld>
            <a:endParaRPr lang="en-US" smtClean="0"/>
          </a:p>
        </p:txBody>
      </p:sp>
      <p:sp>
        <p:nvSpPr>
          <p:cNvPr id="79877" name="Text Box 9"/>
          <p:cNvSpPr txBox="1">
            <a:spLocks noChangeArrowheads="1"/>
          </p:cNvSpPr>
          <p:nvPr/>
        </p:nvSpPr>
        <p:spPr bwMode="auto">
          <a:xfrm>
            <a:off x="593725" y="2940050"/>
            <a:ext cx="17526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Antenna Stand-off</a:t>
            </a:r>
            <a:br>
              <a:rPr lang="en-US" sz="2400">
                <a:latin typeface="Times New Roman" pitchFamily="18" charset="0"/>
              </a:rPr>
            </a:br>
            <a:r>
              <a:rPr lang="en-US" sz="2400">
                <a:latin typeface="Times New Roman" pitchFamily="18" charset="0"/>
              </a:rPr>
              <a:t>Brackets</a:t>
            </a:r>
          </a:p>
        </p:txBody>
      </p:sp>
      <p:sp>
        <p:nvSpPr>
          <p:cNvPr id="79878" name="Line 10"/>
          <p:cNvSpPr>
            <a:spLocks noChangeShapeType="1"/>
          </p:cNvSpPr>
          <p:nvPr/>
        </p:nvSpPr>
        <p:spPr bwMode="auto">
          <a:xfrm>
            <a:off x="2025650" y="3578225"/>
            <a:ext cx="137160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79" name="Footer Placeholder 7"/>
          <p:cNvSpPr>
            <a:spLocks noGrp="1"/>
          </p:cNvSpPr>
          <p:nvPr>
            <p:ph type="ftr" sz="quarter" idx="11"/>
          </p:nvPr>
        </p:nvSpPr>
        <p:spPr>
          <a:xfrm>
            <a:off x="2743200" y="6424613"/>
            <a:ext cx="3657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Antenna Mounting</a:t>
            </a:r>
          </a:p>
        </p:txBody>
      </p:sp>
      <p:sp>
        <p:nvSpPr>
          <p:cNvPr id="80899" name="Rectangle 3"/>
          <p:cNvSpPr>
            <a:spLocks noGrp="1" noChangeArrowheads="1"/>
          </p:cNvSpPr>
          <p:nvPr>
            <p:ph idx="1"/>
          </p:nvPr>
        </p:nvSpPr>
        <p:spPr/>
        <p:txBody>
          <a:bodyPr/>
          <a:lstStyle/>
          <a:p>
            <a:pPr eaLnBrk="1" hangingPunct="1"/>
            <a:r>
              <a:rPr lang="en-US" smtClean="0"/>
              <a:t>There are several things to consider when mounting antennas on the side of a tower, or any other structure for that matter, that all center on interference with the desired signal pattern that is produced by the fact that antennas must be attached to something, and the existence of other antennas on the structure</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9D7FE-D5F9-4DD2-8870-B6B4BB22AB87}" type="slidenum">
              <a:rPr lang="en-US" smtClean="0"/>
              <a:pPr eaLnBrk="1" hangingPunct="1"/>
              <a:t>77</a:t>
            </a:fld>
            <a:endParaRPr lang="en-US" smtClean="0"/>
          </a:p>
        </p:txBody>
      </p:sp>
      <p:sp>
        <p:nvSpPr>
          <p:cNvPr id="8090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smtClean="0"/>
              <a:t>Antenna Mounting</a:t>
            </a:r>
          </a:p>
        </p:txBody>
      </p:sp>
      <p:sp>
        <p:nvSpPr>
          <p:cNvPr id="81923" name="Content Placeholder 2"/>
          <p:cNvSpPr>
            <a:spLocks noGrp="1"/>
          </p:cNvSpPr>
          <p:nvPr>
            <p:ph idx="1"/>
          </p:nvPr>
        </p:nvSpPr>
        <p:spPr/>
        <p:txBody>
          <a:bodyPr/>
          <a:lstStyle/>
          <a:p>
            <a:pPr eaLnBrk="1" hangingPunct="1"/>
            <a:r>
              <a:rPr lang="en-US" smtClean="0"/>
              <a:t>First, the nearer the antenna is to the structure, the more distortion there is in the antenna radiation pattern</a:t>
            </a:r>
          </a:p>
          <a:p>
            <a:pPr eaLnBrk="1" hangingPunct="1"/>
            <a:r>
              <a:rPr lang="en-US" smtClean="0"/>
              <a:t>The effect of the structure on the antenna’s radiation pattern can be lessened by mounting the antenna as far away from the structure or building as possible</a:t>
            </a:r>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9C63F1-4BC6-43EC-97A3-59F0FB98EE93}" type="slidenum">
              <a:rPr lang="en-US" smtClean="0"/>
              <a:pPr eaLnBrk="1" hangingPunct="1"/>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Antenna Mounting</a:t>
            </a:r>
          </a:p>
        </p:txBody>
      </p:sp>
      <p:sp>
        <p:nvSpPr>
          <p:cNvPr id="82947" name="Rectangle 3"/>
          <p:cNvSpPr>
            <a:spLocks noGrp="1" noChangeArrowheads="1"/>
          </p:cNvSpPr>
          <p:nvPr>
            <p:ph idx="1"/>
          </p:nvPr>
        </p:nvSpPr>
        <p:spPr/>
        <p:txBody>
          <a:bodyPr/>
          <a:lstStyle/>
          <a:p>
            <a:pPr eaLnBrk="1" hangingPunct="1"/>
            <a:r>
              <a:rPr lang="en-US" smtClean="0"/>
              <a:t>As discussed a standoff bracket is used to help this</a:t>
            </a:r>
          </a:p>
          <a:p>
            <a:pPr eaLnBrk="1" hangingPunct="1">
              <a:lnSpc>
                <a:spcPct val="90000"/>
              </a:lnSpc>
            </a:pPr>
            <a:r>
              <a:rPr lang="en-US" smtClean="0"/>
              <a:t>BICSI, the organization that certifies cable and equipment designers and installers, recommends these values</a:t>
            </a:r>
          </a:p>
          <a:p>
            <a:pPr lvl="1" eaLnBrk="1" hangingPunct="1">
              <a:lnSpc>
                <a:spcPct val="90000"/>
              </a:lnSpc>
            </a:pPr>
            <a:r>
              <a:rPr lang="en-US" smtClean="0"/>
              <a:t>2 GHz – 18 m or 60 feet</a:t>
            </a:r>
          </a:p>
          <a:p>
            <a:pPr lvl="1" eaLnBrk="1" hangingPunct="1">
              <a:lnSpc>
                <a:spcPct val="90000"/>
              </a:lnSpc>
            </a:pPr>
            <a:r>
              <a:rPr lang="en-US" smtClean="0"/>
              <a:t>4 GHz 14 m or 46 feet</a:t>
            </a:r>
          </a:p>
          <a:p>
            <a:pPr lvl="1" eaLnBrk="1" hangingPunct="1">
              <a:lnSpc>
                <a:spcPct val="90000"/>
              </a:lnSpc>
            </a:pPr>
            <a:r>
              <a:rPr lang="en-US" smtClean="0"/>
              <a:t>6 GHz 9 m or 30 feet</a:t>
            </a:r>
          </a:p>
          <a:p>
            <a:pPr lvl="1" eaLnBrk="1" hangingPunct="1">
              <a:lnSpc>
                <a:spcPct val="90000"/>
              </a:lnSpc>
            </a:pPr>
            <a:r>
              <a:rPr lang="en-US" smtClean="0"/>
              <a:t>12 GHz 4.6 to 6 m or 15 to 20 feet</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131484-A62C-49EF-A836-33B2490CAA14}" type="slidenum">
              <a:rPr lang="en-US" smtClean="0"/>
              <a:pPr eaLnBrk="1" hangingPunct="1"/>
              <a:t>79</a:t>
            </a:fld>
            <a:endParaRPr lang="en-US" smtClean="0"/>
          </a:p>
        </p:txBody>
      </p:sp>
      <p:sp>
        <p:nvSpPr>
          <p:cNvPr id="829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Small Size Base Station Tower</a:t>
            </a:r>
          </a:p>
        </p:txBody>
      </p:sp>
      <p:sp>
        <p:nvSpPr>
          <p:cNvPr id="10243" name="Rectangle 3"/>
          <p:cNvSpPr>
            <a:spLocks noGrp="1" noChangeArrowheads="1"/>
          </p:cNvSpPr>
          <p:nvPr>
            <p:ph idx="1"/>
          </p:nvPr>
        </p:nvSpPr>
        <p:spPr/>
        <p:txBody>
          <a:bodyPr/>
          <a:lstStyle/>
          <a:p>
            <a:pPr eaLnBrk="1" hangingPunct="1"/>
            <a:r>
              <a:rPr lang="en-US" smtClean="0"/>
              <a:t>For these smaller pole style towers the attachment to the structure can be made using one of two methods</a:t>
            </a:r>
          </a:p>
          <a:p>
            <a:pPr lvl="1" eaLnBrk="1" hangingPunct="1">
              <a:lnSpc>
                <a:spcPct val="90000"/>
              </a:lnSpc>
            </a:pPr>
            <a:r>
              <a:rPr lang="en-US" smtClean="0"/>
              <a:t>Penetrating</a:t>
            </a:r>
          </a:p>
          <a:p>
            <a:pPr lvl="1" eaLnBrk="1" hangingPunct="1">
              <a:lnSpc>
                <a:spcPct val="90000"/>
              </a:lnSpc>
            </a:pPr>
            <a:r>
              <a:rPr lang="en-US" smtClean="0"/>
              <a:t>Non-Penetrating</a:t>
            </a:r>
          </a:p>
          <a:p>
            <a:pPr eaLnBrk="1" hangingPunct="1">
              <a:lnSpc>
                <a:spcPct val="90000"/>
              </a:lnSpc>
            </a:pPr>
            <a:r>
              <a:rPr lang="en-US" smtClean="0"/>
              <a:t>In a penetrating type of mount the unit or the unit’s mount is bolted to the building one place or the other</a:t>
            </a: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B363082-8574-4413-8327-A6EA4C7ABA2E}" type="slidenum">
              <a:rPr lang="en-US" smtClean="0"/>
              <a:pPr eaLnBrk="1" hangingPunct="1"/>
              <a:t>8</a:t>
            </a:fld>
            <a:endParaRPr lang="en-US" smtClean="0"/>
          </a:p>
        </p:txBody>
      </p:sp>
      <p:sp>
        <p:nvSpPr>
          <p:cNvPr id="102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mtClean="0"/>
              <a:t>Antenna Mounting</a:t>
            </a:r>
          </a:p>
        </p:txBody>
      </p:sp>
      <p:sp>
        <p:nvSpPr>
          <p:cNvPr id="83971" name="Content Placeholder 2"/>
          <p:cNvSpPr>
            <a:spLocks noGrp="1"/>
          </p:cNvSpPr>
          <p:nvPr>
            <p:ph idx="1"/>
          </p:nvPr>
        </p:nvSpPr>
        <p:spPr/>
        <p:txBody>
          <a:bodyPr/>
          <a:lstStyle/>
          <a:p>
            <a:pPr eaLnBrk="1" hangingPunct="1">
              <a:lnSpc>
                <a:spcPct val="90000"/>
              </a:lnSpc>
            </a:pPr>
            <a:r>
              <a:rPr lang="en-US" smtClean="0"/>
              <a:t>The standoff bracket takes care of the isolation from the impact of the tower structure as best as that can be dealt with</a:t>
            </a:r>
          </a:p>
          <a:p>
            <a:pPr eaLnBrk="1" hangingPunct="1">
              <a:lnSpc>
                <a:spcPct val="90000"/>
              </a:lnSpc>
            </a:pPr>
            <a:r>
              <a:rPr lang="en-US" smtClean="0"/>
              <a:t>Second, to lessen the interference and noise from other antennas on the same structure, all of the antennas must be moved as far away from each other as possible</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5EA5C2-E23F-4E6F-A638-F5801CE0177C}" type="slidenum">
              <a:rPr lang="en-US" smtClean="0"/>
              <a:pPr eaLnBrk="1" hangingPunct="1"/>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Antenna Mounting</a:t>
            </a:r>
          </a:p>
        </p:txBody>
      </p:sp>
      <p:sp>
        <p:nvSpPr>
          <p:cNvPr id="84995" name="Rectangle 3"/>
          <p:cNvSpPr>
            <a:spLocks noGrp="1" noChangeArrowheads="1"/>
          </p:cNvSpPr>
          <p:nvPr>
            <p:ph idx="1"/>
          </p:nvPr>
        </p:nvSpPr>
        <p:spPr>
          <a:xfrm>
            <a:off x="381000" y="1398588"/>
            <a:ext cx="8382000" cy="5824537"/>
          </a:xfrm>
        </p:spPr>
        <p:txBody>
          <a:bodyPr/>
          <a:lstStyle/>
          <a:p>
            <a:pPr eaLnBrk="1" hangingPunct="1"/>
            <a:r>
              <a:rPr lang="en-US" smtClean="0"/>
              <a:t>Since it seems that every antenna on the tower always needs to be in the same place, achieving a balance between ideal location and isolation can be difficult</a:t>
            </a:r>
          </a:p>
          <a:p>
            <a:pPr eaLnBrk="1" hangingPunct="1">
              <a:lnSpc>
                <a:spcPct val="90000"/>
              </a:lnSpc>
            </a:pPr>
            <a:r>
              <a:rPr lang="en-US" smtClean="0"/>
              <a:t>The generally used guideline for this is from 1.5 to 3 meters or 5 to 10 feet of distance between any two antennas</a:t>
            </a:r>
          </a:p>
          <a:p>
            <a:pPr eaLnBrk="1" hangingPunct="1"/>
            <a:r>
              <a:rPr lang="en-US" smtClean="0"/>
              <a:t>But where did this come from</a:t>
            </a: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A1332B-0126-4535-BDDE-5659E0C77D70}" type="slidenum">
              <a:rPr lang="en-US" smtClean="0"/>
              <a:pPr eaLnBrk="1" hangingPunct="1"/>
              <a:t>81</a:t>
            </a:fld>
            <a:endParaRPr lang="en-US" smtClean="0"/>
          </a:p>
        </p:txBody>
      </p:sp>
      <p:sp>
        <p:nvSpPr>
          <p:cNvPr id="849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smtClean="0"/>
              <a:t>Antenna Mounting</a:t>
            </a:r>
          </a:p>
        </p:txBody>
      </p:sp>
      <p:sp>
        <p:nvSpPr>
          <p:cNvPr id="86019" name="Content Placeholder 2"/>
          <p:cNvSpPr>
            <a:spLocks noGrp="1"/>
          </p:cNvSpPr>
          <p:nvPr>
            <p:ph idx="1"/>
          </p:nvPr>
        </p:nvSpPr>
        <p:spPr/>
        <p:txBody>
          <a:bodyPr/>
          <a:lstStyle/>
          <a:p>
            <a:pPr eaLnBrk="1" hangingPunct="1">
              <a:lnSpc>
                <a:spcPct val="90000"/>
              </a:lnSpc>
            </a:pPr>
            <a:r>
              <a:rPr lang="en-US" smtClean="0"/>
              <a:t>Experience in the industry has shown that this distance is sufficient for the frequencies used for wireless data networks that use low power for transmission</a:t>
            </a:r>
          </a:p>
          <a:p>
            <a:pPr eaLnBrk="1" hangingPunct="1">
              <a:lnSpc>
                <a:spcPct val="90000"/>
              </a:lnSpc>
            </a:pPr>
            <a:r>
              <a:rPr lang="en-US" smtClean="0"/>
              <a:t>There are formulas for this as well</a:t>
            </a:r>
          </a:p>
          <a:p>
            <a:pPr eaLnBrk="1" hangingPunct="1">
              <a:lnSpc>
                <a:spcPct val="90000"/>
              </a:lnSpc>
            </a:pPr>
            <a:r>
              <a:rPr lang="en-US" smtClean="0"/>
              <a:t>These formulas account for two factors</a:t>
            </a:r>
          </a:p>
          <a:p>
            <a:pPr eaLnBrk="1" hangingPunct="1">
              <a:lnSpc>
                <a:spcPct val="90000"/>
              </a:lnSpc>
            </a:pPr>
            <a:r>
              <a:rPr lang="en-US" smtClean="0"/>
              <a:t>The first factor is the isolation gained from free space loss</a:t>
            </a:r>
          </a:p>
        </p:txBody>
      </p:sp>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86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925A6A-677B-4C4E-ABC3-E12BDE01DA41}"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mtClean="0"/>
              <a:t>Antenna Mounting</a:t>
            </a:r>
          </a:p>
        </p:txBody>
      </p:sp>
      <p:sp>
        <p:nvSpPr>
          <p:cNvPr id="87043" name="Rectangle 3"/>
          <p:cNvSpPr>
            <a:spLocks noGrp="1" noChangeArrowheads="1"/>
          </p:cNvSpPr>
          <p:nvPr>
            <p:ph idx="1"/>
          </p:nvPr>
        </p:nvSpPr>
        <p:spPr/>
        <p:txBody>
          <a:bodyPr/>
          <a:lstStyle/>
          <a:p>
            <a:pPr eaLnBrk="1" hangingPunct="1">
              <a:lnSpc>
                <a:spcPct val="90000"/>
              </a:lnSpc>
            </a:pPr>
            <a:r>
              <a:rPr lang="en-US" smtClean="0"/>
              <a:t>In this case the free space path loss that is such a problem for wireless links is used to our advantage</a:t>
            </a:r>
          </a:p>
          <a:p>
            <a:pPr eaLnBrk="1" hangingPunct="1">
              <a:lnSpc>
                <a:spcPct val="90000"/>
              </a:lnSpc>
            </a:pPr>
            <a:r>
              <a:rPr lang="en-US" smtClean="0"/>
              <a:t>The second component is the amount of overlap of the antenna radiation patterns of the two antennas</a:t>
            </a:r>
          </a:p>
          <a:p>
            <a:pPr eaLnBrk="1" hangingPunct="1">
              <a:lnSpc>
                <a:spcPct val="90000"/>
              </a:lnSpc>
            </a:pPr>
            <a:r>
              <a:rPr lang="en-US" smtClean="0"/>
              <a:t>Both vertical and horizontal separation must be accounted for</a:t>
            </a:r>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82BF91-C7D2-4ABF-B826-3D56C159F453}" type="slidenum">
              <a:rPr lang="en-US" smtClean="0"/>
              <a:pPr eaLnBrk="1" hangingPunct="1"/>
              <a:t>83</a:t>
            </a:fld>
            <a:endParaRPr lang="en-US" smtClean="0"/>
          </a:p>
        </p:txBody>
      </p:sp>
      <p:sp>
        <p:nvSpPr>
          <p:cNvPr id="870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smtClean="0"/>
              <a:t>Antenna Mounting</a:t>
            </a:r>
          </a:p>
        </p:txBody>
      </p:sp>
      <p:sp>
        <p:nvSpPr>
          <p:cNvPr id="88067" name="Content Placeholder 2"/>
          <p:cNvSpPr>
            <a:spLocks noGrp="1"/>
          </p:cNvSpPr>
          <p:nvPr>
            <p:ph idx="1"/>
          </p:nvPr>
        </p:nvSpPr>
        <p:spPr/>
        <p:txBody>
          <a:bodyPr/>
          <a:lstStyle/>
          <a:p>
            <a:pPr eaLnBrk="1" hangingPunct="1">
              <a:lnSpc>
                <a:spcPct val="90000"/>
              </a:lnSpc>
            </a:pPr>
            <a:r>
              <a:rPr lang="en-US" smtClean="0"/>
              <a:t>For vertical separation the formula is</a:t>
            </a:r>
          </a:p>
          <a:p>
            <a:pPr lvl="1" eaLnBrk="1" hangingPunct="1">
              <a:lnSpc>
                <a:spcPct val="90000"/>
              </a:lnSpc>
            </a:pPr>
            <a:r>
              <a:rPr lang="en-US" smtClean="0"/>
              <a:t>dBs of Isolation = 28 + 40 X LOG(Separation Distance in Feet/(984/Frequency in Megahertz)) - Vertical Gain of Antenna 1 Towards Antenna 2 - Vertical Gain of Antenna 2 Toward Antenna 1</a:t>
            </a:r>
          </a:p>
          <a:p>
            <a:pPr eaLnBrk="1" hangingPunct="1">
              <a:lnSpc>
                <a:spcPct val="90000"/>
              </a:lnSpc>
            </a:pPr>
            <a:r>
              <a:rPr lang="en-US" smtClean="0"/>
              <a:t>This formula is provided courtesy of www.RFSolutions.com</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4FBD38-7959-4802-8083-0A2C58DDCB3D}" type="slidenum">
              <a:rPr lang="en-US" smtClean="0"/>
              <a:pPr eaLnBrk="1" hangingPunct="1"/>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Antenna Mounting</a:t>
            </a:r>
          </a:p>
        </p:txBody>
      </p:sp>
      <p:sp>
        <p:nvSpPr>
          <p:cNvPr id="89091" name="Rectangle 3"/>
          <p:cNvSpPr>
            <a:spLocks noGrp="1" noChangeArrowheads="1"/>
          </p:cNvSpPr>
          <p:nvPr>
            <p:ph idx="1"/>
          </p:nvPr>
        </p:nvSpPr>
        <p:spPr/>
        <p:txBody>
          <a:bodyPr/>
          <a:lstStyle/>
          <a:p>
            <a:pPr eaLnBrk="1" hangingPunct="1">
              <a:lnSpc>
                <a:spcPct val="90000"/>
              </a:lnSpc>
            </a:pPr>
            <a:r>
              <a:rPr lang="en-US" smtClean="0"/>
              <a:t>Experiments suggest that 70 dBs or more are sufficient to produce the needed isolation</a:t>
            </a:r>
          </a:p>
          <a:p>
            <a:pPr eaLnBrk="1" hangingPunct="1">
              <a:lnSpc>
                <a:spcPct val="90000"/>
              </a:lnSpc>
            </a:pPr>
            <a:r>
              <a:rPr lang="en-US" smtClean="0"/>
              <a:t>For example, for a system using 2.4 GHz, assuming the antenna patterns have no overlap, 5 feet is sufficient separation</a:t>
            </a:r>
          </a:p>
          <a:p>
            <a:pPr eaLnBrk="1" hangingPunct="1">
              <a:lnSpc>
                <a:spcPct val="90000"/>
              </a:lnSpc>
            </a:pPr>
            <a:r>
              <a:rPr lang="en-US" smtClean="0"/>
              <a:t>But of course at only 5 feet of separation, there would be some beamwidth overlap</a:t>
            </a:r>
          </a:p>
          <a:p>
            <a:pPr eaLnBrk="1" hangingPunct="1">
              <a:lnSpc>
                <a:spcPct val="90000"/>
              </a:lnSpc>
            </a:pPr>
            <a:r>
              <a:rPr lang="en-US" smtClean="0"/>
              <a:t>So that has to be accounted for or the distance has to be increased</a:t>
            </a: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9483B6-A6FA-4FFF-B70C-3FC000126EE3}" type="slidenum">
              <a:rPr lang="en-US" smtClean="0"/>
              <a:pPr eaLnBrk="1" hangingPunct="1"/>
              <a:t>85</a:t>
            </a:fld>
            <a:endParaRPr lang="en-US" smtClean="0"/>
          </a:p>
        </p:txBody>
      </p:sp>
      <p:sp>
        <p:nvSpPr>
          <p:cNvPr id="890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Antenna Mounting</a:t>
            </a:r>
          </a:p>
        </p:txBody>
      </p:sp>
      <p:sp>
        <p:nvSpPr>
          <p:cNvPr id="90115" name="Rectangle 3"/>
          <p:cNvSpPr>
            <a:spLocks noGrp="1" noChangeArrowheads="1"/>
          </p:cNvSpPr>
          <p:nvPr>
            <p:ph idx="1"/>
          </p:nvPr>
        </p:nvSpPr>
        <p:spPr/>
        <p:txBody>
          <a:bodyPr/>
          <a:lstStyle/>
          <a:p>
            <a:pPr eaLnBrk="1" hangingPunct="1">
              <a:lnSpc>
                <a:spcPct val="90000"/>
              </a:lnSpc>
            </a:pPr>
            <a:r>
              <a:rPr lang="en-US" smtClean="0"/>
              <a:t>As the actual amount of beamwidth overlap is very difficult to determine, in most cases more than the minimum calculated distance is used</a:t>
            </a:r>
          </a:p>
          <a:p>
            <a:pPr eaLnBrk="1" hangingPunct="1">
              <a:lnSpc>
                <a:spcPct val="90000"/>
              </a:lnSpc>
            </a:pPr>
            <a:r>
              <a:rPr lang="en-US" smtClean="0"/>
              <a:t>In other words, 10 feet instead of the calculated 5 feet</a:t>
            </a:r>
          </a:p>
          <a:p>
            <a:pPr eaLnBrk="1" hangingPunct="1">
              <a:lnSpc>
                <a:spcPct val="90000"/>
              </a:lnSpc>
            </a:pPr>
            <a:r>
              <a:rPr lang="en-US" smtClean="0"/>
              <a:t>As the frequency goes down the distance goes up, as the frequency goes up the distance needed goes down</a:t>
            </a:r>
          </a:p>
        </p:txBody>
      </p:sp>
      <p:sp>
        <p:nvSpPr>
          <p:cNvPr id="901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B821FD-D42A-4152-8DE8-A31E78DFBC35}" type="slidenum">
              <a:rPr lang="en-US" smtClean="0"/>
              <a:pPr eaLnBrk="1" hangingPunct="1"/>
              <a:t>86</a:t>
            </a:fld>
            <a:endParaRPr lang="en-US" smtClean="0"/>
          </a:p>
        </p:txBody>
      </p:sp>
      <p:sp>
        <p:nvSpPr>
          <p:cNvPr id="901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mtClean="0"/>
              <a:t>Antenna Mounting</a:t>
            </a:r>
          </a:p>
        </p:txBody>
      </p:sp>
      <p:sp>
        <p:nvSpPr>
          <p:cNvPr id="91139" name="Content Placeholder 2"/>
          <p:cNvSpPr>
            <a:spLocks noGrp="1"/>
          </p:cNvSpPr>
          <p:nvPr>
            <p:ph idx="1"/>
          </p:nvPr>
        </p:nvSpPr>
        <p:spPr/>
        <p:txBody>
          <a:bodyPr/>
          <a:lstStyle/>
          <a:p>
            <a:pPr eaLnBrk="1" hangingPunct="1">
              <a:lnSpc>
                <a:spcPct val="90000"/>
              </a:lnSpc>
            </a:pPr>
            <a:r>
              <a:rPr lang="en-US" smtClean="0"/>
              <a:t>For example, to achieve 70 dBs of isolation at 900 MHz requires 13 feet, not 5</a:t>
            </a:r>
          </a:p>
          <a:p>
            <a:pPr eaLnBrk="1" hangingPunct="1"/>
            <a:r>
              <a:rPr lang="en-US" smtClean="0"/>
              <a:t>For a 5800 MHz signal, only 2 feet is needed</a:t>
            </a:r>
          </a:p>
          <a:p>
            <a:pPr eaLnBrk="1" hangingPunct="1"/>
            <a:r>
              <a:rPr lang="en-US" smtClean="0"/>
              <a:t>These simple calculations do not account for beamwidth overlap</a:t>
            </a:r>
          </a:p>
          <a:p>
            <a:pPr eaLnBrk="1" hangingPunct="1"/>
            <a:r>
              <a:rPr lang="en-US" smtClean="0"/>
              <a:t>This overlap is the difficult part to calculate</a:t>
            </a:r>
          </a:p>
        </p:txBody>
      </p:sp>
      <p:sp>
        <p:nvSpPr>
          <p:cNvPr id="911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911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989D14-0E4F-4D81-8C7D-B0BBCA467A97}"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Antenna Mounting</a:t>
            </a:r>
          </a:p>
        </p:txBody>
      </p:sp>
      <p:sp>
        <p:nvSpPr>
          <p:cNvPr id="92163" name="Rectangle 3"/>
          <p:cNvSpPr>
            <a:spLocks noGrp="1" noChangeArrowheads="1"/>
          </p:cNvSpPr>
          <p:nvPr>
            <p:ph idx="1"/>
          </p:nvPr>
        </p:nvSpPr>
        <p:spPr/>
        <p:txBody>
          <a:bodyPr/>
          <a:lstStyle/>
          <a:p>
            <a:pPr eaLnBrk="1" hangingPunct="1"/>
            <a:r>
              <a:rPr lang="en-US" smtClean="0"/>
              <a:t>Antenna radiation patterns are available from the antenna manufacturers</a:t>
            </a:r>
          </a:p>
          <a:p>
            <a:pPr eaLnBrk="1" hangingPunct="1"/>
            <a:r>
              <a:rPr lang="en-US" smtClean="0"/>
              <a:t>However, these are idealized laboratory determined patterns</a:t>
            </a:r>
          </a:p>
          <a:p>
            <a:pPr eaLnBrk="1" hangingPunct="1"/>
            <a:r>
              <a:rPr lang="en-US" smtClean="0"/>
              <a:t>They also show a sharp cutoff at the 3 dB mark</a:t>
            </a:r>
          </a:p>
          <a:p>
            <a:pPr eaLnBrk="1" hangingPunct="1"/>
            <a:r>
              <a:rPr lang="en-US" smtClean="0"/>
              <a:t>The real cutoff is not as sharp as this would suggest</a:t>
            </a: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1570C3-80DA-4E13-A38B-5C2D0558098C}" type="slidenum">
              <a:rPr lang="en-US" smtClean="0"/>
              <a:pPr eaLnBrk="1" hangingPunct="1"/>
              <a:t>88</a:t>
            </a:fld>
            <a:endParaRPr lang="en-US" smtClean="0"/>
          </a:p>
        </p:txBody>
      </p:sp>
      <p:sp>
        <p:nvSpPr>
          <p:cNvPr id="921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smtClean="0"/>
              <a:t>Antenna Mounting</a:t>
            </a:r>
          </a:p>
        </p:txBody>
      </p:sp>
      <p:sp>
        <p:nvSpPr>
          <p:cNvPr id="93187" name="Content Placeholder 2"/>
          <p:cNvSpPr>
            <a:spLocks noGrp="1"/>
          </p:cNvSpPr>
          <p:nvPr>
            <p:ph idx="1"/>
          </p:nvPr>
        </p:nvSpPr>
        <p:spPr/>
        <p:txBody>
          <a:bodyPr/>
          <a:lstStyle/>
          <a:p>
            <a:pPr eaLnBrk="1" hangingPunct="1"/>
            <a:r>
              <a:rPr lang="en-US" smtClean="0"/>
              <a:t>Rather the radiation falls off gradually over a much larger distance</a:t>
            </a:r>
          </a:p>
          <a:p>
            <a:pPr eaLnBrk="1" hangingPunct="1"/>
            <a:r>
              <a:rPr lang="en-US" smtClean="0"/>
              <a:t>These calculations are problematic at best</a:t>
            </a:r>
          </a:p>
          <a:p>
            <a:pPr eaLnBrk="1" hangingPunct="1"/>
            <a:r>
              <a:rPr lang="en-US" smtClean="0"/>
              <a:t>There are more sophisticated models, but these are beyond the scope or need of this work</a:t>
            </a:r>
          </a:p>
          <a:p>
            <a:pPr eaLnBrk="1" hangingPunct="1"/>
            <a:r>
              <a:rPr lang="en-US" smtClean="0"/>
              <a:t>This is why most just use the 10 foot guideline</a:t>
            </a:r>
          </a:p>
        </p:txBody>
      </p:sp>
      <p:sp>
        <p:nvSpPr>
          <p:cNvPr id="931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931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CCCD95-5477-4133-B43D-7BFF63E04A0D}" type="slidenum">
              <a:rPr lang="en-US" smtClean="0"/>
              <a:pPr eaLnBrk="1" hangingPunct="1"/>
              <a:t>89</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Small Size Base Station Tower</a:t>
            </a:r>
          </a:p>
        </p:txBody>
      </p:sp>
      <p:sp>
        <p:nvSpPr>
          <p:cNvPr id="11267" name="Content Placeholder 2"/>
          <p:cNvSpPr>
            <a:spLocks noGrp="1"/>
          </p:cNvSpPr>
          <p:nvPr>
            <p:ph idx="1"/>
          </p:nvPr>
        </p:nvSpPr>
        <p:spPr/>
        <p:txBody>
          <a:bodyPr/>
          <a:lstStyle/>
          <a:p>
            <a:pPr eaLnBrk="1" hangingPunct="1">
              <a:lnSpc>
                <a:spcPct val="90000"/>
              </a:lnSpc>
            </a:pPr>
            <a:r>
              <a:rPr lang="en-US" smtClean="0"/>
              <a:t>For a non-penetrating mount, weight of some type is used to keep the unit still</a:t>
            </a:r>
          </a:p>
          <a:p>
            <a:pPr eaLnBrk="1" hangingPunct="1">
              <a:lnSpc>
                <a:spcPct val="90000"/>
              </a:lnSpc>
            </a:pPr>
            <a:r>
              <a:rPr lang="en-US" smtClean="0"/>
              <a:t>Sand, water, and concrete blocks are commonly used for this</a:t>
            </a:r>
          </a:p>
        </p:txBody>
      </p:sp>
      <p:sp>
        <p:nvSpPr>
          <p:cNvPr id="11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67F20E-E9AE-413B-8FD4-31E6E2E60F2E}" type="slidenum">
              <a:rPr lang="en-US" smtClean="0"/>
              <a:pPr eaLnBrk="1" hangingPunct="1"/>
              <a:t>9</a:t>
            </a:fld>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Antenna Mounting</a:t>
            </a:r>
          </a:p>
        </p:txBody>
      </p:sp>
      <p:sp>
        <p:nvSpPr>
          <p:cNvPr id="94211" name="Rectangle 3"/>
          <p:cNvSpPr>
            <a:spLocks noGrp="1" noChangeArrowheads="1"/>
          </p:cNvSpPr>
          <p:nvPr>
            <p:ph idx="1"/>
          </p:nvPr>
        </p:nvSpPr>
        <p:spPr/>
        <p:txBody>
          <a:bodyPr/>
          <a:lstStyle/>
          <a:p>
            <a:pPr eaLnBrk="1" hangingPunct="1"/>
            <a:r>
              <a:rPr lang="en-US" smtClean="0"/>
              <a:t>So far we have been considering only vertical separation</a:t>
            </a:r>
          </a:p>
          <a:p>
            <a:pPr eaLnBrk="1" hangingPunct="1"/>
            <a:r>
              <a:rPr lang="en-US" smtClean="0"/>
              <a:t>Horizontal separation is the next area to consider</a:t>
            </a:r>
          </a:p>
          <a:p>
            <a:pPr eaLnBrk="1" hangingPunct="1"/>
            <a:r>
              <a:rPr lang="en-US" smtClean="0"/>
              <a:t>In the case of a tower there is little that can be done to increase horizontal separation other than using the width of the tower and any standoff brackets</a:t>
            </a: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E3AD82-81F6-44BF-8452-914097BCE013}" type="slidenum">
              <a:rPr lang="en-US" smtClean="0"/>
              <a:pPr eaLnBrk="1" hangingPunct="1"/>
              <a:t>90</a:t>
            </a:fld>
            <a:endParaRPr lang="en-US" smtClean="0"/>
          </a:p>
        </p:txBody>
      </p:sp>
      <p:sp>
        <p:nvSpPr>
          <p:cNvPr id="942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smtClean="0"/>
              <a:t>Antenna Mounting</a:t>
            </a:r>
          </a:p>
        </p:txBody>
      </p:sp>
      <p:sp>
        <p:nvSpPr>
          <p:cNvPr id="95235" name="Content Placeholder 2"/>
          <p:cNvSpPr>
            <a:spLocks noGrp="1"/>
          </p:cNvSpPr>
          <p:nvPr>
            <p:ph idx="1"/>
          </p:nvPr>
        </p:nvSpPr>
        <p:spPr/>
        <p:txBody>
          <a:bodyPr/>
          <a:lstStyle/>
          <a:p>
            <a:pPr eaLnBrk="1" hangingPunct="1"/>
            <a:r>
              <a:rPr lang="en-US" smtClean="0"/>
              <a:t>For tower mounting, antennas with very good front to back ratios are required to reduce the impact of radiation pattern overlap</a:t>
            </a:r>
          </a:p>
          <a:p>
            <a:pPr eaLnBrk="1" hangingPunct="1"/>
            <a:r>
              <a:rPr lang="en-US" smtClean="0"/>
              <a:t>When mounting antennas on a building, it is possible to use horizontal separation to our advantage</a:t>
            </a:r>
          </a:p>
          <a:p>
            <a:pPr eaLnBrk="1" hangingPunct="1"/>
            <a:r>
              <a:rPr lang="en-US" smtClean="0"/>
              <a:t>Again 5 to 10 feet is generally adequate</a:t>
            </a:r>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95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24910F5-16AF-4C2A-98D8-9167C95EF540}" type="slidenum">
              <a:rPr lang="en-US" smtClean="0"/>
              <a:pPr eaLnBrk="1" hangingPunct="1"/>
              <a:t>91</a:t>
            </a:fld>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Antenna Mounting</a:t>
            </a:r>
          </a:p>
        </p:txBody>
      </p:sp>
      <p:sp>
        <p:nvSpPr>
          <p:cNvPr id="96259" name="Rectangle 3"/>
          <p:cNvSpPr>
            <a:spLocks noGrp="1" noChangeArrowheads="1"/>
          </p:cNvSpPr>
          <p:nvPr>
            <p:ph idx="1"/>
          </p:nvPr>
        </p:nvSpPr>
        <p:spPr/>
        <p:txBody>
          <a:bodyPr/>
          <a:lstStyle/>
          <a:p>
            <a:pPr eaLnBrk="1" hangingPunct="1"/>
            <a:r>
              <a:rPr lang="en-US" smtClean="0"/>
              <a:t>The formula is</a:t>
            </a:r>
          </a:p>
          <a:p>
            <a:pPr lvl="1" eaLnBrk="1" hangingPunct="1">
              <a:lnSpc>
                <a:spcPct val="90000"/>
              </a:lnSpc>
            </a:pPr>
            <a:r>
              <a:rPr lang="en-US" smtClean="0"/>
              <a:t>dBs of Isolation = 22 + (20 X LOG(Separation Distance in Feet/(984/Frequency in Megahertz))) – Horizontal Gain of Antenna 1 Toward Antenna 2 - Horizontal Gain of Antenna 2 Toward Antenna 1</a:t>
            </a:r>
          </a:p>
          <a:p>
            <a:pPr eaLnBrk="1" hangingPunct="1">
              <a:lnSpc>
                <a:spcPct val="90000"/>
              </a:lnSpc>
            </a:pPr>
            <a:r>
              <a:rPr lang="en-US" smtClean="0"/>
              <a:t>This formula is provided courtesy of www.RFSolutions.com</a:t>
            </a:r>
          </a:p>
        </p:txBody>
      </p:sp>
      <p:sp>
        <p:nvSpPr>
          <p:cNvPr id="962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E152ED-0F27-48FB-B088-EBF66DDA691C}" type="slidenum">
              <a:rPr lang="en-US" smtClean="0"/>
              <a:pPr eaLnBrk="1" hangingPunct="1"/>
              <a:t>92</a:t>
            </a:fld>
            <a:endParaRPr lang="en-US" smtClean="0"/>
          </a:p>
        </p:txBody>
      </p:sp>
      <p:sp>
        <p:nvSpPr>
          <p:cNvPr id="962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Antenna Mounting</a:t>
            </a:r>
          </a:p>
        </p:txBody>
      </p:sp>
      <p:sp>
        <p:nvSpPr>
          <p:cNvPr id="97283" name="Content Placeholder 2"/>
          <p:cNvSpPr>
            <a:spLocks noGrp="1"/>
          </p:cNvSpPr>
          <p:nvPr>
            <p:ph idx="1"/>
          </p:nvPr>
        </p:nvSpPr>
        <p:spPr/>
        <p:txBody>
          <a:bodyPr/>
          <a:lstStyle/>
          <a:p>
            <a:pPr eaLnBrk="1" hangingPunct="1">
              <a:lnSpc>
                <a:spcPct val="90000"/>
              </a:lnSpc>
            </a:pPr>
            <a:r>
              <a:rPr lang="en-US" smtClean="0"/>
              <a:t>The horizontal gain in this case is the front to back ratio as provided by the antenna manufacturer</a:t>
            </a:r>
          </a:p>
          <a:p>
            <a:pPr eaLnBrk="1" hangingPunct="1">
              <a:lnSpc>
                <a:spcPct val="90000"/>
              </a:lnSpc>
            </a:pPr>
            <a:r>
              <a:rPr lang="en-US" smtClean="0"/>
              <a:t>As mentioned before an important aspect of both of these formulas is the amount of gain of each antenna toward the other, which is difficult to determine</a:t>
            </a:r>
          </a:p>
          <a:p>
            <a:pPr eaLnBrk="1" hangingPunct="1">
              <a:lnSpc>
                <a:spcPct val="90000"/>
              </a:lnSpc>
            </a:pPr>
            <a:r>
              <a:rPr lang="en-US" smtClean="0"/>
              <a:t>This is why actual installations are typically done by trial and error using the guidelines as discussed</a:t>
            </a:r>
          </a:p>
        </p:txBody>
      </p:sp>
      <p:sp>
        <p:nvSpPr>
          <p:cNvPr id="972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972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192AC1-6805-431F-B8FF-084B7FF0573F}" type="slidenum">
              <a:rPr lang="en-US" smtClean="0"/>
              <a:pPr eaLnBrk="1" hangingPunct="1"/>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lnSpc>
                <a:spcPct val="90000"/>
              </a:lnSpc>
            </a:pPr>
            <a:r>
              <a:rPr lang="en-US" smtClean="0"/>
              <a:t>Antenna Mounting</a:t>
            </a:r>
          </a:p>
        </p:txBody>
      </p:sp>
      <p:sp>
        <p:nvSpPr>
          <p:cNvPr id="98307" name="Rectangle 3"/>
          <p:cNvSpPr>
            <a:spLocks noGrp="1" noChangeArrowheads="1"/>
          </p:cNvSpPr>
          <p:nvPr>
            <p:ph idx="1"/>
          </p:nvPr>
        </p:nvSpPr>
        <p:spPr/>
        <p:txBody>
          <a:bodyPr/>
          <a:lstStyle/>
          <a:p>
            <a:pPr eaLnBrk="1" hangingPunct="1">
              <a:lnSpc>
                <a:spcPct val="90000"/>
              </a:lnSpc>
            </a:pPr>
            <a:r>
              <a:rPr lang="en-US" smtClean="0"/>
              <a:t>Let’s discuss the issue of gain toward each antenna a little more</a:t>
            </a:r>
          </a:p>
          <a:p>
            <a:pPr eaLnBrk="1" hangingPunct="1">
              <a:lnSpc>
                <a:spcPct val="90000"/>
              </a:lnSpc>
            </a:pPr>
            <a:r>
              <a:rPr lang="en-US" smtClean="0"/>
              <a:t>Antennas have published radiation patterns that show the gain at the middle of the beamwidth, which is the maximum gain</a:t>
            </a:r>
          </a:p>
          <a:p>
            <a:pPr eaLnBrk="1" hangingPunct="1">
              <a:lnSpc>
                <a:spcPct val="90000"/>
              </a:lnSpc>
            </a:pPr>
            <a:r>
              <a:rPr lang="en-US" smtClean="0"/>
              <a:t>They also show the gain at the 3 dB mark</a:t>
            </a:r>
          </a:p>
          <a:p>
            <a:pPr eaLnBrk="1" hangingPunct="1">
              <a:lnSpc>
                <a:spcPct val="90000"/>
              </a:lnSpc>
            </a:pPr>
            <a:r>
              <a:rPr lang="en-US" smtClean="0"/>
              <a:t>Let’s look at an example where the maximum gain is 10 dBs</a:t>
            </a:r>
          </a:p>
        </p:txBody>
      </p:sp>
      <p:sp>
        <p:nvSpPr>
          <p:cNvPr id="983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EAA024-857A-4E01-B921-7B54CB9AC339}" type="slidenum">
              <a:rPr lang="en-US" smtClean="0"/>
              <a:pPr eaLnBrk="1" hangingPunct="1"/>
              <a:t>94</a:t>
            </a:fld>
            <a:endParaRPr lang="en-US" smtClean="0"/>
          </a:p>
        </p:txBody>
      </p:sp>
      <p:sp>
        <p:nvSpPr>
          <p:cNvPr id="983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Antenna Radiation Pattern</a:t>
            </a:r>
          </a:p>
        </p:txBody>
      </p:sp>
      <p:pic>
        <p:nvPicPr>
          <p:cNvPr id="99331" name="Picture 3" descr="YagiRaditionGraphHorizont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291"/>
          <a:stretch>
            <a:fillRect/>
          </a:stretch>
        </p:blipFill>
        <p:spPr>
          <a:xfrm>
            <a:off x="792163" y="1685925"/>
            <a:ext cx="4557712" cy="4657725"/>
          </a:xfrm>
        </p:spPr>
      </p:pic>
      <p:sp>
        <p:nvSpPr>
          <p:cNvPr id="99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010AE5-8B00-40DB-A683-8EF4C1CD969C}" type="slidenum">
              <a:rPr lang="en-US" smtClean="0"/>
              <a:pPr eaLnBrk="1" hangingPunct="1"/>
              <a:t>95</a:t>
            </a:fld>
            <a:endParaRPr lang="en-US" smtClean="0"/>
          </a:p>
        </p:txBody>
      </p:sp>
      <p:sp>
        <p:nvSpPr>
          <p:cNvPr id="99333" name="Text Box 4"/>
          <p:cNvSpPr txBox="1">
            <a:spLocks noChangeArrowheads="1"/>
          </p:cNvSpPr>
          <p:nvPr/>
        </p:nvSpPr>
        <p:spPr bwMode="auto">
          <a:xfrm>
            <a:off x="5772150" y="2252663"/>
            <a:ext cx="3124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Main or Major Lobe</a:t>
            </a:r>
          </a:p>
        </p:txBody>
      </p:sp>
      <p:sp>
        <p:nvSpPr>
          <p:cNvPr id="99334" name="Text Box 5"/>
          <p:cNvSpPr txBox="1">
            <a:spLocks noChangeArrowheads="1"/>
          </p:cNvSpPr>
          <p:nvPr/>
        </p:nvSpPr>
        <p:spPr bwMode="auto">
          <a:xfrm>
            <a:off x="5791200" y="3257550"/>
            <a:ext cx="3124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Side or Minor Lobe</a:t>
            </a:r>
          </a:p>
        </p:txBody>
      </p:sp>
      <p:sp>
        <p:nvSpPr>
          <p:cNvPr id="99335" name="Line 7"/>
          <p:cNvSpPr>
            <a:spLocks noChangeShapeType="1"/>
          </p:cNvSpPr>
          <p:nvPr/>
        </p:nvSpPr>
        <p:spPr bwMode="auto">
          <a:xfrm flipH="1" flipV="1">
            <a:off x="3352800" y="2457450"/>
            <a:ext cx="2438400" cy="1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6" name="Line 8"/>
          <p:cNvSpPr>
            <a:spLocks noChangeShapeType="1"/>
          </p:cNvSpPr>
          <p:nvPr/>
        </p:nvSpPr>
        <p:spPr bwMode="auto">
          <a:xfrm flipH="1" flipV="1">
            <a:off x="3657600" y="3143250"/>
            <a:ext cx="215265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7" name="Text Box 10"/>
          <p:cNvSpPr txBox="1">
            <a:spLocks noChangeArrowheads="1"/>
          </p:cNvSpPr>
          <p:nvPr/>
        </p:nvSpPr>
        <p:spPr bwMode="auto">
          <a:xfrm>
            <a:off x="5756275" y="4840288"/>
            <a:ext cx="3124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Side or Minor Lobe</a:t>
            </a:r>
          </a:p>
        </p:txBody>
      </p:sp>
      <p:sp>
        <p:nvSpPr>
          <p:cNvPr id="99338" name="Line 11"/>
          <p:cNvSpPr>
            <a:spLocks noChangeShapeType="1"/>
          </p:cNvSpPr>
          <p:nvPr/>
        </p:nvSpPr>
        <p:spPr bwMode="auto">
          <a:xfrm flipH="1" flipV="1">
            <a:off x="3829050" y="4508500"/>
            <a:ext cx="1833563" cy="560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9" name="Text Box 12"/>
          <p:cNvSpPr txBox="1">
            <a:spLocks noChangeArrowheads="1"/>
          </p:cNvSpPr>
          <p:nvPr/>
        </p:nvSpPr>
        <p:spPr bwMode="auto">
          <a:xfrm>
            <a:off x="4610100" y="1185863"/>
            <a:ext cx="37719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10 dB Maximum Gain Line</a:t>
            </a:r>
          </a:p>
        </p:txBody>
      </p:sp>
      <p:sp>
        <p:nvSpPr>
          <p:cNvPr id="99340" name="Line 13"/>
          <p:cNvSpPr>
            <a:spLocks noChangeShapeType="1"/>
          </p:cNvSpPr>
          <p:nvPr/>
        </p:nvSpPr>
        <p:spPr bwMode="auto">
          <a:xfrm flipH="1">
            <a:off x="3028950" y="1428750"/>
            <a:ext cx="1543050" cy="819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1" name="Text Box 14"/>
          <p:cNvSpPr txBox="1">
            <a:spLocks noChangeArrowheads="1"/>
          </p:cNvSpPr>
          <p:nvPr/>
        </p:nvSpPr>
        <p:spPr bwMode="auto">
          <a:xfrm>
            <a:off x="5334000" y="1681163"/>
            <a:ext cx="3124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7 dB Line</a:t>
            </a:r>
          </a:p>
        </p:txBody>
      </p:sp>
      <p:sp>
        <p:nvSpPr>
          <p:cNvPr id="99342" name="Line 15"/>
          <p:cNvSpPr>
            <a:spLocks noChangeShapeType="1"/>
          </p:cNvSpPr>
          <p:nvPr/>
        </p:nvSpPr>
        <p:spPr bwMode="auto">
          <a:xfrm flipH="1">
            <a:off x="3676650" y="1905000"/>
            <a:ext cx="161925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3" name="Footer Placeholder 1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lnSpc>
                <a:spcPct val="90000"/>
              </a:lnSpc>
            </a:pPr>
            <a:r>
              <a:rPr lang="en-US" smtClean="0"/>
              <a:t>Antenna Mounting</a:t>
            </a:r>
          </a:p>
        </p:txBody>
      </p:sp>
      <p:sp>
        <p:nvSpPr>
          <p:cNvPr id="100355" name="Rectangle 3"/>
          <p:cNvSpPr>
            <a:spLocks noGrp="1" noChangeArrowheads="1"/>
          </p:cNvSpPr>
          <p:nvPr>
            <p:ph idx="1"/>
          </p:nvPr>
        </p:nvSpPr>
        <p:spPr/>
        <p:txBody>
          <a:bodyPr/>
          <a:lstStyle/>
          <a:p>
            <a:pPr eaLnBrk="1" hangingPunct="1">
              <a:lnSpc>
                <a:spcPct val="90000"/>
              </a:lnSpc>
            </a:pPr>
            <a:r>
              <a:rPr lang="en-US" smtClean="0"/>
              <a:t>This is shown as a sharp cutoff, but it is not</a:t>
            </a:r>
          </a:p>
          <a:p>
            <a:pPr eaLnBrk="1" hangingPunct="1">
              <a:lnSpc>
                <a:spcPct val="90000"/>
              </a:lnSpc>
            </a:pPr>
            <a:r>
              <a:rPr lang="en-US" smtClean="0"/>
              <a:t>So what value should be used</a:t>
            </a:r>
          </a:p>
          <a:p>
            <a:pPr eaLnBrk="1" hangingPunct="1">
              <a:lnSpc>
                <a:spcPct val="90000"/>
              </a:lnSpc>
            </a:pPr>
            <a:r>
              <a:rPr lang="en-US" smtClean="0"/>
              <a:t>This is a good question to which there is no good answer</a:t>
            </a:r>
          </a:p>
          <a:p>
            <a:pPr eaLnBrk="1" hangingPunct="1">
              <a:lnSpc>
                <a:spcPct val="90000"/>
              </a:lnSpc>
            </a:pPr>
            <a:r>
              <a:rPr lang="en-US" smtClean="0"/>
              <a:t>To be safe, use the maximum gain figure minus 3 dBs</a:t>
            </a:r>
          </a:p>
          <a:p>
            <a:pPr eaLnBrk="1" hangingPunct="1">
              <a:lnSpc>
                <a:spcPct val="90000"/>
              </a:lnSpc>
            </a:pPr>
            <a:r>
              <a:rPr lang="en-US" smtClean="0"/>
              <a:t>In this example, 7 dB is the figure to use</a:t>
            </a:r>
          </a:p>
        </p:txBody>
      </p:sp>
      <p:sp>
        <p:nvSpPr>
          <p:cNvPr id="1003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ED053D-B9EB-4AFF-846D-BC2D36D2731D}" type="slidenum">
              <a:rPr lang="en-US" smtClean="0"/>
              <a:pPr eaLnBrk="1" hangingPunct="1"/>
              <a:t>96</a:t>
            </a:fld>
            <a:endParaRPr lang="en-US" smtClean="0"/>
          </a:p>
        </p:txBody>
      </p:sp>
      <p:sp>
        <p:nvSpPr>
          <p:cNvPr id="1003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smtClean="0"/>
              <a:t>Antenna Mounting</a:t>
            </a:r>
          </a:p>
        </p:txBody>
      </p:sp>
      <p:sp>
        <p:nvSpPr>
          <p:cNvPr id="101379" name="Content Placeholder 2"/>
          <p:cNvSpPr>
            <a:spLocks noGrp="1"/>
          </p:cNvSpPr>
          <p:nvPr>
            <p:ph idx="1"/>
          </p:nvPr>
        </p:nvSpPr>
        <p:spPr/>
        <p:txBody>
          <a:bodyPr/>
          <a:lstStyle/>
          <a:p>
            <a:pPr eaLnBrk="1" hangingPunct="1">
              <a:lnSpc>
                <a:spcPct val="90000"/>
              </a:lnSpc>
            </a:pPr>
            <a:r>
              <a:rPr lang="en-US" smtClean="0"/>
              <a:t>So far we have not differentiated between the near field and far field radiation patterns</a:t>
            </a:r>
          </a:p>
          <a:p>
            <a:pPr eaLnBrk="1" hangingPunct="1">
              <a:lnSpc>
                <a:spcPct val="90000"/>
              </a:lnSpc>
            </a:pPr>
            <a:r>
              <a:rPr lang="en-US" smtClean="0"/>
              <a:t>This is of concern to RF engineers, but not an issue that needs to be dealt with here</a:t>
            </a:r>
          </a:p>
          <a:p>
            <a:pPr eaLnBrk="1" hangingPunct="1"/>
            <a:r>
              <a:rPr lang="en-US" smtClean="0"/>
              <a:t>Except to say that the radiation pattern of the region close to the antenna is not exactly the same as the pattern at greater distances</a:t>
            </a:r>
          </a:p>
        </p:txBody>
      </p:sp>
      <p:sp>
        <p:nvSpPr>
          <p:cNvPr id="1013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013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5C2A2C-735E-4780-80AD-3146618C3AF2}" type="slidenum">
              <a:rPr lang="en-US" smtClean="0"/>
              <a:pPr eaLnBrk="1" hangingPunct="1"/>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lnSpc>
                <a:spcPct val="90000"/>
              </a:lnSpc>
            </a:pPr>
            <a:r>
              <a:rPr lang="en-US" smtClean="0"/>
              <a:t>Antenna Mounting</a:t>
            </a:r>
          </a:p>
        </p:txBody>
      </p:sp>
      <p:sp>
        <p:nvSpPr>
          <p:cNvPr id="102403" name="Rectangle 3"/>
          <p:cNvSpPr>
            <a:spLocks noGrp="1" noChangeArrowheads="1"/>
          </p:cNvSpPr>
          <p:nvPr>
            <p:ph idx="1"/>
          </p:nvPr>
        </p:nvSpPr>
        <p:spPr/>
        <p:txBody>
          <a:bodyPr/>
          <a:lstStyle/>
          <a:p>
            <a:pPr eaLnBrk="1" hangingPunct="1"/>
            <a:r>
              <a:rPr lang="en-US" smtClean="0"/>
              <a:t>What is considered to be the near field and the far field is determined by the relationship between the dimensions of the antenna and the wavelength of the signal</a:t>
            </a:r>
          </a:p>
          <a:p>
            <a:pPr eaLnBrk="1" hangingPunct="1"/>
            <a:r>
              <a:rPr lang="en-US" smtClean="0"/>
              <a:t>The formula for this is</a:t>
            </a:r>
          </a:p>
          <a:p>
            <a:pPr lvl="1" eaLnBrk="1" hangingPunct="1"/>
            <a:r>
              <a:rPr lang="en-US" smtClean="0"/>
              <a:t>r = 2D/W</a:t>
            </a:r>
          </a:p>
          <a:p>
            <a:pPr lvl="1" eaLnBrk="1" hangingPunct="1"/>
            <a:r>
              <a:rPr lang="en-US" smtClean="0"/>
              <a:t>r = distance were the far field starts</a:t>
            </a:r>
          </a:p>
          <a:p>
            <a:pPr lvl="1" eaLnBrk="1" hangingPunct="1"/>
            <a:r>
              <a:rPr lang="en-US" smtClean="0"/>
              <a:t>D = largest dimension of the antenna</a:t>
            </a:r>
          </a:p>
          <a:p>
            <a:pPr lvl="1" eaLnBrk="1" hangingPunct="1"/>
            <a:r>
              <a:rPr lang="en-US" smtClean="0"/>
              <a:t>W = wavelength</a:t>
            </a:r>
          </a:p>
        </p:txBody>
      </p:sp>
      <p:sp>
        <p:nvSpPr>
          <p:cNvPr id="1024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5CDED07-7C63-4484-BF25-E09167407349}" type="slidenum">
              <a:rPr lang="en-US" smtClean="0"/>
              <a:pPr eaLnBrk="1" hangingPunct="1"/>
              <a:t>98</a:t>
            </a:fld>
            <a:endParaRPr lang="en-US" smtClean="0"/>
          </a:p>
        </p:txBody>
      </p:sp>
      <p:sp>
        <p:nvSpPr>
          <p:cNvPr id="1024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smtClean="0"/>
              <a:t>Antenna Mounting</a:t>
            </a:r>
          </a:p>
        </p:txBody>
      </p:sp>
      <p:sp>
        <p:nvSpPr>
          <p:cNvPr id="103427" name="Content Placeholder 2"/>
          <p:cNvSpPr>
            <a:spLocks noGrp="1"/>
          </p:cNvSpPr>
          <p:nvPr>
            <p:ph idx="1"/>
          </p:nvPr>
        </p:nvSpPr>
        <p:spPr/>
        <p:txBody>
          <a:bodyPr/>
          <a:lstStyle/>
          <a:p>
            <a:pPr eaLnBrk="1" hangingPunct="1">
              <a:lnSpc>
                <a:spcPct val="90000"/>
              </a:lnSpc>
            </a:pPr>
            <a:r>
              <a:rPr lang="en-US" smtClean="0"/>
              <a:t>Don’t worry about this as the data from the antenna manufacturer is all that is needed</a:t>
            </a:r>
          </a:p>
          <a:p>
            <a:pPr eaLnBrk="1" hangingPunct="1">
              <a:lnSpc>
                <a:spcPct val="90000"/>
              </a:lnSpc>
            </a:pPr>
            <a:r>
              <a:rPr lang="en-US" smtClean="0"/>
              <a:t>Just keep in mind that there are two radiation fields</a:t>
            </a:r>
          </a:p>
          <a:p>
            <a:pPr eaLnBrk="1" hangingPunct="1"/>
            <a:r>
              <a:rPr lang="en-US" smtClean="0"/>
              <a:t>Another issue to consider when mounting antennas near to each other is receiver desensitization</a:t>
            </a:r>
          </a:p>
        </p:txBody>
      </p:sp>
      <p:sp>
        <p:nvSpPr>
          <p:cNvPr id="103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2005-2013 Kenneth M. Chipps Ph.D. www.chipps.com</a:t>
            </a:r>
            <a:endParaRPr lang="en-US"/>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811E5C-8C8E-4298-92C3-954D03A0C814}"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30103</TotalTime>
  <Words>14816</Words>
  <Application>Microsoft Office PowerPoint</Application>
  <PresentationFormat>On-screen Show (4:3)</PresentationFormat>
  <Paragraphs>1637</Paragraphs>
  <Slides>311</Slides>
  <Notes>0</Notes>
  <HiddenSlides>0</HiddenSlides>
  <MMClips>0</MMClips>
  <ScaleCrop>false</ScaleCrop>
  <HeadingPairs>
    <vt:vector size="4" baseType="variant">
      <vt:variant>
        <vt:lpstr>Theme</vt:lpstr>
      </vt:variant>
      <vt:variant>
        <vt:i4>1</vt:i4>
      </vt:variant>
      <vt:variant>
        <vt:lpstr>Slide Titles</vt:lpstr>
      </vt:variant>
      <vt:variant>
        <vt:i4>311</vt:i4>
      </vt:variant>
    </vt:vector>
  </HeadingPairs>
  <TitlesOfParts>
    <vt:vector size="312" baseType="lpstr">
      <vt:lpstr>CCNA</vt:lpstr>
      <vt:lpstr>Installing Equipment for Outside Wireless Networks Towers</vt:lpstr>
      <vt:lpstr>Objectives</vt:lpstr>
      <vt:lpstr>Towers</vt:lpstr>
      <vt:lpstr>Towers</vt:lpstr>
      <vt:lpstr>Base Station Tower</vt:lpstr>
      <vt:lpstr>Small Size Base Station Tower</vt:lpstr>
      <vt:lpstr>Small Size Base Station Tower</vt:lpstr>
      <vt:lpstr>Small Size Base Station Tower</vt:lpstr>
      <vt:lpstr>Small Size Base Station Tower</vt:lpstr>
      <vt:lpstr>Penetrating Mount</vt:lpstr>
      <vt:lpstr>Non-Penetrating Mount</vt:lpstr>
      <vt:lpstr>Medium Size Base Tower</vt:lpstr>
      <vt:lpstr>Medium Size Tower</vt:lpstr>
      <vt:lpstr>Medium Size Tower</vt:lpstr>
      <vt:lpstr>Medium Size Tower</vt:lpstr>
      <vt:lpstr>Medium Size Tower</vt:lpstr>
      <vt:lpstr>Medium Size Tower</vt:lpstr>
      <vt:lpstr>Medium Size Base Tower</vt:lpstr>
      <vt:lpstr>Medium Size Tower</vt:lpstr>
      <vt:lpstr>Medium Size Tower</vt:lpstr>
      <vt:lpstr>Medium Size Tower</vt:lpstr>
      <vt:lpstr>Medium Size Tower</vt:lpstr>
      <vt:lpstr>Medium Size Tower</vt:lpstr>
      <vt:lpstr>Medium Size Tower</vt:lpstr>
      <vt:lpstr>Medium Size Tower</vt:lpstr>
      <vt:lpstr>Tall Tower</vt:lpstr>
      <vt:lpstr>Tall Tower</vt:lpstr>
      <vt:lpstr>Tall Tower</vt:lpstr>
      <vt:lpstr>Tall Tower</vt:lpstr>
      <vt:lpstr>Tall Tower</vt:lpstr>
      <vt:lpstr>Tall Tower</vt:lpstr>
      <vt:lpstr>Tall Tower</vt:lpstr>
      <vt:lpstr>Tall Tower</vt:lpstr>
      <vt:lpstr>Tall Tower</vt:lpstr>
      <vt:lpstr>Tall Tower</vt:lpstr>
      <vt:lpstr>Tall Tower</vt:lpstr>
      <vt:lpstr>Tall Tower</vt:lpstr>
      <vt:lpstr>Tall Tower</vt:lpstr>
      <vt:lpstr>Monopole Tower</vt:lpstr>
      <vt:lpstr>Monopole Tower</vt:lpstr>
      <vt:lpstr>Monopole Tower</vt:lpstr>
      <vt:lpstr>Types of Towers</vt:lpstr>
      <vt:lpstr>Tower Standards</vt:lpstr>
      <vt:lpstr>Tower Database</vt:lpstr>
      <vt:lpstr>Tower Database</vt:lpstr>
      <vt:lpstr>Tower Database</vt:lpstr>
      <vt:lpstr>Tower Database</vt:lpstr>
      <vt:lpstr>Tower Database</vt:lpstr>
      <vt:lpstr>Tower Ownership</vt:lpstr>
      <vt:lpstr>Tower Ownership</vt:lpstr>
      <vt:lpstr>Tower Rental Rates</vt:lpstr>
      <vt:lpstr>Tower Rental Rates</vt:lpstr>
      <vt:lpstr>Water Towers</vt:lpstr>
      <vt:lpstr>Water Towers</vt:lpstr>
      <vt:lpstr>Water Tower Mounting</vt:lpstr>
      <vt:lpstr>Water Tower Mounting Top</vt:lpstr>
      <vt:lpstr>Water Tower Mounting Top</vt:lpstr>
      <vt:lpstr>Water Tower Mounting on Rail</vt:lpstr>
      <vt:lpstr>Water Tower Mounting</vt:lpstr>
      <vt:lpstr>Water Tower Hatch</vt:lpstr>
      <vt:lpstr>Water Tower Hatch</vt:lpstr>
      <vt:lpstr>Grain Elevators</vt:lpstr>
      <vt:lpstr>Grain Elevators</vt:lpstr>
      <vt:lpstr>Grain Elevator as Tower</vt:lpstr>
      <vt:lpstr>Billboard Mounting</vt:lpstr>
      <vt:lpstr>Billboard Mounting</vt:lpstr>
      <vt:lpstr>Billboard Mounting</vt:lpstr>
      <vt:lpstr>Billboard Mounting</vt:lpstr>
      <vt:lpstr>End User Tower</vt:lpstr>
      <vt:lpstr>End User Tower</vt:lpstr>
      <vt:lpstr>End User Tower</vt:lpstr>
      <vt:lpstr>End User Tower</vt:lpstr>
      <vt:lpstr>Antenna Mounting</vt:lpstr>
      <vt:lpstr>Antenna Mounting</vt:lpstr>
      <vt:lpstr>Antenna Mounting</vt:lpstr>
      <vt:lpstr>Antenna Stand-off Bracket</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Mounting</vt:lpstr>
      <vt:lpstr>Antenna Radiation Pattern</vt:lpstr>
      <vt:lpstr>Antenna Mounting</vt:lpstr>
      <vt:lpstr>Antenna Mounting</vt:lpstr>
      <vt:lpstr>Antenna Mounting</vt:lpstr>
      <vt:lpstr>Antenna Mounting</vt:lpstr>
      <vt:lpstr>Antenna Mounting</vt:lpstr>
      <vt:lpstr>Mounting on Water Towers</vt:lpstr>
      <vt:lpstr>Mounting on Water Towers</vt:lpstr>
      <vt:lpstr>Mounting on Water Towers</vt:lpstr>
      <vt:lpstr>Antenna Aiming</vt:lpstr>
      <vt:lpstr>Antenna Aiming</vt:lpstr>
      <vt:lpstr>Antenna Aiming</vt:lpstr>
      <vt:lpstr>Antenna Aiming</vt:lpstr>
      <vt:lpstr>Antenna Aiming</vt:lpstr>
      <vt:lpstr>Antenna Aiming</vt:lpstr>
      <vt:lpstr>Cable Routing on Towers</vt:lpstr>
      <vt:lpstr>Wind Loading</vt:lpstr>
      <vt:lpstr>Wind Loading</vt:lpstr>
      <vt:lpstr>Wind Loading</vt:lpstr>
      <vt:lpstr>Wind Loading</vt:lpstr>
      <vt:lpstr>Wind Loading</vt:lpstr>
      <vt:lpstr>Wind Loading</vt:lpstr>
      <vt:lpstr>Wind Loading Map</vt:lpstr>
      <vt:lpstr>Wind Loading Analysis</vt:lpstr>
      <vt:lpstr>Wind Loading Analysis</vt:lpstr>
      <vt:lpstr>Wind Rating Site Survey</vt:lpstr>
      <vt:lpstr>Wind Rating Site Survey</vt:lpstr>
      <vt:lpstr>Wind Rating Site Survey</vt:lpstr>
      <vt:lpstr>Wind Rating Site Survey</vt:lpstr>
      <vt:lpstr>Wind Rating Site Survey</vt:lpstr>
      <vt:lpstr>Wind Rating Site Survey</vt:lpstr>
      <vt:lpstr>Wind Rating Site Survey</vt:lpstr>
      <vt:lpstr>Wind Rating Site Survey</vt:lpstr>
      <vt:lpstr>Wind Rating Site Survey</vt:lpstr>
      <vt:lpstr>Wind Rating Site Survey</vt:lpstr>
      <vt:lpstr>Ice Loading</vt:lpstr>
      <vt:lpstr>Seismic Loading</vt:lpstr>
      <vt:lpstr>Seismic Loading</vt:lpstr>
      <vt:lpstr>Seismic Loading</vt:lpstr>
      <vt:lpstr>Seismic Loading</vt:lpstr>
      <vt:lpstr>Temporary Loading</vt:lpstr>
      <vt:lpstr>Tower Regulation</vt:lpstr>
      <vt:lpstr>Tower Regulation</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Tower Lighting and Painting</vt:lpstr>
      <vt:lpstr>Local Regulations</vt:lpstr>
      <vt:lpstr>Local Regulations</vt:lpstr>
      <vt:lpstr>Local Regulations</vt:lpstr>
      <vt:lpstr>Ground Level Tower Safety</vt:lpstr>
      <vt:lpstr>Ground Level Tower Safety</vt:lpstr>
      <vt:lpstr>Tower Insurance</vt:lpstr>
      <vt:lpstr>Tower Insurance</vt:lpstr>
      <vt:lpstr>Tower Insurance</vt:lpstr>
      <vt:lpstr>Tower Insurance</vt:lpstr>
      <vt:lpstr>Lightning Protection</vt:lpstr>
      <vt:lpstr>Lightning Protection</vt:lpstr>
      <vt:lpstr>Lightning Protection</vt:lpstr>
      <vt:lpstr>Lightning Protection</vt:lpstr>
      <vt:lpstr>Lightning Protection</vt:lpstr>
      <vt:lpstr>Lightning Protection</vt:lpstr>
      <vt:lpstr>The Nature of Lightning</vt:lpstr>
      <vt:lpstr>The Nature of Lightning</vt:lpstr>
      <vt:lpstr>The Nature of Lightning</vt:lpstr>
      <vt:lpstr>Lightning Protection</vt:lpstr>
      <vt:lpstr>Lightning Protection</vt:lpstr>
      <vt:lpstr>Grounding</vt:lpstr>
      <vt:lpstr>Grounding</vt:lpstr>
      <vt:lpstr>Ground Loop</vt:lpstr>
      <vt:lpstr>Ground Loop</vt:lpstr>
      <vt:lpstr>Bonding</vt:lpstr>
      <vt:lpstr>Bonding</vt:lpstr>
      <vt:lpstr>Bonding</vt:lpstr>
      <vt:lpstr>Bonding</vt:lpstr>
      <vt:lpstr>Bonding</vt:lpstr>
      <vt:lpstr>Lightning Protection Guides</vt:lpstr>
      <vt:lpstr>Lightning Protection Guides</vt:lpstr>
      <vt:lpstr>Lightning Protection Guides</vt:lpstr>
      <vt:lpstr>Lightning Protection Guides</vt:lpstr>
      <vt:lpstr>Lightning Protection Guides</vt:lpstr>
      <vt:lpstr>Lightning Protection Guides</vt:lpstr>
      <vt:lpstr>Lightning Protection Guides</vt:lpstr>
      <vt:lpstr>Lightning Protection</vt:lpstr>
      <vt:lpstr>Lightning Protection</vt:lpstr>
      <vt:lpstr>Lightning Protection</vt:lpstr>
      <vt:lpstr>Lightning Protection</vt:lpstr>
      <vt:lpstr>Capture the Lightning Strike</vt:lpstr>
      <vt:lpstr>Capture the Lightning Strike</vt:lpstr>
      <vt:lpstr>Capture the Lightning Strike</vt:lpstr>
      <vt:lpstr>Capture the Lightning Strike</vt:lpstr>
      <vt:lpstr>Lightning Protection Zone</vt:lpstr>
      <vt:lpstr>Lightning Protection Zone</vt:lpstr>
      <vt:lpstr>Lightning Protection Zone</vt:lpstr>
      <vt:lpstr>Lightning Protection Zone</vt:lpstr>
      <vt:lpstr>Lightning Protection Zone</vt:lpstr>
      <vt:lpstr>Move the Energy to Ground</vt:lpstr>
      <vt:lpstr>Move the Energy to Ground</vt:lpstr>
      <vt:lpstr>Move the Energy to Ground</vt:lpstr>
      <vt:lpstr>Move the Energy to Ground</vt:lpstr>
      <vt:lpstr>Downconductor Routing</vt:lpstr>
      <vt:lpstr>Downconductor Routing</vt:lpstr>
      <vt:lpstr>Downconductor Size</vt:lpstr>
      <vt:lpstr>Downconductor Size</vt:lpstr>
      <vt:lpstr>Guy Wires and Anchors</vt:lpstr>
      <vt:lpstr>The Rolling Ball Concept</vt:lpstr>
      <vt:lpstr>The Rolling Ball Concept</vt:lpstr>
      <vt:lpstr>The Rolling Ball Concept</vt:lpstr>
      <vt:lpstr>The Rolling Ball Concept</vt:lpstr>
      <vt:lpstr>The Rolling Ball Concept</vt:lpstr>
      <vt:lpstr>The Rolling Ball Concept</vt:lpstr>
      <vt:lpstr>The Rolling Ball Concept</vt:lpstr>
      <vt:lpstr>The Rolling Ball Concept</vt:lpstr>
      <vt:lpstr>The Rolling Ball Concept</vt:lpstr>
      <vt:lpstr>High Rise Building Protection</vt:lpstr>
      <vt:lpstr>High Rise Building Protection</vt:lpstr>
      <vt:lpstr>High Rise Building Protection</vt:lpstr>
      <vt:lpstr>High Rise Building Protection</vt:lpstr>
      <vt:lpstr>High Rise Building Protection</vt:lpstr>
      <vt:lpstr>High Rise Building Protection</vt:lpstr>
      <vt:lpstr>High Rise Building Protection</vt:lpstr>
      <vt:lpstr>Protection for Antennas/ODUs</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Protection for Transmission Line</vt:lpstr>
      <vt:lpstr>Coax Entry Ports</vt:lpstr>
      <vt:lpstr>Unused Coax Entry Ports</vt:lpstr>
      <vt:lpstr>Ground Bar for Coax Shield</vt:lpstr>
      <vt:lpstr>Coax Shield Grounds on Tower</vt:lpstr>
      <vt:lpstr>Protection for Transmission Line</vt:lpstr>
      <vt:lpstr>Protection for Transmission Line</vt:lpstr>
      <vt:lpstr>Lightning Arrestor Ground</vt:lpstr>
      <vt:lpstr>Lightning Arrestor Ground Bar</vt:lpstr>
      <vt:lpstr>Protection for Transmission Line</vt:lpstr>
      <vt:lpstr>Lightning Arrestor Types</vt:lpstr>
      <vt:lpstr>Spark Gap Arrestor</vt:lpstr>
      <vt:lpstr>Spark Gap Arrestor</vt:lpstr>
      <vt:lpstr>Gas Capsule Arrestor</vt:lpstr>
      <vt:lpstr>Gas Capsule Arrestor</vt:lpstr>
      <vt:lpstr>Gas Capsule Arrestor</vt:lpstr>
      <vt:lpstr>Gas Capsule Arrestor</vt:lpstr>
      <vt:lpstr>Gas Capsule Arrestor</vt:lpstr>
      <vt:lpstr>Gas Capsule Arrestor</vt:lpstr>
      <vt:lpstr>Quarter Wave Stub Arrestor</vt:lpstr>
      <vt:lpstr>Quarter Wave Stub Arrestor</vt:lpstr>
      <vt:lpstr>Quarter Wave Stub Arrestor</vt:lpstr>
      <vt:lpstr>Specifying a Lightning Arrestor</vt:lpstr>
      <vt:lpstr>Installing a Lightning Arrestor</vt:lpstr>
      <vt:lpstr>Installing a Lightning Arrestor</vt:lpstr>
      <vt:lpstr>Protection for UTP Line</vt:lpstr>
      <vt:lpstr>Protection for UTP Line</vt:lpstr>
      <vt:lpstr>Protection for UTP Line</vt:lpstr>
      <vt:lpstr>Protection for UTP Line</vt:lpstr>
      <vt:lpstr>Protection for UTP Line</vt:lpstr>
      <vt:lpstr>Protection for UTP Line</vt:lpstr>
      <vt:lpstr>Protection for UTP Line</vt:lpstr>
      <vt:lpstr>Protection for UTP Line</vt:lpstr>
      <vt:lpstr>Protection for UTP Line</vt:lpstr>
      <vt:lpstr>Inside Equipment Racks</vt:lpstr>
      <vt:lpstr>Site Resistance</vt:lpstr>
      <vt:lpstr>Site Resistance</vt:lpstr>
      <vt:lpstr>Site Resistance</vt:lpstr>
      <vt:lpstr>Site Resistance</vt:lpstr>
      <vt:lpstr>Site Resistance</vt:lpstr>
      <vt:lpstr>Site Resistance</vt:lpstr>
      <vt:lpstr>Site Resistance</vt:lpstr>
      <vt:lpstr>Site Resistance</vt:lpstr>
      <vt:lpstr>Site Resistance</vt:lpstr>
      <vt:lpstr>Site Resistance</vt:lpstr>
      <vt:lpstr>Site Resistance</vt:lpstr>
      <vt:lpstr>Site Resistance</vt:lpstr>
      <vt:lpstr>Tower to Ground</vt:lpstr>
      <vt:lpstr>Exothermic Weld</vt:lpstr>
      <vt:lpstr>Exothermic Weld</vt:lpstr>
      <vt:lpstr>Exothermic Weld</vt:lpstr>
      <vt:lpstr>Exothermic Weld</vt:lpstr>
      <vt:lpstr>Connection Quality</vt:lpstr>
      <vt:lpstr>Site Resistance</vt:lpstr>
      <vt:lpstr>Site Resistance</vt:lpstr>
      <vt:lpstr>Site Resistance</vt:lpstr>
      <vt:lpstr>Site Resistance</vt:lpstr>
      <vt:lpstr>Site Resistance</vt:lpstr>
      <vt:lpstr>Site Resistance</vt:lpstr>
      <vt:lpstr>Site Resistance</vt:lpstr>
      <vt:lpstr>Placing a Ground Rod</vt:lpstr>
      <vt:lpstr>Placing a Ground Rod</vt:lpstr>
      <vt:lpstr>Placing a Ground Rod</vt:lpstr>
      <vt:lpstr>Placing a Ground Rod</vt:lpstr>
      <vt:lpstr>Does It Work</vt:lpstr>
      <vt:lpstr>Does It Work</vt:lpstr>
      <vt:lpstr>Does It Work</vt:lpstr>
      <vt:lpstr>Does It 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Equipment for Outside Wireless Networks Towers</dc:title>
  <dc:creator>Kenneth M. Chipps Ph.D.</dc:creator>
  <cp:lastModifiedBy>Kenneth M. Chipps Ph.D.</cp:lastModifiedBy>
  <cp:revision>762</cp:revision>
  <dcterms:created xsi:type="dcterms:W3CDTF">2000-09-27T16:26:34Z</dcterms:created>
  <dcterms:modified xsi:type="dcterms:W3CDTF">2013-02-04T18:24:58Z</dcterms:modified>
</cp:coreProperties>
</file>