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6"/>
  </p:notesMasterIdLst>
  <p:handoutMasterIdLst>
    <p:handoutMasterId r:id="rId247"/>
  </p:handoutMasterIdLst>
  <p:sldIdLst>
    <p:sldId id="882" r:id="rId2"/>
    <p:sldId id="957" r:id="rId3"/>
    <p:sldId id="956" r:id="rId4"/>
    <p:sldId id="870" r:id="rId5"/>
    <p:sldId id="884" r:id="rId6"/>
    <p:sldId id="871" r:id="rId7"/>
    <p:sldId id="678" r:id="rId8"/>
    <p:sldId id="885" r:id="rId9"/>
    <p:sldId id="679" r:id="rId10"/>
    <p:sldId id="680" r:id="rId11"/>
    <p:sldId id="886" r:id="rId12"/>
    <p:sldId id="868" r:id="rId13"/>
    <p:sldId id="878" r:id="rId14"/>
    <p:sldId id="879" r:id="rId15"/>
    <p:sldId id="872" r:id="rId16"/>
    <p:sldId id="877" r:id="rId17"/>
    <p:sldId id="873" r:id="rId18"/>
    <p:sldId id="887" r:id="rId19"/>
    <p:sldId id="880" r:id="rId20"/>
    <p:sldId id="766" r:id="rId21"/>
    <p:sldId id="717" r:id="rId22"/>
    <p:sldId id="888" r:id="rId23"/>
    <p:sldId id="718" r:id="rId24"/>
    <p:sldId id="313" r:id="rId25"/>
    <p:sldId id="889" r:id="rId26"/>
    <p:sldId id="890" r:id="rId27"/>
    <p:sldId id="671" r:id="rId28"/>
    <p:sldId id="672" r:id="rId29"/>
    <p:sldId id="637" r:id="rId30"/>
    <p:sldId id="607" r:id="rId31"/>
    <p:sldId id="604" r:id="rId32"/>
    <p:sldId id="891" r:id="rId33"/>
    <p:sldId id="540" r:id="rId34"/>
    <p:sldId id="539" r:id="rId35"/>
    <p:sldId id="606" r:id="rId36"/>
    <p:sldId id="447" r:id="rId37"/>
    <p:sldId id="892" r:id="rId38"/>
    <p:sldId id="448" r:id="rId39"/>
    <p:sldId id="449" r:id="rId40"/>
    <p:sldId id="450" r:id="rId41"/>
    <p:sldId id="451" r:id="rId42"/>
    <p:sldId id="893" r:id="rId43"/>
    <p:sldId id="315" r:id="rId44"/>
    <p:sldId id="894" r:id="rId45"/>
    <p:sldId id="317" r:id="rId46"/>
    <p:sldId id="318" r:id="rId47"/>
    <p:sldId id="755" r:id="rId48"/>
    <p:sldId id="754" r:id="rId49"/>
    <p:sldId id="320" r:id="rId50"/>
    <p:sldId id="895" r:id="rId51"/>
    <p:sldId id="321" r:id="rId52"/>
    <p:sldId id="322" r:id="rId53"/>
    <p:sldId id="360" r:id="rId54"/>
    <p:sldId id="896" r:id="rId55"/>
    <p:sldId id="776" r:id="rId56"/>
    <p:sldId id="774" r:id="rId57"/>
    <p:sldId id="775" r:id="rId58"/>
    <p:sldId id="771" r:id="rId59"/>
    <p:sldId id="897" r:id="rId60"/>
    <p:sldId id="772" r:id="rId61"/>
    <p:sldId id="898" r:id="rId62"/>
    <p:sldId id="773" r:id="rId63"/>
    <p:sldId id="899" r:id="rId64"/>
    <p:sldId id="784" r:id="rId65"/>
    <p:sldId id="900" r:id="rId66"/>
    <p:sldId id="901" r:id="rId67"/>
    <p:sldId id="323" r:id="rId68"/>
    <p:sldId id="902" r:id="rId69"/>
    <p:sldId id="353" r:id="rId70"/>
    <p:sldId id="903" r:id="rId71"/>
    <p:sldId id="354" r:id="rId72"/>
    <p:sldId id="904" r:id="rId73"/>
    <p:sldId id="905" r:id="rId74"/>
    <p:sldId id="355" r:id="rId75"/>
    <p:sldId id="906" r:id="rId76"/>
    <p:sldId id="356" r:id="rId77"/>
    <p:sldId id="907" r:id="rId78"/>
    <p:sldId id="324" r:id="rId79"/>
    <p:sldId id="325" r:id="rId80"/>
    <p:sldId id="908" r:id="rId81"/>
    <p:sldId id="326" r:id="rId82"/>
    <p:sldId id="327" r:id="rId83"/>
    <p:sldId id="371" r:id="rId84"/>
    <p:sldId id="343" r:id="rId85"/>
    <p:sldId id="348" r:id="rId86"/>
    <p:sldId id="372" r:id="rId87"/>
    <p:sldId id="349" r:id="rId88"/>
    <p:sldId id="909" r:id="rId89"/>
    <p:sldId id="351" r:id="rId90"/>
    <p:sldId id="687" r:id="rId91"/>
    <p:sldId id="345" r:id="rId92"/>
    <p:sldId id="352" r:id="rId93"/>
    <p:sldId id="373" r:id="rId94"/>
    <p:sldId id="330" r:id="rId95"/>
    <p:sldId id="591" r:id="rId96"/>
    <p:sldId id="331" r:id="rId97"/>
    <p:sldId id="910" r:id="rId98"/>
    <p:sldId id="362" r:id="rId99"/>
    <p:sldId id="911" r:id="rId100"/>
    <p:sldId id="455" r:id="rId101"/>
    <p:sldId id="912" r:id="rId102"/>
    <p:sldId id="913" r:id="rId103"/>
    <p:sldId id="456" r:id="rId104"/>
    <p:sldId id="471" r:id="rId105"/>
    <p:sldId id="332" r:id="rId106"/>
    <p:sldId id="333" r:id="rId107"/>
    <p:sldId id="334" r:id="rId108"/>
    <p:sldId id="335" r:id="rId109"/>
    <p:sldId id="336" r:id="rId110"/>
    <p:sldId id="337" r:id="rId111"/>
    <p:sldId id="338" r:id="rId112"/>
    <p:sldId id="339" r:id="rId113"/>
    <p:sldId id="475" r:id="rId114"/>
    <p:sldId id="477" r:id="rId115"/>
    <p:sldId id="476" r:id="rId116"/>
    <p:sldId id="542" r:id="rId117"/>
    <p:sldId id="881" r:id="rId118"/>
    <p:sldId id="914" r:id="rId119"/>
    <p:sldId id="473" r:id="rId120"/>
    <p:sldId id="474" r:id="rId121"/>
    <p:sldId id="689" r:id="rId122"/>
    <p:sldId id="691" r:id="rId123"/>
    <p:sldId id="915" r:id="rId124"/>
    <p:sldId id="690" r:id="rId125"/>
    <p:sldId id="916" r:id="rId126"/>
    <p:sldId id="444" r:id="rId127"/>
    <p:sldId id="917" r:id="rId128"/>
    <p:sldId id="445" r:id="rId129"/>
    <p:sldId id="918" r:id="rId130"/>
    <p:sldId id="480" r:id="rId131"/>
    <p:sldId id="919" r:id="rId132"/>
    <p:sldId id="481" r:id="rId133"/>
    <p:sldId id="479" r:id="rId134"/>
    <p:sldId id="920" r:id="rId135"/>
    <p:sldId id="531" r:id="rId136"/>
    <p:sldId id="532" r:id="rId137"/>
    <p:sldId id="533" r:id="rId138"/>
    <p:sldId id="534" r:id="rId139"/>
    <p:sldId id="535" r:id="rId140"/>
    <p:sldId id="483" r:id="rId141"/>
    <p:sldId id="921" r:id="rId142"/>
    <p:sldId id="649" r:id="rId143"/>
    <p:sldId id="666" r:id="rId144"/>
    <p:sldId id="536" r:id="rId145"/>
    <p:sldId id="876" r:id="rId146"/>
    <p:sldId id="874" r:id="rId147"/>
    <p:sldId id="792" r:id="rId148"/>
    <p:sldId id="814" r:id="rId149"/>
    <p:sldId id="922" r:id="rId150"/>
    <p:sldId id="816" r:id="rId151"/>
    <p:sldId id="815" r:id="rId152"/>
    <p:sldId id="923" r:id="rId153"/>
    <p:sldId id="924" r:id="rId154"/>
    <p:sldId id="817" r:id="rId155"/>
    <p:sldId id="925" r:id="rId156"/>
    <p:sldId id="818" r:id="rId157"/>
    <p:sldId id="926" r:id="rId158"/>
    <p:sldId id="795" r:id="rId159"/>
    <p:sldId id="927" r:id="rId160"/>
    <p:sldId id="819" r:id="rId161"/>
    <p:sldId id="928" r:id="rId162"/>
    <p:sldId id="822" r:id="rId163"/>
    <p:sldId id="929" r:id="rId164"/>
    <p:sldId id="806" r:id="rId165"/>
    <p:sldId id="930" r:id="rId166"/>
    <p:sldId id="807" r:id="rId167"/>
    <p:sldId id="931" r:id="rId168"/>
    <p:sldId id="932" r:id="rId169"/>
    <p:sldId id="808" r:id="rId170"/>
    <p:sldId id="864" r:id="rId171"/>
    <p:sldId id="860" r:id="rId172"/>
    <p:sldId id="933" r:id="rId173"/>
    <p:sldId id="861" r:id="rId174"/>
    <p:sldId id="934" r:id="rId175"/>
    <p:sldId id="862" r:id="rId176"/>
    <p:sldId id="823" r:id="rId177"/>
    <p:sldId id="935" r:id="rId178"/>
    <p:sldId id="859" r:id="rId179"/>
    <p:sldId id="936" r:id="rId180"/>
    <p:sldId id="865" r:id="rId181"/>
    <p:sldId id="937" r:id="rId182"/>
    <p:sldId id="866" r:id="rId183"/>
    <p:sldId id="840" r:id="rId184"/>
    <p:sldId id="838" r:id="rId185"/>
    <p:sldId id="821" r:id="rId186"/>
    <p:sldId id="938" r:id="rId187"/>
    <p:sldId id="841" r:id="rId188"/>
    <p:sldId id="939" r:id="rId189"/>
    <p:sldId id="810" r:id="rId190"/>
    <p:sldId id="796" r:id="rId191"/>
    <p:sldId id="940" r:id="rId192"/>
    <p:sldId id="842" r:id="rId193"/>
    <p:sldId id="941" r:id="rId194"/>
    <p:sldId id="867" r:id="rId195"/>
    <p:sldId id="942" r:id="rId196"/>
    <p:sldId id="825" r:id="rId197"/>
    <p:sldId id="943" r:id="rId198"/>
    <p:sldId id="849" r:id="rId199"/>
    <p:sldId id="944" r:id="rId200"/>
    <p:sldId id="855" r:id="rId201"/>
    <p:sldId id="945" r:id="rId202"/>
    <p:sldId id="844" r:id="rId203"/>
    <p:sldId id="946" r:id="rId204"/>
    <p:sldId id="850" r:id="rId205"/>
    <p:sldId id="856" r:id="rId206"/>
    <p:sldId id="947" r:id="rId207"/>
    <p:sldId id="820" r:id="rId208"/>
    <p:sldId id="948" r:id="rId209"/>
    <p:sldId id="853" r:id="rId210"/>
    <p:sldId id="854" r:id="rId211"/>
    <p:sldId id="949" r:id="rId212"/>
    <p:sldId id="830" r:id="rId213"/>
    <p:sldId id="831" r:id="rId214"/>
    <p:sldId id="857" r:id="rId215"/>
    <p:sldId id="828" r:id="rId216"/>
    <p:sldId id="950" r:id="rId217"/>
    <p:sldId id="833" r:id="rId218"/>
    <p:sldId id="829" r:id="rId219"/>
    <p:sldId id="848" r:id="rId220"/>
    <p:sldId id="951" r:id="rId221"/>
    <p:sldId id="851" r:id="rId222"/>
    <p:sldId id="464" r:id="rId223"/>
    <p:sldId id="521" r:id="rId224"/>
    <p:sldId id="952" r:id="rId225"/>
    <p:sldId id="522" r:id="rId226"/>
    <p:sldId id="523" r:id="rId227"/>
    <p:sldId id="524" r:id="rId228"/>
    <p:sldId id="705" r:id="rId229"/>
    <p:sldId id="525" r:id="rId230"/>
    <p:sldId id="953" r:id="rId231"/>
    <p:sldId id="706" r:id="rId232"/>
    <p:sldId id="526" r:id="rId233"/>
    <p:sldId id="954" r:id="rId234"/>
    <p:sldId id="682" r:id="rId235"/>
    <p:sldId id="684" r:id="rId236"/>
    <p:sldId id="486" r:id="rId237"/>
    <p:sldId id="487" r:id="rId238"/>
    <p:sldId id="488" r:id="rId239"/>
    <p:sldId id="955" r:id="rId240"/>
    <p:sldId id="731" r:id="rId241"/>
    <p:sldId id="735" r:id="rId242"/>
    <p:sldId id="732" r:id="rId243"/>
    <p:sldId id="733" r:id="rId244"/>
    <p:sldId id="734" r:id="rId245"/>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339" autoAdjust="0"/>
  </p:normalViewPr>
  <p:slideViewPr>
    <p:cSldViewPr snapToGrid="0">
      <p:cViewPr>
        <p:scale>
          <a:sx n="65" d="100"/>
          <a:sy n="65" d="100"/>
        </p:scale>
        <p:origin x="-582" y="-72"/>
      </p:cViewPr>
      <p:guideLst>
        <p:guide orient="horz" pos="2160"/>
        <p:guide pos="2880"/>
      </p:guideLst>
    </p:cSldViewPr>
  </p:slideViewPr>
  <p:outlineViewPr>
    <p:cViewPr>
      <p:scale>
        <a:sx n="33" d="100"/>
        <a:sy n="33" d="100"/>
      </p:scale>
      <p:origin x="0" y="1369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10" tIns="45856" rIns="91710" bIns="45856"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10" tIns="45856" rIns="91710" bIns="45856"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10" tIns="45856" rIns="91710" bIns="45856"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10" tIns="45856" rIns="91710" bIns="45856" numCol="1" anchor="b" anchorCtr="0" compatLnSpc="1">
            <a:prstTxWarp prst="textNoShape">
              <a:avLst/>
            </a:prstTxWarp>
          </a:bodyPr>
          <a:lstStyle>
            <a:lvl1pPr algn="r" defTabSz="917575">
              <a:defRPr sz="1200">
                <a:latin typeface="Times New Roman" pitchFamily="18" charset="0"/>
                <a:cs typeface="+mn-cs"/>
              </a:defRPr>
            </a:lvl1pPr>
          </a:lstStyle>
          <a:p>
            <a:pPr>
              <a:defRPr/>
            </a:pPr>
            <a:fld id="{5E3CF501-98A9-42C5-8EA3-D0E652086BC7}" type="slidenum">
              <a:rPr lang="en-US"/>
              <a:pPr>
                <a:defRPr/>
              </a:pPr>
              <a:t>‹#›</a:t>
            </a:fld>
            <a:endParaRPr lang="en-US"/>
          </a:p>
        </p:txBody>
      </p:sp>
    </p:spTree>
    <p:extLst>
      <p:ext uri="{BB962C8B-B14F-4D97-AF65-F5344CB8AC3E}">
        <p14:creationId xmlns:p14="http://schemas.microsoft.com/office/powerpoint/2010/main" val="2454421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10" tIns="45856" rIns="91710" bIns="45856" numCol="1" anchor="t"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10" tIns="45856" rIns="91710" bIns="45856" numCol="1" anchor="t" anchorCtr="0" compatLnSpc="1">
            <a:prstTxWarp prst="textNoShape">
              <a:avLst/>
            </a:prstTxWarp>
          </a:bodyPr>
          <a:lstStyle>
            <a:lvl1pPr algn="r" defTabSz="917575">
              <a:defRPr sz="1200">
                <a:latin typeface="Times New Roman" pitchFamily="18" charset="0"/>
                <a:cs typeface="+mn-cs"/>
              </a:defRPr>
            </a:lvl1pPr>
          </a:lstStyle>
          <a:p>
            <a:pPr>
              <a:defRPr/>
            </a:pPr>
            <a:endParaRPr lang="en-US"/>
          </a:p>
        </p:txBody>
      </p:sp>
      <p:sp>
        <p:nvSpPr>
          <p:cNvPr id="253956" name="Rectangle 4"/>
          <p:cNvSpPr>
            <a:spLocks noGrp="1" noRot="1" noChangeAspect="1" noChangeArrowheads="1" noTextEdit="1"/>
          </p:cNvSpPr>
          <p:nvPr>
            <p:ph type="sldImg" idx="2"/>
          </p:nvPr>
        </p:nvSpPr>
        <p:spPr bwMode="auto">
          <a:xfrm>
            <a:off x="1189038"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10" tIns="45856" rIns="91710" bIns="458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10" tIns="45856" rIns="91710" bIns="45856" numCol="1" anchor="b" anchorCtr="0" compatLnSpc="1">
            <a:prstTxWarp prst="textNoShape">
              <a:avLst/>
            </a:prstTxWarp>
          </a:bodyPr>
          <a:lstStyle>
            <a:lvl1pPr defTabSz="917575">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10" tIns="45856" rIns="91710" bIns="45856" numCol="1" anchor="b" anchorCtr="0" compatLnSpc="1">
            <a:prstTxWarp prst="textNoShape">
              <a:avLst/>
            </a:prstTxWarp>
          </a:bodyPr>
          <a:lstStyle>
            <a:lvl1pPr algn="r" defTabSz="917575">
              <a:defRPr sz="1200">
                <a:latin typeface="Times New Roman" pitchFamily="18" charset="0"/>
                <a:cs typeface="+mn-cs"/>
              </a:defRPr>
            </a:lvl1pPr>
          </a:lstStyle>
          <a:p>
            <a:pPr>
              <a:defRPr/>
            </a:pPr>
            <a:fld id="{90F7F918-2D4C-4DFD-8EE4-B01C0D022143}" type="slidenum">
              <a:rPr lang="en-US"/>
              <a:pPr>
                <a:defRPr/>
              </a:pPr>
              <a:t>‹#›</a:t>
            </a:fld>
            <a:endParaRPr lang="en-US"/>
          </a:p>
        </p:txBody>
      </p:sp>
    </p:spTree>
    <p:extLst>
      <p:ext uri="{BB962C8B-B14F-4D97-AF65-F5344CB8AC3E}">
        <p14:creationId xmlns:p14="http://schemas.microsoft.com/office/powerpoint/2010/main" val="1994973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144B14A-A5DC-4288-B225-371B65DAA5C8}" type="slidenum">
              <a:rPr lang="en-US"/>
              <a:pPr>
                <a:defRPr/>
              </a:pPr>
              <a:t>‹#›</a:t>
            </a:fld>
            <a:endParaRPr lang="en-US"/>
          </a:p>
        </p:txBody>
      </p:sp>
    </p:spTree>
    <p:extLst>
      <p:ext uri="{BB962C8B-B14F-4D97-AF65-F5344CB8AC3E}">
        <p14:creationId xmlns:p14="http://schemas.microsoft.com/office/powerpoint/2010/main" val="150256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7809E-09BF-468E-8C00-07697C98325B}" type="slidenum">
              <a:rPr lang="en-US"/>
              <a:pPr>
                <a:defRPr/>
              </a:pPr>
              <a:t>‹#›</a:t>
            </a:fld>
            <a:endParaRPr lang="en-US"/>
          </a:p>
        </p:txBody>
      </p:sp>
    </p:spTree>
    <p:extLst>
      <p:ext uri="{BB962C8B-B14F-4D97-AF65-F5344CB8AC3E}">
        <p14:creationId xmlns:p14="http://schemas.microsoft.com/office/powerpoint/2010/main" val="6596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93556-AED9-4C74-9DEA-52A2B74A3CC1}" type="slidenum">
              <a:rPr lang="en-US"/>
              <a:pPr>
                <a:defRPr/>
              </a:pPr>
              <a:t>‹#›</a:t>
            </a:fld>
            <a:endParaRPr lang="en-US"/>
          </a:p>
        </p:txBody>
      </p:sp>
    </p:spTree>
    <p:extLst>
      <p:ext uri="{BB962C8B-B14F-4D97-AF65-F5344CB8AC3E}">
        <p14:creationId xmlns:p14="http://schemas.microsoft.com/office/powerpoint/2010/main" val="163980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B9EF5F-30FF-4167-9919-E32A9AF9F3E9}" type="slidenum">
              <a:rPr lang="en-US"/>
              <a:pPr>
                <a:defRPr/>
              </a:pPr>
              <a:t>‹#›</a:t>
            </a:fld>
            <a:endParaRPr lang="en-US"/>
          </a:p>
        </p:txBody>
      </p:sp>
    </p:spTree>
    <p:extLst>
      <p:ext uri="{BB962C8B-B14F-4D97-AF65-F5344CB8AC3E}">
        <p14:creationId xmlns:p14="http://schemas.microsoft.com/office/powerpoint/2010/main" val="197012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F2DC65-C43F-4279-BDF8-C99DAB8CD3B5}" type="slidenum">
              <a:rPr lang="en-US"/>
              <a:pPr>
                <a:defRPr/>
              </a:pPr>
              <a:t>‹#›</a:t>
            </a:fld>
            <a:endParaRPr lang="en-US"/>
          </a:p>
        </p:txBody>
      </p:sp>
    </p:spTree>
    <p:extLst>
      <p:ext uri="{BB962C8B-B14F-4D97-AF65-F5344CB8AC3E}">
        <p14:creationId xmlns:p14="http://schemas.microsoft.com/office/powerpoint/2010/main" val="2345111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DB7841-AB34-4732-ABF0-B213F95A9D8F}" type="slidenum">
              <a:rPr lang="en-US"/>
              <a:pPr>
                <a:defRPr/>
              </a:pPr>
              <a:t>‹#›</a:t>
            </a:fld>
            <a:endParaRPr lang="en-US"/>
          </a:p>
        </p:txBody>
      </p:sp>
    </p:spTree>
    <p:extLst>
      <p:ext uri="{BB962C8B-B14F-4D97-AF65-F5344CB8AC3E}">
        <p14:creationId xmlns:p14="http://schemas.microsoft.com/office/powerpoint/2010/main" val="391664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9886B-6345-4D02-9045-78AF5284D3EB}" type="slidenum">
              <a:rPr lang="en-US"/>
              <a:pPr>
                <a:defRPr/>
              </a:pPr>
              <a:t>‹#›</a:t>
            </a:fld>
            <a:endParaRPr lang="en-US"/>
          </a:p>
        </p:txBody>
      </p:sp>
    </p:spTree>
    <p:extLst>
      <p:ext uri="{BB962C8B-B14F-4D97-AF65-F5344CB8AC3E}">
        <p14:creationId xmlns:p14="http://schemas.microsoft.com/office/powerpoint/2010/main" val="219611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69B05-B560-4C3E-A503-D8DAA4D4CB17}" type="slidenum">
              <a:rPr lang="en-US"/>
              <a:pPr>
                <a:defRPr/>
              </a:pPr>
              <a:t>‹#›</a:t>
            </a:fld>
            <a:endParaRPr lang="en-US"/>
          </a:p>
        </p:txBody>
      </p:sp>
    </p:spTree>
    <p:extLst>
      <p:ext uri="{BB962C8B-B14F-4D97-AF65-F5344CB8AC3E}">
        <p14:creationId xmlns:p14="http://schemas.microsoft.com/office/powerpoint/2010/main" val="156147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61463-BCBF-4DB9-A787-49CF8074F011}" type="slidenum">
              <a:rPr lang="en-US"/>
              <a:pPr>
                <a:defRPr/>
              </a:pPr>
              <a:t>‹#›</a:t>
            </a:fld>
            <a:endParaRPr lang="en-US"/>
          </a:p>
        </p:txBody>
      </p:sp>
    </p:spTree>
    <p:extLst>
      <p:ext uri="{BB962C8B-B14F-4D97-AF65-F5344CB8AC3E}">
        <p14:creationId xmlns:p14="http://schemas.microsoft.com/office/powerpoint/2010/main" val="19533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89A4BA-2849-4680-896B-F4B8C6A66CB2}" type="slidenum">
              <a:rPr lang="en-US"/>
              <a:pPr>
                <a:defRPr/>
              </a:pPr>
              <a:t>‹#›</a:t>
            </a:fld>
            <a:endParaRPr lang="en-US"/>
          </a:p>
        </p:txBody>
      </p:sp>
    </p:spTree>
    <p:extLst>
      <p:ext uri="{BB962C8B-B14F-4D97-AF65-F5344CB8AC3E}">
        <p14:creationId xmlns:p14="http://schemas.microsoft.com/office/powerpoint/2010/main" val="41627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CF2AAE-1352-4C50-A14F-4973FFECE52A}" type="slidenum">
              <a:rPr lang="en-US"/>
              <a:pPr>
                <a:defRPr/>
              </a:pPr>
              <a:t>‹#›</a:t>
            </a:fld>
            <a:endParaRPr lang="en-US"/>
          </a:p>
        </p:txBody>
      </p:sp>
    </p:spTree>
    <p:extLst>
      <p:ext uri="{BB962C8B-B14F-4D97-AF65-F5344CB8AC3E}">
        <p14:creationId xmlns:p14="http://schemas.microsoft.com/office/powerpoint/2010/main" val="337497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4FADA5-F8A1-4A8A-A6C4-E19CC84928F1}" type="slidenum">
              <a:rPr lang="en-US"/>
              <a:pPr>
                <a:defRPr/>
              </a:pPr>
              <a:t>‹#›</a:t>
            </a:fld>
            <a:endParaRPr lang="en-US"/>
          </a:p>
        </p:txBody>
      </p:sp>
    </p:spTree>
    <p:extLst>
      <p:ext uri="{BB962C8B-B14F-4D97-AF65-F5344CB8AC3E}">
        <p14:creationId xmlns:p14="http://schemas.microsoft.com/office/powerpoint/2010/main" val="140733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64F63-B603-4AD7-B143-1B8D27F06E1E}" type="slidenum">
              <a:rPr lang="en-US"/>
              <a:pPr>
                <a:defRPr/>
              </a:pPr>
              <a:t>‹#›</a:t>
            </a:fld>
            <a:endParaRPr lang="en-US"/>
          </a:p>
        </p:txBody>
      </p:sp>
    </p:spTree>
    <p:extLst>
      <p:ext uri="{BB962C8B-B14F-4D97-AF65-F5344CB8AC3E}">
        <p14:creationId xmlns:p14="http://schemas.microsoft.com/office/powerpoint/2010/main" val="270326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96687-3AA2-4618-9BB4-0F97232C6C0A}" type="slidenum">
              <a:rPr lang="en-US"/>
              <a:pPr>
                <a:defRPr/>
              </a:pPr>
              <a:t>‹#›</a:t>
            </a:fld>
            <a:endParaRPr lang="en-US"/>
          </a:p>
        </p:txBody>
      </p:sp>
    </p:spTree>
    <p:extLst>
      <p:ext uri="{BB962C8B-B14F-4D97-AF65-F5344CB8AC3E}">
        <p14:creationId xmlns:p14="http://schemas.microsoft.com/office/powerpoint/2010/main" val="217845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pitchFamily="34" charset="0"/>
                <a:cs typeface="+mn-cs"/>
              </a:defRPr>
            </a:lvl1pPr>
          </a:lstStyle>
          <a:p>
            <a:pPr>
              <a:defRPr/>
            </a:pPr>
            <a:r>
              <a:rPr lang="en-US" smtClean="0"/>
              <a:t>Copyright 2005-2014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2BB435F0-8C55-49C1-880A-4094E44F1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r>
              <a:rPr lang="en-US" dirty="0" smtClean="0"/>
              <a:t>Installing Equipment for Outside Wireless Networks</a:t>
            </a:r>
          </a:p>
        </p:txBody>
      </p:sp>
      <p:sp>
        <p:nvSpPr>
          <p:cNvPr id="3075" name="Rectangle 3"/>
          <p:cNvSpPr>
            <a:spLocks noGrp="1" noChangeArrowheads="1"/>
          </p:cNvSpPr>
          <p:nvPr>
            <p:ph type="subTitle" idx="1"/>
          </p:nvPr>
        </p:nvSpPr>
        <p:spPr/>
        <p:txBody>
          <a:bodyPr/>
          <a:lstStyle/>
          <a:p>
            <a:pPr eaLnBrk="1" hangingPunct="1"/>
            <a:r>
              <a:rPr lang="en-US" sz="2400" dirty="0" smtClean="0"/>
              <a:t>Last Update 2014.07.29</a:t>
            </a:r>
          </a:p>
          <a:p>
            <a:pPr eaLnBrk="1" hangingPunct="1"/>
            <a:r>
              <a:rPr lang="en-US" sz="2400" dirty="0" smtClean="0"/>
              <a:t>1.4.0</a:t>
            </a:r>
          </a:p>
        </p:txBody>
      </p:sp>
      <p:sp>
        <p:nvSpPr>
          <p:cNvPr id="3076" name="Footer Placeholder 6"/>
          <p:cNvSpPr>
            <a:spLocks noGrp="1"/>
          </p:cNvSpPr>
          <p:nvPr>
            <p:ph type="ftr" sz="quarter" idx="11"/>
          </p:nvPr>
        </p:nvSpPr>
        <p:spPr>
          <a:xfrm>
            <a:off x="2651125" y="6245225"/>
            <a:ext cx="4043363"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964739-4B34-4E70-805E-2720A374CC67}"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Inside the Equipment Building</a:t>
            </a:r>
          </a:p>
        </p:txBody>
      </p:sp>
      <p:sp>
        <p:nvSpPr>
          <p:cNvPr id="12291" name="Rectangle 3"/>
          <p:cNvSpPr>
            <a:spLocks noGrp="1" noChangeArrowheads="1"/>
          </p:cNvSpPr>
          <p:nvPr>
            <p:ph idx="1"/>
          </p:nvPr>
        </p:nvSpPr>
        <p:spPr/>
        <p:txBody>
          <a:bodyPr/>
          <a:lstStyle/>
          <a:p>
            <a:pPr eaLnBrk="1" hangingPunct="1"/>
            <a:r>
              <a:rPr lang="en-US" smtClean="0"/>
              <a:t>Once inside the building all of the equipment there must connected to a common interior ground, then this interior system is connected to the outside grounding system, which is a single point ground were all ground fields are bonded to each other</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090CBE-A23D-445A-971F-64795F8F5B3E}" type="slidenum">
              <a:rPr lang="en-US" smtClean="0"/>
              <a:pPr eaLnBrk="1" hangingPunct="1"/>
              <a:t>10</a:t>
            </a:fld>
            <a:endParaRPr lang="en-US" smtClean="0"/>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Sealing Connections</a:t>
            </a:r>
          </a:p>
        </p:txBody>
      </p:sp>
      <p:sp>
        <p:nvSpPr>
          <p:cNvPr id="104451" name="Rectangle 3"/>
          <p:cNvSpPr>
            <a:spLocks noGrp="1" noChangeArrowheads="1"/>
          </p:cNvSpPr>
          <p:nvPr>
            <p:ph idx="1"/>
          </p:nvPr>
        </p:nvSpPr>
        <p:spPr/>
        <p:txBody>
          <a:bodyPr/>
          <a:lstStyle/>
          <a:p>
            <a:pPr lvl="1" eaLnBrk="1" hangingPunct="1"/>
            <a:r>
              <a:rPr lang="en-US" smtClean="0"/>
              <a:t>3M Scotch 33+ electrical tape</a:t>
            </a:r>
          </a:p>
          <a:p>
            <a:pPr lvl="1" eaLnBrk="1" hangingPunct="1"/>
            <a:r>
              <a:rPr lang="en-US" smtClean="0"/>
              <a:t>3M Scotch 2210 vinyl mastic tape</a:t>
            </a:r>
          </a:p>
          <a:p>
            <a:pPr lvl="1" eaLnBrk="1" hangingPunct="1"/>
            <a:r>
              <a:rPr lang="en-US" smtClean="0"/>
              <a:t>3M Scotch 33+ electrical tape</a:t>
            </a:r>
          </a:p>
          <a:p>
            <a:pPr eaLnBrk="1" hangingPunct="1"/>
            <a:r>
              <a:rPr lang="en-US" smtClean="0"/>
              <a:t>The first layer of electrical tape adds a protective layer between the connector and the mastic, which is sticky</a:t>
            </a:r>
          </a:p>
        </p:txBody>
      </p:sp>
      <p:sp>
        <p:nvSpPr>
          <p:cNvPr id="104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8D2DC4-0ABF-4CE6-9442-D6857AC6D625}" type="slidenum">
              <a:rPr lang="en-US" smtClean="0"/>
              <a:pPr eaLnBrk="1" hangingPunct="1"/>
              <a:t>100</a:t>
            </a:fld>
            <a:endParaRPr lang="en-US" smtClean="0"/>
          </a:p>
        </p:txBody>
      </p:sp>
      <p:sp>
        <p:nvSpPr>
          <p:cNvPr id="1044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Sealing Connections</a:t>
            </a:r>
          </a:p>
        </p:txBody>
      </p:sp>
      <p:sp>
        <p:nvSpPr>
          <p:cNvPr id="105475" name="Content Placeholder 2"/>
          <p:cNvSpPr>
            <a:spLocks noGrp="1"/>
          </p:cNvSpPr>
          <p:nvPr>
            <p:ph idx="1"/>
          </p:nvPr>
        </p:nvSpPr>
        <p:spPr/>
        <p:txBody>
          <a:bodyPr/>
          <a:lstStyle/>
          <a:p>
            <a:pPr eaLnBrk="1" hangingPunct="1"/>
            <a:r>
              <a:rPr lang="en-US" smtClean="0"/>
              <a:t>The next layer of the vinyl tape covers the mastic and keeps the gooey stuff from sticking to something it should not, as well as keeping out the water</a:t>
            </a:r>
          </a:p>
          <a:p>
            <a:pPr eaLnBrk="1" hangingPunct="1"/>
            <a:r>
              <a:rPr lang="en-US" smtClean="0"/>
              <a:t>Time Microwave, who makes LMR cable, calls for not one wrap over the mastic, but three</a:t>
            </a:r>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B907F4-0F0C-48FF-8A1C-BAAD4001A114}"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Sealing Connections</a:t>
            </a:r>
          </a:p>
        </p:txBody>
      </p:sp>
      <p:sp>
        <p:nvSpPr>
          <p:cNvPr id="106499" name="Content Placeholder 2"/>
          <p:cNvSpPr>
            <a:spLocks noGrp="1"/>
          </p:cNvSpPr>
          <p:nvPr>
            <p:ph idx="1"/>
          </p:nvPr>
        </p:nvSpPr>
        <p:spPr/>
        <p:txBody>
          <a:bodyPr/>
          <a:lstStyle/>
          <a:p>
            <a:pPr eaLnBrk="1" hangingPunct="1"/>
            <a:r>
              <a:rPr lang="en-US" smtClean="0"/>
              <a:t>The first is wrapped from bottom to top, then from top to bottom, and finally a last one from bottom to top</a:t>
            </a:r>
          </a:p>
          <a:p>
            <a:pPr eaLnBrk="1" hangingPunct="1"/>
            <a:r>
              <a:rPr lang="en-US" smtClean="0"/>
              <a:t>When wrapping any of the mastic or tape, start at the bottom and wrap upward</a:t>
            </a:r>
          </a:p>
          <a:p>
            <a:pPr eaLnBrk="1" hangingPunct="1"/>
            <a:r>
              <a:rPr lang="en-US" smtClean="0"/>
              <a:t>This creates a shingling effect to help keep water out</a:t>
            </a:r>
          </a:p>
          <a:p>
            <a:pPr eaLnBrk="1" hangingPunct="1"/>
            <a:r>
              <a:rPr lang="en-US" smtClean="0"/>
              <a:t>Also be sure the tape lays down nice and flat with no bubbles or bulges</a:t>
            </a:r>
          </a:p>
        </p:txBody>
      </p:sp>
      <p:sp>
        <p:nvSpPr>
          <p:cNvPr id="1065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65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987B06-FD85-4121-A1E1-EB80055F9CEE}" type="slidenum">
              <a:rPr lang="en-US" smtClean="0"/>
              <a:pPr eaLnBrk="1" hangingPunct="1"/>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Sealing Connections</a:t>
            </a:r>
          </a:p>
        </p:txBody>
      </p:sp>
      <p:sp>
        <p:nvSpPr>
          <p:cNvPr id="107523" name="Rectangle 3"/>
          <p:cNvSpPr>
            <a:spLocks noGrp="1" noChangeArrowheads="1"/>
          </p:cNvSpPr>
          <p:nvPr>
            <p:ph idx="1"/>
          </p:nvPr>
        </p:nvSpPr>
        <p:spPr/>
        <p:txBody>
          <a:bodyPr/>
          <a:lstStyle/>
          <a:p>
            <a:pPr eaLnBrk="1" hangingPunct="1"/>
            <a:r>
              <a:rPr lang="en-US" smtClean="0"/>
              <a:t>The mastic discussed above is basically a thick sticky tape, much like the Coax-Seal</a:t>
            </a:r>
          </a:p>
          <a:p>
            <a:pPr eaLnBrk="1" hangingPunct="1"/>
            <a:r>
              <a:rPr lang="en-US" smtClean="0"/>
              <a:t>It is sticky on one side</a:t>
            </a:r>
          </a:p>
          <a:p>
            <a:pPr eaLnBrk="1" hangingPunct="1"/>
            <a:r>
              <a:rPr lang="en-US" smtClean="0"/>
              <a:t>The stick is covered with a peel off cover</a:t>
            </a:r>
          </a:p>
          <a:p>
            <a:pPr eaLnBrk="1" hangingPunct="1"/>
            <a:r>
              <a:rPr lang="en-US" smtClean="0"/>
              <a:t>This substance is about 1/8” thick</a:t>
            </a:r>
          </a:p>
          <a:p>
            <a:pPr eaLnBrk="1" hangingPunct="1"/>
            <a:r>
              <a:rPr lang="en-US" smtClean="0"/>
              <a:t>The electrical tape is any high quality tape, with 3M Scotch 33+ being a commonly mentioned brand</a:t>
            </a:r>
          </a:p>
        </p:txBody>
      </p:sp>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1AC1CF-AF29-4D5D-80F0-46AE03552940}" type="slidenum">
              <a:rPr lang="en-US" smtClean="0"/>
              <a:pPr eaLnBrk="1" hangingPunct="1"/>
              <a:t>103</a:t>
            </a:fld>
            <a:endParaRPr lang="en-US" smtClean="0"/>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Sealing Connections</a:t>
            </a:r>
          </a:p>
        </p:txBody>
      </p:sp>
      <p:sp>
        <p:nvSpPr>
          <p:cNvPr id="108547" name="Rectangle 3"/>
          <p:cNvSpPr>
            <a:spLocks noGrp="1" noChangeArrowheads="1"/>
          </p:cNvSpPr>
          <p:nvPr>
            <p:ph idx="1"/>
          </p:nvPr>
        </p:nvSpPr>
        <p:spPr/>
        <p:txBody>
          <a:bodyPr/>
          <a:lstStyle/>
          <a:p>
            <a:pPr eaLnBrk="1" hangingPunct="1"/>
            <a:r>
              <a:rPr lang="en-US" smtClean="0"/>
              <a:t>To remove these layers, all you need do is score a line with a utility knife and peel the buytl and outer electrical tape layer off of the inner electrical taper layer</a:t>
            </a:r>
          </a:p>
        </p:txBody>
      </p:sp>
      <p:sp>
        <p:nvSpPr>
          <p:cNvPr id="108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3A47D1-DA19-4099-B413-002424EB34BD}" type="slidenum">
              <a:rPr lang="en-US" smtClean="0"/>
              <a:pPr eaLnBrk="1" hangingPunct="1"/>
              <a:t>104</a:t>
            </a:fld>
            <a:endParaRPr lang="en-US" smtClean="0"/>
          </a:p>
        </p:txBody>
      </p:sp>
      <p:sp>
        <p:nvSpPr>
          <p:cNvPr id="108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Coax-Seal</a:t>
            </a:r>
          </a:p>
        </p:txBody>
      </p:sp>
      <p:sp>
        <p:nvSpPr>
          <p:cNvPr id="109571" name="Rectangle 3"/>
          <p:cNvSpPr>
            <a:spLocks noGrp="1" noChangeArrowheads="1"/>
          </p:cNvSpPr>
          <p:nvPr>
            <p:ph idx="1"/>
          </p:nvPr>
        </p:nvSpPr>
        <p:spPr/>
        <p:txBody>
          <a:bodyPr/>
          <a:lstStyle/>
          <a:p>
            <a:pPr eaLnBrk="1" hangingPunct="1"/>
            <a:r>
              <a:rPr lang="en-US" smtClean="0"/>
              <a:t>Another idea is Coax-Seal</a:t>
            </a:r>
          </a:p>
          <a:p>
            <a:pPr eaLnBrk="1" hangingPunct="1"/>
            <a:r>
              <a:rPr lang="en-US" smtClean="0"/>
              <a:t>This solution is recommended by Cisco</a:t>
            </a:r>
          </a:p>
          <a:p>
            <a:pPr eaLnBrk="1" hangingPunct="1"/>
            <a:r>
              <a:rPr lang="en-US" smtClean="0"/>
              <a:t>It is wrapped around a connection such as this one</a:t>
            </a:r>
          </a:p>
        </p:txBody>
      </p:sp>
      <p:sp>
        <p:nvSpPr>
          <p:cNvPr id="1095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2139CD-7BC9-4446-ACB0-8A75B90B7B1F}" type="slidenum">
              <a:rPr lang="en-US" smtClean="0"/>
              <a:pPr eaLnBrk="1" hangingPunct="1"/>
              <a:t>105</a:t>
            </a:fld>
            <a:endParaRPr lang="en-US" smtClean="0"/>
          </a:p>
        </p:txBody>
      </p:sp>
      <p:sp>
        <p:nvSpPr>
          <p:cNvPr id="1095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Coax-Seal</a:t>
            </a:r>
          </a:p>
        </p:txBody>
      </p:sp>
      <p:pic>
        <p:nvPicPr>
          <p:cNvPr id="110595" name="Picture 3" descr="CoaxSea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7117"/>
          <a:stretch>
            <a:fillRect/>
          </a:stretch>
        </p:blipFill>
        <p:spPr>
          <a:xfrm>
            <a:off x="293688" y="1303338"/>
            <a:ext cx="8577262" cy="4795837"/>
          </a:xfrm>
        </p:spPr>
      </p:pic>
      <p:sp>
        <p:nvSpPr>
          <p:cNvPr id="110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2088B8-514C-4865-A17A-ECDAD8DA3587}" type="slidenum">
              <a:rPr lang="en-US" smtClean="0"/>
              <a:pPr eaLnBrk="1" hangingPunct="1"/>
              <a:t>106</a:t>
            </a:fld>
            <a:endParaRPr lang="en-US" smtClean="0"/>
          </a:p>
        </p:txBody>
      </p:sp>
      <p:sp>
        <p:nvSpPr>
          <p:cNvPr id="1105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Coax-Seal</a:t>
            </a:r>
          </a:p>
        </p:txBody>
      </p:sp>
      <p:sp>
        <p:nvSpPr>
          <p:cNvPr id="111619" name="Rectangle 3"/>
          <p:cNvSpPr>
            <a:spLocks noGrp="1" noChangeArrowheads="1"/>
          </p:cNvSpPr>
          <p:nvPr>
            <p:ph idx="1"/>
          </p:nvPr>
        </p:nvSpPr>
        <p:spPr/>
        <p:txBody>
          <a:bodyPr/>
          <a:lstStyle/>
          <a:p>
            <a:pPr eaLnBrk="1" hangingPunct="1"/>
            <a:r>
              <a:rPr lang="en-US" smtClean="0"/>
              <a:t>Coax-Seal is a putty like material in tape form</a:t>
            </a:r>
          </a:p>
          <a:p>
            <a:pPr eaLnBrk="1" hangingPunct="1"/>
            <a:r>
              <a:rPr lang="en-US" smtClean="0"/>
              <a:t>The white waxed paper keeps it from sticking to its self</a:t>
            </a:r>
          </a:p>
        </p:txBody>
      </p:sp>
      <p:sp>
        <p:nvSpPr>
          <p:cNvPr id="111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F9B5D2-4ABC-4CC7-AFED-B077DEBB80D4}" type="slidenum">
              <a:rPr lang="en-US" smtClean="0"/>
              <a:pPr eaLnBrk="1" hangingPunct="1"/>
              <a:t>107</a:t>
            </a:fld>
            <a:endParaRPr lang="en-US" smtClean="0"/>
          </a:p>
        </p:txBody>
      </p:sp>
      <p:sp>
        <p:nvSpPr>
          <p:cNvPr id="111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Coax-Seal</a:t>
            </a:r>
          </a:p>
        </p:txBody>
      </p:sp>
      <p:pic>
        <p:nvPicPr>
          <p:cNvPr id="112643" name="Picture 3" descr="CoaxSeal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971"/>
          <a:stretch>
            <a:fillRect/>
          </a:stretch>
        </p:blipFill>
        <p:spPr>
          <a:xfrm>
            <a:off x="1222375" y="1219200"/>
            <a:ext cx="6908800" cy="4872038"/>
          </a:xfrm>
        </p:spPr>
      </p:pic>
      <p:sp>
        <p:nvSpPr>
          <p:cNvPr id="1126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57FCA9-693D-46D2-A5A4-BBADE42A6C72}" type="slidenum">
              <a:rPr lang="en-US" smtClean="0"/>
              <a:pPr eaLnBrk="1" hangingPunct="1"/>
              <a:t>108</a:t>
            </a:fld>
            <a:endParaRPr lang="en-US" smtClean="0"/>
          </a:p>
        </p:txBody>
      </p:sp>
      <p:sp>
        <p:nvSpPr>
          <p:cNvPr id="1126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Coax-Seal</a:t>
            </a:r>
          </a:p>
        </p:txBody>
      </p:sp>
      <p:sp>
        <p:nvSpPr>
          <p:cNvPr id="113667" name="Rectangle 3"/>
          <p:cNvSpPr>
            <a:spLocks noGrp="1" noChangeArrowheads="1"/>
          </p:cNvSpPr>
          <p:nvPr>
            <p:ph idx="1"/>
          </p:nvPr>
        </p:nvSpPr>
        <p:spPr/>
        <p:txBody>
          <a:bodyPr/>
          <a:lstStyle/>
          <a:p>
            <a:pPr eaLnBrk="1" hangingPunct="1"/>
            <a:r>
              <a:rPr lang="en-US" smtClean="0"/>
              <a:t>Note that the first wrap comes back on itself exactly and the second turn starts the diagonal wrap</a:t>
            </a:r>
          </a:p>
          <a:p>
            <a:pPr eaLnBrk="1" hangingPunct="1"/>
            <a:r>
              <a:rPr lang="en-US" smtClean="0"/>
              <a:t>Wrap from the coax cover toward the fitting with one half overlap with each winding</a:t>
            </a:r>
          </a:p>
        </p:txBody>
      </p:sp>
      <p:sp>
        <p:nvSpPr>
          <p:cNvPr id="113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995297-B29D-48BC-8FC8-33537F4AD19C}" type="slidenum">
              <a:rPr lang="en-US" smtClean="0"/>
              <a:pPr eaLnBrk="1" hangingPunct="1"/>
              <a:t>109</a:t>
            </a:fld>
            <a:endParaRPr lang="en-US" smtClean="0"/>
          </a:p>
        </p:txBody>
      </p:sp>
      <p:sp>
        <p:nvSpPr>
          <p:cNvPr id="1136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Inside the Equipment Building</a:t>
            </a:r>
          </a:p>
        </p:txBody>
      </p:sp>
      <p:sp>
        <p:nvSpPr>
          <p:cNvPr id="13315" name="Content Placeholder 2"/>
          <p:cNvSpPr>
            <a:spLocks noGrp="1"/>
          </p:cNvSpPr>
          <p:nvPr>
            <p:ph idx="1"/>
          </p:nvPr>
        </p:nvSpPr>
        <p:spPr/>
        <p:txBody>
          <a:bodyPr/>
          <a:lstStyle/>
          <a:p>
            <a:pPr eaLnBrk="1" hangingPunct="1"/>
            <a:r>
              <a:rPr lang="en-US" smtClean="0"/>
              <a:t>The connection should be made with a low impedance copper strap similar to the connection from the bulkhead to the ground</a:t>
            </a:r>
          </a:p>
          <a:p>
            <a:pPr eaLnBrk="1" hangingPunct="1"/>
            <a:r>
              <a:rPr lang="en-US" smtClean="0"/>
              <a:t>Any bends in this common cable must be very gradual</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BE0984-22C9-4002-9ED6-11B9C9374EC0}"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Coax-Seal</a:t>
            </a:r>
          </a:p>
        </p:txBody>
      </p:sp>
      <p:pic>
        <p:nvPicPr>
          <p:cNvPr id="114691" name="Picture 3" descr="CoaxSeal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432"/>
          <a:stretch>
            <a:fillRect/>
          </a:stretch>
        </p:blipFill>
        <p:spPr>
          <a:xfrm>
            <a:off x="1289050" y="1238250"/>
            <a:ext cx="6592888" cy="4975225"/>
          </a:xfrm>
        </p:spPr>
      </p:pic>
      <p:sp>
        <p:nvSpPr>
          <p:cNvPr id="114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AF5C32-3221-4DFD-9778-BCFE82D62A91}" type="slidenum">
              <a:rPr lang="en-US" smtClean="0"/>
              <a:pPr eaLnBrk="1" hangingPunct="1"/>
              <a:t>110</a:t>
            </a:fld>
            <a:endParaRPr lang="en-US" smtClean="0"/>
          </a:p>
        </p:txBody>
      </p:sp>
      <p:sp>
        <p:nvSpPr>
          <p:cNvPr id="1146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Coax-Seal</a:t>
            </a:r>
          </a:p>
        </p:txBody>
      </p:sp>
      <p:sp>
        <p:nvSpPr>
          <p:cNvPr id="115715" name="Rectangle 3"/>
          <p:cNvSpPr>
            <a:spLocks noGrp="1" noChangeArrowheads="1"/>
          </p:cNvSpPr>
          <p:nvPr>
            <p:ph idx="1"/>
          </p:nvPr>
        </p:nvSpPr>
        <p:spPr/>
        <p:txBody>
          <a:bodyPr/>
          <a:lstStyle/>
          <a:p>
            <a:pPr eaLnBrk="1" hangingPunct="1"/>
            <a:r>
              <a:rPr lang="en-US" smtClean="0"/>
              <a:t>The last wrap again comes straight back over the previous wrap without a diagonal</a:t>
            </a:r>
          </a:p>
          <a:p>
            <a:pPr eaLnBrk="1" hangingPunct="1"/>
            <a:r>
              <a:rPr lang="en-US" smtClean="0"/>
              <a:t>The seal is slightly sticky and should be molded by hand to remove any gaps and to ensure that all the wraps are blended together</a:t>
            </a:r>
          </a:p>
          <a:p>
            <a:pPr eaLnBrk="1" hangingPunct="1"/>
            <a:r>
              <a:rPr lang="en-US" smtClean="0"/>
              <a:t>Overtime the wraps will almost fuse together</a:t>
            </a:r>
          </a:p>
        </p:txBody>
      </p:sp>
      <p:sp>
        <p:nvSpPr>
          <p:cNvPr id="115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4D8ABA-ED6A-4AB8-93E0-47F41EB98E01}" type="slidenum">
              <a:rPr lang="en-US" smtClean="0"/>
              <a:pPr eaLnBrk="1" hangingPunct="1"/>
              <a:t>111</a:t>
            </a:fld>
            <a:endParaRPr lang="en-US" smtClean="0"/>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Coax-Seal</a:t>
            </a:r>
          </a:p>
        </p:txBody>
      </p:sp>
      <p:pic>
        <p:nvPicPr>
          <p:cNvPr id="116739" name="Picture 3" descr="CoaxSeal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7463"/>
          <a:stretch>
            <a:fillRect/>
          </a:stretch>
        </p:blipFill>
        <p:spPr>
          <a:xfrm>
            <a:off x="1806575" y="1379538"/>
            <a:ext cx="5826125" cy="4586287"/>
          </a:xfrm>
        </p:spPr>
      </p:pic>
      <p:sp>
        <p:nvSpPr>
          <p:cNvPr id="1167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B9BB3F-6312-4D07-9A92-59F88BFE9AB0}" type="slidenum">
              <a:rPr lang="en-US" smtClean="0"/>
              <a:pPr eaLnBrk="1" hangingPunct="1"/>
              <a:t>112</a:t>
            </a:fld>
            <a:endParaRPr lang="en-US" smtClean="0"/>
          </a:p>
        </p:txBody>
      </p:sp>
      <p:sp>
        <p:nvSpPr>
          <p:cNvPr id="1167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Cold Shrink Tubing</a:t>
            </a:r>
          </a:p>
        </p:txBody>
      </p:sp>
      <p:sp>
        <p:nvSpPr>
          <p:cNvPr id="117763" name="Rectangle 3"/>
          <p:cNvSpPr>
            <a:spLocks noGrp="1" noChangeArrowheads="1"/>
          </p:cNvSpPr>
          <p:nvPr>
            <p:ph idx="1"/>
          </p:nvPr>
        </p:nvSpPr>
        <p:spPr/>
        <p:txBody>
          <a:bodyPr/>
          <a:lstStyle/>
          <a:p>
            <a:pPr eaLnBrk="1" hangingPunct="1"/>
            <a:r>
              <a:rPr lang="en-US" smtClean="0"/>
              <a:t>Another method that can be used is cold shrink tubing</a:t>
            </a:r>
          </a:p>
          <a:p>
            <a:pPr eaLnBrk="1" hangingPunct="1"/>
            <a:r>
              <a:rPr lang="en-US" smtClean="0"/>
              <a:t>After cold shrink tubing is placed around the joint, a string is pulled and the tubing shrinks around the connection</a:t>
            </a:r>
          </a:p>
        </p:txBody>
      </p:sp>
      <p:sp>
        <p:nvSpPr>
          <p:cNvPr id="117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312E03-217D-492E-9534-7321D2B1A9A1}" type="slidenum">
              <a:rPr lang="en-US" smtClean="0"/>
              <a:pPr eaLnBrk="1" hangingPunct="1"/>
              <a:t>113</a:t>
            </a:fld>
            <a:endParaRPr lang="en-US" smtClean="0"/>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Cold Shrink Tubing</a:t>
            </a:r>
          </a:p>
        </p:txBody>
      </p:sp>
      <p:pic>
        <p:nvPicPr>
          <p:cNvPr id="118787" name="Picture 4" descr="ColdShrinkTub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214438"/>
            <a:ext cx="6059488" cy="4994275"/>
          </a:xfrm>
        </p:spPr>
      </p:pic>
      <p:sp>
        <p:nvSpPr>
          <p:cNvPr id="1187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C5BBC0-7575-4D0C-8CFD-FBDB289E1984}" type="slidenum">
              <a:rPr lang="en-US" smtClean="0"/>
              <a:pPr eaLnBrk="1" hangingPunct="1"/>
              <a:t>114</a:t>
            </a:fld>
            <a:endParaRPr lang="en-US" smtClean="0"/>
          </a:p>
        </p:txBody>
      </p:sp>
      <p:sp>
        <p:nvSpPr>
          <p:cNvPr id="1187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Heat Shrink Tubing</a:t>
            </a:r>
          </a:p>
        </p:txBody>
      </p:sp>
      <p:sp>
        <p:nvSpPr>
          <p:cNvPr id="119811" name="Rectangle 3"/>
          <p:cNvSpPr>
            <a:spLocks noGrp="1" noChangeArrowheads="1"/>
          </p:cNvSpPr>
          <p:nvPr>
            <p:ph idx="1"/>
          </p:nvPr>
        </p:nvSpPr>
        <p:spPr/>
        <p:txBody>
          <a:bodyPr/>
          <a:lstStyle/>
          <a:p>
            <a:pPr eaLnBrk="1" hangingPunct="1"/>
            <a:r>
              <a:rPr lang="en-US" smtClean="0"/>
              <a:t>With heat shrink tubing the tube is placed around the joint</a:t>
            </a:r>
          </a:p>
          <a:p>
            <a:pPr eaLnBrk="1" hangingPunct="1"/>
            <a:r>
              <a:rPr lang="en-US" smtClean="0"/>
              <a:t>After it is heated, the tubing shrinks and forms around the joint</a:t>
            </a:r>
          </a:p>
        </p:txBody>
      </p:sp>
      <p:sp>
        <p:nvSpPr>
          <p:cNvPr id="1198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8AEB57-0BE1-46CC-B2A5-4E8C63207A42}" type="slidenum">
              <a:rPr lang="en-US" smtClean="0"/>
              <a:pPr eaLnBrk="1" hangingPunct="1"/>
              <a:t>115</a:t>
            </a:fld>
            <a:endParaRPr lang="en-US" smtClean="0"/>
          </a:p>
        </p:txBody>
      </p:sp>
      <p:sp>
        <p:nvSpPr>
          <p:cNvPr id="119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Heat Shrink Tubing</a:t>
            </a:r>
          </a:p>
        </p:txBody>
      </p:sp>
      <p:pic>
        <p:nvPicPr>
          <p:cNvPr id="120835" name="Picture 4" descr="HeatShrinkTub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7775" y="1303338"/>
            <a:ext cx="4108450" cy="4379912"/>
          </a:xfrm>
        </p:spPr>
      </p:pic>
      <p:sp>
        <p:nvSpPr>
          <p:cNvPr id="1208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4C2554-97FA-4E13-ABDA-05D073A432D9}" type="slidenum">
              <a:rPr lang="en-US" smtClean="0"/>
              <a:pPr eaLnBrk="1" hangingPunct="1"/>
              <a:t>116</a:t>
            </a:fld>
            <a:endParaRPr lang="en-US" smtClean="0"/>
          </a:p>
        </p:txBody>
      </p:sp>
      <p:sp>
        <p:nvSpPr>
          <p:cNvPr id="1208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Sealing Precautions</a:t>
            </a:r>
          </a:p>
        </p:txBody>
      </p:sp>
      <p:sp>
        <p:nvSpPr>
          <p:cNvPr id="121859" name="Rectangle 3"/>
          <p:cNvSpPr>
            <a:spLocks noGrp="1" noChangeArrowheads="1"/>
          </p:cNvSpPr>
          <p:nvPr>
            <p:ph idx="1"/>
          </p:nvPr>
        </p:nvSpPr>
        <p:spPr/>
        <p:txBody>
          <a:bodyPr/>
          <a:lstStyle/>
          <a:p>
            <a:pPr eaLnBrk="1" hangingPunct="1"/>
            <a:r>
              <a:rPr lang="en-US" smtClean="0"/>
              <a:t>Regardless of the sealing method used be sure to leave any drain or vent holes uncovered</a:t>
            </a:r>
          </a:p>
          <a:p>
            <a:pPr eaLnBrk="1" hangingPunct="1"/>
            <a:r>
              <a:rPr lang="en-US" smtClean="0"/>
              <a:t>For example, many omnidirectional antennas have drain holes in the bottom near the connector</a:t>
            </a:r>
          </a:p>
          <a:p>
            <a:pPr eaLnBrk="1" hangingPunct="1"/>
            <a:r>
              <a:rPr lang="en-US" smtClean="0"/>
              <a:t>If the hole is covered, water will collect inside the antenna</a:t>
            </a:r>
          </a:p>
        </p:txBody>
      </p:sp>
      <p:sp>
        <p:nvSpPr>
          <p:cNvPr id="1218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B6A4AB-6B91-40B7-92AC-B78941885B36}" type="slidenum">
              <a:rPr lang="en-US" smtClean="0"/>
              <a:pPr eaLnBrk="1" hangingPunct="1"/>
              <a:t>117</a:t>
            </a:fld>
            <a:endParaRPr lang="en-US" smtClean="0"/>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Sealing Precautions</a:t>
            </a:r>
          </a:p>
        </p:txBody>
      </p:sp>
      <p:sp>
        <p:nvSpPr>
          <p:cNvPr id="122883" name="Content Placeholder 2"/>
          <p:cNvSpPr>
            <a:spLocks noGrp="1"/>
          </p:cNvSpPr>
          <p:nvPr>
            <p:ph idx="1"/>
          </p:nvPr>
        </p:nvSpPr>
        <p:spPr/>
        <p:txBody>
          <a:bodyPr/>
          <a:lstStyle/>
          <a:p>
            <a:pPr eaLnBrk="1" hangingPunct="1"/>
            <a:r>
              <a:rPr lang="en-US" smtClean="0"/>
              <a:t>This will cause corrosion and reduced performance</a:t>
            </a:r>
          </a:p>
        </p:txBody>
      </p:sp>
      <p:sp>
        <p:nvSpPr>
          <p:cNvPr id="1228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228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01C742-65F1-474A-8964-D277A6BDE4EC}" type="slidenum">
              <a:rPr lang="en-US" smtClean="0"/>
              <a:pPr eaLnBrk="1" hangingPunct="1"/>
              <a:t>118</a:t>
            </a:fld>
            <a:endParaRPr lang="en-US"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Drip Loop</a:t>
            </a:r>
          </a:p>
        </p:txBody>
      </p:sp>
      <p:sp>
        <p:nvSpPr>
          <p:cNvPr id="123907" name="Rectangle 3"/>
          <p:cNvSpPr>
            <a:spLocks noGrp="1" noChangeArrowheads="1"/>
          </p:cNvSpPr>
          <p:nvPr>
            <p:ph idx="1"/>
          </p:nvPr>
        </p:nvSpPr>
        <p:spPr/>
        <p:txBody>
          <a:bodyPr/>
          <a:lstStyle/>
          <a:p>
            <a:pPr eaLnBrk="1" hangingPunct="1"/>
            <a:r>
              <a:rPr lang="en-US" smtClean="0"/>
              <a:t>Besides sealing the connectors drip loops should be used before all connecting points where the cable connects to a box or wall</a:t>
            </a:r>
          </a:p>
          <a:p>
            <a:pPr eaLnBrk="1" hangingPunct="1"/>
            <a:r>
              <a:rPr lang="en-US" smtClean="0"/>
              <a:t>This is to keep the water running down away from the connection point</a:t>
            </a:r>
          </a:p>
          <a:p>
            <a:pPr eaLnBrk="1" hangingPunct="1"/>
            <a:r>
              <a:rPr lang="en-US" smtClean="0"/>
              <a:t>Such as</a:t>
            </a:r>
          </a:p>
        </p:txBody>
      </p:sp>
      <p:sp>
        <p:nvSpPr>
          <p:cNvPr id="123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D544CA-6873-4FB2-94F1-EB481D2FC75D}" type="slidenum">
              <a:rPr lang="en-US" smtClean="0"/>
              <a:pPr eaLnBrk="1" hangingPunct="1"/>
              <a:t>119</a:t>
            </a:fld>
            <a:endParaRPr lang="en-US" smtClean="0"/>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Inside the Equipment Building</a:t>
            </a:r>
          </a:p>
        </p:txBody>
      </p:sp>
      <p:sp>
        <p:nvSpPr>
          <p:cNvPr id="14339" name="Rectangle 3"/>
          <p:cNvSpPr>
            <a:spLocks noGrp="1" noChangeArrowheads="1"/>
          </p:cNvSpPr>
          <p:nvPr>
            <p:ph idx="1"/>
          </p:nvPr>
        </p:nvSpPr>
        <p:spPr/>
        <p:txBody>
          <a:bodyPr/>
          <a:lstStyle/>
          <a:p>
            <a:pPr eaLnBrk="1" hangingPunct="1"/>
            <a:r>
              <a:rPr lang="en-US" smtClean="0"/>
              <a:t>All metal devices inside the building must be connected to this ground such as the metal door and frame, equipment cabinets, air conditioner, and desk</a:t>
            </a:r>
          </a:p>
          <a:p>
            <a:pPr eaLnBrk="1" hangingPunct="1"/>
            <a:r>
              <a:rPr lang="en-US" smtClean="0"/>
              <a:t>If the flooring of the building is conductive, then the equipment must be isolated from the floor</a:t>
            </a:r>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68F163-88CB-481B-B1DD-293B8355C777}" type="slidenum">
              <a:rPr lang="en-US" smtClean="0"/>
              <a:pPr eaLnBrk="1" hangingPunct="1"/>
              <a:t>12</a:t>
            </a:fld>
            <a:endParaRPr lang="en-US" smtClean="0"/>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Drip Loop</a:t>
            </a:r>
          </a:p>
        </p:txBody>
      </p:sp>
      <p:pic>
        <p:nvPicPr>
          <p:cNvPr id="124931" name="Picture 15" descr="chip12-R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7045" t="23563" r="20909" b="30295"/>
          <a:stretch>
            <a:fillRect/>
          </a:stretch>
        </p:blipFill>
        <p:spPr>
          <a:xfrm>
            <a:off x="1466850" y="1593850"/>
            <a:ext cx="6172200" cy="4573588"/>
          </a:xfrm>
        </p:spPr>
      </p:pic>
      <p:sp>
        <p:nvSpPr>
          <p:cNvPr id="1249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E8D90C-523E-45A5-8CB5-61F82C0C5847}" type="slidenum">
              <a:rPr lang="en-US" smtClean="0"/>
              <a:pPr eaLnBrk="1" hangingPunct="1"/>
              <a:t>120</a:t>
            </a:fld>
            <a:endParaRPr lang="en-US" smtClean="0"/>
          </a:p>
        </p:txBody>
      </p:sp>
      <p:sp>
        <p:nvSpPr>
          <p:cNvPr id="124933" name="Oval 17"/>
          <p:cNvSpPr>
            <a:spLocks noChangeArrowheads="1"/>
          </p:cNvSpPr>
          <p:nvPr/>
        </p:nvSpPr>
        <p:spPr bwMode="auto">
          <a:xfrm>
            <a:off x="2533650" y="2809875"/>
            <a:ext cx="1714500" cy="154305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Delivering Power</a:t>
            </a:r>
          </a:p>
        </p:txBody>
      </p:sp>
      <p:sp>
        <p:nvSpPr>
          <p:cNvPr id="125955" name="Rectangle 3"/>
          <p:cNvSpPr>
            <a:spLocks noGrp="1" noChangeArrowheads="1"/>
          </p:cNvSpPr>
          <p:nvPr>
            <p:ph idx="1"/>
          </p:nvPr>
        </p:nvSpPr>
        <p:spPr/>
        <p:txBody>
          <a:bodyPr/>
          <a:lstStyle/>
          <a:p>
            <a:pPr eaLnBrk="1" hangingPunct="1"/>
            <a:r>
              <a:rPr lang="en-US" smtClean="0"/>
              <a:t>Active devices require an electrical power supply</a:t>
            </a:r>
          </a:p>
          <a:p>
            <a:pPr eaLnBrk="1" hangingPunct="1"/>
            <a:r>
              <a:rPr lang="en-US" smtClean="0"/>
              <a:t>If these devices are mounted outside there are three ways to deliver this power</a:t>
            </a:r>
          </a:p>
          <a:p>
            <a:pPr lvl="1" eaLnBrk="1" hangingPunct="1"/>
            <a:r>
              <a:rPr lang="en-US" smtClean="0"/>
              <a:t>Exterior electrical outlet</a:t>
            </a:r>
          </a:p>
          <a:p>
            <a:pPr lvl="1" eaLnBrk="1" hangingPunct="1"/>
            <a:r>
              <a:rPr lang="en-US" smtClean="0"/>
              <a:t>Over the coax conductor</a:t>
            </a:r>
          </a:p>
          <a:p>
            <a:pPr lvl="1" eaLnBrk="1" hangingPunct="1"/>
            <a:r>
              <a:rPr lang="en-US" smtClean="0"/>
              <a:t>PoE</a:t>
            </a:r>
          </a:p>
        </p:txBody>
      </p:sp>
      <p:sp>
        <p:nvSpPr>
          <p:cNvPr id="1259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FC072A-B7F8-4164-86A7-4DA94FF0E419}" type="slidenum">
              <a:rPr lang="en-US" smtClean="0"/>
              <a:pPr eaLnBrk="1" hangingPunct="1"/>
              <a:t>121</a:t>
            </a:fld>
            <a:endParaRPr lang="en-US" smtClean="0"/>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Exterior Electrical Outlet</a:t>
            </a:r>
          </a:p>
        </p:txBody>
      </p:sp>
      <p:sp>
        <p:nvSpPr>
          <p:cNvPr id="126979" name="Rectangle 3"/>
          <p:cNvSpPr>
            <a:spLocks noGrp="1" noChangeArrowheads="1"/>
          </p:cNvSpPr>
          <p:nvPr>
            <p:ph idx="1"/>
          </p:nvPr>
        </p:nvSpPr>
        <p:spPr/>
        <p:txBody>
          <a:bodyPr/>
          <a:lstStyle/>
          <a:p>
            <a:pPr eaLnBrk="1" hangingPunct="1"/>
            <a:r>
              <a:rPr lang="en-US" smtClean="0"/>
              <a:t>Unless the equipment is mounted on a rooftop or some similar location, the voltage drop that would occur is generally too much to allow a standard electrical circuit to be used to deliver power to an outdoor device</a:t>
            </a:r>
          </a:p>
          <a:p>
            <a:pPr eaLnBrk="1" hangingPunct="1"/>
            <a:r>
              <a:rPr lang="en-US" smtClean="0"/>
              <a:t>Further, the devices do not require this type of power</a:t>
            </a:r>
          </a:p>
          <a:p>
            <a:pPr eaLnBrk="1" hangingPunct="1"/>
            <a:r>
              <a:rPr lang="en-US" smtClean="0"/>
              <a:t>They use low voltage DC</a:t>
            </a:r>
          </a:p>
        </p:txBody>
      </p:sp>
      <p:sp>
        <p:nvSpPr>
          <p:cNvPr id="1269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349E66-8F00-4086-AB63-0414F56FCDEF}" type="slidenum">
              <a:rPr lang="en-US" smtClean="0"/>
              <a:pPr eaLnBrk="1" hangingPunct="1"/>
              <a:t>122</a:t>
            </a:fld>
            <a:endParaRPr lang="en-US" smtClean="0"/>
          </a:p>
        </p:txBody>
      </p:sp>
      <p:sp>
        <p:nvSpPr>
          <p:cNvPr id="1269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smtClean="0"/>
              <a:t>Exterior Electrical Outlet</a:t>
            </a:r>
          </a:p>
        </p:txBody>
      </p:sp>
      <p:sp>
        <p:nvSpPr>
          <p:cNvPr id="128003" name="Content Placeholder 2"/>
          <p:cNvSpPr>
            <a:spLocks noGrp="1"/>
          </p:cNvSpPr>
          <p:nvPr>
            <p:ph idx="1"/>
          </p:nvPr>
        </p:nvSpPr>
        <p:spPr/>
        <p:txBody>
          <a:bodyPr/>
          <a:lstStyle/>
          <a:p>
            <a:pPr eaLnBrk="1" hangingPunct="1"/>
            <a:r>
              <a:rPr lang="en-US" smtClean="0"/>
              <a:t>Even with a nearby outdoor connection, standard power will have to be converted anyway</a:t>
            </a:r>
          </a:p>
          <a:p>
            <a:pPr eaLnBrk="1" hangingPunct="1"/>
            <a:r>
              <a:rPr lang="en-US" smtClean="0"/>
              <a:t>In most installations then, one of the next two methods is used instead</a:t>
            </a:r>
          </a:p>
        </p:txBody>
      </p:sp>
      <p:sp>
        <p:nvSpPr>
          <p:cNvPr id="1280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280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A1E466-AD70-4749-B5E8-3E8886E2EDE1}" type="slidenum">
              <a:rPr lang="en-US" smtClean="0"/>
              <a:pPr eaLnBrk="1" hangingPunct="1"/>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Power Over Coax</a:t>
            </a:r>
          </a:p>
        </p:txBody>
      </p:sp>
      <p:sp>
        <p:nvSpPr>
          <p:cNvPr id="129027" name="Rectangle 3"/>
          <p:cNvSpPr>
            <a:spLocks noGrp="1" noChangeArrowheads="1"/>
          </p:cNvSpPr>
          <p:nvPr>
            <p:ph idx="1"/>
          </p:nvPr>
        </p:nvSpPr>
        <p:spPr/>
        <p:txBody>
          <a:bodyPr/>
          <a:lstStyle/>
          <a:p>
            <a:pPr eaLnBrk="1" hangingPunct="1"/>
            <a:r>
              <a:rPr lang="en-US" smtClean="0"/>
              <a:t>A common way to deliver electrical power to an outside unit is to send it along with the signal over the same coax cable</a:t>
            </a:r>
          </a:p>
          <a:p>
            <a:pPr eaLnBrk="1" hangingPunct="1"/>
            <a:r>
              <a:rPr lang="en-US" smtClean="0"/>
              <a:t>This requires that any lightning arrestor installed on the line be a gas capsule type, as the quarter wave stub type of arrestor will not pass this current</a:t>
            </a:r>
          </a:p>
        </p:txBody>
      </p:sp>
      <p:sp>
        <p:nvSpPr>
          <p:cNvPr id="129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910EC0-D472-4BEB-9FE4-EBFFB195037A}" type="slidenum">
              <a:rPr lang="en-US" smtClean="0"/>
              <a:pPr eaLnBrk="1" hangingPunct="1"/>
              <a:t>124</a:t>
            </a:fld>
            <a:endParaRPr lang="en-US" smtClean="0"/>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smtClean="0"/>
              <a:t>Power Over Coax</a:t>
            </a:r>
          </a:p>
        </p:txBody>
      </p:sp>
      <p:sp>
        <p:nvSpPr>
          <p:cNvPr id="130051" name="Content Placeholder 2"/>
          <p:cNvSpPr>
            <a:spLocks noGrp="1"/>
          </p:cNvSpPr>
          <p:nvPr>
            <p:ph idx="1"/>
          </p:nvPr>
        </p:nvSpPr>
        <p:spPr/>
        <p:txBody>
          <a:bodyPr/>
          <a:lstStyle/>
          <a:p>
            <a:pPr eaLnBrk="1" hangingPunct="1"/>
            <a:r>
              <a:rPr lang="en-US" smtClean="0"/>
              <a:t>The advantage to this method is that it requires no other change to the normal installation practices</a:t>
            </a:r>
          </a:p>
        </p:txBody>
      </p:sp>
      <p:sp>
        <p:nvSpPr>
          <p:cNvPr id="1300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0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BFF370-EEF8-4A8B-811F-816A7462EFD3}" type="slidenum">
              <a:rPr lang="en-US" smtClean="0"/>
              <a:pPr eaLnBrk="1" hangingPunct="1"/>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Power Over Ethernet</a:t>
            </a:r>
          </a:p>
        </p:txBody>
      </p:sp>
      <p:sp>
        <p:nvSpPr>
          <p:cNvPr id="131075" name="Rectangle 3"/>
          <p:cNvSpPr>
            <a:spLocks noGrp="1" noChangeArrowheads="1"/>
          </p:cNvSpPr>
          <p:nvPr>
            <p:ph idx="1"/>
          </p:nvPr>
        </p:nvSpPr>
        <p:spPr/>
        <p:txBody>
          <a:bodyPr/>
          <a:lstStyle/>
          <a:p>
            <a:pPr eaLnBrk="1" hangingPunct="1">
              <a:lnSpc>
                <a:spcPct val="90000"/>
              </a:lnSpc>
            </a:pPr>
            <a:r>
              <a:rPr lang="en-US" smtClean="0"/>
              <a:t>The third way to deliver electrical power is to use PoE – Power Over Ethernet</a:t>
            </a:r>
          </a:p>
          <a:p>
            <a:pPr eaLnBrk="1" hangingPunct="1">
              <a:lnSpc>
                <a:spcPct val="90000"/>
              </a:lnSpc>
            </a:pPr>
            <a:r>
              <a:rPr lang="en-US" smtClean="0"/>
              <a:t>This method sends DC power over some of the unused wires in a UTP Ethernet cable</a:t>
            </a:r>
          </a:p>
          <a:p>
            <a:pPr eaLnBrk="1" hangingPunct="1">
              <a:lnSpc>
                <a:spcPct val="90000"/>
              </a:lnSpc>
            </a:pPr>
            <a:r>
              <a:rPr lang="en-US" smtClean="0"/>
              <a:t>There are several ways to setup PoE as there is no standard for this yet, but keep an eye on the IEEE’s 802.3af</a:t>
            </a:r>
          </a:p>
        </p:txBody>
      </p:sp>
      <p:sp>
        <p:nvSpPr>
          <p:cNvPr id="131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A8A060-4768-4043-A1FB-39716E82B73B}" type="slidenum">
              <a:rPr lang="en-US" smtClean="0"/>
              <a:pPr eaLnBrk="1" hangingPunct="1"/>
              <a:t>126</a:t>
            </a:fld>
            <a:endParaRPr lang="en-US" smtClean="0"/>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smtClean="0"/>
              <a:t>Power Over Ethernet</a:t>
            </a:r>
          </a:p>
        </p:txBody>
      </p:sp>
      <p:sp>
        <p:nvSpPr>
          <p:cNvPr id="132099" name="Content Placeholder 2"/>
          <p:cNvSpPr>
            <a:spLocks noGrp="1"/>
          </p:cNvSpPr>
          <p:nvPr>
            <p:ph idx="1"/>
          </p:nvPr>
        </p:nvSpPr>
        <p:spPr/>
        <p:txBody>
          <a:bodyPr/>
          <a:lstStyle/>
          <a:p>
            <a:pPr eaLnBrk="1" hangingPunct="1"/>
            <a:r>
              <a:rPr lang="en-US" smtClean="0"/>
              <a:t>As there is no standard be careful as one manufacturer may use one wire, whereas another uses another wire</a:t>
            </a:r>
          </a:p>
          <a:p>
            <a:pPr eaLnBrk="1" hangingPunct="1"/>
            <a:r>
              <a:rPr lang="en-US" smtClean="0"/>
              <a:t>The current ways to provide PoE include</a:t>
            </a:r>
          </a:p>
          <a:p>
            <a:pPr lvl="1" eaLnBrk="1" hangingPunct="1"/>
            <a:r>
              <a:rPr lang="en-US" smtClean="0"/>
              <a:t>Single port injector</a:t>
            </a:r>
          </a:p>
          <a:p>
            <a:pPr lvl="1" eaLnBrk="1" hangingPunct="1"/>
            <a:r>
              <a:rPr lang="en-US" smtClean="0"/>
              <a:t>Multi port injector</a:t>
            </a:r>
          </a:p>
          <a:p>
            <a:pPr lvl="1" eaLnBrk="1" hangingPunct="1"/>
            <a:r>
              <a:rPr lang="en-US" smtClean="0"/>
              <a:t>Switch with PoE built-in</a:t>
            </a:r>
          </a:p>
        </p:txBody>
      </p:sp>
      <p:sp>
        <p:nvSpPr>
          <p:cNvPr id="132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2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28A142-294D-4448-987C-F1818315E7FB}" type="slidenum">
              <a:rPr lang="en-US" smtClean="0"/>
              <a:pPr eaLnBrk="1" hangingPunct="1"/>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mtClean="0"/>
              <a:t>Power Over Ethernet</a:t>
            </a:r>
          </a:p>
        </p:txBody>
      </p:sp>
      <p:sp>
        <p:nvSpPr>
          <p:cNvPr id="133123" name="Rectangle 3"/>
          <p:cNvSpPr>
            <a:spLocks noGrp="1" noChangeArrowheads="1"/>
          </p:cNvSpPr>
          <p:nvPr>
            <p:ph idx="1"/>
          </p:nvPr>
        </p:nvSpPr>
        <p:spPr/>
        <p:txBody>
          <a:bodyPr/>
          <a:lstStyle/>
          <a:p>
            <a:pPr eaLnBrk="1" hangingPunct="1"/>
            <a:r>
              <a:rPr lang="en-US" smtClean="0"/>
              <a:t>A single port injector supplies power to a single device</a:t>
            </a:r>
          </a:p>
          <a:p>
            <a:pPr eaLnBrk="1" hangingPunct="1"/>
            <a:r>
              <a:rPr lang="en-US" smtClean="0"/>
              <a:t>A multiport injector supplies power to as many devices as the injector has ports, usually from 4 to 12 ports</a:t>
            </a:r>
          </a:p>
          <a:p>
            <a:pPr eaLnBrk="1" hangingPunct="1"/>
            <a:r>
              <a:rPr lang="en-US" smtClean="0"/>
              <a:t>A switch with PoE built-in is the best choice</a:t>
            </a:r>
          </a:p>
          <a:p>
            <a:pPr eaLnBrk="1" hangingPunct="1"/>
            <a:r>
              <a:rPr lang="en-US" smtClean="0"/>
              <a:t>Of course the device must be able to accept power over Ethernet</a:t>
            </a:r>
          </a:p>
        </p:txBody>
      </p:sp>
      <p:sp>
        <p:nvSpPr>
          <p:cNvPr id="133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11515E-5FFF-484E-ACB5-EF564549CB93}" type="slidenum">
              <a:rPr lang="en-US" smtClean="0"/>
              <a:pPr eaLnBrk="1" hangingPunct="1"/>
              <a:t>128</a:t>
            </a:fld>
            <a:endParaRPr lang="en-US" smtClean="0"/>
          </a:p>
        </p:txBody>
      </p:sp>
      <p:sp>
        <p:nvSpPr>
          <p:cNvPr id="133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smtClean="0"/>
              <a:t>Power Over Ethernet</a:t>
            </a:r>
          </a:p>
        </p:txBody>
      </p:sp>
      <p:sp>
        <p:nvSpPr>
          <p:cNvPr id="134147" name="Content Placeholder 2"/>
          <p:cNvSpPr>
            <a:spLocks noGrp="1"/>
          </p:cNvSpPr>
          <p:nvPr>
            <p:ph idx="1"/>
          </p:nvPr>
        </p:nvSpPr>
        <p:spPr/>
        <p:txBody>
          <a:bodyPr/>
          <a:lstStyle/>
          <a:p>
            <a:pPr eaLnBrk="1" hangingPunct="1"/>
            <a:r>
              <a:rPr lang="en-US" smtClean="0"/>
              <a:t>Many newer devices can</a:t>
            </a:r>
          </a:p>
          <a:p>
            <a:pPr eaLnBrk="1" hangingPunct="1"/>
            <a:r>
              <a:rPr lang="en-US" smtClean="0"/>
              <a:t>For those that cannot, a splitter is used to break the power out of the Ethernet cable and deliver it to the standard power port of the device</a:t>
            </a:r>
          </a:p>
        </p:txBody>
      </p:sp>
      <p:sp>
        <p:nvSpPr>
          <p:cNvPr id="134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769CED-A469-4C27-AFDC-ADADD7ECB931}"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LAN Connections</a:t>
            </a:r>
          </a:p>
        </p:txBody>
      </p:sp>
      <p:sp>
        <p:nvSpPr>
          <p:cNvPr id="15363" name="Rectangle 3"/>
          <p:cNvSpPr>
            <a:spLocks noGrp="1" noChangeArrowheads="1"/>
          </p:cNvSpPr>
          <p:nvPr>
            <p:ph idx="1"/>
          </p:nvPr>
        </p:nvSpPr>
        <p:spPr/>
        <p:txBody>
          <a:bodyPr/>
          <a:lstStyle/>
          <a:p>
            <a:pPr eaLnBrk="1" hangingPunct="1"/>
            <a:r>
              <a:rPr lang="en-US" smtClean="0"/>
              <a:t>Inside the building additional protection can be provided to the equipment that attaches to the outside and the inside networks</a:t>
            </a:r>
          </a:p>
          <a:p>
            <a:pPr eaLnBrk="1" hangingPunct="1"/>
            <a:r>
              <a:rPr lang="en-US" smtClean="0"/>
              <a:t>Devices such as the following from Tripp-Lite can be inserted in any UTP line</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120805-13DD-47C3-879E-CFD6F9CD686F}" type="slidenum">
              <a:rPr lang="en-US" smtClean="0"/>
              <a:pPr eaLnBrk="1" hangingPunct="1"/>
              <a:t>13</a:t>
            </a:fld>
            <a:endParaRPr lang="en-US" smtClean="0"/>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Outdoor Ethernet Cable</a:t>
            </a:r>
          </a:p>
        </p:txBody>
      </p:sp>
      <p:sp>
        <p:nvSpPr>
          <p:cNvPr id="135171" name="Rectangle 3"/>
          <p:cNvSpPr>
            <a:spLocks noGrp="1" noChangeArrowheads="1"/>
          </p:cNvSpPr>
          <p:nvPr>
            <p:ph idx="1"/>
          </p:nvPr>
        </p:nvSpPr>
        <p:spPr/>
        <p:txBody>
          <a:bodyPr/>
          <a:lstStyle/>
          <a:p>
            <a:pPr eaLnBrk="1" hangingPunct="1"/>
            <a:r>
              <a:rPr lang="en-US" smtClean="0"/>
              <a:t>When providing PoE to devices installed outside or just sending an Ethernet signal outside, such as up on a tower or a rooftop, special cable must be used</a:t>
            </a:r>
          </a:p>
          <a:p>
            <a:pPr eaLnBrk="1" hangingPunct="1"/>
            <a:r>
              <a:rPr lang="en-US" smtClean="0"/>
              <a:t>At present this is Category 5 cable, but in this case it is shielded cable</a:t>
            </a:r>
          </a:p>
        </p:txBody>
      </p:sp>
      <p:sp>
        <p:nvSpPr>
          <p:cNvPr id="135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9C870D-4B66-4FFA-804E-42D1EDEE90ED}" type="slidenum">
              <a:rPr lang="en-US" smtClean="0"/>
              <a:pPr eaLnBrk="1" hangingPunct="1"/>
              <a:t>130</a:t>
            </a:fld>
            <a:endParaRPr lang="en-US" smtClean="0"/>
          </a:p>
        </p:txBody>
      </p:sp>
      <p:sp>
        <p:nvSpPr>
          <p:cNvPr id="135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smtClean="0"/>
              <a:t>Outdoor Ethernet Cable</a:t>
            </a:r>
          </a:p>
        </p:txBody>
      </p:sp>
      <p:sp>
        <p:nvSpPr>
          <p:cNvPr id="136195" name="Content Placeholder 2"/>
          <p:cNvSpPr>
            <a:spLocks noGrp="1"/>
          </p:cNvSpPr>
          <p:nvPr>
            <p:ph idx="1"/>
          </p:nvPr>
        </p:nvSpPr>
        <p:spPr/>
        <p:txBody>
          <a:bodyPr/>
          <a:lstStyle/>
          <a:p>
            <a:pPr eaLnBrk="1" hangingPunct="1"/>
            <a:r>
              <a:rPr lang="en-US" smtClean="0"/>
              <a:t>This cabled is shielded in several ways including</a:t>
            </a:r>
          </a:p>
          <a:p>
            <a:pPr lvl="1" eaLnBrk="1" hangingPunct="1"/>
            <a:r>
              <a:rPr lang="en-US" smtClean="0"/>
              <a:t>UV shielding from the sun</a:t>
            </a:r>
          </a:p>
          <a:p>
            <a:pPr lvl="1" eaLnBrk="1" hangingPunct="1"/>
            <a:r>
              <a:rPr lang="en-US" smtClean="0"/>
              <a:t>Physical shielding from water</a:t>
            </a:r>
          </a:p>
          <a:p>
            <a:pPr lvl="1" eaLnBrk="1" hangingPunct="1"/>
            <a:r>
              <a:rPr lang="en-US" smtClean="0"/>
              <a:t>Electrical shielding from radio frequency interference and lightning</a:t>
            </a:r>
          </a:p>
        </p:txBody>
      </p:sp>
      <p:sp>
        <p:nvSpPr>
          <p:cNvPr id="136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0AE20E-5F8B-4305-B4CE-63D3FB5912CD}"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Outdoor Ethernet Cable</a:t>
            </a:r>
          </a:p>
        </p:txBody>
      </p:sp>
      <p:pic>
        <p:nvPicPr>
          <p:cNvPr id="1372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36" t="22951" r="43842" b="50819"/>
          <a:stretch>
            <a:fillRect/>
          </a:stretch>
        </p:blipFill>
        <p:spPr>
          <a:xfrm>
            <a:off x="1828800" y="2243138"/>
            <a:ext cx="5424488" cy="2879725"/>
          </a:xfrm>
        </p:spPr>
      </p:pic>
      <p:sp>
        <p:nvSpPr>
          <p:cNvPr id="137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3DAB29-13F3-4C07-B7A3-F965C0037279}" type="slidenum">
              <a:rPr lang="en-US" smtClean="0"/>
              <a:pPr eaLnBrk="1" hangingPunct="1"/>
              <a:t>132</a:t>
            </a:fld>
            <a:endParaRPr lang="en-US" smtClean="0"/>
          </a:p>
        </p:txBody>
      </p:sp>
      <p:sp>
        <p:nvSpPr>
          <p:cNvPr id="137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Outdoor Ethernet Cable</a:t>
            </a:r>
          </a:p>
        </p:txBody>
      </p:sp>
      <p:sp>
        <p:nvSpPr>
          <p:cNvPr id="138243" name="Rectangle 3"/>
          <p:cNvSpPr>
            <a:spLocks noGrp="1" noChangeArrowheads="1"/>
          </p:cNvSpPr>
          <p:nvPr>
            <p:ph idx="1"/>
          </p:nvPr>
        </p:nvSpPr>
        <p:spPr/>
        <p:txBody>
          <a:bodyPr/>
          <a:lstStyle/>
          <a:p>
            <a:pPr eaLnBrk="1" hangingPunct="1">
              <a:lnSpc>
                <a:spcPct val="90000"/>
              </a:lnSpc>
            </a:pPr>
            <a:r>
              <a:rPr lang="en-US" smtClean="0"/>
              <a:t>UV protection comes from the type of material used in the outer jacket</a:t>
            </a:r>
          </a:p>
          <a:p>
            <a:pPr eaLnBrk="1" hangingPunct="1">
              <a:lnSpc>
                <a:spcPct val="90000"/>
              </a:lnSpc>
            </a:pPr>
            <a:r>
              <a:rPr lang="en-US" smtClean="0"/>
              <a:t>This is pretty standard in outdoor cables</a:t>
            </a:r>
          </a:p>
          <a:p>
            <a:pPr eaLnBrk="1" hangingPunct="1">
              <a:lnSpc>
                <a:spcPct val="90000"/>
              </a:lnSpc>
            </a:pPr>
            <a:r>
              <a:rPr lang="en-US" smtClean="0"/>
              <a:t>Radio frequency interference and lightning protection are afforded, to some extent, by the metal shield on the inside of the jacket</a:t>
            </a:r>
          </a:p>
          <a:p>
            <a:pPr eaLnBrk="1" hangingPunct="1"/>
            <a:r>
              <a:rPr lang="en-US" smtClean="0"/>
              <a:t>This shield should be grounded were it enters the structure</a:t>
            </a:r>
          </a:p>
          <a:p>
            <a:pPr eaLnBrk="1" hangingPunct="1"/>
            <a:r>
              <a:rPr lang="en-US" smtClean="0"/>
              <a:t>There are several ways to do this</a:t>
            </a:r>
          </a:p>
        </p:txBody>
      </p:sp>
      <p:sp>
        <p:nvSpPr>
          <p:cNvPr id="138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BA1B82-80B1-40B2-B49D-EAB91C4C4895}" type="slidenum">
              <a:rPr lang="en-US" smtClean="0"/>
              <a:pPr eaLnBrk="1" hangingPunct="1"/>
              <a:t>133</a:t>
            </a:fld>
            <a:endParaRPr lang="en-US" smtClean="0"/>
          </a:p>
        </p:txBody>
      </p:sp>
      <p:sp>
        <p:nvSpPr>
          <p:cNvPr id="138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smtClean="0"/>
              <a:t>Outdoor Ethernet Cable</a:t>
            </a:r>
          </a:p>
        </p:txBody>
      </p:sp>
      <p:sp>
        <p:nvSpPr>
          <p:cNvPr id="139267" name="Content Placeholder 2"/>
          <p:cNvSpPr>
            <a:spLocks noGrp="1"/>
          </p:cNvSpPr>
          <p:nvPr>
            <p:ph idx="1"/>
          </p:nvPr>
        </p:nvSpPr>
        <p:spPr/>
        <p:txBody>
          <a:bodyPr/>
          <a:lstStyle/>
          <a:p>
            <a:pPr eaLnBrk="1" hangingPunct="1"/>
            <a:r>
              <a:rPr lang="en-US" smtClean="0"/>
              <a:t>We will look at one method here that uses a 3M Scotchlok 4460-D connector is used</a:t>
            </a:r>
          </a:p>
          <a:p>
            <a:pPr eaLnBrk="1" hangingPunct="1"/>
            <a:r>
              <a:rPr lang="en-US" smtClean="0"/>
              <a:t>The instructions shown are straight from the manual for this device</a:t>
            </a:r>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B1DEEA-7998-4AF2-893F-A3C33F6EB447}" type="slidenum">
              <a:rPr lang="en-US" smtClean="0"/>
              <a:pPr eaLnBrk="1" hangingPunct="1"/>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Grounding Ethernet Cable</a:t>
            </a:r>
          </a:p>
        </p:txBody>
      </p:sp>
      <p:pic>
        <p:nvPicPr>
          <p:cNvPr id="140291" name="Picture 3" descr="Scotchlok4460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9900" y="1906588"/>
            <a:ext cx="3124200" cy="2524125"/>
          </a:xfrm>
        </p:spPr>
      </p:pic>
      <p:sp>
        <p:nvSpPr>
          <p:cNvPr id="140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329F2C-DDF8-45D0-AA64-2383DFA1EB48}" type="slidenum">
              <a:rPr lang="en-US" smtClean="0"/>
              <a:pPr eaLnBrk="1" hangingPunct="1"/>
              <a:t>135</a:t>
            </a:fld>
            <a:endParaRPr lang="en-US" smtClean="0"/>
          </a:p>
        </p:txBody>
      </p:sp>
      <p:sp>
        <p:nvSpPr>
          <p:cNvPr id="1402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mtClean="0"/>
              <a:t>Grounding Ethernet Cable</a:t>
            </a:r>
          </a:p>
        </p:txBody>
      </p:sp>
      <p:pic>
        <p:nvPicPr>
          <p:cNvPr id="141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762" t="31148" r="4507" b="8195"/>
          <a:stretch>
            <a:fillRect/>
          </a:stretch>
        </p:blipFill>
        <p:spPr>
          <a:xfrm>
            <a:off x="900113" y="1306513"/>
            <a:ext cx="7397750" cy="4359275"/>
          </a:xfrm>
        </p:spPr>
      </p:pic>
      <p:sp>
        <p:nvSpPr>
          <p:cNvPr id="141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B1AC31-EF38-4C23-9513-54DDC4EC13E7}" type="slidenum">
              <a:rPr lang="en-US" smtClean="0"/>
              <a:pPr eaLnBrk="1" hangingPunct="1"/>
              <a:t>136</a:t>
            </a:fld>
            <a:endParaRPr lang="en-US" smtClean="0"/>
          </a:p>
        </p:txBody>
      </p:sp>
      <p:sp>
        <p:nvSpPr>
          <p:cNvPr id="141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mtClean="0"/>
              <a:t>Grounding Ethernet Cable</a:t>
            </a:r>
          </a:p>
        </p:txBody>
      </p:sp>
      <p:pic>
        <p:nvPicPr>
          <p:cNvPr id="142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762" t="32787" r="4507" b="8197"/>
          <a:stretch>
            <a:fillRect/>
          </a:stretch>
        </p:blipFill>
        <p:spPr>
          <a:xfrm>
            <a:off x="765175" y="1349375"/>
            <a:ext cx="7593013" cy="4351338"/>
          </a:xfrm>
        </p:spPr>
      </p:pic>
      <p:sp>
        <p:nvSpPr>
          <p:cNvPr id="142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10108A-85E8-4747-9CA9-4D37D73A5963}" type="slidenum">
              <a:rPr lang="en-US" smtClean="0"/>
              <a:pPr eaLnBrk="1" hangingPunct="1"/>
              <a:t>137</a:t>
            </a:fld>
            <a:endParaRPr lang="en-US" smtClean="0"/>
          </a:p>
        </p:txBody>
      </p:sp>
      <p:sp>
        <p:nvSpPr>
          <p:cNvPr id="142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Grounding Ethernet Cable</a:t>
            </a:r>
          </a:p>
        </p:txBody>
      </p:sp>
      <p:pic>
        <p:nvPicPr>
          <p:cNvPr id="143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762" t="32787" r="4507" b="8195"/>
          <a:stretch>
            <a:fillRect/>
          </a:stretch>
        </p:blipFill>
        <p:spPr>
          <a:xfrm>
            <a:off x="839788" y="1298575"/>
            <a:ext cx="7586662" cy="4346575"/>
          </a:xfrm>
        </p:spPr>
      </p:pic>
      <p:sp>
        <p:nvSpPr>
          <p:cNvPr id="143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819416-9B46-4415-AE20-4FB2A6E55181}" type="slidenum">
              <a:rPr lang="en-US" smtClean="0"/>
              <a:pPr eaLnBrk="1" hangingPunct="1"/>
              <a:t>138</a:t>
            </a:fld>
            <a:endParaRPr lang="en-US" smtClean="0"/>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mtClean="0"/>
              <a:t>Grounding Ethernet Cable</a:t>
            </a:r>
          </a:p>
        </p:txBody>
      </p:sp>
      <p:sp>
        <p:nvSpPr>
          <p:cNvPr id="144387" name="Rectangle 3"/>
          <p:cNvSpPr>
            <a:spLocks noGrp="1" noChangeArrowheads="1"/>
          </p:cNvSpPr>
          <p:nvPr>
            <p:ph idx="1"/>
          </p:nvPr>
        </p:nvSpPr>
        <p:spPr/>
        <p:txBody>
          <a:bodyPr/>
          <a:lstStyle/>
          <a:p>
            <a:pPr eaLnBrk="1" hangingPunct="1"/>
            <a:r>
              <a:rPr lang="en-US" smtClean="0"/>
              <a:t>In this application this type of cable is grounded only at the end where the cable enters the structure</a:t>
            </a:r>
          </a:p>
        </p:txBody>
      </p:sp>
      <p:sp>
        <p:nvSpPr>
          <p:cNvPr id="144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BB6BC5-089C-4691-A197-B0B6CA0FDDBA}" type="slidenum">
              <a:rPr lang="en-US" smtClean="0"/>
              <a:pPr eaLnBrk="1" hangingPunct="1"/>
              <a:t>139</a:t>
            </a:fld>
            <a:endParaRPr lang="en-US" smtClean="0"/>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Tripp-Lite DNET1</a:t>
            </a: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9B44C9-51C0-423A-8A05-5A2AF104D294}" type="slidenum">
              <a:rPr lang="en-US" smtClean="0"/>
              <a:pPr eaLnBrk="1" hangingPunct="1"/>
              <a:t>14</a:t>
            </a:fld>
            <a:endParaRPr lang="en-US" smtClean="0"/>
          </a:p>
        </p:txBody>
      </p:sp>
      <p:pic>
        <p:nvPicPr>
          <p:cNvPr id="16388" name="Picture 4" descr="TrippLiteDN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333500"/>
            <a:ext cx="74295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smtClean="0"/>
              <a:t>Outdoor Ethernet Cable</a:t>
            </a:r>
          </a:p>
        </p:txBody>
      </p:sp>
      <p:sp>
        <p:nvSpPr>
          <p:cNvPr id="145411" name="Rectangle 3"/>
          <p:cNvSpPr>
            <a:spLocks noGrp="1" noChangeArrowheads="1"/>
          </p:cNvSpPr>
          <p:nvPr>
            <p:ph idx="1"/>
          </p:nvPr>
        </p:nvSpPr>
        <p:spPr/>
        <p:txBody>
          <a:bodyPr/>
          <a:lstStyle/>
          <a:p>
            <a:pPr eaLnBrk="1" hangingPunct="1"/>
            <a:r>
              <a:rPr lang="en-US" smtClean="0"/>
              <a:t>The outermost jacket provides some protection from water penetration due to its thicker outer jacket</a:t>
            </a:r>
          </a:p>
          <a:p>
            <a:pPr eaLnBrk="1" hangingPunct="1"/>
            <a:r>
              <a:rPr lang="en-US" smtClean="0"/>
              <a:t>For more protection, cable similar to loose tube fiber optic cable can be used</a:t>
            </a:r>
          </a:p>
          <a:p>
            <a:pPr eaLnBrk="1" hangingPunct="1"/>
            <a:r>
              <a:rPr lang="en-US" smtClean="0"/>
              <a:t>Here the water protection is afforded by a gel that is between the outside jacket and the inner twisted pair</a:t>
            </a:r>
          </a:p>
        </p:txBody>
      </p:sp>
      <p:sp>
        <p:nvSpPr>
          <p:cNvPr id="145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DCF859-4799-4154-AD69-70E3D9964398}" type="slidenum">
              <a:rPr lang="en-US" smtClean="0"/>
              <a:pPr eaLnBrk="1" hangingPunct="1"/>
              <a:t>140</a:t>
            </a:fld>
            <a:endParaRPr lang="en-US" smtClean="0"/>
          </a:p>
        </p:txBody>
      </p:sp>
      <p:sp>
        <p:nvSpPr>
          <p:cNvPr id="145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smtClean="0"/>
              <a:t>Outdoor Ethernet Cable</a:t>
            </a:r>
          </a:p>
        </p:txBody>
      </p:sp>
      <p:sp>
        <p:nvSpPr>
          <p:cNvPr id="146435" name="Content Placeholder 2"/>
          <p:cNvSpPr>
            <a:spLocks noGrp="1"/>
          </p:cNvSpPr>
          <p:nvPr>
            <p:ph idx="1"/>
          </p:nvPr>
        </p:nvSpPr>
        <p:spPr/>
        <p:txBody>
          <a:bodyPr/>
          <a:lstStyle/>
          <a:p>
            <a:pPr eaLnBrk="1" hangingPunct="1"/>
            <a:r>
              <a:rPr lang="en-US" smtClean="0"/>
              <a:t>As this type of cable has a jacket that is quite a bit larger than the standard indoor Cat5 cable, special RJ-45 style connectors are required for it</a:t>
            </a:r>
          </a:p>
          <a:p>
            <a:pPr eaLnBrk="1" hangingPunct="1"/>
            <a:r>
              <a:rPr lang="en-US" smtClean="0"/>
              <a:t>These connectors can also be used to terminate the metal shield and attach it to ground</a:t>
            </a:r>
          </a:p>
          <a:p>
            <a:pPr eaLnBrk="1" hangingPunct="1"/>
            <a:r>
              <a:rPr lang="en-US" smtClean="0"/>
              <a:t>For example</a:t>
            </a:r>
          </a:p>
        </p:txBody>
      </p:sp>
      <p:sp>
        <p:nvSpPr>
          <p:cNvPr id="146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46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A75550-16FB-4ECC-B1BD-0323DF4134EC}" type="slidenum">
              <a:rPr lang="en-US" smtClean="0"/>
              <a:pPr eaLnBrk="1" hangingPunct="1"/>
              <a:t>141</a:t>
            </a:fld>
            <a:endParaRPr lang="en-US"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title"/>
          </p:nvPr>
        </p:nvSpPr>
        <p:spPr/>
        <p:txBody>
          <a:bodyPr/>
          <a:lstStyle/>
          <a:p>
            <a:pPr eaLnBrk="1" hangingPunct="1"/>
            <a:r>
              <a:rPr lang="en-US" smtClean="0"/>
              <a:t>Outdoor Shielded Connector</a:t>
            </a:r>
          </a:p>
        </p:txBody>
      </p:sp>
      <p:pic>
        <p:nvPicPr>
          <p:cNvPr id="147459" name="Picture 4" descr="Cat5ShieldedJ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65275"/>
            <a:ext cx="6858000" cy="3911600"/>
          </a:xfrm>
        </p:spPr>
      </p:pic>
      <p:sp>
        <p:nvSpPr>
          <p:cNvPr id="147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04FE22-32AA-4B5C-B6AE-6B888CE4015D}" type="slidenum">
              <a:rPr lang="en-US" smtClean="0"/>
              <a:pPr eaLnBrk="1" hangingPunct="1"/>
              <a:t>142</a:t>
            </a:fld>
            <a:endParaRPr lang="en-US" smtClean="0"/>
          </a:p>
        </p:txBody>
      </p:sp>
      <p:sp>
        <p:nvSpPr>
          <p:cNvPr id="147461" name="Text Box 8"/>
          <p:cNvSpPr txBox="1">
            <a:spLocks noChangeArrowheads="1"/>
          </p:cNvSpPr>
          <p:nvPr/>
        </p:nvSpPr>
        <p:spPr bwMode="auto">
          <a:xfrm>
            <a:off x="304800" y="5372100"/>
            <a:ext cx="45069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Larger opening for the larger outdoor cable and metal covering to use to terminate the shielding</a:t>
            </a:r>
          </a:p>
        </p:txBody>
      </p:sp>
      <p:sp>
        <p:nvSpPr>
          <p:cNvPr id="147462" name="Line 9"/>
          <p:cNvSpPr>
            <a:spLocks noChangeShapeType="1"/>
          </p:cNvSpPr>
          <p:nvPr/>
        </p:nvSpPr>
        <p:spPr bwMode="auto">
          <a:xfrm flipV="1">
            <a:off x="2305050" y="4945063"/>
            <a:ext cx="762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7463"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title"/>
          </p:nvPr>
        </p:nvSpPr>
        <p:spPr/>
        <p:txBody>
          <a:bodyPr/>
          <a:lstStyle/>
          <a:p>
            <a:pPr eaLnBrk="1" hangingPunct="1"/>
            <a:r>
              <a:rPr lang="en-US" smtClean="0"/>
              <a:t>Outdoor Shielded Connector</a:t>
            </a:r>
          </a:p>
        </p:txBody>
      </p:sp>
      <p:pic>
        <p:nvPicPr>
          <p:cNvPr id="148483" name="Picture 4" descr="RJ45ShieldedPlu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677988"/>
            <a:ext cx="5257800" cy="3536950"/>
          </a:xfrm>
        </p:spPr>
      </p:pic>
      <p:sp>
        <p:nvSpPr>
          <p:cNvPr id="148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701B21-E924-4FBA-B030-1ADF8D6B1888}" type="slidenum">
              <a:rPr lang="en-US" smtClean="0"/>
              <a:pPr eaLnBrk="1" hangingPunct="1"/>
              <a:t>143</a:t>
            </a:fld>
            <a:endParaRPr lang="en-US" smtClean="0"/>
          </a:p>
        </p:txBody>
      </p:sp>
      <p:sp>
        <p:nvSpPr>
          <p:cNvPr id="1484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38150" y="546100"/>
            <a:ext cx="8229600" cy="587375"/>
          </a:xfrm>
        </p:spPr>
        <p:txBody>
          <a:bodyPr/>
          <a:lstStyle/>
          <a:p>
            <a:pPr eaLnBrk="1" hangingPunct="1"/>
            <a:r>
              <a:rPr lang="en-US" smtClean="0"/>
              <a:t>Outdoor Ethernet Cable</a:t>
            </a:r>
          </a:p>
        </p:txBody>
      </p:sp>
      <p:sp>
        <p:nvSpPr>
          <p:cNvPr id="149507" name="Rectangle 3"/>
          <p:cNvSpPr>
            <a:spLocks noGrp="1" noChangeArrowheads="1"/>
          </p:cNvSpPr>
          <p:nvPr>
            <p:ph idx="1"/>
          </p:nvPr>
        </p:nvSpPr>
        <p:spPr/>
        <p:txBody>
          <a:bodyPr/>
          <a:lstStyle/>
          <a:p>
            <a:pPr eaLnBrk="1" hangingPunct="1"/>
            <a:r>
              <a:rPr lang="en-US" smtClean="0"/>
              <a:t>The connection, whether grounded by using a shield grounding kit or relying on the connection to the RJ-45 connector, should attach to a ground block at the building entrance</a:t>
            </a:r>
          </a:p>
          <a:p>
            <a:pPr eaLnBrk="1" hangingPunct="1"/>
            <a:r>
              <a:rPr lang="en-US" smtClean="0"/>
              <a:t>For example</a:t>
            </a:r>
          </a:p>
        </p:txBody>
      </p:sp>
      <p:sp>
        <p:nvSpPr>
          <p:cNvPr id="149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5E876E-5BC3-4253-8996-B6DED3F3B81B}" type="slidenum">
              <a:rPr lang="en-US" smtClean="0"/>
              <a:pPr eaLnBrk="1" hangingPunct="1"/>
              <a:t>144</a:t>
            </a:fld>
            <a:endParaRPr lang="en-US" smtClean="0"/>
          </a:p>
        </p:txBody>
      </p:sp>
      <p:sp>
        <p:nvSpPr>
          <p:cNvPr id="149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38150" y="565150"/>
            <a:ext cx="8229600" cy="571500"/>
          </a:xfrm>
        </p:spPr>
        <p:txBody>
          <a:bodyPr/>
          <a:lstStyle/>
          <a:p>
            <a:pPr eaLnBrk="1" hangingPunct="1"/>
            <a:r>
              <a:rPr lang="en-US" smtClean="0"/>
              <a:t>Outdoor Ethernet Cable</a:t>
            </a:r>
          </a:p>
        </p:txBody>
      </p:sp>
      <p:pic>
        <p:nvPicPr>
          <p:cNvPr id="150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824" t="32787" r="3279" b="8195"/>
          <a:stretch>
            <a:fillRect/>
          </a:stretch>
        </p:blipFill>
        <p:spPr>
          <a:xfrm>
            <a:off x="1897063" y="1939925"/>
            <a:ext cx="5341937" cy="3436938"/>
          </a:xfrm>
        </p:spPr>
      </p:pic>
      <p:sp>
        <p:nvSpPr>
          <p:cNvPr id="150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B7DD89-E625-4BEF-BEBA-AD8C0125FC74}" type="slidenum">
              <a:rPr lang="en-US" smtClean="0"/>
              <a:pPr eaLnBrk="1" hangingPunct="1"/>
              <a:t>145</a:t>
            </a:fld>
            <a:endParaRPr lang="en-US" smtClean="0"/>
          </a:p>
        </p:txBody>
      </p:sp>
      <p:sp>
        <p:nvSpPr>
          <p:cNvPr id="150533" name="Text Box 4"/>
          <p:cNvSpPr txBox="1">
            <a:spLocks noChangeArrowheads="1"/>
          </p:cNvSpPr>
          <p:nvPr/>
        </p:nvSpPr>
        <p:spPr bwMode="auto">
          <a:xfrm>
            <a:off x="762000" y="5794375"/>
            <a:ext cx="411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Outdoor Ethernet Cable - In</a:t>
            </a:r>
          </a:p>
        </p:txBody>
      </p:sp>
      <p:sp>
        <p:nvSpPr>
          <p:cNvPr id="150534" name="Text Box 5"/>
          <p:cNvSpPr txBox="1">
            <a:spLocks noChangeArrowheads="1"/>
          </p:cNvSpPr>
          <p:nvPr/>
        </p:nvSpPr>
        <p:spPr bwMode="auto">
          <a:xfrm>
            <a:off x="4876800" y="1524000"/>
            <a:ext cx="411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Outdoor Ethernet Cable - In</a:t>
            </a:r>
          </a:p>
        </p:txBody>
      </p:sp>
      <p:sp>
        <p:nvSpPr>
          <p:cNvPr id="150535" name="Text Box 6"/>
          <p:cNvSpPr txBox="1">
            <a:spLocks noChangeArrowheads="1"/>
          </p:cNvSpPr>
          <p:nvPr/>
        </p:nvSpPr>
        <p:spPr bwMode="auto">
          <a:xfrm>
            <a:off x="228600" y="1539875"/>
            <a:ext cx="18288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Ground Wire Connection</a:t>
            </a:r>
          </a:p>
        </p:txBody>
      </p:sp>
      <p:sp>
        <p:nvSpPr>
          <p:cNvPr id="150536" name="Line 7"/>
          <p:cNvSpPr>
            <a:spLocks noChangeShapeType="1"/>
          </p:cNvSpPr>
          <p:nvPr/>
        </p:nvSpPr>
        <p:spPr bwMode="auto">
          <a:xfrm>
            <a:off x="2057400" y="1905000"/>
            <a:ext cx="1524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0537" name="Line 8"/>
          <p:cNvSpPr>
            <a:spLocks noChangeShapeType="1"/>
          </p:cNvSpPr>
          <p:nvPr/>
        </p:nvSpPr>
        <p:spPr bwMode="auto">
          <a:xfrm flipH="1">
            <a:off x="5715000" y="1981200"/>
            <a:ext cx="914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0538" name="Line 9"/>
          <p:cNvSpPr>
            <a:spLocks noChangeShapeType="1"/>
          </p:cNvSpPr>
          <p:nvPr/>
        </p:nvSpPr>
        <p:spPr bwMode="auto">
          <a:xfrm flipV="1">
            <a:off x="2590800" y="5243513"/>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0539"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Outdoor Ethernet Cable</a:t>
            </a:r>
          </a:p>
        </p:txBody>
      </p:sp>
      <p:sp>
        <p:nvSpPr>
          <p:cNvPr id="151555" name="Rectangle 3"/>
          <p:cNvSpPr>
            <a:spLocks noGrp="1" noChangeArrowheads="1"/>
          </p:cNvSpPr>
          <p:nvPr>
            <p:ph idx="1"/>
          </p:nvPr>
        </p:nvSpPr>
        <p:spPr/>
        <p:txBody>
          <a:bodyPr/>
          <a:lstStyle/>
          <a:p>
            <a:pPr eaLnBrk="1" hangingPunct="1"/>
            <a:r>
              <a:rPr lang="en-US" smtClean="0"/>
              <a:t>A better, although more expensive, solution is to use fiber optic cable outside</a:t>
            </a:r>
          </a:p>
          <a:p>
            <a:pPr eaLnBrk="1" hangingPunct="1"/>
            <a:r>
              <a:rPr lang="en-US" smtClean="0"/>
              <a:t>Fiber optic cable avoids most of these problems</a:t>
            </a:r>
          </a:p>
          <a:p>
            <a:pPr eaLnBrk="1" hangingPunct="1"/>
            <a:r>
              <a:rPr lang="en-US" smtClean="0"/>
              <a:t>Unfortunately except for FSO – Free Space Optics equipment, outdoor devices used in wireless data networks do not use fiber optic connections yet</a:t>
            </a:r>
          </a:p>
        </p:txBody>
      </p:sp>
      <p:sp>
        <p:nvSpPr>
          <p:cNvPr id="151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0712D5-DC02-495A-AC39-47F234051020}" type="slidenum">
              <a:rPr lang="en-US" smtClean="0"/>
              <a:pPr eaLnBrk="1" hangingPunct="1"/>
              <a:t>146</a:t>
            </a:fld>
            <a:endParaRPr lang="en-US" smtClean="0"/>
          </a:p>
        </p:txBody>
      </p:sp>
      <p:sp>
        <p:nvSpPr>
          <p:cNvPr id="151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Delivering Power to the Site</a:t>
            </a:r>
          </a:p>
        </p:txBody>
      </p:sp>
      <p:sp>
        <p:nvSpPr>
          <p:cNvPr id="152579" name="Rectangle 3"/>
          <p:cNvSpPr>
            <a:spLocks noGrp="1" noChangeArrowheads="1"/>
          </p:cNvSpPr>
          <p:nvPr>
            <p:ph idx="1"/>
          </p:nvPr>
        </p:nvSpPr>
        <p:spPr/>
        <p:txBody>
          <a:bodyPr/>
          <a:lstStyle/>
          <a:p>
            <a:pPr eaLnBrk="1" hangingPunct="1"/>
            <a:r>
              <a:rPr lang="en-US" smtClean="0"/>
              <a:t>Regardless of how power ultimately reaches the equipment, it must first be delivered to the site</a:t>
            </a:r>
          </a:p>
          <a:p>
            <a:pPr eaLnBrk="1" hangingPunct="1"/>
            <a:r>
              <a:rPr lang="en-US" smtClean="0"/>
              <a:t>This can be by</a:t>
            </a:r>
          </a:p>
          <a:p>
            <a:pPr lvl="1" eaLnBrk="1" hangingPunct="1"/>
            <a:r>
              <a:rPr lang="en-US" smtClean="0"/>
              <a:t>Standard AC power</a:t>
            </a:r>
          </a:p>
          <a:p>
            <a:pPr lvl="1" eaLnBrk="1" hangingPunct="1"/>
            <a:r>
              <a:rPr lang="en-US" smtClean="0"/>
              <a:t>Solar Power</a:t>
            </a:r>
          </a:p>
        </p:txBody>
      </p:sp>
      <p:sp>
        <p:nvSpPr>
          <p:cNvPr id="152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7801D2-C8A6-4794-95B9-1A3637D46148}" type="slidenum">
              <a:rPr lang="en-US" smtClean="0"/>
              <a:pPr eaLnBrk="1" hangingPunct="1"/>
              <a:t>147</a:t>
            </a:fld>
            <a:endParaRPr lang="en-US" smtClean="0"/>
          </a:p>
        </p:txBody>
      </p:sp>
      <p:sp>
        <p:nvSpPr>
          <p:cNvPr id="152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mtClean="0"/>
              <a:t>Standard AC Power</a:t>
            </a:r>
          </a:p>
        </p:txBody>
      </p:sp>
      <p:sp>
        <p:nvSpPr>
          <p:cNvPr id="153603" name="Rectangle 3"/>
          <p:cNvSpPr>
            <a:spLocks noGrp="1" noChangeArrowheads="1"/>
          </p:cNvSpPr>
          <p:nvPr>
            <p:ph idx="1"/>
          </p:nvPr>
        </p:nvSpPr>
        <p:spPr/>
        <p:txBody>
          <a:bodyPr/>
          <a:lstStyle/>
          <a:p>
            <a:pPr eaLnBrk="1" hangingPunct="1"/>
            <a:r>
              <a:rPr lang="en-US" smtClean="0"/>
              <a:t>The main considerations when extending a standard source of electrical power to a site are safe installation and voltage drop</a:t>
            </a:r>
          </a:p>
          <a:p>
            <a:pPr eaLnBrk="1" hangingPunct="1"/>
            <a:r>
              <a:rPr lang="en-US" smtClean="0"/>
              <a:t>The longer the distance from the breaker box to the site, the lower the voltage level on arrival</a:t>
            </a:r>
          </a:p>
          <a:p>
            <a:pPr eaLnBrk="1" hangingPunct="1"/>
            <a:r>
              <a:rPr lang="en-US" smtClean="0"/>
              <a:t>The NEC - National Electrical Code does not have any requirement for this, but it does include recommended values</a:t>
            </a:r>
          </a:p>
        </p:txBody>
      </p:sp>
      <p:sp>
        <p:nvSpPr>
          <p:cNvPr id="153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1A5957-001D-47A4-A480-E6BBB63C5066}" type="slidenum">
              <a:rPr lang="en-US" smtClean="0"/>
              <a:pPr eaLnBrk="1" hangingPunct="1"/>
              <a:t>148</a:t>
            </a:fld>
            <a:endParaRPr lang="en-US" smtClean="0"/>
          </a:p>
        </p:txBody>
      </p:sp>
      <p:sp>
        <p:nvSpPr>
          <p:cNvPr id="153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smtClean="0"/>
              <a:t>Standard AC Power</a:t>
            </a:r>
          </a:p>
        </p:txBody>
      </p:sp>
      <p:sp>
        <p:nvSpPr>
          <p:cNvPr id="154627" name="Content Placeholder 2"/>
          <p:cNvSpPr>
            <a:spLocks noGrp="1"/>
          </p:cNvSpPr>
          <p:nvPr>
            <p:ph idx="1"/>
          </p:nvPr>
        </p:nvSpPr>
        <p:spPr/>
        <p:txBody>
          <a:bodyPr/>
          <a:lstStyle/>
          <a:p>
            <a:pPr eaLnBrk="1" hangingPunct="1"/>
            <a:r>
              <a:rPr lang="en-US" smtClean="0"/>
              <a:t>NEC 210-19 and 215-2 recommend 5% maximum drop for feeder circuits and 3% maximum drop for branch circuits</a:t>
            </a:r>
          </a:p>
          <a:p>
            <a:pPr eaLnBrk="1" hangingPunct="1"/>
            <a:r>
              <a:rPr lang="en-US" smtClean="0"/>
              <a:t>A formula for this is</a:t>
            </a:r>
          </a:p>
        </p:txBody>
      </p:sp>
      <p:sp>
        <p:nvSpPr>
          <p:cNvPr id="154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54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18346E-819D-4CFC-B354-19062F9F1ACA}" type="slidenum">
              <a:rPr lang="en-US" smtClean="0"/>
              <a:pPr eaLnBrk="1" hangingPunct="1"/>
              <a:t>149</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Telephone Lines Protection</a:t>
            </a:r>
          </a:p>
        </p:txBody>
      </p:sp>
      <p:sp>
        <p:nvSpPr>
          <p:cNvPr id="17411" name="Rectangle 3"/>
          <p:cNvSpPr>
            <a:spLocks noGrp="1" noChangeArrowheads="1"/>
          </p:cNvSpPr>
          <p:nvPr>
            <p:ph idx="1"/>
          </p:nvPr>
        </p:nvSpPr>
        <p:spPr/>
        <p:txBody>
          <a:bodyPr/>
          <a:lstStyle/>
          <a:p>
            <a:pPr eaLnBrk="1" hangingPunct="1"/>
            <a:r>
              <a:rPr lang="en-US" smtClean="0"/>
              <a:t>The protection for the telephone lines at the site is provided by the telephone company</a:t>
            </a:r>
          </a:p>
          <a:p>
            <a:pPr eaLnBrk="1" hangingPunct="1"/>
            <a:r>
              <a:rPr lang="en-US" smtClean="0"/>
              <a:t>Additional protection can be accomplished by using a surge protector device between the telephone company’s demarc and the customer end equipment</a:t>
            </a:r>
          </a:p>
          <a:p>
            <a:pPr eaLnBrk="1" hangingPunct="1"/>
            <a:r>
              <a:rPr lang="en-US" smtClean="0"/>
              <a:t>For example, this unit from PolyPhaser will provide some additional protection</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AF3FCA-3516-4203-9BC5-61DFA1E9F1F4}" type="slidenum">
              <a:rPr lang="en-US" smtClean="0"/>
              <a:pPr eaLnBrk="1" hangingPunct="1"/>
              <a:t>15</a:t>
            </a:fld>
            <a:endParaRPr lang="en-US" smtClean="0"/>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Standard AC Power</a:t>
            </a:r>
          </a:p>
        </p:txBody>
      </p:sp>
      <p:sp>
        <p:nvSpPr>
          <p:cNvPr id="155651" name="Rectangle 3"/>
          <p:cNvSpPr>
            <a:spLocks noGrp="1" noChangeArrowheads="1"/>
          </p:cNvSpPr>
          <p:nvPr>
            <p:ph idx="1"/>
          </p:nvPr>
        </p:nvSpPr>
        <p:spPr/>
        <p:txBody>
          <a:bodyPr/>
          <a:lstStyle/>
          <a:p>
            <a:pPr eaLnBrk="1" hangingPunct="1"/>
            <a:r>
              <a:rPr lang="en-US" smtClean="0"/>
              <a:t>Voltage Drop = (Factor X Amps X Feet)/100</a:t>
            </a:r>
          </a:p>
          <a:p>
            <a:pPr eaLnBrk="1" hangingPunct="1"/>
            <a:r>
              <a:rPr lang="en-US" smtClean="0"/>
              <a:t>This formula is used along with a table from the NEC that shows the value to use for the factor above based on the size of the wire</a:t>
            </a:r>
          </a:p>
          <a:p>
            <a:pPr eaLnBrk="1" hangingPunct="1"/>
            <a:r>
              <a:rPr lang="en-US" smtClean="0"/>
              <a:t>Here are the values for common copper wire sizes</a:t>
            </a:r>
          </a:p>
        </p:txBody>
      </p:sp>
      <p:sp>
        <p:nvSpPr>
          <p:cNvPr id="155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170EB2-1CC5-477A-9FB1-5D43CA1885C8}" type="slidenum">
              <a:rPr lang="en-US" smtClean="0"/>
              <a:pPr eaLnBrk="1" hangingPunct="1"/>
              <a:t>150</a:t>
            </a:fld>
            <a:endParaRPr lang="en-US" smtClean="0"/>
          </a:p>
        </p:txBody>
      </p:sp>
      <p:sp>
        <p:nvSpPr>
          <p:cNvPr id="155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mtClean="0"/>
              <a:t>Standard AC Power</a:t>
            </a:r>
          </a:p>
        </p:txBody>
      </p:sp>
      <p:graphicFrame>
        <p:nvGraphicFramePr>
          <p:cNvPr id="1198115" name="Group 35"/>
          <p:cNvGraphicFramePr>
            <a:graphicFrameLocks noGrp="1"/>
          </p:cNvGraphicFramePr>
          <p:nvPr>
            <p:ph sz="half" idx="2"/>
          </p:nvPr>
        </p:nvGraphicFramePr>
        <p:xfrm>
          <a:off x="2441575" y="1533525"/>
          <a:ext cx="4114800" cy="3194050"/>
        </p:xfrm>
        <a:graphic>
          <a:graphicData uri="http://schemas.openxmlformats.org/drawingml/2006/table">
            <a:tbl>
              <a:tblPr/>
              <a:tblGrid>
                <a:gridCol w="2057400"/>
                <a:gridCol w="2057400"/>
              </a:tblGrid>
              <a:tr h="3968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err="1" smtClean="0">
                          <a:ln>
                            <a:noFill/>
                          </a:ln>
                          <a:solidFill>
                            <a:schemeClr val="tx1"/>
                          </a:solidFill>
                          <a:effectLst/>
                          <a:latin typeface="Times New Roman" pitchFamily="18" charset="0"/>
                        </a:rPr>
                        <a:t>AWG</a:t>
                      </a:r>
                      <a:r>
                        <a:rPr kumimoji="0" lang="en-US" sz="2000" b="0" i="0" u="none" strike="noStrike" cap="none" normalizeH="0" baseline="0" dirty="0" smtClean="0">
                          <a:ln>
                            <a:noFill/>
                          </a:ln>
                          <a:solidFill>
                            <a:schemeClr val="tx1"/>
                          </a:solidFill>
                          <a:effectLst/>
                          <a:latin typeface="Times New Roman" pitchFamily="18" charset="0"/>
                        </a:rPr>
                        <a:t> Wire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Factor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.4762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.1961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.0833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.0538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67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A0C216-4BFA-45BE-900E-59CCF5921D1C}" type="slidenum">
              <a:rPr lang="en-US" smtClean="0"/>
              <a:pPr eaLnBrk="1" hangingPunct="1"/>
              <a:t>151</a:t>
            </a:fld>
            <a:endParaRPr lang="en-US" smtClean="0"/>
          </a:p>
        </p:txBody>
      </p:sp>
      <p:sp>
        <p:nvSpPr>
          <p:cNvPr id="156702" name="Footer Placeholder 3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smtClean="0"/>
              <a:t>Standard AC Power</a:t>
            </a:r>
          </a:p>
        </p:txBody>
      </p:sp>
      <p:sp>
        <p:nvSpPr>
          <p:cNvPr id="157699" name="Content Placeholder 2"/>
          <p:cNvSpPr>
            <a:spLocks noGrp="1"/>
          </p:cNvSpPr>
          <p:nvPr>
            <p:ph idx="1"/>
          </p:nvPr>
        </p:nvSpPr>
        <p:spPr/>
        <p:txBody>
          <a:bodyPr/>
          <a:lstStyle/>
          <a:p>
            <a:pPr eaLnBrk="1" hangingPunct="1">
              <a:lnSpc>
                <a:spcPct val="90000"/>
              </a:lnSpc>
            </a:pPr>
            <a:r>
              <a:rPr lang="en-US" smtClean="0"/>
              <a:t>Let’s compute a sample to illustrate this</a:t>
            </a:r>
          </a:p>
          <a:p>
            <a:pPr eaLnBrk="1" hangingPunct="1">
              <a:lnSpc>
                <a:spcPct val="90000"/>
              </a:lnSpc>
            </a:pPr>
            <a:r>
              <a:rPr lang="en-US" smtClean="0"/>
              <a:t>One site I looked at has the equipment cabinet 396 feet from the breaker box</a:t>
            </a:r>
          </a:p>
          <a:p>
            <a:pPr eaLnBrk="1" hangingPunct="1">
              <a:lnSpc>
                <a:spcPct val="90000"/>
              </a:lnSpc>
            </a:pPr>
            <a:r>
              <a:rPr lang="en-US" smtClean="0"/>
              <a:t>If the maximum drop is 5%, what size wire is needed for the equipment in the equipment cabinet</a:t>
            </a:r>
          </a:p>
        </p:txBody>
      </p:sp>
      <p:sp>
        <p:nvSpPr>
          <p:cNvPr id="157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57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4E048D-11C4-4E00-91C6-6923DD42074C}" type="slidenum">
              <a:rPr lang="en-US" smtClean="0"/>
              <a:pPr eaLnBrk="1" hangingPunct="1"/>
              <a:t>152</a:t>
            </a:fld>
            <a:endParaRPr lang="en-US"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smtClean="0"/>
              <a:t>Standard AC Power</a:t>
            </a:r>
          </a:p>
        </p:txBody>
      </p:sp>
      <p:sp>
        <p:nvSpPr>
          <p:cNvPr id="158723" name="Content Placeholder 2"/>
          <p:cNvSpPr>
            <a:spLocks noGrp="1"/>
          </p:cNvSpPr>
          <p:nvPr>
            <p:ph idx="1"/>
          </p:nvPr>
        </p:nvSpPr>
        <p:spPr/>
        <p:txBody>
          <a:bodyPr/>
          <a:lstStyle/>
          <a:p>
            <a:pPr eaLnBrk="1" hangingPunct="1">
              <a:lnSpc>
                <a:spcPct val="90000"/>
              </a:lnSpc>
            </a:pPr>
            <a:r>
              <a:rPr lang="en-US" smtClean="0"/>
              <a:t>The equipment cabinet contains the following</a:t>
            </a:r>
          </a:p>
          <a:p>
            <a:pPr lvl="1" eaLnBrk="1" hangingPunct="1">
              <a:lnSpc>
                <a:spcPct val="90000"/>
              </a:lnSpc>
            </a:pPr>
            <a:r>
              <a:rPr lang="en-US" smtClean="0"/>
              <a:t>Access Point</a:t>
            </a:r>
          </a:p>
          <a:p>
            <a:pPr lvl="1" eaLnBrk="1" hangingPunct="1">
              <a:lnSpc>
                <a:spcPct val="90000"/>
              </a:lnSpc>
            </a:pPr>
            <a:r>
              <a:rPr lang="en-US" smtClean="0"/>
              <a:t>Router</a:t>
            </a:r>
          </a:p>
          <a:p>
            <a:pPr lvl="1" eaLnBrk="1" hangingPunct="1">
              <a:lnSpc>
                <a:spcPct val="90000"/>
              </a:lnSpc>
            </a:pPr>
            <a:r>
              <a:rPr lang="en-US" smtClean="0"/>
              <a:t>PC</a:t>
            </a:r>
          </a:p>
          <a:p>
            <a:pPr lvl="1" eaLnBrk="1" hangingPunct="1">
              <a:lnSpc>
                <a:spcPct val="90000"/>
              </a:lnSpc>
            </a:pPr>
            <a:r>
              <a:rPr lang="en-US" smtClean="0"/>
              <a:t>Hub</a:t>
            </a:r>
          </a:p>
          <a:p>
            <a:pPr lvl="1" eaLnBrk="1" hangingPunct="1">
              <a:lnSpc>
                <a:spcPct val="90000"/>
              </a:lnSpc>
            </a:pPr>
            <a:r>
              <a:rPr lang="en-US" smtClean="0"/>
              <a:t>Refrigerator</a:t>
            </a:r>
          </a:p>
          <a:p>
            <a:pPr eaLnBrk="1" hangingPunct="1">
              <a:lnSpc>
                <a:spcPct val="90000"/>
              </a:lnSpc>
            </a:pPr>
            <a:r>
              <a:rPr lang="en-US" smtClean="0"/>
              <a:t>A PoE adaptor provides power to the access point on top of a tower</a:t>
            </a:r>
          </a:p>
        </p:txBody>
      </p:sp>
      <p:sp>
        <p:nvSpPr>
          <p:cNvPr id="158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58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B7DF03-E584-4DE2-8036-E1149E9EA1E0}" type="slidenum">
              <a:rPr lang="en-US" smtClean="0"/>
              <a:pPr eaLnBrk="1" hangingPunct="1"/>
              <a:t>153</a:t>
            </a:fld>
            <a:endParaRPr lang="en-US"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mtClean="0"/>
              <a:t>Standard AC Power</a:t>
            </a:r>
          </a:p>
        </p:txBody>
      </p:sp>
      <p:sp>
        <p:nvSpPr>
          <p:cNvPr id="159747" name="Rectangle 3"/>
          <p:cNvSpPr>
            <a:spLocks noGrp="1" noChangeArrowheads="1"/>
          </p:cNvSpPr>
          <p:nvPr>
            <p:ph idx="1"/>
          </p:nvPr>
        </p:nvSpPr>
        <p:spPr/>
        <p:txBody>
          <a:bodyPr/>
          <a:lstStyle/>
          <a:p>
            <a:pPr eaLnBrk="1" hangingPunct="1">
              <a:lnSpc>
                <a:spcPct val="90000"/>
              </a:lnSpc>
            </a:pPr>
            <a:r>
              <a:rPr lang="en-US" smtClean="0"/>
              <a:t>The refrigerator in a small building on the site is used to keep the router, PC, and hub cool</a:t>
            </a:r>
          </a:p>
          <a:p>
            <a:pPr eaLnBrk="1" hangingPunct="1">
              <a:lnSpc>
                <a:spcPct val="90000"/>
              </a:lnSpc>
            </a:pPr>
            <a:r>
              <a:rPr lang="en-US" smtClean="0"/>
              <a:t>This site is used as an example due to the high electrical load requirements, mostly due to the PC, router, and refrigerator</a:t>
            </a:r>
          </a:p>
        </p:txBody>
      </p:sp>
      <p:sp>
        <p:nvSpPr>
          <p:cNvPr id="159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174217-2C7F-422E-A53F-D424C69EB612}" type="slidenum">
              <a:rPr lang="en-US" smtClean="0"/>
              <a:pPr eaLnBrk="1" hangingPunct="1"/>
              <a:t>154</a:t>
            </a:fld>
            <a:endParaRPr lang="en-US" smtClean="0"/>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eaLnBrk="1" hangingPunct="1"/>
            <a:r>
              <a:rPr lang="en-US" smtClean="0"/>
              <a:t>Standard AC Power</a:t>
            </a:r>
          </a:p>
        </p:txBody>
      </p:sp>
      <p:sp>
        <p:nvSpPr>
          <p:cNvPr id="160771" name="Content Placeholder 2"/>
          <p:cNvSpPr>
            <a:spLocks noGrp="1"/>
          </p:cNvSpPr>
          <p:nvPr>
            <p:ph idx="1"/>
          </p:nvPr>
        </p:nvSpPr>
        <p:spPr/>
        <p:txBody>
          <a:bodyPr/>
          <a:lstStyle/>
          <a:p>
            <a:pPr eaLnBrk="1" hangingPunct="1">
              <a:lnSpc>
                <a:spcPct val="90000"/>
              </a:lnSpc>
            </a:pPr>
            <a:r>
              <a:rPr lang="en-US" smtClean="0"/>
              <a:t>Consult the specifications for each device to find out how many amps each draws</a:t>
            </a:r>
          </a:p>
          <a:p>
            <a:pPr lvl="1" eaLnBrk="1" hangingPunct="1">
              <a:lnSpc>
                <a:spcPct val="90000"/>
              </a:lnSpc>
            </a:pPr>
            <a:r>
              <a:rPr lang="en-US" smtClean="0"/>
              <a:t>Access Point – 0.35 amps</a:t>
            </a:r>
          </a:p>
          <a:p>
            <a:pPr lvl="1" eaLnBrk="1" hangingPunct="1">
              <a:lnSpc>
                <a:spcPct val="90000"/>
              </a:lnSpc>
            </a:pPr>
            <a:r>
              <a:rPr lang="en-US" smtClean="0"/>
              <a:t>PC – 6 amps</a:t>
            </a:r>
          </a:p>
          <a:p>
            <a:pPr lvl="1" eaLnBrk="1" hangingPunct="1">
              <a:lnSpc>
                <a:spcPct val="90000"/>
              </a:lnSpc>
            </a:pPr>
            <a:r>
              <a:rPr lang="en-US" smtClean="0"/>
              <a:t>Router – 1.5 amps</a:t>
            </a:r>
          </a:p>
          <a:p>
            <a:pPr lvl="1" eaLnBrk="1" hangingPunct="1">
              <a:lnSpc>
                <a:spcPct val="90000"/>
              </a:lnSpc>
            </a:pPr>
            <a:r>
              <a:rPr lang="en-US" smtClean="0"/>
              <a:t>Hub – 0.0625 amps</a:t>
            </a:r>
          </a:p>
          <a:p>
            <a:pPr lvl="1" eaLnBrk="1" hangingPunct="1">
              <a:lnSpc>
                <a:spcPct val="90000"/>
              </a:lnSpc>
            </a:pPr>
            <a:r>
              <a:rPr lang="en-US" smtClean="0"/>
              <a:t>Refrigerator – 0.9 amps</a:t>
            </a:r>
          </a:p>
          <a:p>
            <a:pPr eaLnBrk="1" hangingPunct="1">
              <a:lnSpc>
                <a:spcPct val="90000"/>
              </a:lnSpc>
            </a:pPr>
            <a:r>
              <a:rPr lang="en-US" smtClean="0"/>
              <a:t>The total is 8.8125 or rounded up, 9 amps</a:t>
            </a:r>
          </a:p>
        </p:txBody>
      </p:sp>
      <p:sp>
        <p:nvSpPr>
          <p:cNvPr id="160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0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EBD230-D3C5-464A-B4C5-696A7DCCDCA3}" type="slidenum">
              <a:rPr lang="en-US" smtClean="0"/>
              <a:pPr eaLnBrk="1" hangingPunct="1"/>
              <a:t>155</a:t>
            </a:fld>
            <a:endParaRPr lang="en-US"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Standard AC Power</a:t>
            </a:r>
          </a:p>
        </p:txBody>
      </p:sp>
      <p:sp>
        <p:nvSpPr>
          <p:cNvPr id="161795" name="Rectangle 3"/>
          <p:cNvSpPr>
            <a:spLocks noGrp="1" noChangeArrowheads="1"/>
          </p:cNvSpPr>
          <p:nvPr>
            <p:ph idx="1"/>
          </p:nvPr>
        </p:nvSpPr>
        <p:spPr/>
        <p:txBody>
          <a:bodyPr/>
          <a:lstStyle/>
          <a:p>
            <a:pPr eaLnBrk="1" hangingPunct="1"/>
            <a:r>
              <a:rPr lang="en-US" smtClean="0"/>
              <a:t>Plug these values into the formula</a:t>
            </a:r>
          </a:p>
          <a:p>
            <a:pPr eaLnBrk="1" hangingPunct="1"/>
            <a:r>
              <a:rPr lang="en-US" smtClean="0"/>
              <a:t>Adjust the size of the wire to produce no more than 5% voltage drop</a:t>
            </a:r>
          </a:p>
          <a:p>
            <a:pPr eaLnBrk="1" hangingPunct="1"/>
            <a:r>
              <a:rPr lang="en-US" smtClean="0"/>
              <a:t>In this example that is AWG 8 size wire</a:t>
            </a:r>
          </a:p>
          <a:p>
            <a:pPr eaLnBrk="1" hangingPunct="1"/>
            <a:r>
              <a:rPr lang="en-US" smtClean="0"/>
              <a:t>This calculation assumes copper wire and a single phase circuit</a:t>
            </a:r>
          </a:p>
          <a:p>
            <a:pPr eaLnBrk="1" hangingPunct="1"/>
            <a:r>
              <a:rPr lang="en-US" smtClean="0"/>
              <a:t>AWG 8 is large wire</a:t>
            </a:r>
          </a:p>
        </p:txBody>
      </p:sp>
      <p:sp>
        <p:nvSpPr>
          <p:cNvPr id="161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6D601B-8907-4279-B156-F16EF78C3661}" type="slidenum">
              <a:rPr lang="en-US" smtClean="0"/>
              <a:pPr eaLnBrk="1" hangingPunct="1"/>
              <a:t>156</a:t>
            </a:fld>
            <a:endParaRPr lang="en-US" smtClean="0"/>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smtClean="0"/>
              <a:t>Standard AC Power</a:t>
            </a:r>
          </a:p>
        </p:txBody>
      </p:sp>
      <p:sp>
        <p:nvSpPr>
          <p:cNvPr id="162819" name="Content Placeholder 2"/>
          <p:cNvSpPr>
            <a:spLocks noGrp="1"/>
          </p:cNvSpPr>
          <p:nvPr>
            <p:ph idx="1"/>
          </p:nvPr>
        </p:nvSpPr>
        <p:spPr/>
        <p:txBody>
          <a:bodyPr/>
          <a:lstStyle/>
          <a:p>
            <a:pPr eaLnBrk="1" hangingPunct="1"/>
            <a:r>
              <a:rPr lang="en-US" smtClean="0"/>
              <a:t>Each wire is .128 inches or 3.26 mm in diameter</a:t>
            </a:r>
          </a:p>
          <a:p>
            <a:pPr eaLnBrk="1" hangingPunct="1"/>
            <a:r>
              <a:rPr lang="en-US" smtClean="0"/>
              <a:t>There will be two or three conductors, the bare ground wire, plus the covering around all of them</a:t>
            </a:r>
          </a:p>
        </p:txBody>
      </p:sp>
      <p:sp>
        <p:nvSpPr>
          <p:cNvPr id="162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2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264204-ABDB-4709-B713-D4D384A59350}" type="slidenum">
              <a:rPr lang="en-US" smtClean="0"/>
              <a:pPr eaLnBrk="1" hangingPunct="1"/>
              <a:t>157</a:t>
            </a:fld>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mtClean="0"/>
              <a:t>Solar Power</a:t>
            </a:r>
          </a:p>
        </p:txBody>
      </p:sp>
      <p:sp>
        <p:nvSpPr>
          <p:cNvPr id="163843" name="Rectangle 3"/>
          <p:cNvSpPr>
            <a:spLocks noGrp="1" noChangeArrowheads="1"/>
          </p:cNvSpPr>
          <p:nvPr>
            <p:ph idx="1"/>
          </p:nvPr>
        </p:nvSpPr>
        <p:spPr/>
        <p:txBody>
          <a:bodyPr/>
          <a:lstStyle/>
          <a:p>
            <a:pPr eaLnBrk="1" hangingPunct="1"/>
            <a:r>
              <a:rPr lang="en-US" smtClean="0"/>
              <a:t>To avoid all of these issues a solar power source can be used instead</a:t>
            </a:r>
          </a:p>
          <a:p>
            <a:pPr eaLnBrk="1" hangingPunct="1"/>
            <a:r>
              <a:rPr lang="en-US" smtClean="0"/>
              <a:t>Using solar power the source of the power and the equipment to be powered are all at a single location</a:t>
            </a:r>
          </a:p>
          <a:p>
            <a:pPr eaLnBrk="1" hangingPunct="1"/>
            <a:r>
              <a:rPr lang="en-US" smtClean="0"/>
              <a:t>Voltage drop is not an issue</a:t>
            </a:r>
          </a:p>
          <a:p>
            <a:pPr eaLnBrk="1" hangingPunct="1"/>
            <a:r>
              <a:rPr lang="en-US" smtClean="0"/>
              <a:t>Neither are ditches from the site to the electrical power source and conduit to go in the ditch</a:t>
            </a:r>
          </a:p>
        </p:txBody>
      </p:sp>
      <p:sp>
        <p:nvSpPr>
          <p:cNvPr id="163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FB5D1E-E713-4545-B6AA-7AAE38ADF269}" type="slidenum">
              <a:rPr lang="en-US" smtClean="0"/>
              <a:pPr eaLnBrk="1" hangingPunct="1"/>
              <a:t>158</a:t>
            </a:fld>
            <a:endParaRPr lang="en-US" smtClean="0"/>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smtClean="0"/>
              <a:t>Solar Power</a:t>
            </a:r>
          </a:p>
        </p:txBody>
      </p:sp>
      <p:sp>
        <p:nvSpPr>
          <p:cNvPr id="164867" name="Content Placeholder 2"/>
          <p:cNvSpPr>
            <a:spLocks noGrp="1"/>
          </p:cNvSpPr>
          <p:nvPr>
            <p:ph idx="1"/>
          </p:nvPr>
        </p:nvSpPr>
        <p:spPr/>
        <p:txBody>
          <a:bodyPr/>
          <a:lstStyle/>
          <a:p>
            <a:pPr eaLnBrk="1" hangingPunct="1"/>
            <a:r>
              <a:rPr lang="en-US" smtClean="0"/>
              <a:t>For this application a DC-AC solar power system is required, unless the equipment can accept DC</a:t>
            </a:r>
          </a:p>
          <a:p>
            <a:pPr eaLnBrk="1" hangingPunct="1"/>
            <a:r>
              <a:rPr lang="en-US" smtClean="0"/>
              <a:t>A typical solar panel system consists of</a:t>
            </a:r>
          </a:p>
          <a:p>
            <a:pPr lvl="1" eaLnBrk="1" hangingPunct="1"/>
            <a:r>
              <a:rPr lang="en-US" smtClean="0"/>
              <a:t>Solar Panel – Charge Controller - Battery Bank - Inverter</a:t>
            </a:r>
          </a:p>
          <a:p>
            <a:pPr eaLnBrk="1" hangingPunct="1"/>
            <a:r>
              <a:rPr lang="en-US" smtClean="0"/>
              <a:t>In this system the photovoltaic cells in the solar panel charge a set of batteries during the daylight hours</a:t>
            </a:r>
          </a:p>
        </p:txBody>
      </p:sp>
      <p:sp>
        <p:nvSpPr>
          <p:cNvPr id="164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4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BEC5AD-C806-4C3A-97F7-D019E63B7E23}" type="slidenum">
              <a:rPr lang="en-US" smtClean="0"/>
              <a:pPr eaLnBrk="1" hangingPunct="1"/>
              <a:t>159</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PolyPhaser IS-CLSP Protector</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60A491-DA5B-413F-88B0-36974E67F51A}" type="slidenum">
              <a:rPr lang="en-US" smtClean="0"/>
              <a:pPr eaLnBrk="1" hangingPunct="1"/>
              <a:t>16</a:t>
            </a:fld>
            <a:endParaRPr lang="en-US" smtClean="0"/>
          </a:p>
        </p:txBody>
      </p:sp>
      <p:pic>
        <p:nvPicPr>
          <p:cNvPr id="18436" name="Picture 4" descr="PolyPhaser IS-CL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2047875"/>
            <a:ext cx="46799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Solar Power</a:t>
            </a:r>
          </a:p>
        </p:txBody>
      </p:sp>
      <p:sp>
        <p:nvSpPr>
          <p:cNvPr id="165891" name="Rectangle 3"/>
          <p:cNvSpPr>
            <a:spLocks noGrp="1" noChangeArrowheads="1"/>
          </p:cNvSpPr>
          <p:nvPr>
            <p:ph idx="1"/>
          </p:nvPr>
        </p:nvSpPr>
        <p:spPr/>
        <p:txBody>
          <a:bodyPr/>
          <a:lstStyle/>
          <a:p>
            <a:pPr eaLnBrk="1" hangingPunct="1"/>
            <a:r>
              <a:rPr lang="en-US" smtClean="0"/>
              <a:t>The charge controller protects both the batteries and the solar panels from damage due to excessive power being applied to either one</a:t>
            </a:r>
          </a:p>
          <a:p>
            <a:pPr eaLnBrk="1" hangingPunct="1"/>
            <a:r>
              <a:rPr lang="en-US" smtClean="0"/>
              <a:t>The batteries supply power to the system through the inverter</a:t>
            </a:r>
          </a:p>
          <a:p>
            <a:pPr eaLnBrk="1" hangingPunct="1"/>
            <a:r>
              <a:rPr lang="en-US" smtClean="0"/>
              <a:t>The inverter converts the DC power produced by the panels into the AC required by the network equipment</a:t>
            </a:r>
          </a:p>
        </p:txBody>
      </p:sp>
      <p:sp>
        <p:nvSpPr>
          <p:cNvPr id="165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81F3C2-83AD-421A-92A1-67C151A07D7B}" type="slidenum">
              <a:rPr lang="en-US" smtClean="0"/>
              <a:pPr eaLnBrk="1" hangingPunct="1"/>
              <a:t>160</a:t>
            </a:fld>
            <a:endParaRPr lang="en-US" smtClean="0"/>
          </a:p>
        </p:txBody>
      </p:sp>
      <p:sp>
        <p:nvSpPr>
          <p:cNvPr id="165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eaLnBrk="1" hangingPunct="1"/>
            <a:r>
              <a:rPr lang="en-US" smtClean="0"/>
              <a:t>Solar Power</a:t>
            </a:r>
          </a:p>
        </p:txBody>
      </p:sp>
      <p:sp>
        <p:nvSpPr>
          <p:cNvPr id="166915" name="Content Placeholder 2"/>
          <p:cNvSpPr>
            <a:spLocks noGrp="1"/>
          </p:cNvSpPr>
          <p:nvPr>
            <p:ph idx="1"/>
          </p:nvPr>
        </p:nvSpPr>
        <p:spPr/>
        <p:txBody>
          <a:bodyPr/>
          <a:lstStyle/>
          <a:p>
            <a:pPr eaLnBrk="1" hangingPunct="1"/>
            <a:r>
              <a:rPr lang="en-US" smtClean="0"/>
              <a:t>Fuses or other protection devices prevent problems from affecting all the equipment</a:t>
            </a:r>
          </a:p>
          <a:p>
            <a:pPr eaLnBrk="1" hangingPunct="1"/>
            <a:r>
              <a:rPr lang="en-US" smtClean="0"/>
              <a:t>Let’s look at the details of the main parts of the system</a:t>
            </a:r>
          </a:p>
        </p:txBody>
      </p:sp>
      <p:sp>
        <p:nvSpPr>
          <p:cNvPr id="166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6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657037-34B9-46A3-B69D-DC609DF644F5}" type="slidenum">
              <a:rPr lang="en-US" smtClean="0"/>
              <a:pPr eaLnBrk="1" hangingPunct="1"/>
              <a:t>161</a:t>
            </a:fld>
            <a:endParaRPr lang="en-US"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mtClean="0"/>
              <a:t>Solar Power Panels</a:t>
            </a:r>
          </a:p>
        </p:txBody>
      </p:sp>
      <p:sp>
        <p:nvSpPr>
          <p:cNvPr id="167939" name="Rectangle 3"/>
          <p:cNvSpPr>
            <a:spLocks noGrp="1" noChangeArrowheads="1"/>
          </p:cNvSpPr>
          <p:nvPr>
            <p:ph idx="1"/>
          </p:nvPr>
        </p:nvSpPr>
        <p:spPr/>
        <p:txBody>
          <a:bodyPr/>
          <a:lstStyle/>
          <a:p>
            <a:pPr eaLnBrk="1" hangingPunct="1"/>
            <a:r>
              <a:rPr lang="en-US" smtClean="0"/>
              <a:t>A solar panel consists of silicon elements that when exposed to sunlight produce electricity</a:t>
            </a:r>
          </a:p>
          <a:p>
            <a:pPr eaLnBrk="1" hangingPunct="1"/>
            <a:r>
              <a:rPr lang="en-US" smtClean="0"/>
              <a:t>This is the photovoltaic principle</a:t>
            </a:r>
          </a:p>
          <a:p>
            <a:pPr eaLnBrk="1" hangingPunct="1"/>
            <a:r>
              <a:rPr lang="en-US" smtClean="0"/>
              <a:t>The electricity produced by these panels is DC</a:t>
            </a:r>
          </a:p>
          <a:p>
            <a:pPr eaLnBrk="1" hangingPunct="1"/>
            <a:r>
              <a:rPr lang="en-US" smtClean="0"/>
              <a:t>DC power flows in one directional only</a:t>
            </a:r>
          </a:p>
          <a:p>
            <a:pPr eaLnBrk="1" hangingPunct="1"/>
            <a:r>
              <a:rPr lang="en-US" smtClean="0"/>
              <a:t>It can be stored in a battery</a:t>
            </a:r>
          </a:p>
        </p:txBody>
      </p:sp>
      <p:sp>
        <p:nvSpPr>
          <p:cNvPr id="167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9ABC42-0209-45A7-9630-294460D6C5B4}" type="slidenum">
              <a:rPr lang="en-US" smtClean="0"/>
              <a:pPr eaLnBrk="1" hangingPunct="1"/>
              <a:t>162</a:t>
            </a:fld>
            <a:endParaRPr lang="en-US" smtClean="0"/>
          </a:p>
        </p:txBody>
      </p:sp>
      <p:sp>
        <p:nvSpPr>
          <p:cNvPr id="167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pPr eaLnBrk="1" hangingPunct="1"/>
            <a:r>
              <a:rPr lang="en-US" smtClean="0"/>
              <a:t>Solar Power Panels</a:t>
            </a:r>
          </a:p>
        </p:txBody>
      </p:sp>
      <p:sp>
        <p:nvSpPr>
          <p:cNvPr id="168963" name="Content Placeholder 2"/>
          <p:cNvSpPr>
            <a:spLocks noGrp="1"/>
          </p:cNvSpPr>
          <p:nvPr>
            <p:ph idx="1"/>
          </p:nvPr>
        </p:nvSpPr>
        <p:spPr/>
        <p:txBody>
          <a:bodyPr/>
          <a:lstStyle/>
          <a:p>
            <a:pPr eaLnBrk="1" hangingPunct="1"/>
            <a:r>
              <a:rPr lang="en-US" smtClean="0"/>
              <a:t>Panels used for this type of application are typically 30 inches by 15 inches or so</a:t>
            </a:r>
          </a:p>
          <a:p>
            <a:pPr eaLnBrk="1" hangingPunct="1"/>
            <a:r>
              <a:rPr lang="en-US" smtClean="0"/>
              <a:t>Each one weighs around 10 pounds</a:t>
            </a:r>
          </a:p>
        </p:txBody>
      </p:sp>
      <p:sp>
        <p:nvSpPr>
          <p:cNvPr id="168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8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6433B7-000C-4C24-AA4A-CC2FEBA477BC}" type="slidenum">
              <a:rPr lang="en-US" smtClean="0"/>
              <a:pPr eaLnBrk="1" hangingPunct="1"/>
              <a:t>163</a:t>
            </a:fld>
            <a:endParaRPr lang="en-US"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Solar Power Batteries</a:t>
            </a:r>
          </a:p>
        </p:txBody>
      </p:sp>
      <p:sp>
        <p:nvSpPr>
          <p:cNvPr id="169987" name="Rectangle 3"/>
          <p:cNvSpPr>
            <a:spLocks noGrp="1" noChangeArrowheads="1"/>
          </p:cNvSpPr>
          <p:nvPr>
            <p:ph idx="1"/>
          </p:nvPr>
        </p:nvSpPr>
        <p:spPr/>
        <p:txBody>
          <a:bodyPr/>
          <a:lstStyle/>
          <a:p>
            <a:pPr eaLnBrk="1" hangingPunct="1"/>
            <a:r>
              <a:rPr lang="en-US" smtClean="0"/>
              <a:t>All solar power systems require batteries</a:t>
            </a:r>
          </a:p>
          <a:p>
            <a:pPr eaLnBrk="1" hangingPunct="1"/>
            <a:r>
              <a:rPr lang="en-US" smtClean="0"/>
              <a:t>The batteries are used to store all of the energy to be provided by the system to the equipment that requires electrical power to operate</a:t>
            </a:r>
          </a:p>
          <a:p>
            <a:pPr eaLnBrk="1" hangingPunct="1"/>
            <a:r>
              <a:rPr lang="en-US" smtClean="0"/>
              <a:t>The batteries used must be able to tolerate repeated discharging from 50 to 80 percent of their capacity</a:t>
            </a:r>
          </a:p>
        </p:txBody>
      </p:sp>
      <p:sp>
        <p:nvSpPr>
          <p:cNvPr id="169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3B2C31-574C-43A4-850D-D3E532198BAB}" type="slidenum">
              <a:rPr lang="en-US" smtClean="0"/>
              <a:pPr eaLnBrk="1" hangingPunct="1"/>
              <a:t>164</a:t>
            </a:fld>
            <a:endParaRPr lang="en-US" smtClean="0"/>
          </a:p>
        </p:txBody>
      </p:sp>
      <p:sp>
        <p:nvSpPr>
          <p:cNvPr id="169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smtClean="0"/>
              <a:t>Solar Power Batteries</a:t>
            </a:r>
          </a:p>
        </p:txBody>
      </p:sp>
      <p:sp>
        <p:nvSpPr>
          <p:cNvPr id="171011" name="Content Placeholder 2"/>
          <p:cNvSpPr>
            <a:spLocks noGrp="1"/>
          </p:cNvSpPr>
          <p:nvPr>
            <p:ph idx="1"/>
          </p:nvPr>
        </p:nvSpPr>
        <p:spPr/>
        <p:txBody>
          <a:bodyPr/>
          <a:lstStyle/>
          <a:p>
            <a:pPr eaLnBrk="1" hangingPunct="1"/>
            <a:r>
              <a:rPr lang="en-US" smtClean="0"/>
              <a:t>For higher voltages the batteries are wired in series, for more amps of current the batteries are wired in parallel</a:t>
            </a:r>
          </a:p>
          <a:p>
            <a:pPr eaLnBrk="1" hangingPunct="1">
              <a:lnSpc>
                <a:spcPct val="90000"/>
              </a:lnSpc>
            </a:pPr>
            <a:r>
              <a:rPr lang="en-US" smtClean="0"/>
              <a:t>The batteries used will depend on the storage capacity required, the discharge rate, the charge rate, and the temperature at which the batteries will operate</a:t>
            </a:r>
          </a:p>
        </p:txBody>
      </p:sp>
      <p:sp>
        <p:nvSpPr>
          <p:cNvPr id="171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1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48E430-69D6-4795-B81F-3315A341CD74}" type="slidenum">
              <a:rPr lang="en-US" smtClean="0"/>
              <a:pPr eaLnBrk="1" hangingPunct="1"/>
              <a:t>165</a:t>
            </a:fld>
            <a:endParaRPr lang="en-US"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mtClean="0"/>
              <a:t>Solar Power Batteries</a:t>
            </a:r>
          </a:p>
        </p:txBody>
      </p:sp>
      <p:sp>
        <p:nvSpPr>
          <p:cNvPr id="172035" name="Rectangle 3"/>
          <p:cNvSpPr>
            <a:spLocks noGrp="1" noChangeArrowheads="1"/>
          </p:cNvSpPr>
          <p:nvPr>
            <p:ph idx="1"/>
          </p:nvPr>
        </p:nvSpPr>
        <p:spPr/>
        <p:txBody>
          <a:bodyPr/>
          <a:lstStyle/>
          <a:p>
            <a:pPr eaLnBrk="1" hangingPunct="1">
              <a:lnSpc>
                <a:spcPct val="90000"/>
              </a:lnSpc>
            </a:pPr>
            <a:r>
              <a:rPr lang="en-US" smtClean="0"/>
              <a:t>The storage capacity of a battery is expressed as amp-hours</a:t>
            </a:r>
          </a:p>
          <a:p>
            <a:pPr eaLnBrk="1" hangingPunct="1">
              <a:lnSpc>
                <a:spcPct val="90000"/>
              </a:lnSpc>
            </a:pPr>
            <a:r>
              <a:rPr lang="en-US" smtClean="0"/>
              <a:t>These amp-hours are used up as electricity is supplied to the load, the wireless equipment in this case</a:t>
            </a:r>
          </a:p>
        </p:txBody>
      </p:sp>
      <p:sp>
        <p:nvSpPr>
          <p:cNvPr id="172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E43CD6-CAD8-4706-9C89-F0BB6093E40A}" type="slidenum">
              <a:rPr lang="en-US" smtClean="0"/>
              <a:pPr eaLnBrk="1" hangingPunct="1"/>
              <a:t>166</a:t>
            </a:fld>
            <a:endParaRPr lang="en-US" smtClean="0"/>
          </a:p>
        </p:txBody>
      </p:sp>
      <p:sp>
        <p:nvSpPr>
          <p:cNvPr id="172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US" smtClean="0"/>
              <a:t>Solar Power Batteries</a:t>
            </a:r>
          </a:p>
        </p:txBody>
      </p:sp>
      <p:sp>
        <p:nvSpPr>
          <p:cNvPr id="173059" name="Content Placeholder 2"/>
          <p:cNvSpPr>
            <a:spLocks noGrp="1"/>
          </p:cNvSpPr>
          <p:nvPr>
            <p:ph idx="1"/>
          </p:nvPr>
        </p:nvSpPr>
        <p:spPr/>
        <p:txBody>
          <a:bodyPr/>
          <a:lstStyle/>
          <a:p>
            <a:pPr eaLnBrk="1" hangingPunct="1">
              <a:lnSpc>
                <a:spcPct val="90000"/>
              </a:lnSpc>
            </a:pPr>
            <a:r>
              <a:rPr lang="en-US" smtClean="0"/>
              <a:t>The number of amp-hours available should be sufficient to supply the required power for a period of time equal to the longest stretch of bad weather that can be expected, without discharging the batteries more than 80 percent</a:t>
            </a:r>
          </a:p>
          <a:p>
            <a:pPr eaLnBrk="1" hangingPunct="1"/>
            <a:r>
              <a:rPr lang="en-US" smtClean="0"/>
              <a:t>This combination of amp-hours and time produces the last key battery parameter the discharge rate</a:t>
            </a:r>
          </a:p>
        </p:txBody>
      </p:sp>
      <p:sp>
        <p:nvSpPr>
          <p:cNvPr id="173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3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C3E2CE-DBA6-484C-91C3-1B9B824D2810}" type="slidenum">
              <a:rPr lang="en-US" smtClean="0"/>
              <a:pPr eaLnBrk="1" hangingPunct="1"/>
              <a:t>167</a:t>
            </a:fld>
            <a:endParaRPr lang="en-US"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pPr eaLnBrk="1" hangingPunct="1"/>
            <a:r>
              <a:rPr lang="en-US" smtClean="0"/>
              <a:t>Solar Power Batteries</a:t>
            </a:r>
          </a:p>
        </p:txBody>
      </p:sp>
      <p:sp>
        <p:nvSpPr>
          <p:cNvPr id="174083" name="Content Placeholder 2"/>
          <p:cNvSpPr>
            <a:spLocks noGrp="1"/>
          </p:cNvSpPr>
          <p:nvPr>
            <p:ph idx="1"/>
          </p:nvPr>
        </p:nvSpPr>
        <p:spPr/>
        <p:txBody>
          <a:bodyPr/>
          <a:lstStyle/>
          <a:p>
            <a:pPr eaLnBrk="1" hangingPunct="1"/>
            <a:r>
              <a:rPr lang="en-US" smtClean="0"/>
              <a:t>This is the number of hours the battery can deliver its full capacity</a:t>
            </a:r>
          </a:p>
          <a:p>
            <a:pPr eaLnBrk="1" hangingPunct="1"/>
            <a:r>
              <a:rPr lang="en-US" smtClean="0"/>
              <a:t>A battery with a 100 amp-hour rating and a 25 hour discharge rate can deliver 4 hours of power before complete discharge</a:t>
            </a:r>
          </a:p>
          <a:p>
            <a:pPr eaLnBrk="1" hangingPunct="1"/>
            <a:r>
              <a:rPr lang="en-US" smtClean="0"/>
              <a:t>This rating is stated at a certain temperature</a:t>
            </a:r>
          </a:p>
          <a:p>
            <a:pPr eaLnBrk="1" hangingPunct="1"/>
            <a:r>
              <a:rPr lang="en-US" smtClean="0"/>
              <a:t>If the temperature of the battery is lower, then the capacity is lower</a:t>
            </a:r>
          </a:p>
        </p:txBody>
      </p:sp>
      <p:sp>
        <p:nvSpPr>
          <p:cNvPr id="174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4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F24A4C-2973-424C-BE49-F278FE17DE8F}" type="slidenum">
              <a:rPr lang="en-US" smtClean="0"/>
              <a:pPr eaLnBrk="1" hangingPunct="1"/>
              <a:t>168</a:t>
            </a:fld>
            <a:endParaRPr lang="en-US"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mtClean="0"/>
              <a:t>Solar Power Batteries</a:t>
            </a:r>
          </a:p>
        </p:txBody>
      </p:sp>
      <p:sp>
        <p:nvSpPr>
          <p:cNvPr id="175107" name="Rectangle 3"/>
          <p:cNvSpPr>
            <a:spLocks noGrp="1" noChangeArrowheads="1"/>
          </p:cNvSpPr>
          <p:nvPr>
            <p:ph type="body" sz="half" idx="1"/>
          </p:nvPr>
        </p:nvSpPr>
        <p:spPr>
          <a:xfrm>
            <a:off x="381000" y="1447800"/>
            <a:ext cx="8458200" cy="5824538"/>
          </a:xfrm>
        </p:spPr>
        <p:txBody>
          <a:bodyPr/>
          <a:lstStyle/>
          <a:p>
            <a:pPr eaLnBrk="1" hangingPunct="1"/>
            <a:r>
              <a:rPr lang="en-US" smtClean="0"/>
              <a:t>The table shown next contains the factors to use</a:t>
            </a:r>
          </a:p>
          <a:p>
            <a:pPr eaLnBrk="1" hangingPunct="1"/>
            <a:r>
              <a:rPr lang="en-US" smtClean="0"/>
              <a:t>High temperatures are also hard on batteries</a:t>
            </a:r>
          </a:p>
          <a:p>
            <a:pPr eaLnBrk="1" hangingPunct="1"/>
            <a:r>
              <a:rPr lang="en-US" smtClean="0"/>
              <a:t>Anything above 110 degrees F will shorten battery life</a:t>
            </a:r>
          </a:p>
        </p:txBody>
      </p:sp>
      <p:sp>
        <p:nvSpPr>
          <p:cNvPr id="17510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BA0CE9-2481-4857-81D1-A5B5F8A88261}" type="slidenum">
              <a:rPr lang="en-US" smtClean="0"/>
              <a:pPr eaLnBrk="1" hangingPunct="1"/>
              <a:t>169</a:t>
            </a:fld>
            <a:endParaRPr lang="en-US" smtClean="0"/>
          </a:p>
        </p:txBody>
      </p:sp>
      <p:sp>
        <p:nvSpPr>
          <p:cNvPr id="1751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Electrical Supply Protection</a:t>
            </a:r>
          </a:p>
        </p:txBody>
      </p:sp>
      <p:sp>
        <p:nvSpPr>
          <p:cNvPr id="19459" name="Rectangle 3"/>
          <p:cNvSpPr>
            <a:spLocks noGrp="1" noChangeArrowheads="1"/>
          </p:cNvSpPr>
          <p:nvPr>
            <p:ph idx="1"/>
          </p:nvPr>
        </p:nvSpPr>
        <p:spPr/>
        <p:txBody>
          <a:bodyPr/>
          <a:lstStyle/>
          <a:p>
            <a:pPr eaLnBrk="1" hangingPunct="1"/>
            <a:r>
              <a:rPr lang="en-US" smtClean="0"/>
              <a:t>The protection for the main AC electrical power connection from the utility company is beyond the scope of this work</a:t>
            </a:r>
          </a:p>
          <a:p>
            <a:pPr eaLnBrk="1" hangingPunct="1"/>
            <a:r>
              <a:rPr lang="en-US" smtClean="0"/>
              <a:t>The utility company that provides the service and the licensed electrician should handle this aspect</a:t>
            </a:r>
          </a:p>
          <a:p>
            <a:pPr eaLnBrk="1" hangingPunct="1"/>
            <a:r>
              <a:rPr lang="en-US" smtClean="0"/>
              <a:t>Be certain this ground is bonded to the rest of the ground field</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14CDD8-991E-430E-A80F-5361EB25A804}" type="slidenum">
              <a:rPr lang="en-US" smtClean="0"/>
              <a:pPr eaLnBrk="1" hangingPunct="1"/>
              <a:t>17</a:t>
            </a:fld>
            <a:endParaRPr lang="en-US" smtClean="0"/>
          </a:p>
        </p:txBody>
      </p:sp>
      <p:sp>
        <p:nvSpPr>
          <p:cNvPr id="194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4"/>
          <p:cNvSpPr>
            <a:spLocks noGrp="1" noChangeArrowheads="1"/>
          </p:cNvSpPr>
          <p:nvPr>
            <p:ph type="title"/>
          </p:nvPr>
        </p:nvSpPr>
        <p:spPr/>
        <p:txBody>
          <a:bodyPr/>
          <a:lstStyle/>
          <a:p>
            <a:pPr eaLnBrk="1" hangingPunct="1"/>
            <a:r>
              <a:rPr lang="en-US" smtClean="0"/>
              <a:t>Solar Power Batteries</a:t>
            </a:r>
          </a:p>
        </p:txBody>
      </p:sp>
      <p:graphicFrame>
        <p:nvGraphicFramePr>
          <p:cNvPr id="1286184" name="Group 40"/>
          <p:cNvGraphicFramePr>
            <a:graphicFrameLocks noGrp="1"/>
          </p:cNvGraphicFramePr>
          <p:nvPr>
            <p:ph type="tbl" idx="1"/>
          </p:nvPr>
        </p:nvGraphicFramePr>
        <p:xfrm>
          <a:off x="2933700" y="1397000"/>
          <a:ext cx="3259138" cy="4700588"/>
        </p:xfrm>
        <a:graphic>
          <a:graphicData uri="http://schemas.openxmlformats.org/drawingml/2006/table">
            <a:tbl>
              <a:tblPr/>
              <a:tblGrid>
                <a:gridCol w="2297113"/>
                <a:gridCol w="962025"/>
              </a:tblGrid>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Temperature in 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Factor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61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AF756B-6B70-4475-88AA-FE1AE05F1849}" type="slidenum">
              <a:rPr lang="en-US" smtClean="0"/>
              <a:pPr eaLnBrk="1" hangingPunct="1"/>
              <a:t>170</a:t>
            </a:fld>
            <a:endParaRPr lang="en-US" smtClean="0"/>
          </a:p>
        </p:txBody>
      </p:sp>
      <p:sp>
        <p:nvSpPr>
          <p:cNvPr id="176161" name="Footer Placeholder 3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mtClean="0"/>
              <a:t>Solar Power Batteries</a:t>
            </a:r>
          </a:p>
        </p:txBody>
      </p:sp>
      <p:sp>
        <p:nvSpPr>
          <p:cNvPr id="177155" name="Rectangle 3"/>
          <p:cNvSpPr>
            <a:spLocks noGrp="1" noChangeArrowheads="1"/>
          </p:cNvSpPr>
          <p:nvPr>
            <p:ph idx="1"/>
          </p:nvPr>
        </p:nvSpPr>
        <p:spPr/>
        <p:txBody>
          <a:bodyPr/>
          <a:lstStyle/>
          <a:p>
            <a:pPr eaLnBrk="1" hangingPunct="1"/>
            <a:r>
              <a:rPr lang="en-US" smtClean="0"/>
              <a:t>There are several types of batteries used in solar power systems</a:t>
            </a:r>
          </a:p>
          <a:p>
            <a:pPr eaLnBrk="1" hangingPunct="1"/>
            <a:r>
              <a:rPr lang="en-US" smtClean="0"/>
              <a:t>The most common are</a:t>
            </a:r>
          </a:p>
          <a:p>
            <a:pPr lvl="1" eaLnBrk="1" hangingPunct="1"/>
            <a:r>
              <a:rPr lang="en-US" smtClean="0"/>
              <a:t>Flooded Lead-Antimony Acid</a:t>
            </a:r>
          </a:p>
          <a:p>
            <a:pPr lvl="1" eaLnBrk="1" hangingPunct="1"/>
            <a:r>
              <a:rPr lang="en-US" smtClean="0"/>
              <a:t>Gelled Electrolyte Sealed Lead Acid</a:t>
            </a:r>
          </a:p>
          <a:p>
            <a:pPr lvl="1" eaLnBrk="1" hangingPunct="1"/>
            <a:r>
              <a:rPr lang="en-US" smtClean="0"/>
              <a:t>AGM - Absorbed Glass Mat Sealed Lead Acid</a:t>
            </a: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CE9833-D2BE-4CBA-887B-B5B7DCC8F6B7}" type="slidenum">
              <a:rPr lang="en-US" smtClean="0"/>
              <a:pPr eaLnBrk="1" hangingPunct="1"/>
              <a:t>171</a:t>
            </a:fld>
            <a:endParaRPr lang="en-US" smtClean="0"/>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smtClean="0"/>
              <a:t>Solar Power Batteries</a:t>
            </a:r>
          </a:p>
        </p:txBody>
      </p:sp>
      <p:sp>
        <p:nvSpPr>
          <p:cNvPr id="178179" name="Content Placeholder 2"/>
          <p:cNvSpPr>
            <a:spLocks noGrp="1"/>
          </p:cNvSpPr>
          <p:nvPr>
            <p:ph idx="1"/>
          </p:nvPr>
        </p:nvSpPr>
        <p:spPr/>
        <p:txBody>
          <a:bodyPr/>
          <a:lstStyle/>
          <a:p>
            <a:pPr eaLnBrk="1" hangingPunct="1"/>
            <a:r>
              <a:rPr lang="en-US" smtClean="0"/>
              <a:t>Flooded lead acid batteries have been used for a long time, but the need to add water to them make them unsuitable for this application</a:t>
            </a:r>
          </a:p>
          <a:p>
            <a:pPr eaLnBrk="1" hangingPunct="1"/>
            <a:r>
              <a:rPr lang="en-US" smtClean="0"/>
              <a:t>Gelled electrolyte batteries have been the choice for these types of solar power systems as they are maintenance free</a:t>
            </a:r>
          </a:p>
        </p:txBody>
      </p:sp>
      <p:sp>
        <p:nvSpPr>
          <p:cNvPr id="178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8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FE2EA6-3AB9-4F68-B2AD-43B84F385EB2}" type="slidenum">
              <a:rPr lang="en-US" smtClean="0"/>
              <a:pPr eaLnBrk="1" hangingPunct="1"/>
              <a:t>172</a:t>
            </a:fld>
            <a:endParaRPr lang="en-US"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t>Solar Power Batteries</a:t>
            </a:r>
          </a:p>
        </p:txBody>
      </p:sp>
      <p:sp>
        <p:nvSpPr>
          <p:cNvPr id="179203" name="Rectangle 3"/>
          <p:cNvSpPr>
            <a:spLocks noGrp="1" noChangeArrowheads="1"/>
          </p:cNvSpPr>
          <p:nvPr>
            <p:ph idx="1"/>
          </p:nvPr>
        </p:nvSpPr>
        <p:spPr/>
        <p:txBody>
          <a:bodyPr/>
          <a:lstStyle/>
          <a:p>
            <a:pPr eaLnBrk="1" hangingPunct="1"/>
            <a:r>
              <a:rPr lang="en-US" smtClean="0"/>
              <a:t>But gelled batteries do not handle rapid charging as well as the last type AGM</a:t>
            </a:r>
          </a:p>
          <a:p>
            <a:pPr eaLnBrk="1" hangingPunct="1"/>
            <a:r>
              <a:rPr lang="en-US" smtClean="0"/>
              <a:t>Rapid charging must be done as the number of hours of peak sun are limited</a:t>
            </a:r>
          </a:p>
          <a:p>
            <a:pPr eaLnBrk="1" hangingPunct="1"/>
            <a:r>
              <a:rPr lang="en-US" smtClean="0"/>
              <a:t>AGM batteries are also maintenance free</a:t>
            </a:r>
          </a:p>
          <a:p>
            <a:pPr eaLnBrk="1" hangingPunct="1"/>
            <a:r>
              <a:rPr lang="en-US" smtClean="0"/>
              <a:t>These batteries can be charged at a rapid rate</a:t>
            </a:r>
          </a:p>
        </p:txBody>
      </p:sp>
      <p:sp>
        <p:nvSpPr>
          <p:cNvPr id="179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3A8734-FA0C-4AED-8DA4-6CF884B7194C}" type="slidenum">
              <a:rPr lang="en-US" smtClean="0"/>
              <a:pPr eaLnBrk="1" hangingPunct="1"/>
              <a:t>173</a:t>
            </a:fld>
            <a:endParaRPr lang="en-US" smtClean="0"/>
          </a:p>
        </p:txBody>
      </p:sp>
      <p:sp>
        <p:nvSpPr>
          <p:cNvPr id="1792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pPr eaLnBrk="1" hangingPunct="1"/>
            <a:r>
              <a:rPr lang="en-US" smtClean="0"/>
              <a:t>Solar Power Batteries</a:t>
            </a:r>
          </a:p>
        </p:txBody>
      </p:sp>
      <p:sp>
        <p:nvSpPr>
          <p:cNvPr id="180227" name="Content Placeholder 2"/>
          <p:cNvSpPr>
            <a:spLocks noGrp="1"/>
          </p:cNvSpPr>
          <p:nvPr>
            <p:ph idx="1"/>
          </p:nvPr>
        </p:nvSpPr>
        <p:spPr/>
        <p:txBody>
          <a:bodyPr/>
          <a:lstStyle/>
          <a:p>
            <a:pPr eaLnBrk="1" hangingPunct="1"/>
            <a:r>
              <a:rPr lang="en-US" smtClean="0"/>
              <a:t>They do not produce fumes, so corrosion is not a problem</a:t>
            </a:r>
          </a:p>
          <a:p>
            <a:pPr eaLnBrk="1" hangingPunct="1"/>
            <a:r>
              <a:rPr lang="en-US" smtClean="0"/>
              <a:t>As their cost comes down these are the batteries coming into common use</a:t>
            </a:r>
          </a:p>
          <a:p>
            <a:pPr eaLnBrk="1" hangingPunct="1"/>
            <a:r>
              <a:rPr lang="en-US" smtClean="0"/>
              <a:t>Batteries used in these system vary in size and weight</a:t>
            </a:r>
          </a:p>
        </p:txBody>
      </p:sp>
      <p:sp>
        <p:nvSpPr>
          <p:cNvPr id="180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0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C1FED3-D1CE-4D91-B1D2-F2967D2598D6}" type="slidenum">
              <a:rPr lang="en-US" smtClean="0"/>
              <a:pPr eaLnBrk="1" hangingPunct="1"/>
              <a:t>174</a:t>
            </a:fld>
            <a:endParaRPr lang="en-US"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mtClean="0"/>
              <a:t>Solar Power Batteries</a:t>
            </a:r>
          </a:p>
        </p:txBody>
      </p:sp>
      <p:sp>
        <p:nvSpPr>
          <p:cNvPr id="181251" name="Rectangle 3"/>
          <p:cNvSpPr>
            <a:spLocks noGrp="1" noChangeArrowheads="1"/>
          </p:cNvSpPr>
          <p:nvPr>
            <p:ph idx="1"/>
          </p:nvPr>
        </p:nvSpPr>
        <p:spPr/>
        <p:txBody>
          <a:bodyPr/>
          <a:lstStyle/>
          <a:p>
            <a:pPr eaLnBrk="1" hangingPunct="1"/>
            <a:r>
              <a:rPr lang="en-US" smtClean="0"/>
              <a:t>A typical size is 13 by 7 by 10 inches or larger</a:t>
            </a:r>
          </a:p>
          <a:p>
            <a:pPr eaLnBrk="1" hangingPunct="1"/>
            <a:r>
              <a:rPr lang="en-US" smtClean="0"/>
              <a:t>Weight varies from 50 to 70 pounds each and higher</a:t>
            </a:r>
          </a:p>
          <a:p>
            <a:pPr eaLnBrk="1" hangingPunct="1"/>
            <a:r>
              <a:rPr lang="en-US" smtClean="0"/>
              <a:t>Multiple batteries are commonly required</a:t>
            </a:r>
          </a:p>
        </p:txBody>
      </p:sp>
      <p:sp>
        <p:nvSpPr>
          <p:cNvPr id="181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F768B4-22C8-442F-A64F-5F67C54E6A3D}" type="slidenum">
              <a:rPr lang="en-US" smtClean="0"/>
              <a:pPr eaLnBrk="1" hangingPunct="1"/>
              <a:t>175</a:t>
            </a:fld>
            <a:endParaRPr lang="en-US" smtClean="0"/>
          </a:p>
        </p:txBody>
      </p:sp>
      <p:sp>
        <p:nvSpPr>
          <p:cNvPr id="1812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t>Solar Power Charge Controller</a:t>
            </a:r>
          </a:p>
        </p:txBody>
      </p:sp>
      <p:sp>
        <p:nvSpPr>
          <p:cNvPr id="182275" name="Rectangle 3"/>
          <p:cNvSpPr>
            <a:spLocks noGrp="1" noChangeArrowheads="1"/>
          </p:cNvSpPr>
          <p:nvPr>
            <p:ph idx="1"/>
          </p:nvPr>
        </p:nvSpPr>
        <p:spPr/>
        <p:txBody>
          <a:bodyPr/>
          <a:lstStyle/>
          <a:p>
            <a:pPr eaLnBrk="1" hangingPunct="1"/>
            <a:r>
              <a:rPr lang="en-US" smtClean="0"/>
              <a:t>The charge controller is connected to both the solar panels and the batteries</a:t>
            </a:r>
          </a:p>
          <a:p>
            <a:pPr eaLnBrk="1" hangingPunct="1"/>
            <a:r>
              <a:rPr lang="en-US" smtClean="0"/>
              <a:t>It serves to protect the solar panels from flow out of the batteries back to the panels when the panels are not producing electricity, such as at night</a:t>
            </a:r>
          </a:p>
          <a:p>
            <a:pPr eaLnBrk="1" hangingPunct="1"/>
            <a:r>
              <a:rPr lang="en-US" smtClean="0"/>
              <a:t>It also prevents overcharging of the batteries</a:t>
            </a:r>
          </a:p>
        </p:txBody>
      </p:sp>
      <p:sp>
        <p:nvSpPr>
          <p:cNvPr id="182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B2271B-4FA6-4810-ABAD-0A6F34A44AB9}" type="slidenum">
              <a:rPr lang="en-US" smtClean="0"/>
              <a:pPr eaLnBrk="1" hangingPunct="1"/>
              <a:t>176</a:t>
            </a:fld>
            <a:endParaRPr lang="en-US" smtClean="0"/>
          </a:p>
        </p:txBody>
      </p:sp>
      <p:sp>
        <p:nvSpPr>
          <p:cNvPr id="1822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eaLnBrk="1" hangingPunct="1"/>
            <a:r>
              <a:rPr lang="en-US" smtClean="0"/>
              <a:t>Solar Power Charge Controller</a:t>
            </a:r>
          </a:p>
        </p:txBody>
      </p:sp>
      <p:sp>
        <p:nvSpPr>
          <p:cNvPr id="183299" name="Content Placeholder 2"/>
          <p:cNvSpPr>
            <a:spLocks noGrp="1"/>
          </p:cNvSpPr>
          <p:nvPr>
            <p:ph idx="1"/>
          </p:nvPr>
        </p:nvSpPr>
        <p:spPr/>
        <p:txBody>
          <a:bodyPr/>
          <a:lstStyle/>
          <a:p>
            <a:pPr eaLnBrk="1" hangingPunct="1"/>
            <a:r>
              <a:rPr lang="en-US" smtClean="0"/>
              <a:t>Most of these incorporate one or more disconnects to isolate parts of the system from one another</a:t>
            </a:r>
          </a:p>
          <a:p>
            <a:pPr eaLnBrk="1" hangingPunct="1"/>
            <a:r>
              <a:rPr lang="en-US" smtClean="0"/>
              <a:t>These units are only a few inches long and wide</a:t>
            </a:r>
          </a:p>
          <a:p>
            <a:pPr eaLnBrk="1" hangingPunct="1"/>
            <a:r>
              <a:rPr lang="en-US" smtClean="0"/>
              <a:t>Each one weighs a few pounds</a:t>
            </a:r>
          </a:p>
          <a:p>
            <a:pPr eaLnBrk="1" hangingPunct="1"/>
            <a:r>
              <a:rPr lang="en-US" smtClean="0"/>
              <a:t>A specific unit is selected based on the number of amps the solar power system will produce</a:t>
            </a:r>
          </a:p>
        </p:txBody>
      </p:sp>
      <p:sp>
        <p:nvSpPr>
          <p:cNvPr id="183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3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A833B0-15BF-4D8E-B1CC-65DD8654D45B}" type="slidenum">
              <a:rPr lang="en-US" smtClean="0"/>
              <a:pPr eaLnBrk="1" hangingPunct="1"/>
              <a:t>177</a:t>
            </a:fld>
            <a:endParaRPr lang="en-US"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mtClean="0"/>
              <a:t>Solar Power Charge Controller</a:t>
            </a:r>
          </a:p>
        </p:txBody>
      </p:sp>
      <p:sp>
        <p:nvSpPr>
          <p:cNvPr id="184323" name="Rectangle 3"/>
          <p:cNvSpPr>
            <a:spLocks noGrp="1" noChangeArrowheads="1"/>
          </p:cNvSpPr>
          <p:nvPr>
            <p:ph idx="1"/>
          </p:nvPr>
        </p:nvSpPr>
        <p:spPr/>
        <p:txBody>
          <a:bodyPr/>
          <a:lstStyle/>
          <a:p>
            <a:pPr eaLnBrk="1" hangingPunct="1"/>
            <a:r>
              <a:rPr lang="en-US" smtClean="0"/>
              <a:t>For example, if each solar panel produces 6.4 amps and two panels are required for the 12 volt system, then 12.8 amps are produced</a:t>
            </a:r>
          </a:p>
          <a:p>
            <a:pPr eaLnBrk="1" hangingPunct="1"/>
            <a:r>
              <a:rPr lang="en-US" smtClean="0"/>
              <a:t>Adjust this number up for the a safety margin of 25 percent</a:t>
            </a:r>
          </a:p>
          <a:p>
            <a:pPr eaLnBrk="1" hangingPunct="1"/>
            <a:r>
              <a:rPr lang="en-US" smtClean="0"/>
              <a:t>Then 12.8 times 1.25 is 16 amps</a:t>
            </a:r>
          </a:p>
          <a:p>
            <a:pPr eaLnBrk="1" hangingPunct="1"/>
            <a:r>
              <a:rPr lang="en-US" smtClean="0"/>
              <a:t>A controller with at least this rating is required</a:t>
            </a:r>
          </a:p>
        </p:txBody>
      </p:sp>
      <p:sp>
        <p:nvSpPr>
          <p:cNvPr id="184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DE875E-96CE-4043-AF35-5B218D0EF0A5}" type="slidenum">
              <a:rPr lang="en-US" smtClean="0"/>
              <a:pPr eaLnBrk="1" hangingPunct="1"/>
              <a:t>178</a:t>
            </a:fld>
            <a:endParaRPr lang="en-US" smtClean="0"/>
          </a:p>
        </p:txBody>
      </p:sp>
      <p:sp>
        <p:nvSpPr>
          <p:cNvPr id="1843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eaLnBrk="1" hangingPunct="1"/>
            <a:r>
              <a:rPr lang="en-US" smtClean="0"/>
              <a:t>Solar Power Charge Controller</a:t>
            </a:r>
          </a:p>
        </p:txBody>
      </p:sp>
      <p:sp>
        <p:nvSpPr>
          <p:cNvPr id="185347" name="Content Placeholder 2"/>
          <p:cNvSpPr>
            <a:spLocks noGrp="1"/>
          </p:cNvSpPr>
          <p:nvPr>
            <p:ph idx="1"/>
          </p:nvPr>
        </p:nvSpPr>
        <p:spPr/>
        <p:txBody>
          <a:bodyPr/>
          <a:lstStyle/>
          <a:p>
            <a:pPr eaLnBrk="1" hangingPunct="1"/>
            <a:r>
              <a:rPr lang="en-US" smtClean="0"/>
              <a:t>Using one with a higher rating is acceptable</a:t>
            </a:r>
          </a:p>
          <a:p>
            <a:pPr eaLnBrk="1" hangingPunct="1"/>
            <a:r>
              <a:rPr lang="en-US" smtClean="0"/>
              <a:t>It only costs more</a:t>
            </a:r>
          </a:p>
        </p:txBody>
      </p:sp>
      <p:sp>
        <p:nvSpPr>
          <p:cNvPr id="185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5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BEBA7A-40F3-46CA-B595-6803DAB02FF3}" type="slidenum">
              <a:rPr lang="en-US" smtClean="0"/>
              <a:pPr eaLnBrk="1" hangingPunct="1"/>
              <a:t>179</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Electrical Supply Protection</a:t>
            </a:r>
          </a:p>
        </p:txBody>
      </p:sp>
      <p:sp>
        <p:nvSpPr>
          <p:cNvPr id="20483" name="Content Placeholder 2"/>
          <p:cNvSpPr>
            <a:spLocks noGrp="1"/>
          </p:cNvSpPr>
          <p:nvPr>
            <p:ph idx="1"/>
          </p:nvPr>
        </p:nvSpPr>
        <p:spPr/>
        <p:txBody>
          <a:bodyPr/>
          <a:lstStyle/>
          <a:p>
            <a:pPr eaLnBrk="1" hangingPunct="1"/>
            <a:r>
              <a:rPr lang="en-US" smtClean="0"/>
              <a:t>Additional protection for the AC power can be provided by devices such as the following from PolyPhaser</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7949D1-8D15-4754-B25B-3542C31A73EF}"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mtClean="0"/>
              <a:t>Solar Power Inverter</a:t>
            </a:r>
          </a:p>
        </p:txBody>
      </p:sp>
      <p:sp>
        <p:nvSpPr>
          <p:cNvPr id="186371" name="Rectangle 3"/>
          <p:cNvSpPr>
            <a:spLocks noGrp="1" noChangeArrowheads="1"/>
          </p:cNvSpPr>
          <p:nvPr>
            <p:ph idx="1"/>
          </p:nvPr>
        </p:nvSpPr>
        <p:spPr/>
        <p:txBody>
          <a:bodyPr/>
          <a:lstStyle/>
          <a:p>
            <a:pPr eaLnBrk="1" hangingPunct="1">
              <a:lnSpc>
                <a:spcPct val="90000"/>
              </a:lnSpc>
            </a:pPr>
            <a:r>
              <a:rPr lang="en-US" smtClean="0"/>
              <a:t>The last major part is the inverter</a:t>
            </a:r>
          </a:p>
          <a:p>
            <a:pPr eaLnBrk="1" hangingPunct="1">
              <a:lnSpc>
                <a:spcPct val="90000"/>
              </a:lnSpc>
            </a:pPr>
            <a:r>
              <a:rPr lang="en-US" smtClean="0"/>
              <a:t>Depending on the equipment to be powered an inverter may or may not be needed</a:t>
            </a:r>
          </a:p>
          <a:p>
            <a:pPr eaLnBrk="1" hangingPunct="1">
              <a:lnSpc>
                <a:spcPct val="90000"/>
              </a:lnSpc>
            </a:pPr>
            <a:r>
              <a:rPr lang="en-US" smtClean="0"/>
              <a:t>Many devices used in a wireless system come with a electrical power connection for standard 120 VAC</a:t>
            </a:r>
          </a:p>
          <a:p>
            <a:pPr eaLnBrk="1" hangingPunct="1">
              <a:lnSpc>
                <a:spcPct val="90000"/>
              </a:lnSpc>
            </a:pPr>
            <a:r>
              <a:rPr lang="en-US" smtClean="0"/>
              <a:t>The inverter turns the DC into AC</a:t>
            </a:r>
          </a:p>
        </p:txBody>
      </p:sp>
      <p:sp>
        <p:nvSpPr>
          <p:cNvPr id="186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02CEC8-9F9C-4CCB-8E4C-0DD6F5CC4F26}" type="slidenum">
              <a:rPr lang="en-US" smtClean="0"/>
              <a:pPr eaLnBrk="1" hangingPunct="1"/>
              <a:t>180</a:t>
            </a:fld>
            <a:endParaRPr lang="en-US" smtClean="0"/>
          </a:p>
        </p:txBody>
      </p:sp>
      <p:sp>
        <p:nvSpPr>
          <p:cNvPr id="1863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smtClean="0"/>
              <a:t>Solar Power Inverter</a:t>
            </a:r>
          </a:p>
        </p:txBody>
      </p:sp>
      <p:sp>
        <p:nvSpPr>
          <p:cNvPr id="187395" name="Content Placeholder 2"/>
          <p:cNvSpPr>
            <a:spLocks noGrp="1"/>
          </p:cNvSpPr>
          <p:nvPr>
            <p:ph idx="1"/>
          </p:nvPr>
        </p:nvSpPr>
        <p:spPr/>
        <p:txBody>
          <a:bodyPr/>
          <a:lstStyle/>
          <a:p>
            <a:pPr eaLnBrk="1" hangingPunct="1">
              <a:lnSpc>
                <a:spcPct val="90000"/>
              </a:lnSpc>
            </a:pPr>
            <a:r>
              <a:rPr lang="en-US" smtClean="0"/>
              <a:t>The inverter must be able to deliver more watts than the maximum load placed on the system</a:t>
            </a:r>
          </a:p>
          <a:p>
            <a:pPr eaLnBrk="1" hangingPunct="1">
              <a:lnSpc>
                <a:spcPct val="90000"/>
              </a:lnSpc>
            </a:pPr>
            <a:r>
              <a:rPr lang="en-US" smtClean="0"/>
              <a:t>This power must have a appropriately shaped sine wave</a:t>
            </a:r>
          </a:p>
          <a:p>
            <a:pPr eaLnBrk="1" hangingPunct="1">
              <a:lnSpc>
                <a:spcPct val="90000"/>
              </a:lnSpc>
            </a:pPr>
            <a:r>
              <a:rPr lang="en-US" smtClean="0"/>
              <a:t>The equipment used for wireless radio frequency systems will function fine with the lower priced inverters that produce a modified sine wave</a:t>
            </a:r>
          </a:p>
        </p:txBody>
      </p:sp>
      <p:sp>
        <p:nvSpPr>
          <p:cNvPr id="187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95F1D6-0D25-4A8E-ACF0-5F0F252DCB5C}" type="slidenum">
              <a:rPr lang="en-US" smtClean="0"/>
              <a:pPr eaLnBrk="1" hangingPunct="1"/>
              <a:t>181</a:t>
            </a:fld>
            <a:endParaRPr lang="en-US"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Solar Power Inverter</a:t>
            </a:r>
          </a:p>
        </p:txBody>
      </p:sp>
      <p:sp>
        <p:nvSpPr>
          <p:cNvPr id="188419" name="Rectangle 3"/>
          <p:cNvSpPr>
            <a:spLocks noGrp="1" noChangeArrowheads="1"/>
          </p:cNvSpPr>
          <p:nvPr>
            <p:ph idx="1"/>
          </p:nvPr>
        </p:nvSpPr>
        <p:spPr/>
        <p:txBody>
          <a:bodyPr/>
          <a:lstStyle/>
          <a:p>
            <a:pPr eaLnBrk="1" hangingPunct="1"/>
            <a:r>
              <a:rPr lang="en-US" smtClean="0"/>
              <a:t>The inverter is usually the size of a shoe box</a:t>
            </a:r>
          </a:p>
          <a:p>
            <a:pPr eaLnBrk="1" hangingPunct="1"/>
            <a:r>
              <a:rPr lang="en-US" smtClean="0"/>
              <a:t>It weighs only a few pounds</a:t>
            </a:r>
          </a:p>
          <a:p>
            <a:pPr eaLnBrk="1" hangingPunct="1"/>
            <a:r>
              <a:rPr lang="en-US" smtClean="0"/>
              <a:t>These systems really use lower voltage DC</a:t>
            </a:r>
          </a:p>
          <a:p>
            <a:pPr eaLnBrk="1" hangingPunct="1"/>
            <a:r>
              <a:rPr lang="en-US" smtClean="0"/>
              <a:t>If possible power the devices directly from the batteries using DC, with the appropriate disconnects between the batteries and the load</a:t>
            </a:r>
          </a:p>
        </p:txBody>
      </p:sp>
      <p:sp>
        <p:nvSpPr>
          <p:cNvPr id="188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5F6E05-6D57-4168-ACC9-C5165AA9D790}" type="slidenum">
              <a:rPr lang="en-US" smtClean="0"/>
              <a:pPr eaLnBrk="1" hangingPunct="1"/>
              <a:t>182</a:t>
            </a:fld>
            <a:endParaRPr lang="en-US" smtClean="0"/>
          </a:p>
        </p:txBody>
      </p:sp>
      <p:sp>
        <p:nvSpPr>
          <p:cNvPr id="1884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Typical Solar Power System</a:t>
            </a:r>
          </a:p>
        </p:txBody>
      </p:sp>
      <p:sp>
        <p:nvSpPr>
          <p:cNvPr id="189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A027A7-4DCA-4AD2-B9E8-93FAA5FBEB5E}" type="slidenum">
              <a:rPr lang="en-US" smtClean="0"/>
              <a:pPr eaLnBrk="1" hangingPunct="1"/>
              <a:t>183</a:t>
            </a:fld>
            <a:endParaRPr lang="en-US" smtClean="0"/>
          </a:p>
        </p:txBody>
      </p:sp>
      <p:pic>
        <p:nvPicPr>
          <p:cNvPr id="189444" name="Picture 4" descr="TallySolar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1114425"/>
            <a:ext cx="2574925"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Text Box 6"/>
          <p:cNvSpPr txBox="1">
            <a:spLocks noChangeArrowheads="1"/>
          </p:cNvSpPr>
          <p:nvPr/>
        </p:nvSpPr>
        <p:spPr bwMode="auto">
          <a:xfrm>
            <a:off x="609600" y="1520825"/>
            <a:ext cx="1828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Solar Panel</a:t>
            </a:r>
          </a:p>
        </p:txBody>
      </p:sp>
      <p:sp>
        <p:nvSpPr>
          <p:cNvPr id="189446" name="Line 7"/>
          <p:cNvSpPr>
            <a:spLocks noChangeShapeType="1"/>
          </p:cNvSpPr>
          <p:nvPr/>
        </p:nvSpPr>
        <p:spPr bwMode="auto">
          <a:xfrm>
            <a:off x="1371600" y="2000250"/>
            <a:ext cx="2152650" cy="400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47" name="Text Box 8"/>
          <p:cNvSpPr txBox="1">
            <a:spLocks noChangeArrowheads="1"/>
          </p:cNvSpPr>
          <p:nvPr/>
        </p:nvSpPr>
        <p:spPr bwMode="auto">
          <a:xfrm>
            <a:off x="838200" y="5064125"/>
            <a:ext cx="2286000"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Box Containing the Rest of the Components</a:t>
            </a:r>
          </a:p>
        </p:txBody>
      </p:sp>
      <p:sp>
        <p:nvSpPr>
          <p:cNvPr id="189448" name="Line 9"/>
          <p:cNvSpPr>
            <a:spLocks noChangeShapeType="1"/>
          </p:cNvSpPr>
          <p:nvPr/>
        </p:nvSpPr>
        <p:spPr bwMode="auto">
          <a:xfrm flipV="1">
            <a:off x="1790700" y="4743450"/>
            <a:ext cx="247650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49"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en-US" smtClean="0"/>
              <a:t>Typical Solar Power System</a:t>
            </a:r>
          </a:p>
        </p:txBody>
      </p:sp>
      <p:sp>
        <p:nvSpPr>
          <p:cNvPr id="1904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E2C616-9C2A-4456-A1D4-C039AA870D30}" type="slidenum">
              <a:rPr lang="en-US" smtClean="0"/>
              <a:pPr eaLnBrk="1" hangingPunct="1"/>
              <a:t>184</a:t>
            </a:fld>
            <a:endParaRPr lang="en-US" smtClean="0"/>
          </a:p>
        </p:txBody>
      </p:sp>
      <p:pic>
        <p:nvPicPr>
          <p:cNvPr id="190468" name="Picture 4" descr="SPC_SeriesO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1273175"/>
            <a:ext cx="58801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t>Solar Equipment Selection</a:t>
            </a:r>
          </a:p>
        </p:txBody>
      </p:sp>
      <p:sp>
        <p:nvSpPr>
          <p:cNvPr id="191491" name="Rectangle 3"/>
          <p:cNvSpPr>
            <a:spLocks noGrp="1" noChangeArrowheads="1"/>
          </p:cNvSpPr>
          <p:nvPr>
            <p:ph idx="1"/>
          </p:nvPr>
        </p:nvSpPr>
        <p:spPr/>
        <p:txBody>
          <a:bodyPr/>
          <a:lstStyle/>
          <a:p>
            <a:pPr eaLnBrk="1" hangingPunct="1"/>
            <a:r>
              <a:rPr lang="en-US" smtClean="0"/>
              <a:t>There are four steps required to determine the exact equipment needed for a solar power installation</a:t>
            </a:r>
          </a:p>
          <a:p>
            <a:pPr eaLnBrk="1" hangingPunct="1"/>
            <a:r>
              <a:rPr lang="en-US" smtClean="0"/>
              <a:t>This discussion will be limited to 12 volt systems</a:t>
            </a:r>
          </a:p>
          <a:p>
            <a:pPr eaLnBrk="1" hangingPunct="1"/>
            <a:r>
              <a:rPr lang="en-US" smtClean="0"/>
              <a:t>Telecommunications sites are unlikely to require either so much power or so much distance between the components that a higher voltage system would be required</a:t>
            </a:r>
          </a:p>
        </p:txBody>
      </p:sp>
      <p:sp>
        <p:nvSpPr>
          <p:cNvPr id="191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964869-6EAA-400E-93EA-43D1C59A36DB}" type="slidenum">
              <a:rPr lang="en-US" smtClean="0"/>
              <a:pPr eaLnBrk="1" hangingPunct="1"/>
              <a:t>185</a:t>
            </a:fld>
            <a:endParaRPr lang="en-US" smtClean="0"/>
          </a:p>
        </p:txBody>
      </p:sp>
      <p:sp>
        <p:nvSpPr>
          <p:cNvPr id="191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smtClean="0"/>
              <a:t>Solar Equipment Selection</a:t>
            </a:r>
          </a:p>
        </p:txBody>
      </p:sp>
      <p:sp>
        <p:nvSpPr>
          <p:cNvPr id="192515" name="Content Placeholder 2"/>
          <p:cNvSpPr>
            <a:spLocks noGrp="1"/>
          </p:cNvSpPr>
          <p:nvPr>
            <p:ph idx="1"/>
          </p:nvPr>
        </p:nvSpPr>
        <p:spPr/>
        <p:txBody>
          <a:bodyPr/>
          <a:lstStyle/>
          <a:p>
            <a:pPr eaLnBrk="1" hangingPunct="1"/>
            <a:r>
              <a:rPr lang="en-US" smtClean="0"/>
              <a:t>First, compute the electrical load in watts that must be powered by the system</a:t>
            </a:r>
          </a:p>
          <a:p>
            <a:pPr lvl="1" eaLnBrk="1" hangingPunct="1"/>
            <a:r>
              <a:rPr lang="en-US" smtClean="0"/>
              <a:t>List every device that will consume power from this system</a:t>
            </a:r>
          </a:p>
          <a:p>
            <a:pPr lvl="1" eaLnBrk="1" hangingPunct="1"/>
            <a:r>
              <a:rPr lang="en-US" smtClean="0"/>
              <a:t>Add up the watts of continuous power consumption that will be used by all of the equipment on this list</a:t>
            </a:r>
          </a:p>
        </p:txBody>
      </p:sp>
      <p:sp>
        <p:nvSpPr>
          <p:cNvPr id="192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7060B4-CF53-403A-8DF7-5A1DB58C9DCA}" type="slidenum">
              <a:rPr lang="en-US" smtClean="0"/>
              <a:pPr eaLnBrk="1" hangingPunct="1"/>
              <a:t>186</a:t>
            </a:fld>
            <a:endParaRPr lang="en-US"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mtClean="0"/>
              <a:t>Solar Equipment Selection</a:t>
            </a:r>
          </a:p>
        </p:txBody>
      </p:sp>
      <p:sp>
        <p:nvSpPr>
          <p:cNvPr id="193539" name="Rectangle 3"/>
          <p:cNvSpPr>
            <a:spLocks noGrp="1" noChangeArrowheads="1"/>
          </p:cNvSpPr>
          <p:nvPr>
            <p:ph idx="1"/>
          </p:nvPr>
        </p:nvSpPr>
        <p:spPr/>
        <p:txBody>
          <a:bodyPr/>
          <a:lstStyle/>
          <a:p>
            <a:pPr lvl="1" eaLnBrk="1" hangingPunct="1"/>
            <a:r>
              <a:rPr lang="en-US" smtClean="0"/>
              <a:t>This is on a tag on the device or on the device’s specification sheet</a:t>
            </a:r>
          </a:p>
          <a:p>
            <a:pPr lvl="1" eaLnBrk="1" hangingPunct="1"/>
            <a:r>
              <a:rPr lang="en-US" smtClean="0"/>
              <a:t>Multiply the watts consumed by 24, since this type of equipment must work all the time</a:t>
            </a:r>
          </a:p>
          <a:p>
            <a:pPr lvl="1" eaLnBrk="1" hangingPunct="1"/>
            <a:r>
              <a:rPr lang="en-US" smtClean="0"/>
              <a:t>This is the watts per day of power required</a:t>
            </a:r>
          </a:p>
          <a:p>
            <a:pPr lvl="1" eaLnBrk="1" hangingPunct="1"/>
            <a:r>
              <a:rPr lang="en-US" smtClean="0"/>
              <a:t>Adjust the number to account for the average peak sun value for the location</a:t>
            </a:r>
          </a:p>
          <a:p>
            <a:pPr lvl="1" eaLnBrk="1" hangingPunct="1"/>
            <a:r>
              <a:rPr lang="en-US" smtClean="0"/>
              <a:t>This value is to account for the changes in the intensity of the Sun’s radiation as the hours of the day and the days in the year go by</a:t>
            </a:r>
          </a:p>
        </p:txBody>
      </p:sp>
      <p:sp>
        <p:nvSpPr>
          <p:cNvPr id="193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7DB37D-8A36-4679-8470-76595E5CDD66}" type="slidenum">
              <a:rPr lang="en-US" smtClean="0"/>
              <a:pPr eaLnBrk="1" hangingPunct="1"/>
              <a:t>187</a:t>
            </a:fld>
            <a:endParaRPr lang="en-US" smtClean="0"/>
          </a:p>
        </p:txBody>
      </p:sp>
      <p:sp>
        <p:nvSpPr>
          <p:cNvPr id="1935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pPr eaLnBrk="1" hangingPunct="1"/>
            <a:r>
              <a:rPr lang="en-US" smtClean="0"/>
              <a:t>Solar Equipment Selection</a:t>
            </a:r>
          </a:p>
        </p:txBody>
      </p:sp>
      <p:sp>
        <p:nvSpPr>
          <p:cNvPr id="194563" name="Content Placeholder 2"/>
          <p:cNvSpPr>
            <a:spLocks noGrp="1"/>
          </p:cNvSpPr>
          <p:nvPr>
            <p:ph idx="1"/>
          </p:nvPr>
        </p:nvSpPr>
        <p:spPr/>
        <p:txBody>
          <a:bodyPr/>
          <a:lstStyle/>
          <a:p>
            <a:pPr lvl="1" eaLnBrk="1" hangingPunct="1">
              <a:lnSpc>
                <a:spcPct val="90000"/>
              </a:lnSpc>
            </a:pPr>
            <a:r>
              <a:rPr lang="en-US" smtClean="0"/>
              <a:t>This will be a lower number than the total hours of sunlight as we are concerned with the average peak sun, not total sun hours</a:t>
            </a:r>
          </a:p>
          <a:p>
            <a:pPr lvl="1" eaLnBrk="1" hangingPunct="1"/>
            <a:r>
              <a:rPr lang="en-US" smtClean="0"/>
              <a:t>A Solar This is the number of hours per day that the solar panels produce their maximum electrical power of 1000 watts per meter</a:t>
            </a:r>
            <a:r>
              <a:rPr lang="en-US" baseline="30000" smtClean="0"/>
              <a:t>2</a:t>
            </a:r>
          </a:p>
          <a:p>
            <a:pPr lvl="1" eaLnBrk="1" hangingPunct="1"/>
            <a:r>
              <a:rPr lang="en-US" smtClean="0"/>
              <a:t>Insolation Table yields this number</a:t>
            </a:r>
          </a:p>
        </p:txBody>
      </p:sp>
      <p:sp>
        <p:nvSpPr>
          <p:cNvPr id="194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4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413773-9250-45C5-BC9C-5259F806637E}" type="slidenum">
              <a:rPr lang="en-US" smtClean="0"/>
              <a:pPr eaLnBrk="1" hangingPunct="1"/>
              <a:t>188</a:t>
            </a:fld>
            <a:endParaRPr lang="en-US"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smtClean="0"/>
              <a:t>Solar Equipment Selection</a:t>
            </a:r>
          </a:p>
        </p:txBody>
      </p:sp>
      <p:sp>
        <p:nvSpPr>
          <p:cNvPr id="195587" name="Rectangle 3"/>
          <p:cNvSpPr>
            <a:spLocks noGrp="1" noChangeArrowheads="1"/>
          </p:cNvSpPr>
          <p:nvPr>
            <p:ph idx="1"/>
          </p:nvPr>
        </p:nvSpPr>
        <p:spPr/>
        <p:txBody>
          <a:bodyPr/>
          <a:lstStyle/>
          <a:p>
            <a:pPr lvl="1" eaLnBrk="1" hangingPunct="1"/>
            <a:r>
              <a:rPr lang="en-US" smtClean="0"/>
              <a:t>This computation raises the power production requirement for the solar power system as the maximum sun is not always available to the solar panels</a:t>
            </a:r>
          </a:p>
          <a:p>
            <a:pPr lvl="1" eaLnBrk="1" hangingPunct="1"/>
            <a:r>
              <a:rPr lang="en-US" smtClean="0"/>
              <a:t>Finally, adjust this number to account for the inefficiencies in the system</a:t>
            </a:r>
          </a:p>
          <a:p>
            <a:pPr lvl="1" eaLnBrk="1" hangingPunct="1"/>
            <a:r>
              <a:rPr lang="en-US" smtClean="0"/>
              <a:t>This yields the number of watts of power that must be produced by the solar panels</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CF5433-AB4A-4BEE-B7B9-6F31FB0A1494}" type="slidenum">
              <a:rPr lang="en-US" smtClean="0"/>
              <a:pPr eaLnBrk="1" hangingPunct="1"/>
              <a:t>189</a:t>
            </a:fld>
            <a:endParaRPr lang="en-US" smtClean="0"/>
          </a:p>
        </p:txBody>
      </p:sp>
      <p:sp>
        <p:nvSpPr>
          <p:cNvPr id="1955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Electrical Supply Protection</a:t>
            </a: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458744-ED46-4937-96E9-421ECAA191C8}" type="slidenum">
              <a:rPr lang="en-US" smtClean="0"/>
              <a:pPr eaLnBrk="1" hangingPunct="1"/>
              <a:t>19</a:t>
            </a:fld>
            <a:endParaRPr lang="en-US" smtClean="0"/>
          </a:p>
        </p:txBody>
      </p:sp>
      <p:pic>
        <p:nvPicPr>
          <p:cNvPr id="21508" name="Picture 4" descr="PolyPhaserPowerLineExtensionProt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1871663"/>
            <a:ext cx="536575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smtClean="0"/>
              <a:t>Solar Equipment Selection</a:t>
            </a:r>
          </a:p>
        </p:txBody>
      </p:sp>
      <p:sp>
        <p:nvSpPr>
          <p:cNvPr id="196611" name="Rectangle 3"/>
          <p:cNvSpPr>
            <a:spLocks noGrp="1" noChangeArrowheads="1"/>
          </p:cNvSpPr>
          <p:nvPr>
            <p:ph idx="1"/>
          </p:nvPr>
        </p:nvSpPr>
        <p:spPr/>
        <p:txBody>
          <a:bodyPr/>
          <a:lstStyle/>
          <a:p>
            <a:pPr eaLnBrk="1" hangingPunct="1"/>
            <a:r>
              <a:rPr lang="en-US" smtClean="0"/>
              <a:t>Second, determine the manufacturer, model, and number of solar panels to use</a:t>
            </a:r>
          </a:p>
          <a:p>
            <a:pPr lvl="1" eaLnBrk="1" hangingPunct="1"/>
            <a:r>
              <a:rPr lang="en-US" smtClean="0"/>
              <a:t>Compare the number of watts required to the peak power output in watts of the model of solar panel that will be used</a:t>
            </a:r>
          </a:p>
          <a:p>
            <a:pPr lvl="1" eaLnBrk="1" hangingPunct="1"/>
            <a:r>
              <a:rPr lang="en-US" smtClean="0"/>
              <a:t>If the specifications for the panel do not show the peak power production, multiply the amps the panel produces by the charging voltage, typically 13 volts</a:t>
            </a:r>
          </a:p>
        </p:txBody>
      </p:sp>
      <p:sp>
        <p:nvSpPr>
          <p:cNvPr id="196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705886-FE96-4403-8CCA-2981E685E2EA}" type="slidenum">
              <a:rPr lang="en-US" smtClean="0"/>
              <a:pPr eaLnBrk="1" hangingPunct="1"/>
              <a:t>190</a:t>
            </a:fld>
            <a:endParaRPr lang="en-US" smtClean="0"/>
          </a:p>
        </p:txBody>
      </p:sp>
      <p:sp>
        <p:nvSpPr>
          <p:cNvPr id="1966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eaLnBrk="1" hangingPunct="1"/>
            <a:r>
              <a:rPr lang="en-US" smtClean="0"/>
              <a:t>Solar Equipment Selection</a:t>
            </a:r>
          </a:p>
        </p:txBody>
      </p:sp>
      <p:sp>
        <p:nvSpPr>
          <p:cNvPr id="197635" name="Content Placeholder 2"/>
          <p:cNvSpPr>
            <a:spLocks noGrp="1"/>
          </p:cNvSpPr>
          <p:nvPr>
            <p:ph idx="1"/>
          </p:nvPr>
        </p:nvSpPr>
        <p:spPr/>
        <p:txBody>
          <a:bodyPr/>
          <a:lstStyle/>
          <a:p>
            <a:pPr lvl="1" eaLnBrk="1" hangingPunct="1"/>
            <a:r>
              <a:rPr lang="en-US" smtClean="0"/>
              <a:t>This tells you the number of solar panels required</a:t>
            </a:r>
          </a:p>
          <a:p>
            <a:pPr lvl="1" eaLnBrk="1" hangingPunct="1"/>
            <a:r>
              <a:rPr lang="en-US" smtClean="0"/>
              <a:t>Round up to the next highest whole number</a:t>
            </a:r>
          </a:p>
          <a:p>
            <a:pPr eaLnBrk="1" hangingPunct="1"/>
            <a:r>
              <a:rPr lang="en-US" smtClean="0"/>
              <a:t>Third, determine the manufacturer, model, and number of batteries to use</a:t>
            </a:r>
          </a:p>
          <a:p>
            <a:pPr lvl="1" eaLnBrk="1" hangingPunct="1"/>
            <a:r>
              <a:rPr lang="en-US" smtClean="0"/>
              <a:t>Using the total watts required as computed above, adjust this number for the number of rainy days in a row that can be expected</a:t>
            </a:r>
          </a:p>
          <a:p>
            <a:pPr lvl="1" eaLnBrk="1" hangingPunct="1"/>
            <a:r>
              <a:rPr lang="en-US" smtClean="0"/>
              <a:t>Seven to 14 days are commonly used for this application</a:t>
            </a:r>
          </a:p>
        </p:txBody>
      </p:sp>
      <p:sp>
        <p:nvSpPr>
          <p:cNvPr id="197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7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6A00F1-8B80-4950-80AF-2EE39C559769}" type="slidenum">
              <a:rPr lang="en-US" smtClean="0"/>
              <a:pPr eaLnBrk="1" hangingPunct="1"/>
              <a:t>191</a:t>
            </a:fld>
            <a:endParaRPr lang="en-US"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smtClean="0"/>
              <a:t>Solar Equipment Selection</a:t>
            </a:r>
          </a:p>
        </p:txBody>
      </p:sp>
      <p:sp>
        <p:nvSpPr>
          <p:cNvPr id="198659" name="Rectangle 3"/>
          <p:cNvSpPr>
            <a:spLocks noGrp="1" noChangeArrowheads="1"/>
          </p:cNvSpPr>
          <p:nvPr>
            <p:ph idx="1"/>
          </p:nvPr>
        </p:nvSpPr>
        <p:spPr/>
        <p:txBody>
          <a:bodyPr/>
          <a:lstStyle/>
          <a:p>
            <a:pPr lvl="1" eaLnBrk="1" hangingPunct="1"/>
            <a:r>
              <a:rPr lang="en-US" smtClean="0"/>
              <a:t>Adjust this number to allow for the draw down or discharging of the batteries that can be tolerated</a:t>
            </a:r>
          </a:p>
          <a:p>
            <a:pPr lvl="1" eaLnBrk="1" hangingPunct="1"/>
            <a:r>
              <a:rPr lang="en-US" smtClean="0"/>
              <a:t>A maximum of .80 is commonly used, but .50 is better for longer battery life</a:t>
            </a:r>
          </a:p>
          <a:p>
            <a:pPr lvl="1" eaLnBrk="1" hangingPunct="1"/>
            <a:r>
              <a:rPr lang="en-US" smtClean="0"/>
              <a:t>Adjust this number once more to account for the loss in efficiency of batteries when they are exposed to cold weather</a:t>
            </a:r>
          </a:p>
          <a:p>
            <a:pPr lvl="1" eaLnBrk="1" hangingPunct="1"/>
            <a:r>
              <a:rPr lang="en-US" smtClean="0"/>
              <a:t>This computation yields the maximum watt-hours that must be provided by the batteries</a:t>
            </a:r>
          </a:p>
        </p:txBody>
      </p:sp>
      <p:sp>
        <p:nvSpPr>
          <p:cNvPr id="1986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D126A6-111F-4809-A64E-1CFB9A8C3DB7}" type="slidenum">
              <a:rPr lang="en-US" smtClean="0"/>
              <a:pPr eaLnBrk="1" hangingPunct="1"/>
              <a:t>192</a:t>
            </a:fld>
            <a:endParaRPr lang="en-US" smtClean="0"/>
          </a:p>
        </p:txBody>
      </p:sp>
      <p:sp>
        <p:nvSpPr>
          <p:cNvPr id="1986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eaLnBrk="1" hangingPunct="1"/>
            <a:r>
              <a:rPr lang="en-US" smtClean="0"/>
              <a:t>Solar Equipment Selection</a:t>
            </a:r>
          </a:p>
        </p:txBody>
      </p:sp>
      <p:sp>
        <p:nvSpPr>
          <p:cNvPr id="199683" name="Content Placeholder 2"/>
          <p:cNvSpPr>
            <a:spLocks noGrp="1"/>
          </p:cNvSpPr>
          <p:nvPr>
            <p:ph idx="1"/>
          </p:nvPr>
        </p:nvSpPr>
        <p:spPr/>
        <p:txBody>
          <a:bodyPr/>
          <a:lstStyle/>
          <a:p>
            <a:pPr lvl="1" eaLnBrk="1" hangingPunct="1"/>
            <a:r>
              <a:rPr lang="en-US" smtClean="0"/>
              <a:t>Divide this number by the watt-hour capacity of the battery to be used</a:t>
            </a:r>
          </a:p>
          <a:p>
            <a:pPr lvl="1" eaLnBrk="1" hangingPunct="1"/>
            <a:r>
              <a:rPr lang="en-US" smtClean="0"/>
              <a:t>This number, rounded up to the next highest number, is the number of batteries required</a:t>
            </a:r>
          </a:p>
          <a:p>
            <a:pPr eaLnBrk="1" hangingPunct="1"/>
            <a:r>
              <a:rPr lang="en-US" smtClean="0"/>
              <a:t>Fourth, determine the amp capacity required for the charge controller</a:t>
            </a:r>
          </a:p>
        </p:txBody>
      </p:sp>
      <p:sp>
        <p:nvSpPr>
          <p:cNvPr id="199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9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163167-6394-4854-B271-A5FF73D82C21}" type="slidenum">
              <a:rPr lang="en-US" smtClean="0"/>
              <a:pPr eaLnBrk="1" hangingPunct="1"/>
              <a:t>193</a:t>
            </a:fld>
            <a:endParaRPr lang="en-US"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smtClean="0"/>
              <a:t>Solar Equipment Selection</a:t>
            </a:r>
          </a:p>
        </p:txBody>
      </p:sp>
      <p:sp>
        <p:nvSpPr>
          <p:cNvPr id="200707" name="Rectangle 3"/>
          <p:cNvSpPr>
            <a:spLocks noGrp="1" noChangeArrowheads="1"/>
          </p:cNvSpPr>
          <p:nvPr>
            <p:ph idx="1"/>
          </p:nvPr>
        </p:nvSpPr>
        <p:spPr/>
        <p:txBody>
          <a:bodyPr/>
          <a:lstStyle/>
          <a:p>
            <a:pPr lvl="1" eaLnBrk="1" hangingPunct="1">
              <a:lnSpc>
                <a:spcPct val="90000"/>
              </a:lnSpc>
            </a:pPr>
            <a:r>
              <a:rPr lang="en-US" smtClean="0"/>
              <a:t>The charge controller must be able to handle the current produced by the solar panels</a:t>
            </a:r>
          </a:p>
          <a:p>
            <a:pPr lvl="1" eaLnBrk="1" hangingPunct="1">
              <a:lnSpc>
                <a:spcPct val="90000"/>
              </a:lnSpc>
            </a:pPr>
            <a:r>
              <a:rPr lang="en-US" smtClean="0"/>
              <a:t>This is computed by taking the peak power output of the solar panels in relation to the system voltage</a:t>
            </a:r>
          </a:p>
          <a:p>
            <a:pPr eaLnBrk="1" hangingPunct="1">
              <a:lnSpc>
                <a:spcPct val="90000"/>
              </a:lnSpc>
            </a:pPr>
            <a:r>
              <a:rPr lang="en-US" smtClean="0"/>
              <a:t>You may have noticed that a single value, watts, are used for all of this computation whenever possible</a:t>
            </a:r>
          </a:p>
          <a:p>
            <a:pPr eaLnBrk="1" hangingPunct="1">
              <a:lnSpc>
                <a:spcPct val="90000"/>
              </a:lnSpc>
            </a:pPr>
            <a:r>
              <a:rPr lang="en-US" smtClean="0"/>
              <a:t>This is to keep things easy to compute and compare</a:t>
            </a:r>
          </a:p>
        </p:txBody>
      </p:sp>
      <p:sp>
        <p:nvSpPr>
          <p:cNvPr id="200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A09E63-BAB8-442C-BCFA-4C4E91551BF8}" type="slidenum">
              <a:rPr lang="en-US" smtClean="0"/>
              <a:pPr eaLnBrk="1" hangingPunct="1"/>
              <a:t>194</a:t>
            </a:fld>
            <a:endParaRPr lang="en-US" smtClean="0"/>
          </a:p>
        </p:txBody>
      </p:sp>
      <p:sp>
        <p:nvSpPr>
          <p:cNvPr id="200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pPr eaLnBrk="1" hangingPunct="1"/>
            <a:r>
              <a:rPr lang="en-US" smtClean="0"/>
              <a:t>Solar Equipment Selection</a:t>
            </a:r>
          </a:p>
        </p:txBody>
      </p:sp>
      <p:sp>
        <p:nvSpPr>
          <p:cNvPr id="201731" name="Content Placeholder 2"/>
          <p:cNvSpPr>
            <a:spLocks noGrp="1"/>
          </p:cNvSpPr>
          <p:nvPr>
            <p:ph idx="1"/>
          </p:nvPr>
        </p:nvSpPr>
        <p:spPr/>
        <p:txBody>
          <a:bodyPr/>
          <a:lstStyle/>
          <a:p>
            <a:pPr eaLnBrk="1" hangingPunct="1">
              <a:lnSpc>
                <a:spcPct val="90000"/>
              </a:lnSpc>
            </a:pPr>
            <a:r>
              <a:rPr lang="en-US" smtClean="0"/>
              <a:t>Unfortunately the equipment manufacturers do not always provide the required values in watts or watt-hours</a:t>
            </a:r>
          </a:p>
          <a:p>
            <a:pPr eaLnBrk="1" hangingPunct="1">
              <a:lnSpc>
                <a:spcPct val="90000"/>
              </a:lnSpc>
            </a:pPr>
            <a:r>
              <a:rPr lang="en-US" smtClean="0"/>
              <a:t>Some common conversions that may be needed</a:t>
            </a:r>
          </a:p>
          <a:p>
            <a:pPr lvl="1" eaLnBrk="1" hangingPunct="1">
              <a:lnSpc>
                <a:spcPct val="90000"/>
              </a:lnSpc>
            </a:pPr>
            <a:r>
              <a:rPr lang="en-US" smtClean="0"/>
              <a:t>To convert amp-hours to watts-hours</a:t>
            </a:r>
          </a:p>
          <a:p>
            <a:pPr lvl="2" eaLnBrk="1" hangingPunct="1">
              <a:lnSpc>
                <a:spcPct val="90000"/>
              </a:lnSpc>
            </a:pPr>
            <a:r>
              <a:rPr lang="en-US" smtClean="0"/>
              <a:t>Watts-hours = amp-hours x volts</a:t>
            </a:r>
          </a:p>
          <a:p>
            <a:pPr lvl="2" eaLnBrk="1" hangingPunct="1">
              <a:lnSpc>
                <a:spcPct val="90000"/>
              </a:lnSpc>
            </a:pPr>
            <a:r>
              <a:rPr lang="en-US" smtClean="0"/>
              <a:t>Amp-hours = watt-hours/volts</a:t>
            </a:r>
          </a:p>
        </p:txBody>
      </p:sp>
      <p:sp>
        <p:nvSpPr>
          <p:cNvPr id="201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3CE428-79A7-48C3-A96B-1820315A3A0E}" type="slidenum">
              <a:rPr lang="en-US" smtClean="0"/>
              <a:pPr eaLnBrk="1" hangingPunct="1"/>
              <a:t>195</a:t>
            </a:fld>
            <a:endParaRPr lang="en-US"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smtClean="0"/>
              <a:t>Example of Solar Equipment</a:t>
            </a:r>
          </a:p>
        </p:txBody>
      </p:sp>
      <p:sp>
        <p:nvSpPr>
          <p:cNvPr id="202755" name="Rectangle 3"/>
          <p:cNvSpPr>
            <a:spLocks noGrp="1" noChangeArrowheads="1"/>
          </p:cNvSpPr>
          <p:nvPr>
            <p:ph idx="1"/>
          </p:nvPr>
        </p:nvSpPr>
        <p:spPr/>
        <p:txBody>
          <a:bodyPr/>
          <a:lstStyle/>
          <a:p>
            <a:pPr eaLnBrk="1" hangingPunct="1"/>
            <a:r>
              <a:rPr lang="en-US" smtClean="0"/>
              <a:t>Let’s do an example to illustrate all of this</a:t>
            </a:r>
          </a:p>
          <a:p>
            <a:pPr eaLnBrk="1" hangingPunct="1"/>
            <a:r>
              <a:rPr lang="en-US" smtClean="0"/>
              <a:t>Compute the load on the system</a:t>
            </a:r>
          </a:p>
          <a:p>
            <a:pPr lvl="1" eaLnBrk="1" hangingPunct="1"/>
            <a:r>
              <a:rPr lang="en-US" smtClean="0"/>
              <a:t>Let’s say we have a wireless access point mounted on a tower</a:t>
            </a:r>
          </a:p>
          <a:p>
            <a:pPr lvl="1" eaLnBrk="1" hangingPunct="1"/>
            <a:r>
              <a:rPr lang="en-US" smtClean="0"/>
              <a:t>The access point is the only device that needs power</a:t>
            </a:r>
          </a:p>
          <a:p>
            <a:pPr lvl="1" eaLnBrk="1" hangingPunct="1"/>
            <a:r>
              <a:rPr lang="en-US" smtClean="0"/>
              <a:t>In this example the access point consumes 13.4 watts</a:t>
            </a:r>
          </a:p>
        </p:txBody>
      </p:sp>
      <p:sp>
        <p:nvSpPr>
          <p:cNvPr id="202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905B9C-9463-4387-8351-5FE7349A11D0}" type="slidenum">
              <a:rPr lang="en-US" smtClean="0"/>
              <a:pPr eaLnBrk="1" hangingPunct="1"/>
              <a:t>196</a:t>
            </a:fld>
            <a:endParaRPr lang="en-US" smtClean="0"/>
          </a:p>
        </p:txBody>
      </p:sp>
      <p:sp>
        <p:nvSpPr>
          <p:cNvPr id="202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smtClean="0"/>
              <a:t>Example of Solar Equipment</a:t>
            </a:r>
          </a:p>
        </p:txBody>
      </p:sp>
      <p:sp>
        <p:nvSpPr>
          <p:cNvPr id="203779" name="Content Placeholder 2"/>
          <p:cNvSpPr>
            <a:spLocks noGrp="1"/>
          </p:cNvSpPr>
          <p:nvPr>
            <p:ph idx="1"/>
          </p:nvPr>
        </p:nvSpPr>
        <p:spPr/>
        <p:txBody>
          <a:bodyPr/>
          <a:lstStyle/>
          <a:p>
            <a:pPr lvl="1" eaLnBrk="1" hangingPunct="1"/>
            <a:r>
              <a:rPr lang="en-US" smtClean="0"/>
              <a:t>With the access point in operation 24 hours a day, 321.6 watt-hours per day are used, which is 13.4 times 24</a:t>
            </a:r>
          </a:p>
          <a:p>
            <a:pPr lvl="1" eaLnBrk="1" hangingPunct="1"/>
            <a:r>
              <a:rPr lang="en-US" smtClean="0"/>
              <a:t>To adjust for the limited amount of time per day the solar panels are able to produce their peak power output divide 321.6 by the figure for your locality from the solar insolation table</a:t>
            </a:r>
          </a:p>
          <a:p>
            <a:pPr lvl="1" eaLnBrk="1" hangingPunct="1"/>
            <a:r>
              <a:rPr lang="en-US" smtClean="0"/>
              <a:t>To be safest use the smallest number</a:t>
            </a:r>
          </a:p>
        </p:txBody>
      </p:sp>
      <p:sp>
        <p:nvSpPr>
          <p:cNvPr id="203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3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95FFFB-FF26-45A5-875B-5D0ECFB80F61}" type="slidenum">
              <a:rPr lang="en-US" smtClean="0"/>
              <a:pPr eaLnBrk="1" hangingPunct="1"/>
              <a:t>197</a:t>
            </a:fld>
            <a:endParaRPr lang="en-US"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r>
              <a:rPr lang="en-US" smtClean="0"/>
              <a:t>Example of Solar Equipment</a:t>
            </a:r>
          </a:p>
        </p:txBody>
      </p:sp>
      <p:sp>
        <p:nvSpPr>
          <p:cNvPr id="204803" name="Rectangle 3"/>
          <p:cNvSpPr>
            <a:spLocks noGrp="1" noChangeArrowheads="1"/>
          </p:cNvSpPr>
          <p:nvPr>
            <p:ph idx="1"/>
          </p:nvPr>
        </p:nvSpPr>
        <p:spPr/>
        <p:txBody>
          <a:bodyPr/>
          <a:lstStyle/>
          <a:p>
            <a:pPr lvl="1" eaLnBrk="1" hangingPunct="1">
              <a:lnSpc>
                <a:spcPct val="90000"/>
              </a:lnSpc>
            </a:pPr>
            <a:r>
              <a:rPr lang="en-US" smtClean="0"/>
              <a:t>In my case this is 321.6 divided by 4.8 or 67 watt-hours</a:t>
            </a:r>
          </a:p>
          <a:p>
            <a:pPr lvl="1" eaLnBrk="1" hangingPunct="1">
              <a:lnSpc>
                <a:spcPct val="90000"/>
              </a:lnSpc>
            </a:pPr>
            <a:r>
              <a:rPr lang="en-US" smtClean="0"/>
              <a:t>One more adjustment is needed</a:t>
            </a:r>
          </a:p>
          <a:p>
            <a:pPr lvl="1" eaLnBrk="1" hangingPunct="1">
              <a:lnSpc>
                <a:spcPct val="90000"/>
              </a:lnSpc>
            </a:pPr>
            <a:r>
              <a:rPr lang="en-US" smtClean="0"/>
              <a:t>This is to increase the watt-hours that must be produced by the system to account for system inefficiencies</a:t>
            </a:r>
          </a:p>
          <a:p>
            <a:pPr lvl="1" eaLnBrk="1" hangingPunct="1">
              <a:lnSpc>
                <a:spcPct val="90000"/>
              </a:lnSpc>
            </a:pPr>
            <a:r>
              <a:rPr lang="en-US" smtClean="0"/>
              <a:t>Multiply 67 by 1.3</a:t>
            </a:r>
          </a:p>
          <a:p>
            <a:pPr lvl="1" eaLnBrk="1" hangingPunct="1">
              <a:lnSpc>
                <a:spcPct val="90000"/>
              </a:lnSpc>
            </a:pPr>
            <a:r>
              <a:rPr lang="en-US" smtClean="0"/>
              <a:t>This number gives us the final value for step one</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7020CC-80EB-413B-B2AE-A217BB82EE56}" type="slidenum">
              <a:rPr lang="en-US" smtClean="0"/>
              <a:pPr eaLnBrk="1" hangingPunct="1"/>
              <a:t>198</a:t>
            </a:fld>
            <a:endParaRPr lang="en-US" smtClean="0"/>
          </a:p>
        </p:txBody>
      </p:sp>
      <p:sp>
        <p:nvSpPr>
          <p:cNvPr id="204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pPr eaLnBrk="1" hangingPunct="1"/>
            <a:r>
              <a:rPr lang="en-US" smtClean="0"/>
              <a:t>Example of Solar Equipment</a:t>
            </a:r>
          </a:p>
        </p:txBody>
      </p:sp>
      <p:sp>
        <p:nvSpPr>
          <p:cNvPr id="205827" name="Content Placeholder 2"/>
          <p:cNvSpPr>
            <a:spLocks noGrp="1"/>
          </p:cNvSpPr>
          <p:nvPr>
            <p:ph idx="1"/>
          </p:nvPr>
        </p:nvSpPr>
        <p:spPr/>
        <p:txBody>
          <a:bodyPr/>
          <a:lstStyle/>
          <a:p>
            <a:pPr lvl="1" eaLnBrk="1" hangingPunct="1">
              <a:lnSpc>
                <a:spcPct val="90000"/>
              </a:lnSpc>
            </a:pPr>
            <a:r>
              <a:rPr lang="en-US" smtClean="0"/>
              <a:t>The amount of power the solar panel or panels must produce in this example is 87.1 watts</a:t>
            </a:r>
          </a:p>
          <a:p>
            <a:pPr eaLnBrk="1" hangingPunct="1">
              <a:lnSpc>
                <a:spcPct val="90000"/>
              </a:lnSpc>
            </a:pPr>
            <a:r>
              <a:rPr lang="en-US" smtClean="0"/>
              <a:t>In step two we need to know how many solar panels to buy</a:t>
            </a:r>
          </a:p>
          <a:p>
            <a:pPr lvl="1" eaLnBrk="1" hangingPunct="1">
              <a:lnSpc>
                <a:spcPct val="90000"/>
              </a:lnSpc>
            </a:pPr>
            <a:r>
              <a:rPr lang="en-US" smtClean="0"/>
              <a:t>To calculate this divide the amount of power required, 87.1 watts by the peak power output of the selected solar panel in watts</a:t>
            </a:r>
          </a:p>
          <a:p>
            <a:pPr lvl="1" eaLnBrk="1" hangingPunct="1">
              <a:lnSpc>
                <a:spcPct val="90000"/>
              </a:lnSpc>
            </a:pPr>
            <a:r>
              <a:rPr lang="en-US" smtClean="0"/>
              <a:t>For example, the panel I selected produces 55 watts</a:t>
            </a:r>
          </a:p>
          <a:p>
            <a:pPr lvl="1" eaLnBrk="1" hangingPunct="1">
              <a:lnSpc>
                <a:spcPct val="90000"/>
              </a:lnSpc>
            </a:pPr>
            <a:r>
              <a:rPr lang="en-US" smtClean="0"/>
              <a:t>87.1 divided by 55 and rounded up is 2</a:t>
            </a:r>
          </a:p>
        </p:txBody>
      </p:sp>
      <p:sp>
        <p:nvSpPr>
          <p:cNvPr id="205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5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492316-B989-4431-B409-D3377B2800CA}" type="slidenum">
              <a:rPr lang="en-US" smtClean="0"/>
              <a:pPr eaLnBrk="1" hangingPunct="1"/>
              <a:t>199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Objectives</a:t>
            </a:r>
            <a:endParaRPr lang="en-US" dirty="0" smtClean="0"/>
          </a:p>
        </p:txBody>
      </p:sp>
      <p:sp>
        <p:nvSpPr>
          <p:cNvPr id="4099" name="Content Placeholder 2"/>
          <p:cNvSpPr>
            <a:spLocks noGrp="1"/>
          </p:cNvSpPr>
          <p:nvPr>
            <p:ph idx="1"/>
          </p:nvPr>
        </p:nvSpPr>
        <p:spPr/>
        <p:txBody>
          <a:bodyPr/>
          <a:lstStyle/>
          <a:p>
            <a:pPr eaLnBrk="1" hangingPunct="1"/>
            <a:r>
              <a:rPr lang="en-US" dirty="0" smtClean="0"/>
              <a:t>Learn how to install wireless equipment outside</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427A80-86D1-4044-8781-3F9C05E2ACE0}" type="slidenum">
              <a:rPr lang="en-US" smtClean="0"/>
              <a:pPr eaLnBrk="1" hangingPunct="1"/>
              <a:t>2</a:t>
            </a:fld>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Everything Else on the Site</a:t>
            </a:r>
          </a:p>
        </p:txBody>
      </p:sp>
      <p:sp>
        <p:nvSpPr>
          <p:cNvPr id="22531" name="Rectangle 3"/>
          <p:cNvSpPr>
            <a:spLocks noGrp="1" noChangeArrowheads="1"/>
          </p:cNvSpPr>
          <p:nvPr>
            <p:ph idx="1"/>
          </p:nvPr>
        </p:nvSpPr>
        <p:spPr/>
        <p:txBody>
          <a:bodyPr/>
          <a:lstStyle/>
          <a:p>
            <a:pPr eaLnBrk="1" hangingPunct="1"/>
            <a:r>
              <a:rPr lang="en-US" smtClean="0"/>
              <a:t>Any additional metal structures</a:t>
            </a:r>
          </a:p>
          <a:p>
            <a:pPr eaLnBrk="1" hangingPunct="1"/>
            <a:r>
              <a:rPr lang="en-US" smtClean="0"/>
              <a:t>Such as</a:t>
            </a:r>
          </a:p>
          <a:p>
            <a:pPr lvl="1" eaLnBrk="1" hangingPunct="1"/>
            <a:r>
              <a:rPr lang="en-US" smtClean="0"/>
              <a:t>Fence</a:t>
            </a:r>
          </a:p>
          <a:p>
            <a:pPr lvl="1" eaLnBrk="1" hangingPunct="1"/>
            <a:r>
              <a:rPr lang="en-US" smtClean="0"/>
              <a:t>Fence gates</a:t>
            </a:r>
          </a:p>
          <a:p>
            <a:pPr lvl="1" eaLnBrk="1" hangingPunct="1"/>
            <a:r>
              <a:rPr lang="en-US" smtClean="0"/>
              <a:t>Tower guy wires</a:t>
            </a:r>
          </a:p>
          <a:p>
            <a:pPr eaLnBrk="1" hangingPunct="1"/>
            <a:r>
              <a:rPr lang="en-US" smtClean="0"/>
              <a:t>Must be connected back to the same common ground point</a:t>
            </a: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9C1094-8EBE-4A65-A29E-FF1E22747D48}" type="slidenum">
              <a:rPr lang="en-US" smtClean="0"/>
              <a:pPr eaLnBrk="1" hangingPunct="1"/>
              <a:t>20</a:t>
            </a:fld>
            <a:endParaRPr lang="en-US" smtClean="0"/>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smtClean="0"/>
              <a:t>Example of Solar Power Sizing</a:t>
            </a:r>
          </a:p>
        </p:txBody>
      </p:sp>
      <p:sp>
        <p:nvSpPr>
          <p:cNvPr id="206851" name="Rectangle 3"/>
          <p:cNvSpPr>
            <a:spLocks noGrp="1" noChangeArrowheads="1"/>
          </p:cNvSpPr>
          <p:nvPr>
            <p:ph idx="1"/>
          </p:nvPr>
        </p:nvSpPr>
        <p:spPr/>
        <p:txBody>
          <a:bodyPr/>
          <a:lstStyle/>
          <a:p>
            <a:pPr lvl="1" eaLnBrk="1" hangingPunct="1"/>
            <a:r>
              <a:rPr lang="en-US" smtClean="0"/>
              <a:t>Go buy two of these panels</a:t>
            </a:r>
          </a:p>
          <a:p>
            <a:pPr eaLnBrk="1" hangingPunct="1">
              <a:lnSpc>
                <a:spcPct val="90000"/>
              </a:lnSpc>
            </a:pPr>
            <a:r>
              <a:rPr lang="en-US" smtClean="0"/>
              <a:t>For step three, the number of batteries is determined</a:t>
            </a:r>
          </a:p>
          <a:p>
            <a:pPr lvl="1" eaLnBrk="1" hangingPunct="1">
              <a:lnSpc>
                <a:spcPct val="90000"/>
              </a:lnSpc>
            </a:pPr>
            <a:r>
              <a:rPr lang="en-US" smtClean="0"/>
              <a:t>Take the watt-hours per day from above of 321.6 and multiply it times the number of rainy days in a row that can happen in the area</a:t>
            </a:r>
          </a:p>
          <a:p>
            <a:pPr lvl="1" eaLnBrk="1" hangingPunct="1">
              <a:lnSpc>
                <a:spcPct val="90000"/>
              </a:lnSpc>
            </a:pPr>
            <a:r>
              <a:rPr lang="en-US" smtClean="0"/>
              <a:t>Keep in mind we always need to be pessimistic</a:t>
            </a:r>
          </a:p>
          <a:p>
            <a:pPr lvl="1" eaLnBrk="1" hangingPunct="1">
              <a:lnSpc>
                <a:spcPct val="90000"/>
              </a:lnSpc>
            </a:pPr>
            <a:r>
              <a:rPr lang="en-US" smtClean="0"/>
              <a:t>Seven to 14 days are commonly used for industrial applications and four to seven days for consumer installations</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701746-EDAC-49F1-9AD2-000D841437DD}" type="slidenum">
              <a:rPr lang="en-US" smtClean="0"/>
              <a:pPr eaLnBrk="1" hangingPunct="1"/>
              <a:t>200</a:t>
            </a:fld>
            <a:endParaRPr lang="en-US" smtClean="0"/>
          </a:p>
        </p:txBody>
      </p:sp>
      <p:sp>
        <p:nvSpPr>
          <p:cNvPr id="206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pPr eaLnBrk="1" hangingPunct="1"/>
            <a:r>
              <a:rPr lang="en-US" smtClean="0"/>
              <a:t>Example of Solar Power Sizing</a:t>
            </a:r>
          </a:p>
        </p:txBody>
      </p:sp>
      <p:sp>
        <p:nvSpPr>
          <p:cNvPr id="207875" name="Content Placeholder 2"/>
          <p:cNvSpPr>
            <a:spLocks noGrp="1"/>
          </p:cNvSpPr>
          <p:nvPr>
            <p:ph idx="1"/>
          </p:nvPr>
        </p:nvSpPr>
        <p:spPr/>
        <p:txBody>
          <a:bodyPr/>
          <a:lstStyle/>
          <a:p>
            <a:pPr lvl="1" eaLnBrk="1" hangingPunct="1">
              <a:lnSpc>
                <a:spcPct val="90000"/>
              </a:lnSpc>
            </a:pPr>
            <a:r>
              <a:rPr lang="en-US" smtClean="0"/>
              <a:t>321.6 times 7 is 2251.2 watt-hours</a:t>
            </a:r>
          </a:p>
          <a:p>
            <a:pPr lvl="1" eaLnBrk="1" hangingPunct="1">
              <a:lnSpc>
                <a:spcPct val="90000"/>
              </a:lnSpc>
            </a:pPr>
            <a:r>
              <a:rPr lang="en-US" smtClean="0"/>
              <a:t>Batteries cannot be totally discharged</a:t>
            </a:r>
          </a:p>
          <a:p>
            <a:pPr lvl="1" eaLnBrk="1" hangingPunct="1">
              <a:lnSpc>
                <a:spcPct val="90000"/>
              </a:lnSpc>
            </a:pPr>
            <a:r>
              <a:rPr lang="en-US" smtClean="0"/>
              <a:t>The watt-hours required, 2251.2, is divided by the amount of discharge that can be tolerated</a:t>
            </a:r>
          </a:p>
          <a:p>
            <a:pPr lvl="1" eaLnBrk="1" hangingPunct="1">
              <a:lnSpc>
                <a:spcPct val="90000"/>
              </a:lnSpc>
            </a:pPr>
            <a:r>
              <a:rPr lang="en-US" smtClean="0"/>
              <a:t>This number is either .80 or .50</a:t>
            </a:r>
          </a:p>
          <a:p>
            <a:pPr lvl="1" eaLnBrk="1" hangingPunct="1">
              <a:lnSpc>
                <a:spcPct val="90000"/>
              </a:lnSpc>
            </a:pPr>
            <a:r>
              <a:rPr lang="en-US" smtClean="0"/>
              <a:t>If .80 is used then fewer batteries are required, but they will have to be replaced sooner</a:t>
            </a:r>
          </a:p>
          <a:p>
            <a:pPr lvl="1" eaLnBrk="1" hangingPunct="1"/>
            <a:r>
              <a:rPr lang="en-US" smtClean="0"/>
              <a:t>2251.2 divided by .80 is 2814.0</a:t>
            </a:r>
          </a:p>
          <a:p>
            <a:pPr lvl="1" eaLnBrk="1" hangingPunct="1"/>
            <a:r>
              <a:rPr lang="en-US" smtClean="0"/>
              <a:t>One last adjustment must be made</a:t>
            </a:r>
          </a:p>
        </p:txBody>
      </p:sp>
      <p:sp>
        <p:nvSpPr>
          <p:cNvPr id="207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7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77B7C8-2748-4DDB-BDB6-6EEB44FAED01}" type="slidenum">
              <a:rPr lang="en-US" smtClean="0"/>
              <a:pPr eaLnBrk="1" hangingPunct="1"/>
              <a:t>201</a:t>
            </a:fld>
            <a:endParaRPr lang="en-US"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smtClean="0"/>
              <a:t>Example of Solar Power Sizing</a:t>
            </a:r>
          </a:p>
        </p:txBody>
      </p:sp>
      <p:sp>
        <p:nvSpPr>
          <p:cNvPr id="208899" name="Rectangle 3"/>
          <p:cNvSpPr>
            <a:spLocks noGrp="1" noChangeArrowheads="1"/>
          </p:cNvSpPr>
          <p:nvPr>
            <p:ph idx="1"/>
          </p:nvPr>
        </p:nvSpPr>
        <p:spPr/>
        <p:txBody>
          <a:bodyPr/>
          <a:lstStyle/>
          <a:p>
            <a:pPr lvl="1" eaLnBrk="1" hangingPunct="1"/>
            <a:r>
              <a:rPr lang="en-US" smtClean="0"/>
              <a:t>This is to adjust for the detrimental effect of low temperatures on batteries</a:t>
            </a:r>
          </a:p>
          <a:p>
            <a:pPr lvl="1" eaLnBrk="1" hangingPunct="1"/>
            <a:r>
              <a:rPr lang="en-US" smtClean="0"/>
              <a:t>If the worst case figure of 1.59 for 20 degrees F is used, then 2814.0 times 1.59 is 4474.26 watt-hours required</a:t>
            </a:r>
          </a:p>
          <a:p>
            <a:pPr lvl="1" eaLnBrk="1" hangingPunct="1"/>
            <a:r>
              <a:rPr lang="en-US" smtClean="0"/>
              <a:t>With this number in hand find a battery</a:t>
            </a:r>
          </a:p>
          <a:p>
            <a:pPr lvl="1" eaLnBrk="1" hangingPunct="1"/>
            <a:r>
              <a:rPr lang="en-US" smtClean="0"/>
              <a:t>Divide 4474.26 by the watt-hour capacity of the selected battery</a:t>
            </a:r>
          </a:p>
          <a:p>
            <a:pPr lvl="1" eaLnBrk="1" hangingPunct="1"/>
            <a:r>
              <a:rPr lang="en-US" smtClean="0"/>
              <a:t>This is the number of batteries of this type required</a:t>
            </a:r>
          </a:p>
        </p:txBody>
      </p:sp>
      <p:sp>
        <p:nvSpPr>
          <p:cNvPr id="208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31C8E8-18A4-433D-976A-1F9612938C0B}" type="slidenum">
              <a:rPr lang="en-US" smtClean="0"/>
              <a:pPr eaLnBrk="1" hangingPunct="1"/>
              <a:t>202</a:t>
            </a:fld>
            <a:endParaRPr lang="en-US" smtClean="0"/>
          </a:p>
        </p:txBody>
      </p:sp>
      <p:sp>
        <p:nvSpPr>
          <p:cNvPr id="2089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pPr eaLnBrk="1" hangingPunct="1"/>
            <a:r>
              <a:rPr lang="en-US" smtClean="0"/>
              <a:t>Example of Solar Power Sizing</a:t>
            </a:r>
          </a:p>
        </p:txBody>
      </p:sp>
      <p:sp>
        <p:nvSpPr>
          <p:cNvPr id="209923" name="Content Placeholder 2"/>
          <p:cNvSpPr>
            <a:spLocks noGrp="1"/>
          </p:cNvSpPr>
          <p:nvPr>
            <p:ph idx="1"/>
          </p:nvPr>
        </p:nvSpPr>
        <p:spPr/>
        <p:txBody>
          <a:bodyPr/>
          <a:lstStyle/>
          <a:p>
            <a:pPr lvl="1" eaLnBrk="1" hangingPunct="1"/>
            <a:r>
              <a:rPr lang="en-US" smtClean="0"/>
              <a:t>Be sure to round up</a:t>
            </a:r>
          </a:p>
          <a:p>
            <a:pPr lvl="1" eaLnBrk="1" hangingPunct="1"/>
            <a:r>
              <a:rPr lang="en-US" smtClean="0"/>
              <a:t>In this example divide 4474.26 by 1056</a:t>
            </a:r>
          </a:p>
          <a:p>
            <a:pPr lvl="1" eaLnBrk="1" hangingPunct="1"/>
            <a:r>
              <a:rPr lang="en-US" smtClean="0"/>
              <a:t>Four batteries are needed for this installation</a:t>
            </a:r>
          </a:p>
          <a:p>
            <a:pPr eaLnBrk="1" hangingPunct="1"/>
            <a:r>
              <a:rPr lang="en-US" smtClean="0"/>
              <a:t>In the last step the current handling capacity of the charge controller is computed</a:t>
            </a:r>
          </a:p>
        </p:txBody>
      </p:sp>
      <p:sp>
        <p:nvSpPr>
          <p:cNvPr id="209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9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B6F347-7A7A-4C4C-BEB0-58758A4012CB}" type="slidenum">
              <a:rPr lang="en-US" smtClean="0"/>
              <a:pPr eaLnBrk="1" hangingPunct="1"/>
              <a:t>203</a:t>
            </a:fld>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smtClean="0"/>
              <a:t>Example of Solar Power Sizing</a:t>
            </a:r>
          </a:p>
        </p:txBody>
      </p:sp>
      <p:sp>
        <p:nvSpPr>
          <p:cNvPr id="210947" name="Rectangle 3"/>
          <p:cNvSpPr>
            <a:spLocks noGrp="1" noChangeArrowheads="1"/>
          </p:cNvSpPr>
          <p:nvPr>
            <p:ph idx="1"/>
          </p:nvPr>
        </p:nvSpPr>
        <p:spPr/>
        <p:txBody>
          <a:bodyPr/>
          <a:lstStyle/>
          <a:p>
            <a:pPr lvl="1" eaLnBrk="1" hangingPunct="1"/>
            <a:r>
              <a:rPr lang="en-US" smtClean="0"/>
              <a:t>Using the peak power rating of the solar panel times the number of panels, multiply this number by the system voltage</a:t>
            </a:r>
          </a:p>
          <a:p>
            <a:pPr lvl="1" eaLnBrk="1" hangingPunct="1"/>
            <a:r>
              <a:rPr lang="en-US" smtClean="0"/>
              <a:t>For example, four 55 watt panels is 220 watts</a:t>
            </a:r>
          </a:p>
          <a:p>
            <a:pPr lvl="1" eaLnBrk="1" hangingPunct="1"/>
            <a:r>
              <a:rPr lang="en-US" smtClean="0"/>
              <a:t>220 divided by 12 is 18.33</a:t>
            </a:r>
          </a:p>
          <a:p>
            <a:pPr lvl="1" eaLnBrk="1" hangingPunct="1"/>
            <a:r>
              <a:rPr lang="en-US" smtClean="0"/>
              <a:t>Adjust his number up by 25 percent to allow for a safety factor</a:t>
            </a:r>
          </a:p>
          <a:p>
            <a:pPr lvl="1" eaLnBrk="1" hangingPunct="1"/>
            <a:r>
              <a:rPr lang="en-US" smtClean="0"/>
              <a:t>18.33 times 1.25 is 22.92 or rounded up to 23 amps</a:t>
            </a:r>
          </a:p>
        </p:txBody>
      </p:sp>
      <p:sp>
        <p:nvSpPr>
          <p:cNvPr id="210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604DB8-E48B-4F3F-AB8F-067F32A01D6F}" type="slidenum">
              <a:rPr lang="en-US" smtClean="0"/>
              <a:pPr eaLnBrk="1" hangingPunct="1"/>
              <a:t>204</a:t>
            </a:fld>
            <a:endParaRPr lang="en-US" smtClean="0"/>
          </a:p>
        </p:txBody>
      </p:sp>
      <p:sp>
        <p:nvSpPr>
          <p:cNvPr id="2109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mtClean="0"/>
              <a:t>Solar Power System Installation</a:t>
            </a:r>
          </a:p>
        </p:txBody>
      </p:sp>
      <p:sp>
        <p:nvSpPr>
          <p:cNvPr id="211971" name="Rectangle 3"/>
          <p:cNvSpPr>
            <a:spLocks noGrp="1" noChangeArrowheads="1"/>
          </p:cNvSpPr>
          <p:nvPr>
            <p:ph idx="1"/>
          </p:nvPr>
        </p:nvSpPr>
        <p:spPr/>
        <p:txBody>
          <a:bodyPr/>
          <a:lstStyle/>
          <a:p>
            <a:pPr eaLnBrk="1" hangingPunct="1"/>
            <a:r>
              <a:rPr lang="en-US" smtClean="0"/>
              <a:t>When selecting a location for the solar power system the solar panels cannot be shaded at all, at any time of the day</a:t>
            </a:r>
          </a:p>
          <a:p>
            <a:pPr eaLnBrk="1" hangingPunct="1"/>
            <a:r>
              <a:rPr lang="en-US" smtClean="0"/>
              <a:t>All the cells in the panel are connected in series</a:t>
            </a:r>
          </a:p>
          <a:p>
            <a:pPr eaLnBrk="1" hangingPunct="1"/>
            <a:r>
              <a:rPr lang="en-US" smtClean="0"/>
              <a:t>In most cases if even one cell on a panel is shaded, the others in the panel will reduce their power output to that of the weakest cell in the panel</a:t>
            </a:r>
          </a:p>
        </p:txBody>
      </p:sp>
      <p:sp>
        <p:nvSpPr>
          <p:cNvPr id="211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E42B5C-1CCE-428C-B41A-147838C4D514}" type="slidenum">
              <a:rPr lang="en-US" smtClean="0"/>
              <a:pPr eaLnBrk="1" hangingPunct="1"/>
              <a:t>205</a:t>
            </a:fld>
            <a:endParaRPr lang="en-US" smtClean="0"/>
          </a:p>
        </p:txBody>
      </p:sp>
      <p:sp>
        <p:nvSpPr>
          <p:cNvPr id="211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pPr eaLnBrk="1" hangingPunct="1"/>
            <a:r>
              <a:rPr lang="en-US" smtClean="0"/>
              <a:t>Solar Power System Installation</a:t>
            </a:r>
          </a:p>
        </p:txBody>
      </p:sp>
      <p:sp>
        <p:nvSpPr>
          <p:cNvPr id="212995" name="Content Placeholder 2"/>
          <p:cNvSpPr>
            <a:spLocks noGrp="1"/>
          </p:cNvSpPr>
          <p:nvPr>
            <p:ph idx="1"/>
          </p:nvPr>
        </p:nvSpPr>
        <p:spPr/>
        <p:txBody>
          <a:bodyPr/>
          <a:lstStyle/>
          <a:p>
            <a:pPr eaLnBrk="1" hangingPunct="1"/>
            <a:r>
              <a:rPr lang="en-US" smtClean="0"/>
              <a:t>Other than properly locating the panels, common things to account for include</a:t>
            </a:r>
          </a:p>
          <a:p>
            <a:pPr lvl="1" eaLnBrk="1" hangingPunct="1"/>
            <a:r>
              <a:rPr lang="en-US" smtClean="0"/>
              <a:t>Meet the grounding requirements of NEC Articles 690 and 250</a:t>
            </a:r>
          </a:p>
          <a:p>
            <a:pPr lvl="1" eaLnBrk="1" hangingPunct="1"/>
            <a:r>
              <a:rPr lang="en-US" smtClean="0"/>
              <a:t>Keep the panels covered during installation, as they produce electricity when exposed to sunlight</a:t>
            </a:r>
          </a:p>
        </p:txBody>
      </p:sp>
      <p:sp>
        <p:nvSpPr>
          <p:cNvPr id="212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2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427960-8F53-4629-8DF8-ECA9B8639C52}" type="slidenum">
              <a:rPr lang="en-US" smtClean="0"/>
              <a:pPr eaLnBrk="1" hangingPunct="1"/>
              <a:t>206</a:t>
            </a:fld>
            <a:endParaRPr lang="en-US"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smtClean="0"/>
              <a:t>Aiming the Solar Panel</a:t>
            </a:r>
          </a:p>
        </p:txBody>
      </p:sp>
      <p:sp>
        <p:nvSpPr>
          <p:cNvPr id="214019" name="Rectangle 3"/>
          <p:cNvSpPr>
            <a:spLocks noGrp="1" noChangeArrowheads="1"/>
          </p:cNvSpPr>
          <p:nvPr>
            <p:ph idx="1"/>
          </p:nvPr>
        </p:nvSpPr>
        <p:spPr/>
        <p:txBody>
          <a:bodyPr/>
          <a:lstStyle/>
          <a:p>
            <a:pPr eaLnBrk="1" hangingPunct="1"/>
            <a:r>
              <a:rPr lang="en-US" smtClean="0"/>
              <a:t>The solar panels themselves are aimed toward the sun, which in the northern hemisphere is to the south</a:t>
            </a:r>
          </a:p>
          <a:p>
            <a:pPr eaLnBrk="1" hangingPunct="1"/>
            <a:r>
              <a:rPr lang="en-US" smtClean="0"/>
              <a:t>This is true south, which is the magnetic compass derived south adjusted for the magnetic correction, so that the panels align with the earth’s rotation axis</a:t>
            </a:r>
          </a:p>
          <a:p>
            <a:pPr eaLnBrk="1" hangingPunct="1"/>
            <a:r>
              <a:rPr lang="en-US" smtClean="0"/>
              <a:t>The correction value changes over time</a:t>
            </a:r>
          </a:p>
          <a:p>
            <a:pPr eaLnBrk="1" hangingPunct="1"/>
            <a:r>
              <a:rPr lang="en-US" smtClean="0"/>
              <a:t>Look for the latest information</a:t>
            </a:r>
          </a:p>
        </p:txBody>
      </p:sp>
      <p:sp>
        <p:nvSpPr>
          <p:cNvPr id="214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FE3183-649C-4292-830A-19F541CDEAEA}" type="slidenum">
              <a:rPr lang="en-US" smtClean="0"/>
              <a:pPr eaLnBrk="1" hangingPunct="1"/>
              <a:t>207</a:t>
            </a:fld>
            <a:endParaRPr lang="en-US" smtClean="0"/>
          </a:p>
        </p:txBody>
      </p:sp>
      <p:sp>
        <p:nvSpPr>
          <p:cNvPr id="2140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pPr eaLnBrk="1" hangingPunct="1"/>
            <a:r>
              <a:rPr lang="en-US" smtClean="0"/>
              <a:t>Aiming the Solar Panel</a:t>
            </a:r>
          </a:p>
        </p:txBody>
      </p:sp>
      <p:sp>
        <p:nvSpPr>
          <p:cNvPr id="215043" name="Content Placeholder 2"/>
          <p:cNvSpPr>
            <a:spLocks noGrp="1"/>
          </p:cNvSpPr>
          <p:nvPr>
            <p:ph idx="1"/>
          </p:nvPr>
        </p:nvSpPr>
        <p:spPr/>
        <p:txBody>
          <a:bodyPr/>
          <a:lstStyle/>
          <a:p>
            <a:pPr eaLnBrk="1" hangingPunct="1"/>
            <a:r>
              <a:rPr lang="en-US" smtClean="0"/>
              <a:t>The correction value can be obtained from a map</a:t>
            </a:r>
          </a:p>
          <a:p>
            <a:pPr eaLnBrk="1" hangingPunct="1"/>
            <a:r>
              <a:rPr lang="en-US" smtClean="0"/>
              <a:t>Here is a map Kyocera includes in their current catalog</a:t>
            </a:r>
          </a:p>
          <a:p>
            <a:pPr eaLnBrk="1" hangingPunct="1"/>
            <a:r>
              <a:rPr lang="en-US" smtClean="0"/>
              <a:t>For W values, those to the east of the 0 degree line on the map, subtract the value from the compass heading</a:t>
            </a:r>
          </a:p>
          <a:p>
            <a:pPr eaLnBrk="1" hangingPunct="1"/>
            <a:r>
              <a:rPr lang="en-US" smtClean="0"/>
              <a:t>For E values, add the value to the compass heading</a:t>
            </a:r>
          </a:p>
        </p:txBody>
      </p:sp>
      <p:sp>
        <p:nvSpPr>
          <p:cNvPr id="215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5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58F3F8-CAEE-471F-849B-06C7F347421A}" type="slidenum">
              <a:rPr lang="en-US" smtClean="0"/>
              <a:pPr eaLnBrk="1" hangingPunct="1"/>
              <a:t>208</a:t>
            </a:fld>
            <a:endParaRPr lang="en-US"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n-US" smtClean="0"/>
              <a:t>Aiming the Solar Panel</a:t>
            </a:r>
          </a:p>
        </p:txBody>
      </p:sp>
      <p:sp>
        <p:nvSpPr>
          <p:cNvPr id="2160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751C42-DEC1-4F60-B8C8-24B8D8508DDD}" type="slidenum">
              <a:rPr lang="en-US" smtClean="0"/>
              <a:pPr eaLnBrk="1" hangingPunct="1"/>
              <a:t>209</a:t>
            </a:fld>
            <a:endParaRPr lang="en-US" smtClean="0"/>
          </a:p>
        </p:txBody>
      </p:sp>
      <p:pic>
        <p:nvPicPr>
          <p:cNvPr id="216068" name="Picture 4"/>
          <p:cNvPicPr>
            <a:picLocks noChangeAspect="1" noChangeArrowheads="1"/>
          </p:cNvPicPr>
          <p:nvPr/>
        </p:nvPicPr>
        <p:blipFill>
          <a:blip r:embed="rId2">
            <a:extLst>
              <a:ext uri="{28A0092B-C50C-407E-A947-70E740481C1C}">
                <a14:useLocalDpi xmlns:a14="http://schemas.microsoft.com/office/drawing/2010/main" val="0"/>
              </a:ext>
            </a:extLst>
          </a:blip>
          <a:srcRect l="5875" t="8119" r="16438" b="8167"/>
          <a:stretch>
            <a:fillRect/>
          </a:stretch>
        </p:blipFill>
        <p:spPr bwMode="auto">
          <a:xfrm>
            <a:off x="1724025" y="1593850"/>
            <a:ext cx="565308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Sometimes Nothing Helps</a:t>
            </a:r>
          </a:p>
        </p:txBody>
      </p:sp>
      <p:sp>
        <p:nvSpPr>
          <p:cNvPr id="23555" name="Rectangle 3"/>
          <p:cNvSpPr>
            <a:spLocks noGrp="1" noChangeArrowheads="1"/>
          </p:cNvSpPr>
          <p:nvPr>
            <p:ph idx="1"/>
          </p:nvPr>
        </p:nvSpPr>
        <p:spPr>
          <a:xfrm>
            <a:off x="381000" y="1390650"/>
            <a:ext cx="8382000" cy="5824538"/>
          </a:xfrm>
        </p:spPr>
        <p:txBody>
          <a:bodyPr/>
          <a:lstStyle/>
          <a:p>
            <a:pPr eaLnBrk="1" hangingPunct="1"/>
            <a:r>
              <a:rPr lang="en-US" smtClean="0"/>
              <a:t>Then again, some times no matter what you do it doesn’t help</a:t>
            </a:r>
          </a:p>
          <a:p>
            <a:pPr eaLnBrk="1" hangingPunct="1"/>
            <a:r>
              <a:rPr lang="en-US" smtClean="0"/>
              <a:t>Read this message that appeared on a wireless related mailing list</a:t>
            </a:r>
          </a:p>
          <a:p>
            <a:pPr lvl="1" eaLnBrk="1" hangingPunct="1"/>
            <a:r>
              <a:rPr lang="en-US" smtClean="0"/>
              <a:t>My 120 foot tower sits on one of the highest hills in the area and lightning struck, and lightning struck, and lightning struck</a:t>
            </a:r>
          </a:p>
          <a:p>
            <a:pPr lvl="1" eaLnBrk="1" hangingPunct="1"/>
            <a:r>
              <a:rPr lang="en-US" smtClean="0"/>
              <a:t>The neighbors living next to the tower for 20 years said they had never seen anything like it</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7642E6-5F07-4BC5-B1E1-BBCFD0E774FD}" type="slidenum">
              <a:rPr lang="en-US" smtClean="0"/>
              <a:pPr eaLnBrk="1" hangingPunct="1"/>
              <a:t>21</a:t>
            </a:fld>
            <a:endParaRPr lang="en-US" smtClean="0"/>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smtClean="0"/>
              <a:t>Aiming the Solar Panel</a:t>
            </a:r>
          </a:p>
        </p:txBody>
      </p:sp>
      <p:sp>
        <p:nvSpPr>
          <p:cNvPr id="217091" name="Rectangle 3"/>
          <p:cNvSpPr>
            <a:spLocks noGrp="1" noChangeArrowheads="1"/>
          </p:cNvSpPr>
          <p:nvPr>
            <p:ph idx="1"/>
          </p:nvPr>
        </p:nvSpPr>
        <p:spPr/>
        <p:txBody>
          <a:bodyPr/>
          <a:lstStyle/>
          <a:p>
            <a:pPr eaLnBrk="1" hangingPunct="1">
              <a:lnSpc>
                <a:spcPct val="90000"/>
              </a:lnSpc>
            </a:pPr>
            <a:r>
              <a:rPr lang="en-US" smtClean="0"/>
              <a:t>An exact value can be determined by using one of the many online calculators</a:t>
            </a:r>
          </a:p>
          <a:p>
            <a:pPr eaLnBrk="1" hangingPunct="1">
              <a:lnSpc>
                <a:spcPct val="90000"/>
              </a:lnSpc>
            </a:pPr>
            <a:r>
              <a:rPr lang="en-US" smtClean="0"/>
              <a:t>For example in the United States the National Oceanic and Atmospheric Administration, National Geophysical Data Center has one available as of the date of this publication at</a:t>
            </a:r>
          </a:p>
          <a:p>
            <a:pPr lvl="1" eaLnBrk="1" hangingPunct="1">
              <a:lnSpc>
                <a:spcPct val="90000"/>
              </a:lnSpc>
            </a:pPr>
            <a:r>
              <a:rPr lang="en-US" smtClean="0"/>
              <a:t>http://www.ngdc.noaa.gov/cgi-bin/seg/gmag/fldsnth1.pl</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247C3E-BB46-47BB-A813-38C86882A090}" type="slidenum">
              <a:rPr lang="en-US" smtClean="0"/>
              <a:pPr eaLnBrk="1" hangingPunct="1"/>
              <a:t>210</a:t>
            </a:fld>
            <a:endParaRPr lang="en-US" smtClean="0"/>
          </a:p>
        </p:txBody>
      </p:sp>
      <p:sp>
        <p:nvSpPr>
          <p:cNvPr id="217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pPr eaLnBrk="1" hangingPunct="1"/>
            <a:r>
              <a:rPr lang="en-US" smtClean="0"/>
              <a:t>Aiming the Solar Panel</a:t>
            </a:r>
          </a:p>
        </p:txBody>
      </p:sp>
      <p:sp>
        <p:nvSpPr>
          <p:cNvPr id="218115" name="Content Placeholder 2"/>
          <p:cNvSpPr>
            <a:spLocks noGrp="1"/>
          </p:cNvSpPr>
          <p:nvPr>
            <p:ph idx="1"/>
          </p:nvPr>
        </p:nvSpPr>
        <p:spPr/>
        <p:txBody>
          <a:bodyPr/>
          <a:lstStyle/>
          <a:p>
            <a:pPr eaLnBrk="1" hangingPunct="1">
              <a:lnSpc>
                <a:spcPct val="90000"/>
              </a:lnSpc>
            </a:pPr>
            <a:r>
              <a:rPr lang="en-US" smtClean="0"/>
              <a:t>The angle of the panel in relation to level is also important</a:t>
            </a:r>
          </a:p>
          <a:p>
            <a:pPr eaLnBrk="1" hangingPunct="1">
              <a:lnSpc>
                <a:spcPct val="90000"/>
              </a:lnSpc>
            </a:pPr>
            <a:r>
              <a:rPr lang="en-US" smtClean="0"/>
              <a:t>In general for a fixed mount system such as would be used for this application the latitude of the system’s location is a good approximation of the angle to horizontal to use</a:t>
            </a:r>
          </a:p>
          <a:p>
            <a:pPr eaLnBrk="1" hangingPunct="1"/>
            <a:r>
              <a:rPr lang="en-US" smtClean="0"/>
              <a:t>Most solar panel manufacturers recommend a bias toward the optimum winter setting</a:t>
            </a:r>
          </a:p>
        </p:txBody>
      </p:sp>
      <p:sp>
        <p:nvSpPr>
          <p:cNvPr id="218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8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02BE2D-5C27-440B-897A-7CBAA4FEAEB3}" type="slidenum">
              <a:rPr lang="en-US" smtClean="0"/>
              <a:pPr eaLnBrk="1" hangingPunct="1"/>
              <a:t>211</a:t>
            </a:fld>
            <a:endParaRPr lang="en-US"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en-US" smtClean="0"/>
              <a:t>Aiming the Solar Panel</a:t>
            </a:r>
          </a:p>
        </p:txBody>
      </p:sp>
      <p:sp>
        <p:nvSpPr>
          <p:cNvPr id="219139" name="Rectangle 3"/>
          <p:cNvSpPr>
            <a:spLocks noGrp="1" noChangeArrowheads="1"/>
          </p:cNvSpPr>
          <p:nvPr>
            <p:ph idx="1"/>
          </p:nvPr>
        </p:nvSpPr>
        <p:spPr/>
        <p:txBody>
          <a:bodyPr/>
          <a:lstStyle/>
          <a:p>
            <a:pPr eaLnBrk="1" hangingPunct="1"/>
            <a:r>
              <a:rPr lang="en-US" smtClean="0"/>
              <a:t>This setting depends on the latitude</a:t>
            </a:r>
          </a:p>
          <a:p>
            <a:pPr eaLnBrk="1" hangingPunct="1"/>
            <a:r>
              <a:rPr lang="en-US" smtClean="0"/>
              <a:t>Kyocera for example recommends the following values for their panels</a:t>
            </a:r>
          </a:p>
          <a:p>
            <a:pPr eaLnBrk="1" hangingPunct="1"/>
            <a:r>
              <a:rPr lang="en-US" smtClean="0"/>
              <a:t>Other manufacturers use similar figures</a:t>
            </a:r>
          </a:p>
        </p:txBody>
      </p:sp>
      <p:sp>
        <p:nvSpPr>
          <p:cNvPr id="219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B0D2D5-5B0D-4212-AD4E-1153C2D40CA4}" type="slidenum">
              <a:rPr lang="en-US" smtClean="0"/>
              <a:pPr eaLnBrk="1" hangingPunct="1"/>
              <a:t>212</a:t>
            </a:fld>
            <a:endParaRPr lang="en-US" smtClean="0"/>
          </a:p>
        </p:txBody>
      </p:sp>
      <p:sp>
        <p:nvSpPr>
          <p:cNvPr id="2191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r>
              <a:rPr lang="en-US" smtClean="0"/>
              <a:t>Aiming the Solar Panel</a:t>
            </a:r>
          </a:p>
        </p:txBody>
      </p:sp>
      <p:graphicFrame>
        <p:nvGraphicFramePr>
          <p:cNvPr id="1225758" name="Group 30"/>
          <p:cNvGraphicFramePr>
            <a:graphicFrameLocks noGrp="1"/>
          </p:cNvGraphicFramePr>
          <p:nvPr>
            <p:ph type="tbl" idx="1"/>
          </p:nvPr>
        </p:nvGraphicFramePr>
        <p:xfrm>
          <a:off x="933450" y="1211263"/>
          <a:ext cx="7219950" cy="4433887"/>
        </p:xfrm>
        <a:graphic>
          <a:graphicData uri="http://schemas.openxmlformats.org/drawingml/2006/table">
            <a:tbl>
              <a:tblPr/>
              <a:tblGrid>
                <a:gridCol w="3609975"/>
                <a:gridCol w="3609975"/>
              </a:tblGrid>
              <a:tr h="63341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Site Latitude in Degrees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Fixed Tilt Angle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0 to 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15 degrees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15 to 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Same as latitude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25 to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Latitude plus 5 degrees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30 to 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Latitude plus 10 degrees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35 to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Latitude plus 15 degrees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40 and higher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Latitude plus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01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431CBC-FFF8-4406-905F-7942399FD230}" type="slidenum">
              <a:rPr lang="en-US" smtClean="0"/>
              <a:pPr eaLnBrk="1" hangingPunct="1"/>
              <a:t>213</a:t>
            </a:fld>
            <a:endParaRPr lang="en-US" smtClean="0"/>
          </a:p>
        </p:txBody>
      </p:sp>
      <p:sp>
        <p:nvSpPr>
          <p:cNvPr id="220190" name="Footer Placeholder 2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r>
              <a:rPr lang="en-US" smtClean="0"/>
              <a:t>Solar Power Maintenance</a:t>
            </a:r>
          </a:p>
        </p:txBody>
      </p:sp>
      <p:sp>
        <p:nvSpPr>
          <p:cNvPr id="221187" name="Rectangle 3"/>
          <p:cNvSpPr>
            <a:spLocks noGrp="1" noChangeArrowheads="1"/>
          </p:cNvSpPr>
          <p:nvPr>
            <p:ph idx="1"/>
          </p:nvPr>
        </p:nvSpPr>
        <p:spPr/>
        <p:txBody>
          <a:bodyPr/>
          <a:lstStyle/>
          <a:p>
            <a:pPr eaLnBrk="1" hangingPunct="1"/>
            <a:r>
              <a:rPr lang="en-US" smtClean="0"/>
              <a:t>Maintenance requirements are minimal</a:t>
            </a:r>
          </a:p>
          <a:p>
            <a:pPr lvl="1" eaLnBrk="1" hangingPunct="1"/>
            <a:r>
              <a:rPr lang="en-US" smtClean="0"/>
              <a:t>If the solar panels are tilted, then normal rainfall should keep them clean</a:t>
            </a:r>
          </a:p>
          <a:p>
            <a:pPr lvl="1" eaLnBrk="1" hangingPunct="1"/>
            <a:r>
              <a:rPr lang="en-US" smtClean="0"/>
              <a:t>Batteries will only last from two to four years</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38DEE0-FB1B-4D2E-8414-CF176EC1BBE5}" type="slidenum">
              <a:rPr lang="en-US" smtClean="0"/>
              <a:pPr eaLnBrk="1" hangingPunct="1"/>
              <a:t>214</a:t>
            </a:fld>
            <a:endParaRPr lang="en-US" smtClean="0"/>
          </a:p>
        </p:txBody>
      </p:sp>
      <p:sp>
        <p:nvSpPr>
          <p:cNvPr id="2211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smtClean="0"/>
              <a:t>What Power System to Use</a:t>
            </a:r>
          </a:p>
        </p:txBody>
      </p:sp>
      <p:sp>
        <p:nvSpPr>
          <p:cNvPr id="222211" name="Rectangle 3"/>
          <p:cNvSpPr>
            <a:spLocks noGrp="1" noChangeArrowheads="1"/>
          </p:cNvSpPr>
          <p:nvPr>
            <p:ph idx="1"/>
          </p:nvPr>
        </p:nvSpPr>
        <p:spPr/>
        <p:txBody>
          <a:bodyPr/>
          <a:lstStyle/>
          <a:p>
            <a:pPr eaLnBrk="1" hangingPunct="1"/>
            <a:r>
              <a:rPr lang="en-US" smtClean="0"/>
              <a:t>Assuming it is possible to provide either type of power to a site the relative costs and scalability of the two power delivery systems will decide which one to use</a:t>
            </a:r>
          </a:p>
          <a:p>
            <a:pPr eaLnBrk="1" hangingPunct="1"/>
            <a:r>
              <a:rPr lang="en-US" smtClean="0"/>
              <a:t>How do the costs for a solar power setup compare to running electrical cable</a:t>
            </a:r>
          </a:p>
          <a:p>
            <a:pPr eaLnBrk="1" hangingPunct="1"/>
            <a:r>
              <a:rPr lang="en-US" smtClean="0"/>
              <a:t>Let’s use the sample site discussed before that is 396 feet from the circuit breaker box</a:t>
            </a:r>
          </a:p>
        </p:txBody>
      </p:sp>
      <p:sp>
        <p:nvSpPr>
          <p:cNvPr id="222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E22A360-7491-4EE3-8155-7AE4A6B5F3A3}" type="slidenum">
              <a:rPr lang="en-US" smtClean="0"/>
              <a:pPr eaLnBrk="1" hangingPunct="1"/>
              <a:t>215</a:t>
            </a:fld>
            <a:endParaRPr lang="en-US" smtClean="0"/>
          </a:p>
        </p:txBody>
      </p:sp>
      <p:sp>
        <p:nvSpPr>
          <p:cNvPr id="2222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pPr eaLnBrk="1" hangingPunct="1"/>
            <a:r>
              <a:rPr lang="en-US" smtClean="0"/>
              <a:t>What Power System to Use</a:t>
            </a:r>
          </a:p>
        </p:txBody>
      </p:sp>
      <p:sp>
        <p:nvSpPr>
          <p:cNvPr id="223235" name="Content Placeholder 2"/>
          <p:cNvSpPr>
            <a:spLocks noGrp="1"/>
          </p:cNvSpPr>
          <p:nvPr>
            <p:ph idx="1"/>
          </p:nvPr>
        </p:nvSpPr>
        <p:spPr/>
        <p:txBody>
          <a:bodyPr/>
          <a:lstStyle/>
          <a:p>
            <a:pPr eaLnBrk="1" hangingPunct="1"/>
            <a:r>
              <a:rPr lang="en-US" smtClean="0"/>
              <a:t>To simplify things we will assume the only equipment at the site is the access point as discussed above</a:t>
            </a:r>
          </a:p>
        </p:txBody>
      </p:sp>
      <p:sp>
        <p:nvSpPr>
          <p:cNvPr id="223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3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F676DA-CD9E-4E6D-9CD7-47A4FFD461B1}" type="slidenum">
              <a:rPr lang="en-US" smtClean="0"/>
              <a:pPr eaLnBrk="1" hangingPunct="1"/>
              <a:t>216</a:t>
            </a:fld>
            <a:endParaRPr lang="en-US" smtClean="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smtClean="0"/>
              <a:t>Cost of Standard AC Power</a:t>
            </a:r>
          </a:p>
        </p:txBody>
      </p:sp>
      <p:graphicFrame>
        <p:nvGraphicFramePr>
          <p:cNvPr id="1228864" name="Group 64"/>
          <p:cNvGraphicFramePr>
            <a:graphicFrameLocks noGrp="1"/>
          </p:cNvGraphicFramePr>
          <p:nvPr>
            <p:ph type="tbl" idx="1"/>
          </p:nvPr>
        </p:nvGraphicFramePr>
        <p:xfrm>
          <a:off x="790575" y="1368425"/>
          <a:ext cx="7624763" cy="4664075"/>
        </p:xfrm>
        <a:graphic>
          <a:graphicData uri="http://schemas.openxmlformats.org/drawingml/2006/table">
            <a:tbl>
              <a:tblPr/>
              <a:tblGrid>
                <a:gridCol w="4887913"/>
                <a:gridCol w="1241425"/>
                <a:gridCol w="1495425"/>
              </a:tblGrid>
              <a:tr h="7778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Item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Amount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8/3 Underground Feed Cable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396 Feet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601.92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20 amp Single Pole Circuit Breaker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GFCI Weatherproof Outlet and Mount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Labor including trenching 24” ditch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648.88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$1,275.00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42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86D786-CF15-49E7-9524-2C592C51AB44}" type="slidenum">
              <a:rPr lang="en-US" smtClean="0"/>
              <a:pPr eaLnBrk="1" hangingPunct="1"/>
              <a:t>217</a:t>
            </a:fld>
            <a:endParaRPr lang="en-US" smtClean="0"/>
          </a:p>
        </p:txBody>
      </p:sp>
      <p:sp>
        <p:nvSpPr>
          <p:cNvPr id="224290" name="Footer Placeholder 3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smtClean="0"/>
              <a:t>Cost of Solar Power System</a:t>
            </a:r>
          </a:p>
        </p:txBody>
      </p:sp>
      <p:graphicFrame>
        <p:nvGraphicFramePr>
          <p:cNvPr id="1222704" name="Group 48"/>
          <p:cNvGraphicFramePr>
            <a:graphicFrameLocks noGrp="1"/>
          </p:cNvGraphicFramePr>
          <p:nvPr>
            <p:ph type="tbl" idx="1"/>
          </p:nvPr>
        </p:nvGraphicFramePr>
        <p:xfrm>
          <a:off x="2024063" y="1482725"/>
          <a:ext cx="5238750" cy="4322763"/>
        </p:xfrm>
        <a:graphic>
          <a:graphicData uri="http://schemas.openxmlformats.org/drawingml/2006/table">
            <a:tbl>
              <a:tblPr/>
              <a:tblGrid>
                <a:gridCol w="2134546"/>
                <a:gridCol w="969658"/>
                <a:gridCol w="2134546"/>
              </a:tblGrid>
              <a:tr h="70109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Item</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Amount</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Cost</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Solar Panels</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2</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670.00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77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Charger Controller</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76.00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Batteries</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3</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420.00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Inverter</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76.00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Box</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208.00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77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Solar Panel Mount</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1</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270.00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77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Other Parts</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Various</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15.00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Total</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$1,735.00</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3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F95A52-27D0-46AF-99D1-23ED5A604C8A}" type="slidenum">
              <a:rPr lang="en-US" smtClean="0"/>
              <a:pPr eaLnBrk="1" hangingPunct="1"/>
              <a:t>218</a:t>
            </a:fld>
            <a:endParaRPr lang="en-US" smtClean="0"/>
          </a:p>
        </p:txBody>
      </p:sp>
      <p:sp>
        <p:nvSpPr>
          <p:cNvPr id="225326" name="Footer Placeholder 4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smtClean="0"/>
              <a:t>What Power System to Use</a:t>
            </a:r>
          </a:p>
        </p:txBody>
      </p:sp>
      <p:sp>
        <p:nvSpPr>
          <p:cNvPr id="226307" name="Rectangle 3"/>
          <p:cNvSpPr>
            <a:spLocks noGrp="1" noChangeArrowheads="1"/>
          </p:cNvSpPr>
          <p:nvPr>
            <p:ph idx="1"/>
          </p:nvPr>
        </p:nvSpPr>
        <p:spPr/>
        <p:txBody>
          <a:bodyPr/>
          <a:lstStyle/>
          <a:p>
            <a:pPr eaLnBrk="1" hangingPunct="1"/>
            <a:r>
              <a:rPr lang="en-US" smtClean="0"/>
              <a:t>As this example shows the solar power system is more expensive than the underground electrical cable</a:t>
            </a:r>
          </a:p>
          <a:p>
            <a:pPr eaLnBrk="1" hangingPunct="1"/>
            <a:r>
              <a:rPr lang="en-US" smtClean="0"/>
              <a:t>This is usually the case</a:t>
            </a:r>
          </a:p>
          <a:p>
            <a:pPr eaLnBrk="1" hangingPunct="1"/>
            <a:r>
              <a:rPr lang="en-US" smtClean="0"/>
              <a:t>In addition, a 20 amp circuit at 120 volts AC as the standard underground circuit delivers can power quite a bit more equipment than the selected solar power equipment</a:t>
            </a:r>
          </a:p>
        </p:txBody>
      </p:sp>
      <p:sp>
        <p:nvSpPr>
          <p:cNvPr id="2263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35B713-E56F-49B0-A9FE-47FC7584B2D8}" type="slidenum">
              <a:rPr lang="en-US" smtClean="0"/>
              <a:pPr eaLnBrk="1" hangingPunct="1"/>
              <a:t>219</a:t>
            </a:fld>
            <a:endParaRPr lang="en-US" smtClean="0"/>
          </a:p>
        </p:txBody>
      </p:sp>
      <p:sp>
        <p:nvSpPr>
          <p:cNvPr id="226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Sometimes Nothing Helps</a:t>
            </a:r>
          </a:p>
        </p:txBody>
      </p:sp>
      <p:sp>
        <p:nvSpPr>
          <p:cNvPr id="24579" name="Content Placeholder 2"/>
          <p:cNvSpPr>
            <a:spLocks noGrp="1"/>
          </p:cNvSpPr>
          <p:nvPr>
            <p:ph idx="1"/>
          </p:nvPr>
        </p:nvSpPr>
        <p:spPr/>
        <p:txBody>
          <a:bodyPr/>
          <a:lstStyle/>
          <a:p>
            <a:pPr lvl="1" eaLnBrk="1" hangingPunct="1"/>
            <a:r>
              <a:rPr lang="en-US" smtClean="0"/>
              <a:t>Some thought it was eight direct hits, others said at least five</a:t>
            </a:r>
          </a:p>
          <a:p>
            <a:pPr lvl="1" eaLnBrk="1" hangingPunct="1"/>
            <a:r>
              <a:rPr lang="en-US" smtClean="0"/>
              <a:t>I appear to have lost all five Breeze DS-11 and four Raylink AP's as well as the A/C unit and all computers inside the building</a:t>
            </a:r>
          </a:p>
          <a:p>
            <a:pPr lvl="1" eaLnBrk="1" hangingPunct="1"/>
            <a:r>
              <a:rPr lang="en-US" smtClean="0"/>
              <a:t>Even the APC Battery Backups are blown</a:t>
            </a:r>
          </a:p>
          <a:p>
            <a:pPr lvl="1" eaLnBrk="1" hangingPunct="1"/>
            <a:r>
              <a:rPr lang="en-US" smtClean="0"/>
              <a:t>I can see burn marks on  my APC CAT5 protectors and the RJ45 ports on the Cisco Routers and Cisco Catalyst switches</a:t>
            </a:r>
          </a:p>
        </p:txBody>
      </p:sp>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57088E-4078-42C2-8C32-37E5C00A1FD5}" type="slidenum">
              <a:rPr lang="en-US" smtClean="0"/>
              <a:pPr eaLnBrk="1" hangingPunct="1"/>
              <a:t>22</a:t>
            </a:fld>
            <a:endParaRPr lang="en-US" smtClean="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pPr eaLnBrk="1" hangingPunct="1"/>
            <a:r>
              <a:rPr lang="en-US" smtClean="0"/>
              <a:t>What Power System to Use</a:t>
            </a:r>
          </a:p>
        </p:txBody>
      </p:sp>
      <p:sp>
        <p:nvSpPr>
          <p:cNvPr id="227331" name="Content Placeholder 2"/>
          <p:cNvSpPr>
            <a:spLocks noGrp="1"/>
          </p:cNvSpPr>
          <p:nvPr>
            <p:ph idx="1"/>
          </p:nvPr>
        </p:nvSpPr>
        <p:spPr/>
        <p:txBody>
          <a:bodyPr/>
          <a:lstStyle/>
          <a:p>
            <a:pPr eaLnBrk="1" hangingPunct="1"/>
            <a:r>
              <a:rPr lang="en-US" smtClean="0"/>
              <a:t>To increase the capacity of the solar power system significantly, the majority of the parts would have to be replaced</a:t>
            </a:r>
          </a:p>
          <a:p>
            <a:pPr eaLnBrk="1" hangingPunct="1"/>
            <a:r>
              <a:rPr lang="en-US" smtClean="0"/>
              <a:t>A final consideration is placement of the solar power equipment</a:t>
            </a:r>
          </a:p>
          <a:p>
            <a:pPr eaLnBrk="1" hangingPunct="1"/>
            <a:r>
              <a:rPr lang="en-US" smtClean="0"/>
              <a:t>Solar panels, the batteries, the other parts, and the cabinets they all go in have both size and weight</a:t>
            </a:r>
          </a:p>
        </p:txBody>
      </p:sp>
      <p:sp>
        <p:nvSpPr>
          <p:cNvPr id="2273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7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72AAE3-BDE1-4656-AC26-204A5FDF3B35}" type="slidenum">
              <a:rPr lang="en-US" smtClean="0"/>
              <a:pPr eaLnBrk="1" hangingPunct="1"/>
              <a:t>220</a:t>
            </a:fld>
            <a:endParaRPr lang="en-US" smtClean="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r>
              <a:rPr lang="en-US" smtClean="0"/>
              <a:t>What Power System to Use</a:t>
            </a:r>
          </a:p>
        </p:txBody>
      </p:sp>
      <p:sp>
        <p:nvSpPr>
          <p:cNvPr id="228355" name="Rectangle 3"/>
          <p:cNvSpPr>
            <a:spLocks noGrp="1" noChangeArrowheads="1"/>
          </p:cNvSpPr>
          <p:nvPr>
            <p:ph idx="1"/>
          </p:nvPr>
        </p:nvSpPr>
        <p:spPr/>
        <p:txBody>
          <a:bodyPr/>
          <a:lstStyle/>
          <a:p>
            <a:pPr eaLnBrk="1" hangingPunct="1"/>
            <a:r>
              <a:rPr lang="en-US" smtClean="0"/>
              <a:t>If the equipment is mounted on a tower, then the weight and wind loading has to be accounted for to prevent tower failure</a:t>
            </a:r>
          </a:p>
          <a:p>
            <a:pPr eaLnBrk="1" hangingPunct="1"/>
            <a:r>
              <a:rPr lang="en-US" smtClean="0"/>
              <a:t>In some areas nice big solar panels make attractive targets for some target shooters with little sense</a:t>
            </a:r>
          </a:p>
          <a:p>
            <a:pPr eaLnBrk="1" hangingPunct="1"/>
            <a:r>
              <a:rPr lang="en-US" smtClean="0"/>
              <a:t>But then in some cases a normal electrical circuit just cannot be provided to a site</a:t>
            </a:r>
          </a:p>
          <a:p>
            <a:pPr eaLnBrk="1" hangingPunct="1"/>
            <a:r>
              <a:rPr lang="en-US" smtClean="0"/>
              <a:t>In that case solar is the best choice</a:t>
            </a:r>
          </a:p>
        </p:txBody>
      </p:sp>
      <p:sp>
        <p:nvSpPr>
          <p:cNvPr id="2283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53E061-1723-4B27-9F07-4AC315872A83}" type="slidenum">
              <a:rPr lang="en-US" smtClean="0"/>
              <a:pPr eaLnBrk="1" hangingPunct="1"/>
              <a:t>221</a:t>
            </a:fld>
            <a:endParaRPr lang="en-US" smtClean="0"/>
          </a:p>
        </p:txBody>
      </p:sp>
      <p:sp>
        <p:nvSpPr>
          <p:cNvPr id="228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r>
              <a:rPr lang="en-US" smtClean="0"/>
              <a:t>Painting</a:t>
            </a:r>
          </a:p>
        </p:txBody>
      </p:sp>
      <p:sp>
        <p:nvSpPr>
          <p:cNvPr id="229379" name="Rectangle 3"/>
          <p:cNvSpPr>
            <a:spLocks noGrp="1" noChangeArrowheads="1"/>
          </p:cNvSpPr>
          <p:nvPr>
            <p:ph idx="1"/>
          </p:nvPr>
        </p:nvSpPr>
        <p:spPr/>
        <p:txBody>
          <a:bodyPr/>
          <a:lstStyle/>
          <a:p>
            <a:pPr eaLnBrk="1" hangingPunct="1"/>
            <a:r>
              <a:rPr lang="en-US" smtClean="0"/>
              <a:t>In general the bits and pieces of a wireless system can be painted</a:t>
            </a:r>
          </a:p>
          <a:p>
            <a:pPr eaLnBrk="1" hangingPunct="1"/>
            <a:r>
              <a:rPr lang="en-US" smtClean="0"/>
              <a:t>But do not use any paint that contains a metallic substance, such as graphite, carbon, red oxide, or metallic flakes</a:t>
            </a:r>
          </a:p>
          <a:p>
            <a:pPr eaLnBrk="1" hangingPunct="1"/>
            <a:r>
              <a:rPr lang="en-US" smtClean="0"/>
              <a:t>This is especially true of the antenna</a:t>
            </a:r>
          </a:p>
        </p:txBody>
      </p:sp>
      <p:sp>
        <p:nvSpPr>
          <p:cNvPr id="2293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11D1F9-03EA-4898-8D6C-13DD7059720C}" type="slidenum">
              <a:rPr lang="en-US" smtClean="0"/>
              <a:pPr eaLnBrk="1" hangingPunct="1"/>
              <a:t>222</a:t>
            </a:fld>
            <a:endParaRPr lang="en-US" smtClean="0"/>
          </a:p>
        </p:txBody>
      </p:sp>
      <p:sp>
        <p:nvSpPr>
          <p:cNvPr id="229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r>
              <a:rPr lang="en-US" smtClean="0"/>
              <a:t>Affect of Ice on Patterns</a:t>
            </a:r>
          </a:p>
        </p:txBody>
      </p:sp>
      <p:sp>
        <p:nvSpPr>
          <p:cNvPr id="230403" name="Rectangle 3"/>
          <p:cNvSpPr>
            <a:spLocks noGrp="1" noChangeArrowheads="1"/>
          </p:cNvSpPr>
          <p:nvPr>
            <p:ph idx="1"/>
          </p:nvPr>
        </p:nvSpPr>
        <p:spPr/>
        <p:txBody>
          <a:bodyPr/>
          <a:lstStyle/>
          <a:p>
            <a:pPr eaLnBrk="1" hangingPunct="1"/>
            <a:r>
              <a:rPr lang="en-US" smtClean="0"/>
              <a:t>Once again we need to discuss the affects of ice on wireless equipment as ice on an antenna can change the radiation pattern</a:t>
            </a:r>
          </a:p>
          <a:p>
            <a:pPr eaLnBrk="1" hangingPunct="1"/>
            <a:r>
              <a:rPr lang="en-US" smtClean="0"/>
              <a:t>Ice always degrades the antenna’s performance, which is one reason for a fade margin</a:t>
            </a:r>
          </a:p>
          <a:p>
            <a:pPr eaLnBrk="1" hangingPunct="1"/>
            <a:r>
              <a:rPr lang="en-US" smtClean="0"/>
              <a:t>The higher the frequency, the worse the problem</a:t>
            </a:r>
          </a:p>
        </p:txBody>
      </p:sp>
      <p:sp>
        <p:nvSpPr>
          <p:cNvPr id="2304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382F57-32F5-4115-B11C-71BCCA62C0CB}" type="slidenum">
              <a:rPr lang="en-US" smtClean="0"/>
              <a:pPr eaLnBrk="1" hangingPunct="1"/>
              <a:t>223</a:t>
            </a:fld>
            <a:endParaRPr lang="en-US" smtClean="0"/>
          </a:p>
        </p:txBody>
      </p:sp>
      <p:sp>
        <p:nvSpPr>
          <p:cNvPr id="230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pPr eaLnBrk="1" hangingPunct="1"/>
            <a:r>
              <a:rPr lang="en-US" smtClean="0"/>
              <a:t>Affect of Ice on Patterns</a:t>
            </a:r>
          </a:p>
        </p:txBody>
      </p:sp>
      <p:sp>
        <p:nvSpPr>
          <p:cNvPr id="231427" name="Content Placeholder 2"/>
          <p:cNvSpPr>
            <a:spLocks noGrp="1"/>
          </p:cNvSpPr>
          <p:nvPr>
            <p:ph idx="1"/>
          </p:nvPr>
        </p:nvSpPr>
        <p:spPr/>
        <p:txBody>
          <a:bodyPr/>
          <a:lstStyle/>
          <a:p>
            <a:pPr eaLnBrk="1" hangingPunct="1"/>
            <a:r>
              <a:rPr lang="en-US" smtClean="0"/>
              <a:t>This is because the dipole elements of an antenna radiate radio waves into free space</a:t>
            </a:r>
          </a:p>
          <a:p>
            <a:pPr eaLnBrk="1" hangingPunct="1"/>
            <a:r>
              <a:rPr lang="en-US" smtClean="0"/>
              <a:t>The impedance of free space is 377 ohms</a:t>
            </a:r>
          </a:p>
          <a:p>
            <a:pPr eaLnBrk="1" hangingPunct="1"/>
            <a:r>
              <a:rPr lang="en-US" smtClean="0"/>
              <a:t>If the air surrounding the elements is replaced by ice, which has a lower impedance, then the impedance match and radiation pattern of the antenna will change</a:t>
            </a:r>
          </a:p>
        </p:txBody>
      </p:sp>
      <p:sp>
        <p:nvSpPr>
          <p:cNvPr id="2314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31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FED8DD-A0E3-4CCA-B2F2-2821C3693ECF}" type="slidenum">
              <a:rPr lang="en-US" smtClean="0"/>
              <a:pPr eaLnBrk="1" hangingPunct="1"/>
              <a:t>224</a:t>
            </a:fld>
            <a:endParaRPr lang="en-US" smtClean="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US" smtClean="0"/>
              <a:t>Affect of Ice on Patterns</a:t>
            </a:r>
          </a:p>
        </p:txBody>
      </p:sp>
      <p:sp>
        <p:nvSpPr>
          <p:cNvPr id="232451" name="Rectangle 3"/>
          <p:cNvSpPr>
            <a:spLocks noGrp="1" noChangeArrowheads="1"/>
          </p:cNvSpPr>
          <p:nvPr>
            <p:ph idx="1"/>
          </p:nvPr>
        </p:nvSpPr>
        <p:spPr/>
        <p:txBody>
          <a:bodyPr/>
          <a:lstStyle/>
          <a:p>
            <a:pPr eaLnBrk="1" hangingPunct="1"/>
            <a:r>
              <a:rPr lang="en-US" smtClean="0"/>
              <a:t>For example for a 10 element yagi antenna at 502 MHz</a:t>
            </a:r>
          </a:p>
        </p:txBody>
      </p:sp>
      <p:sp>
        <p:nvSpPr>
          <p:cNvPr id="232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28798E-8310-47A5-A529-8CE3E58EC4AD}" type="slidenum">
              <a:rPr lang="en-US" smtClean="0"/>
              <a:pPr eaLnBrk="1" hangingPunct="1"/>
              <a:t>225</a:t>
            </a:fld>
            <a:endParaRPr lang="en-US" smtClean="0"/>
          </a:p>
        </p:txBody>
      </p:sp>
      <p:sp>
        <p:nvSpPr>
          <p:cNvPr id="2324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r>
              <a:rPr lang="en-US" smtClean="0"/>
              <a:t>Radiation Pattern No Ice</a:t>
            </a:r>
          </a:p>
        </p:txBody>
      </p:sp>
      <p:pic>
        <p:nvPicPr>
          <p:cNvPr id="233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4888" y="1285875"/>
            <a:ext cx="4564062" cy="4597400"/>
          </a:xfrm>
        </p:spPr>
      </p:pic>
      <p:sp>
        <p:nvSpPr>
          <p:cNvPr id="2334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19F454-E1AA-4925-A7D6-6F683105120A}" type="slidenum">
              <a:rPr lang="en-US" smtClean="0"/>
              <a:pPr eaLnBrk="1" hangingPunct="1"/>
              <a:t>226</a:t>
            </a:fld>
            <a:endParaRPr lang="en-US" smtClean="0"/>
          </a:p>
        </p:txBody>
      </p:sp>
      <p:sp>
        <p:nvSpPr>
          <p:cNvPr id="2334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smtClean="0"/>
              <a:t>Radiation Pattern .20” of Ice</a:t>
            </a:r>
          </a:p>
        </p:txBody>
      </p:sp>
      <p:pic>
        <p:nvPicPr>
          <p:cNvPr id="2344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2663" y="1266825"/>
            <a:ext cx="4605337" cy="4827588"/>
          </a:xfrm>
        </p:spPr>
      </p:pic>
      <p:sp>
        <p:nvSpPr>
          <p:cNvPr id="2345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8D3815-BF26-41A5-A165-1D4CB8715A24}" type="slidenum">
              <a:rPr lang="en-US" smtClean="0"/>
              <a:pPr eaLnBrk="1" hangingPunct="1"/>
              <a:t>227</a:t>
            </a:fld>
            <a:endParaRPr lang="en-US" smtClean="0"/>
          </a:p>
        </p:txBody>
      </p:sp>
      <p:sp>
        <p:nvSpPr>
          <p:cNvPr id="2345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smtClean="0"/>
              <a:t>Affect of Ice on Patterns</a:t>
            </a:r>
          </a:p>
        </p:txBody>
      </p:sp>
      <p:pic>
        <p:nvPicPr>
          <p:cNvPr id="235523" name="Picture 4" descr="AntennaIcedUpAlvarion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103563" y="1417638"/>
            <a:ext cx="3041650" cy="4625975"/>
          </a:xfrm>
        </p:spPr>
      </p:pic>
      <p:sp>
        <p:nvSpPr>
          <p:cNvPr id="235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8A7869-1196-454F-81FE-0655CC6D2EBA}" type="slidenum">
              <a:rPr lang="en-US" smtClean="0"/>
              <a:pPr eaLnBrk="1" hangingPunct="1"/>
              <a:t>228</a:t>
            </a:fld>
            <a:endParaRPr lang="en-US" smtClean="0"/>
          </a:p>
        </p:txBody>
      </p:sp>
      <p:sp>
        <p:nvSpPr>
          <p:cNvPr id="235525" name="Text Box 6"/>
          <p:cNvSpPr txBox="1">
            <a:spLocks noChangeArrowheads="1"/>
          </p:cNvSpPr>
          <p:nvPr/>
        </p:nvSpPr>
        <p:spPr bwMode="auto">
          <a:xfrm>
            <a:off x="514350" y="3200400"/>
            <a:ext cx="2209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There is an omnidirectional antenna somewhere under that ice</a:t>
            </a:r>
          </a:p>
        </p:txBody>
      </p:sp>
      <p:sp>
        <p:nvSpPr>
          <p:cNvPr id="235526" name="Footer Placeholder 6"/>
          <p:cNvSpPr>
            <a:spLocks noGrp="1"/>
          </p:cNvSpPr>
          <p:nvPr>
            <p:ph type="ftr" sz="quarter" idx="11"/>
          </p:nvPr>
        </p:nvSpPr>
        <p:spPr>
          <a:xfrm>
            <a:off x="2743200" y="620077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smtClean="0"/>
              <a:t>Affect of Ice on Patterns</a:t>
            </a:r>
          </a:p>
        </p:txBody>
      </p:sp>
      <p:sp>
        <p:nvSpPr>
          <p:cNvPr id="236547" name="Rectangle 3"/>
          <p:cNvSpPr>
            <a:spLocks noGrp="1" noChangeArrowheads="1"/>
          </p:cNvSpPr>
          <p:nvPr>
            <p:ph idx="1"/>
          </p:nvPr>
        </p:nvSpPr>
        <p:spPr/>
        <p:txBody>
          <a:bodyPr/>
          <a:lstStyle/>
          <a:p>
            <a:pPr eaLnBrk="1" hangingPunct="1">
              <a:lnSpc>
                <a:spcPct val="90000"/>
              </a:lnSpc>
            </a:pPr>
            <a:r>
              <a:rPr lang="en-US" smtClean="0"/>
              <a:t>To prevent this problem antenna elements are usually encased in a plastic protective housing or radome</a:t>
            </a:r>
          </a:p>
          <a:p>
            <a:pPr eaLnBrk="1" hangingPunct="1">
              <a:lnSpc>
                <a:spcPct val="90000"/>
              </a:lnSpc>
            </a:pPr>
            <a:r>
              <a:rPr lang="en-US" smtClean="0"/>
              <a:t>This provides space between the elements and the ice, which serves to decrease the effect</a:t>
            </a:r>
          </a:p>
          <a:p>
            <a:pPr eaLnBrk="1" hangingPunct="1">
              <a:lnSpc>
                <a:spcPct val="90000"/>
              </a:lnSpc>
            </a:pPr>
            <a:r>
              <a:rPr lang="en-US" smtClean="0"/>
              <a:t>Ice on the elements has the same effect as if the directors were lengthened</a:t>
            </a:r>
          </a:p>
        </p:txBody>
      </p:sp>
      <p:sp>
        <p:nvSpPr>
          <p:cNvPr id="236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67351F-E169-43B4-B180-F9F4E8FEEFD3}" type="slidenum">
              <a:rPr lang="en-US" smtClean="0"/>
              <a:pPr eaLnBrk="1" hangingPunct="1"/>
              <a:t>229</a:t>
            </a:fld>
            <a:endParaRPr lang="en-US" smtClean="0"/>
          </a:p>
        </p:txBody>
      </p:sp>
      <p:sp>
        <p:nvSpPr>
          <p:cNvPr id="236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Sometimes Nothing Helps</a:t>
            </a:r>
          </a:p>
        </p:txBody>
      </p:sp>
      <p:sp>
        <p:nvSpPr>
          <p:cNvPr id="25603" name="Rectangle 3"/>
          <p:cNvSpPr>
            <a:spLocks noGrp="1" noChangeArrowheads="1"/>
          </p:cNvSpPr>
          <p:nvPr>
            <p:ph idx="1"/>
          </p:nvPr>
        </p:nvSpPr>
        <p:spPr/>
        <p:txBody>
          <a:bodyPr/>
          <a:lstStyle/>
          <a:p>
            <a:pPr lvl="1" eaLnBrk="1" hangingPunct="1"/>
            <a:r>
              <a:rPr lang="en-US" smtClean="0"/>
              <a:t>ps</a:t>
            </a:r>
          </a:p>
          <a:p>
            <a:pPr lvl="1" eaLnBrk="1" hangingPunct="1"/>
            <a:r>
              <a:rPr lang="en-US" smtClean="0"/>
              <a:t>The tower had halo grounding</a:t>
            </a:r>
          </a:p>
          <a:p>
            <a:pPr eaLnBrk="1" hangingPunct="1"/>
            <a:r>
              <a:rPr lang="en-US" smtClean="0"/>
              <a:t>Nothing will protect a site and the equipment there from a direct strike</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89397F-2C2D-415F-9080-B123677049DA}" type="slidenum">
              <a:rPr lang="en-US" smtClean="0"/>
              <a:pPr eaLnBrk="1" hangingPunct="1"/>
              <a:t>23</a:t>
            </a:fld>
            <a:endParaRPr lang="en-US" smtClean="0"/>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pPr eaLnBrk="1" hangingPunct="1"/>
            <a:r>
              <a:rPr lang="en-US" smtClean="0"/>
              <a:t>Affect of Ice on Patterns</a:t>
            </a:r>
          </a:p>
        </p:txBody>
      </p:sp>
      <p:sp>
        <p:nvSpPr>
          <p:cNvPr id="237571" name="Content Placeholder 2"/>
          <p:cNvSpPr>
            <a:spLocks noGrp="1"/>
          </p:cNvSpPr>
          <p:nvPr>
            <p:ph idx="1"/>
          </p:nvPr>
        </p:nvSpPr>
        <p:spPr/>
        <p:txBody>
          <a:bodyPr/>
          <a:lstStyle/>
          <a:p>
            <a:pPr eaLnBrk="1" hangingPunct="1"/>
            <a:r>
              <a:rPr lang="en-US" smtClean="0"/>
              <a:t>As the electrical length of the directors become greater than one-half wavelength, they stop being directors and start acting like reflectors</a:t>
            </a:r>
          </a:p>
          <a:p>
            <a:pPr eaLnBrk="1" hangingPunct="1"/>
            <a:r>
              <a:rPr lang="en-US" smtClean="0"/>
              <a:t>This changes the radiation pattern of the antenna</a:t>
            </a:r>
          </a:p>
          <a:p>
            <a:pPr eaLnBrk="1" hangingPunct="1"/>
            <a:r>
              <a:rPr lang="en-US" smtClean="0"/>
              <a:t>Here is an example of why grid design antennas have problems in icy areas</a:t>
            </a:r>
          </a:p>
        </p:txBody>
      </p:sp>
      <p:sp>
        <p:nvSpPr>
          <p:cNvPr id="237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37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BED649-8B6C-414E-8FAB-80CE08119A89}" type="slidenum">
              <a:rPr lang="en-US" smtClean="0"/>
              <a:pPr eaLnBrk="1" hangingPunct="1"/>
              <a:t>230</a:t>
            </a:fld>
            <a:endParaRPr lang="en-US" smtClean="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smtClean="0"/>
              <a:t>Affect of Ice on Patterns</a:t>
            </a:r>
          </a:p>
        </p:txBody>
      </p:sp>
      <p:pic>
        <p:nvPicPr>
          <p:cNvPr id="238595" name="Picture 4" descr="AntennaIcedUpAlvario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6363" b="1671"/>
          <a:stretch>
            <a:fillRect/>
          </a:stretch>
        </p:blipFill>
        <p:spPr>
          <a:xfrm>
            <a:off x="1843088" y="1309688"/>
            <a:ext cx="5294312" cy="4659312"/>
          </a:xfrm>
        </p:spPr>
      </p:pic>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9366ED-AE10-4023-B0F9-99903EE7A5CD}" type="slidenum">
              <a:rPr lang="en-US" smtClean="0"/>
              <a:pPr eaLnBrk="1" hangingPunct="1"/>
              <a:t>231</a:t>
            </a:fld>
            <a:endParaRPr lang="en-US" smtClean="0"/>
          </a:p>
        </p:txBody>
      </p:sp>
      <p:sp>
        <p:nvSpPr>
          <p:cNvPr id="2385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r>
              <a:rPr lang="en-US" smtClean="0"/>
              <a:t>Affect of Ice on Patterns</a:t>
            </a:r>
          </a:p>
        </p:txBody>
      </p:sp>
      <p:sp>
        <p:nvSpPr>
          <p:cNvPr id="239619" name="Rectangle 3"/>
          <p:cNvSpPr>
            <a:spLocks noGrp="1" noChangeArrowheads="1"/>
          </p:cNvSpPr>
          <p:nvPr>
            <p:ph idx="1"/>
          </p:nvPr>
        </p:nvSpPr>
        <p:spPr/>
        <p:txBody>
          <a:bodyPr/>
          <a:lstStyle/>
          <a:p>
            <a:pPr eaLnBrk="1" hangingPunct="1"/>
            <a:r>
              <a:rPr lang="en-US" smtClean="0"/>
              <a:t>In areas where severe icing and wet snow are common, it is good practice to install a full radome over any solid parabolic antennas or yagi antennas, and to avoid using grid antennas</a:t>
            </a:r>
          </a:p>
          <a:p>
            <a:pPr eaLnBrk="1" hangingPunct="1"/>
            <a:r>
              <a:rPr lang="en-US" smtClean="0"/>
              <a:t>In extreme cases a heater can be added that will keep the radome warm enough to prevent excessive buildup</a:t>
            </a:r>
          </a:p>
        </p:txBody>
      </p:sp>
      <p:sp>
        <p:nvSpPr>
          <p:cNvPr id="239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B0FE2C-A950-426C-B84B-867569516FB2}" type="slidenum">
              <a:rPr lang="en-US" smtClean="0"/>
              <a:pPr eaLnBrk="1" hangingPunct="1"/>
              <a:t>232</a:t>
            </a:fld>
            <a:endParaRPr lang="en-US" smtClean="0"/>
          </a:p>
        </p:txBody>
      </p:sp>
      <p:sp>
        <p:nvSpPr>
          <p:cNvPr id="239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smtClean="0"/>
              <a:t>Affect of Ice on Patterns</a:t>
            </a:r>
          </a:p>
        </p:txBody>
      </p:sp>
      <p:sp>
        <p:nvSpPr>
          <p:cNvPr id="240643" name="Content Placeholder 2"/>
          <p:cNvSpPr>
            <a:spLocks noGrp="1"/>
          </p:cNvSpPr>
          <p:nvPr>
            <p:ph idx="1"/>
          </p:nvPr>
        </p:nvSpPr>
        <p:spPr/>
        <p:txBody>
          <a:bodyPr/>
          <a:lstStyle/>
          <a:p>
            <a:pPr eaLnBrk="1" hangingPunct="1"/>
            <a:r>
              <a:rPr lang="en-US" smtClean="0"/>
              <a:t>Here is an example of the mounting for such a unit as provided by RFS</a:t>
            </a:r>
          </a:p>
          <a:p>
            <a:pPr eaLnBrk="1" hangingPunct="1"/>
            <a:r>
              <a:rPr lang="en-US" smtClean="0"/>
              <a:t>This unit surrounds the radome covering the antenna</a:t>
            </a:r>
          </a:p>
        </p:txBody>
      </p:sp>
      <p:sp>
        <p:nvSpPr>
          <p:cNvPr id="240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F8CD24-A78F-4CA7-B04E-E2324D9A9839}" type="slidenum">
              <a:rPr lang="en-US" smtClean="0"/>
              <a:pPr eaLnBrk="1" hangingPunct="1"/>
              <a:t>233</a:t>
            </a:fld>
            <a:endParaRPr lang="en-US" smtClean="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5"/>
          <p:cNvSpPr>
            <a:spLocks noGrp="1" noChangeArrowheads="1"/>
          </p:cNvSpPr>
          <p:nvPr>
            <p:ph type="title"/>
          </p:nvPr>
        </p:nvSpPr>
        <p:spPr/>
        <p:txBody>
          <a:bodyPr/>
          <a:lstStyle/>
          <a:p>
            <a:pPr eaLnBrk="1" hangingPunct="1"/>
            <a:r>
              <a:rPr lang="en-US" smtClean="0"/>
              <a:t>Antenna Heater</a:t>
            </a:r>
          </a:p>
        </p:txBody>
      </p:sp>
      <p:pic>
        <p:nvPicPr>
          <p:cNvPr id="2416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662" t="9328" r="20424" b="7463"/>
          <a:stretch>
            <a:fillRect/>
          </a:stretch>
        </p:blipFill>
        <p:spPr>
          <a:xfrm>
            <a:off x="2692400" y="1268413"/>
            <a:ext cx="3708400" cy="4638675"/>
          </a:xfrm>
        </p:spPr>
      </p:pic>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7A1F2B-7E5E-4AE9-A477-7FDC60A31E07}" type="slidenum">
              <a:rPr lang="en-US" smtClean="0"/>
              <a:pPr eaLnBrk="1" hangingPunct="1"/>
              <a:t>234</a:t>
            </a:fld>
            <a:endParaRPr lang="en-US" smtClean="0"/>
          </a:p>
        </p:txBody>
      </p:sp>
      <p:sp>
        <p:nvSpPr>
          <p:cNvPr id="241669" name="Text Box 12"/>
          <p:cNvSpPr txBox="1">
            <a:spLocks noChangeArrowheads="1"/>
          </p:cNvSpPr>
          <p:nvPr/>
        </p:nvSpPr>
        <p:spPr bwMode="auto">
          <a:xfrm>
            <a:off x="514350" y="1565275"/>
            <a:ext cx="24003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The heater is the band surrounding the edge of the radome</a:t>
            </a:r>
          </a:p>
        </p:txBody>
      </p:sp>
      <p:sp>
        <p:nvSpPr>
          <p:cNvPr id="241670" name="Line 13"/>
          <p:cNvSpPr>
            <a:spLocks noChangeShapeType="1"/>
          </p:cNvSpPr>
          <p:nvPr/>
        </p:nvSpPr>
        <p:spPr bwMode="auto">
          <a:xfrm>
            <a:off x="2628900" y="2514600"/>
            <a:ext cx="609600" cy="133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1" name="Text Box 14"/>
          <p:cNvSpPr txBox="1">
            <a:spLocks noChangeArrowheads="1"/>
          </p:cNvSpPr>
          <p:nvPr/>
        </p:nvSpPr>
        <p:spPr bwMode="auto">
          <a:xfrm>
            <a:off x="914400" y="3505200"/>
            <a:ext cx="1752600" cy="1187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Thermostat to control the heater</a:t>
            </a:r>
          </a:p>
        </p:txBody>
      </p:sp>
      <p:sp>
        <p:nvSpPr>
          <p:cNvPr id="241672" name="Line 15"/>
          <p:cNvSpPr>
            <a:spLocks noChangeShapeType="1"/>
          </p:cNvSpPr>
          <p:nvPr/>
        </p:nvSpPr>
        <p:spPr bwMode="auto">
          <a:xfrm>
            <a:off x="2381250" y="4133850"/>
            <a:ext cx="219075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3" name="Footer Placeholder 9"/>
          <p:cNvSpPr>
            <a:spLocks noGrp="1"/>
          </p:cNvSpPr>
          <p:nvPr>
            <p:ph type="ftr" sz="quarter" idx="11"/>
          </p:nvPr>
        </p:nvSpPr>
        <p:spPr>
          <a:xfrm>
            <a:off x="2743200" y="6200775"/>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5"/>
          <p:cNvSpPr>
            <a:spLocks noGrp="1" noChangeArrowheads="1"/>
          </p:cNvSpPr>
          <p:nvPr>
            <p:ph type="title"/>
          </p:nvPr>
        </p:nvSpPr>
        <p:spPr/>
        <p:txBody>
          <a:bodyPr/>
          <a:lstStyle/>
          <a:p>
            <a:pPr eaLnBrk="1" hangingPunct="1"/>
            <a:r>
              <a:rPr lang="en-US" smtClean="0"/>
              <a:t>Antenna Heater</a:t>
            </a:r>
          </a:p>
        </p:txBody>
      </p:sp>
      <p:pic>
        <p:nvPicPr>
          <p:cNvPr id="2426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0848" t="8582" r="7555" b="8582"/>
          <a:stretch>
            <a:fillRect/>
          </a:stretch>
        </p:blipFill>
        <p:spPr>
          <a:xfrm>
            <a:off x="2968625" y="1403350"/>
            <a:ext cx="3173413" cy="4360863"/>
          </a:xfrm>
        </p:spPr>
      </p:pic>
      <p:sp>
        <p:nvSpPr>
          <p:cNvPr id="242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C21D91-FCA8-486A-A42B-DCB6DEFB591C}" type="slidenum">
              <a:rPr lang="en-US" smtClean="0"/>
              <a:pPr eaLnBrk="1" hangingPunct="1"/>
              <a:t>235</a:t>
            </a:fld>
            <a:endParaRPr lang="en-US" smtClean="0"/>
          </a:p>
        </p:txBody>
      </p:sp>
      <p:sp>
        <p:nvSpPr>
          <p:cNvPr id="242693" name="Footer Placeholder 5"/>
          <p:cNvSpPr>
            <a:spLocks noGrp="1"/>
          </p:cNvSpPr>
          <p:nvPr>
            <p:ph type="ftr" sz="quarter" idx="11"/>
          </p:nvPr>
        </p:nvSpPr>
        <p:spPr>
          <a:xfrm>
            <a:off x="2743200" y="6184900"/>
            <a:ext cx="3657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en-US" smtClean="0"/>
              <a:t>Radiation Safety</a:t>
            </a:r>
          </a:p>
        </p:txBody>
      </p:sp>
      <p:sp>
        <p:nvSpPr>
          <p:cNvPr id="243715" name="Rectangle 3"/>
          <p:cNvSpPr>
            <a:spLocks noGrp="1" noChangeArrowheads="1"/>
          </p:cNvSpPr>
          <p:nvPr>
            <p:ph idx="1"/>
          </p:nvPr>
        </p:nvSpPr>
        <p:spPr/>
        <p:txBody>
          <a:bodyPr/>
          <a:lstStyle/>
          <a:p>
            <a:pPr eaLnBrk="1" hangingPunct="1"/>
            <a:r>
              <a:rPr lang="en-US" smtClean="0"/>
              <a:t>To ensure microwave radiation is not harmful to those working with the equipment or who happen to pass by, the FCC has set minimum safe distances</a:t>
            </a:r>
          </a:p>
          <a:p>
            <a:pPr eaLnBrk="1" hangingPunct="1"/>
            <a:r>
              <a:rPr lang="en-US" smtClean="0"/>
              <a:t>These differ depending on whether the people around the source are aware they are near an antenna or not</a:t>
            </a:r>
          </a:p>
          <a:p>
            <a:pPr eaLnBrk="1" hangingPunct="1"/>
            <a:r>
              <a:rPr lang="en-US" smtClean="0"/>
              <a:t>For example, for a 2.4 GHz system the distances are</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3050DB-83CE-4322-A136-4C3B0967BD25}" type="slidenum">
              <a:rPr lang="en-US" smtClean="0"/>
              <a:pPr eaLnBrk="1" hangingPunct="1"/>
              <a:t>236</a:t>
            </a:fld>
            <a:endParaRPr lang="en-US" smtClean="0"/>
          </a:p>
        </p:txBody>
      </p:sp>
      <p:sp>
        <p:nvSpPr>
          <p:cNvPr id="243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smtClean="0"/>
              <a:t>Radiation Safety</a:t>
            </a:r>
          </a:p>
        </p:txBody>
      </p:sp>
      <p:graphicFrame>
        <p:nvGraphicFramePr>
          <p:cNvPr id="576549" name="Group 37"/>
          <p:cNvGraphicFramePr>
            <a:graphicFrameLocks noGrp="1"/>
          </p:cNvGraphicFramePr>
          <p:nvPr>
            <p:ph type="tbl" idx="1"/>
          </p:nvPr>
        </p:nvGraphicFramePr>
        <p:xfrm>
          <a:off x="584200" y="1387475"/>
          <a:ext cx="7920038" cy="4651375"/>
        </p:xfrm>
        <a:graphic>
          <a:graphicData uri="http://schemas.openxmlformats.org/drawingml/2006/table">
            <a:tbl>
              <a:tblPr/>
              <a:tblGrid>
                <a:gridCol w="2627985"/>
                <a:gridCol w="2646026"/>
                <a:gridCol w="2646026"/>
              </a:tblGrid>
              <a:tr h="70095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err="1" smtClean="0">
                          <a:ln>
                            <a:noFill/>
                          </a:ln>
                          <a:solidFill>
                            <a:schemeClr val="tx1"/>
                          </a:solidFill>
                          <a:effectLst/>
                          <a:latin typeface="Times New Roman" pitchFamily="18" charset="0"/>
                        </a:rPr>
                        <a:t>EIRP</a:t>
                      </a:r>
                      <a:r>
                        <a:rPr kumimoji="0" lang="en-US" sz="2000" b="0" i="0" u="none" strike="noStrike" cap="none" normalizeH="0" baseline="0" dirty="0" smtClean="0">
                          <a:ln>
                            <a:noFill/>
                          </a:ln>
                          <a:solidFill>
                            <a:schemeClr val="tx1"/>
                          </a:solidFill>
                          <a:effectLst/>
                          <a:latin typeface="Times New Roman" pitchFamily="18" charset="0"/>
                        </a:rPr>
                        <a:t> of Antenna</a:t>
                      </a:r>
                    </a:p>
                  </a:txBody>
                  <a:tcPr marL="91446" marR="9144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Distance Aware</a:t>
                      </a:r>
                      <a:br>
                        <a:rPr kumimoji="0" lang="en-US" sz="2000" b="0" i="0" u="none" strike="noStrike" cap="none" normalizeH="0" baseline="0" smtClean="0">
                          <a:ln>
                            <a:noFill/>
                          </a:ln>
                          <a:solidFill>
                            <a:schemeClr val="tx1"/>
                          </a:solidFill>
                          <a:effectLst/>
                          <a:latin typeface="Times New Roman" pitchFamily="18" charset="0"/>
                        </a:rPr>
                      </a:br>
                      <a:r>
                        <a:rPr kumimoji="0" lang="en-US" sz="2000" b="0" i="0" u="none" strike="noStrike" cap="none" normalizeH="0" baseline="0" smtClean="0">
                          <a:ln>
                            <a:noFill/>
                          </a:ln>
                          <a:solidFill>
                            <a:schemeClr val="tx1"/>
                          </a:solidFill>
                          <a:effectLst/>
                          <a:latin typeface="Times New Roman" pitchFamily="18" charset="0"/>
                        </a:rPr>
                        <a:t>Feet</a:t>
                      </a:r>
                    </a:p>
                  </a:txBody>
                  <a:tcPr marL="91446" marR="9144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Distance Unaware</a:t>
                      </a:r>
                      <a:br>
                        <a:rPr kumimoji="0" lang="en-US" sz="2000" b="0" i="0" u="none" strike="noStrike" cap="none" normalizeH="0" baseline="0" smtClean="0">
                          <a:ln>
                            <a:noFill/>
                          </a:ln>
                          <a:solidFill>
                            <a:schemeClr val="tx1"/>
                          </a:solidFill>
                          <a:effectLst/>
                          <a:latin typeface="Times New Roman" pitchFamily="18" charset="0"/>
                        </a:rPr>
                      </a:br>
                      <a:r>
                        <a:rPr kumimoji="0" lang="en-US" sz="2000" b="0" i="0" u="none" strike="noStrike" cap="none" normalizeH="0" baseline="0" smtClean="0">
                          <a:ln>
                            <a:noFill/>
                          </a:ln>
                          <a:solidFill>
                            <a:schemeClr val="tx1"/>
                          </a:solidFill>
                          <a:effectLst/>
                          <a:latin typeface="Times New Roman" pitchFamily="18" charset="0"/>
                        </a:rPr>
                        <a:t>Feet</a:t>
                      </a:r>
                    </a:p>
                  </a:txBody>
                  <a:tcPr marL="91446" marR="9144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36</a:t>
                      </a:r>
                    </a:p>
                  </a:txBody>
                  <a:tcPr marL="91446" marR="9144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.31</a:t>
                      </a:r>
                    </a:p>
                  </a:txBody>
                  <a:tcPr marL="91446" marR="9144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.63</a:t>
                      </a:r>
                    </a:p>
                  </a:txBody>
                  <a:tcPr marL="91446" marR="9144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40</a:t>
                      </a:r>
                    </a:p>
                  </a:txBody>
                  <a:tcPr marL="91446" marR="9144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.46</a:t>
                      </a:r>
                    </a:p>
                  </a:txBody>
                  <a:tcPr marL="91446" marR="9144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.98</a:t>
                      </a:r>
                    </a:p>
                  </a:txBody>
                  <a:tcPr marL="91446" marR="9144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19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42</a:t>
                      </a:r>
                    </a:p>
                  </a:txBody>
                  <a:tcPr marL="91446" marR="9144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.57</a:t>
                      </a:r>
                    </a:p>
                  </a:txBody>
                  <a:tcPr marL="91446" marR="9144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1.22</a:t>
                      </a:r>
                    </a:p>
                  </a:txBody>
                  <a:tcPr marL="91446" marR="9144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44</a:t>
                      </a:r>
                    </a:p>
                  </a:txBody>
                  <a:tcPr marL="91446" marR="9144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.71</a:t>
                      </a:r>
                    </a:p>
                  </a:txBody>
                  <a:tcPr marL="91446" marR="9144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1.52</a:t>
                      </a:r>
                    </a:p>
                  </a:txBody>
                  <a:tcPr marL="91446" marR="9144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46</a:t>
                      </a:r>
                    </a:p>
                  </a:txBody>
                  <a:tcPr marL="91446" marR="9144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.88</a:t>
                      </a:r>
                    </a:p>
                  </a:txBody>
                  <a:tcPr marL="91446" marR="9144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1.90</a:t>
                      </a:r>
                    </a:p>
                  </a:txBody>
                  <a:tcPr marL="91446" marR="9144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6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48</a:t>
                      </a:r>
                    </a:p>
                  </a:txBody>
                  <a:tcPr marL="91446" marR="9144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1.09</a:t>
                      </a:r>
                    </a:p>
                  </a:txBody>
                  <a:tcPr marL="91446" marR="9144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2.37</a:t>
                      </a:r>
                    </a:p>
                  </a:txBody>
                  <a:tcPr marL="91446" marR="9144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47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75A43B-8409-4921-90A1-DD8ED2A29FFE}" type="slidenum">
              <a:rPr lang="en-US" smtClean="0"/>
              <a:pPr eaLnBrk="1" hangingPunct="1"/>
              <a:t>237</a:t>
            </a:fld>
            <a:endParaRPr lang="en-US" smtClean="0"/>
          </a:p>
        </p:txBody>
      </p:sp>
      <p:sp>
        <p:nvSpPr>
          <p:cNvPr id="244774" name="Footer Placeholder 3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US" smtClean="0"/>
              <a:t>Radiation Safety</a:t>
            </a:r>
          </a:p>
        </p:txBody>
      </p:sp>
      <p:sp>
        <p:nvSpPr>
          <p:cNvPr id="245763" name="Rectangle 3"/>
          <p:cNvSpPr>
            <a:spLocks noGrp="1" noChangeArrowheads="1"/>
          </p:cNvSpPr>
          <p:nvPr>
            <p:ph idx="1"/>
          </p:nvPr>
        </p:nvSpPr>
        <p:spPr/>
        <p:txBody>
          <a:bodyPr/>
          <a:lstStyle/>
          <a:p>
            <a:pPr eaLnBrk="1" hangingPunct="1"/>
            <a:r>
              <a:rPr lang="en-US" smtClean="0"/>
              <a:t>General radiation safety precautions include</a:t>
            </a:r>
          </a:p>
          <a:p>
            <a:pPr lvl="1" eaLnBrk="1" hangingPunct="1"/>
            <a:r>
              <a:rPr lang="en-US" smtClean="0"/>
              <a:t>Turn off the equipment when working around and especially in front of the antenna</a:t>
            </a:r>
          </a:p>
          <a:p>
            <a:pPr lvl="1" eaLnBrk="1" hangingPunct="1"/>
            <a:r>
              <a:rPr lang="en-US" smtClean="0"/>
              <a:t>Never point an antenna at anyone</a:t>
            </a:r>
          </a:p>
          <a:p>
            <a:pPr lvl="1" eaLnBrk="1" hangingPunct="1"/>
            <a:r>
              <a:rPr lang="en-US" smtClean="0"/>
              <a:t>Mount equipment so that people who are unaware of its existence will not be affected by it, such as placing it up in the air</a:t>
            </a:r>
          </a:p>
        </p:txBody>
      </p:sp>
      <p:sp>
        <p:nvSpPr>
          <p:cNvPr id="245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E39D51-169D-4695-A09B-B977E8ED8B09}" type="slidenum">
              <a:rPr lang="en-US" smtClean="0"/>
              <a:pPr eaLnBrk="1" hangingPunct="1"/>
              <a:t>238</a:t>
            </a:fld>
            <a:endParaRPr lang="en-US" smtClean="0"/>
          </a:p>
        </p:txBody>
      </p:sp>
      <p:sp>
        <p:nvSpPr>
          <p:cNvPr id="245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pPr eaLnBrk="1" hangingPunct="1"/>
            <a:r>
              <a:rPr lang="en-US" smtClean="0"/>
              <a:t>Radiation Safety</a:t>
            </a:r>
          </a:p>
        </p:txBody>
      </p:sp>
      <p:sp>
        <p:nvSpPr>
          <p:cNvPr id="246787" name="Content Placeholder 2"/>
          <p:cNvSpPr>
            <a:spLocks noGrp="1"/>
          </p:cNvSpPr>
          <p:nvPr>
            <p:ph idx="1"/>
          </p:nvPr>
        </p:nvSpPr>
        <p:spPr/>
        <p:txBody>
          <a:bodyPr/>
          <a:lstStyle/>
          <a:p>
            <a:pPr lvl="1" eaLnBrk="1" hangingPunct="1"/>
            <a:r>
              <a:rPr lang="en-US" smtClean="0"/>
              <a:t>If other equipment, especially high power licensed equipment, is nearby ask that it be turned off</a:t>
            </a:r>
          </a:p>
          <a:p>
            <a:pPr lvl="1" eaLnBrk="1" hangingPunct="1"/>
            <a:r>
              <a:rPr lang="en-US" smtClean="0"/>
              <a:t>There are also radiation protection suits that can be worn along with radiation monitors whenever work is performed around high power sites that cannot be turned off</a:t>
            </a:r>
          </a:p>
        </p:txBody>
      </p:sp>
      <p:sp>
        <p:nvSpPr>
          <p:cNvPr id="246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46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257C6E-757D-43F8-8818-2D890C0727DB}" type="slidenum">
              <a:rPr lang="en-US" smtClean="0"/>
              <a:pPr eaLnBrk="1" hangingPunct="1"/>
              <a:t>239</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Small Site Lightning Protection</a:t>
            </a:r>
          </a:p>
        </p:txBody>
      </p:sp>
      <p:sp>
        <p:nvSpPr>
          <p:cNvPr id="26627" name="Rectangle 3"/>
          <p:cNvSpPr>
            <a:spLocks noGrp="1" noChangeArrowheads="1"/>
          </p:cNvSpPr>
          <p:nvPr>
            <p:ph idx="1"/>
          </p:nvPr>
        </p:nvSpPr>
        <p:spPr/>
        <p:txBody>
          <a:bodyPr/>
          <a:lstStyle/>
          <a:p>
            <a:pPr eaLnBrk="1" hangingPunct="1"/>
            <a:r>
              <a:rPr lang="en-US" smtClean="0"/>
              <a:t>At a smaller site, the antenna is typically mounted directly to the structure or on a short pole</a:t>
            </a:r>
          </a:p>
          <a:p>
            <a:pPr eaLnBrk="1" hangingPunct="1"/>
            <a:r>
              <a:rPr lang="en-US" smtClean="0"/>
              <a:t>Then a cable attaches the antenna to a box which may be mounted inside or outside</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14F225-120F-4A31-A2FD-2C1DE816985A}" type="slidenum">
              <a:rPr lang="en-US" smtClean="0"/>
              <a:pPr eaLnBrk="1" hangingPunct="1"/>
              <a:t>24</a:t>
            </a:fld>
            <a:endParaRPr lang="en-US" smtClean="0"/>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US" smtClean="0"/>
              <a:t>Radiation Safety Suit</a:t>
            </a:r>
          </a:p>
        </p:txBody>
      </p:sp>
      <p:pic>
        <p:nvPicPr>
          <p:cNvPr id="2478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2478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AD7CAA-5CB5-42F1-886D-26A3B44213F4}" type="slidenum">
              <a:rPr lang="en-US" smtClean="0"/>
              <a:pPr eaLnBrk="1" hangingPunct="1"/>
              <a:t>240</a:t>
            </a:fld>
            <a:endParaRPr lang="en-US" smtClean="0"/>
          </a:p>
        </p:txBody>
      </p:sp>
      <p:sp>
        <p:nvSpPr>
          <p:cNvPr id="247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US" smtClean="0"/>
              <a:t>Radiation Monitor</a:t>
            </a:r>
          </a:p>
        </p:txBody>
      </p:sp>
      <p:pic>
        <p:nvPicPr>
          <p:cNvPr id="2488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
        <p:nvSpPr>
          <p:cNvPr id="2488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C4ADBE-824F-4F19-9B44-15AFC9106672}" type="slidenum">
              <a:rPr lang="en-US" smtClean="0"/>
              <a:pPr eaLnBrk="1" hangingPunct="1"/>
              <a:t>241</a:t>
            </a:fld>
            <a:endParaRPr lang="en-US" smtClean="0"/>
          </a:p>
        </p:txBody>
      </p:sp>
      <p:sp>
        <p:nvSpPr>
          <p:cNvPr id="248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en-US" smtClean="0"/>
              <a:t>Radiation Safety</a:t>
            </a:r>
          </a:p>
        </p:txBody>
      </p:sp>
      <p:sp>
        <p:nvSpPr>
          <p:cNvPr id="249859" name="Rectangle 3"/>
          <p:cNvSpPr>
            <a:spLocks noGrp="1" noChangeArrowheads="1"/>
          </p:cNvSpPr>
          <p:nvPr>
            <p:ph idx="1"/>
          </p:nvPr>
        </p:nvSpPr>
        <p:spPr/>
        <p:txBody>
          <a:bodyPr/>
          <a:lstStyle/>
          <a:p>
            <a:pPr eaLnBrk="1" hangingPunct="1"/>
            <a:r>
              <a:rPr lang="en-US" smtClean="0"/>
              <a:t>For more information try one of these two web sites</a:t>
            </a:r>
          </a:p>
        </p:txBody>
      </p:sp>
      <p:sp>
        <p:nvSpPr>
          <p:cNvPr id="2498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C55A14-513C-4C1E-A9B1-F21C1735134E}" type="slidenum">
              <a:rPr lang="en-US" smtClean="0"/>
              <a:pPr eaLnBrk="1" hangingPunct="1"/>
              <a:t>242</a:t>
            </a:fld>
            <a:endParaRPr lang="en-US" smtClean="0"/>
          </a:p>
        </p:txBody>
      </p:sp>
      <p:sp>
        <p:nvSpPr>
          <p:cNvPr id="249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en-US" smtClean="0"/>
              <a:t>FCC Radiation Safety</a:t>
            </a:r>
          </a:p>
        </p:txBody>
      </p:sp>
      <p:pic>
        <p:nvPicPr>
          <p:cNvPr id="25088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4350" y="1366838"/>
            <a:ext cx="5572125" cy="4768850"/>
          </a:xfrm>
        </p:spPr>
      </p:pic>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668B8F-7F5B-44A8-B8D1-CEE959C0B2C9}" type="slidenum">
              <a:rPr lang="en-US" smtClean="0"/>
              <a:pPr eaLnBrk="1" hangingPunct="1"/>
              <a:t>243</a:t>
            </a:fld>
            <a:endParaRPr lang="en-US" smtClean="0"/>
          </a:p>
        </p:txBody>
      </p:sp>
      <p:sp>
        <p:nvSpPr>
          <p:cNvPr id="2508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en-US" dirty="0" smtClean="0"/>
              <a:t>OSHA Radiation Safety</a:t>
            </a:r>
          </a:p>
        </p:txBody>
      </p:sp>
      <p:pic>
        <p:nvPicPr>
          <p:cNvPr id="2519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4188" y="1333500"/>
            <a:ext cx="5667375" cy="4848225"/>
          </a:xfrm>
        </p:spPr>
      </p:pic>
      <p:sp>
        <p:nvSpPr>
          <p:cNvPr id="251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41D3A6-B035-422A-B5EA-6E1FE9A7EDAC}" type="slidenum">
              <a:rPr lang="en-US" smtClean="0"/>
              <a:pPr eaLnBrk="1" hangingPunct="1"/>
              <a:t>244</a:t>
            </a:fld>
            <a:endParaRPr lang="en-US" smtClean="0"/>
          </a:p>
        </p:txBody>
      </p:sp>
      <p:sp>
        <p:nvSpPr>
          <p:cNvPr id="251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Small Site Lightning Protection</a:t>
            </a:r>
          </a:p>
        </p:txBody>
      </p:sp>
      <p:sp>
        <p:nvSpPr>
          <p:cNvPr id="27651" name="Content Placeholder 2"/>
          <p:cNvSpPr>
            <a:spLocks noGrp="1"/>
          </p:cNvSpPr>
          <p:nvPr>
            <p:ph idx="1"/>
          </p:nvPr>
        </p:nvSpPr>
        <p:spPr/>
        <p:txBody>
          <a:bodyPr/>
          <a:lstStyle/>
          <a:p>
            <a:pPr eaLnBrk="1" hangingPunct="1"/>
            <a:r>
              <a:rPr lang="en-US" smtClean="0"/>
              <a:t>At these sites the pole, the antenna, the cables, and any outside equipment needs to be protected</a:t>
            </a:r>
          </a:p>
          <a:p>
            <a:pPr eaLnBrk="1" hangingPunct="1"/>
            <a:r>
              <a:rPr lang="en-US" smtClean="0"/>
              <a:t>There are two basic ways to do this</a:t>
            </a:r>
          </a:p>
          <a:p>
            <a:pPr eaLnBrk="1" hangingPunct="1"/>
            <a:r>
              <a:rPr lang="en-US" smtClean="0"/>
              <a:t>One is to replicate, but on a  smaller scale, the methods used for a tower as discussed above</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57E41F-5840-4E95-9D95-1841AA9A373B}"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Small Site Lightning Protection</a:t>
            </a:r>
          </a:p>
        </p:txBody>
      </p:sp>
      <p:sp>
        <p:nvSpPr>
          <p:cNvPr id="28675" name="Content Placeholder 2"/>
          <p:cNvSpPr>
            <a:spLocks noGrp="1"/>
          </p:cNvSpPr>
          <p:nvPr>
            <p:ph idx="1"/>
          </p:nvPr>
        </p:nvSpPr>
        <p:spPr/>
        <p:txBody>
          <a:bodyPr/>
          <a:lstStyle/>
          <a:p>
            <a:pPr eaLnBrk="1" hangingPunct="1"/>
            <a:r>
              <a:rPr lang="en-US" smtClean="0"/>
              <a:t>In this case an air terminal is mounted to the top to providing the zone of coverage for the equipment</a:t>
            </a:r>
          </a:p>
          <a:p>
            <a:pPr eaLnBrk="1" hangingPunct="1"/>
            <a:r>
              <a:rPr lang="en-US" smtClean="0"/>
              <a:t>This type of arrangement is called for when an ODU is mounted to the pole rather than being mounted inside the building</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B3D83F-806B-41DC-AF59-E65E15384E63}"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Small Site Lightning Protection</a:t>
            </a:r>
          </a:p>
        </p:txBody>
      </p:sp>
      <p:sp>
        <p:nvSpPr>
          <p:cNvPr id="29699" name="Rectangle 3"/>
          <p:cNvSpPr>
            <a:spLocks noGrp="1" noChangeArrowheads="1"/>
          </p:cNvSpPr>
          <p:nvPr>
            <p:ph idx="1"/>
          </p:nvPr>
        </p:nvSpPr>
        <p:spPr/>
        <p:txBody>
          <a:bodyPr/>
          <a:lstStyle/>
          <a:p>
            <a:pPr eaLnBrk="1" hangingPunct="1"/>
            <a:r>
              <a:rPr lang="en-US" smtClean="0"/>
              <a:t>The pole is protected by being attached to the single point ground at the site</a:t>
            </a:r>
          </a:p>
          <a:p>
            <a:pPr eaLnBrk="1" hangingPunct="1"/>
            <a:r>
              <a:rPr lang="en-US" smtClean="0"/>
              <a:t>This single point ground at a small site is typically the electrical service entrance panel location</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2CD38C-E3CB-4F88-9EF9-BD1EE1612EB6}" type="slidenum">
              <a:rPr lang="en-US" smtClean="0"/>
              <a:pPr eaLnBrk="1" hangingPunct="1"/>
              <a:t>27</a:t>
            </a:fld>
            <a:endParaRPr lang="en-US" smtClean="0"/>
          </a:p>
        </p:txBody>
      </p:sp>
      <p:sp>
        <p:nvSpPr>
          <p:cNvPr id="29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Small Site Lightning Protection</a:t>
            </a:r>
          </a:p>
        </p:txBody>
      </p:sp>
      <p:pic>
        <p:nvPicPr>
          <p:cNvPr id="30723" name="Picture 11" descr="LightningCustomerPremis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9413" y="1401763"/>
            <a:ext cx="5918200" cy="4699000"/>
          </a:xfrm>
        </p:spPr>
      </p:pic>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1FF8B1-0F9C-45BB-88B0-FA1D9DAE8767}" type="slidenum">
              <a:rPr lang="en-US" smtClean="0"/>
              <a:pPr eaLnBrk="1" hangingPunct="1"/>
              <a:t>28</a:t>
            </a:fld>
            <a:endParaRPr lang="en-US" smtClean="0"/>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Small Site Lightning Protection</a:t>
            </a:r>
          </a:p>
        </p:txBody>
      </p:sp>
      <p:sp>
        <p:nvSpPr>
          <p:cNvPr id="31747" name="Rectangle 3"/>
          <p:cNvSpPr>
            <a:spLocks noGrp="1" noChangeArrowheads="1"/>
          </p:cNvSpPr>
          <p:nvPr>
            <p:ph idx="1"/>
          </p:nvPr>
        </p:nvSpPr>
        <p:spPr/>
        <p:txBody>
          <a:bodyPr/>
          <a:lstStyle/>
          <a:p>
            <a:pPr eaLnBrk="1" hangingPunct="1"/>
            <a:r>
              <a:rPr lang="en-US" smtClean="0"/>
              <a:t>In the case where the only equipment mounted outside is an antenna, the antenna protection is afforded by its attachment to the pole, which is itself grounded</a:t>
            </a:r>
          </a:p>
          <a:p>
            <a:pPr eaLnBrk="1" hangingPunct="1"/>
            <a:r>
              <a:rPr lang="en-US" smtClean="0"/>
              <a:t>In this case there is no need for the air terminal device</a:t>
            </a:r>
          </a:p>
          <a:p>
            <a:pPr eaLnBrk="1" hangingPunct="1"/>
            <a:r>
              <a:rPr lang="en-US" smtClean="0"/>
              <a:t>Although the antenna will still be subject to damage from a direct lightning hit</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CC3EFD-FDC4-460B-8D99-23737997C67F}" type="slidenum">
              <a:rPr lang="en-US" smtClean="0"/>
              <a:pPr eaLnBrk="1" hangingPunct="1"/>
              <a:t>29</a:t>
            </a:fld>
            <a:endParaRPr lang="en-US" smtClean="0"/>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Introduction</a:t>
            </a:r>
          </a:p>
        </p:txBody>
      </p:sp>
      <p:sp>
        <p:nvSpPr>
          <p:cNvPr id="5123" name="Content Placeholder 2"/>
          <p:cNvSpPr>
            <a:spLocks noGrp="1"/>
          </p:cNvSpPr>
          <p:nvPr>
            <p:ph idx="1"/>
          </p:nvPr>
        </p:nvSpPr>
        <p:spPr/>
        <p:txBody>
          <a:bodyPr/>
          <a:lstStyle/>
          <a:p>
            <a:pPr eaLnBrk="1" hangingPunct="1"/>
            <a:r>
              <a:rPr lang="en-US" smtClean="0"/>
              <a:t>This is a continuation of the presentation on towers used to install outside wireless networks</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946400-B81B-4A75-9F8C-FB0B6F3522BF}"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Small Site Lightning Protection</a:t>
            </a:r>
          </a:p>
        </p:txBody>
      </p:sp>
      <p:pic>
        <p:nvPicPr>
          <p:cNvPr id="32771" name="Picture 9" descr="LightningCustomerPremisesNoAirTermin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8763" y="1327150"/>
            <a:ext cx="6153150" cy="4860925"/>
          </a:xfrm>
        </p:spPr>
      </p:pic>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BC4484-B238-4753-AE58-D94B7A699A73}" type="slidenum">
              <a:rPr lang="en-US" smtClean="0"/>
              <a:pPr eaLnBrk="1" hangingPunct="1"/>
              <a:t>30</a:t>
            </a:fld>
            <a:endParaRPr lang="en-US" smtClean="0"/>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Transmission Cable Protection</a:t>
            </a:r>
          </a:p>
        </p:txBody>
      </p:sp>
      <p:sp>
        <p:nvSpPr>
          <p:cNvPr id="33795" name="Rectangle 3"/>
          <p:cNvSpPr>
            <a:spLocks noGrp="1" noChangeArrowheads="1"/>
          </p:cNvSpPr>
          <p:nvPr>
            <p:ph idx="1"/>
          </p:nvPr>
        </p:nvSpPr>
        <p:spPr/>
        <p:txBody>
          <a:bodyPr/>
          <a:lstStyle/>
          <a:p>
            <a:pPr eaLnBrk="1" hangingPunct="1"/>
            <a:r>
              <a:rPr lang="en-US" smtClean="0"/>
              <a:t>At the small site the cable connecting the antenna to the box may be a coax cable or an outdoor Ethernet cable</a:t>
            </a:r>
          </a:p>
          <a:p>
            <a:pPr eaLnBrk="1" hangingPunct="1"/>
            <a:r>
              <a:rPr lang="en-US" smtClean="0"/>
              <a:t>The protection for this cable in either case is provided where the cable enters the structure</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6EA195-175C-4D53-AF3A-73BF362DFB24}" type="slidenum">
              <a:rPr lang="en-US" smtClean="0"/>
              <a:pPr eaLnBrk="1" hangingPunct="1"/>
              <a:t>31</a:t>
            </a:fld>
            <a:endParaRPr lang="en-US" smtClean="0"/>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Transmission Cable Protection</a:t>
            </a:r>
          </a:p>
        </p:txBody>
      </p:sp>
      <p:sp>
        <p:nvSpPr>
          <p:cNvPr id="34819" name="Content Placeholder 2"/>
          <p:cNvSpPr>
            <a:spLocks noGrp="1"/>
          </p:cNvSpPr>
          <p:nvPr>
            <p:ph idx="1"/>
          </p:nvPr>
        </p:nvSpPr>
        <p:spPr/>
        <p:txBody>
          <a:bodyPr/>
          <a:lstStyle/>
          <a:p>
            <a:pPr eaLnBrk="1" hangingPunct="1"/>
            <a:r>
              <a:rPr lang="en-US" smtClean="0"/>
              <a:t>Many will not install this type of device, but it is called for by the National Electrical Code in Article 810 which covers proper installation and grounding of radio and television receiving equipment</a:t>
            </a:r>
          </a:p>
          <a:p>
            <a:pPr eaLnBrk="1" hangingPunct="1"/>
            <a:r>
              <a:rPr lang="en-US" smtClean="0"/>
              <a:t>Devices used for this purpose include</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798221-53BD-4023-A7A6-B2A4BB7DF5F9}"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US" smtClean="0"/>
              <a:t>Coax Lightning Arrestor</a:t>
            </a:r>
          </a:p>
        </p:txBody>
      </p:sp>
      <p:pic>
        <p:nvPicPr>
          <p:cNvPr id="35843" name="Picture 4" descr="LightningProtec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1013" y="1349375"/>
            <a:ext cx="5564187" cy="4121150"/>
          </a:xfrm>
        </p:spPr>
      </p:pic>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451DE-4C47-457C-BB19-1CEA0D5AACB6}" type="slidenum">
              <a:rPr lang="en-US" smtClean="0"/>
              <a:pPr eaLnBrk="1" hangingPunct="1"/>
              <a:t>33</a:t>
            </a:fld>
            <a:endParaRPr lang="en-US" smtClean="0"/>
          </a:p>
        </p:txBody>
      </p:sp>
      <p:sp>
        <p:nvSpPr>
          <p:cNvPr id="35845" name="Text Box 7"/>
          <p:cNvSpPr txBox="1">
            <a:spLocks noChangeArrowheads="1"/>
          </p:cNvSpPr>
          <p:nvPr/>
        </p:nvSpPr>
        <p:spPr bwMode="auto">
          <a:xfrm>
            <a:off x="5548313" y="5413375"/>
            <a:ext cx="18288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Ground Wire Connection</a:t>
            </a:r>
          </a:p>
        </p:txBody>
      </p:sp>
      <p:sp>
        <p:nvSpPr>
          <p:cNvPr id="35846" name="Text Box 8"/>
          <p:cNvSpPr txBox="1">
            <a:spLocks noChangeArrowheads="1"/>
          </p:cNvSpPr>
          <p:nvPr/>
        </p:nvSpPr>
        <p:spPr bwMode="auto">
          <a:xfrm>
            <a:off x="228600" y="3228975"/>
            <a:ext cx="15240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Coax Connector</a:t>
            </a:r>
          </a:p>
        </p:txBody>
      </p:sp>
      <p:sp>
        <p:nvSpPr>
          <p:cNvPr id="35847" name="Text Box 9"/>
          <p:cNvSpPr txBox="1">
            <a:spLocks noChangeArrowheads="1"/>
          </p:cNvSpPr>
          <p:nvPr/>
        </p:nvSpPr>
        <p:spPr bwMode="auto">
          <a:xfrm>
            <a:off x="7315200" y="3730625"/>
            <a:ext cx="15240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Coax Connector</a:t>
            </a:r>
          </a:p>
        </p:txBody>
      </p:sp>
      <p:sp>
        <p:nvSpPr>
          <p:cNvPr id="35848" name="Line 10"/>
          <p:cNvSpPr>
            <a:spLocks noChangeShapeType="1"/>
          </p:cNvSpPr>
          <p:nvPr/>
        </p:nvSpPr>
        <p:spPr bwMode="auto">
          <a:xfrm flipV="1">
            <a:off x="1219200" y="3140075"/>
            <a:ext cx="552450" cy="438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9" name="Line 11"/>
          <p:cNvSpPr>
            <a:spLocks noChangeShapeType="1"/>
          </p:cNvSpPr>
          <p:nvPr/>
        </p:nvSpPr>
        <p:spPr bwMode="auto">
          <a:xfrm flipH="1" flipV="1">
            <a:off x="7239000" y="3197225"/>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0" name="Line 12"/>
          <p:cNvSpPr>
            <a:spLocks noChangeShapeType="1"/>
          </p:cNvSpPr>
          <p:nvPr/>
        </p:nvSpPr>
        <p:spPr bwMode="auto">
          <a:xfrm flipH="1" flipV="1">
            <a:off x="4343400" y="4721225"/>
            <a:ext cx="1219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1"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93688"/>
            <a:ext cx="8229600" cy="1143000"/>
          </a:xfrm>
        </p:spPr>
        <p:txBody>
          <a:bodyPr/>
          <a:lstStyle/>
          <a:p>
            <a:pPr eaLnBrk="1" hangingPunct="1"/>
            <a:r>
              <a:rPr lang="en-US" smtClean="0"/>
              <a:t>Ethernet Lightning Arrestor</a:t>
            </a:r>
          </a:p>
        </p:txBody>
      </p:sp>
      <p:pic>
        <p:nvPicPr>
          <p:cNvPr id="36867"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824" t="32787" r="3279" b="8195"/>
          <a:stretch>
            <a:fillRect/>
          </a:stretch>
        </p:blipFill>
        <p:spPr>
          <a:xfrm>
            <a:off x="1897063" y="1939925"/>
            <a:ext cx="5341937" cy="3436938"/>
          </a:xfrm>
        </p:spPr>
      </p:pic>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76034D-BF13-4B2B-A822-2ECC0121F01F}" type="slidenum">
              <a:rPr lang="en-US" smtClean="0"/>
              <a:pPr eaLnBrk="1" hangingPunct="1"/>
              <a:t>34</a:t>
            </a:fld>
            <a:endParaRPr lang="en-US" smtClean="0"/>
          </a:p>
        </p:txBody>
      </p:sp>
      <p:sp>
        <p:nvSpPr>
          <p:cNvPr id="36869" name="Text Box 9"/>
          <p:cNvSpPr txBox="1">
            <a:spLocks noChangeArrowheads="1"/>
          </p:cNvSpPr>
          <p:nvPr/>
        </p:nvSpPr>
        <p:spPr bwMode="auto">
          <a:xfrm>
            <a:off x="762000" y="5840413"/>
            <a:ext cx="411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Outdoor Ethernet Cable - In</a:t>
            </a:r>
          </a:p>
        </p:txBody>
      </p:sp>
      <p:sp>
        <p:nvSpPr>
          <p:cNvPr id="36870" name="Text Box 10"/>
          <p:cNvSpPr txBox="1">
            <a:spLocks noChangeArrowheads="1"/>
          </p:cNvSpPr>
          <p:nvPr/>
        </p:nvSpPr>
        <p:spPr bwMode="auto">
          <a:xfrm>
            <a:off x="4876800" y="1524000"/>
            <a:ext cx="411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Outdoor Ethernet Cable - In</a:t>
            </a:r>
          </a:p>
        </p:txBody>
      </p:sp>
      <p:sp>
        <p:nvSpPr>
          <p:cNvPr id="36871" name="Text Box 11"/>
          <p:cNvSpPr txBox="1">
            <a:spLocks noChangeArrowheads="1"/>
          </p:cNvSpPr>
          <p:nvPr/>
        </p:nvSpPr>
        <p:spPr bwMode="auto">
          <a:xfrm>
            <a:off x="228600" y="1539875"/>
            <a:ext cx="18288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Ground Wire Connection</a:t>
            </a:r>
          </a:p>
        </p:txBody>
      </p:sp>
      <p:sp>
        <p:nvSpPr>
          <p:cNvPr id="36872" name="Line 12"/>
          <p:cNvSpPr>
            <a:spLocks noChangeShapeType="1"/>
          </p:cNvSpPr>
          <p:nvPr/>
        </p:nvSpPr>
        <p:spPr bwMode="auto">
          <a:xfrm>
            <a:off x="2057400" y="1905000"/>
            <a:ext cx="1524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3" name="Line 13"/>
          <p:cNvSpPr>
            <a:spLocks noChangeShapeType="1"/>
          </p:cNvSpPr>
          <p:nvPr/>
        </p:nvSpPr>
        <p:spPr bwMode="auto">
          <a:xfrm flipH="1">
            <a:off x="5715000" y="1981200"/>
            <a:ext cx="914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4" name="Line 14"/>
          <p:cNvSpPr>
            <a:spLocks noChangeShapeType="1"/>
          </p:cNvSpPr>
          <p:nvPr/>
        </p:nvSpPr>
        <p:spPr bwMode="auto">
          <a:xfrm flipV="1">
            <a:off x="2590800" y="5259388"/>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Transmission Cable Protection</a:t>
            </a:r>
          </a:p>
        </p:txBody>
      </p:sp>
      <p:sp>
        <p:nvSpPr>
          <p:cNvPr id="37891" name="Rectangle 3"/>
          <p:cNvSpPr>
            <a:spLocks noGrp="1" noChangeArrowheads="1"/>
          </p:cNvSpPr>
          <p:nvPr>
            <p:ph idx="1"/>
          </p:nvPr>
        </p:nvSpPr>
        <p:spPr/>
        <p:txBody>
          <a:bodyPr/>
          <a:lstStyle/>
          <a:p>
            <a:pPr eaLnBrk="1" hangingPunct="1"/>
            <a:r>
              <a:rPr lang="en-US" smtClean="0"/>
              <a:t>The connection to ground should be as close to the point of cable entry into the building as is practical</a:t>
            </a:r>
          </a:p>
          <a:p>
            <a:pPr eaLnBrk="1" hangingPunct="1"/>
            <a:r>
              <a:rPr lang="en-US" smtClean="0"/>
              <a:t>The connection should also be to the same ground used for the rest of the building</a:t>
            </a:r>
          </a:p>
          <a:p>
            <a:pPr eaLnBrk="1" hangingPunct="1"/>
            <a:r>
              <a:rPr lang="en-US" smtClean="0"/>
              <a:t>As discussed above, avoid ground loops</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7AD602-D3BE-40C4-B5ED-D7CB4676CDB5}" type="slidenum">
              <a:rPr lang="en-US" smtClean="0"/>
              <a:pPr eaLnBrk="1" hangingPunct="1"/>
              <a:t>35</a:t>
            </a:fld>
            <a:endParaRPr lang="en-US" smtClean="0"/>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Weather Protection Devices</a:t>
            </a:r>
          </a:p>
        </p:txBody>
      </p:sp>
      <p:sp>
        <p:nvSpPr>
          <p:cNvPr id="38915" name="Rectangle 3"/>
          <p:cNvSpPr>
            <a:spLocks noGrp="1" noChangeArrowheads="1"/>
          </p:cNvSpPr>
          <p:nvPr>
            <p:ph idx="1"/>
          </p:nvPr>
        </p:nvSpPr>
        <p:spPr/>
        <p:txBody>
          <a:bodyPr/>
          <a:lstStyle/>
          <a:p>
            <a:pPr eaLnBrk="1" hangingPunct="1"/>
            <a:r>
              <a:rPr lang="en-US" dirty="0" smtClean="0"/>
              <a:t>Some devices are made to exist outside</a:t>
            </a:r>
          </a:p>
          <a:p>
            <a:pPr eaLnBrk="1" hangingPunct="1"/>
            <a:r>
              <a:rPr lang="en-US" dirty="0" smtClean="0"/>
              <a:t>Other devices will need additional protection for the environment</a:t>
            </a:r>
          </a:p>
          <a:p>
            <a:pPr eaLnBrk="1" hangingPunct="1"/>
            <a:r>
              <a:rPr lang="en-US" dirty="0" smtClean="0"/>
              <a:t>This additional protection is typically in the form of a NEMA – National Electrical Manufacturers Association enclosure</a:t>
            </a:r>
          </a:p>
          <a:p>
            <a:pPr eaLnBrk="1" hangingPunct="1"/>
            <a:r>
              <a:rPr lang="en-US" dirty="0" smtClean="0"/>
              <a:t>There are many types of NEMA boxes for indoor or outdoor use</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33C351-FD72-44E2-8DF9-2F91E372D167}" type="slidenum">
              <a:rPr lang="en-US" smtClean="0"/>
              <a:pPr eaLnBrk="1" hangingPunct="1"/>
              <a:t>36</a:t>
            </a:fld>
            <a:endParaRPr lang="en-US" smtClean="0"/>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Weather Protection Devices</a:t>
            </a:r>
          </a:p>
        </p:txBody>
      </p:sp>
      <p:sp>
        <p:nvSpPr>
          <p:cNvPr id="39939" name="Content Placeholder 2"/>
          <p:cNvSpPr>
            <a:spLocks noGrp="1"/>
          </p:cNvSpPr>
          <p:nvPr>
            <p:ph idx="1"/>
          </p:nvPr>
        </p:nvSpPr>
        <p:spPr/>
        <p:txBody>
          <a:bodyPr/>
          <a:lstStyle/>
          <a:p>
            <a:pPr eaLnBrk="1" hangingPunct="1"/>
            <a:r>
              <a:rPr lang="en-US" dirty="0" smtClean="0"/>
              <a:t>Each one is rated by how much of the environment they keep out or filter out</a:t>
            </a:r>
          </a:p>
          <a:p>
            <a:pPr eaLnBrk="1" hangingPunct="1"/>
            <a:r>
              <a:rPr lang="en-US" dirty="0" smtClean="0"/>
              <a:t>The NEMA Type 4 or 4x is a common type for outdoor use</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CC90F9-69FB-47D6-A226-CB33E01E2305}"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Weather Protection Devices</a:t>
            </a:r>
          </a:p>
        </p:txBody>
      </p:sp>
      <p:sp>
        <p:nvSpPr>
          <p:cNvPr id="40963" name="Rectangle 3"/>
          <p:cNvSpPr>
            <a:spLocks noGrp="1" noChangeArrowheads="1"/>
          </p:cNvSpPr>
          <p:nvPr>
            <p:ph idx="1"/>
          </p:nvPr>
        </p:nvSpPr>
        <p:spPr/>
        <p:txBody>
          <a:bodyPr/>
          <a:lstStyle/>
          <a:p>
            <a:pPr eaLnBrk="1" hangingPunct="1"/>
            <a:r>
              <a:rPr lang="en-US" smtClean="0"/>
              <a:t>It is described by NEMA as</a:t>
            </a:r>
          </a:p>
          <a:p>
            <a:pPr lvl="1" eaLnBrk="1" hangingPunct="1"/>
            <a:r>
              <a:rPr lang="en-US" smtClean="0"/>
              <a:t>“Enclosures constructed for either indoor or outdoor use to provide a degree of protection to personnel against incidental contact with the enclosed equipment; to provide a degree of protection against falling dirt, rain, sleet, and snow; and that will be undamaged by the external formation of ice on the enclosure”</a:t>
            </a:r>
          </a:p>
        </p:txBody>
      </p:sp>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A66CC1-FE00-4201-86EC-2CAC3BA51826}" type="slidenum">
              <a:rPr lang="en-US" smtClean="0"/>
              <a:pPr eaLnBrk="1" hangingPunct="1"/>
              <a:t>38</a:t>
            </a:fld>
            <a:endParaRPr lang="en-US" smtClean="0"/>
          </a:p>
        </p:txBody>
      </p:sp>
      <p:sp>
        <p:nvSpPr>
          <p:cNvPr id="409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Typical NEMA Enclosure</a:t>
            </a:r>
          </a:p>
        </p:txBody>
      </p:sp>
      <p:pic>
        <p:nvPicPr>
          <p:cNvPr id="4198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3700" t="36066" r="9424" b="9836"/>
          <a:stretch>
            <a:fillRect/>
          </a:stretch>
        </p:blipFill>
        <p:spPr>
          <a:xfrm>
            <a:off x="1498600" y="1350963"/>
            <a:ext cx="3648075" cy="4660900"/>
          </a:xfrm>
        </p:spPr>
      </p:pic>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7185E0-BE18-48A7-94CB-66938EC091DE}" type="slidenum">
              <a:rPr lang="en-US" smtClean="0"/>
              <a:pPr eaLnBrk="1" hangingPunct="1"/>
              <a:t>39</a:t>
            </a:fld>
            <a:endParaRPr lang="en-US" smtClean="0"/>
          </a:p>
        </p:txBody>
      </p:sp>
      <p:sp>
        <p:nvSpPr>
          <p:cNvPr id="41989" name="Text Box 11"/>
          <p:cNvSpPr txBox="1">
            <a:spLocks noChangeArrowheads="1"/>
          </p:cNvSpPr>
          <p:nvPr/>
        </p:nvSpPr>
        <p:spPr bwMode="auto">
          <a:xfrm>
            <a:off x="5791200" y="2638425"/>
            <a:ext cx="22860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This box is</a:t>
            </a:r>
          </a:p>
          <a:p>
            <a:pPr eaLnBrk="1" hangingPunct="1">
              <a:spcBef>
                <a:spcPct val="50000"/>
              </a:spcBef>
            </a:pPr>
            <a:r>
              <a:rPr lang="en-US" sz="2400">
                <a:latin typeface="Times New Roman" pitchFamily="18" charset="0"/>
              </a:rPr>
              <a:t>18” X 16” X 8”</a:t>
            </a:r>
          </a:p>
          <a:p>
            <a:pPr eaLnBrk="1" hangingPunct="1">
              <a:spcBef>
                <a:spcPct val="50000"/>
              </a:spcBef>
            </a:pPr>
            <a:r>
              <a:rPr lang="en-US" sz="2400">
                <a:latin typeface="Times New Roman" pitchFamily="18" charset="0"/>
              </a:rPr>
              <a:t>On the outside</a:t>
            </a:r>
          </a:p>
        </p:txBody>
      </p:sp>
      <p:sp>
        <p:nvSpPr>
          <p:cNvPr id="419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Tower to Equipment Building</a:t>
            </a:r>
          </a:p>
        </p:txBody>
      </p:sp>
      <p:sp>
        <p:nvSpPr>
          <p:cNvPr id="6147" name="Rectangle 3"/>
          <p:cNvSpPr>
            <a:spLocks noGrp="1" noChangeArrowheads="1"/>
          </p:cNvSpPr>
          <p:nvPr>
            <p:ph idx="1"/>
          </p:nvPr>
        </p:nvSpPr>
        <p:spPr/>
        <p:txBody>
          <a:bodyPr/>
          <a:lstStyle/>
          <a:p>
            <a:pPr eaLnBrk="1" hangingPunct="1">
              <a:lnSpc>
                <a:spcPct val="90000"/>
              </a:lnSpc>
            </a:pPr>
            <a:r>
              <a:rPr lang="en-US" dirty="0" smtClean="0"/>
              <a:t>Some, especially </a:t>
            </a:r>
            <a:r>
              <a:rPr lang="en-US" dirty="0" err="1" smtClean="0"/>
              <a:t>PolyPhaser</a:t>
            </a:r>
            <a:r>
              <a:rPr lang="en-US" dirty="0" smtClean="0"/>
              <a:t>, express a concern about the height of the cables that connect the tower to the equipment building</a:t>
            </a:r>
          </a:p>
          <a:p>
            <a:pPr eaLnBrk="1" hangingPunct="1">
              <a:lnSpc>
                <a:spcPct val="90000"/>
              </a:lnSpc>
            </a:pPr>
            <a:r>
              <a:rPr lang="en-US" dirty="0" smtClean="0"/>
              <a:t>In many cases this is 3 to 5 meters high</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253A7E-6B3D-417E-B7DC-19E1773C9CF5}" type="slidenum">
              <a:rPr lang="en-US" smtClean="0"/>
              <a:pPr eaLnBrk="1" hangingPunct="1"/>
              <a:t>4</a:t>
            </a:fld>
            <a:endParaRPr lang="en-US" smtClean="0"/>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r>
              <a:rPr lang="en-US" dirty="0" smtClean="0"/>
              <a:t>Typical NEMA Enclosure</a:t>
            </a:r>
          </a:p>
        </p:txBody>
      </p:sp>
      <p:pic>
        <p:nvPicPr>
          <p:cNvPr id="430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242" t="36066" r="5312" b="18033"/>
          <a:stretch>
            <a:fillRect/>
          </a:stretch>
        </p:blipFill>
        <p:spPr>
          <a:xfrm>
            <a:off x="546100" y="1327150"/>
            <a:ext cx="5505450" cy="5065713"/>
          </a:xfrm>
        </p:spPr>
      </p:pic>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313F81-49A3-4C81-9DC8-A640EC0CB6A0}" type="slidenum">
              <a:rPr lang="en-US" smtClean="0"/>
              <a:pPr eaLnBrk="1" hangingPunct="1"/>
              <a:t>40</a:t>
            </a:fld>
            <a:endParaRPr lang="en-US" smtClean="0"/>
          </a:p>
        </p:txBody>
      </p:sp>
      <p:sp>
        <p:nvSpPr>
          <p:cNvPr id="43013" name="Text Box 7"/>
          <p:cNvSpPr txBox="1">
            <a:spLocks noChangeArrowheads="1"/>
          </p:cNvSpPr>
          <p:nvPr/>
        </p:nvSpPr>
        <p:spPr bwMode="auto">
          <a:xfrm>
            <a:off x="6096000" y="2667000"/>
            <a:ext cx="22860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This box is</a:t>
            </a:r>
          </a:p>
          <a:p>
            <a:pPr eaLnBrk="1" hangingPunct="1">
              <a:spcBef>
                <a:spcPct val="50000"/>
              </a:spcBef>
            </a:pPr>
            <a:r>
              <a:rPr lang="en-US" sz="2400">
                <a:latin typeface="Times New Roman" pitchFamily="18" charset="0"/>
              </a:rPr>
              <a:t>16” X 14” X 5”</a:t>
            </a:r>
          </a:p>
          <a:p>
            <a:pPr eaLnBrk="1" hangingPunct="1">
              <a:spcBef>
                <a:spcPct val="50000"/>
              </a:spcBef>
            </a:pPr>
            <a:r>
              <a:rPr lang="en-US" sz="2400">
                <a:latin typeface="Times New Roman" pitchFamily="18" charset="0"/>
              </a:rPr>
              <a:t>On the inside</a:t>
            </a:r>
          </a:p>
        </p:txBody>
      </p:sp>
      <p:sp>
        <p:nvSpPr>
          <p:cNvPr id="430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NEMA Enclosures</a:t>
            </a:r>
          </a:p>
        </p:txBody>
      </p:sp>
      <p:sp>
        <p:nvSpPr>
          <p:cNvPr id="44035" name="Rectangle 3"/>
          <p:cNvSpPr>
            <a:spLocks noGrp="1" noChangeArrowheads="1"/>
          </p:cNvSpPr>
          <p:nvPr>
            <p:ph idx="1"/>
          </p:nvPr>
        </p:nvSpPr>
        <p:spPr/>
        <p:txBody>
          <a:bodyPr/>
          <a:lstStyle/>
          <a:p>
            <a:pPr eaLnBrk="1" hangingPunct="1"/>
            <a:r>
              <a:rPr lang="en-US" dirty="0" smtClean="0"/>
              <a:t>These boxes can have heaters, fans, air filters and so on</a:t>
            </a:r>
          </a:p>
          <a:p>
            <a:pPr eaLnBrk="1" hangingPunct="1"/>
            <a:r>
              <a:rPr lang="en-US" dirty="0" smtClean="0"/>
              <a:t>The boxes are mounted on towers, poles, or the side of a building</a:t>
            </a:r>
          </a:p>
          <a:p>
            <a:pPr eaLnBrk="1" hangingPunct="1"/>
            <a:r>
              <a:rPr lang="en-US" dirty="0" smtClean="0"/>
              <a:t>NEMA4X boxes are also common</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B155AD-0570-48D4-9062-BB2DC01DAEDC}" type="slidenum">
              <a:rPr lang="en-US" smtClean="0"/>
              <a:pPr eaLnBrk="1" hangingPunct="1"/>
              <a:t>41</a:t>
            </a:fld>
            <a:endParaRPr lang="en-US" smtClean="0"/>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NEMA Enclosures</a:t>
            </a:r>
          </a:p>
        </p:txBody>
      </p:sp>
      <p:sp>
        <p:nvSpPr>
          <p:cNvPr id="45059" name="Content Placeholder 2"/>
          <p:cNvSpPr>
            <a:spLocks noGrp="1"/>
          </p:cNvSpPr>
          <p:nvPr>
            <p:ph idx="1"/>
          </p:nvPr>
        </p:nvSpPr>
        <p:spPr/>
        <p:txBody>
          <a:bodyPr/>
          <a:lstStyle/>
          <a:p>
            <a:pPr eaLnBrk="1" hangingPunct="1"/>
            <a:r>
              <a:rPr lang="en-US" dirty="0" smtClean="0"/>
              <a:t>These boxes provide some protection against contact with the enclosed equipment, falling dirt, rain, sleet, snow and windblown dust, splashing water hose-directed water and corrosion</a:t>
            </a:r>
          </a:p>
          <a:p>
            <a:pPr eaLnBrk="1" hangingPunct="1"/>
            <a:r>
              <a:rPr lang="en-US" dirty="0" smtClean="0"/>
              <a:t>They are also undamaged by external formation of ice on enclosure </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68094B-E666-4482-80F8-F2D1E5AEEC43}"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Hooking Things Together</a:t>
            </a:r>
          </a:p>
        </p:txBody>
      </p:sp>
      <p:sp>
        <p:nvSpPr>
          <p:cNvPr id="46083" name="Rectangle 3"/>
          <p:cNvSpPr>
            <a:spLocks noGrp="1" noChangeArrowheads="1"/>
          </p:cNvSpPr>
          <p:nvPr>
            <p:ph idx="1"/>
          </p:nvPr>
        </p:nvSpPr>
        <p:spPr/>
        <p:txBody>
          <a:bodyPr/>
          <a:lstStyle/>
          <a:p>
            <a:pPr eaLnBrk="1" hangingPunct="1"/>
            <a:r>
              <a:rPr lang="en-US" smtClean="0"/>
              <a:t>Once all these devices are mounted on something or the other, the bits and pieces must be hooked together</a:t>
            </a:r>
          </a:p>
          <a:p>
            <a:pPr eaLnBrk="1" hangingPunct="1"/>
            <a:r>
              <a:rPr lang="en-US" smtClean="0"/>
              <a:t>There are many ways to send signals around from place to place</a:t>
            </a:r>
          </a:p>
          <a:p>
            <a:pPr eaLnBrk="1" hangingPunct="1"/>
            <a:r>
              <a:rPr lang="en-US" smtClean="0"/>
              <a:t>Of course in a wireless system we are mostly interested in the methods that do not use wires</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5BDF75-1624-467C-A5F9-65C93282F746}" type="slidenum">
              <a:rPr lang="en-US" smtClean="0"/>
              <a:pPr eaLnBrk="1" hangingPunct="1"/>
              <a:t>43</a:t>
            </a:fld>
            <a:endParaRPr lang="en-US" smtClean="0"/>
          </a:p>
        </p:txBody>
      </p:sp>
      <p:sp>
        <p:nvSpPr>
          <p:cNvPr id="460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Hooking Things Together</a:t>
            </a:r>
          </a:p>
        </p:txBody>
      </p:sp>
      <p:sp>
        <p:nvSpPr>
          <p:cNvPr id="47107" name="Content Placeholder 2"/>
          <p:cNvSpPr>
            <a:spLocks noGrp="1"/>
          </p:cNvSpPr>
          <p:nvPr>
            <p:ph idx="1"/>
          </p:nvPr>
        </p:nvSpPr>
        <p:spPr/>
        <p:txBody>
          <a:bodyPr/>
          <a:lstStyle/>
          <a:p>
            <a:pPr eaLnBrk="1" hangingPunct="1"/>
            <a:r>
              <a:rPr lang="en-US" smtClean="0"/>
              <a:t>Before we get to that point or after these waves are recaptured, they must travel on physical things</a:t>
            </a:r>
          </a:p>
          <a:p>
            <a:pPr eaLnBrk="1" hangingPunct="1"/>
            <a:r>
              <a:rPr lang="en-US" smtClean="0"/>
              <a:t>In an RF system these physical things are</a:t>
            </a:r>
          </a:p>
          <a:p>
            <a:pPr lvl="1" eaLnBrk="1" hangingPunct="1"/>
            <a:r>
              <a:rPr lang="en-US" smtClean="0"/>
              <a:t>Cables</a:t>
            </a:r>
          </a:p>
          <a:p>
            <a:pPr lvl="1" eaLnBrk="1" hangingPunct="1"/>
            <a:r>
              <a:rPr lang="en-US" smtClean="0"/>
              <a:t>Connectors</a:t>
            </a:r>
          </a:p>
          <a:p>
            <a:pPr lvl="1" eaLnBrk="1" hangingPunct="1"/>
            <a:r>
              <a:rPr lang="en-US" smtClean="0"/>
              <a:t>Waveguides</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77399D-25E8-4C9F-8C68-6B8E0AC856B5}"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Cables</a:t>
            </a:r>
          </a:p>
        </p:txBody>
      </p:sp>
      <p:sp>
        <p:nvSpPr>
          <p:cNvPr id="48131" name="Rectangle 3"/>
          <p:cNvSpPr>
            <a:spLocks noGrp="1" noChangeArrowheads="1"/>
          </p:cNvSpPr>
          <p:nvPr>
            <p:ph idx="1"/>
          </p:nvPr>
        </p:nvSpPr>
        <p:spPr/>
        <p:txBody>
          <a:bodyPr/>
          <a:lstStyle/>
          <a:p>
            <a:pPr eaLnBrk="1" hangingPunct="1"/>
            <a:r>
              <a:rPr lang="en-US" smtClean="0"/>
              <a:t>In an RF system the cables are coaxial cables</a:t>
            </a:r>
          </a:p>
          <a:p>
            <a:pPr eaLnBrk="1" hangingPunct="1"/>
            <a:r>
              <a:rPr lang="en-US" smtClean="0"/>
              <a:t>As in</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C5D982-123C-49E0-9167-D3CBAB3B8E2E}" type="slidenum">
              <a:rPr lang="en-US" smtClean="0"/>
              <a:pPr eaLnBrk="1" hangingPunct="1"/>
              <a:t>45</a:t>
            </a:fld>
            <a:endParaRPr lang="en-US" smtClean="0"/>
          </a:p>
        </p:txBody>
      </p:sp>
      <p:sp>
        <p:nvSpPr>
          <p:cNvPr id="48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Coax Cable</a:t>
            </a:r>
          </a:p>
        </p:txBody>
      </p:sp>
      <p:sp>
        <p:nvSpPr>
          <p:cNvPr id="491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DC0B56-E0AB-4CB5-B6A1-A212503BF0EC}" type="slidenum">
              <a:rPr lang="en-US" smtClean="0"/>
              <a:pPr eaLnBrk="1" hangingPunct="1"/>
              <a:t>46</a:t>
            </a:fld>
            <a:endParaRPr lang="en-US" smtClean="0"/>
          </a:p>
        </p:txBody>
      </p:sp>
      <p:pic>
        <p:nvPicPr>
          <p:cNvPr id="49156" name="Picture 3" descr="fig04-06"/>
          <p:cNvPicPr>
            <a:picLocks noChangeAspect="1" noChangeArrowheads="1"/>
          </p:cNvPicPr>
          <p:nvPr/>
        </p:nvPicPr>
        <p:blipFill>
          <a:blip r:embed="rId2">
            <a:extLst>
              <a:ext uri="{28A0092B-C50C-407E-A947-70E740481C1C}">
                <a14:useLocalDpi xmlns:a14="http://schemas.microsoft.com/office/drawing/2010/main" val="0"/>
              </a:ext>
            </a:extLst>
          </a:blip>
          <a:srcRect b="10001"/>
          <a:stretch>
            <a:fillRect/>
          </a:stretch>
        </p:blipFill>
        <p:spPr bwMode="auto">
          <a:xfrm>
            <a:off x="1042988" y="1501775"/>
            <a:ext cx="7034212"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Coax Cable</a:t>
            </a:r>
          </a:p>
        </p:txBody>
      </p:sp>
      <p:pic>
        <p:nvPicPr>
          <p:cNvPr id="50179" name="Picture 4" descr="HelixCoaxOutdoorExpo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2050" y="1603375"/>
            <a:ext cx="6800850" cy="4533900"/>
          </a:xfrm>
        </p:spPr>
      </p:pic>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EBA2C3-93D4-4C05-B93A-887FD7AD2D52}" type="slidenum">
              <a:rPr lang="en-US" smtClean="0"/>
              <a:pPr eaLnBrk="1" hangingPunct="1"/>
              <a:t>47</a:t>
            </a:fld>
            <a:endParaRPr lang="en-US" smtClean="0"/>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Coax Cable</a:t>
            </a:r>
          </a:p>
        </p:txBody>
      </p:sp>
      <p:pic>
        <p:nvPicPr>
          <p:cNvPr id="51203" name="Picture 4" descr="HelixCoaxOutdoorE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3950" y="1603375"/>
            <a:ext cx="6829425" cy="4552950"/>
          </a:xfrm>
        </p:spPr>
      </p:pic>
      <p:sp>
        <p:nvSpPr>
          <p:cNvPr id="512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1C7921-D094-410C-BC0E-1531CA2477EF}" type="slidenum">
              <a:rPr lang="en-US" smtClean="0"/>
              <a:pPr eaLnBrk="1" hangingPunct="1"/>
              <a:t>48</a:t>
            </a:fld>
            <a:endParaRPr lang="en-US" smtClean="0"/>
          </a:p>
        </p:txBody>
      </p:sp>
      <p:sp>
        <p:nvSpPr>
          <p:cNvPr id="512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Coax Cable</a:t>
            </a:r>
          </a:p>
        </p:txBody>
      </p:sp>
      <p:sp>
        <p:nvSpPr>
          <p:cNvPr id="52227" name="Rectangle 3"/>
          <p:cNvSpPr>
            <a:spLocks noGrp="1" noChangeArrowheads="1"/>
          </p:cNvSpPr>
          <p:nvPr>
            <p:ph idx="1"/>
          </p:nvPr>
        </p:nvSpPr>
        <p:spPr/>
        <p:txBody>
          <a:bodyPr/>
          <a:lstStyle/>
          <a:p>
            <a:pPr eaLnBrk="1" hangingPunct="1"/>
            <a:r>
              <a:rPr lang="en-US" smtClean="0"/>
              <a:t>The inner conductor carries the RF signal</a:t>
            </a:r>
          </a:p>
          <a:p>
            <a:pPr eaLnBrk="1" hangingPunct="1"/>
            <a:r>
              <a:rPr lang="en-US" smtClean="0"/>
              <a:t>The outer shield or conductor keeps it from leaking out</a:t>
            </a:r>
          </a:p>
          <a:p>
            <a:pPr eaLnBrk="1" hangingPunct="1"/>
            <a:r>
              <a:rPr lang="en-US" smtClean="0"/>
              <a:t>All cables attempt to get the signal from one place to another with the minimum amount of insertion loss</a:t>
            </a:r>
          </a:p>
        </p:txBody>
      </p:sp>
      <p:sp>
        <p:nvSpPr>
          <p:cNvPr id="522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CD6321-14B7-49A6-AA97-6F4B3984035C}" type="slidenum">
              <a:rPr lang="en-US" smtClean="0"/>
              <a:pPr eaLnBrk="1" hangingPunct="1"/>
              <a:t>49</a:t>
            </a:fld>
            <a:endParaRPr lang="en-US" smtClean="0"/>
          </a:p>
        </p:txBody>
      </p:sp>
      <p:sp>
        <p:nvSpPr>
          <p:cNvPr id="522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Tower to Equipment Building</a:t>
            </a:r>
          </a:p>
        </p:txBody>
      </p:sp>
      <p:sp>
        <p:nvSpPr>
          <p:cNvPr id="7171" name="Content Placeholder 2"/>
          <p:cNvSpPr>
            <a:spLocks noGrp="1"/>
          </p:cNvSpPr>
          <p:nvPr>
            <p:ph idx="1"/>
          </p:nvPr>
        </p:nvSpPr>
        <p:spPr/>
        <p:txBody>
          <a:bodyPr/>
          <a:lstStyle/>
          <a:p>
            <a:pPr eaLnBrk="1" hangingPunct="1">
              <a:lnSpc>
                <a:spcPct val="90000"/>
              </a:lnSpc>
            </a:pPr>
            <a:r>
              <a:rPr lang="en-US" smtClean="0"/>
              <a:t>It is believed that having the coax cable leave the tower to go to the equipment building at any height above ground level sends a significant amount of energy through the cable’s shield to the equipment</a:t>
            </a:r>
          </a:p>
          <a:p>
            <a:pPr eaLnBrk="1" hangingPunct="1">
              <a:lnSpc>
                <a:spcPct val="90000"/>
              </a:lnSpc>
            </a:pPr>
            <a:r>
              <a:rPr lang="en-US" smtClean="0"/>
              <a:t>If the entry is made higher up, then all of the grounding connections inside the building should be there as well</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8DD6E3-B9E7-4D2E-9E02-711D0B57ECDC}"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Coax Cable</a:t>
            </a:r>
          </a:p>
        </p:txBody>
      </p:sp>
      <p:sp>
        <p:nvSpPr>
          <p:cNvPr id="53251" name="Content Placeholder 2"/>
          <p:cNvSpPr>
            <a:spLocks noGrp="1"/>
          </p:cNvSpPr>
          <p:nvPr>
            <p:ph idx="1"/>
          </p:nvPr>
        </p:nvSpPr>
        <p:spPr/>
        <p:txBody>
          <a:bodyPr/>
          <a:lstStyle/>
          <a:p>
            <a:pPr eaLnBrk="1" hangingPunct="1"/>
            <a:r>
              <a:rPr lang="en-US" smtClean="0"/>
              <a:t>In general as the cable gets larger, heavier, and more expensive the lower is the loss; but the harder the cable is to handle</a:t>
            </a:r>
          </a:p>
          <a:p>
            <a:pPr eaLnBrk="1" hangingPunct="1"/>
            <a:r>
              <a:rPr lang="en-US" smtClean="0"/>
              <a:t>As cables introduce loss, use the shortest length possible</a:t>
            </a:r>
          </a:p>
          <a:p>
            <a:pPr eaLnBrk="1" hangingPunct="1"/>
            <a:r>
              <a:rPr lang="en-US" smtClean="0"/>
              <a:t>This may call for the placement of devices based on the resulting cable length required</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8C2703-D433-476B-9527-850F502850AD}"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Cables</a:t>
            </a:r>
          </a:p>
        </p:txBody>
      </p:sp>
      <p:sp>
        <p:nvSpPr>
          <p:cNvPr id="54275" name="Rectangle 3"/>
          <p:cNvSpPr>
            <a:spLocks noGrp="1" noChangeArrowheads="1"/>
          </p:cNvSpPr>
          <p:nvPr>
            <p:ph idx="1"/>
          </p:nvPr>
        </p:nvSpPr>
        <p:spPr/>
        <p:txBody>
          <a:bodyPr/>
          <a:lstStyle/>
          <a:p>
            <a:pPr eaLnBrk="1" hangingPunct="1"/>
            <a:r>
              <a:rPr lang="en-US" smtClean="0"/>
              <a:t>Use premade cables whenever possible</a:t>
            </a:r>
          </a:p>
          <a:p>
            <a:pPr eaLnBrk="1" hangingPunct="1"/>
            <a:r>
              <a:rPr lang="en-US" smtClean="0"/>
              <a:t>Machines are better than you in this case</a:t>
            </a:r>
          </a:p>
          <a:p>
            <a:pPr eaLnBrk="1" hangingPunct="1"/>
            <a:r>
              <a:rPr lang="en-US" smtClean="0"/>
              <a:t>Use cable that matches the frequency of the signal</a:t>
            </a:r>
          </a:p>
        </p:txBody>
      </p:sp>
      <p:sp>
        <p:nvSpPr>
          <p:cNvPr id="542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17769C-4447-48EB-8EB9-92B2315FCC3F}" type="slidenum">
              <a:rPr lang="en-US" smtClean="0"/>
              <a:pPr eaLnBrk="1" hangingPunct="1"/>
              <a:t>51</a:t>
            </a:fld>
            <a:endParaRPr lang="en-US" smtClean="0"/>
          </a:p>
        </p:txBody>
      </p:sp>
      <p:sp>
        <p:nvSpPr>
          <p:cNvPr id="542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RG</a:t>
            </a:r>
          </a:p>
        </p:txBody>
      </p:sp>
      <p:sp>
        <p:nvSpPr>
          <p:cNvPr id="55299" name="Rectangle 3"/>
          <p:cNvSpPr>
            <a:spLocks noGrp="1" noChangeArrowheads="1"/>
          </p:cNvSpPr>
          <p:nvPr>
            <p:ph idx="1"/>
          </p:nvPr>
        </p:nvSpPr>
        <p:spPr/>
        <p:txBody>
          <a:bodyPr/>
          <a:lstStyle/>
          <a:p>
            <a:pPr eaLnBrk="1" hangingPunct="1"/>
            <a:r>
              <a:rPr lang="en-US" smtClean="0"/>
              <a:t>These coax cables are designated by RG – Radio Grade numbers</a:t>
            </a:r>
          </a:p>
          <a:p>
            <a:pPr eaLnBrk="1" hangingPunct="1"/>
            <a:r>
              <a:rPr lang="en-US" smtClean="0"/>
              <a:t>RG-58 is commonly used in RF systems</a:t>
            </a:r>
          </a:p>
        </p:txBody>
      </p:sp>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616A7E-F5F8-4363-9285-C07394091C47}" type="slidenum">
              <a:rPr lang="en-US" smtClean="0"/>
              <a:pPr eaLnBrk="1" hangingPunct="1"/>
              <a:t>52</a:t>
            </a:fld>
            <a:endParaRPr lang="en-US" smtClean="0"/>
          </a:p>
        </p:txBody>
      </p:sp>
      <p:sp>
        <p:nvSpPr>
          <p:cNvPr id="553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LMR Cable</a:t>
            </a:r>
          </a:p>
        </p:txBody>
      </p:sp>
      <p:sp>
        <p:nvSpPr>
          <p:cNvPr id="56323" name="Rectangle 3"/>
          <p:cNvSpPr>
            <a:spLocks noGrp="1" noChangeArrowheads="1"/>
          </p:cNvSpPr>
          <p:nvPr>
            <p:ph idx="1"/>
          </p:nvPr>
        </p:nvSpPr>
        <p:spPr/>
        <p:txBody>
          <a:bodyPr/>
          <a:lstStyle/>
          <a:p>
            <a:pPr eaLnBrk="1" hangingPunct="1"/>
            <a:r>
              <a:rPr lang="en-US" smtClean="0"/>
              <a:t>LMR is a special type, read more expensive, coaxial cable for wireless equipment</a:t>
            </a:r>
          </a:p>
          <a:p>
            <a:pPr eaLnBrk="1" hangingPunct="1"/>
            <a:r>
              <a:rPr lang="en-US" smtClean="0"/>
              <a:t>As the manufacturer says</a:t>
            </a:r>
          </a:p>
          <a:p>
            <a:pPr lvl="1" eaLnBrk="1" hangingPunct="1"/>
            <a:r>
              <a:rPr lang="en-US" smtClean="0"/>
              <a:t>“TimesLMR cables are high performance, flexible, low loss, 50 ohm coaxial communication cables designed for use in wireless systems…</a:t>
            </a: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5E22B6-3E1D-40B5-9DD5-D19A711D5FA1}" type="slidenum">
              <a:rPr lang="en-US" smtClean="0"/>
              <a:pPr eaLnBrk="1" hangingPunct="1"/>
              <a:t>53</a:t>
            </a:fld>
            <a:endParaRPr lang="en-US" smtClean="0"/>
          </a:p>
        </p:txBody>
      </p:sp>
      <p:sp>
        <p:nvSpPr>
          <p:cNvPr id="563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LMR Cable</a:t>
            </a:r>
          </a:p>
        </p:txBody>
      </p:sp>
      <p:sp>
        <p:nvSpPr>
          <p:cNvPr id="57347" name="Content Placeholder 2"/>
          <p:cNvSpPr>
            <a:spLocks noGrp="1"/>
          </p:cNvSpPr>
          <p:nvPr>
            <p:ph idx="1"/>
          </p:nvPr>
        </p:nvSpPr>
        <p:spPr/>
        <p:txBody>
          <a:bodyPr/>
          <a:lstStyle/>
          <a:p>
            <a:pPr lvl="1" eaLnBrk="1" hangingPunct="1"/>
            <a:r>
              <a:rPr lang="en-US" smtClean="0"/>
              <a:t>“LMR cables are actually a complete system of cables, connectors, installation tools, and accessories”</a:t>
            </a:r>
          </a:p>
          <a:p>
            <a:pPr eaLnBrk="1" hangingPunct="1"/>
            <a:r>
              <a:rPr lang="en-US" smtClean="0"/>
              <a:t>Although more costly, they are worthwhile as the cable is a common source of problems</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666B80-99FC-4B99-A5A5-C80BA38C1737}"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LMR Cable</a:t>
            </a:r>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3363" y="1603375"/>
            <a:ext cx="6097587" cy="4572000"/>
          </a:xfrm>
        </p:spPr>
      </p:pic>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AC3D0D-F12A-410B-A2F1-3931490E3FB3}" type="slidenum">
              <a:rPr lang="en-US" smtClean="0"/>
              <a:pPr eaLnBrk="1" hangingPunct="1"/>
              <a:t>55</a:t>
            </a:fld>
            <a:endParaRPr lang="en-US" smtClean="0"/>
          </a:p>
        </p:txBody>
      </p:sp>
      <p:sp>
        <p:nvSpPr>
          <p:cNvPr id="583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Heliax Cable</a:t>
            </a:r>
          </a:p>
        </p:txBody>
      </p:sp>
      <p:sp>
        <p:nvSpPr>
          <p:cNvPr id="59395" name="Rectangle 3"/>
          <p:cNvSpPr>
            <a:spLocks noGrp="1" noChangeArrowheads="1"/>
          </p:cNvSpPr>
          <p:nvPr>
            <p:ph idx="1"/>
          </p:nvPr>
        </p:nvSpPr>
        <p:spPr/>
        <p:txBody>
          <a:bodyPr/>
          <a:lstStyle/>
          <a:p>
            <a:pPr eaLnBrk="1" hangingPunct="1"/>
            <a:r>
              <a:rPr lang="en-US" smtClean="0"/>
              <a:t>Some users believe for long runs from an antenna at the top of a tower to the radio at the bottom even LMR cable is not sufficient</a:t>
            </a:r>
          </a:p>
          <a:p>
            <a:pPr eaLnBrk="1" hangingPunct="1"/>
            <a:r>
              <a:rPr lang="en-US" smtClean="0"/>
              <a:t>They recommend the use of Heliax by Andrews Corporation</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B0380B-2CD7-4FDE-BF08-3A4187AF6038}" type="slidenum">
              <a:rPr lang="en-US" smtClean="0"/>
              <a:pPr eaLnBrk="1" hangingPunct="1"/>
              <a:t>56</a:t>
            </a:fld>
            <a:endParaRPr lang="en-US" smtClean="0"/>
          </a:p>
        </p:txBody>
      </p:sp>
      <p:sp>
        <p:nvSpPr>
          <p:cNvPr id="593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Heliax Cable</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3363" y="1598613"/>
            <a:ext cx="6078537" cy="4557712"/>
          </a:xfrm>
        </p:spPr>
      </p:pic>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1C4F62-5ABE-44E7-A851-DE466BCA0079}" type="slidenum">
              <a:rPr lang="en-US" smtClean="0"/>
              <a:pPr eaLnBrk="1" hangingPunct="1"/>
              <a:t>57</a:t>
            </a:fld>
            <a:endParaRPr lang="en-US" smtClean="0"/>
          </a:p>
        </p:txBody>
      </p:sp>
      <p:sp>
        <p:nvSpPr>
          <p:cNvPr id="604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Amplifiers</a:t>
            </a:r>
          </a:p>
        </p:txBody>
      </p:sp>
      <p:sp>
        <p:nvSpPr>
          <p:cNvPr id="61443" name="Rectangle 3"/>
          <p:cNvSpPr>
            <a:spLocks noGrp="1" noChangeArrowheads="1"/>
          </p:cNvSpPr>
          <p:nvPr>
            <p:ph idx="1"/>
          </p:nvPr>
        </p:nvSpPr>
        <p:spPr/>
        <p:txBody>
          <a:bodyPr/>
          <a:lstStyle/>
          <a:p>
            <a:pPr eaLnBrk="1" hangingPunct="1"/>
            <a:r>
              <a:rPr lang="en-US" smtClean="0"/>
              <a:t>The use or some would say misuse of external amplifiers that are added to a basic wireless system is a constant source of argument in this industry</a:t>
            </a:r>
          </a:p>
          <a:p>
            <a:pPr eaLnBrk="1" hangingPunct="1"/>
            <a:r>
              <a:rPr lang="en-US" smtClean="0"/>
              <a:t>In general those that design and manufacture these systems believe they function best as designed</a:t>
            </a:r>
          </a:p>
          <a:p>
            <a:pPr eaLnBrk="1" hangingPunct="1"/>
            <a:r>
              <a:rPr lang="en-US" smtClean="0"/>
              <a:t>That is with only the amplifiers that are built into the system being used</a:t>
            </a: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ECCE31-F2DB-443F-9B3D-65B4DD139A67}" type="slidenum">
              <a:rPr lang="en-US" smtClean="0"/>
              <a:pPr eaLnBrk="1" hangingPunct="1"/>
              <a:t>58</a:t>
            </a:fld>
            <a:endParaRPr lang="en-US" smtClean="0"/>
          </a:p>
        </p:txBody>
      </p:sp>
      <p:sp>
        <p:nvSpPr>
          <p:cNvPr id="614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Amplifiers</a:t>
            </a:r>
          </a:p>
        </p:txBody>
      </p:sp>
      <p:sp>
        <p:nvSpPr>
          <p:cNvPr id="62467" name="Content Placeholder 2"/>
          <p:cNvSpPr>
            <a:spLocks noGrp="1"/>
          </p:cNvSpPr>
          <p:nvPr>
            <p:ph idx="1"/>
          </p:nvPr>
        </p:nvSpPr>
        <p:spPr/>
        <p:txBody>
          <a:bodyPr/>
          <a:lstStyle/>
          <a:p>
            <a:pPr eaLnBrk="1" hangingPunct="1"/>
            <a:r>
              <a:rPr lang="en-US" smtClean="0"/>
              <a:t>Others, especially those that grew up as Ham radio operators, believe that external third party amplifiers have a place</a:t>
            </a:r>
          </a:p>
          <a:p>
            <a:pPr eaLnBrk="1" hangingPunct="1"/>
            <a:r>
              <a:rPr lang="en-US" smtClean="0"/>
              <a:t>There is no solution to this argument so let me just present both sides for consideration</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EBC9CD-34F3-4398-A837-3C0FA966A477}" type="slidenum">
              <a:rPr lang="en-US" smtClean="0"/>
              <a:pP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Tower to Equipment Building</a:t>
            </a:r>
          </a:p>
        </p:txBody>
      </p:sp>
      <p:sp>
        <p:nvSpPr>
          <p:cNvPr id="8195" name="Rectangle 3"/>
          <p:cNvSpPr>
            <a:spLocks noGrp="1" noChangeArrowheads="1"/>
          </p:cNvSpPr>
          <p:nvPr>
            <p:ph idx="1"/>
          </p:nvPr>
        </p:nvSpPr>
        <p:spPr/>
        <p:txBody>
          <a:bodyPr/>
          <a:lstStyle/>
          <a:p>
            <a:pPr eaLnBrk="1" hangingPunct="1">
              <a:lnSpc>
                <a:spcPct val="90000"/>
              </a:lnSpc>
            </a:pPr>
            <a:r>
              <a:rPr lang="en-US" smtClean="0"/>
              <a:t>This also means the equipment racks must be isolated from the floor</a:t>
            </a:r>
          </a:p>
          <a:p>
            <a:pPr eaLnBrk="1" hangingPunct="1"/>
            <a:r>
              <a:rPr lang="en-US" smtClean="0"/>
              <a:t>Regardless of the height of these cables a drip loop must be in the cables before they enter the building</a:t>
            </a:r>
          </a:p>
        </p:txBody>
      </p:sp>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67CE75-BB95-4D1A-984B-C10BC0100906}" type="slidenum">
              <a:rPr lang="en-US" smtClean="0"/>
              <a:pPr eaLnBrk="1" hangingPunct="1"/>
              <a:t>6</a:t>
            </a:fld>
            <a:endParaRPr lang="en-US" smtClean="0"/>
          </a:p>
        </p:txBody>
      </p:sp>
      <p:sp>
        <p:nvSpPr>
          <p:cNvPr id="8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Amplifiers</a:t>
            </a:r>
          </a:p>
        </p:txBody>
      </p:sp>
      <p:sp>
        <p:nvSpPr>
          <p:cNvPr id="63491" name="Rectangle 3"/>
          <p:cNvSpPr>
            <a:spLocks noGrp="1" noChangeArrowheads="1"/>
          </p:cNvSpPr>
          <p:nvPr>
            <p:ph idx="1"/>
          </p:nvPr>
        </p:nvSpPr>
        <p:spPr/>
        <p:txBody>
          <a:bodyPr/>
          <a:lstStyle/>
          <a:p>
            <a:pPr eaLnBrk="1" hangingPunct="1">
              <a:lnSpc>
                <a:spcPct val="90000"/>
              </a:lnSpc>
            </a:pPr>
            <a:r>
              <a:rPr lang="en-US" smtClean="0"/>
              <a:t>Reasons to not use an amplifier</a:t>
            </a:r>
          </a:p>
          <a:p>
            <a:pPr lvl="1" eaLnBrk="1" hangingPunct="1">
              <a:lnSpc>
                <a:spcPct val="90000"/>
              </a:lnSpc>
            </a:pPr>
            <a:r>
              <a:rPr lang="en-US" smtClean="0"/>
              <a:t>Systems are designed and tuned as a single system that includes all components from design through deployment</a:t>
            </a:r>
          </a:p>
          <a:p>
            <a:pPr lvl="1" eaLnBrk="1" hangingPunct="1">
              <a:lnSpc>
                <a:spcPct val="90000"/>
              </a:lnSpc>
            </a:pPr>
            <a:r>
              <a:rPr lang="en-US" smtClean="0"/>
              <a:t>Buying and installing an external amplifier is like dropping a huge, high performance engine in the family sedan</a:t>
            </a:r>
          </a:p>
          <a:p>
            <a:pPr lvl="1" eaLnBrk="1" hangingPunct="1">
              <a:lnSpc>
                <a:spcPct val="90000"/>
              </a:lnSpc>
            </a:pPr>
            <a:r>
              <a:rPr lang="en-US" smtClean="0"/>
              <a:t>The entire car is not designed to support that engine, even if room can be made for it in the engine compartment</a:t>
            </a:r>
          </a:p>
          <a:p>
            <a:pPr lvl="1" eaLnBrk="1" hangingPunct="1">
              <a:lnSpc>
                <a:spcPct val="90000"/>
              </a:lnSpc>
            </a:pPr>
            <a:r>
              <a:rPr lang="en-US" smtClean="0"/>
              <a:t>Increased cost for the amplifier</a:t>
            </a:r>
          </a:p>
        </p:txBody>
      </p:sp>
      <p:sp>
        <p:nvSpPr>
          <p:cNvPr id="63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DA1D2C-BA60-4EE2-B5AD-0EC2BF96DA8D}" type="slidenum">
              <a:rPr lang="en-US" smtClean="0"/>
              <a:pPr eaLnBrk="1" hangingPunct="1"/>
              <a:t>60</a:t>
            </a:fld>
            <a:endParaRPr lang="en-US" smtClean="0"/>
          </a:p>
        </p:txBody>
      </p:sp>
      <p:sp>
        <p:nvSpPr>
          <p:cNvPr id="63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Amplifiers</a:t>
            </a:r>
          </a:p>
        </p:txBody>
      </p:sp>
      <p:sp>
        <p:nvSpPr>
          <p:cNvPr id="64515" name="Content Placeholder 2"/>
          <p:cNvSpPr>
            <a:spLocks noGrp="1"/>
          </p:cNvSpPr>
          <p:nvPr>
            <p:ph idx="1"/>
          </p:nvPr>
        </p:nvSpPr>
        <p:spPr/>
        <p:txBody>
          <a:bodyPr/>
          <a:lstStyle/>
          <a:p>
            <a:pPr lvl="1" eaLnBrk="1" hangingPunct="1">
              <a:lnSpc>
                <a:spcPct val="90000"/>
              </a:lnSpc>
            </a:pPr>
            <a:r>
              <a:rPr lang="en-US" smtClean="0"/>
              <a:t>Increased receiver side noise</a:t>
            </a:r>
          </a:p>
          <a:p>
            <a:pPr lvl="1" eaLnBrk="1" hangingPunct="1">
              <a:lnSpc>
                <a:spcPct val="90000"/>
              </a:lnSpc>
            </a:pPr>
            <a:r>
              <a:rPr lang="en-US" smtClean="0"/>
              <a:t>Another point of failure</a:t>
            </a:r>
          </a:p>
          <a:p>
            <a:pPr eaLnBrk="1" hangingPunct="1">
              <a:lnSpc>
                <a:spcPct val="90000"/>
              </a:lnSpc>
            </a:pPr>
            <a:r>
              <a:rPr lang="en-US" smtClean="0"/>
              <a:t>Reasons to use an amplifier</a:t>
            </a:r>
          </a:p>
          <a:p>
            <a:pPr lvl="1" eaLnBrk="1" hangingPunct="1">
              <a:lnSpc>
                <a:spcPct val="90000"/>
              </a:lnSpc>
            </a:pPr>
            <a:r>
              <a:rPr lang="en-US" smtClean="0"/>
              <a:t>Overcome cable loss from radio to antenna</a:t>
            </a:r>
          </a:p>
          <a:p>
            <a:pPr lvl="1" eaLnBrk="1" hangingPunct="1">
              <a:lnSpc>
                <a:spcPct val="90000"/>
              </a:lnSpc>
            </a:pPr>
            <a:r>
              <a:rPr lang="en-US" smtClean="0"/>
              <a:t>Gain the maximum transmit power at the antenna</a:t>
            </a:r>
          </a:p>
          <a:p>
            <a:pPr lvl="1" eaLnBrk="1" hangingPunct="1">
              <a:lnSpc>
                <a:spcPct val="90000"/>
              </a:lnSpc>
            </a:pPr>
            <a:r>
              <a:rPr lang="en-US" smtClean="0"/>
              <a:t>Increase sensitivity for devices with weak receive sensitivity</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E2B280-8123-4F80-90BA-4AD027E42534}"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Amplifiers</a:t>
            </a:r>
          </a:p>
        </p:txBody>
      </p:sp>
      <p:sp>
        <p:nvSpPr>
          <p:cNvPr id="65539" name="Rectangle 3"/>
          <p:cNvSpPr>
            <a:spLocks noGrp="1" noChangeArrowheads="1"/>
          </p:cNvSpPr>
          <p:nvPr>
            <p:ph idx="1"/>
          </p:nvPr>
        </p:nvSpPr>
        <p:spPr/>
        <p:txBody>
          <a:bodyPr/>
          <a:lstStyle/>
          <a:p>
            <a:pPr eaLnBrk="1" hangingPunct="1">
              <a:lnSpc>
                <a:spcPct val="90000"/>
              </a:lnSpc>
            </a:pPr>
            <a:r>
              <a:rPr lang="en-US" smtClean="0"/>
              <a:t>The main reasons advanced for the use of the external amplifier are to overcome cable loss from a radio mounted at the bottom of a tower to the antenna at the top of a tower</a:t>
            </a:r>
          </a:p>
        </p:txBody>
      </p:sp>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6E4D93-EDF8-43E4-9AA9-EF3E82212961}" type="slidenum">
              <a:rPr lang="en-US" smtClean="0"/>
              <a:pPr eaLnBrk="1" hangingPunct="1"/>
              <a:t>62</a:t>
            </a:fld>
            <a:endParaRPr lang="en-US" smtClean="0"/>
          </a:p>
        </p:txBody>
      </p:sp>
      <p:sp>
        <p:nvSpPr>
          <p:cNvPr id="655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Amplifiers</a:t>
            </a:r>
          </a:p>
        </p:txBody>
      </p:sp>
      <p:sp>
        <p:nvSpPr>
          <p:cNvPr id="66563" name="Content Placeholder 2"/>
          <p:cNvSpPr>
            <a:spLocks noGrp="1"/>
          </p:cNvSpPr>
          <p:nvPr>
            <p:ph idx="1"/>
          </p:nvPr>
        </p:nvSpPr>
        <p:spPr/>
        <p:txBody>
          <a:bodyPr/>
          <a:lstStyle/>
          <a:p>
            <a:pPr eaLnBrk="1" hangingPunct="1">
              <a:lnSpc>
                <a:spcPct val="90000"/>
              </a:lnSpc>
            </a:pPr>
            <a:r>
              <a:rPr lang="en-US" smtClean="0"/>
              <a:t>On the other hand this loss can also be overcome by using low loss, read more expensive, cable between these two locations or by using an outdoor rated radio that is also mounted at the top of the tower</a:t>
            </a:r>
          </a:p>
          <a:p>
            <a:pPr eaLnBrk="1" hangingPunct="1">
              <a:lnSpc>
                <a:spcPct val="90000"/>
              </a:lnSpc>
            </a:pPr>
            <a:r>
              <a:rPr lang="en-US" smtClean="0"/>
              <a:t>This top of the tower mounted radio can then be connected with lower cost, easier to handle outdoor UTP cable</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3D9623-9DE5-45CA-A3BA-0A119257BC22}"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Amplifiers</a:t>
            </a:r>
          </a:p>
        </p:txBody>
      </p:sp>
      <p:sp>
        <p:nvSpPr>
          <p:cNvPr id="67587" name="Rectangle 3"/>
          <p:cNvSpPr>
            <a:spLocks noGrp="1" noChangeArrowheads="1"/>
          </p:cNvSpPr>
          <p:nvPr>
            <p:ph idx="1"/>
          </p:nvPr>
        </p:nvSpPr>
        <p:spPr/>
        <p:txBody>
          <a:bodyPr/>
          <a:lstStyle/>
          <a:p>
            <a:pPr eaLnBrk="1" hangingPunct="1">
              <a:lnSpc>
                <a:spcPct val="90000"/>
              </a:lnSpc>
            </a:pPr>
            <a:r>
              <a:rPr lang="en-US" smtClean="0"/>
              <a:t>Then again if the radio mounted up on the top of the tower fails, someone has to climb up there to replace it</a:t>
            </a:r>
          </a:p>
          <a:p>
            <a:pPr eaLnBrk="1" hangingPunct="1"/>
            <a:r>
              <a:rPr lang="en-US" smtClean="0"/>
              <a:t>Another reason advanced for the use of amplifiers, even when cable lengths are short, is to allow the use of lower gain antennas while still being able to cover a wide area</a:t>
            </a: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F4B676-7691-454C-A3AB-40C8E69DFD71}" type="slidenum">
              <a:rPr lang="en-US" smtClean="0"/>
              <a:pPr eaLnBrk="1" hangingPunct="1"/>
              <a:t>64</a:t>
            </a:fld>
            <a:endParaRPr lang="en-US" smtClean="0"/>
          </a:p>
        </p:txBody>
      </p:sp>
      <p:sp>
        <p:nvSpPr>
          <p:cNvPr id="675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Amplifiers</a:t>
            </a:r>
          </a:p>
        </p:txBody>
      </p:sp>
      <p:sp>
        <p:nvSpPr>
          <p:cNvPr id="68611" name="Content Placeholder 2"/>
          <p:cNvSpPr>
            <a:spLocks noGrp="1"/>
          </p:cNvSpPr>
          <p:nvPr>
            <p:ph idx="1"/>
          </p:nvPr>
        </p:nvSpPr>
        <p:spPr/>
        <p:txBody>
          <a:bodyPr/>
          <a:lstStyle/>
          <a:p>
            <a:pPr eaLnBrk="1" hangingPunct="1"/>
            <a:r>
              <a:rPr lang="en-US" smtClean="0"/>
              <a:t>The feeling is that a lower gain antenna has a fatter beamwidth when viewed from the side</a:t>
            </a:r>
          </a:p>
          <a:p>
            <a:pPr eaLnBrk="1" hangingPunct="1"/>
            <a:r>
              <a:rPr lang="en-US" smtClean="0"/>
              <a:t>As gain goes up, this pattern flattens out, just like when the air is let out of a tire inner tube</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0CA122-FD44-44D4-B76B-27BAB8E9AF36}"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Amplifiers</a:t>
            </a:r>
          </a:p>
        </p:txBody>
      </p:sp>
      <p:sp>
        <p:nvSpPr>
          <p:cNvPr id="69635" name="Content Placeholder 2"/>
          <p:cNvSpPr>
            <a:spLocks noGrp="1"/>
          </p:cNvSpPr>
          <p:nvPr>
            <p:ph idx="1"/>
          </p:nvPr>
        </p:nvSpPr>
        <p:spPr/>
        <p:txBody>
          <a:bodyPr/>
          <a:lstStyle/>
          <a:p>
            <a:pPr eaLnBrk="1" hangingPunct="1"/>
            <a:r>
              <a:rPr lang="en-US" smtClean="0"/>
              <a:t>By using an amplifier the lower gain and taller beamwidth antenna can be used, but by increasing receive sensitivity by using an amplifier the area of coverage can be maintained</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13D243-B323-48DD-A347-3F4D183D8B75}"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Connectors</a:t>
            </a:r>
          </a:p>
        </p:txBody>
      </p:sp>
      <p:sp>
        <p:nvSpPr>
          <p:cNvPr id="70659" name="Rectangle 3"/>
          <p:cNvSpPr>
            <a:spLocks noGrp="1" noChangeArrowheads="1"/>
          </p:cNvSpPr>
          <p:nvPr>
            <p:ph idx="1"/>
          </p:nvPr>
        </p:nvSpPr>
        <p:spPr/>
        <p:txBody>
          <a:bodyPr/>
          <a:lstStyle/>
          <a:p>
            <a:pPr eaLnBrk="1" hangingPunct="1"/>
            <a:r>
              <a:rPr lang="en-US" smtClean="0"/>
              <a:t>There are a number of connector types used in RF systems</a:t>
            </a:r>
          </a:p>
          <a:p>
            <a:pPr eaLnBrk="1" hangingPunct="1"/>
            <a:r>
              <a:rPr lang="en-US" smtClean="0"/>
              <a:t>To begin this discussion two points need to be made concerning them</a:t>
            </a:r>
          </a:p>
          <a:p>
            <a:pPr eaLnBrk="1" hangingPunct="1"/>
            <a:r>
              <a:rPr lang="en-US" smtClean="0"/>
              <a:t>First, at least in the United States the FCC – Federal Communications Commission Part 15 rules call for all wireless parts manufacturers to use proprietary connectors on their equipment</a:t>
            </a:r>
          </a:p>
        </p:txBody>
      </p:sp>
      <p:sp>
        <p:nvSpPr>
          <p:cNvPr id="706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448A71-42E2-4776-A059-1DEAC40C803F}" type="slidenum">
              <a:rPr lang="en-US" smtClean="0"/>
              <a:pPr eaLnBrk="1" hangingPunct="1"/>
              <a:t>67</a:t>
            </a:fld>
            <a:endParaRPr lang="en-US" smtClean="0"/>
          </a:p>
        </p:txBody>
      </p:sp>
      <p:sp>
        <p:nvSpPr>
          <p:cNvPr id="706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Connectors</a:t>
            </a:r>
          </a:p>
        </p:txBody>
      </p:sp>
      <p:sp>
        <p:nvSpPr>
          <p:cNvPr id="71683" name="Content Placeholder 2"/>
          <p:cNvSpPr>
            <a:spLocks noGrp="1"/>
          </p:cNvSpPr>
          <p:nvPr>
            <p:ph idx="1"/>
          </p:nvPr>
        </p:nvSpPr>
        <p:spPr/>
        <p:txBody>
          <a:bodyPr/>
          <a:lstStyle/>
          <a:p>
            <a:pPr eaLnBrk="1" hangingPunct="1"/>
            <a:r>
              <a:rPr lang="en-US" smtClean="0"/>
              <a:t>This is to make it difficult for users to create non standard combinations of parts</a:t>
            </a:r>
          </a:p>
          <a:p>
            <a:pPr eaLnBrk="1" hangingPunct="1"/>
            <a:r>
              <a:rPr lang="en-US" smtClean="0"/>
              <a:t>Recall that all systems must be certified by the FCC to work with each other</a:t>
            </a:r>
          </a:p>
          <a:p>
            <a:pPr eaLnBrk="1" hangingPunct="1"/>
            <a:r>
              <a:rPr lang="en-US" smtClean="0"/>
              <a:t>Second, do not convert from one type to another if at all possible as such a conversion increases insertion loss</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CF2533-F7A4-4468-A968-7B464A96F90F}"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Connectors in General</a:t>
            </a:r>
          </a:p>
        </p:txBody>
      </p:sp>
      <p:sp>
        <p:nvSpPr>
          <p:cNvPr id="72707" name="Rectangle 3"/>
          <p:cNvSpPr>
            <a:spLocks noGrp="1" noChangeArrowheads="1"/>
          </p:cNvSpPr>
          <p:nvPr>
            <p:ph idx="1"/>
          </p:nvPr>
        </p:nvSpPr>
        <p:spPr/>
        <p:txBody>
          <a:bodyPr/>
          <a:lstStyle/>
          <a:p>
            <a:pPr eaLnBrk="1" hangingPunct="1"/>
            <a:r>
              <a:rPr lang="en-US" smtClean="0"/>
              <a:t>Beyond these considerations there are several factors that will determine the choice of connector series and style</a:t>
            </a:r>
          </a:p>
          <a:p>
            <a:pPr eaLnBrk="1" hangingPunct="1"/>
            <a:r>
              <a:rPr lang="en-US" smtClean="0"/>
              <a:t>Cable type and frequency range are the primary factors</a:t>
            </a:r>
          </a:p>
          <a:p>
            <a:pPr eaLnBrk="1" hangingPunct="1"/>
            <a:r>
              <a:rPr lang="en-US" smtClean="0"/>
              <a:t>It is good practice to try and match the connector size and cable diameter as closely as possible in order to minimize reflections</a:t>
            </a:r>
          </a:p>
        </p:txBody>
      </p:sp>
      <p:sp>
        <p:nvSpPr>
          <p:cNvPr id="72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AA6A70-EC67-4372-803A-9DF656B45A26}" type="slidenum">
              <a:rPr lang="en-US" smtClean="0"/>
              <a:pPr eaLnBrk="1" hangingPunct="1"/>
              <a:t>69</a:t>
            </a:fld>
            <a:endParaRPr lang="en-US" smtClean="0"/>
          </a:p>
        </p:txBody>
      </p:sp>
      <p:sp>
        <p:nvSpPr>
          <p:cNvPr id="727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The Equipment Building</a:t>
            </a:r>
          </a:p>
        </p:txBody>
      </p:sp>
      <p:sp>
        <p:nvSpPr>
          <p:cNvPr id="9219" name="Rectangle 3"/>
          <p:cNvSpPr>
            <a:spLocks noGrp="1" noChangeArrowheads="1"/>
          </p:cNvSpPr>
          <p:nvPr>
            <p:ph idx="1"/>
          </p:nvPr>
        </p:nvSpPr>
        <p:spPr/>
        <p:txBody>
          <a:bodyPr/>
          <a:lstStyle/>
          <a:p>
            <a:pPr eaLnBrk="1" hangingPunct="1"/>
            <a:r>
              <a:rPr lang="en-US" smtClean="0"/>
              <a:t>The location of the building where the inside equipment is placed is important to mitigate the effect of the magnetic field created by a lightning strike on the tower</a:t>
            </a:r>
          </a:p>
          <a:p>
            <a:pPr eaLnBrk="1" hangingPunct="1"/>
            <a:r>
              <a:rPr lang="en-US" smtClean="0"/>
              <a:t>In general the recommended distance for the equipment building is at least 10 meters or thirty feet from the tower</a:t>
            </a:r>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8D0858-27BF-4FB8-A4DC-25B9B04AF2A7}" type="slidenum">
              <a:rPr lang="en-US" smtClean="0"/>
              <a:pPr eaLnBrk="1" hangingPunct="1"/>
              <a:t>7</a:t>
            </a:fld>
            <a:endParaRPr lang="en-US" smtClean="0"/>
          </a:p>
        </p:txBody>
      </p:sp>
      <p:sp>
        <p:nvSpPr>
          <p:cNvPr id="9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t>Connectors in General</a:t>
            </a:r>
          </a:p>
        </p:txBody>
      </p:sp>
      <p:sp>
        <p:nvSpPr>
          <p:cNvPr id="73731" name="Content Placeholder 2"/>
          <p:cNvSpPr>
            <a:spLocks noGrp="1"/>
          </p:cNvSpPr>
          <p:nvPr>
            <p:ph idx="1"/>
          </p:nvPr>
        </p:nvSpPr>
        <p:spPr/>
        <p:txBody>
          <a:bodyPr/>
          <a:lstStyle/>
          <a:p>
            <a:pPr eaLnBrk="1" hangingPunct="1"/>
            <a:r>
              <a:rPr lang="en-US" smtClean="0"/>
              <a:t>The larger the difference between cable diameter and connector diameter, the worse the performance will be</a:t>
            </a:r>
          </a:p>
          <a:p>
            <a:pPr eaLnBrk="1" hangingPunct="1"/>
            <a:r>
              <a:rPr lang="en-US" smtClean="0"/>
              <a:t>Reflections will generally increase as a function of frequency, and smaller connectors will generally perform well at higher frequencies</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AEB1D0-0C2E-4AF5-86EF-E699EF9EB876}"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Connectors in General</a:t>
            </a:r>
          </a:p>
        </p:txBody>
      </p:sp>
      <p:sp>
        <p:nvSpPr>
          <p:cNvPr id="74755" name="Rectangle 3"/>
          <p:cNvSpPr>
            <a:spLocks noGrp="1" noChangeArrowheads="1"/>
          </p:cNvSpPr>
          <p:nvPr>
            <p:ph idx="1"/>
          </p:nvPr>
        </p:nvSpPr>
        <p:spPr>
          <a:xfrm>
            <a:off x="381000" y="1484313"/>
            <a:ext cx="8382000" cy="5824537"/>
          </a:xfrm>
        </p:spPr>
        <p:txBody>
          <a:bodyPr/>
          <a:lstStyle/>
          <a:p>
            <a:pPr eaLnBrk="1" hangingPunct="1"/>
            <a:r>
              <a:rPr lang="en-US" smtClean="0"/>
              <a:t>Frequency will determine the connector series used</a:t>
            </a:r>
          </a:p>
          <a:p>
            <a:pPr eaLnBrk="1" hangingPunct="1"/>
            <a:r>
              <a:rPr lang="en-US" smtClean="0"/>
              <a:t>In general, it is best to use push-on or bayonet style connectors at low frequencies, typically below 6 GHz</a:t>
            </a:r>
          </a:p>
          <a:p>
            <a:pPr eaLnBrk="1" hangingPunct="1"/>
            <a:r>
              <a:rPr lang="en-US" smtClean="0"/>
              <a:t>Threaded connectors should be used for high performance, low noise applications </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0BBBD1-6D21-46BD-9FEA-550A2CE705FD}" type="slidenum">
              <a:rPr lang="en-US" smtClean="0"/>
              <a:pPr eaLnBrk="1" hangingPunct="1"/>
              <a:t>71</a:t>
            </a:fld>
            <a:endParaRPr lang="en-US" smtClean="0"/>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Connectors in General</a:t>
            </a:r>
          </a:p>
        </p:txBody>
      </p:sp>
      <p:sp>
        <p:nvSpPr>
          <p:cNvPr id="75779" name="Content Placeholder 2"/>
          <p:cNvSpPr>
            <a:spLocks noGrp="1"/>
          </p:cNvSpPr>
          <p:nvPr>
            <p:ph idx="1"/>
          </p:nvPr>
        </p:nvSpPr>
        <p:spPr/>
        <p:txBody>
          <a:bodyPr/>
          <a:lstStyle/>
          <a:p>
            <a:pPr eaLnBrk="1" hangingPunct="1"/>
            <a:r>
              <a:rPr lang="en-US" smtClean="0"/>
              <a:t>The cable that is specified will generally determine the impedance of the connector used</a:t>
            </a:r>
          </a:p>
          <a:p>
            <a:pPr eaLnBrk="1" hangingPunct="1"/>
            <a:r>
              <a:rPr lang="en-US" smtClean="0"/>
              <a:t>50 and 75 ohms are the standard impedances used for these types of systems</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D58850-C387-4314-BBD9-E1EAB19C8065}"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Connectors in General</a:t>
            </a:r>
          </a:p>
        </p:txBody>
      </p:sp>
      <p:sp>
        <p:nvSpPr>
          <p:cNvPr id="76803" name="Content Placeholder 2"/>
          <p:cNvSpPr>
            <a:spLocks noGrp="1"/>
          </p:cNvSpPr>
          <p:nvPr>
            <p:ph idx="1"/>
          </p:nvPr>
        </p:nvSpPr>
        <p:spPr/>
        <p:txBody>
          <a:bodyPr/>
          <a:lstStyle/>
          <a:p>
            <a:pPr eaLnBrk="1" hangingPunct="1">
              <a:lnSpc>
                <a:spcPct val="90000"/>
              </a:lnSpc>
            </a:pPr>
            <a:r>
              <a:rPr lang="en-US" smtClean="0"/>
              <a:t>Aside from trying to match the cable and connector as closely as possible in size to minimize reflections, connector interface and dielectric materials are also important considerations</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47AF53-511C-4F85-89F8-DE203200EA2A}" type="slidenum">
              <a:rPr lang="en-US" smtClean="0"/>
              <a:pPr eaLnBrk="1" hangingPunct="1"/>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Connectors in General</a:t>
            </a:r>
          </a:p>
        </p:txBody>
      </p:sp>
      <p:sp>
        <p:nvSpPr>
          <p:cNvPr id="77827" name="Rectangle 3"/>
          <p:cNvSpPr>
            <a:spLocks noGrp="1" noChangeArrowheads="1"/>
          </p:cNvSpPr>
          <p:nvPr>
            <p:ph idx="1"/>
          </p:nvPr>
        </p:nvSpPr>
        <p:spPr/>
        <p:txBody>
          <a:bodyPr/>
          <a:lstStyle/>
          <a:p>
            <a:pPr eaLnBrk="1" hangingPunct="1">
              <a:lnSpc>
                <a:spcPct val="90000"/>
              </a:lnSpc>
            </a:pPr>
            <a:r>
              <a:rPr lang="en-US" smtClean="0"/>
              <a:t>Line to line and air interfaces such as the SMA and Type N give good high frequency, low reflection performance</a:t>
            </a:r>
          </a:p>
          <a:p>
            <a:pPr eaLnBrk="1" hangingPunct="1"/>
            <a:r>
              <a:rPr lang="en-US" smtClean="0"/>
              <a:t>Overlapping dielectric type connections, such as the BNC and the SMB, are usually more limited in relation to performance and frequency over which they are useful</a:t>
            </a:r>
          </a:p>
          <a:p>
            <a:pPr eaLnBrk="1" hangingPunct="1"/>
            <a:r>
              <a:rPr lang="en-US" smtClean="0"/>
              <a:t>The measure of a connector’s performance is its Reflection Coefficient</a:t>
            </a:r>
          </a:p>
        </p:txBody>
      </p:sp>
      <p:sp>
        <p:nvSpPr>
          <p:cNvPr id="77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AAF32D-DD3C-4DAA-8671-59CD87C057D7}" type="slidenum">
              <a:rPr lang="en-US" smtClean="0"/>
              <a:pPr eaLnBrk="1" hangingPunct="1"/>
              <a:t>74</a:t>
            </a:fld>
            <a:endParaRPr lang="en-US" smtClean="0"/>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Connectors in General</a:t>
            </a:r>
          </a:p>
        </p:txBody>
      </p:sp>
      <p:sp>
        <p:nvSpPr>
          <p:cNvPr id="78851" name="Content Placeholder 2"/>
          <p:cNvSpPr>
            <a:spLocks noGrp="1"/>
          </p:cNvSpPr>
          <p:nvPr>
            <p:ph idx="1"/>
          </p:nvPr>
        </p:nvSpPr>
        <p:spPr/>
        <p:txBody>
          <a:bodyPr/>
          <a:lstStyle/>
          <a:p>
            <a:pPr eaLnBrk="1" hangingPunct="1"/>
            <a:r>
              <a:rPr lang="en-US" smtClean="0"/>
              <a:t>This is a measure of how much signal is reflected back from the connector down the wire</a:t>
            </a:r>
          </a:p>
          <a:p>
            <a:pPr eaLnBrk="1" hangingPunct="1"/>
            <a:r>
              <a:rPr lang="en-US" smtClean="0"/>
              <a:t>It can be expressed in terms of Reflection Coefficient, VSWR, and Return Loss</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769F93-CE8B-4455-AFD9-833D4F820BF6}"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Connectors in General</a:t>
            </a:r>
          </a:p>
        </p:txBody>
      </p:sp>
      <p:sp>
        <p:nvSpPr>
          <p:cNvPr id="79875" name="Rectangle 3"/>
          <p:cNvSpPr>
            <a:spLocks noGrp="1" noChangeArrowheads="1"/>
          </p:cNvSpPr>
          <p:nvPr>
            <p:ph idx="1"/>
          </p:nvPr>
        </p:nvSpPr>
        <p:spPr/>
        <p:txBody>
          <a:bodyPr/>
          <a:lstStyle/>
          <a:p>
            <a:pPr eaLnBrk="1" hangingPunct="1"/>
            <a:r>
              <a:rPr lang="en-US" dirty="0" smtClean="0"/>
              <a:t>Due to Federal Communications Commission Part 15 regulations that require non-standard interfaces on spread spectrum wireless devices, connections are made with common connector types such as BNC and TNC, but with reverse polarity or reverse threaded interfaces</a:t>
            </a:r>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DAF107-4527-4D74-BA54-76AD9AB07F79}" type="slidenum">
              <a:rPr lang="en-US" smtClean="0"/>
              <a:pPr eaLnBrk="1" hangingPunct="1"/>
              <a:t>76</a:t>
            </a:fld>
            <a:endParaRPr lang="en-US" smtClean="0"/>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Connectors in General</a:t>
            </a:r>
          </a:p>
        </p:txBody>
      </p:sp>
      <p:sp>
        <p:nvSpPr>
          <p:cNvPr id="80899" name="Content Placeholder 2"/>
          <p:cNvSpPr>
            <a:spLocks noGrp="1"/>
          </p:cNvSpPr>
          <p:nvPr>
            <p:ph idx="1"/>
          </p:nvPr>
        </p:nvSpPr>
        <p:spPr/>
        <p:txBody>
          <a:bodyPr/>
          <a:lstStyle/>
          <a:p>
            <a:pPr eaLnBrk="1" hangingPunct="1"/>
            <a:r>
              <a:rPr lang="en-US" dirty="0" smtClean="0"/>
              <a:t>Power or voltage requirements are also a factor determining the connector to be used in a particular application</a:t>
            </a:r>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61F79F-DBFE-4349-8F21-FD0585DEC2B5}" type="slidenum">
              <a:rPr lang="en-US" smtClean="0"/>
              <a:pPr eaLnBrk="1" hangingPunct="1"/>
              <a:t>77</a:t>
            </a:fld>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Types of Connectors</a:t>
            </a:r>
          </a:p>
        </p:txBody>
      </p:sp>
      <p:sp>
        <p:nvSpPr>
          <p:cNvPr id="81923" name="Rectangle 3"/>
          <p:cNvSpPr>
            <a:spLocks noGrp="1" noChangeArrowheads="1"/>
          </p:cNvSpPr>
          <p:nvPr>
            <p:ph idx="1"/>
          </p:nvPr>
        </p:nvSpPr>
        <p:spPr/>
        <p:txBody>
          <a:bodyPr/>
          <a:lstStyle/>
          <a:p>
            <a:pPr eaLnBrk="1" hangingPunct="1"/>
            <a:r>
              <a:rPr lang="en-US" smtClean="0"/>
              <a:t>Common connector types include</a:t>
            </a:r>
          </a:p>
          <a:p>
            <a:pPr lvl="1" eaLnBrk="1" hangingPunct="1"/>
            <a:r>
              <a:rPr lang="en-US" smtClean="0"/>
              <a:t>N</a:t>
            </a:r>
          </a:p>
          <a:p>
            <a:pPr lvl="1" eaLnBrk="1" hangingPunct="1"/>
            <a:r>
              <a:rPr lang="en-US" smtClean="0"/>
              <a:t>SMA </a:t>
            </a:r>
          </a:p>
          <a:p>
            <a:pPr lvl="1" eaLnBrk="1" hangingPunct="1"/>
            <a:r>
              <a:rPr lang="en-US" smtClean="0"/>
              <a:t>BNC</a:t>
            </a:r>
          </a:p>
          <a:p>
            <a:pPr lvl="1" eaLnBrk="1" hangingPunct="1"/>
            <a:r>
              <a:rPr lang="en-US" smtClean="0"/>
              <a:t>TNC</a:t>
            </a:r>
          </a:p>
        </p:txBody>
      </p:sp>
      <p:sp>
        <p:nvSpPr>
          <p:cNvPr id="81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7AEC37-40E8-4539-9B6A-B2F54C996AC3}" type="slidenum">
              <a:rPr lang="en-US" smtClean="0"/>
              <a:pPr eaLnBrk="1" hangingPunct="1"/>
              <a:t>78</a:t>
            </a:fld>
            <a:endParaRPr lang="en-US" smtClean="0"/>
          </a:p>
        </p:txBody>
      </p:sp>
      <p:sp>
        <p:nvSpPr>
          <p:cNvPr id="819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N Connector</a:t>
            </a:r>
          </a:p>
        </p:txBody>
      </p:sp>
      <p:sp>
        <p:nvSpPr>
          <p:cNvPr id="82947" name="Rectangle 3"/>
          <p:cNvSpPr>
            <a:spLocks noGrp="1" noChangeArrowheads="1"/>
          </p:cNvSpPr>
          <p:nvPr>
            <p:ph idx="1"/>
          </p:nvPr>
        </p:nvSpPr>
        <p:spPr/>
        <p:txBody>
          <a:bodyPr/>
          <a:lstStyle/>
          <a:p>
            <a:pPr eaLnBrk="1" hangingPunct="1"/>
            <a:r>
              <a:rPr lang="en-US" smtClean="0"/>
              <a:t>The N connector, at least according to Amphenol, is named for Paul Neill of Bell Labs</a:t>
            </a:r>
          </a:p>
          <a:p>
            <a:pPr eaLnBrk="1" hangingPunct="1"/>
            <a:r>
              <a:rPr lang="en-US" smtClean="0"/>
              <a:t>It was developed in the 1940's</a:t>
            </a:r>
          </a:p>
          <a:p>
            <a:pPr eaLnBrk="1" hangingPunct="1"/>
            <a:r>
              <a:rPr lang="en-US" smtClean="0"/>
              <a:t>This connector was the first for microwave signals</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9044E3-353F-4B69-8E15-17661C742F6F}" type="slidenum">
              <a:rPr lang="en-US" smtClean="0"/>
              <a:pPr eaLnBrk="1" hangingPunct="1"/>
              <a:t>79</a:t>
            </a:fld>
            <a:endParaRPr lang="en-US" smtClean="0"/>
          </a:p>
        </p:txBody>
      </p:sp>
      <p:sp>
        <p:nvSpPr>
          <p:cNvPr id="829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The Equipment Building</a:t>
            </a:r>
          </a:p>
        </p:txBody>
      </p:sp>
      <p:sp>
        <p:nvSpPr>
          <p:cNvPr id="10243" name="Content Placeholder 2"/>
          <p:cNvSpPr>
            <a:spLocks noGrp="1"/>
          </p:cNvSpPr>
          <p:nvPr>
            <p:ph idx="1"/>
          </p:nvPr>
        </p:nvSpPr>
        <p:spPr/>
        <p:txBody>
          <a:bodyPr/>
          <a:lstStyle/>
          <a:p>
            <a:pPr eaLnBrk="1" hangingPunct="1"/>
            <a:r>
              <a:rPr lang="en-US" smtClean="0"/>
              <a:t>If this is not possible, then some will use a Faraday cage around the inside of the building, but this is a very high cost method of protection</a:t>
            </a:r>
          </a:p>
          <a:p>
            <a:pPr eaLnBrk="1" hangingPunct="1"/>
            <a:r>
              <a:rPr lang="en-US" smtClean="0"/>
              <a:t>As a Faraday case is basically a thick-walled, highly conductive metal box with no holes, slots or apertures of any kind</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9D0128-46F4-4E32-A94C-B25ADA5E5320}" type="slidenum">
              <a:rPr lang="en-US" smtClean="0"/>
              <a:pPr eaLnBrk="1" hangingPunct="1"/>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N Connector</a:t>
            </a:r>
          </a:p>
        </p:txBody>
      </p:sp>
      <p:sp>
        <p:nvSpPr>
          <p:cNvPr id="83971" name="Content Placeholder 2"/>
          <p:cNvSpPr>
            <a:spLocks noGrp="1"/>
          </p:cNvSpPr>
          <p:nvPr>
            <p:ph idx="1"/>
          </p:nvPr>
        </p:nvSpPr>
        <p:spPr/>
        <p:txBody>
          <a:bodyPr/>
          <a:lstStyle/>
          <a:p>
            <a:pPr eaLnBrk="1" hangingPunct="1"/>
            <a:r>
              <a:rPr lang="en-US" dirty="0" smtClean="0"/>
              <a:t>The Type N connector was developed to meet the need for a durable, weatherproof, medium-size RF connector for use up</a:t>
            </a:r>
            <a:r>
              <a:rPr lang="en-US" baseline="0" dirty="0" smtClean="0"/>
              <a:t> to 20</a:t>
            </a:r>
            <a:r>
              <a:rPr lang="en-US" dirty="0" smtClean="0"/>
              <a:t> GHz</a:t>
            </a:r>
          </a:p>
          <a:p>
            <a:pPr eaLnBrk="1" hangingPunct="1"/>
            <a:r>
              <a:rPr lang="en-US" dirty="0" smtClean="0"/>
              <a:t>There are two families of Type N connectors</a:t>
            </a:r>
          </a:p>
          <a:p>
            <a:pPr lvl="1" eaLnBrk="1" hangingPunct="1"/>
            <a:r>
              <a:rPr lang="en-US" dirty="0" smtClean="0"/>
              <a:t>Standard N for coaxial cable</a:t>
            </a:r>
          </a:p>
          <a:p>
            <a:pPr lvl="1" eaLnBrk="1" hangingPunct="1"/>
            <a:r>
              <a:rPr lang="en-US" dirty="0" smtClean="0"/>
              <a:t>Corrugated N for helical and annular cable</a:t>
            </a:r>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2FC9E9-CB58-400F-9F43-C92A174A527B}" type="slidenum">
              <a:rPr lang="en-US" smtClean="0"/>
              <a:pPr eaLnBrk="1" hangingPunct="1"/>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N Connector</a:t>
            </a:r>
          </a:p>
        </p:txBody>
      </p:sp>
      <p:sp>
        <p:nvSpPr>
          <p:cNvPr id="84995" name="Rectangle 3"/>
          <p:cNvSpPr>
            <a:spLocks noGrp="1" noChangeArrowheads="1"/>
          </p:cNvSpPr>
          <p:nvPr>
            <p:ph idx="1"/>
          </p:nvPr>
        </p:nvSpPr>
        <p:spPr/>
        <p:txBody>
          <a:bodyPr/>
          <a:lstStyle/>
          <a:p>
            <a:pPr eaLnBrk="1" hangingPunct="1"/>
            <a:r>
              <a:rPr lang="en-US" smtClean="0"/>
              <a:t>N connectors are used for medium to miniature coaxial cable, such as RG-8, RG-58, RG-141, and RG-225</a:t>
            </a:r>
          </a:p>
          <a:p>
            <a:pPr eaLnBrk="1" hangingPunct="1"/>
            <a:r>
              <a:rPr lang="en-US" smtClean="0"/>
              <a:t>N connectors are designed to be tightened by hand</a:t>
            </a:r>
          </a:p>
          <a:p>
            <a:pPr eaLnBrk="1" hangingPunct="1"/>
            <a:r>
              <a:rPr lang="en-US" smtClean="0"/>
              <a:t>Over-tightening the connector can cause the signal quality to be reduced</a:t>
            </a:r>
          </a:p>
        </p:txBody>
      </p:sp>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E48F98-07FA-4DB2-BD35-C2DFC520AE61}" type="slidenum">
              <a:rPr lang="en-US" smtClean="0"/>
              <a:pPr eaLnBrk="1" hangingPunct="1"/>
              <a:t>81</a:t>
            </a:fld>
            <a:endParaRPr lang="en-US" smtClean="0"/>
          </a:p>
        </p:txBody>
      </p:sp>
      <p:sp>
        <p:nvSpPr>
          <p:cNvPr id="849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N Connector</a:t>
            </a:r>
          </a:p>
        </p:txBody>
      </p:sp>
      <p:pic>
        <p:nvPicPr>
          <p:cNvPr id="86019" name="Picture 5" descr="NConnectorPlu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960" t="19940" b="9407"/>
          <a:stretch>
            <a:fillRect/>
          </a:stretch>
        </p:blipFill>
        <p:spPr>
          <a:xfrm>
            <a:off x="2162175" y="1123950"/>
            <a:ext cx="4848225" cy="3509963"/>
          </a:xfrm>
        </p:spPr>
      </p:pic>
      <p:sp>
        <p:nvSpPr>
          <p:cNvPr id="86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ADEE2D1-12E7-4887-848D-BEFDA889F21D}" type="slidenum">
              <a:rPr lang="en-US" smtClean="0"/>
              <a:pPr eaLnBrk="1" hangingPunct="1"/>
              <a:t>82</a:t>
            </a:fld>
            <a:endParaRPr lang="en-US" smtClean="0"/>
          </a:p>
        </p:txBody>
      </p:sp>
      <p:sp>
        <p:nvSpPr>
          <p:cNvPr id="860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N Connector</a:t>
            </a:r>
          </a:p>
        </p:txBody>
      </p:sp>
      <p:pic>
        <p:nvPicPr>
          <p:cNvPr id="87043" name="Picture 4" descr="NConnectorJ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290" t="11589" b="16942"/>
          <a:stretch>
            <a:fillRect/>
          </a:stretch>
        </p:blipFill>
        <p:spPr>
          <a:xfrm>
            <a:off x="2133600" y="1123950"/>
            <a:ext cx="4930775" cy="3852863"/>
          </a:xfrm>
        </p:spPr>
      </p:pic>
      <p:sp>
        <p:nvSpPr>
          <p:cNvPr id="87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6FE269-A10C-471B-ABAB-0983A1CBA5F4}" type="slidenum">
              <a:rPr lang="en-US" smtClean="0"/>
              <a:pPr eaLnBrk="1" hangingPunct="1"/>
              <a:t>83</a:t>
            </a:fld>
            <a:endParaRPr lang="en-US" smtClean="0"/>
          </a:p>
        </p:txBody>
      </p:sp>
      <p:sp>
        <p:nvSpPr>
          <p:cNvPr id="870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SMA Connector</a:t>
            </a:r>
          </a:p>
        </p:txBody>
      </p:sp>
      <p:sp>
        <p:nvSpPr>
          <p:cNvPr id="88067" name="Rectangle 3"/>
          <p:cNvSpPr>
            <a:spLocks noGrp="1" noChangeArrowheads="1"/>
          </p:cNvSpPr>
          <p:nvPr>
            <p:ph idx="1"/>
          </p:nvPr>
        </p:nvSpPr>
        <p:spPr/>
        <p:txBody>
          <a:bodyPr/>
          <a:lstStyle/>
          <a:p>
            <a:pPr eaLnBrk="1" hangingPunct="1"/>
            <a:r>
              <a:rPr lang="en-US" dirty="0" smtClean="0"/>
              <a:t>SMA stands for </a:t>
            </a:r>
            <a:r>
              <a:rPr lang="en-US" dirty="0" err="1" smtClean="0"/>
              <a:t>SubMiniature</a:t>
            </a:r>
            <a:r>
              <a:rPr lang="en-US" dirty="0" smtClean="0"/>
              <a:t> version A</a:t>
            </a:r>
          </a:p>
          <a:p>
            <a:pPr eaLnBrk="1" hangingPunct="1"/>
            <a:r>
              <a:rPr lang="en-US" dirty="0" smtClean="0"/>
              <a:t>It was developed in the 1960's</a:t>
            </a:r>
          </a:p>
          <a:p>
            <a:pPr eaLnBrk="1" hangingPunct="1"/>
            <a:r>
              <a:rPr lang="en-US" dirty="0" smtClean="0"/>
              <a:t>The SMA uses a threaded connection</a:t>
            </a:r>
          </a:p>
          <a:p>
            <a:pPr eaLnBrk="1" hangingPunct="1"/>
            <a:r>
              <a:rPr lang="en-US" dirty="0" smtClean="0"/>
              <a:t>50 ohm SMA connectors provide excellent electrical performance from DC up to 40 GHz</a:t>
            </a:r>
          </a:p>
          <a:p>
            <a:pPr eaLnBrk="1" hangingPunct="1"/>
            <a:r>
              <a:rPr lang="en-US" dirty="0" smtClean="0"/>
              <a:t>These connectors are compact in size and have good durability</a:t>
            </a:r>
          </a:p>
        </p:txBody>
      </p:sp>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55A6DC-B970-4AE2-9BBD-FB0109E3694E}" type="slidenum">
              <a:rPr lang="en-US" smtClean="0"/>
              <a:pPr eaLnBrk="1" hangingPunct="1"/>
              <a:t>84</a:t>
            </a:fld>
            <a:endParaRPr lang="en-US" smtClean="0"/>
          </a:p>
        </p:txBody>
      </p:sp>
      <p:sp>
        <p:nvSpPr>
          <p:cNvPr id="880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smtClean="0"/>
              <a:t>SMA Connector</a:t>
            </a:r>
          </a:p>
        </p:txBody>
      </p:sp>
      <p:pic>
        <p:nvPicPr>
          <p:cNvPr id="89091" name="Picture 7" descr="SMAConnectorPlu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428" t="9668" b="16161"/>
          <a:stretch>
            <a:fillRect/>
          </a:stretch>
        </p:blipFill>
        <p:spPr>
          <a:xfrm>
            <a:off x="2425700" y="1123950"/>
            <a:ext cx="4356100" cy="3584575"/>
          </a:xfrm>
        </p:spPr>
      </p:pic>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88C4A5-ABAF-49B4-832F-9C576048EEA3}" type="slidenum">
              <a:rPr lang="en-US" smtClean="0"/>
              <a:pPr eaLnBrk="1" hangingPunct="1"/>
              <a:t>85</a:t>
            </a:fld>
            <a:endParaRPr lang="en-US" smtClean="0"/>
          </a:p>
        </p:txBody>
      </p:sp>
      <p:sp>
        <p:nvSpPr>
          <p:cNvPr id="890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dirty="0" smtClean="0"/>
              <a:t>SMA Connector</a:t>
            </a:r>
          </a:p>
        </p:txBody>
      </p:sp>
      <p:pic>
        <p:nvPicPr>
          <p:cNvPr id="90115" name="Picture 4" descr="SMAConnectorJ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796" b="21367"/>
          <a:stretch>
            <a:fillRect/>
          </a:stretch>
        </p:blipFill>
        <p:spPr>
          <a:xfrm>
            <a:off x="2608263" y="1123950"/>
            <a:ext cx="3944937" cy="3330575"/>
          </a:xfrm>
        </p:spPr>
      </p:pic>
      <p:sp>
        <p:nvSpPr>
          <p:cNvPr id="90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D94431-3F1E-45F5-9867-AD95C6D847B0}" type="slidenum">
              <a:rPr lang="en-US" smtClean="0"/>
              <a:pPr eaLnBrk="1" hangingPunct="1"/>
              <a:t>86</a:t>
            </a:fld>
            <a:endParaRPr lang="en-US" smtClean="0"/>
          </a:p>
        </p:txBody>
      </p:sp>
      <p:sp>
        <p:nvSpPr>
          <p:cNvPr id="901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BNC Connector</a:t>
            </a:r>
          </a:p>
        </p:txBody>
      </p:sp>
      <p:sp>
        <p:nvSpPr>
          <p:cNvPr id="91139" name="Rectangle 3"/>
          <p:cNvSpPr>
            <a:spLocks noGrp="1" noChangeArrowheads="1"/>
          </p:cNvSpPr>
          <p:nvPr>
            <p:ph idx="1"/>
          </p:nvPr>
        </p:nvSpPr>
        <p:spPr/>
        <p:txBody>
          <a:bodyPr/>
          <a:lstStyle/>
          <a:p>
            <a:pPr eaLnBrk="1" hangingPunct="1"/>
            <a:r>
              <a:rPr lang="en-US" smtClean="0"/>
              <a:t>BNC connectors were developed in the late 1940’s as a smaller version of the Type C connector</a:t>
            </a:r>
          </a:p>
          <a:p>
            <a:pPr eaLnBrk="1" hangingPunct="1"/>
            <a:r>
              <a:rPr lang="en-US" smtClean="0"/>
              <a:t>According to Amphenol BNC stands for Bayonet Neill Concelman and is named after Amphenol engineer Carl Concelman </a:t>
            </a:r>
          </a:p>
          <a:p>
            <a:pPr eaLnBrk="1" hangingPunct="1"/>
            <a:r>
              <a:rPr lang="en-US" smtClean="0"/>
              <a:t>The BNC product line is a miniature quick connect/disconnect RF connector</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C72ED7-0115-4C4E-B746-EA8967BF2341}" type="slidenum">
              <a:rPr lang="en-US" smtClean="0"/>
              <a:pPr eaLnBrk="1" hangingPunct="1"/>
              <a:t>87</a:t>
            </a:fld>
            <a:endParaRPr lang="en-US" smtClean="0"/>
          </a:p>
        </p:txBody>
      </p:sp>
      <p:sp>
        <p:nvSpPr>
          <p:cNvPr id="911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BNC Connector</a:t>
            </a:r>
          </a:p>
        </p:txBody>
      </p:sp>
      <p:sp>
        <p:nvSpPr>
          <p:cNvPr id="92163" name="Content Placeholder 2"/>
          <p:cNvSpPr>
            <a:spLocks noGrp="1"/>
          </p:cNvSpPr>
          <p:nvPr>
            <p:ph idx="1"/>
          </p:nvPr>
        </p:nvSpPr>
        <p:spPr/>
        <p:txBody>
          <a:bodyPr/>
          <a:lstStyle/>
          <a:p>
            <a:pPr eaLnBrk="1" hangingPunct="1"/>
            <a:r>
              <a:rPr lang="en-US" smtClean="0"/>
              <a:t>It features two bayonet lugs on one side of the connector and slots on the other side</a:t>
            </a:r>
          </a:p>
          <a:p>
            <a:pPr eaLnBrk="1" hangingPunct="1"/>
            <a:r>
              <a:rPr lang="en-US" smtClean="0"/>
              <a:t>Mating is achieved by sliding the lugs into the slots on the other side of the connector</a:t>
            </a:r>
          </a:p>
          <a:p>
            <a:pPr eaLnBrk="1" hangingPunct="1"/>
            <a:r>
              <a:rPr lang="en-US" smtClean="0"/>
              <a:t>Then it is locked with only a quarter turn</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61A85F-DED4-48F3-A138-823D8A52D307}"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BNC Connector</a:t>
            </a:r>
          </a:p>
        </p:txBody>
      </p:sp>
      <p:sp>
        <p:nvSpPr>
          <p:cNvPr id="93187" name="Rectangle 3"/>
          <p:cNvSpPr>
            <a:spLocks noGrp="1" noChangeArrowheads="1"/>
          </p:cNvSpPr>
          <p:nvPr>
            <p:ph idx="1"/>
          </p:nvPr>
        </p:nvSpPr>
        <p:spPr/>
        <p:txBody>
          <a:bodyPr/>
          <a:lstStyle/>
          <a:p>
            <a:pPr eaLnBrk="1" hangingPunct="1"/>
            <a:r>
              <a:rPr lang="en-US" dirty="0" smtClean="0"/>
              <a:t>BNC’s are commonly used for small coax cables, such as RG-58, 59, and RG-179</a:t>
            </a:r>
          </a:p>
          <a:p>
            <a:pPr eaLnBrk="1" hangingPunct="1"/>
            <a:r>
              <a:rPr lang="en-US" dirty="0" smtClean="0"/>
              <a:t>BNC connectors are designed to operate up to 1 GHz</a:t>
            </a:r>
          </a:p>
        </p:txBody>
      </p:sp>
      <p:sp>
        <p:nvSpPr>
          <p:cNvPr id="93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0EBA40-4904-41A4-9E05-9FA0E7BD43DE}" type="slidenum">
              <a:rPr lang="en-US" smtClean="0"/>
              <a:pPr eaLnBrk="1" hangingPunct="1"/>
              <a:t>89</a:t>
            </a:fld>
            <a:endParaRPr lang="en-US" smtClean="0"/>
          </a:p>
        </p:txBody>
      </p:sp>
      <p:sp>
        <p:nvSpPr>
          <p:cNvPr id="931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The Equipment Building</a:t>
            </a:r>
          </a:p>
        </p:txBody>
      </p:sp>
      <p:sp>
        <p:nvSpPr>
          <p:cNvPr id="11267" name="Rectangle 3"/>
          <p:cNvSpPr>
            <a:spLocks noGrp="1" noChangeArrowheads="1"/>
          </p:cNvSpPr>
          <p:nvPr>
            <p:ph idx="1"/>
          </p:nvPr>
        </p:nvSpPr>
        <p:spPr/>
        <p:txBody>
          <a:bodyPr/>
          <a:lstStyle/>
          <a:p>
            <a:pPr eaLnBrk="1" hangingPunct="1"/>
            <a:r>
              <a:rPr lang="en-US" smtClean="0"/>
              <a:t>This not being very practical, a metal mesh is sometime used instead</a:t>
            </a:r>
          </a:p>
          <a:p>
            <a:pPr eaLnBrk="1" hangingPunct="1"/>
            <a:r>
              <a:rPr lang="en-US" smtClean="0"/>
              <a:t>The 10 meter distance will also keep the energy from the lightning from saturating the building</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0F520E-3CF6-4BC5-919C-00F8148C5DB9}" type="slidenum">
              <a:rPr lang="en-US" smtClean="0"/>
              <a:pPr eaLnBrk="1" hangingPunct="1"/>
              <a:t>9</a:t>
            </a:fld>
            <a:endParaRPr lang="en-US" smtClean="0"/>
          </a:p>
        </p:txBody>
      </p:sp>
      <p:sp>
        <p:nvSpPr>
          <p:cNvPr id="11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smtClean="0"/>
              <a:t>BNC Connector</a:t>
            </a:r>
          </a:p>
        </p:txBody>
      </p:sp>
      <p:pic>
        <p:nvPicPr>
          <p:cNvPr id="94211" name="Picture 4" descr="BNCConnecto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7875" y="1117600"/>
            <a:ext cx="5008563" cy="3276600"/>
          </a:xfrm>
        </p:spPr>
      </p:pic>
      <p:sp>
        <p:nvSpPr>
          <p:cNvPr id="94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6222AD-7E7D-4697-8152-5A7A599E83DA}" type="slidenum">
              <a:rPr lang="en-US" smtClean="0"/>
              <a:pPr eaLnBrk="1" hangingPunct="1"/>
              <a:t>90</a:t>
            </a:fld>
            <a:endParaRPr lang="en-US" smtClean="0"/>
          </a:p>
        </p:txBody>
      </p:sp>
      <p:sp>
        <p:nvSpPr>
          <p:cNvPr id="94213" name="Rectangle 7"/>
          <p:cNvSpPr>
            <a:spLocks noChangeArrowheads="1"/>
          </p:cNvSpPr>
          <p:nvPr/>
        </p:nvSpPr>
        <p:spPr bwMode="auto">
          <a:xfrm>
            <a:off x="1809750" y="1562100"/>
            <a:ext cx="5505450" cy="2971800"/>
          </a:xfrm>
          <a:prstGeom prst="rect">
            <a:avLst/>
          </a:prstGeom>
          <a:solidFill>
            <a:srgbClr val="AACAF4">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21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TNC Connector</a:t>
            </a:r>
          </a:p>
        </p:txBody>
      </p:sp>
      <p:sp>
        <p:nvSpPr>
          <p:cNvPr id="95235" name="Rectangle 3"/>
          <p:cNvSpPr>
            <a:spLocks noGrp="1" noChangeArrowheads="1"/>
          </p:cNvSpPr>
          <p:nvPr>
            <p:ph idx="1"/>
          </p:nvPr>
        </p:nvSpPr>
        <p:spPr/>
        <p:txBody>
          <a:bodyPr/>
          <a:lstStyle/>
          <a:p>
            <a:pPr eaLnBrk="1" hangingPunct="1"/>
            <a:r>
              <a:rPr lang="en-US" dirty="0" smtClean="0"/>
              <a:t>Developed in the late 1950's, TNC stands for Threaded Neill </a:t>
            </a:r>
            <a:r>
              <a:rPr lang="en-US" dirty="0" err="1" smtClean="0"/>
              <a:t>Concelman</a:t>
            </a:r>
            <a:r>
              <a:rPr lang="en-US" dirty="0" smtClean="0"/>
              <a:t> and is named after Carl </a:t>
            </a:r>
            <a:r>
              <a:rPr lang="en-US" dirty="0" err="1" smtClean="0"/>
              <a:t>Concelman</a:t>
            </a:r>
            <a:r>
              <a:rPr lang="en-US" dirty="0" smtClean="0"/>
              <a:t>, according to Amphenol</a:t>
            </a:r>
          </a:p>
          <a:p>
            <a:pPr eaLnBrk="1" hangingPunct="1"/>
            <a:r>
              <a:rPr lang="en-US" dirty="0" smtClean="0"/>
              <a:t>The TNC is a threaded version of the BNC</a:t>
            </a:r>
          </a:p>
          <a:p>
            <a:pPr eaLnBrk="1" hangingPunct="1"/>
            <a:r>
              <a:rPr lang="en-US" dirty="0" smtClean="0"/>
              <a:t>It uses screw threads for mating</a:t>
            </a:r>
          </a:p>
          <a:p>
            <a:pPr eaLnBrk="1" hangingPunct="1"/>
            <a:r>
              <a:rPr lang="en-US" dirty="0" smtClean="0"/>
              <a:t>TNC are small and weatherproof with a constant 75 ohm impedance that operate from 0 - 12 GHz</a:t>
            </a:r>
          </a:p>
        </p:txBody>
      </p:sp>
      <p:sp>
        <p:nvSpPr>
          <p:cNvPr id="95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3C82E7-A45E-4A79-8638-455EFC90A9B5}" type="slidenum">
              <a:rPr lang="en-US" smtClean="0"/>
              <a:pPr eaLnBrk="1" hangingPunct="1"/>
              <a:t>91</a:t>
            </a:fld>
            <a:endParaRPr lang="en-US" smtClean="0"/>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TNC Connector</a:t>
            </a:r>
          </a:p>
        </p:txBody>
      </p:sp>
      <p:pic>
        <p:nvPicPr>
          <p:cNvPr id="96259" name="Picture 7" descr="TNCConnectorPlu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5101" t="16884" b="21367"/>
          <a:stretch>
            <a:fillRect/>
          </a:stretch>
        </p:blipFill>
        <p:spPr>
          <a:xfrm>
            <a:off x="1600200" y="1123950"/>
            <a:ext cx="5791200" cy="4164013"/>
          </a:xfrm>
        </p:spPr>
      </p:pic>
      <p:sp>
        <p:nvSpPr>
          <p:cNvPr id="96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9464D7-693B-4CD9-A930-817D350C30F5}" type="slidenum">
              <a:rPr lang="en-US" smtClean="0"/>
              <a:pPr eaLnBrk="1" hangingPunct="1"/>
              <a:t>92</a:t>
            </a:fld>
            <a:endParaRPr lang="en-US" smtClean="0"/>
          </a:p>
        </p:txBody>
      </p:sp>
      <p:sp>
        <p:nvSpPr>
          <p:cNvPr id="962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TNC Connector</a:t>
            </a:r>
          </a:p>
        </p:txBody>
      </p:sp>
      <p:pic>
        <p:nvPicPr>
          <p:cNvPr id="97283" name="Picture 4" descr="TNCConnectorJackReversePolar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891" t="16161" b="21367"/>
          <a:stretch>
            <a:fillRect/>
          </a:stretch>
        </p:blipFill>
        <p:spPr>
          <a:xfrm>
            <a:off x="1600200" y="1123950"/>
            <a:ext cx="5894388" cy="4164013"/>
          </a:xfrm>
        </p:spPr>
      </p:pic>
      <p:sp>
        <p:nvSpPr>
          <p:cNvPr id="972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1EC4A6-D51B-4D65-992D-DDDB23D10332}" type="slidenum">
              <a:rPr lang="en-US" smtClean="0"/>
              <a:pPr eaLnBrk="1" hangingPunct="1"/>
              <a:t>93</a:t>
            </a:fld>
            <a:endParaRPr lang="en-US" smtClean="0"/>
          </a:p>
        </p:txBody>
      </p:sp>
      <p:sp>
        <p:nvSpPr>
          <p:cNvPr id="972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Waveguide</a:t>
            </a:r>
          </a:p>
        </p:txBody>
      </p:sp>
      <p:sp>
        <p:nvSpPr>
          <p:cNvPr id="98307" name="Rectangle 3"/>
          <p:cNvSpPr>
            <a:spLocks noGrp="1" noChangeArrowheads="1"/>
          </p:cNvSpPr>
          <p:nvPr>
            <p:ph idx="1"/>
          </p:nvPr>
        </p:nvSpPr>
        <p:spPr/>
        <p:txBody>
          <a:bodyPr/>
          <a:lstStyle/>
          <a:p>
            <a:pPr eaLnBrk="1" hangingPunct="1"/>
            <a:r>
              <a:rPr lang="en-US" smtClean="0"/>
              <a:t>Waveguides are used for special applications, such as high power transmission</a:t>
            </a:r>
          </a:p>
          <a:p>
            <a:pPr eaLnBrk="1" hangingPunct="1"/>
            <a:r>
              <a:rPr lang="en-US" smtClean="0"/>
              <a:t>These are rectangular pipes that guide waves</a:t>
            </a:r>
          </a:p>
          <a:p>
            <a:pPr eaLnBrk="1" hangingPunct="1"/>
            <a:r>
              <a:rPr lang="en-US" smtClean="0"/>
              <a:t>These pipes carry the RF signal itself, not an electrical current as a cable does</a:t>
            </a:r>
          </a:p>
          <a:p>
            <a:pPr eaLnBrk="1" hangingPunct="1"/>
            <a:r>
              <a:rPr lang="en-US" smtClean="0"/>
              <a:t>Waveguides produce almost no insertion loss</a:t>
            </a:r>
          </a:p>
        </p:txBody>
      </p:sp>
      <p:sp>
        <p:nvSpPr>
          <p:cNvPr id="983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1E1A3E-FFED-4CC5-B092-58EAEF984D67}" type="slidenum">
              <a:rPr lang="en-US" smtClean="0"/>
              <a:pPr eaLnBrk="1" hangingPunct="1"/>
              <a:t>94</a:t>
            </a:fld>
            <a:endParaRPr lang="en-US" smtClean="0"/>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title"/>
          </p:nvPr>
        </p:nvSpPr>
        <p:spPr/>
        <p:txBody>
          <a:bodyPr/>
          <a:lstStyle/>
          <a:p>
            <a:pPr eaLnBrk="1" hangingPunct="1"/>
            <a:r>
              <a:rPr lang="en-US" smtClean="0"/>
              <a:t>Waveguide</a:t>
            </a:r>
          </a:p>
        </p:txBody>
      </p:sp>
      <p:pic>
        <p:nvPicPr>
          <p:cNvPr id="99331" name="Picture 4" descr="Wavegui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298575"/>
            <a:ext cx="5753100" cy="4722813"/>
          </a:xfrm>
        </p:spPr>
      </p:pic>
      <p:sp>
        <p:nvSpPr>
          <p:cNvPr id="993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06E06C-1440-4D06-98A4-D3B99DEE5B40}" type="slidenum">
              <a:rPr lang="en-US" smtClean="0"/>
              <a:pPr eaLnBrk="1" hangingPunct="1"/>
              <a:t>95</a:t>
            </a:fld>
            <a:endParaRPr lang="en-US" smtClean="0"/>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Sealing Connections</a:t>
            </a:r>
          </a:p>
        </p:txBody>
      </p:sp>
      <p:sp>
        <p:nvSpPr>
          <p:cNvPr id="100355" name="Rectangle 3"/>
          <p:cNvSpPr>
            <a:spLocks noGrp="1" noChangeArrowheads="1"/>
          </p:cNvSpPr>
          <p:nvPr>
            <p:ph idx="1"/>
          </p:nvPr>
        </p:nvSpPr>
        <p:spPr/>
        <p:txBody>
          <a:bodyPr/>
          <a:lstStyle/>
          <a:p>
            <a:pPr eaLnBrk="1" hangingPunct="1"/>
            <a:r>
              <a:rPr lang="en-US" smtClean="0"/>
              <a:t>Moisture is very, very bad for connections carrying RF signals</a:t>
            </a:r>
          </a:p>
          <a:p>
            <a:pPr eaLnBrk="1" hangingPunct="1"/>
            <a:r>
              <a:rPr lang="en-US" smtClean="0"/>
              <a:t>You must keep moisture out of the connections</a:t>
            </a:r>
          </a:p>
          <a:p>
            <a:pPr eaLnBrk="1" hangingPunct="1"/>
            <a:r>
              <a:rPr lang="en-US" smtClean="0"/>
              <a:t>If water gets in, forget getting it out, just replace the part</a:t>
            </a:r>
          </a:p>
          <a:p>
            <a:pPr eaLnBrk="1" hangingPunct="1"/>
            <a:r>
              <a:rPr lang="en-US" smtClean="0"/>
              <a:t>To keep it out in the first place seal connections using one of the methods discussed below</a:t>
            </a:r>
          </a:p>
        </p:txBody>
      </p:sp>
      <p:sp>
        <p:nvSpPr>
          <p:cNvPr id="1003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146EFE-6E6B-4006-8319-C3078BDBF90E}" type="slidenum">
              <a:rPr lang="en-US" smtClean="0"/>
              <a:pPr eaLnBrk="1" hangingPunct="1"/>
              <a:t>96</a:t>
            </a:fld>
            <a:endParaRPr lang="en-US" smtClean="0"/>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Sealing Connections</a:t>
            </a:r>
          </a:p>
        </p:txBody>
      </p:sp>
      <p:sp>
        <p:nvSpPr>
          <p:cNvPr id="101379" name="Content Placeholder 2"/>
          <p:cNvSpPr>
            <a:spLocks noGrp="1"/>
          </p:cNvSpPr>
          <p:nvPr>
            <p:ph idx="1"/>
          </p:nvPr>
        </p:nvSpPr>
        <p:spPr/>
        <p:txBody>
          <a:bodyPr/>
          <a:lstStyle/>
          <a:p>
            <a:pPr eaLnBrk="1" hangingPunct="1"/>
            <a:r>
              <a:rPr lang="en-US" smtClean="0"/>
              <a:t>Recheck these connections on a regular basis</a:t>
            </a:r>
          </a:p>
          <a:p>
            <a:pPr eaLnBrk="1" hangingPunct="1"/>
            <a:r>
              <a:rPr lang="en-US" smtClean="0"/>
              <a:t>No one can agree on the best way to keep moisture out</a:t>
            </a:r>
          </a:p>
          <a:p>
            <a:pPr eaLnBrk="1" hangingPunct="1"/>
            <a:r>
              <a:rPr lang="en-US" smtClean="0"/>
              <a:t>Everyone does agree that it must be done</a:t>
            </a:r>
          </a:p>
          <a:p>
            <a:pPr eaLnBrk="1" hangingPunct="1"/>
            <a:r>
              <a:rPr lang="en-US" smtClean="0"/>
              <a:t>Listed next are some of the methods that have been suggested</a:t>
            </a:r>
          </a:p>
        </p:txBody>
      </p:sp>
      <p:sp>
        <p:nvSpPr>
          <p:cNvPr id="1013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13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C199BA-9450-46DF-8649-B1048020EC3D}" type="slidenum">
              <a:rPr lang="en-US" smtClean="0"/>
              <a:pPr eaLnBrk="1" hangingPunct="1"/>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Sealing Connections</a:t>
            </a:r>
          </a:p>
        </p:txBody>
      </p:sp>
      <p:sp>
        <p:nvSpPr>
          <p:cNvPr id="102403" name="Rectangle 3"/>
          <p:cNvSpPr>
            <a:spLocks noGrp="1" noChangeArrowheads="1"/>
          </p:cNvSpPr>
          <p:nvPr>
            <p:ph idx="1"/>
          </p:nvPr>
        </p:nvSpPr>
        <p:spPr>
          <a:xfrm>
            <a:off x="381000" y="1500188"/>
            <a:ext cx="8382000" cy="5824537"/>
          </a:xfrm>
        </p:spPr>
        <p:txBody>
          <a:bodyPr/>
          <a:lstStyle/>
          <a:p>
            <a:pPr eaLnBrk="1" hangingPunct="1"/>
            <a:r>
              <a:rPr lang="en-US" smtClean="0"/>
              <a:t>No one method is any better than any other</a:t>
            </a:r>
          </a:p>
          <a:p>
            <a:pPr eaLnBrk="1" hangingPunct="1"/>
            <a:r>
              <a:rPr lang="en-US" smtClean="0"/>
              <a:t>Try them and use the one that works for you</a:t>
            </a:r>
          </a:p>
          <a:p>
            <a:pPr eaLnBrk="1" hangingPunct="1"/>
            <a:r>
              <a:rPr lang="en-US" smtClean="0"/>
              <a:t>The first suggestion is to spray the inside of the connector with non-dielectric Bull Frog protectant</a:t>
            </a:r>
          </a:p>
          <a:p>
            <a:pPr eaLnBrk="1" hangingPunct="1"/>
            <a:r>
              <a:rPr lang="en-US" smtClean="0"/>
              <a:t>Use 3M Scotch 33+ tape on the bottom</a:t>
            </a:r>
          </a:p>
          <a:p>
            <a:pPr eaLnBrk="1" hangingPunct="1"/>
            <a:r>
              <a:rPr lang="en-US" smtClean="0"/>
              <a:t>Then 3M Scotch 2210 vinyl mastic tape</a:t>
            </a:r>
          </a:p>
        </p:txBody>
      </p:sp>
      <p:sp>
        <p:nvSpPr>
          <p:cNvPr id="1024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E897B4-3512-49D7-8C5B-09EDAEAC068C}" type="slidenum">
              <a:rPr lang="en-US" smtClean="0"/>
              <a:pPr eaLnBrk="1" hangingPunct="1"/>
              <a:t>98</a:t>
            </a:fld>
            <a:endParaRPr lang="en-US" smtClean="0"/>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smtClean="0"/>
              <a:t>Sealing Connections</a:t>
            </a:r>
          </a:p>
        </p:txBody>
      </p:sp>
      <p:sp>
        <p:nvSpPr>
          <p:cNvPr id="103427" name="Content Placeholder 2"/>
          <p:cNvSpPr>
            <a:spLocks noGrp="1"/>
          </p:cNvSpPr>
          <p:nvPr>
            <p:ph idx="1"/>
          </p:nvPr>
        </p:nvSpPr>
        <p:spPr/>
        <p:txBody>
          <a:bodyPr/>
          <a:lstStyle/>
          <a:p>
            <a:pPr eaLnBrk="1" hangingPunct="1"/>
            <a:r>
              <a:rPr lang="en-US" smtClean="0"/>
              <a:t>Another layer of 3M Scotch 33+ tape</a:t>
            </a:r>
          </a:p>
          <a:p>
            <a:pPr eaLnBrk="1" hangingPunct="1"/>
            <a:r>
              <a:rPr lang="en-US" smtClean="0"/>
              <a:t>Finally a liberal - about 3mm - coat of Scotch Coat liquid, not spray</a:t>
            </a:r>
          </a:p>
          <a:p>
            <a:pPr eaLnBrk="1" hangingPunct="1"/>
            <a:r>
              <a:rPr lang="en-US" smtClean="0"/>
              <a:t>Others say forget the sprays and liquids, as they just make a mess</a:t>
            </a:r>
          </a:p>
          <a:p>
            <a:pPr eaLnBrk="1" hangingPunct="1"/>
            <a:r>
              <a:rPr lang="en-US" smtClean="0"/>
              <a:t>Do this instead</a:t>
            </a:r>
          </a:p>
        </p:txBody>
      </p:sp>
      <p:sp>
        <p:nvSpPr>
          <p:cNvPr id="1034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34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36ED7E-B700-4274-BE3E-AACDCD1EF52D}" type="slidenum">
              <a:rPr lang="en-US" smtClean="0"/>
              <a:pPr eaLnBrk="1" hangingPunct="1"/>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37066</TotalTime>
  <Words>11319</Words>
  <Application>Microsoft Office PowerPoint</Application>
  <PresentationFormat>On-screen Show (4:3)</PresentationFormat>
  <Paragraphs>1427</Paragraphs>
  <Slides>244</Slides>
  <Notes>0</Notes>
  <HiddenSlides>0</HiddenSlides>
  <MMClips>0</MMClips>
  <ScaleCrop>false</ScaleCrop>
  <HeadingPairs>
    <vt:vector size="4" baseType="variant">
      <vt:variant>
        <vt:lpstr>Theme</vt:lpstr>
      </vt:variant>
      <vt:variant>
        <vt:i4>1</vt:i4>
      </vt:variant>
      <vt:variant>
        <vt:lpstr>Slide Titles</vt:lpstr>
      </vt:variant>
      <vt:variant>
        <vt:i4>244</vt:i4>
      </vt:variant>
    </vt:vector>
  </HeadingPairs>
  <TitlesOfParts>
    <vt:vector size="245" baseType="lpstr">
      <vt:lpstr>CCNA</vt:lpstr>
      <vt:lpstr>Installing Equipment for Outside Wireless Networks</vt:lpstr>
      <vt:lpstr>Objectives</vt:lpstr>
      <vt:lpstr>Introduction</vt:lpstr>
      <vt:lpstr>Tower to Equipment Building</vt:lpstr>
      <vt:lpstr>Tower to Equipment Building</vt:lpstr>
      <vt:lpstr>Tower to Equipment Building</vt:lpstr>
      <vt:lpstr>The Equipment Building</vt:lpstr>
      <vt:lpstr>The Equipment Building</vt:lpstr>
      <vt:lpstr>The Equipment Building</vt:lpstr>
      <vt:lpstr>Inside the Equipment Building</vt:lpstr>
      <vt:lpstr>Inside the Equipment Building</vt:lpstr>
      <vt:lpstr>Inside the Equipment Building</vt:lpstr>
      <vt:lpstr>LAN Connections</vt:lpstr>
      <vt:lpstr>Tripp-Lite DNET1</vt:lpstr>
      <vt:lpstr>Telephone Lines Protection</vt:lpstr>
      <vt:lpstr>PolyPhaser IS-CLSP Protector</vt:lpstr>
      <vt:lpstr>Electrical Supply Protection</vt:lpstr>
      <vt:lpstr>Electrical Supply Protection</vt:lpstr>
      <vt:lpstr>Electrical Supply Protection</vt:lpstr>
      <vt:lpstr>Everything Else on the Site</vt:lpstr>
      <vt:lpstr>Sometimes Nothing Helps</vt:lpstr>
      <vt:lpstr>Sometimes Nothing Helps</vt:lpstr>
      <vt:lpstr>Sometimes Nothing Helps</vt:lpstr>
      <vt:lpstr>Small Site Lightning Protection</vt:lpstr>
      <vt:lpstr>Small Site Lightning Protection</vt:lpstr>
      <vt:lpstr>Small Site Lightning Protection</vt:lpstr>
      <vt:lpstr>Small Site Lightning Protection</vt:lpstr>
      <vt:lpstr>Small Site Lightning Protection</vt:lpstr>
      <vt:lpstr>Small Site Lightning Protection</vt:lpstr>
      <vt:lpstr>Small Site Lightning Protection</vt:lpstr>
      <vt:lpstr>Transmission Cable Protection</vt:lpstr>
      <vt:lpstr>Transmission Cable Protection</vt:lpstr>
      <vt:lpstr>Coax Lightning Arrestor</vt:lpstr>
      <vt:lpstr>Ethernet Lightning Arrestor</vt:lpstr>
      <vt:lpstr>Transmission Cable Protection</vt:lpstr>
      <vt:lpstr>Weather Protection Devices</vt:lpstr>
      <vt:lpstr>Weather Protection Devices</vt:lpstr>
      <vt:lpstr>Weather Protection Devices</vt:lpstr>
      <vt:lpstr>Typical NEMA Enclosure</vt:lpstr>
      <vt:lpstr>Typical NEMA Enclosure</vt:lpstr>
      <vt:lpstr>NEMA Enclosures</vt:lpstr>
      <vt:lpstr>NEMA Enclosures</vt:lpstr>
      <vt:lpstr>Hooking Things Together</vt:lpstr>
      <vt:lpstr>Hooking Things Together</vt:lpstr>
      <vt:lpstr>Cables</vt:lpstr>
      <vt:lpstr>Coax Cable</vt:lpstr>
      <vt:lpstr>Coax Cable</vt:lpstr>
      <vt:lpstr>Coax Cable</vt:lpstr>
      <vt:lpstr>Coax Cable</vt:lpstr>
      <vt:lpstr>Coax Cable</vt:lpstr>
      <vt:lpstr>Cables</vt:lpstr>
      <vt:lpstr>RG</vt:lpstr>
      <vt:lpstr>LMR Cable</vt:lpstr>
      <vt:lpstr>LMR Cable</vt:lpstr>
      <vt:lpstr>LMR Cable</vt:lpstr>
      <vt:lpstr>Heliax Cable</vt:lpstr>
      <vt:lpstr>Heliax Cable</vt:lpstr>
      <vt:lpstr>Amplifiers</vt:lpstr>
      <vt:lpstr>Amplifiers</vt:lpstr>
      <vt:lpstr>Amplifiers</vt:lpstr>
      <vt:lpstr>Amplifiers</vt:lpstr>
      <vt:lpstr>Amplifiers</vt:lpstr>
      <vt:lpstr>Amplifiers</vt:lpstr>
      <vt:lpstr>Amplifiers</vt:lpstr>
      <vt:lpstr>Amplifiers</vt:lpstr>
      <vt:lpstr>Amplifiers</vt:lpstr>
      <vt:lpstr>Connectors</vt:lpstr>
      <vt:lpstr>Connectors</vt:lpstr>
      <vt:lpstr>Connectors in General</vt:lpstr>
      <vt:lpstr>Connectors in General</vt:lpstr>
      <vt:lpstr>Connectors in General</vt:lpstr>
      <vt:lpstr>Connectors in General</vt:lpstr>
      <vt:lpstr>Connectors in General</vt:lpstr>
      <vt:lpstr>Connectors in General</vt:lpstr>
      <vt:lpstr>Connectors in General</vt:lpstr>
      <vt:lpstr>Connectors in General</vt:lpstr>
      <vt:lpstr>Connectors in General</vt:lpstr>
      <vt:lpstr>Types of Connectors</vt:lpstr>
      <vt:lpstr>N Connector</vt:lpstr>
      <vt:lpstr>N Connector</vt:lpstr>
      <vt:lpstr>N Connector</vt:lpstr>
      <vt:lpstr>N Connector</vt:lpstr>
      <vt:lpstr>N Connector</vt:lpstr>
      <vt:lpstr>SMA Connector</vt:lpstr>
      <vt:lpstr>SMA Connector</vt:lpstr>
      <vt:lpstr>SMA Connector</vt:lpstr>
      <vt:lpstr>BNC Connector</vt:lpstr>
      <vt:lpstr>BNC Connector</vt:lpstr>
      <vt:lpstr>BNC Connector</vt:lpstr>
      <vt:lpstr>BNC Connector</vt:lpstr>
      <vt:lpstr>TNC Connector</vt:lpstr>
      <vt:lpstr>TNC Connector</vt:lpstr>
      <vt:lpstr>TNC Connector</vt:lpstr>
      <vt:lpstr>Waveguide</vt:lpstr>
      <vt:lpstr>Waveguide</vt:lpstr>
      <vt:lpstr>Sealing Connections</vt:lpstr>
      <vt:lpstr>Sealing Connections</vt:lpstr>
      <vt:lpstr>Sealing Connections</vt:lpstr>
      <vt:lpstr>Sealing Connections</vt:lpstr>
      <vt:lpstr>Sealing Connections</vt:lpstr>
      <vt:lpstr>Sealing Connections</vt:lpstr>
      <vt:lpstr>Sealing Connections</vt:lpstr>
      <vt:lpstr>Sealing Connections</vt:lpstr>
      <vt:lpstr>Sealing Connections</vt:lpstr>
      <vt:lpstr>Coax-Seal</vt:lpstr>
      <vt:lpstr>Coax-Seal</vt:lpstr>
      <vt:lpstr>Coax-Seal</vt:lpstr>
      <vt:lpstr>Coax-Seal</vt:lpstr>
      <vt:lpstr>Coax-Seal</vt:lpstr>
      <vt:lpstr>Coax-Seal</vt:lpstr>
      <vt:lpstr>Coax-Seal</vt:lpstr>
      <vt:lpstr>Coax-Seal</vt:lpstr>
      <vt:lpstr>Cold Shrink Tubing</vt:lpstr>
      <vt:lpstr>Cold Shrink Tubing</vt:lpstr>
      <vt:lpstr>Heat Shrink Tubing</vt:lpstr>
      <vt:lpstr>Heat Shrink Tubing</vt:lpstr>
      <vt:lpstr>Sealing Precautions</vt:lpstr>
      <vt:lpstr>Sealing Precautions</vt:lpstr>
      <vt:lpstr>Drip Loop</vt:lpstr>
      <vt:lpstr>Drip Loop</vt:lpstr>
      <vt:lpstr>Delivering Power</vt:lpstr>
      <vt:lpstr>Exterior Electrical Outlet</vt:lpstr>
      <vt:lpstr>Exterior Electrical Outlet</vt:lpstr>
      <vt:lpstr>Power Over Coax</vt:lpstr>
      <vt:lpstr>Power Over Coax</vt:lpstr>
      <vt:lpstr>Power Over Ethernet</vt:lpstr>
      <vt:lpstr>Power Over Ethernet</vt:lpstr>
      <vt:lpstr>Power Over Ethernet</vt:lpstr>
      <vt:lpstr>Power Over Ethernet</vt:lpstr>
      <vt:lpstr>Outdoor Ethernet Cable</vt:lpstr>
      <vt:lpstr>Outdoor Ethernet Cable</vt:lpstr>
      <vt:lpstr>Outdoor Ethernet Cable</vt:lpstr>
      <vt:lpstr>Outdoor Ethernet Cable</vt:lpstr>
      <vt:lpstr>Outdoor Ethernet Cable</vt:lpstr>
      <vt:lpstr>Grounding Ethernet Cable</vt:lpstr>
      <vt:lpstr>Grounding Ethernet Cable</vt:lpstr>
      <vt:lpstr>Grounding Ethernet Cable</vt:lpstr>
      <vt:lpstr>Grounding Ethernet Cable</vt:lpstr>
      <vt:lpstr>Grounding Ethernet Cable</vt:lpstr>
      <vt:lpstr>Outdoor Ethernet Cable</vt:lpstr>
      <vt:lpstr>Outdoor Ethernet Cable</vt:lpstr>
      <vt:lpstr>Outdoor Shielded Connector</vt:lpstr>
      <vt:lpstr>Outdoor Shielded Connector</vt:lpstr>
      <vt:lpstr>Outdoor Ethernet Cable</vt:lpstr>
      <vt:lpstr>Outdoor Ethernet Cable</vt:lpstr>
      <vt:lpstr>Outdoor Ethernet Cable</vt:lpstr>
      <vt:lpstr>Delivering Power to the Site</vt:lpstr>
      <vt:lpstr>Standard AC Power</vt:lpstr>
      <vt:lpstr>Standard AC Power</vt:lpstr>
      <vt:lpstr>Standard AC Power</vt:lpstr>
      <vt:lpstr>Standard AC Power</vt:lpstr>
      <vt:lpstr>Standard AC Power</vt:lpstr>
      <vt:lpstr>Standard AC Power</vt:lpstr>
      <vt:lpstr>Standard AC Power</vt:lpstr>
      <vt:lpstr>Standard AC Power</vt:lpstr>
      <vt:lpstr>Standard AC Power</vt:lpstr>
      <vt:lpstr>Standard AC Power</vt:lpstr>
      <vt:lpstr>Solar Power</vt:lpstr>
      <vt:lpstr>Solar Power</vt:lpstr>
      <vt:lpstr>Solar Power</vt:lpstr>
      <vt:lpstr>Solar Power</vt:lpstr>
      <vt:lpstr>Solar Power Panels</vt:lpstr>
      <vt:lpstr>Solar Power Panels</vt:lpstr>
      <vt:lpstr>Solar Power Batteries</vt:lpstr>
      <vt:lpstr>Solar Power Batteries</vt:lpstr>
      <vt:lpstr>Solar Power Batteries</vt:lpstr>
      <vt:lpstr>Solar Power Batteries</vt:lpstr>
      <vt:lpstr>Solar Power Batteries</vt:lpstr>
      <vt:lpstr>Solar Power Batteries</vt:lpstr>
      <vt:lpstr>Solar Power Batteries</vt:lpstr>
      <vt:lpstr>Solar Power Batteries</vt:lpstr>
      <vt:lpstr>Solar Power Batteries</vt:lpstr>
      <vt:lpstr>Solar Power Batteries</vt:lpstr>
      <vt:lpstr>Solar Power Batteries</vt:lpstr>
      <vt:lpstr>Solar Power Batteries</vt:lpstr>
      <vt:lpstr>Solar Power Charge Controller</vt:lpstr>
      <vt:lpstr>Solar Power Charge Controller</vt:lpstr>
      <vt:lpstr>Solar Power Charge Controller</vt:lpstr>
      <vt:lpstr>Solar Power Charge Controller</vt:lpstr>
      <vt:lpstr>Solar Power Inverter</vt:lpstr>
      <vt:lpstr>Solar Power Inverter</vt:lpstr>
      <vt:lpstr>Solar Power Inverter</vt:lpstr>
      <vt:lpstr>Typical Solar Power System</vt:lpstr>
      <vt:lpstr>Typical Solar Power System</vt:lpstr>
      <vt:lpstr>Solar Equipment Selection</vt:lpstr>
      <vt:lpstr>Solar Equipment Selection</vt:lpstr>
      <vt:lpstr>Solar Equipment Selection</vt:lpstr>
      <vt:lpstr>Solar Equipment Selection</vt:lpstr>
      <vt:lpstr>Solar Equipment Selection</vt:lpstr>
      <vt:lpstr>Solar Equipment Selection</vt:lpstr>
      <vt:lpstr>Solar Equipment Selection</vt:lpstr>
      <vt:lpstr>Solar Equipment Selection</vt:lpstr>
      <vt:lpstr>Solar Equipment Selection</vt:lpstr>
      <vt:lpstr>Solar Equipment Selection</vt:lpstr>
      <vt:lpstr>Solar Equipment Selection</vt:lpstr>
      <vt:lpstr>Example of Solar Equipment</vt:lpstr>
      <vt:lpstr>Example of Solar Equipment</vt:lpstr>
      <vt:lpstr>Example of Solar Equipment</vt:lpstr>
      <vt:lpstr>Example of Solar Equipment</vt:lpstr>
      <vt:lpstr>Example of Solar Power Sizing</vt:lpstr>
      <vt:lpstr>Example of Solar Power Sizing</vt:lpstr>
      <vt:lpstr>Example of Solar Power Sizing</vt:lpstr>
      <vt:lpstr>Example of Solar Power Sizing</vt:lpstr>
      <vt:lpstr>Example of Solar Power Sizing</vt:lpstr>
      <vt:lpstr>Solar Power System Installation</vt:lpstr>
      <vt:lpstr>Solar Power System Installation</vt:lpstr>
      <vt:lpstr>Aiming the Solar Panel</vt:lpstr>
      <vt:lpstr>Aiming the Solar Panel</vt:lpstr>
      <vt:lpstr>Aiming the Solar Panel</vt:lpstr>
      <vt:lpstr>Aiming the Solar Panel</vt:lpstr>
      <vt:lpstr>Aiming the Solar Panel</vt:lpstr>
      <vt:lpstr>Aiming the Solar Panel</vt:lpstr>
      <vt:lpstr>Aiming the Solar Panel</vt:lpstr>
      <vt:lpstr>Solar Power Maintenance</vt:lpstr>
      <vt:lpstr>What Power System to Use</vt:lpstr>
      <vt:lpstr>What Power System to Use</vt:lpstr>
      <vt:lpstr>Cost of Standard AC Power</vt:lpstr>
      <vt:lpstr>Cost of Solar Power System</vt:lpstr>
      <vt:lpstr>What Power System to Use</vt:lpstr>
      <vt:lpstr>What Power System to Use</vt:lpstr>
      <vt:lpstr>What Power System to Use</vt:lpstr>
      <vt:lpstr>Painting</vt:lpstr>
      <vt:lpstr>Affect of Ice on Patterns</vt:lpstr>
      <vt:lpstr>Affect of Ice on Patterns</vt:lpstr>
      <vt:lpstr>Affect of Ice on Patterns</vt:lpstr>
      <vt:lpstr>Radiation Pattern No Ice</vt:lpstr>
      <vt:lpstr>Radiation Pattern .20” of Ice</vt:lpstr>
      <vt:lpstr>Affect of Ice on Patterns</vt:lpstr>
      <vt:lpstr>Affect of Ice on Patterns</vt:lpstr>
      <vt:lpstr>Affect of Ice on Patterns</vt:lpstr>
      <vt:lpstr>Affect of Ice on Patterns</vt:lpstr>
      <vt:lpstr>Affect of Ice on Patterns</vt:lpstr>
      <vt:lpstr>Affect of Ice on Patterns</vt:lpstr>
      <vt:lpstr>Antenna Heater</vt:lpstr>
      <vt:lpstr>Antenna Heater</vt:lpstr>
      <vt:lpstr>Radiation Safety</vt:lpstr>
      <vt:lpstr>Radiation Safety</vt:lpstr>
      <vt:lpstr>Radiation Safety</vt:lpstr>
      <vt:lpstr>Radiation Safety</vt:lpstr>
      <vt:lpstr>Radiation Safety Suit</vt:lpstr>
      <vt:lpstr>Radiation Monitor</vt:lpstr>
      <vt:lpstr>Radiation Safety</vt:lpstr>
      <vt:lpstr>FCC Radiation Safety</vt:lpstr>
      <vt:lpstr>OSHA Radiation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Equipment for Outside Wireless Networks</dc:title>
  <dc:creator>Kenneth M. Chipps Ph.D.</dc:creator>
  <cp:lastModifiedBy>Kenneth M. Chipps Ph.D.</cp:lastModifiedBy>
  <cp:revision>843</cp:revision>
  <dcterms:created xsi:type="dcterms:W3CDTF">2000-09-27T16:26:34Z</dcterms:created>
  <dcterms:modified xsi:type="dcterms:W3CDTF">2015-02-10T16:05:12Z</dcterms:modified>
</cp:coreProperties>
</file>