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3"/>
  </p:notesMasterIdLst>
  <p:handoutMasterIdLst>
    <p:handoutMasterId r:id="rId104"/>
  </p:handoutMasterIdLst>
  <p:sldIdLst>
    <p:sldId id="626" r:id="rId2"/>
    <p:sldId id="650" r:id="rId3"/>
    <p:sldId id="627" r:id="rId4"/>
    <p:sldId id="491" r:id="rId5"/>
    <p:sldId id="676" r:id="rId6"/>
    <p:sldId id="677" r:id="rId7"/>
    <p:sldId id="678" r:id="rId8"/>
    <p:sldId id="679" r:id="rId9"/>
    <p:sldId id="492" r:id="rId10"/>
    <p:sldId id="675" r:id="rId11"/>
    <p:sldId id="674" r:id="rId12"/>
    <p:sldId id="671" r:id="rId13"/>
    <p:sldId id="672" r:id="rId14"/>
    <p:sldId id="629" r:id="rId15"/>
    <p:sldId id="560" r:id="rId16"/>
    <p:sldId id="562" r:id="rId17"/>
    <p:sldId id="563" r:id="rId18"/>
    <p:sldId id="561" r:id="rId19"/>
    <p:sldId id="659" r:id="rId20"/>
    <p:sldId id="660" r:id="rId21"/>
    <p:sldId id="661" r:id="rId22"/>
    <p:sldId id="662" r:id="rId23"/>
    <p:sldId id="663" r:id="rId24"/>
    <p:sldId id="664" r:id="rId25"/>
    <p:sldId id="665" r:id="rId26"/>
    <p:sldId id="666" r:id="rId27"/>
    <p:sldId id="667" r:id="rId28"/>
    <p:sldId id="668" r:id="rId29"/>
    <p:sldId id="669" r:id="rId30"/>
    <p:sldId id="670" r:id="rId31"/>
    <p:sldId id="630" r:id="rId32"/>
    <p:sldId id="621" r:id="rId33"/>
    <p:sldId id="631" r:id="rId34"/>
    <p:sldId id="624" r:id="rId35"/>
    <p:sldId id="632" r:id="rId36"/>
    <p:sldId id="652" r:id="rId37"/>
    <p:sldId id="653" r:id="rId38"/>
    <p:sldId id="654" r:id="rId39"/>
    <p:sldId id="655" r:id="rId40"/>
    <p:sldId id="656" r:id="rId41"/>
    <p:sldId id="657" r:id="rId42"/>
    <p:sldId id="658" r:id="rId43"/>
    <p:sldId id="596" r:id="rId44"/>
    <p:sldId id="597" r:id="rId45"/>
    <p:sldId id="633" r:id="rId46"/>
    <p:sldId id="600" r:id="rId47"/>
    <p:sldId id="601" r:id="rId48"/>
    <p:sldId id="552" r:id="rId49"/>
    <p:sldId id="634" r:id="rId50"/>
    <p:sldId id="553" r:id="rId51"/>
    <p:sldId id="635" r:id="rId52"/>
    <p:sldId id="586" r:id="rId53"/>
    <p:sldId id="564" r:id="rId54"/>
    <p:sldId id="636" r:id="rId55"/>
    <p:sldId id="604" r:id="rId56"/>
    <p:sldId id="606" r:id="rId57"/>
    <p:sldId id="569" r:id="rId58"/>
    <p:sldId id="570" r:id="rId59"/>
    <p:sldId id="571" r:id="rId60"/>
    <p:sldId id="579" r:id="rId61"/>
    <p:sldId id="637" r:id="rId62"/>
    <p:sldId id="613" r:id="rId63"/>
    <p:sldId id="580" r:id="rId64"/>
    <p:sldId id="638" r:id="rId65"/>
    <p:sldId id="572" r:id="rId66"/>
    <p:sldId id="639" r:id="rId67"/>
    <p:sldId id="574" r:id="rId68"/>
    <p:sldId id="575" r:id="rId69"/>
    <p:sldId id="590" r:id="rId70"/>
    <p:sldId id="640" r:id="rId71"/>
    <p:sldId id="591" r:id="rId72"/>
    <p:sldId id="587" r:id="rId73"/>
    <p:sldId id="608" r:id="rId74"/>
    <p:sldId id="609" r:id="rId75"/>
    <p:sldId id="641" r:id="rId76"/>
    <p:sldId id="610" r:id="rId77"/>
    <p:sldId id="611" r:id="rId78"/>
    <p:sldId id="642" r:id="rId79"/>
    <p:sldId id="618" r:id="rId80"/>
    <p:sldId id="617" r:id="rId81"/>
    <p:sldId id="619" r:id="rId82"/>
    <p:sldId id="643" r:id="rId83"/>
    <p:sldId id="620" r:id="rId84"/>
    <p:sldId id="615" r:id="rId85"/>
    <p:sldId id="588" r:id="rId86"/>
    <p:sldId id="644" r:id="rId87"/>
    <p:sldId id="593" r:id="rId88"/>
    <p:sldId id="594" r:id="rId89"/>
    <p:sldId id="645" r:id="rId90"/>
    <p:sldId id="582" r:id="rId91"/>
    <p:sldId id="583" r:id="rId92"/>
    <p:sldId id="651" r:id="rId93"/>
    <p:sldId id="602" r:id="rId94"/>
    <p:sldId id="646" r:id="rId95"/>
    <p:sldId id="584" r:id="rId96"/>
    <p:sldId id="647" r:id="rId97"/>
    <p:sldId id="585" r:id="rId98"/>
    <p:sldId id="648" r:id="rId99"/>
    <p:sldId id="603" r:id="rId100"/>
    <p:sldId id="649" r:id="rId101"/>
    <p:sldId id="605" r:id="rId102"/>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39" autoAdjust="0"/>
  </p:normalViewPr>
  <p:slideViewPr>
    <p:cSldViewPr snapToGrid="0">
      <p:cViewPr varScale="1">
        <p:scale>
          <a:sx n="52" d="100"/>
          <a:sy n="52" d="100"/>
        </p:scale>
        <p:origin x="-948" y="-10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A4EA9327-92D6-474C-9A37-CB190A49665E}" type="slidenum">
              <a:rPr lang="en-US"/>
              <a:pPr>
                <a:defRPr/>
              </a:pPr>
              <a:t>‹#›</a:t>
            </a:fld>
            <a:endParaRPr lang="en-US" dirty="0"/>
          </a:p>
        </p:txBody>
      </p:sp>
    </p:spTree>
    <p:extLst>
      <p:ext uri="{BB962C8B-B14F-4D97-AF65-F5344CB8AC3E}">
        <p14:creationId xmlns:p14="http://schemas.microsoft.com/office/powerpoint/2010/main" val="1311982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32288"/>
            <a:ext cx="5086350" cy="4102100"/>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8717C081-BD3B-4581-A3B0-A4481AC96840}" type="slidenum">
              <a:rPr lang="en-US"/>
              <a:pPr>
                <a:defRPr/>
              </a:pPr>
              <a:t>‹#›</a:t>
            </a:fld>
            <a:endParaRPr lang="en-US" dirty="0"/>
          </a:p>
        </p:txBody>
      </p:sp>
    </p:spTree>
    <p:extLst>
      <p:ext uri="{BB962C8B-B14F-4D97-AF65-F5344CB8AC3E}">
        <p14:creationId xmlns:p14="http://schemas.microsoft.com/office/powerpoint/2010/main" val="1993470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E3DD5B04-76F6-4B4B-A55C-79C1090ACFD4}" type="slidenum">
              <a:rPr lang="en-US"/>
              <a:pPr>
                <a:defRPr/>
              </a:pPr>
              <a:t>‹#›</a:t>
            </a:fld>
            <a:endParaRPr lang="en-US" dirty="0"/>
          </a:p>
        </p:txBody>
      </p:sp>
    </p:spTree>
    <p:extLst>
      <p:ext uri="{BB962C8B-B14F-4D97-AF65-F5344CB8AC3E}">
        <p14:creationId xmlns:p14="http://schemas.microsoft.com/office/powerpoint/2010/main" val="37370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A9D0F1-1F4A-4970-ACEC-04FFC903389D}" type="slidenum">
              <a:rPr lang="en-US"/>
              <a:pPr>
                <a:defRPr/>
              </a:pPr>
              <a:t>‹#›</a:t>
            </a:fld>
            <a:endParaRPr lang="en-US" dirty="0"/>
          </a:p>
        </p:txBody>
      </p:sp>
    </p:spTree>
    <p:extLst>
      <p:ext uri="{BB962C8B-B14F-4D97-AF65-F5344CB8AC3E}">
        <p14:creationId xmlns:p14="http://schemas.microsoft.com/office/powerpoint/2010/main" val="422348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EDB229-4C77-4BD4-96B8-0C210B5D6315}" type="slidenum">
              <a:rPr lang="en-US"/>
              <a:pPr>
                <a:defRPr/>
              </a:pPr>
              <a:t>‹#›</a:t>
            </a:fld>
            <a:endParaRPr lang="en-US" dirty="0"/>
          </a:p>
        </p:txBody>
      </p:sp>
    </p:spTree>
    <p:extLst>
      <p:ext uri="{BB962C8B-B14F-4D97-AF65-F5344CB8AC3E}">
        <p14:creationId xmlns:p14="http://schemas.microsoft.com/office/powerpoint/2010/main" val="862554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E34CB8F-C412-48B8-BC77-CA22A69EB3E8}" type="slidenum">
              <a:rPr lang="en-US"/>
              <a:pPr>
                <a:defRPr/>
              </a:pPr>
              <a:t>‹#›</a:t>
            </a:fld>
            <a:endParaRPr lang="en-US" dirty="0"/>
          </a:p>
        </p:txBody>
      </p:sp>
    </p:spTree>
    <p:extLst>
      <p:ext uri="{BB962C8B-B14F-4D97-AF65-F5344CB8AC3E}">
        <p14:creationId xmlns:p14="http://schemas.microsoft.com/office/powerpoint/2010/main" val="313529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EE35D2-212E-4332-8CC1-62CA1AF495E4}" type="slidenum">
              <a:rPr lang="en-US"/>
              <a:pPr>
                <a:defRPr/>
              </a:pPr>
              <a:t>‹#›</a:t>
            </a:fld>
            <a:endParaRPr lang="en-US" dirty="0"/>
          </a:p>
        </p:txBody>
      </p:sp>
    </p:spTree>
    <p:extLst>
      <p:ext uri="{BB962C8B-B14F-4D97-AF65-F5344CB8AC3E}">
        <p14:creationId xmlns:p14="http://schemas.microsoft.com/office/powerpoint/2010/main" val="370359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C76219-E2D9-4B33-8067-697271B183BB}" type="slidenum">
              <a:rPr lang="en-US"/>
              <a:pPr>
                <a:defRPr/>
              </a:pPr>
              <a:t>‹#›</a:t>
            </a:fld>
            <a:endParaRPr lang="en-US" dirty="0"/>
          </a:p>
        </p:txBody>
      </p:sp>
    </p:spTree>
    <p:extLst>
      <p:ext uri="{BB962C8B-B14F-4D97-AF65-F5344CB8AC3E}">
        <p14:creationId xmlns:p14="http://schemas.microsoft.com/office/powerpoint/2010/main" val="411517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6A2BFC-EEEF-44AD-B0AF-E33FD6EE4866}" type="slidenum">
              <a:rPr lang="en-US"/>
              <a:pPr>
                <a:defRPr/>
              </a:pPr>
              <a:t>‹#›</a:t>
            </a:fld>
            <a:endParaRPr lang="en-US" dirty="0"/>
          </a:p>
        </p:txBody>
      </p:sp>
    </p:spTree>
    <p:extLst>
      <p:ext uri="{BB962C8B-B14F-4D97-AF65-F5344CB8AC3E}">
        <p14:creationId xmlns:p14="http://schemas.microsoft.com/office/powerpoint/2010/main" val="269113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CE81E0-EC73-403B-BC82-F78653812919}" type="slidenum">
              <a:rPr lang="en-US"/>
              <a:pPr>
                <a:defRPr/>
              </a:pPr>
              <a:t>‹#›</a:t>
            </a:fld>
            <a:endParaRPr lang="en-US" dirty="0"/>
          </a:p>
        </p:txBody>
      </p:sp>
    </p:spTree>
    <p:extLst>
      <p:ext uri="{BB962C8B-B14F-4D97-AF65-F5344CB8AC3E}">
        <p14:creationId xmlns:p14="http://schemas.microsoft.com/office/powerpoint/2010/main" val="31887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1789E97-3C46-42EA-ADAB-CF34B738989B}" type="slidenum">
              <a:rPr lang="en-US"/>
              <a:pPr>
                <a:defRPr/>
              </a:pPr>
              <a:t>‹#›</a:t>
            </a:fld>
            <a:endParaRPr lang="en-US" dirty="0"/>
          </a:p>
        </p:txBody>
      </p:sp>
    </p:spTree>
    <p:extLst>
      <p:ext uri="{BB962C8B-B14F-4D97-AF65-F5344CB8AC3E}">
        <p14:creationId xmlns:p14="http://schemas.microsoft.com/office/powerpoint/2010/main" val="164927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5F5F25F-D389-44BF-A390-03C58CD22D89}" type="slidenum">
              <a:rPr lang="en-US"/>
              <a:pPr>
                <a:defRPr/>
              </a:pPr>
              <a:t>‹#›</a:t>
            </a:fld>
            <a:endParaRPr lang="en-US" dirty="0"/>
          </a:p>
        </p:txBody>
      </p:sp>
    </p:spTree>
    <p:extLst>
      <p:ext uri="{BB962C8B-B14F-4D97-AF65-F5344CB8AC3E}">
        <p14:creationId xmlns:p14="http://schemas.microsoft.com/office/powerpoint/2010/main" val="145319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3380F1F-D773-4F8F-AED3-893BA2D81B00}" type="slidenum">
              <a:rPr lang="en-US"/>
              <a:pPr>
                <a:defRPr/>
              </a:pPr>
              <a:t>‹#›</a:t>
            </a:fld>
            <a:endParaRPr lang="en-US" dirty="0"/>
          </a:p>
        </p:txBody>
      </p:sp>
    </p:spTree>
    <p:extLst>
      <p:ext uri="{BB962C8B-B14F-4D97-AF65-F5344CB8AC3E}">
        <p14:creationId xmlns:p14="http://schemas.microsoft.com/office/powerpoint/2010/main" val="194587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11229E4-25B8-4DBB-98A9-6142ECDD98BE}" type="slidenum">
              <a:rPr lang="en-US"/>
              <a:pPr>
                <a:defRPr/>
              </a:pPr>
              <a:t>‹#›</a:t>
            </a:fld>
            <a:endParaRPr lang="en-US" dirty="0"/>
          </a:p>
        </p:txBody>
      </p:sp>
    </p:spTree>
    <p:extLst>
      <p:ext uri="{BB962C8B-B14F-4D97-AF65-F5344CB8AC3E}">
        <p14:creationId xmlns:p14="http://schemas.microsoft.com/office/powerpoint/2010/main" val="9128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7E0D63A-4D31-4094-A655-21B35CE84070}" type="slidenum">
              <a:rPr lang="en-US"/>
              <a:pPr>
                <a:defRPr/>
              </a:pPr>
              <a:t>‹#›</a:t>
            </a:fld>
            <a:endParaRPr lang="en-US" dirty="0"/>
          </a:p>
        </p:txBody>
      </p:sp>
    </p:spTree>
    <p:extLst>
      <p:ext uri="{BB962C8B-B14F-4D97-AF65-F5344CB8AC3E}">
        <p14:creationId xmlns:p14="http://schemas.microsoft.com/office/powerpoint/2010/main" val="41472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D9E6139-ACBC-4613-ADD5-6292B096AF85}" type="slidenum">
              <a:rPr lang="en-US"/>
              <a:pPr>
                <a:defRPr/>
              </a:pPr>
              <a:t>‹#›</a:t>
            </a:fld>
            <a:endParaRPr lang="en-US" dirty="0"/>
          </a:p>
        </p:txBody>
      </p:sp>
    </p:spTree>
    <p:extLst>
      <p:ext uri="{BB962C8B-B14F-4D97-AF65-F5344CB8AC3E}">
        <p14:creationId xmlns:p14="http://schemas.microsoft.com/office/powerpoint/2010/main" val="397692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cs typeface="+mn-cs"/>
              </a:defRPr>
            </a:lvl1pPr>
          </a:lstStyle>
          <a:p>
            <a:pPr>
              <a:defRPr/>
            </a:pPr>
            <a:r>
              <a:rPr lang="en-US" smtClean="0"/>
              <a:t>Copyright 2005-2013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3908346-23DC-4589-97FA-C20678B73D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dirty="0" smtClean="0"/>
              <a:t>Wireless Equipment Installation Inside</a:t>
            </a:r>
          </a:p>
        </p:txBody>
      </p:sp>
      <p:sp>
        <p:nvSpPr>
          <p:cNvPr id="3075" name="Rectangle 3"/>
          <p:cNvSpPr>
            <a:spLocks noGrp="1" noChangeArrowheads="1"/>
          </p:cNvSpPr>
          <p:nvPr>
            <p:ph type="subTitle" idx="1"/>
          </p:nvPr>
        </p:nvSpPr>
        <p:spPr/>
        <p:txBody>
          <a:bodyPr/>
          <a:lstStyle/>
          <a:p>
            <a:pPr eaLnBrk="1" hangingPunct="1"/>
            <a:r>
              <a:rPr lang="en-US" sz="2400" dirty="0" smtClean="0"/>
              <a:t>Last Update </a:t>
            </a:r>
            <a:r>
              <a:rPr lang="en-US" sz="2400" dirty="0" smtClean="0"/>
              <a:t>2013.10.31</a:t>
            </a:r>
          </a:p>
          <a:p>
            <a:pPr eaLnBrk="1" hangingPunct="1"/>
            <a:r>
              <a:rPr lang="en-US" sz="2400" dirty="0" smtClean="0"/>
              <a:t>1.7.0</a:t>
            </a:r>
            <a:endParaRPr lang="en-US" sz="2400" dirty="0" smtClean="0"/>
          </a:p>
        </p:txBody>
      </p:sp>
      <p:sp>
        <p:nvSpPr>
          <p:cNvPr id="3076" name="Footer Placeholder 6"/>
          <p:cNvSpPr>
            <a:spLocks noGrp="1"/>
          </p:cNvSpPr>
          <p:nvPr>
            <p:ph type="ftr" sz="quarter" idx="11"/>
          </p:nvPr>
        </p:nvSpPr>
        <p:spPr>
          <a:xfrm>
            <a:off x="2667000" y="6245225"/>
            <a:ext cx="39814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6A95F6-2E7E-4537-A306-9CD29D41AF89}"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DeVry Mounting Method</a:t>
            </a:r>
            <a:endParaRPr lang="en-US" dirty="0"/>
          </a:p>
        </p:txBody>
      </p:sp>
      <p:sp>
        <p:nvSpPr>
          <p:cNvPr id="3" name="Content Placeholder 2"/>
          <p:cNvSpPr>
            <a:spLocks noGrp="1"/>
          </p:cNvSpPr>
          <p:nvPr>
            <p:ph idx="1"/>
          </p:nvPr>
        </p:nvSpPr>
        <p:spPr/>
        <p:txBody>
          <a:bodyPr/>
          <a:lstStyle/>
          <a:p>
            <a:r>
              <a:rPr lang="en-US" dirty="0" smtClean="0"/>
              <a:t>Here for example is the way DeVry mounts access points</a:t>
            </a:r>
            <a:endParaRPr lang="en-US" dirty="0"/>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10</a:t>
            </a:fld>
            <a:endParaRPr lang="en-US" dirty="0"/>
          </a:p>
        </p:txBody>
      </p:sp>
    </p:spTree>
    <p:extLst>
      <p:ext uri="{BB962C8B-B14F-4D97-AF65-F5344CB8AC3E}">
        <p14:creationId xmlns:p14="http://schemas.microsoft.com/office/powerpoint/2010/main" val="4263867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t>Test the Installation</a:t>
            </a:r>
          </a:p>
        </p:txBody>
      </p:sp>
      <p:sp>
        <p:nvSpPr>
          <p:cNvPr id="86019" name="Content Placeholder 2"/>
          <p:cNvSpPr>
            <a:spLocks noGrp="1"/>
          </p:cNvSpPr>
          <p:nvPr>
            <p:ph idx="1"/>
          </p:nvPr>
        </p:nvSpPr>
        <p:spPr/>
        <p:txBody>
          <a:bodyPr/>
          <a:lstStyle/>
          <a:p>
            <a:pPr eaLnBrk="1" hangingPunct="1"/>
            <a:r>
              <a:rPr lang="en-US" smtClean="0"/>
              <a:t>Just like the atmospheric microclimate, this environment can change constantly</a:t>
            </a:r>
          </a:p>
          <a:p>
            <a:pPr eaLnBrk="1" hangingPunct="1"/>
            <a:r>
              <a:rPr lang="en-US" smtClean="0"/>
              <a:t>So this test must measure real usage patterns as well as possible, including the time of day and the number of people typically seen</a:t>
            </a:r>
          </a:p>
        </p:txBody>
      </p:sp>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C6DE49-EF0A-46BE-9F50-DF3066767BC7}" type="slidenum">
              <a:rPr lang="en-US" smtClean="0"/>
              <a:pPr eaLnBrk="1" hangingPunct="1"/>
              <a:t>100</a:t>
            </a:fld>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Post Install Adjustment</a:t>
            </a:r>
          </a:p>
        </p:txBody>
      </p:sp>
      <p:sp>
        <p:nvSpPr>
          <p:cNvPr id="87043" name="Rectangle 3"/>
          <p:cNvSpPr>
            <a:spLocks noGrp="1" noChangeArrowheads="1"/>
          </p:cNvSpPr>
          <p:nvPr>
            <p:ph idx="1"/>
          </p:nvPr>
        </p:nvSpPr>
        <p:spPr/>
        <p:txBody>
          <a:bodyPr/>
          <a:lstStyle/>
          <a:p>
            <a:pPr eaLnBrk="1" hangingPunct="1"/>
            <a:r>
              <a:rPr lang="en-US" smtClean="0"/>
              <a:t>This test may, and likely will, call for adjustments to be made in the location and number of devices in the wireless network</a:t>
            </a:r>
          </a:p>
          <a:p>
            <a:pPr eaLnBrk="1" hangingPunct="1"/>
            <a:r>
              <a:rPr lang="en-US" smtClean="0"/>
              <a:t>There is nothing unusual about this</a:t>
            </a:r>
          </a:p>
          <a:p>
            <a:pPr eaLnBrk="1" hangingPunct="1"/>
            <a:r>
              <a:rPr lang="en-US" smtClean="0"/>
              <a:t>In fact, depend on it</a:t>
            </a:r>
          </a:p>
        </p:txBody>
      </p:sp>
      <p:sp>
        <p:nvSpPr>
          <p:cNvPr id="87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7A467B-E7CC-4610-88CB-86C62B5916D2}" type="slidenum">
              <a:rPr lang="en-US" smtClean="0"/>
              <a:pPr eaLnBrk="1" hangingPunct="1"/>
              <a:t>101</a:t>
            </a:fld>
            <a:endParaRPr lang="en-US" smtClean="0"/>
          </a:p>
        </p:txBody>
      </p:sp>
      <p:sp>
        <p:nvSpPr>
          <p:cNvPr id="870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DeVry Mounting Method</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11</a:t>
            </a:fld>
            <a:endParaRPr lang="en-US" dirty="0"/>
          </a:p>
        </p:txBody>
      </p:sp>
      <p:pic>
        <p:nvPicPr>
          <p:cNvPr id="686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94" t="5799" r="13125"/>
          <a:stretch/>
        </p:blipFill>
        <p:spPr bwMode="auto">
          <a:xfrm>
            <a:off x="762761" y="1673180"/>
            <a:ext cx="7682080" cy="446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37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DeVry Mounting</a:t>
            </a:r>
            <a:r>
              <a:rPr lang="en-US" baseline="0" dirty="0" smtClean="0"/>
              <a:t> Method</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12</a:t>
            </a:fld>
            <a:endParaRPr lang="en-US" dirty="0"/>
          </a:p>
        </p:txBody>
      </p:sp>
      <p:pic>
        <p:nvPicPr>
          <p:cNvPr id="6656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900" t="5912" r="8900"/>
          <a:stretch/>
        </p:blipFill>
        <p:spPr bwMode="auto">
          <a:xfrm>
            <a:off x="630182" y="1645919"/>
            <a:ext cx="7917241" cy="451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564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DeVry Mounting Method</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13</a:t>
            </a:fld>
            <a:endParaRPr lang="en-US" dirty="0"/>
          </a:p>
        </p:txBody>
      </p:sp>
      <p:pic>
        <p:nvPicPr>
          <p:cNvPr id="675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94" t="5486" r="8906"/>
          <a:stretch/>
        </p:blipFill>
        <p:spPr bwMode="auto">
          <a:xfrm>
            <a:off x="676656" y="1652658"/>
            <a:ext cx="7887462" cy="450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961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Access Point Mounting</a:t>
            </a:r>
          </a:p>
        </p:txBody>
      </p:sp>
      <p:sp>
        <p:nvSpPr>
          <p:cNvPr id="9219" name="Content Placeholder 2"/>
          <p:cNvSpPr>
            <a:spLocks noGrp="1"/>
          </p:cNvSpPr>
          <p:nvPr>
            <p:ph idx="1"/>
          </p:nvPr>
        </p:nvSpPr>
        <p:spPr/>
        <p:txBody>
          <a:bodyPr/>
          <a:lstStyle/>
          <a:p>
            <a:pPr eaLnBrk="1" hangingPunct="1"/>
            <a:r>
              <a:rPr lang="en-US" smtClean="0"/>
              <a:t>In this example the box is 2 feet by 2 feet </a:t>
            </a:r>
          </a:p>
          <a:p>
            <a:pPr eaLnBrk="1" hangingPunct="1"/>
            <a:r>
              <a:rPr lang="en-US" smtClean="0"/>
              <a:t>After the example of the ceiling mount a secure wall mount box is shown as well</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C8FC10-06B4-40B5-BF92-52850CDE588D}" type="slidenum">
              <a:rPr lang="en-US" smtClean="0"/>
              <a:pPr eaLnBrk="1" hangingPunct="1"/>
              <a:t>14</a:t>
            </a:fld>
            <a:endParaRPr lang="en-US" smtClean="0"/>
          </a:p>
        </p:txBody>
      </p:sp>
      <p:sp>
        <p:nvSpPr>
          <p:cNvPr id="9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Secure Ceiling Mount</a:t>
            </a:r>
          </a:p>
        </p:txBody>
      </p:sp>
      <p:pic>
        <p:nvPicPr>
          <p:cNvPr id="102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866" t="4103" r="14925" b="16437"/>
          <a:stretch>
            <a:fillRect/>
          </a:stretch>
        </p:blipFill>
        <p:spPr>
          <a:xfrm>
            <a:off x="3373438" y="1414463"/>
            <a:ext cx="2152650" cy="4470400"/>
          </a:xfrm>
        </p:spPr>
      </p:pic>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E2B04C-1849-4913-8BAD-6D0996C7310B}" type="slidenum">
              <a:rPr lang="en-US" smtClean="0"/>
              <a:pPr eaLnBrk="1" hangingPunct="1"/>
              <a:t>15</a:t>
            </a:fld>
            <a:endParaRPr lang="en-US" smtClean="0"/>
          </a:p>
        </p:txBody>
      </p:sp>
      <p:sp>
        <p:nvSpPr>
          <p:cNvPr id="10245" name="Footer Placeholder 5"/>
          <p:cNvSpPr>
            <a:spLocks noGrp="1"/>
          </p:cNvSpPr>
          <p:nvPr>
            <p:ph type="ftr" sz="quarter" idx="11"/>
          </p:nvPr>
        </p:nvSpPr>
        <p:spPr>
          <a:xfrm>
            <a:off x="2743200" y="6305550"/>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Secure Ceiling Mount Closed</a:t>
            </a:r>
          </a:p>
        </p:txBody>
      </p:sp>
      <p:pic>
        <p:nvPicPr>
          <p:cNvPr id="11267" name="Picture 4" descr="CeilingAPMountClos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8475" y="1393825"/>
            <a:ext cx="6049963" cy="4506913"/>
          </a:xfrm>
        </p:spPr>
      </p:pic>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AA962E-EC79-4F22-B441-EA27AAB4557D}" type="slidenum">
              <a:rPr lang="en-US" smtClean="0"/>
              <a:pPr eaLnBrk="1" hangingPunct="1"/>
              <a:t>16</a:t>
            </a:fld>
            <a:endParaRPr lang="en-US" smtClean="0"/>
          </a:p>
        </p:txBody>
      </p:sp>
      <p:sp>
        <p:nvSpPr>
          <p:cNvPr id="112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Secure Ceiling Mount Open</a:t>
            </a:r>
          </a:p>
        </p:txBody>
      </p:sp>
      <p:pic>
        <p:nvPicPr>
          <p:cNvPr id="12291" name="Picture 4" descr="CeilingAPMountOp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6750" y="1393825"/>
            <a:ext cx="5391150" cy="4510088"/>
          </a:xfrm>
        </p:spPr>
      </p:pic>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56C1C72-6F45-479E-8EFC-053BAB82DBA9}" type="slidenum">
              <a:rPr lang="en-US" smtClean="0"/>
              <a:pPr eaLnBrk="1" hangingPunct="1"/>
              <a:t>17</a:t>
            </a:fld>
            <a:endParaRPr lang="en-US" smtClean="0"/>
          </a:p>
        </p:txBody>
      </p:sp>
      <p:sp>
        <p:nvSpPr>
          <p:cNvPr id="122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Secure Wall Mount</a:t>
            </a:r>
          </a:p>
        </p:txBody>
      </p:sp>
      <p:pic>
        <p:nvPicPr>
          <p:cNvPr id="1331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152" t="24254" r="9698" b="23882"/>
          <a:stretch>
            <a:fillRect/>
          </a:stretch>
        </p:blipFill>
        <p:spPr>
          <a:xfrm>
            <a:off x="1755775" y="1677988"/>
            <a:ext cx="5559425" cy="3671887"/>
          </a:xfrm>
        </p:spPr>
      </p:pic>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8A7EE3-1C29-4520-A267-11851085D91B}" type="slidenum">
              <a:rPr lang="en-US" smtClean="0"/>
              <a:pPr eaLnBrk="1" hangingPunct="1"/>
              <a:t>18</a:t>
            </a:fld>
            <a:endParaRPr lang="en-US" smtClean="0"/>
          </a:p>
        </p:txBody>
      </p:sp>
      <p:sp>
        <p:nvSpPr>
          <p:cNvPr id="133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Point Mounting</a:t>
            </a:r>
            <a:endParaRPr lang="en-US" dirty="0"/>
          </a:p>
        </p:txBody>
      </p:sp>
      <p:sp>
        <p:nvSpPr>
          <p:cNvPr id="3" name="Content Placeholder 2"/>
          <p:cNvSpPr>
            <a:spLocks noGrp="1"/>
          </p:cNvSpPr>
          <p:nvPr>
            <p:ph idx="1"/>
          </p:nvPr>
        </p:nvSpPr>
        <p:spPr/>
        <p:txBody>
          <a:bodyPr/>
          <a:lstStyle/>
          <a:p>
            <a:r>
              <a:rPr lang="en-US" dirty="0" smtClean="0"/>
              <a:t>Here is some detail on this from a webinar by Panduit from April 2013</a:t>
            </a:r>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19</a:t>
            </a:fld>
            <a:endParaRPr lang="en-US" dirty="0"/>
          </a:p>
        </p:txBody>
      </p:sp>
    </p:spTree>
    <p:extLst>
      <p:ext uri="{BB962C8B-B14F-4D97-AF65-F5344CB8AC3E}">
        <p14:creationId xmlns:p14="http://schemas.microsoft.com/office/powerpoint/2010/main" val="2733644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Objectives</a:t>
            </a:r>
          </a:p>
        </p:txBody>
      </p:sp>
      <p:sp>
        <p:nvSpPr>
          <p:cNvPr id="4099" name="Content Placeholder 2"/>
          <p:cNvSpPr>
            <a:spLocks noGrp="1"/>
          </p:cNvSpPr>
          <p:nvPr>
            <p:ph idx="1"/>
          </p:nvPr>
        </p:nvSpPr>
        <p:spPr/>
        <p:txBody>
          <a:bodyPr/>
          <a:lstStyle/>
          <a:p>
            <a:pPr eaLnBrk="1" hangingPunct="1"/>
            <a:r>
              <a:rPr lang="en-US" smtClean="0"/>
              <a:t>Learn how to install wireless equipments indoors</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49894B-5964-4C94-9B1B-F11071D6CED7}" type="slidenum">
              <a:rPr lang="en-US" smtClean="0"/>
              <a:pPr eaLnBrk="1" hangingPunct="1"/>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20</a:t>
            </a:fld>
            <a:endParaRPr lang="en-US" dirty="0"/>
          </a:p>
        </p:txBody>
      </p:sp>
      <p:pic>
        <p:nvPicPr>
          <p:cNvPr id="6" name="Picture 5"/>
          <p:cNvPicPr>
            <a:picLocks noChangeAspect="1"/>
          </p:cNvPicPr>
          <p:nvPr/>
        </p:nvPicPr>
        <p:blipFill rotWithShape="1">
          <a:blip r:embed="rId2"/>
          <a:srcRect l="20769" t="14502" r="21385"/>
          <a:stretch/>
        </p:blipFill>
        <p:spPr>
          <a:xfrm>
            <a:off x="1499616" y="1627630"/>
            <a:ext cx="6135748" cy="4520234"/>
          </a:xfrm>
          <a:prstGeom prst="rect">
            <a:avLst/>
          </a:prstGeom>
        </p:spPr>
      </p:pic>
    </p:spTree>
    <p:extLst>
      <p:ext uri="{BB962C8B-B14F-4D97-AF65-F5344CB8AC3E}">
        <p14:creationId xmlns:p14="http://schemas.microsoft.com/office/powerpoint/2010/main" val="2395252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21</a:t>
            </a:fld>
            <a:endParaRPr lang="en-US" dirty="0"/>
          </a:p>
        </p:txBody>
      </p:sp>
      <p:pic>
        <p:nvPicPr>
          <p:cNvPr id="6" name="Picture 5"/>
          <p:cNvPicPr>
            <a:picLocks noChangeAspect="1"/>
          </p:cNvPicPr>
          <p:nvPr/>
        </p:nvPicPr>
        <p:blipFill rotWithShape="1">
          <a:blip r:embed="rId2"/>
          <a:srcRect l="21077" t="13267" r="21692"/>
          <a:stretch/>
        </p:blipFill>
        <p:spPr>
          <a:xfrm>
            <a:off x="1463040" y="1572768"/>
            <a:ext cx="6070515" cy="4585527"/>
          </a:xfrm>
          <a:prstGeom prst="rect">
            <a:avLst/>
          </a:prstGeom>
        </p:spPr>
      </p:pic>
    </p:spTree>
    <p:extLst>
      <p:ext uri="{BB962C8B-B14F-4D97-AF65-F5344CB8AC3E}">
        <p14:creationId xmlns:p14="http://schemas.microsoft.com/office/powerpoint/2010/main" val="186792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22</a:t>
            </a:fld>
            <a:endParaRPr lang="en-US" dirty="0"/>
          </a:p>
        </p:txBody>
      </p:sp>
      <p:pic>
        <p:nvPicPr>
          <p:cNvPr id="6" name="Picture 5"/>
          <p:cNvPicPr>
            <a:picLocks noChangeAspect="1"/>
          </p:cNvPicPr>
          <p:nvPr/>
        </p:nvPicPr>
        <p:blipFill rotWithShape="1">
          <a:blip r:embed="rId2"/>
          <a:srcRect l="21385" t="13267" r="22307"/>
          <a:stretch/>
        </p:blipFill>
        <p:spPr>
          <a:xfrm>
            <a:off x="1645920" y="1609344"/>
            <a:ext cx="5972612" cy="4585527"/>
          </a:xfrm>
          <a:prstGeom prst="rect">
            <a:avLst/>
          </a:prstGeom>
        </p:spPr>
      </p:pic>
    </p:spTree>
    <p:extLst>
      <p:ext uri="{BB962C8B-B14F-4D97-AF65-F5344CB8AC3E}">
        <p14:creationId xmlns:p14="http://schemas.microsoft.com/office/powerpoint/2010/main" val="1205293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23</a:t>
            </a:fld>
            <a:endParaRPr lang="en-US" dirty="0"/>
          </a:p>
        </p:txBody>
      </p:sp>
      <p:pic>
        <p:nvPicPr>
          <p:cNvPr id="6" name="Picture 5"/>
          <p:cNvPicPr>
            <a:picLocks noChangeAspect="1"/>
          </p:cNvPicPr>
          <p:nvPr/>
        </p:nvPicPr>
        <p:blipFill rotWithShape="1">
          <a:blip r:embed="rId2"/>
          <a:srcRect l="20769" t="13267" r="22000"/>
          <a:stretch/>
        </p:blipFill>
        <p:spPr>
          <a:xfrm>
            <a:off x="1609344" y="1609344"/>
            <a:ext cx="6070515" cy="4585527"/>
          </a:xfrm>
          <a:prstGeom prst="rect">
            <a:avLst/>
          </a:prstGeom>
        </p:spPr>
      </p:pic>
    </p:spTree>
    <p:extLst>
      <p:ext uri="{BB962C8B-B14F-4D97-AF65-F5344CB8AC3E}">
        <p14:creationId xmlns:p14="http://schemas.microsoft.com/office/powerpoint/2010/main" val="2112491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24</a:t>
            </a:fld>
            <a:endParaRPr lang="en-US" dirty="0"/>
          </a:p>
        </p:txBody>
      </p:sp>
      <p:pic>
        <p:nvPicPr>
          <p:cNvPr id="6" name="Picture 5"/>
          <p:cNvPicPr>
            <a:picLocks noChangeAspect="1"/>
          </p:cNvPicPr>
          <p:nvPr/>
        </p:nvPicPr>
        <p:blipFill rotWithShape="1">
          <a:blip r:embed="rId2"/>
          <a:srcRect l="21385" t="13884" r="21692"/>
          <a:stretch/>
        </p:blipFill>
        <p:spPr>
          <a:xfrm>
            <a:off x="1645920" y="1627632"/>
            <a:ext cx="6037845" cy="4552907"/>
          </a:xfrm>
          <a:prstGeom prst="rect">
            <a:avLst/>
          </a:prstGeom>
        </p:spPr>
      </p:pic>
    </p:spTree>
    <p:extLst>
      <p:ext uri="{BB962C8B-B14F-4D97-AF65-F5344CB8AC3E}">
        <p14:creationId xmlns:p14="http://schemas.microsoft.com/office/powerpoint/2010/main" val="2603709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25</a:t>
            </a:fld>
            <a:endParaRPr lang="en-US" dirty="0"/>
          </a:p>
        </p:txBody>
      </p:sp>
      <p:pic>
        <p:nvPicPr>
          <p:cNvPr id="6" name="Picture 5"/>
          <p:cNvPicPr>
            <a:picLocks noChangeAspect="1"/>
          </p:cNvPicPr>
          <p:nvPr/>
        </p:nvPicPr>
        <p:blipFill rotWithShape="1">
          <a:blip r:embed="rId2"/>
          <a:srcRect l="20770" t="14502" r="22307"/>
          <a:stretch/>
        </p:blipFill>
        <p:spPr>
          <a:xfrm>
            <a:off x="1554480" y="1609343"/>
            <a:ext cx="6037845" cy="4520234"/>
          </a:xfrm>
          <a:prstGeom prst="rect">
            <a:avLst/>
          </a:prstGeom>
        </p:spPr>
      </p:pic>
    </p:spTree>
    <p:extLst>
      <p:ext uri="{BB962C8B-B14F-4D97-AF65-F5344CB8AC3E}">
        <p14:creationId xmlns:p14="http://schemas.microsoft.com/office/powerpoint/2010/main" val="4191643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26</a:t>
            </a:fld>
            <a:endParaRPr lang="en-US" dirty="0"/>
          </a:p>
        </p:txBody>
      </p:sp>
      <p:pic>
        <p:nvPicPr>
          <p:cNvPr id="6" name="Picture 5"/>
          <p:cNvPicPr>
            <a:picLocks noChangeAspect="1"/>
          </p:cNvPicPr>
          <p:nvPr/>
        </p:nvPicPr>
        <p:blipFill rotWithShape="1">
          <a:blip r:embed="rId2"/>
          <a:srcRect l="21385" t="14502" r="21077"/>
          <a:stretch/>
        </p:blipFill>
        <p:spPr>
          <a:xfrm>
            <a:off x="1554480" y="1645919"/>
            <a:ext cx="6103079" cy="4520234"/>
          </a:xfrm>
          <a:prstGeom prst="rect">
            <a:avLst/>
          </a:prstGeom>
        </p:spPr>
      </p:pic>
    </p:spTree>
    <p:extLst>
      <p:ext uri="{BB962C8B-B14F-4D97-AF65-F5344CB8AC3E}">
        <p14:creationId xmlns:p14="http://schemas.microsoft.com/office/powerpoint/2010/main" val="3168960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27</a:t>
            </a:fld>
            <a:endParaRPr lang="en-US" dirty="0"/>
          </a:p>
        </p:txBody>
      </p:sp>
      <p:pic>
        <p:nvPicPr>
          <p:cNvPr id="6" name="Picture 5"/>
          <p:cNvPicPr>
            <a:picLocks noChangeAspect="1"/>
          </p:cNvPicPr>
          <p:nvPr/>
        </p:nvPicPr>
        <p:blipFill rotWithShape="1">
          <a:blip r:embed="rId2"/>
          <a:srcRect l="21692" t="13884" r="22308"/>
          <a:stretch/>
        </p:blipFill>
        <p:spPr>
          <a:xfrm>
            <a:off x="1682496" y="1627632"/>
            <a:ext cx="5939942" cy="4552907"/>
          </a:xfrm>
          <a:prstGeom prst="rect">
            <a:avLst/>
          </a:prstGeom>
        </p:spPr>
      </p:pic>
    </p:spTree>
    <p:extLst>
      <p:ext uri="{BB962C8B-B14F-4D97-AF65-F5344CB8AC3E}">
        <p14:creationId xmlns:p14="http://schemas.microsoft.com/office/powerpoint/2010/main" val="1185080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28</a:t>
            </a:fld>
            <a:endParaRPr lang="en-US" dirty="0"/>
          </a:p>
        </p:txBody>
      </p:sp>
      <p:pic>
        <p:nvPicPr>
          <p:cNvPr id="6" name="Picture 5"/>
          <p:cNvPicPr>
            <a:picLocks noChangeAspect="1"/>
          </p:cNvPicPr>
          <p:nvPr/>
        </p:nvPicPr>
        <p:blipFill rotWithShape="1">
          <a:blip r:embed="rId2"/>
          <a:srcRect l="21077" t="13884" r="22308"/>
          <a:stretch/>
        </p:blipFill>
        <p:spPr>
          <a:xfrm>
            <a:off x="1627632" y="1591056"/>
            <a:ext cx="6005176" cy="4552907"/>
          </a:xfrm>
          <a:prstGeom prst="rect">
            <a:avLst/>
          </a:prstGeom>
        </p:spPr>
      </p:pic>
    </p:spTree>
    <p:extLst>
      <p:ext uri="{BB962C8B-B14F-4D97-AF65-F5344CB8AC3E}">
        <p14:creationId xmlns:p14="http://schemas.microsoft.com/office/powerpoint/2010/main" val="3478972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29</a:t>
            </a:fld>
            <a:endParaRPr lang="en-US" dirty="0"/>
          </a:p>
        </p:txBody>
      </p:sp>
      <p:pic>
        <p:nvPicPr>
          <p:cNvPr id="6" name="Picture 5"/>
          <p:cNvPicPr>
            <a:picLocks noChangeAspect="1"/>
          </p:cNvPicPr>
          <p:nvPr/>
        </p:nvPicPr>
        <p:blipFill rotWithShape="1">
          <a:blip r:embed="rId2"/>
          <a:srcRect l="21385" t="14502" r="21385"/>
          <a:stretch/>
        </p:blipFill>
        <p:spPr>
          <a:xfrm>
            <a:off x="1536192" y="1627631"/>
            <a:ext cx="6070409" cy="4520234"/>
          </a:xfrm>
          <a:prstGeom prst="rect">
            <a:avLst/>
          </a:prstGeom>
        </p:spPr>
      </p:pic>
    </p:spTree>
    <p:extLst>
      <p:ext uri="{BB962C8B-B14F-4D97-AF65-F5344CB8AC3E}">
        <p14:creationId xmlns:p14="http://schemas.microsoft.com/office/powerpoint/2010/main" val="40974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Access Point Mounting</a:t>
            </a:r>
          </a:p>
        </p:txBody>
      </p:sp>
      <p:sp>
        <p:nvSpPr>
          <p:cNvPr id="6147" name="Content Placeholder 2"/>
          <p:cNvSpPr>
            <a:spLocks noGrp="1"/>
          </p:cNvSpPr>
          <p:nvPr>
            <p:ph idx="1"/>
          </p:nvPr>
        </p:nvSpPr>
        <p:spPr/>
        <p:txBody>
          <a:bodyPr/>
          <a:lstStyle/>
          <a:p>
            <a:pPr eaLnBrk="1" hangingPunct="1">
              <a:lnSpc>
                <a:spcPct val="90000"/>
              </a:lnSpc>
            </a:pPr>
            <a:r>
              <a:rPr lang="en-US" dirty="0" smtClean="0"/>
              <a:t>The </a:t>
            </a:r>
            <a:r>
              <a:rPr lang="en-US" dirty="0" smtClean="0"/>
              <a:t>typical mounting method is to place the AP in the ceiling area where there is a plenum space between a false ceiling and the structural ceiling</a:t>
            </a:r>
          </a:p>
          <a:p>
            <a:pPr eaLnBrk="1" hangingPunct="1"/>
            <a:r>
              <a:rPr lang="en-US" dirty="0" smtClean="0"/>
              <a:t>Such as</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EC6E0C-4ED5-41CD-97C8-B5240BCD1840}" type="slidenum">
              <a:rPr lang="en-US" smtClean="0"/>
              <a:pPr eaLnBrk="1" hangingPunct="1"/>
              <a:t>3</a:t>
            </a:fld>
            <a:endParaRPr lang="en-US" smtClean="0"/>
          </a:p>
        </p:txBody>
      </p:sp>
      <p:sp>
        <p:nvSpPr>
          <p:cNvPr id="6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Connection</a:t>
            </a:r>
            <a:endParaRPr lang="en-US" dirty="0"/>
          </a:p>
        </p:txBody>
      </p:sp>
      <p:sp>
        <p:nvSpPr>
          <p:cNvPr id="3" name="Content Placeholder 2"/>
          <p:cNvSpPr>
            <a:spLocks noGrp="1"/>
          </p:cNvSpPr>
          <p:nvPr>
            <p:ph idx="1"/>
          </p:nvPr>
        </p:nvSpPr>
        <p:spPr/>
        <p:txBody>
          <a:bodyPr/>
          <a:lstStyle/>
          <a:p>
            <a:pPr eaLnBrk="1" hangingPunct="1"/>
            <a:r>
              <a:rPr lang="en-US" smtClean="0"/>
              <a:t>Even though the end user’s network connection will be wireless, each access point must connect back to the wired network through the distribution system</a:t>
            </a:r>
          </a:p>
          <a:p>
            <a:pPr eaLnBrk="1" hangingPunct="1"/>
            <a:r>
              <a:rPr lang="en-US" smtClean="0"/>
              <a:t>The distribution system is a system of cables from the wired network out to the location for each access point</a:t>
            </a:r>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30</a:t>
            </a:fld>
            <a:endParaRPr lang="en-US" dirty="0"/>
          </a:p>
        </p:txBody>
      </p:sp>
    </p:spTree>
    <p:extLst>
      <p:ext uri="{BB962C8B-B14F-4D97-AF65-F5344CB8AC3E}">
        <p14:creationId xmlns:p14="http://schemas.microsoft.com/office/powerpoint/2010/main" val="363105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Network Connection</a:t>
            </a:r>
          </a:p>
        </p:txBody>
      </p:sp>
      <p:sp>
        <p:nvSpPr>
          <p:cNvPr id="15363" name="Content Placeholder 2"/>
          <p:cNvSpPr>
            <a:spLocks noGrp="1"/>
          </p:cNvSpPr>
          <p:nvPr>
            <p:ph idx="1"/>
          </p:nvPr>
        </p:nvSpPr>
        <p:spPr/>
        <p:txBody>
          <a:bodyPr/>
          <a:lstStyle/>
          <a:p>
            <a:pPr eaLnBrk="1" hangingPunct="1"/>
            <a:r>
              <a:rPr lang="en-US" smtClean="0"/>
              <a:t>These are no different from the cables run from the LAN room to a wired user’s computer</a:t>
            </a:r>
          </a:p>
          <a:p>
            <a:pPr eaLnBrk="1" hangingPunct="1"/>
            <a:r>
              <a:rPr lang="en-US" smtClean="0"/>
              <a:t>These cables just terminate in the space where the access point will be</a:t>
            </a:r>
          </a:p>
          <a:p>
            <a:pPr eaLnBrk="1" hangingPunct="1"/>
            <a:r>
              <a:rPr lang="en-US" smtClean="0"/>
              <a:t>All of the usual structured cabling system requirements still apply</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5685E9-39CB-4B43-84EC-C8BAEEC16B8D}" type="slidenum">
              <a:rPr lang="en-US" smtClean="0"/>
              <a:pPr eaLnBrk="1" hangingPunct="1"/>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Network Connection</a:t>
            </a:r>
          </a:p>
        </p:txBody>
      </p:sp>
      <p:sp>
        <p:nvSpPr>
          <p:cNvPr id="16387" name="Rectangle 3"/>
          <p:cNvSpPr>
            <a:spLocks noGrp="1" noChangeArrowheads="1"/>
          </p:cNvSpPr>
          <p:nvPr>
            <p:ph idx="1"/>
          </p:nvPr>
        </p:nvSpPr>
        <p:spPr/>
        <p:txBody>
          <a:bodyPr/>
          <a:lstStyle/>
          <a:p>
            <a:pPr eaLnBrk="1" hangingPunct="1"/>
            <a:r>
              <a:rPr lang="en-US" smtClean="0"/>
              <a:t>To ease the rearrangement or addition of access points in an area run the cable from the LAN room to a standard UTP cable surface mount box</a:t>
            </a:r>
          </a:p>
          <a:p>
            <a:pPr eaLnBrk="1" hangingPunct="1"/>
            <a:r>
              <a:rPr lang="en-US" smtClean="0"/>
              <a:t>Then attach the access point to the outlet box with a patch cable</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ED4CE4-D4F7-45FC-AE7B-4FB231A68501}" type="slidenum">
              <a:rPr lang="en-US" smtClean="0"/>
              <a:pPr eaLnBrk="1" hangingPunct="1"/>
              <a:t>32</a:t>
            </a:fld>
            <a:endParaRPr lang="en-US" smtClean="0"/>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Network Connection</a:t>
            </a:r>
          </a:p>
        </p:txBody>
      </p:sp>
      <p:sp>
        <p:nvSpPr>
          <p:cNvPr id="17411" name="Content Placeholder 2"/>
          <p:cNvSpPr>
            <a:spLocks noGrp="1"/>
          </p:cNvSpPr>
          <p:nvPr>
            <p:ph idx="1"/>
          </p:nvPr>
        </p:nvSpPr>
        <p:spPr/>
        <p:txBody>
          <a:bodyPr/>
          <a:lstStyle/>
          <a:p>
            <a:pPr eaLnBrk="1" hangingPunct="1"/>
            <a:r>
              <a:rPr lang="en-US" smtClean="0"/>
              <a:t>As long as the limits on cable length are adhered to the access point can be relocated by changing the patch cable length, rather than running a new cable</a:t>
            </a:r>
          </a:p>
          <a:p>
            <a:pPr eaLnBrk="1" hangingPunct="1"/>
            <a:r>
              <a:rPr lang="en-US" smtClean="0"/>
              <a:t>So an additional access point can be added to increase availability or throughput, run two cables to each location</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A2EA9A-D5A2-45EE-BD58-985768AEF7E5}" type="slidenum">
              <a:rPr lang="en-US" smtClean="0"/>
              <a:pPr eaLnBrk="1" hangingPunct="1"/>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Network Connection</a:t>
            </a:r>
          </a:p>
        </p:txBody>
      </p:sp>
      <p:sp>
        <p:nvSpPr>
          <p:cNvPr id="18435" name="Rectangle 3"/>
          <p:cNvSpPr>
            <a:spLocks noGrp="1" noChangeArrowheads="1"/>
          </p:cNvSpPr>
          <p:nvPr>
            <p:ph idx="1"/>
          </p:nvPr>
        </p:nvSpPr>
        <p:spPr/>
        <p:txBody>
          <a:bodyPr/>
          <a:lstStyle/>
          <a:p>
            <a:pPr eaLnBrk="1" hangingPunct="1"/>
            <a:r>
              <a:rPr lang="en-US" smtClean="0"/>
              <a:t>In 2006 some work was begun on a set of specifications for the cabling for access points</a:t>
            </a:r>
          </a:p>
          <a:p>
            <a:pPr eaLnBrk="1" hangingPunct="1"/>
            <a:r>
              <a:rPr lang="en-US" smtClean="0"/>
              <a:t>ISO/IEC 24704-2004 and TIA TSB-162 both address this</a:t>
            </a:r>
          </a:p>
          <a:p>
            <a:pPr eaLnBrk="1" hangingPunct="1"/>
            <a:r>
              <a:rPr lang="en-US" smtClean="0"/>
              <a:t>They both suggest overlaying the site with a series of 12 meter radius honeycomb cells for the ISO/IEC standard and a square for the TIA version</a:t>
            </a: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094528-46B0-49DD-AACF-C68FCB16E4F5}" type="slidenum">
              <a:rPr lang="en-US" smtClean="0"/>
              <a:pPr eaLnBrk="1" hangingPunct="1"/>
              <a:t>34</a:t>
            </a:fld>
            <a:endParaRPr lang="en-US" smtClean="0"/>
          </a:p>
        </p:txBody>
      </p:sp>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Network Connection</a:t>
            </a:r>
          </a:p>
        </p:txBody>
      </p:sp>
      <p:sp>
        <p:nvSpPr>
          <p:cNvPr id="19459" name="Content Placeholder 2"/>
          <p:cNvSpPr>
            <a:spLocks noGrp="1"/>
          </p:cNvSpPr>
          <p:nvPr>
            <p:ph idx="1"/>
          </p:nvPr>
        </p:nvSpPr>
        <p:spPr/>
        <p:txBody>
          <a:bodyPr/>
          <a:lstStyle/>
          <a:p>
            <a:pPr eaLnBrk="1" hangingPunct="1"/>
            <a:r>
              <a:rPr lang="en-US" smtClean="0"/>
              <a:t>One cable for an access point is to be run to each of these</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6B4299-F763-4BD1-9D3B-64A0FECAC8B0}" type="slidenum">
              <a:rPr lang="en-US" smtClean="0"/>
              <a:pP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Bandwidth Considerations</a:t>
            </a:r>
          </a:p>
        </p:txBody>
      </p:sp>
      <p:sp>
        <p:nvSpPr>
          <p:cNvPr id="20483" name="Content Placeholder 2"/>
          <p:cNvSpPr>
            <a:spLocks noGrp="1"/>
          </p:cNvSpPr>
          <p:nvPr>
            <p:ph idx="1"/>
          </p:nvPr>
        </p:nvSpPr>
        <p:spPr/>
        <p:txBody>
          <a:bodyPr/>
          <a:lstStyle/>
          <a:p>
            <a:pPr eaLnBrk="1" hangingPunct="1"/>
            <a:r>
              <a:rPr lang="en-US" smtClean="0"/>
              <a:t>As the speeds of wireless systems increase so must the cabling system connecting the access points back to the main wired infrastructure</a:t>
            </a:r>
          </a:p>
          <a:p>
            <a:pPr eaLnBrk="1" hangingPunct="1"/>
            <a:r>
              <a:rPr lang="en-US" smtClean="0"/>
              <a:t>Some of the proposed standards such as 802.11ac and 802.11ad will require gigabit or higher links</a:t>
            </a:r>
          </a:p>
          <a:p>
            <a:pPr eaLnBrk="1" hangingPunct="1"/>
            <a:r>
              <a:rPr lang="en-US" smtClean="0"/>
              <a:t>This is even true of 802.11n systems using multiple radios in a single access point</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CFE59A-88AC-4EE5-8F09-6FB5858D98FB}" type="slidenum">
              <a:rPr lang="en-US" smtClean="0"/>
              <a:pPr eaLnBrk="1" hangingPunct="1"/>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Bandwidth Considerations</a:t>
            </a:r>
          </a:p>
        </p:txBody>
      </p:sp>
      <p:sp>
        <p:nvSpPr>
          <p:cNvPr id="21507" name="Content Placeholder 2"/>
          <p:cNvSpPr>
            <a:spLocks noGrp="1"/>
          </p:cNvSpPr>
          <p:nvPr>
            <p:ph idx="1"/>
          </p:nvPr>
        </p:nvSpPr>
        <p:spPr/>
        <p:txBody>
          <a:bodyPr/>
          <a:lstStyle/>
          <a:p>
            <a:pPr eaLnBrk="1" hangingPunct="1"/>
            <a:r>
              <a:rPr lang="en-US" smtClean="0"/>
              <a:t>Here are several slides that summarize this quite well</a:t>
            </a:r>
          </a:p>
          <a:p>
            <a:pPr eaLnBrk="1" hangingPunct="1"/>
            <a:r>
              <a:rPr lang="en-US" smtClean="0"/>
              <a:t>They were prepared by Oberon for a BICSI webinar from April 2011</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9180D2-E295-4C10-9B45-1CCD2D95473E}"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Bandwidth Considerations</a:t>
            </a:r>
          </a:p>
        </p:txBody>
      </p:sp>
      <p:sp>
        <p:nvSpPr>
          <p:cNvPr id="22531" name="Content Placeholder 2"/>
          <p:cNvSpPr>
            <a:spLocks noGrp="1"/>
          </p:cNvSpPr>
          <p:nvPr>
            <p:ph idx="1"/>
          </p:nvPr>
        </p:nvSpPr>
        <p:spPr/>
        <p:txBody>
          <a:bodyPr/>
          <a:lstStyle/>
          <a:p>
            <a:pPr eaLnBrk="1" hangingPunct="1"/>
            <a:endParaRPr lang="en-US" smtClean="0"/>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6F077F-FF0E-4B23-8403-89550583D26C}" type="slidenum">
              <a:rPr lang="en-US" smtClean="0"/>
              <a:pPr eaLnBrk="1" hangingPunct="1"/>
              <a:t>38</a:t>
            </a:fld>
            <a:endParaRPr lang="en-US" smtClean="0"/>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val="0"/>
              </a:ext>
            </a:extLst>
          </a:blip>
          <a:srcRect l="17188" t="27547" r="13367" b="1620"/>
          <a:stretch>
            <a:fillRect/>
          </a:stretch>
        </p:blipFill>
        <p:spPr bwMode="auto">
          <a:xfrm>
            <a:off x="1574800" y="1627188"/>
            <a:ext cx="5824538" cy="44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Bandwidth Considerations</a:t>
            </a:r>
          </a:p>
        </p:txBody>
      </p:sp>
      <p:sp>
        <p:nvSpPr>
          <p:cNvPr id="23555" name="Content Placeholder 2"/>
          <p:cNvSpPr>
            <a:spLocks noGrp="1"/>
          </p:cNvSpPr>
          <p:nvPr>
            <p:ph idx="1"/>
          </p:nvPr>
        </p:nvSpPr>
        <p:spPr/>
        <p:txBody>
          <a:bodyPr/>
          <a:lstStyle/>
          <a:p>
            <a:pPr eaLnBrk="1" hangingPunct="1"/>
            <a:endParaRPr lang="en-US" smtClean="0"/>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08B2B4-77FF-4B54-A116-6AE3DD9A90C3}" type="slidenum">
              <a:rPr lang="en-US" smtClean="0"/>
              <a:pPr eaLnBrk="1" hangingPunct="1"/>
              <a:t>39</a:t>
            </a:fld>
            <a:endParaRPr lang="en-US" smtClean="0"/>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l="17188" t="28009" r="13889" b="2083"/>
          <a:stretch>
            <a:fillRect/>
          </a:stretch>
        </p:blipFill>
        <p:spPr bwMode="auto">
          <a:xfrm>
            <a:off x="1660525" y="1627188"/>
            <a:ext cx="58483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Access Point Mounting</a:t>
            </a:r>
          </a:p>
        </p:txBody>
      </p:sp>
      <p:pic>
        <p:nvPicPr>
          <p:cNvPr id="7171" name="Picture 3" descr="CableInCeiling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8313" y="1476375"/>
            <a:ext cx="5805487" cy="4494213"/>
          </a:xfrm>
        </p:spPr>
      </p:pic>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F60623-03F1-46D9-A473-0B6989658CD7}" type="slidenum">
              <a:rPr lang="en-US" smtClean="0"/>
              <a:pPr eaLnBrk="1" hangingPunct="1"/>
              <a:t>4</a:t>
            </a:fld>
            <a:endParaRPr lang="en-US" smtClean="0"/>
          </a:p>
        </p:txBody>
      </p:sp>
      <p:sp>
        <p:nvSpPr>
          <p:cNvPr id="71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Bandwidth Considerations</a:t>
            </a:r>
          </a:p>
        </p:txBody>
      </p:sp>
      <p:sp>
        <p:nvSpPr>
          <p:cNvPr id="24579" name="Content Placeholder 2"/>
          <p:cNvSpPr>
            <a:spLocks noGrp="1"/>
          </p:cNvSpPr>
          <p:nvPr>
            <p:ph idx="1"/>
          </p:nvPr>
        </p:nvSpPr>
        <p:spPr/>
        <p:txBody>
          <a:bodyPr/>
          <a:lstStyle/>
          <a:p>
            <a:pPr eaLnBrk="1" hangingPunct="1"/>
            <a:endParaRPr lang="en-US" smtClean="0"/>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272C32-B0C6-4E00-A972-7B2BE8E2FB5C}" type="slidenum">
              <a:rPr lang="en-US" smtClean="0"/>
              <a:pPr eaLnBrk="1" hangingPunct="1"/>
              <a:t>40</a:t>
            </a:fld>
            <a:endParaRPr lang="en-US" smtClean="0"/>
          </a:p>
        </p:txBody>
      </p:sp>
      <p:pic>
        <p:nvPicPr>
          <p:cNvPr id="24582" name="Picture 2"/>
          <p:cNvPicPr>
            <a:picLocks noChangeAspect="1" noChangeArrowheads="1"/>
          </p:cNvPicPr>
          <p:nvPr/>
        </p:nvPicPr>
        <p:blipFill>
          <a:blip r:embed="rId2">
            <a:extLst>
              <a:ext uri="{28A0092B-C50C-407E-A947-70E740481C1C}">
                <a14:useLocalDpi xmlns:a14="http://schemas.microsoft.com/office/drawing/2010/main" val="0"/>
              </a:ext>
            </a:extLst>
          </a:blip>
          <a:srcRect l="15973" t="27779" r="13368" b="1970"/>
          <a:stretch>
            <a:fillRect/>
          </a:stretch>
        </p:blipFill>
        <p:spPr bwMode="auto">
          <a:xfrm>
            <a:off x="1557338" y="1625600"/>
            <a:ext cx="5995987"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Bandwidth Considerations</a:t>
            </a:r>
          </a:p>
        </p:txBody>
      </p:sp>
      <p:sp>
        <p:nvSpPr>
          <p:cNvPr id="25603" name="Content Placeholder 2"/>
          <p:cNvSpPr>
            <a:spLocks noGrp="1"/>
          </p:cNvSpPr>
          <p:nvPr>
            <p:ph idx="1"/>
          </p:nvPr>
        </p:nvSpPr>
        <p:spPr/>
        <p:txBody>
          <a:bodyPr/>
          <a:lstStyle/>
          <a:p>
            <a:pPr eaLnBrk="1" hangingPunct="1"/>
            <a:endParaRPr lang="en-US" smtClean="0"/>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2D9F3B-342F-4E0A-B9EC-D3B23F22584F}" type="slidenum">
              <a:rPr lang="en-US" smtClean="0"/>
              <a:pPr eaLnBrk="1" hangingPunct="1"/>
              <a:t>41</a:t>
            </a:fld>
            <a:endParaRPr lang="en-US" smtClean="0"/>
          </a:p>
        </p:txBody>
      </p:sp>
      <p:pic>
        <p:nvPicPr>
          <p:cNvPr id="25606" name="Picture 2"/>
          <p:cNvPicPr>
            <a:picLocks noChangeAspect="1" noChangeArrowheads="1"/>
          </p:cNvPicPr>
          <p:nvPr/>
        </p:nvPicPr>
        <p:blipFill>
          <a:blip r:embed="rId2">
            <a:extLst>
              <a:ext uri="{28A0092B-C50C-407E-A947-70E740481C1C}">
                <a14:useLocalDpi xmlns:a14="http://schemas.microsoft.com/office/drawing/2010/main" val="0"/>
              </a:ext>
            </a:extLst>
          </a:blip>
          <a:srcRect l="16145" t="27547" r="13368" b="2010"/>
          <a:stretch>
            <a:fillRect/>
          </a:stretch>
        </p:blipFill>
        <p:spPr bwMode="auto">
          <a:xfrm>
            <a:off x="1506538" y="1666875"/>
            <a:ext cx="59817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Bandwidth Considerations</a:t>
            </a:r>
          </a:p>
        </p:txBody>
      </p:sp>
      <p:sp>
        <p:nvSpPr>
          <p:cNvPr id="26627" name="Content Placeholder 2"/>
          <p:cNvSpPr>
            <a:spLocks noGrp="1"/>
          </p:cNvSpPr>
          <p:nvPr>
            <p:ph idx="1"/>
          </p:nvPr>
        </p:nvSpPr>
        <p:spPr/>
        <p:txBody>
          <a:bodyPr/>
          <a:lstStyle/>
          <a:p>
            <a:pPr eaLnBrk="1" hangingPunct="1"/>
            <a:endParaRPr lang="en-US" smtClean="0"/>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EDF512-3408-48C7-9DFA-2DE3FF5F33C5}" type="slidenum">
              <a:rPr lang="en-US" smtClean="0"/>
              <a:pPr eaLnBrk="1" hangingPunct="1"/>
              <a:t>42</a:t>
            </a:fld>
            <a:endParaRPr lang="en-US" smtClean="0"/>
          </a:p>
        </p:txBody>
      </p:sp>
      <p:pic>
        <p:nvPicPr>
          <p:cNvPr id="26630" name="Picture 2"/>
          <p:cNvPicPr>
            <a:picLocks noChangeAspect="1" noChangeArrowheads="1"/>
          </p:cNvPicPr>
          <p:nvPr/>
        </p:nvPicPr>
        <p:blipFill>
          <a:blip r:embed="rId2">
            <a:extLst>
              <a:ext uri="{28A0092B-C50C-407E-A947-70E740481C1C}">
                <a14:useLocalDpi xmlns:a14="http://schemas.microsoft.com/office/drawing/2010/main" val="0"/>
              </a:ext>
            </a:extLst>
          </a:blip>
          <a:srcRect l="15971" t="27779" r="13368" b="2083"/>
          <a:stretch>
            <a:fillRect/>
          </a:stretch>
        </p:blipFill>
        <p:spPr bwMode="auto">
          <a:xfrm>
            <a:off x="1557338" y="1643063"/>
            <a:ext cx="599598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Electrical Power Connection</a:t>
            </a:r>
          </a:p>
        </p:txBody>
      </p:sp>
      <p:sp>
        <p:nvSpPr>
          <p:cNvPr id="27651" name="Rectangle 3"/>
          <p:cNvSpPr>
            <a:spLocks noGrp="1" noChangeArrowheads="1"/>
          </p:cNvSpPr>
          <p:nvPr>
            <p:ph idx="1"/>
          </p:nvPr>
        </p:nvSpPr>
        <p:spPr/>
        <p:txBody>
          <a:bodyPr/>
          <a:lstStyle/>
          <a:p>
            <a:pPr eaLnBrk="1" hangingPunct="1"/>
            <a:r>
              <a:rPr lang="en-US" smtClean="0"/>
              <a:t>Every access point must be supplied with electrical power</a:t>
            </a:r>
          </a:p>
          <a:p>
            <a:pPr eaLnBrk="1" hangingPunct="1"/>
            <a:r>
              <a:rPr lang="en-US" smtClean="0"/>
              <a:t>There are two basic ways to do this for those APs mounted inside a building</a:t>
            </a:r>
          </a:p>
          <a:p>
            <a:pPr lvl="1" eaLnBrk="1" hangingPunct="1"/>
            <a:r>
              <a:rPr lang="en-US" smtClean="0"/>
              <a:t>Standard Electrical Outlet</a:t>
            </a:r>
          </a:p>
          <a:p>
            <a:pPr lvl="1" eaLnBrk="1" hangingPunct="1"/>
            <a:r>
              <a:rPr lang="en-US" smtClean="0"/>
              <a:t>PoE</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7654C2-BEB7-457C-B56A-4BA5D589F89E}" type="slidenum">
              <a:rPr lang="en-US" smtClean="0"/>
              <a:pPr eaLnBrk="1" hangingPunct="1"/>
              <a:t>43</a:t>
            </a:fld>
            <a:endParaRPr lang="en-US" smtClean="0"/>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Standard Electrical Power</a:t>
            </a:r>
          </a:p>
        </p:txBody>
      </p:sp>
      <p:sp>
        <p:nvSpPr>
          <p:cNvPr id="28675" name="Rectangle 3"/>
          <p:cNvSpPr>
            <a:spLocks noGrp="1" noChangeArrowheads="1"/>
          </p:cNvSpPr>
          <p:nvPr>
            <p:ph idx="1"/>
          </p:nvPr>
        </p:nvSpPr>
        <p:spPr/>
        <p:txBody>
          <a:bodyPr/>
          <a:lstStyle/>
          <a:p>
            <a:pPr eaLnBrk="1" hangingPunct="1"/>
            <a:r>
              <a:rPr lang="en-US" smtClean="0"/>
              <a:t>In general, electrical connections for computer equipment should be made using </a:t>
            </a:r>
            <a:r>
              <a:rPr lang="en-US" smtClean="0">
                <a:solidFill>
                  <a:srgbClr val="000000"/>
                </a:solidFill>
                <a:cs typeface="Times New Roman" pitchFamily="18" charset="0"/>
              </a:rPr>
              <a:t>a dedicated, isolated, and grounded circuit</a:t>
            </a:r>
          </a:p>
          <a:p>
            <a:pPr eaLnBrk="1" hangingPunct="1"/>
            <a:r>
              <a:rPr lang="en-US" smtClean="0">
                <a:solidFill>
                  <a:srgbClr val="000000"/>
                </a:solidFill>
                <a:cs typeface="Times New Roman" pitchFamily="18" charset="0"/>
              </a:rPr>
              <a:t>This means each circuit goes from its own breaker in the breaker panel to a single outlet</a:t>
            </a:r>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754D35-9CF2-4E1C-B285-C85482C61775}" type="slidenum">
              <a:rPr lang="en-US" smtClean="0"/>
              <a:pPr eaLnBrk="1" hangingPunct="1"/>
              <a:t>44</a:t>
            </a:fld>
            <a:endParaRPr lang="en-US" smtClean="0"/>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Standard Electrical Power</a:t>
            </a:r>
          </a:p>
        </p:txBody>
      </p:sp>
      <p:sp>
        <p:nvSpPr>
          <p:cNvPr id="29699" name="Content Placeholder 2"/>
          <p:cNvSpPr>
            <a:spLocks noGrp="1"/>
          </p:cNvSpPr>
          <p:nvPr>
            <p:ph idx="1"/>
          </p:nvPr>
        </p:nvSpPr>
        <p:spPr/>
        <p:txBody>
          <a:bodyPr/>
          <a:lstStyle/>
          <a:p>
            <a:pPr eaLnBrk="1" hangingPunct="1"/>
            <a:r>
              <a:rPr lang="en-US" smtClean="0">
                <a:solidFill>
                  <a:srgbClr val="000000"/>
                </a:solidFill>
                <a:cs typeface="Times New Roman" pitchFamily="18" charset="0"/>
              </a:rPr>
              <a:t>The circuit should also have an isolated ground, which is one that is attached directly to the ground for the building using a ground wire in the same bundle with the other wires for the circuit</a:t>
            </a:r>
          </a:p>
          <a:p>
            <a:pPr eaLnBrk="1" hangingPunct="1"/>
            <a:r>
              <a:rPr lang="en-US" smtClean="0">
                <a:solidFill>
                  <a:srgbClr val="000000"/>
                </a:solidFill>
                <a:cs typeface="Times New Roman" pitchFamily="18" charset="0"/>
              </a:rPr>
              <a:t>This type of circuit is designated by an orange outlet with a small green triangle</a:t>
            </a:r>
            <a:endParaRPr lang="en-US" smtClean="0"/>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D07442-EDC6-41BA-B75B-C7A7E80B77F9}"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Dedicated Isolated Grounded</a:t>
            </a:r>
          </a:p>
        </p:txBody>
      </p:sp>
      <p:pic>
        <p:nvPicPr>
          <p:cNvPr id="30723" name="Picture 3" descr="OutletOran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3" t="218" r="3671" b="586"/>
          <a:stretch>
            <a:fillRect/>
          </a:stretch>
        </p:blipFill>
        <p:spPr>
          <a:xfrm>
            <a:off x="3252788" y="1544638"/>
            <a:ext cx="2432050" cy="4276725"/>
          </a:xfrm>
        </p:spPr>
      </p:pic>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EDE0EF-7833-400A-8D85-09C18419DC0B}" type="slidenum">
              <a:rPr lang="en-US" smtClean="0"/>
              <a:pPr eaLnBrk="1" hangingPunct="1"/>
              <a:t>46</a:t>
            </a:fld>
            <a:endParaRPr lang="en-US" smtClean="0"/>
          </a:p>
        </p:txBody>
      </p:sp>
      <p:sp>
        <p:nvSpPr>
          <p:cNvPr id="30725" name="Footer Placeholder 5"/>
          <p:cNvSpPr>
            <a:spLocks noGrp="1"/>
          </p:cNvSpPr>
          <p:nvPr>
            <p:ph type="ftr" sz="quarter" idx="11"/>
          </p:nvPr>
        </p:nvSpPr>
        <p:spPr>
          <a:xfrm>
            <a:off x="2743200" y="6140450"/>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solidFill>
                  <a:srgbClr val="000000"/>
                </a:solidFill>
                <a:cs typeface="Times New Roman" pitchFamily="18" charset="0"/>
              </a:rPr>
              <a:t>Standard Electrical Power</a:t>
            </a:r>
          </a:p>
        </p:txBody>
      </p:sp>
      <p:sp>
        <p:nvSpPr>
          <p:cNvPr id="31747" name="Rectangle 3"/>
          <p:cNvSpPr>
            <a:spLocks noGrp="1" noChangeArrowheads="1"/>
          </p:cNvSpPr>
          <p:nvPr>
            <p:ph idx="1"/>
          </p:nvPr>
        </p:nvSpPr>
        <p:spPr/>
        <p:txBody>
          <a:bodyPr/>
          <a:lstStyle/>
          <a:p>
            <a:pPr eaLnBrk="1" hangingPunct="1"/>
            <a:r>
              <a:rPr lang="en-US" smtClean="0"/>
              <a:t>Such a circuit is more costly to install than a standard shared circuit</a:t>
            </a:r>
          </a:p>
          <a:p>
            <a:pPr eaLnBrk="1" hangingPunct="1"/>
            <a:r>
              <a:rPr lang="en-US" smtClean="0"/>
              <a:t>As an access point is not a heavy user of electrical power, a normal shared circuit may suffice</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74A968-9EF6-47A1-822A-C7D5D8B461A8}" type="slidenum">
              <a:rPr lang="en-US" smtClean="0"/>
              <a:pPr eaLnBrk="1" hangingPunct="1"/>
              <a:t>47</a:t>
            </a:fld>
            <a:endParaRPr lang="en-US" smtClean="0"/>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Power Over Ethernet</a:t>
            </a:r>
          </a:p>
        </p:txBody>
      </p:sp>
      <p:sp>
        <p:nvSpPr>
          <p:cNvPr id="32771" name="Rectangle 3"/>
          <p:cNvSpPr>
            <a:spLocks noGrp="1" noChangeArrowheads="1"/>
          </p:cNvSpPr>
          <p:nvPr>
            <p:ph idx="1"/>
          </p:nvPr>
        </p:nvSpPr>
        <p:spPr/>
        <p:txBody>
          <a:bodyPr/>
          <a:lstStyle/>
          <a:p>
            <a:pPr eaLnBrk="1" hangingPunct="1"/>
            <a:r>
              <a:rPr lang="en-US" smtClean="0"/>
              <a:t>When no electrical power is near, a PoE – Power Over Ethernet electrical connection can be used</a:t>
            </a:r>
          </a:p>
          <a:p>
            <a:pPr eaLnBrk="1" hangingPunct="1"/>
            <a:r>
              <a:rPr lang="en-US" smtClean="0"/>
              <a:t>This method sends DC power over wires 5 and 6 for the positive, and 7 and 8 for the negative</a:t>
            </a:r>
          </a:p>
          <a:p>
            <a:pPr eaLnBrk="1" hangingPunct="1"/>
            <a:r>
              <a:rPr lang="en-US" smtClean="0"/>
              <a:t>This is a low power connection at 12.95 watts and 48 volts</a:t>
            </a:r>
          </a:p>
          <a:p>
            <a:pPr eaLnBrk="1" hangingPunct="1"/>
            <a:r>
              <a:rPr lang="en-US" smtClean="0"/>
              <a:t>The PoE standard is the IEEE’s 802.3af</a:t>
            </a: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A7D4E7-7023-4315-9E4B-FBE2AF8391A3}" type="slidenum">
              <a:rPr lang="en-US" smtClean="0"/>
              <a:pPr eaLnBrk="1" hangingPunct="1"/>
              <a:t>48</a:t>
            </a:fld>
            <a:endParaRPr lang="en-US" smtClean="0"/>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Power Over Ethernet</a:t>
            </a:r>
          </a:p>
        </p:txBody>
      </p:sp>
      <p:sp>
        <p:nvSpPr>
          <p:cNvPr id="33795" name="Content Placeholder 2"/>
          <p:cNvSpPr>
            <a:spLocks noGrp="1"/>
          </p:cNvSpPr>
          <p:nvPr>
            <p:ph idx="1"/>
          </p:nvPr>
        </p:nvSpPr>
        <p:spPr/>
        <p:txBody>
          <a:bodyPr/>
          <a:lstStyle/>
          <a:p>
            <a:pPr eaLnBrk="1" hangingPunct="1"/>
            <a:r>
              <a:rPr lang="en-US" smtClean="0"/>
              <a:t>The current ways to provide PoE include</a:t>
            </a:r>
          </a:p>
          <a:p>
            <a:pPr lvl="1" eaLnBrk="1" hangingPunct="1"/>
            <a:r>
              <a:rPr lang="en-US" smtClean="0"/>
              <a:t>Single port injector</a:t>
            </a:r>
          </a:p>
          <a:p>
            <a:pPr lvl="1" eaLnBrk="1" hangingPunct="1"/>
            <a:r>
              <a:rPr lang="en-US" smtClean="0"/>
              <a:t>Multi port injector</a:t>
            </a:r>
          </a:p>
          <a:p>
            <a:pPr lvl="1" eaLnBrk="1" hangingPunct="1"/>
            <a:r>
              <a:rPr lang="en-US" smtClean="0"/>
              <a:t>Switch with PoE built-in</a:t>
            </a:r>
          </a:p>
          <a:p>
            <a:pPr eaLnBrk="1" hangingPunct="1"/>
            <a:r>
              <a:rPr lang="en-US" smtClean="0"/>
              <a:t>A single port injector supplies power to a single device</a:t>
            </a:r>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0FFBBE-6746-41A5-B5E4-94A59425D6EB}" type="slidenum">
              <a:rPr lang="en-US" smtClean="0"/>
              <a:pPr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Point Mounting</a:t>
            </a:r>
            <a:endParaRPr lang="en-US" dirty="0"/>
          </a:p>
        </p:txBody>
      </p:sp>
      <p:sp>
        <p:nvSpPr>
          <p:cNvPr id="3" name="Content Placeholder 2"/>
          <p:cNvSpPr>
            <a:spLocks noGrp="1"/>
          </p:cNvSpPr>
          <p:nvPr>
            <p:ph idx="1"/>
          </p:nvPr>
        </p:nvSpPr>
        <p:spPr/>
        <p:txBody>
          <a:bodyPr/>
          <a:lstStyle/>
          <a:p>
            <a:r>
              <a:rPr lang="en-US" smtClean="0"/>
              <a:t>There are several ways an access point can be mounted</a:t>
            </a:r>
          </a:p>
          <a:p>
            <a:r>
              <a:rPr lang="en-US" smtClean="0"/>
              <a:t>Here</a:t>
            </a:r>
            <a:r>
              <a:rPr lang="en-US" baseline="0" smtClean="0"/>
              <a:t> are several examples from an October 2013 webinar by Commscope</a:t>
            </a:r>
            <a:endParaRPr lang="en-US" dirty="0"/>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5</a:t>
            </a:fld>
            <a:endParaRPr lang="en-US" dirty="0"/>
          </a:p>
        </p:txBody>
      </p:sp>
    </p:spTree>
    <p:extLst>
      <p:ext uri="{BB962C8B-B14F-4D97-AF65-F5344CB8AC3E}">
        <p14:creationId xmlns:p14="http://schemas.microsoft.com/office/powerpoint/2010/main" val="1529857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Power Over Ethernet</a:t>
            </a:r>
          </a:p>
        </p:txBody>
      </p:sp>
      <p:sp>
        <p:nvSpPr>
          <p:cNvPr id="34819" name="Rectangle 3"/>
          <p:cNvSpPr>
            <a:spLocks noGrp="1" noChangeArrowheads="1"/>
          </p:cNvSpPr>
          <p:nvPr>
            <p:ph idx="1"/>
          </p:nvPr>
        </p:nvSpPr>
        <p:spPr/>
        <p:txBody>
          <a:bodyPr/>
          <a:lstStyle/>
          <a:p>
            <a:pPr eaLnBrk="1" hangingPunct="1"/>
            <a:r>
              <a:rPr lang="en-US" smtClean="0"/>
              <a:t>A multiport injector supplies power to as many devices as the injector has ports, usually from 4 to 12 ports</a:t>
            </a:r>
          </a:p>
          <a:p>
            <a:pPr eaLnBrk="1" hangingPunct="1"/>
            <a:r>
              <a:rPr lang="en-US" smtClean="0"/>
              <a:t>A switch with PoE built-in is the best choice</a:t>
            </a:r>
          </a:p>
          <a:p>
            <a:pPr eaLnBrk="1" hangingPunct="1"/>
            <a:r>
              <a:rPr lang="en-US" smtClean="0"/>
              <a:t>Of course the device must be able to accept power over Ethernet</a:t>
            </a:r>
          </a:p>
          <a:p>
            <a:pPr eaLnBrk="1" hangingPunct="1"/>
            <a:r>
              <a:rPr lang="en-US" smtClean="0"/>
              <a:t>Many newer devices can</a:t>
            </a: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B64485-B395-4513-9539-0548CC33C945}" type="slidenum">
              <a:rPr lang="en-US" smtClean="0"/>
              <a:pPr eaLnBrk="1" hangingPunct="1"/>
              <a:t>50</a:t>
            </a:fld>
            <a:endParaRPr lang="en-US" smtClean="0"/>
          </a:p>
        </p:txBody>
      </p:sp>
      <p:sp>
        <p:nvSpPr>
          <p:cNvPr id="348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Power Over Ethernet</a:t>
            </a:r>
          </a:p>
        </p:txBody>
      </p:sp>
      <p:sp>
        <p:nvSpPr>
          <p:cNvPr id="35843" name="Content Placeholder 2"/>
          <p:cNvSpPr>
            <a:spLocks noGrp="1"/>
          </p:cNvSpPr>
          <p:nvPr>
            <p:ph idx="1"/>
          </p:nvPr>
        </p:nvSpPr>
        <p:spPr/>
        <p:txBody>
          <a:bodyPr/>
          <a:lstStyle/>
          <a:p>
            <a:pPr eaLnBrk="1" hangingPunct="1"/>
            <a:r>
              <a:rPr lang="en-US" smtClean="0"/>
              <a:t>For those that cannot, a splitter is used to break the power out of the Ethernet cable and deliver it to the standard power port of the device</a:t>
            </a:r>
          </a:p>
          <a:p>
            <a:pPr eaLnBrk="1" hangingPunct="1"/>
            <a:r>
              <a:rPr lang="en-US" smtClean="0"/>
              <a:t>For example, here is a diagram from Cisco showing the use of these three options with one of their access points</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8CC9FF-934E-4F34-B3AB-A223B38D1886}" type="slidenum">
              <a:rPr lang="en-US" smtClean="0"/>
              <a:pPr eaLnBrk="1" hangingPunct="1"/>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Power Over Ethernet</a:t>
            </a:r>
          </a:p>
        </p:txBody>
      </p:sp>
      <p:pic>
        <p:nvPicPr>
          <p:cNvPr id="36867" name="Picture 4" descr="PoECisc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363663"/>
            <a:ext cx="6477000" cy="4672012"/>
          </a:xfrm>
        </p:spPr>
      </p:pic>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868F82-C045-42BF-8D77-A389C2ABC37D}" type="slidenum">
              <a:rPr lang="en-US" smtClean="0"/>
              <a:pPr eaLnBrk="1" hangingPunct="1"/>
              <a:t>52</a:t>
            </a:fld>
            <a:endParaRPr lang="en-US" smtClean="0"/>
          </a:p>
        </p:txBody>
      </p:sp>
      <p:sp>
        <p:nvSpPr>
          <p:cNvPr id="36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Antenna</a:t>
            </a:r>
          </a:p>
        </p:txBody>
      </p:sp>
      <p:sp>
        <p:nvSpPr>
          <p:cNvPr id="37891" name="Rectangle 3"/>
          <p:cNvSpPr>
            <a:spLocks noGrp="1" noChangeArrowheads="1"/>
          </p:cNvSpPr>
          <p:nvPr>
            <p:ph idx="1"/>
          </p:nvPr>
        </p:nvSpPr>
        <p:spPr/>
        <p:txBody>
          <a:bodyPr/>
          <a:lstStyle/>
          <a:p>
            <a:pPr eaLnBrk="1" hangingPunct="1">
              <a:lnSpc>
                <a:spcPct val="90000"/>
              </a:lnSpc>
            </a:pPr>
            <a:r>
              <a:rPr lang="en-US" smtClean="0"/>
              <a:t>Typically the antennas used for interior wireless networks are those included with the access points</a:t>
            </a:r>
          </a:p>
          <a:p>
            <a:pPr eaLnBrk="1" hangingPunct="1">
              <a:lnSpc>
                <a:spcPct val="90000"/>
              </a:lnSpc>
            </a:pPr>
            <a:r>
              <a:rPr lang="en-US" smtClean="0"/>
              <a:t>But in some cases these will not suffice as the coverage provided by them is not adequate</a:t>
            </a: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08659F-6735-46F8-B172-2296E2A43099}" type="slidenum">
              <a:rPr lang="en-US" smtClean="0"/>
              <a:pPr eaLnBrk="1" hangingPunct="1"/>
              <a:t>53</a:t>
            </a:fld>
            <a:endParaRPr lang="en-US" smtClean="0"/>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Antenna</a:t>
            </a:r>
          </a:p>
        </p:txBody>
      </p:sp>
      <p:sp>
        <p:nvSpPr>
          <p:cNvPr id="38915" name="Content Placeholder 2"/>
          <p:cNvSpPr>
            <a:spLocks noGrp="1"/>
          </p:cNvSpPr>
          <p:nvPr>
            <p:ph idx="1"/>
          </p:nvPr>
        </p:nvSpPr>
        <p:spPr/>
        <p:txBody>
          <a:bodyPr/>
          <a:lstStyle/>
          <a:p>
            <a:pPr eaLnBrk="1" hangingPunct="1">
              <a:lnSpc>
                <a:spcPct val="90000"/>
              </a:lnSpc>
            </a:pPr>
            <a:r>
              <a:rPr lang="en-US" smtClean="0"/>
              <a:t>Each antenna type has a different radiation pattern</a:t>
            </a:r>
          </a:p>
          <a:p>
            <a:pPr eaLnBrk="1" hangingPunct="1">
              <a:lnSpc>
                <a:spcPct val="90000"/>
              </a:lnSpc>
            </a:pPr>
            <a:r>
              <a:rPr lang="en-US" smtClean="0"/>
              <a:t>Regardless of the antenna’s predicted radiation pattern, elements in the environment will change this pattern</a:t>
            </a:r>
          </a:p>
          <a:p>
            <a:pPr eaLnBrk="1" hangingPunct="1">
              <a:lnSpc>
                <a:spcPct val="90000"/>
              </a:lnSpc>
            </a:pPr>
            <a:r>
              <a:rPr lang="en-US" smtClean="0"/>
              <a:t>For example, metal near the antenna, such as sprinkler heads, light fixtures, and the metal structure of the building itself, will alter the expected pattern</a:t>
            </a:r>
          </a:p>
        </p:txBody>
      </p:sp>
      <p:sp>
        <p:nvSpPr>
          <p:cNvPr id="38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7BF922-C4C9-45B7-8F73-98109BE53619}" type="slidenum">
              <a:rPr lang="en-US" smtClean="0"/>
              <a:pPr eaLnBrk="1" hangingPunct="1"/>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Antenna</a:t>
            </a:r>
          </a:p>
        </p:txBody>
      </p:sp>
      <p:sp>
        <p:nvSpPr>
          <p:cNvPr id="39939" name="Rectangle 3"/>
          <p:cNvSpPr>
            <a:spLocks noGrp="1" noChangeArrowheads="1"/>
          </p:cNvSpPr>
          <p:nvPr>
            <p:ph idx="1"/>
          </p:nvPr>
        </p:nvSpPr>
        <p:spPr/>
        <p:txBody>
          <a:bodyPr/>
          <a:lstStyle/>
          <a:p>
            <a:pPr eaLnBrk="1" hangingPunct="1"/>
            <a:r>
              <a:rPr lang="en-US" smtClean="0"/>
              <a:t>This is why, as discussed below, a post installation test must be done</a:t>
            </a:r>
          </a:p>
          <a:p>
            <a:pPr eaLnBrk="1" hangingPunct="1"/>
            <a:r>
              <a:rPr lang="en-US" smtClean="0"/>
              <a:t>What sort of patterns can we expect to start with</a:t>
            </a:r>
          </a:p>
          <a:p>
            <a:pPr eaLnBrk="1" hangingPunct="1"/>
            <a:r>
              <a:rPr lang="en-US" smtClean="0"/>
              <a:t>Let’s briefly review these</a:t>
            </a: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BBDA53-4A1C-4648-9AEC-42881620F1A5}" type="slidenum">
              <a:rPr lang="en-US" smtClean="0"/>
              <a:pPr eaLnBrk="1" hangingPunct="1"/>
              <a:t>55</a:t>
            </a:fld>
            <a:endParaRPr lang="en-US" smtClean="0"/>
          </a:p>
        </p:txBody>
      </p:sp>
      <p:sp>
        <p:nvSpPr>
          <p:cNvPr id="39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Vertical Pattern</a:t>
            </a:r>
          </a:p>
        </p:txBody>
      </p:sp>
      <p:pic>
        <p:nvPicPr>
          <p:cNvPr id="40963" name="Picture 3" descr="DoughnutPatter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98675" y="1260475"/>
            <a:ext cx="4767263" cy="4932363"/>
          </a:xfrm>
        </p:spPr>
      </p:pic>
      <p:sp>
        <p:nvSpPr>
          <p:cNvPr id="40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F61FF7-E945-48D7-9275-0B36C60DE8FC}" type="slidenum">
              <a:rPr lang="en-US" smtClean="0"/>
              <a:pPr eaLnBrk="1" hangingPunct="1"/>
              <a:t>56</a:t>
            </a:fld>
            <a:endParaRPr lang="en-US" smtClean="0"/>
          </a:p>
        </p:txBody>
      </p:sp>
      <p:sp>
        <p:nvSpPr>
          <p:cNvPr id="409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Dipole Pattern</a:t>
            </a:r>
          </a:p>
        </p:txBody>
      </p:sp>
      <p:pic>
        <p:nvPicPr>
          <p:cNvPr id="41987" name="Picture 3" descr="FigureEightPatter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3213" y="1223963"/>
            <a:ext cx="5953125" cy="4959350"/>
          </a:xfrm>
        </p:spPr>
      </p:pic>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AE7B62-DDBA-449D-8454-1C1745C08255}" type="slidenum">
              <a:rPr lang="en-US" smtClean="0"/>
              <a:pPr eaLnBrk="1" hangingPunct="1"/>
              <a:t>57</a:t>
            </a:fld>
            <a:endParaRPr lang="en-US" smtClean="0"/>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Yagi Pattern</a:t>
            </a:r>
          </a:p>
        </p:txBody>
      </p:sp>
      <p:pic>
        <p:nvPicPr>
          <p:cNvPr id="43011" name="Picture 3" descr="LargeElliptic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555750"/>
            <a:ext cx="7620000" cy="3954463"/>
          </a:xfrm>
        </p:spPr>
      </p:pic>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D809C4-B0E0-4207-8597-B7FC6DA0774C}" type="slidenum">
              <a:rPr lang="en-US" smtClean="0"/>
              <a:pPr eaLnBrk="1" hangingPunct="1"/>
              <a:t>58</a:t>
            </a:fld>
            <a:endParaRPr lang="en-US" smtClean="0"/>
          </a:p>
        </p:txBody>
      </p:sp>
      <p:sp>
        <p:nvSpPr>
          <p:cNvPr id="430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Patch Panel Microstrip Pattern</a:t>
            </a:r>
          </a:p>
        </p:txBody>
      </p:sp>
      <p:pic>
        <p:nvPicPr>
          <p:cNvPr id="44035" name="Picture 3" descr="WedgePanelPat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570038"/>
            <a:ext cx="6480175" cy="4525962"/>
          </a:xfrm>
        </p:spPr>
      </p:pic>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038848-D410-40AB-8824-475CCEC5A5E3}" type="slidenum">
              <a:rPr lang="en-US" smtClean="0"/>
              <a:pPr eaLnBrk="1" hangingPunct="1"/>
              <a:t>59</a:t>
            </a:fld>
            <a:endParaRPr lang="en-US" smtClean="0"/>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6</a:t>
            </a:fld>
            <a:endParaRPr lang="en-US" dirty="0"/>
          </a:p>
        </p:txBody>
      </p:sp>
      <p:pic>
        <p:nvPicPr>
          <p:cNvPr id="7" name="Picture 6"/>
          <p:cNvPicPr>
            <a:picLocks noChangeAspect="1"/>
          </p:cNvPicPr>
          <p:nvPr/>
        </p:nvPicPr>
        <p:blipFill rotWithShape="1">
          <a:blip r:embed="rId2"/>
          <a:srcRect l="21692" t="14701" r="22534" b="2078"/>
          <a:stretch/>
        </p:blipFill>
        <p:spPr>
          <a:xfrm>
            <a:off x="1591038" y="1664207"/>
            <a:ext cx="5983970" cy="4450423"/>
          </a:xfrm>
          <a:prstGeom prst="rect">
            <a:avLst/>
          </a:prstGeom>
        </p:spPr>
      </p:pic>
    </p:spTree>
    <p:extLst>
      <p:ext uri="{BB962C8B-B14F-4D97-AF65-F5344CB8AC3E}">
        <p14:creationId xmlns:p14="http://schemas.microsoft.com/office/powerpoint/2010/main" val="288603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Beamwidth</a:t>
            </a:r>
          </a:p>
        </p:txBody>
      </p:sp>
      <p:sp>
        <p:nvSpPr>
          <p:cNvPr id="45059" name="Rectangle 3"/>
          <p:cNvSpPr>
            <a:spLocks noGrp="1" noChangeArrowheads="1"/>
          </p:cNvSpPr>
          <p:nvPr>
            <p:ph idx="1"/>
          </p:nvPr>
        </p:nvSpPr>
        <p:spPr/>
        <p:txBody>
          <a:bodyPr/>
          <a:lstStyle/>
          <a:p>
            <a:pPr eaLnBrk="1" hangingPunct="1">
              <a:lnSpc>
                <a:spcPct val="90000"/>
              </a:lnSpc>
            </a:pPr>
            <a:r>
              <a:rPr lang="en-US" smtClean="0"/>
              <a:t>Another aspect to keep in mind when setting up an antenna is the beamwidth it produces</a:t>
            </a:r>
          </a:p>
          <a:p>
            <a:pPr eaLnBrk="1" hangingPunct="1">
              <a:lnSpc>
                <a:spcPct val="90000"/>
              </a:lnSpc>
            </a:pPr>
            <a:r>
              <a:rPr lang="en-US" smtClean="0"/>
              <a:t>The beamwidth has two dimensions</a:t>
            </a:r>
          </a:p>
          <a:p>
            <a:pPr lvl="1" eaLnBrk="1" hangingPunct="1">
              <a:lnSpc>
                <a:spcPct val="90000"/>
              </a:lnSpc>
            </a:pPr>
            <a:r>
              <a:rPr lang="en-US" smtClean="0"/>
              <a:t>Vertical</a:t>
            </a:r>
          </a:p>
          <a:p>
            <a:pPr lvl="1" eaLnBrk="1" hangingPunct="1">
              <a:lnSpc>
                <a:spcPct val="90000"/>
              </a:lnSpc>
            </a:pPr>
            <a:r>
              <a:rPr lang="en-US" smtClean="0"/>
              <a:t>Horizontal</a:t>
            </a:r>
          </a:p>
          <a:p>
            <a:pPr eaLnBrk="1" hangingPunct="1">
              <a:lnSpc>
                <a:spcPct val="90000"/>
              </a:lnSpc>
            </a:pPr>
            <a:r>
              <a:rPr lang="en-US" smtClean="0"/>
              <a:t>The vertical beamwidth is perpendicular to the Earth’s surface and the horizontal beamwidth is parallel to the Earth’s surface</a:t>
            </a: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7FFA98-B59B-4523-95A1-FE500EB1A96B}" type="slidenum">
              <a:rPr lang="en-US" smtClean="0"/>
              <a:pPr eaLnBrk="1" hangingPunct="1"/>
              <a:t>60</a:t>
            </a:fld>
            <a:endParaRPr lang="en-US" smtClean="0"/>
          </a:p>
        </p:txBody>
      </p:sp>
      <p:sp>
        <p:nvSpPr>
          <p:cNvPr id="450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Beamwidth</a:t>
            </a:r>
          </a:p>
        </p:txBody>
      </p:sp>
      <p:sp>
        <p:nvSpPr>
          <p:cNvPr id="46083" name="Content Placeholder 2"/>
          <p:cNvSpPr>
            <a:spLocks noGrp="1"/>
          </p:cNvSpPr>
          <p:nvPr>
            <p:ph idx="1"/>
          </p:nvPr>
        </p:nvSpPr>
        <p:spPr/>
        <p:txBody>
          <a:bodyPr/>
          <a:lstStyle/>
          <a:p>
            <a:pPr eaLnBrk="1" hangingPunct="1">
              <a:lnSpc>
                <a:spcPct val="90000"/>
              </a:lnSpc>
            </a:pPr>
            <a:r>
              <a:rPr lang="en-US" smtClean="0"/>
              <a:t>Antenna design determines beamwidth</a:t>
            </a:r>
          </a:p>
          <a:p>
            <a:pPr eaLnBrk="1" hangingPunct="1">
              <a:lnSpc>
                <a:spcPct val="90000"/>
              </a:lnSpc>
            </a:pPr>
            <a:r>
              <a:rPr lang="en-US" smtClean="0"/>
              <a:t>Common ranges for different types of antennas are</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B4E7C33-3459-44B2-BC44-37689AC612D1}"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7"/>
          <p:cNvSpPr>
            <a:spLocks noGrp="1" noChangeArrowheads="1"/>
          </p:cNvSpPr>
          <p:nvPr>
            <p:ph type="title"/>
          </p:nvPr>
        </p:nvSpPr>
        <p:spPr/>
        <p:txBody>
          <a:bodyPr/>
          <a:lstStyle/>
          <a:p>
            <a:pPr eaLnBrk="1" hangingPunct="1"/>
            <a:r>
              <a:rPr lang="en-US" smtClean="0"/>
              <a:t>Beamwidth</a:t>
            </a:r>
          </a:p>
        </p:txBody>
      </p:sp>
      <p:graphicFrame>
        <p:nvGraphicFramePr>
          <p:cNvPr id="886818" name="Group 34"/>
          <p:cNvGraphicFramePr>
            <a:graphicFrameLocks noGrp="1"/>
          </p:cNvGraphicFramePr>
          <p:nvPr>
            <p:ph type="tbl" idx="1"/>
          </p:nvPr>
        </p:nvGraphicFramePr>
        <p:xfrm>
          <a:off x="381000" y="1428750"/>
          <a:ext cx="8382000" cy="3762375"/>
        </p:xfrm>
        <a:graphic>
          <a:graphicData uri="http://schemas.openxmlformats.org/drawingml/2006/table">
            <a:tbl>
              <a:tblPr/>
              <a:tblGrid>
                <a:gridCol w="2794000"/>
                <a:gridCol w="2794000"/>
                <a:gridCol w="2794000"/>
              </a:tblGrid>
              <a:tr h="9366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Antenna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Vertical</a:t>
                      </a:r>
                      <a:br>
                        <a:rPr kumimoji="0" lang="en-US" sz="2400" b="0" i="0" u="none" strike="noStrike" cap="none" normalizeH="0" baseline="0" dirty="0" smtClean="0">
                          <a:ln>
                            <a:noFill/>
                          </a:ln>
                          <a:solidFill>
                            <a:schemeClr val="tx1"/>
                          </a:solidFill>
                          <a:effectLst/>
                          <a:latin typeface="Times New Roman" pitchFamily="18" charset="0"/>
                        </a:rPr>
                      </a:br>
                      <a:r>
                        <a:rPr kumimoji="0" lang="en-US" sz="2400" b="0" i="0" u="none" strike="noStrike" cap="none" normalizeH="0" baseline="0" dirty="0" smtClean="0">
                          <a:ln>
                            <a:noFill/>
                          </a:ln>
                          <a:solidFill>
                            <a:schemeClr val="tx1"/>
                          </a:solidFill>
                          <a:effectLst/>
                          <a:latin typeface="Times New Roman" pitchFamily="18" charset="0"/>
                        </a:rPr>
                        <a:t>Beamwidth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Horizontal Beamwidth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Omni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7 – 80 Degrees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360 Degrees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Patch or Panel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6 - 90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30 - 180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Yagi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14 - 64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30 -78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2F8239-895C-4788-949A-6BDCEBC501E3}" type="slidenum">
              <a:rPr lang="en-US" smtClean="0"/>
              <a:pPr eaLnBrk="1" hangingPunct="1"/>
              <a:t>62</a:t>
            </a:fld>
            <a:endParaRPr lang="en-US" smtClean="0"/>
          </a:p>
        </p:txBody>
      </p:sp>
      <p:sp>
        <p:nvSpPr>
          <p:cNvPr id="47130" name="Footer Placeholder 2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Antenna Usage Guidelines</a:t>
            </a:r>
          </a:p>
        </p:txBody>
      </p:sp>
      <p:sp>
        <p:nvSpPr>
          <p:cNvPr id="48131" name="Rectangle 3"/>
          <p:cNvSpPr>
            <a:spLocks noGrp="1" noChangeArrowheads="1"/>
          </p:cNvSpPr>
          <p:nvPr>
            <p:ph idx="1"/>
          </p:nvPr>
        </p:nvSpPr>
        <p:spPr/>
        <p:txBody>
          <a:bodyPr/>
          <a:lstStyle/>
          <a:p>
            <a:pPr eaLnBrk="1" hangingPunct="1">
              <a:lnSpc>
                <a:spcPct val="90000"/>
              </a:lnSpc>
            </a:pPr>
            <a:r>
              <a:rPr lang="en-US" smtClean="0"/>
              <a:t>Remember, that with a wireless network you must learn to work in a three dimensional environment</a:t>
            </a:r>
          </a:p>
          <a:p>
            <a:pPr eaLnBrk="1" hangingPunct="1">
              <a:lnSpc>
                <a:spcPct val="90000"/>
              </a:lnSpc>
            </a:pPr>
            <a:r>
              <a:rPr lang="en-US" smtClean="0"/>
              <a:t>The site survey done both before and after the installation will determine what antenna is actually used, but some general guidelines can be provided</a:t>
            </a:r>
          </a:p>
          <a:p>
            <a:pPr eaLnBrk="1" hangingPunct="1">
              <a:lnSpc>
                <a:spcPct val="90000"/>
              </a:lnSpc>
            </a:pPr>
            <a:r>
              <a:rPr lang="en-US" smtClean="0"/>
              <a:t>For an open office or meeting room environment, use an omnidirectional vertical or dipole antenna</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C16341-C995-4EE7-B07E-CD73301A6CEF}" type="slidenum">
              <a:rPr lang="en-US" smtClean="0"/>
              <a:pPr eaLnBrk="1" hangingPunct="1"/>
              <a:t>63</a:t>
            </a:fld>
            <a:endParaRPr lang="en-US" smtClean="0"/>
          </a:p>
        </p:txBody>
      </p:sp>
      <p:sp>
        <p:nvSpPr>
          <p:cNvPr id="48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Antenna Usage Guidelines</a:t>
            </a:r>
          </a:p>
        </p:txBody>
      </p:sp>
      <p:sp>
        <p:nvSpPr>
          <p:cNvPr id="49155" name="Content Placeholder 2"/>
          <p:cNvSpPr>
            <a:spLocks noGrp="1"/>
          </p:cNvSpPr>
          <p:nvPr>
            <p:ph idx="1"/>
          </p:nvPr>
        </p:nvSpPr>
        <p:spPr/>
        <p:txBody>
          <a:bodyPr/>
          <a:lstStyle/>
          <a:p>
            <a:pPr eaLnBrk="1" hangingPunct="1">
              <a:lnSpc>
                <a:spcPct val="90000"/>
              </a:lnSpc>
            </a:pPr>
            <a:r>
              <a:rPr lang="en-US" smtClean="0"/>
              <a:t>This will provide general coverage for a wide area</a:t>
            </a:r>
          </a:p>
          <a:p>
            <a:pPr eaLnBrk="1" hangingPunct="1">
              <a:lnSpc>
                <a:spcPct val="90000"/>
              </a:lnSpc>
            </a:pPr>
            <a:r>
              <a:rPr lang="en-US" smtClean="0"/>
              <a:t>For a hallway, a patch antenna is a better choice</a:t>
            </a:r>
          </a:p>
          <a:p>
            <a:pPr eaLnBrk="1" hangingPunct="1">
              <a:lnSpc>
                <a:spcPct val="90000"/>
              </a:lnSpc>
            </a:pPr>
            <a:r>
              <a:rPr lang="en-US" smtClean="0"/>
              <a:t>When a highly directional signal is required inside, a yagi style can be used</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19E788-7B98-4A51-8185-5D11A50D8B92}" type="slidenum">
              <a:rPr lang="en-US" smtClean="0"/>
              <a:pPr eaLnBrk="1" hangingPunct="1"/>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Polarization</a:t>
            </a:r>
          </a:p>
        </p:txBody>
      </p:sp>
      <p:sp>
        <p:nvSpPr>
          <p:cNvPr id="50179" name="Rectangle 3"/>
          <p:cNvSpPr>
            <a:spLocks noGrp="1" noChangeArrowheads="1"/>
          </p:cNvSpPr>
          <p:nvPr>
            <p:ph idx="1"/>
          </p:nvPr>
        </p:nvSpPr>
        <p:spPr/>
        <p:txBody>
          <a:bodyPr/>
          <a:lstStyle/>
          <a:p>
            <a:pPr eaLnBrk="1" hangingPunct="1"/>
            <a:r>
              <a:rPr lang="en-US" smtClean="0"/>
              <a:t>Besides the pattern of the beam, for maximum signal strength the polarization of the access point and the receiving stations must match</a:t>
            </a:r>
          </a:p>
          <a:p>
            <a:pPr eaLnBrk="1" hangingPunct="1"/>
            <a:r>
              <a:rPr lang="en-US" smtClean="0"/>
              <a:t>Recall that polarization is related to the two planes that exist in a radio frequency signal</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A8D3B4-8E42-43E6-8046-536D23764F69}" type="slidenum">
              <a:rPr lang="en-US" smtClean="0"/>
              <a:pPr eaLnBrk="1" hangingPunct="1"/>
              <a:t>65</a:t>
            </a:fld>
            <a:endParaRPr lang="en-US" smtClean="0"/>
          </a:p>
        </p:txBody>
      </p:sp>
      <p:sp>
        <p:nvSpPr>
          <p:cNvPr id="501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Polarization</a:t>
            </a:r>
          </a:p>
        </p:txBody>
      </p:sp>
      <p:sp>
        <p:nvSpPr>
          <p:cNvPr id="51203" name="Content Placeholder 2"/>
          <p:cNvSpPr>
            <a:spLocks noGrp="1"/>
          </p:cNvSpPr>
          <p:nvPr>
            <p:ph idx="1"/>
          </p:nvPr>
        </p:nvSpPr>
        <p:spPr/>
        <p:txBody>
          <a:bodyPr/>
          <a:lstStyle/>
          <a:p>
            <a:pPr lvl="1" eaLnBrk="1" hangingPunct="1"/>
            <a:r>
              <a:rPr lang="en-US" smtClean="0"/>
              <a:t>E Field – Electric Field</a:t>
            </a:r>
          </a:p>
          <a:p>
            <a:pPr lvl="2" eaLnBrk="1" hangingPunct="1"/>
            <a:r>
              <a:rPr lang="en-US" smtClean="0"/>
              <a:t>Exists in a plane parallel to the antenna</a:t>
            </a:r>
          </a:p>
          <a:p>
            <a:pPr lvl="1" eaLnBrk="1" hangingPunct="1"/>
            <a:r>
              <a:rPr lang="en-US" smtClean="0"/>
              <a:t>H Field – Magnetic Field</a:t>
            </a:r>
          </a:p>
          <a:p>
            <a:pPr lvl="2" eaLnBrk="1" hangingPunct="1"/>
            <a:r>
              <a:rPr lang="en-US" smtClean="0"/>
              <a:t>Exists in a plane perpendicular to the antenna</a:t>
            </a:r>
          </a:p>
          <a:p>
            <a:pPr eaLnBrk="1" hangingPunct="1"/>
            <a:r>
              <a:rPr lang="en-US" smtClean="0"/>
              <a:t>The E field lines up with the antenna</a:t>
            </a:r>
          </a:p>
          <a:p>
            <a:pPr eaLnBrk="1" hangingPunct="1"/>
            <a:r>
              <a:rPr lang="en-US" smtClean="0"/>
              <a:t>For example</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8ED21A-7233-48EF-A45B-0D2616806E0E}"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Planes</a:t>
            </a:r>
          </a:p>
        </p:txBody>
      </p:sp>
      <p:graphicFrame>
        <p:nvGraphicFramePr>
          <p:cNvPr id="820227" name="Group 3"/>
          <p:cNvGraphicFramePr>
            <a:graphicFrameLocks noGrp="1"/>
          </p:cNvGraphicFramePr>
          <p:nvPr>
            <p:ph type="tbl" idx="1"/>
          </p:nvPr>
        </p:nvGraphicFramePr>
        <p:xfrm>
          <a:off x="381000" y="1450975"/>
          <a:ext cx="8382000" cy="4168775"/>
        </p:xfrm>
        <a:graphic>
          <a:graphicData uri="http://schemas.openxmlformats.org/drawingml/2006/table">
            <a:tbl>
              <a:tblPr/>
              <a:tblGrid>
                <a:gridCol w="4191000"/>
                <a:gridCol w="4191000"/>
              </a:tblGrid>
              <a:tr h="12557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Antenna</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Vertical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E Field Orientation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06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FFB68A-1EC6-4CEB-814D-151980763099}" type="slidenum">
              <a:rPr lang="en-US" smtClean="0"/>
              <a:pPr eaLnBrk="1" hangingPunct="1"/>
              <a:t>67</a:t>
            </a:fld>
            <a:endParaRPr lang="en-US" smtClean="0"/>
          </a:p>
        </p:txBody>
      </p:sp>
      <p:sp>
        <p:nvSpPr>
          <p:cNvPr id="52239" name="Line 14"/>
          <p:cNvSpPr>
            <a:spLocks noChangeShapeType="1"/>
          </p:cNvSpPr>
          <p:nvPr/>
        </p:nvSpPr>
        <p:spPr bwMode="auto">
          <a:xfrm>
            <a:off x="2514600" y="3003550"/>
            <a:ext cx="0" cy="213360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0" name="Line 15"/>
          <p:cNvSpPr>
            <a:spLocks noChangeShapeType="1"/>
          </p:cNvSpPr>
          <p:nvPr/>
        </p:nvSpPr>
        <p:spPr bwMode="auto">
          <a:xfrm flipV="1">
            <a:off x="6629400" y="3003550"/>
            <a:ext cx="0" cy="21336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1" name="Footer Placeholder 1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Planes</a:t>
            </a:r>
          </a:p>
        </p:txBody>
      </p:sp>
      <p:graphicFrame>
        <p:nvGraphicFramePr>
          <p:cNvPr id="821251" name="Group 3"/>
          <p:cNvGraphicFramePr>
            <a:graphicFrameLocks noGrp="1"/>
          </p:cNvGraphicFramePr>
          <p:nvPr>
            <p:ph type="tbl" idx="1"/>
          </p:nvPr>
        </p:nvGraphicFramePr>
        <p:xfrm>
          <a:off x="392113" y="1490663"/>
          <a:ext cx="8370887" cy="4173537"/>
        </p:xfrm>
        <a:graphic>
          <a:graphicData uri="http://schemas.openxmlformats.org/drawingml/2006/table">
            <a:tbl>
              <a:tblPr/>
              <a:tblGrid>
                <a:gridCol w="4179887"/>
                <a:gridCol w="4191000"/>
              </a:tblGrid>
              <a:tr h="12922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Antenna</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Horizontal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E Field Orientation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131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ED7862-11F6-407D-9DE3-61AD68B5BA46}" type="slidenum">
              <a:rPr lang="en-US" smtClean="0"/>
              <a:pPr eaLnBrk="1" hangingPunct="1"/>
              <a:t>68</a:t>
            </a:fld>
            <a:endParaRPr lang="en-US" smtClean="0"/>
          </a:p>
        </p:txBody>
      </p:sp>
      <p:sp>
        <p:nvSpPr>
          <p:cNvPr id="53263" name="Line 14"/>
          <p:cNvSpPr>
            <a:spLocks noChangeShapeType="1"/>
          </p:cNvSpPr>
          <p:nvPr/>
        </p:nvSpPr>
        <p:spPr bwMode="auto">
          <a:xfrm flipH="1">
            <a:off x="1752600" y="4154488"/>
            <a:ext cx="1752600"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Line 15"/>
          <p:cNvSpPr>
            <a:spLocks noChangeShapeType="1"/>
          </p:cNvSpPr>
          <p:nvPr/>
        </p:nvSpPr>
        <p:spPr bwMode="auto">
          <a:xfrm flipV="1">
            <a:off x="5715000" y="4154488"/>
            <a:ext cx="2057400" cy="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5" name="Footer Placeholder 1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Polarization</a:t>
            </a:r>
          </a:p>
        </p:txBody>
      </p:sp>
      <p:sp>
        <p:nvSpPr>
          <p:cNvPr id="54275" name="Rectangle 3"/>
          <p:cNvSpPr>
            <a:spLocks noGrp="1" noChangeArrowheads="1"/>
          </p:cNvSpPr>
          <p:nvPr>
            <p:ph idx="1"/>
          </p:nvPr>
        </p:nvSpPr>
        <p:spPr/>
        <p:txBody>
          <a:bodyPr/>
          <a:lstStyle/>
          <a:p>
            <a:pPr eaLnBrk="1" hangingPunct="1"/>
            <a:r>
              <a:rPr lang="en-US" smtClean="0"/>
              <a:t>The polarization aligns with the E field</a:t>
            </a:r>
          </a:p>
          <a:p>
            <a:pPr eaLnBrk="1" hangingPunct="1"/>
            <a:r>
              <a:rPr lang="en-US" smtClean="0"/>
              <a:t>In that the direction plane of the electric field lines determines the polarization of an electromagnetic wave</a:t>
            </a:r>
          </a:p>
          <a:p>
            <a:pPr eaLnBrk="1" hangingPunct="1"/>
            <a:r>
              <a:rPr lang="en-US" smtClean="0"/>
              <a:t>If the electric field lines are parallel with the surface, then the polarization is horizontal </a:t>
            </a: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5A09C1-49FF-48FF-BFEB-F52D784E9C28}" type="slidenum">
              <a:rPr lang="en-US" smtClean="0"/>
              <a:pPr eaLnBrk="1" hangingPunct="1"/>
              <a:t>69</a:t>
            </a:fld>
            <a:endParaRPr lang="en-US" smtClean="0"/>
          </a:p>
        </p:txBody>
      </p:sp>
      <p:sp>
        <p:nvSpPr>
          <p:cNvPr id="542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7</a:t>
            </a:fld>
            <a:endParaRPr lang="en-US" dirty="0"/>
          </a:p>
        </p:txBody>
      </p:sp>
      <p:pic>
        <p:nvPicPr>
          <p:cNvPr id="6" name="Picture 5"/>
          <p:cNvPicPr>
            <a:picLocks noChangeAspect="1"/>
          </p:cNvPicPr>
          <p:nvPr/>
        </p:nvPicPr>
        <p:blipFill rotWithShape="1">
          <a:blip r:embed="rId2"/>
          <a:srcRect l="23231" t="15737" r="22615" b="3671"/>
          <a:stretch/>
        </p:blipFill>
        <p:spPr>
          <a:xfrm>
            <a:off x="1481324" y="1645917"/>
            <a:ext cx="6074260" cy="4505733"/>
          </a:xfrm>
          <a:prstGeom prst="rect">
            <a:avLst/>
          </a:prstGeom>
        </p:spPr>
      </p:pic>
    </p:spTree>
    <p:extLst>
      <p:ext uri="{BB962C8B-B14F-4D97-AF65-F5344CB8AC3E}">
        <p14:creationId xmlns:p14="http://schemas.microsoft.com/office/powerpoint/2010/main" val="38319394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Polarization</a:t>
            </a:r>
          </a:p>
        </p:txBody>
      </p:sp>
      <p:sp>
        <p:nvSpPr>
          <p:cNvPr id="55299" name="Content Placeholder 2"/>
          <p:cNvSpPr>
            <a:spLocks noGrp="1"/>
          </p:cNvSpPr>
          <p:nvPr>
            <p:ph idx="1"/>
          </p:nvPr>
        </p:nvSpPr>
        <p:spPr/>
        <p:txBody>
          <a:bodyPr/>
          <a:lstStyle/>
          <a:p>
            <a:pPr eaLnBrk="1" hangingPunct="1"/>
            <a:r>
              <a:rPr lang="en-US" smtClean="0"/>
              <a:t>When those electrical field lines are perpendicular to the surface, the polarization is vertical</a:t>
            </a:r>
          </a:p>
          <a:p>
            <a:pPr eaLnBrk="1" hangingPunct="1"/>
            <a:r>
              <a:rPr lang="en-US" smtClean="0"/>
              <a:t>The antenna construction and type determine the polarization of the radio wave</a:t>
            </a:r>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F9F65C-0C6E-413D-84DC-9670F6AE65DB}" type="slidenum">
              <a:rPr lang="en-US" smtClean="0"/>
              <a:pPr eaLnBrk="1" hangingPunct="1"/>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Polarization</a:t>
            </a:r>
          </a:p>
        </p:txBody>
      </p:sp>
      <p:graphicFrame>
        <p:nvGraphicFramePr>
          <p:cNvPr id="56323" name="Object 3"/>
          <p:cNvGraphicFramePr>
            <a:graphicFrameLocks noGrp="1" noChangeAspect="1"/>
          </p:cNvGraphicFramePr>
          <p:nvPr>
            <p:ph idx="1"/>
          </p:nvPr>
        </p:nvGraphicFramePr>
        <p:xfrm>
          <a:off x="2819400" y="1366838"/>
          <a:ext cx="3776663" cy="4483100"/>
        </p:xfrm>
        <a:graphic>
          <a:graphicData uri="http://schemas.openxmlformats.org/presentationml/2006/ole">
            <mc:AlternateContent xmlns:mc="http://schemas.openxmlformats.org/markup-compatibility/2006">
              <mc:Choice xmlns:v="urn:schemas-microsoft-com:vml" Requires="v">
                <p:oleObj spid="_x0000_s56338" name="Visio" r:id="rId3" imgW="3776775" imgH="4483381" progId="Visio.Drawing.11">
                  <p:embed/>
                </p:oleObj>
              </mc:Choice>
              <mc:Fallback>
                <p:oleObj name="Visio" r:id="rId3" imgW="3776775" imgH="4483381" progId="Visio.Drawing.11">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366838"/>
                        <a:ext cx="3776663"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CC0E63-9D63-4442-963B-E0BBAE862213}" type="slidenum">
              <a:rPr lang="en-US" smtClean="0"/>
              <a:pPr eaLnBrk="1" hangingPunct="1"/>
              <a:t>71</a:t>
            </a:fld>
            <a:endParaRPr lang="en-US" smtClean="0"/>
          </a:p>
        </p:txBody>
      </p:sp>
      <p:sp>
        <p:nvSpPr>
          <p:cNvPr id="563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Signal Attenuation</a:t>
            </a:r>
          </a:p>
        </p:txBody>
      </p:sp>
      <p:sp>
        <p:nvSpPr>
          <p:cNvPr id="57347" name="Rectangle 3"/>
          <p:cNvSpPr>
            <a:spLocks noGrp="1" noChangeArrowheads="1"/>
          </p:cNvSpPr>
          <p:nvPr>
            <p:ph idx="1"/>
          </p:nvPr>
        </p:nvSpPr>
        <p:spPr/>
        <p:txBody>
          <a:bodyPr/>
          <a:lstStyle/>
          <a:p>
            <a:pPr eaLnBrk="1" hangingPunct="1"/>
            <a:r>
              <a:rPr lang="en-US" smtClean="0"/>
              <a:t>Even if the correct antenna radiation pattern is selected and the polarization is correctly aligned, attenuation of the predicted signal is still likely</a:t>
            </a:r>
          </a:p>
          <a:p>
            <a:pPr eaLnBrk="1" hangingPunct="1"/>
            <a:r>
              <a:rPr lang="en-US" smtClean="0"/>
              <a:t>There are too many unpredictable and uncontrollable variables out there</a:t>
            </a:r>
          </a:p>
          <a:p>
            <a:pPr eaLnBrk="1" hangingPunct="1"/>
            <a:r>
              <a:rPr lang="en-US" smtClean="0"/>
              <a:t>Recall what causes loss or attenuation of radio frequency signals</a:t>
            </a:r>
          </a:p>
        </p:txBody>
      </p:sp>
      <p:sp>
        <p:nvSpPr>
          <p:cNvPr id="57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E007BB-2EBE-4388-80AD-631738F90C01}" type="slidenum">
              <a:rPr lang="en-US" smtClean="0"/>
              <a:pPr eaLnBrk="1" hangingPunct="1"/>
              <a:t>72</a:t>
            </a:fld>
            <a:endParaRPr lang="en-US" smtClean="0"/>
          </a:p>
        </p:txBody>
      </p:sp>
      <p:sp>
        <p:nvSpPr>
          <p:cNvPr id="573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Materials Effect on Signal Loss</a:t>
            </a:r>
          </a:p>
        </p:txBody>
      </p:sp>
      <p:sp>
        <p:nvSpPr>
          <p:cNvPr id="58371" name="Rectangle 3"/>
          <p:cNvSpPr>
            <a:spLocks noGrp="1" noChangeArrowheads="1"/>
          </p:cNvSpPr>
          <p:nvPr>
            <p:ph idx="1"/>
          </p:nvPr>
        </p:nvSpPr>
        <p:spPr/>
        <p:txBody>
          <a:bodyPr/>
          <a:lstStyle/>
          <a:p>
            <a:pPr eaLnBrk="1" hangingPunct="1"/>
            <a:r>
              <a:rPr lang="en-US" smtClean="0"/>
              <a:t>The materials in the site have a major impact on the received signal strength and therefore on the coverage area</a:t>
            </a:r>
          </a:p>
          <a:p>
            <a:pPr eaLnBrk="1" hangingPunct="1"/>
            <a:r>
              <a:rPr lang="en-US" smtClean="0"/>
              <a:t>Different materials have different effects on the radio waves in order of most to least</a:t>
            </a:r>
          </a:p>
          <a:p>
            <a:pPr lvl="1" eaLnBrk="1" hangingPunct="1"/>
            <a:r>
              <a:rPr lang="en-US" smtClean="0"/>
              <a:t>Metal in walls</a:t>
            </a:r>
          </a:p>
          <a:p>
            <a:pPr lvl="1" eaLnBrk="1" hangingPunct="1"/>
            <a:r>
              <a:rPr lang="en-US" smtClean="0"/>
              <a:t>Tinted or coated windows</a:t>
            </a:r>
          </a:p>
          <a:p>
            <a:pPr lvl="1" eaLnBrk="1" hangingPunct="1"/>
            <a:r>
              <a:rPr lang="en-US" smtClean="0"/>
              <a:t>Metal in ceilings or floors</a:t>
            </a:r>
          </a:p>
        </p:txBody>
      </p:sp>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853CCB-BA77-4990-98EA-230B7B4A6660}" type="slidenum">
              <a:rPr lang="en-US" smtClean="0"/>
              <a:pPr eaLnBrk="1" hangingPunct="1"/>
              <a:t>73</a:t>
            </a:fld>
            <a:endParaRPr lang="en-US" smtClean="0"/>
          </a:p>
        </p:txBody>
      </p:sp>
      <p:sp>
        <p:nvSpPr>
          <p:cNvPr id="583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Materials Effect on Signal Loss</a:t>
            </a:r>
          </a:p>
        </p:txBody>
      </p:sp>
      <p:sp>
        <p:nvSpPr>
          <p:cNvPr id="59395" name="Rectangle 3"/>
          <p:cNvSpPr>
            <a:spLocks noGrp="1" noChangeArrowheads="1"/>
          </p:cNvSpPr>
          <p:nvPr>
            <p:ph idx="1"/>
          </p:nvPr>
        </p:nvSpPr>
        <p:spPr/>
        <p:txBody>
          <a:bodyPr/>
          <a:lstStyle/>
          <a:p>
            <a:pPr lvl="1" eaLnBrk="1" hangingPunct="1"/>
            <a:r>
              <a:rPr lang="en-US" smtClean="0"/>
              <a:t>Wood</a:t>
            </a:r>
          </a:p>
          <a:p>
            <a:pPr lvl="1" eaLnBrk="1" hangingPunct="1"/>
            <a:r>
              <a:rPr lang="en-US" smtClean="0"/>
              <a:t>Glass</a:t>
            </a:r>
          </a:p>
          <a:p>
            <a:pPr lvl="1" eaLnBrk="1" hangingPunct="1"/>
            <a:r>
              <a:rPr lang="en-US" smtClean="0"/>
              <a:t>Brick and concrete</a:t>
            </a:r>
          </a:p>
          <a:p>
            <a:pPr eaLnBrk="1" hangingPunct="1"/>
            <a:r>
              <a:rPr lang="en-US" smtClean="0"/>
              <a:t>In an office environment the furniture itself may also have an effect, for example</a:t>
            </a:r>
          </a:p>
          <a:p>
            <a:pPr lvl="1" eaLnBrk="1" hangingPunct="1"/>
            <a:r>
              <a:rPr lang="en-US" smtClean="0"/>
              <a:t>Metal filing cabinets</a:t>
            </a:r>
          </a:p>
          <a:p>
            <a:pPr lvl="1" eaLnBrk="1" hangingPunct="1"/>
            <a:r>
              <a:rPr lang="en-US" smtClean="0"/>
              <a:t>Metal mesh furniture</a:t>
            </a:r>
          </a:p>
        </p:txBody>
      </p:sp>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A5F9D5-191E-40EC-96DF-0B054C098013}" type="slidenum">
              <a:rPr lang="en-US" smtClean="0"/>
              <a:pPr eaLnBrk="1" hangingPunct="1"/>
              <a:t>74</a:t>
            </a:fld>
            <a:endParaRPr lang="en-US" smtClean="0"/>
          </a:p>
        </p:txBody>
      </p:sp>
      <p:sp>
        <p:nvSpPr>
          <p:cNvPr id="593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Materials Effect on Signal Loss</a:t>
            </a:r>
          </a:p>
        </p:txBody>
      </p:sp>
      <p:sp>
        <p:nvSpPr>
          <p:cNvPr id="60419" name="Content Placeholder 2"/>
          <p:cNvSpPr>
            <a:spLocks noGrp="1"/>
          </p:cNvSpPr>
          <p:nvPr>
            <p:ph idx="1"/>
          </p:nvPr>
        </p:nvSpPr>
        <p:spPr/>
        <p:txBody>
          <a:bodyPr/>
          <a:lstStyle/>
          <a:p>
            <a:pPr eaLnBrk="1" hangingPunct="1"/>
            <a:r>
              <a:rPr lang="en-US" smtClean="0"/>
              <a:t>In a warehouse environment other elements may come into play, such as</a:t>
            </a:r>
          </a:p>
          <a:p>
            <a:pPr lvl="1" eaLnBrk="1" hangingPunct="1"/>
            <a:r>
              <a:rPr lang="en-US" smtClean="0"/>
              <a:t>Metal racks</a:t>
            </a:r>
          </a:p>
          <a:p>
            <a:pPr lvl="1" eaLnBrk="1" hangingPunct="1"/>
            <a:r>
              <a:rPr lang="en-US" smtClean="0"/>
              <a:t>The products themselves as</a:t>
            </a:r>
          </a:p>
          <a:p>
            <a:pPr lvl="2" eaLnBrk="1" hangingPunct="1"/>
            <a:r>
              <a:rPr lang="en-US" smtClean="0"/>
              <a:t>Anything with a high water content will block the signal</a:t>
            </a:r>
          </a:p>
          <a:p>
            <a:pPr lvl="2" eaLnBrk="1" hangingPunct="1"/>
            <a:r>
              <a:rPr lang="en-US" smtClean="0"/>
              <a:t>This is true of both the product and the packaging</a:t>
            </a:r>
          </a:p>
          <a:p>
            <a:pPr lvl="2" eaLnBrk="1" hangingPunct="1"/>
            <a:r>
              <a:rPr lang="en-US" smtClean="0"/>
              <a:t>Paper and cardboard can have a high water content</a:t>
            </a:r>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9ABC37-45AA-4E3E-94AE-B3798F555AE1}" type="slidenum">
              <a:rPr lang="en-US" smtClean="0"/>
              <a:pPr eaLnBrk="1" hangingPunct="1"/>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Materials Effect on Signal Loss</a:t>
            </a:r>
          </a:p>
        </p:txBody>
      </p:sp>
      <p:graphicFrame>
        <p:nvGraphicFramePr>
          <p:cNvPr id="879619" name="Group 3"/>
          <p:cNvGraphicFramePr>
            <a:graphicFrameLocks noGrp="1"/>
          </p:cNvGraphicFramePr>
          <p:nvPr>
            <p:ph type="tbl" idx="1"/>
          </p:nvPr>
        </p:nvGraphicFramePr>
        <p:xfrm>
          <a:off x="974725" y="1182688"/>
          <a:ext cx="7129463" cy="5078534"/>
        </p:xfrm>
        <a:graphic>
          <a:graphicData uri="http://schemas.openxmlformats.org/drawingml/2006/table">
            <a:tbl>
              <a:tblPr/>
              <a:tblGrid>
                <a:gridCol w="2838450"/>
                <a:gridCol w="2138363"/>
                <a:gridCol w="2152650"/>
              </a:tblGrid>
              <a:tr h="895977">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Obstruction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Additional Loss</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dB</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Effective Range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Feet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06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Open Space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Up to 100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48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Window – Glass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70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06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Window – Metal Tint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06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Drywall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06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Woodwall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06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6” Wall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15-20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48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12” Wall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20-25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06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Floor/Ceiling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15-20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06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Floor/Ceiling – Thick</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20-25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A67589-59BF-4C42-A888-C02DDA19C5E3}" type="slidenum">
              <a:rPr lang="en-US" smtClean="0"/>
              <a:pPr eaLnBrk="1" hangingPunct="1"/>
              <a:t>76</a:t>
            </a:fld>
            <a:endParaRPr lang="en-US" smtClean="0"/>
          </a:p>
        </p:txBody>
      </p:sp>
      <p:sp>
        <p:nvSpPr>
          <p:cNvPr id="61490" name="Footer Placeholder 4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Materials Effect on Signal Loss</a:t>
            </a:r>
          </a:p>
        </p:txBody>
      </p:sp>
      <p:sp>
        <p:nvSpPr>
          <p:cNvPr id="62467" name="Rectangle 3"/>
          <p:cNvSpPr>
            <a:spLocks noGrp="1" noChangeArrowheads="1"/>
          </p:cNvSpPr>
          <p:nvPr>
            <p:ph idx="1"/>
          </p:nvPr>
        </p:nvSpPr>
        <p:spPr/>
        <p:txBody>
          <a:bodyPr/>
          <a:lstStyle/>
          <a:p>
            <a:pPr eaLnBrk="1" hangingPunct="1"/>
            <a:r>
              <a:rPr lang="en-US" smtClean="0"/>
              <a:t>Water, regardless of how it appears or where it is found including inside people, attenuates the signal</a:t>
            </a:r>
          </a:p>
          <a:p>
            <a:pPr eaLnBrk="1" hangingPunct="1"/>
            <a:r>
              <a:rPr lang="en-US" smtClean="0"/>
              <a:t>Human beings are basically large bags of water</a:t>
            </a:r>
          </a:p>
          <a:p>
            <a:pPr eaLnBrk="1" hangingPunct="1"/>
            <a:r>
              <a:rPr lang="en-US" smtClean="0"/>
              <a:t>The more humans in a space, the less coverage that can be expected, according to a study by Obayashi and Zander, as well as reports from actual installations</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532375-BFC6-427A-96F5-6B02FA07AFA9}" type="slidenum">
              <a:rPr lang="en-US" smtClean="0"/>
              <a:pPr eaLnBrk="1" hangingPunct="1"/>
              <a:t>77</a:t>
            </a:fld>
            <a:endParaRPr lang="en-US" smtClean="0"/>
          </a:p>
        </p:txBody>
      </p:sp>
      <p:sp>
        <p:nvSpPr>
          <p:cNvPr id="624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Materials Effect on Signal Loss</a:t>
            </a:r>
          </a:p>
        </p:txBody>
      </p:sp>
      <p:sp>
        <p:nvSpPr>
          <p:cNvPr id="63491" name="Content Placeholder 2"/>
          <p:cNvSpPr>
            <a:spLocks noGrp="1"/>
          </p:cNvSpPr>
          <p:nvPr>
            <p:ph idx="1"/>
          </p:nvPr>
        </p:nvSpPr>
        <p:spPr/>
        <p:txBody>
          <a:bodyPr/>
          <a:lstStyle/>
          <a:p>
            <a:pPr eaLnBrk="1" hangingPunct="1"/>
            <a:r>
              <a:rPr lang="en-US" smtClean="0"/>
              <a:t>The affect can vary depending on the exact environment</a:t>
            </a:r>
          </a:p>
          <a:p>
            <a:pPr eaLnBrk="1" hangingPunct="1"/>
            <a:r>
              <a:rPr lang="en-US" smtClean="0"/>
              <a:t>For example, here are the results of an informal study performed at DeVry University – Dallas on the effect of humans on a wireless LAN signal</a:t>
            </a:r>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8C3E42-9359-4F60-923E-517D446631AF}" type="slidenum">
              <a:rPr lang="en-US" smtClean="0"/>
              <a:pPr eaLnBrk="1" hangingPunct="1"/>
              <a:t>78</a:t>
            </a:fld>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Effect of Humans on Signals</a:t>
            </a:r>
          </a:p>
        </p:txBody>
      </p:sp>
      <p:sp>
        <p:nvSpPr>
          <p:cNvPr id="64515" name="Rectangle 3"/>
          <p:cNvSpPr>
            <a:spLocks noGrp="1" noChangeArrowheads="1"/>
          </p:cNvSpPr>
          <p:nvPr>
            <p:ph idx="1"/>
          </p:nvPr>
        </p:nvSpPr>
        <p:spPr/>
        <p:txBody>
          <a:bodyPr/>
          <a:lstStyle/>
          <a:p>
            <a:pPr eaLnBrk="1" hangingPunct="1"/>
            <a:r>
              <a:rPr lang="en-US" smtClean="0"/>
              <a:t>In this study the following equipment was used</a:t>
            </a:r>
          </a:p>
          <a:p>
            <a:pPr lvl="1" eaLnBrk="1" hangingPunct="1"/>
            <a:r>
              <a:rPr lang="en-US" smtClean="0"/>
              <a:t>Cisco 350 Access Point</a:t>
            </a:r>
          </a:p>
          <a:p>
            <a:pPr lvl="1" eaLnBrk="1" hangingPunct="1"/>
            <a:r>
              <a:rPr lang="en-US" smtClean="0"/>
              <a:t>Cisco 350 Series PCMCIA Wireless LAN Adapter</a:t>
            </a:r>
          </a:p>
          <a:p>
            <a:pPr eaLnBrk="1" hangingPunct="1"/>
            <a:r>
              <a:rPr lang="en-US" smtClean="0"/>
              <a:t>Here is the layout of the study area</a:t>
            </a: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670AC2-5118-4722-874B-7D939AEEB3C1}" type="slidenum">
              <a:rPr lang="en-US" smtClean="0"/>
              <a:pPr eaLnBrk="1" hangingPunct="1"/>
              <a:t>79</a:t>
            </a:fld>
            <a:endParaRPr lang="en-US" smtClean="0"/>
          </a:p>
        </p:txBody>
      </p:sp>
      <p:sp>
        <p:nvSpPr>
          <p:cNvPr id="645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Point Mounting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26A2BFC-EEEF-44AD-B0AF-E33FD6EE4866}" type="slidenum">
              <a:rPr lang="en-US" smtClean="0"/>
              <a:pPr>
                <a:defRPr/>
              </a:pPr>
              <a:t>8</a:t>
            </a:fld>
            <a:endParaRPr lang="en-US" dirty="0"/>
          </a:p>
        </p:txBody>
      </p:sp>
      <p:pic>
        <p:nvPicPr>
          <p:cNvPr id="6" name="Picture 5"/>
          <p:cNvPicPr>
            <a:picLocks noChangeAspect="1"/>
          </p:cNvPicPr>
          <p:nvPr/>
        </p:nvPicPr>
        <p:blipFill rotWithShape="1">
          <a:blip r:embed="rId2"/>
          <a:srcRect l="22000" t="16276" r="23230" b="2373"/>
          <a:stretch/>
        </p:blipFill>
        <p:spPr>
          <a:xfrm>
            <a:off x="1499607" y="1661909"/>
            <a:ext cx="6076578" cy="4498731"/>
          </a:xfrm>
          <a:prstGeom prst="rect">
            <a:avLst/>
          </a:prstGeom>
        </p:spPr>
      </p:pic>
    </p:spTree>
    <p:extLst>
      <p:ext uri="{BB962C8B-B14F-4D97-AF65-F5344CB8AC3E}">
        <p14:creationId xmlns:p14="http://schemas.microsoft.com/office/powerpoint/2010/main" val="8094744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Effect of Humans on Signals</a:t>
            </a:r>
          </a:p>
        </p:txBody>
      </p:sp>
      <p:graphicFrame>
        <p:nvGraphicFramePr>
          <p:cNvPr id="65539" name="Object 4"/>
          <p:cNvGraphicFramePr>
            <a:graphicFrameLocks noGrp="1" noChangeAspect="1"/>
          </p:cNvGraphicFramePr>
          <p:nvPr>
            <p:ph idx="1"/>
          </p:nvPr>
        </p:nvGraphicFramePr>
        <p:xfrm>
          <a:off x="1047750" y="1550988"/>
          <a:ext cx="6972300" cy="4408487"/>
        </p:xfrm>
        <a:graphic>
          <a:graphicData uri="http://schemas.openxmlformats.org/presentationml/2006/ole">
            <mc:AlternateContent xmlns:mc="http://schemas.openxmlformats.org/markup-compatibility/2006">
              <mc:Choice xmlns:v="urn:schemas-microsoft-com:vml" Requires="v">
                <p:oleObj spid="_x0000_s65558" name="Visio" r:id="rId3" imgW="32448901" imgH="20466518" progId="Visio.Drawing.11">
                  <p:embed/>
                </p:oleObj>
              </mc:Choice>
              <mc:Fallback>
                <p:oleObj name="Visio" r:id="rId3" imgW="32448901" imgH="20466518"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l="15681" r="1137"/>
                      <a:stretch>
                        <a:fillRect/>
                      </a:stretch>
                    </p:blipFill>
                    <p:spPr bwMode="auto">
                      <a:xfrm>
                        <a:off x="1047750" y="1550988"/>
                        <a:ext cx="697230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FDDEF9-F403-4CEA-A651-C3464258BD75}" type="slidenum">
              <a:rPr lang="en-US" smtClean="0"/>
              <a:pPr eaLnBrk="1" hangingPunct="1"/>
              <a:t>80</a:t>
            </a:fld>
            <a:endParaRPr lang="en-US" smtClean="0"/>
          </a:p>
        </p:txBody>
      </p:sp>
      <p:sp>
        <p:nvSpPr>
          <p:cNvPr id="65541" name="Text Box 6"/>
          <p:cNvSpPr txBox="1">
            <a:spLocks noChangeArrowheads="1"/>
          </p:cNvSpPr>
          <p:nvPr/>
        </p:nvSpPr>
        <p:spPr bwMode="auto">
          <a:xfrm>
            <a:off x="2857500" y="2787650"/>
            <a:ext cx="17145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Access Point Location</a:t>
            </a:r>
          </a:p>
        </p:txBody>
      </p:sp>
      <p:sp>
        <p:nvSpPr>
          <p:cNvPr id="65542" name="Text Box 7"/>
          <p:cNvSpPr txBox="1">
            <a:spLocks noChangeArrowheads="1"/>
          </p:cNvSpPr>
          <p:nvPr/>
        </p:nvSpPr>
        <p:spPr bwMode="auto">
          <a:xfrm>
            <a:off x="5562600" y="2768600"/>
            <a:ext cx="17145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Client</a:t>
            </a:r>
            <a:br>
              <a:rPr lang="en-US"/>
            </a:br>
            <a:r>
              <a:rPr lang="en-US"/>
              <a:t>Location</a:t>
            </a:r>
          </a:p>
        </p:txBody>
      </p:sp>
      <p:sp>
        <p:nvSpPr>
          <p:cNvPr id="65543" name="Line 8"/>
          <p:cNvSpPr>
            <a:spLocks noChangeShapeType="1"/>
          </p:cNvSpPr>
          <p:nvPr/>
        </p:nvSpPr>
        <p:spPr bwMode="auto">
          <a:xfrm flipV="1">
            <a:off x="3714750" y="1866900"/>
            <a:ext cx="247650" cy="7810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4" name="Line 9"/>
          <p:cNvSpPr>
            <a:spLocks noChangeShapeType="1"/>
          </p:cNvSpPr>
          <p:nvPr/>
        </p:nvSpPr>
        <p:spPr bwMode="auto">
          <a:xfrm flipV="1">
            <a:off x="6419850" y="1771650"/>
            <a:ext cx="1047750" cy="8763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5"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Effect of Humans on Signals</a:t>
            </a:r>
          </a:p>
        </p:txBody>
      </p:sp>
      <p:sp>
        <p:nvSpPr>
          <p:cNvPr id="66563" name="Rectangle 3"/>
          <p:cNvSpPr>
            <a:spLocks noGrp="1" noChangeArrowheads="1"/>
          </p:cNvSpPr>
          <p:nvPr>
            <p:ph idx="1"/>
          </p:nvPr>
        </p:nvSpPr>
        <p:spPr/>
        <p:txBody>
          <a:bodyPr/>
          <a:lstStyle/>
          <a:p>
            <a:pPr eaLnBrk="1" hangingPunct="1">
              <a:lnSpc>
                <a:spcPct val="90000"/>
              </a:lnSpc>
            </a:pPr>
            <a:r>
              <a:rPr lang="en-US" smtClean="0"/>
              <a:t>The room with the access point is 10 feet by 16 feet</a:t>
            </a:r>
          </a:p>
          <a:p>
            <a:pPr eaLnBrk="1" hangingPunct="1">
              <a:lnSpc>
                <a:spcPct val="90000"/>
              </a:lnSpc>
            </a:pPr>
            <a:r>
              <a:rPr lang="en-US" smtClean="0"/>
              <a:t>The table on which the access point was placed is 34 inches high</a:t>
            </a:r>
          </a:p>
          <a:p>
            <a:pPr eaLnBrk="1" hangingPunct="1">
              <a:lnSpc>
                <a:spcPct val="90000"/>
              </a:lnSpc>
            </a:pPr>
            <a:r>
              <a:rPr lang="en-US" smtClean="0"/>
              <a:t>The shelving is floor to ceiling along the wall to the side of the room where the wireless client is</a:t>
            </a:r>
          </a:p>
          <a:p>
            <a:pPr eaLnBrk="1" hangingPunct="1">
              <a:lnSpc>
                <a:spcPct val="90000"/>
              </a:lnSpc>
            </a:pPr>
            <a:r>
              <a:rPr lang="en-US" smtClean="0"/>
              <a:t>The shelves contain books</a:t>
            </a:r>
          </a:p>
          <a:p>
            <a:pPr eaLnBrk="1" hangingPunct="1">
              <a:lnSpc>
                <a:spcPct val="90000"/>
              </a:lnSpc>
            </a:pPr>
            <a:r>
              <a:rPr lang="en-US" smtClean="0"/>
              <a:t>The walls are metal studs with sheetrock covering</a:t>
            </a:r>
          </a:p>
        </p:txBody>
      </p:sp>
      <p:sp>
        <p:nvSpPr>
          <p:cNvPr id="66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F58BD8-9F18-496B-A34E-3D9DCD992A15}" type="slidenum">
              <a:rPr lang="en-US" smtClean="0"/>
              <a:pPr eaLnBrk="1" hangingPunct="1"/>
              <a:t>81</a:t>
            </a:fld>
            <a:endParaRPr lang="en-US" smtClean="0"/>
          </a:p>
        </p:txBody>
      </p:sp>
      <p:sp>
        <p:nvSpPr>
          <p:cNvPr id="66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Effect of Humans on Signals</a:t>
            </a:r>
          </a:p>
        </p:txBody>
      </p:sp>
      <p:sp>
        <p:nvSpPr>
          <p:cNvPr id="67587" name="Content Placeholder 2"/>
          <p:cNvSpPr>
            <a:spLocks noGrp="1"/>
          </p:cNvSpPr>
          <p:nvPr>
            <p:ph idx="1"/>
          </p:nvPr>
        </p:nvSpPr>
        <p:spPr/>
        <p:txBody>
          <a:bodyPr/>
          <a:lstStyle/>
          <a:p>
            <a:pPr eaLnBrk="1" hangingPunct="1">
              <a:lnSpc>
                <a:spcPct val="90000"/>
              </a:lnSpc>
            </a:pPr>
            <a:r>
              <a:rPr lang="en-US" smtClean="0"/>
              <a:t>There is carpet on the floor</a:t>
            </a:r>
          </a:p>
          <a:p>
            <a:pPr eaLnBrk="1" hangingPunct="1">
              <a:lnSpc>
                <a:spcPct val="90000"/>
              </a:lnSpc>
            </a:pPr>
            <a:r>
              <a:rPr lang="en-US" smtClean="0"/>
              <a:t>The room with the wireless client is the same, except that it is 10 feet by 10 feet</a:t>
            </a:r>
          </a:p>
          <a:p>
            <a:pPr eaLnBrk="1" hangingPunct="1">
              <a:lnSpc>
                <a:spcPct val="90000"/>
              </a:lnSpc>
            </a:pPr>
            <a:r>
              <a:rPr lang="en-US" smtClean="0"/>
              <a:t>The intervening room is also 10 feet by 10 feet, and the same as the other two with the walls covered by shelving holding books</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A82168-2AFB-4067-8C7E-3971C3DB6D83}" type="slidenum">
              <a:rPr lang="en-US" smtClean="0"/>
              <a:pPr eaLnBrk="1" hangingPunct="1"/>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Effect of Humans on Signals</a:t>
            </a:r>
          </a:p>
        </p:txBody>
      </p:sp>
      <p:graphicFrame>
        <p:nvGraphicFramePr>
          <p:cNvPr id="915530" name="Group 74"/>
          <p:cNvGraphicFramePr>
            <a:graphicFrameLocks noGrp="1"/>
          </p:cNvGraphicFramePr>
          <p:nvPr>
            <p:ph type="tbl" idx="1"/>
          </p:nvPr>
        </p:nvGraphicFramePr>
        <p:xfrm>
          <a:off x="1066800" y="1320800"/>
          <a:ext cx="6877050" cy="4935535"/>
        </p:xfrm>
        <a:graphic>
          <a:graphicData uri="http://schemas.openxmlformats.org/drawingml/2006/table">
            <a:tbl>
              <a:tblPr/>
              <a:tblGrid>
                <a:gridCol w="1431925"/>
                <a:gridCol w="1516063"/>
                <a:gridCol w="2444750"/>
                <a:gridCol w="1484312"/>
              </a:tblGrid>
              <a:tr h="70113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Signal</a:t>
                      </a:r>
                      <a:br>
                        <a:rPr kumimoji="0" lang="en-US" sz="2000" b="0" i="0" u="none" strike="noStrike" cap="none" normalizeH="0" baseline="0" dirty="0" smtClean="0">
                          <a:ln>
                            <a:noFill/>
                          </a:ln>
                          <a:solidFill>
                            <a:schemeClr val="tx1"/>
                          </a:solidFill>
                          <a:effectLst/>
                          <a:latin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rPr>
                        <a:t>dBm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Noise</a:t>
                      </a:r>
                      <a:br>
                        <a:rPr kumimoji="0" lang="en-US" sz="2000" b="0" i="0" u="none" strike="noStrike" cap="none" normalizeH="0" baseline="0" dirty="0" smtClean="0">
                          <a:ln>
                            <a:noFill/>
                          </a:ln>
                          <a:solidFill>
                            <a:schemeClr val="tx1"/>
                          </a:solidFill>
                          <a:effectLst/>
                          <a:latin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rPr>
                        <a:t>dBm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Signal to Noise Ratio</a:t>
                      </a:r>
                      <a:br>
                        <a:rPr kumimoji="0" lang="en-US" sz="2000" b="0" i="0" u="none" strike="noStrike" cap="none" normalizeH="0" baseline="0" dirty="0" smtClean="0">
                          <a:ln>
                            <a:noFill/>
                          </a:ln>
                          <a:solidFill>
                            <a:schemeClr val="tx1"/>
                          </a:solidFill>
                          <a:effectLst/>
                          <a:latin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rPr>
                        <a:t>dBm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Number of</a:t>
                      </a:r>
                      <a:br>
                        <a:rPr kumimoji="0" lang="en-US" sz="2000" b="0" i="0" u="none" strike="noStrike" cap="none" normalizeH="0" baseline="0" dirty="0" smtClean="0">
                          <a:ln>
                            <a:noFill/>
                          </a:ln>
                          <a:solidFill>
                            <a:schemeClr val="tx1"/>
                          </a:solidFill>
                          <a:effectLst/>
                          <a:latin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rPr>
                        <a:t>Humans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548">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6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6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548">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73">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548">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6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548">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6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-53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90BE99-2D56-4AE9-B44C-E2A750676A7A}" type="slidenum">
              <a:rPr lang="en-US" smtClean="0"/>
              <a:pPr eaLnBrk="1" hangingPunct="1"/>
              <a:t>83</a:t>
            </a:fld>
            <a:endParaRPr lang="en-US" smtClean="0"/>
          </a:p>
        </p:txBody>
      </p:sp>
      <p:sp>
        <p:nvSpPr>
          <p:cNvPr id="68669" name="Footer Placeholder 6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Material Effect on Signal Loss</a:t>
            </a:r>
          </a:p>
        </p:txBody>
      </p:sp>
      <p:sp>
        <p:nvSpPr>
          <p:cNvPr id="69635" name="Rectangle 3"/>
          <p:cNvSpPr>
            <a:spLocks noGrp="1" noChangeArrowheads="1"/>
          </p:cNvSpPr>
          <p:nvPr>
            <p:ph idx="1"/>
          </p:nvPr>
        </p:nvSpPr>
        <p:spPr/>
        <p:txBody>
          <a:bodyPr/>
          <a:lstStyle/>
          <a:p>
            <a:pPr eaLnBrk="1" hangingPunct="1"/>
            <a:r>
              <a:rPr lang="en-US" smtClean="0"/>
              <a:t>As seen in the table the signal was attenuated up to five people</a:t>
            </a:r>
          </a:p>
          <a:p>
            <a:pPr eaLnBrk="1" hangingPunct="1"/>
            <a:r>
              <a:rPr lang="en-US" smtClean="0"/>
              <a:t>Then it began to improve</a:t>
            </a:r>
          </a:p>
          <a:p>
            <a:pPr eaLnBrk="1" hangingPunct="1"/>
            <a:r>
              <a:rPr lang="en-US" smtClean="0"/>
              <a:t>Changing the location of the humans had no effect on the readings</a:t>
            </a:r>
          </a:p>
          <a:p>
            <a:pPr eaLnBrk="1" hangingPunct="1"/>
            <a:r>
              <a:rPr lang="en-US" smtClean="0"/>
              <a:t>All of this is why a realistic site survey must be done, the emphasis on realistic</a:t>
            </a:r>
          </a:p>
        </p:txBody>
      </p:sp>
      <p:sp>
        <p:nvSpPr>
          <p:cNvPr id="69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9D1B4E-ABAE-42BE-AB11-98EA30601664}" type="slidenum">
              <a:rPr lang="en-US" smtClean="0"/>
              <a:pPr eaLnBrk="1" hangingPunct="1"/>
              <a:t>84</a:t>
            </a:fld>
            <a:endParaRPr lang="en-US" smtClean="0"/>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Antenna Mounting</a:t>
            </a:r>
          </a:p>
        </p:txBody>
      </p:sp>
      <p:sp>
        <p:nvSpPr>
          <p:cNvPr id="70659" name="Rectangle 3"/>
          <p:cNvSpPr>
            <a:spLocks noGrp="1" noChangeArrowheads="1"/>
          </p:cNvSpPr>
          <p:nvPr>
            <p:ph idx="1"/>
          </p:nvPr>
        </p:nvSpPr>
        <p:spPr/>
        <p:txBody>
          <a:bodyPr/>
          <a:lstStyle/>
          <a:p>
            <a:pPr eaLnBrk="1" hangingPunct="1">
              <a:lnSpc>
                <a:spcPct val="90000"/>
              </a:lnSpc>
            </a:pPr>
            <a:r>
              <a:rPr lang="en-US" smtClean="0"/>
              <a:t>Once the type of antenna has been selected it must be mounted to something</a:t>
            </a:r>
          </a:p>
          <a:p>
            <a:pPr eaLnBrk="1" hangingPunct="1">
              <a:lnSpc>
                <a:spcPct val="90000"/>
              </a:lnSpc>
            </a:pPr>
            <a:r>
              <a:rPr lang="en-US" smtClean="0"/>
              <a:t>In many cases the antenna is part of the access point</a:t>
            </a:r>
          </a:p>
          <a:p>
            <a:pPr eaLnBrk="1" hangingPunct="1">
              <a:lnSpc>
                <a:spcPct val="90000"/>
              </a:lnSpc>
            </a:pPr>
            <a:r>
              <a:rPr lang="en-US" smtClean="0"/>
              <a:t>In that case mounting the AP takes care of the antenna mounting as well</a:t>
            </a:r>
          </a:p>
          <a:p>
            <a:pPr eaLnBrk="1" hangingPunct="1">
              <a:lnSpc>
                <a:spcPct val="90000"/>
              </a:lnSpc>
            </a:pPr>
            <a:r>
              <a:rPr lang="en-US" smtClean="0"/>
              <a:t>When it is not and the décor of the facility is an issue, then some compromises may have to be made</a:t>
            </a:r>
          </a:p>
        </p:txBody>
      </p:sp>
      <p:sp>
        <p:nvSpPr>
          <p:cNvPr id="706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A448AC-5DB6-4187-B00D-D3308091F301}" type="slidenum">
              <a:rPr lang="en-US" smtClean="0"/>
              <a:pPr eaLnBrk="1" hangingPunct="1"/>
              <a:t>85</a:t>
            </a:fld>
            <a:endParaRPr lang="en-US" smtClean="0"/>
          </a:p>
        </p:txBody>
      </p:sp>
      <p:sp>
        <p:nvSpPr>
          <p:cNvPr id="706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Antenna Mounting</a:t>
            </a:r>
          </a:p>
        </p:txBody>
      </p:sp>
      <p:sp>
        <p:nvSpPr>
          <p:cNvPr id="71683" name="Content Placeholder 2"/>
          <p:cNvSpPr>
            <a:spLocks noGrp="1"/>
          </p:cNvSpPr>
          <p:nvPr>
            <p:ph idx="1"/>
          </p:nvPr>
        </p:nvSpPr>
        <p:spPr/>
        <p:txBody>
          <a:bodyPr/>
          <a:lstStyle/>
          <a:p>
            <a:pPr eaLnBrk="1" hangingPunct="1">
              <a:lnSpc>
                <a:spcPct val="90000"/>
              </a:lnSpc>
            </a:pPr>
            <a:r>
              <a:rPr lang="en-US" smtClean="0"/>
              <a:t>This may call for the antenna to be hidden or disguised</a:t>
            </a:r>
          </a:p>
          <a:p>
            <a:pPr eaLnBrk="1" hangingPunct="1">
              <a:lnSpc>
                <a:spcPct val="90000"/>
              </a:lnSpc>
            </a:pPr>
            <a:r>
              <a:rPr lang="en-US" smtClean="0"/>
              <a:t>This is sometimes done by using a microstrip antenna</a:t>
            </a:r>
          </a:p>
          <a:p>
            <a:pPr eaLnBrk="1" hangingPunct="1">
              <a:lnSpc>
                <a:spcPct val="90000"/>
              </a:lnSpc>
            </a:pPr>
            <a:r>
              <a:rPr lang="en-US" smtClean="0"/>
              <a:t>For example this antenna is 4 inches in diameter and ½ inch thick</a:t>
            </a:r>
          </a:p>
        </p:txBody>
      </p:sp>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F32D8C-5D10-4922-A810-27FB92B4ADDE}" type="slidenum">
              <a:rPr lang="en-US" smtClean="0"/>
              <a:pPr eaLnBrk="1" hangingPunct="1"/>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Microstrip Design</a:t>
            </a:r>
          </a:p>
        </p:txBody>
      </p:sp>
      <p:pic>
        <p:nvPicPr>
          <p:cNvPr id="72707" name="Picture 3" descr="Microstri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38350" y="1471613"/>
            <a:ext cx="5260975" cy="4500562"/>
          </a:xfrm>
        </p:spPr>
      </p:pic>
      <p:sp>
        <p:nvSpPr>
          <p:cNvPr id="727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010A9F-8398-421B-959B-AEB755CAF00C}" type="slidenum">
              <a:rPr lang="en-US" smtClean="0"/>
              <a:pPr eaLnBrk="1" hangingPunct="1"/>
              <a:t>87</a:t>
            </a:fld>
            <a:endParaRPr lang="en-US" smtClean="0"/>
          </a:p>
        </p:txBody>
      </p:sp>
      <p:sp>
        <p:nvSpPr>
          <p:cNvPr id="727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Antenna Mounting</a:t>
            </a:r>
          </a:p>
        </p:txBody>
      </p:sp>
      <p:sp>
        <p:nvSpPr>
          <p:cNvPr id="73731" name="Rectangle 3"/>
          <p:cNvSpPr>
            <a:spLocks noGrp="1" noChangeArrowheads="1"/>
          </p:cNvSpPr>
          <p:nvPr>
            <p:ph idx="1"/>
          </p:nvPr>
        </p:nvSpPr>
        <p:spPr/>
        <p:txBody>
          <a:bodyPr/>
          <a:lstStyle/>
          <a:p>
            <a:pPr eaLnBrk="1" hangingPunct="1"/>
            <a:r>
              <a:rPr lang="en-US" smtClean="0"/>
              <a:t>An interesting use of a microstrip antenna is the i-ceilings antenna system from Armstrong</a:t>
            </a:r>
          </a:p>
          <a:p>
            <a:pPr eaLnBrk="1" hangingPunct="1"/>
            <a:r>
              <a:rPr lang="en-US" smtClean="0"/>
              <a:t>Armstrong is usually seen as being a company that makes floor and ceiling parts</a:t>
            </a:r>
          </a:p>
          <a:p>
            <a:pPr eaLnBrk="1" hangingPunct="1"/>
            <a:r>
              <a:rPr lang="en-US" smtClean="0"/>
              <a:t>In this case the antenna is part of the ceiling</a:t>
            </a:r>
          </a:p>
          <a:p>
            <a:pPr eaLnBrk="1" hangingPunct="1"/>
            <a:r>
              <a:rPr lang="en-US" smtClean="0"/>
              <a:t>It is a ceiling tile replacement</a:t>
            </a: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8308DB-FFAE-4CF0-A067-C08146280995}" type="slidenum">
              <a:rPr lang="en-US" smtClean="0"/>
              <a:pPr eaLnBrk="1" hangingPunct="1"/>
              <a:t>88</a:t>
            </a:fld>
            <a:endParaRPr lang="en-US" smtClean="0"/>
          </a:p>
        </p:txBody>
      </p:sp>
      <p:sp>
        <p:nvSpPr>
          <p:cNvPr id="737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Antenna Mounting</a:t>
            </a:r>
          </a:p>
        </p:txBody>
      </p:sp>
      <p:sp>
        <p:nvSpPr>
          <p:cNvPr id="74755" name="Content Placeholder 2"/>
          <p:cNvSpPr>
            <a:spLocks noGrp="1"/>
          </p:cNvSpPr>
          <p:nvPr>
            <p:ph idx="1"/>
          </p:nvPr>
        </p:nvSpPr>
        <p:spPr/>
        <p:txBody>
          <a:bodyPr/>
          <a:lstStyle/>
          <a:p>
            <a:pPr eaLnBrk="1" hangingPunct="1"/>
            <a:r>
              <a:rPr lang="en-US" smtClean="0"/>
              <a:t>They are designed to look exactly like a typical ceiling panel</a:t>
            </a:r>
          </a:p>
          <a:p>
            <a:pPr eaLnBrk="1" hangingPunct="1"/>
            <a:r>
              <a:rPr lang="en-US" smtClean="0"/>
              <a:t>But behind the panel are connectors for a set of microstrip antennas</a:t>
            </a:r>
          </a:p>
        </p:txBody>
      </p:sp>
      <p:sp>
        <p:nvSpPr>
          <p:cNvPr id="74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7A1E5F-4682-4079-8A91-0B3746000222}" type="slidenum">
              <a:rPr lang="en-US" smtClean="0"/>
              <a:pPr eaLnBrk="1" hangingPunct="1"/>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Access Point Mounting</a:t>
            </a:r>
          </a:p>
        </p:txBody>
      </p:sp>
      <p:sp>
        <p:nvSpPr>
          <p:cNvPr id="8195" name="Rectangle 3"/>
          <p:cNvSpPr>
            <a:spLocks noGrp="1" noChangeArrowheads="1"/>
          </p:cNvSpPr>
          <p:nvPr>
            <p:ph idx="1"/>
          </p:nvPr>
        </p:nvSpPr>
        <p:spPr/>
        <p:txBody>
          <a:bodyPr/>
          <a:lstStyle/>
          <a:p>
            <a:pPr eaLnBrk="1" hangingPunct="1"/>
            <a:r>
              <a:rPr lang="en-US" dirty="0" smtClean="0"/>
              <a:t>A common way of mounting an access point in the ceiling area is to use zip ties to attach them to beams or columns in this space</a:t>
            </a:r>
          </a:p>
          <a:p>
            <a:pPr eaLnBrk="1" hangingPunct="1"/>
            <a:r>
              <a:rPr lang="en-US" dirty="0" smtClean="0"/>
              <a:t>Another way is to mount the AP to a board and then attach this structure to the ceiling or just lay it across the ceiling grid</a:t>
            </a:r>
          </a:p>
          <a:p>
            <a:pPr eaLnBrk="1" hangingPunct="1"/>
            <a:r>
              <a:rPr lang="en-US" dirty="0" smtClean="0"/>
              <a:t>A more secure method is to use a lockable box that replaces a ceiling tile</a:t>
            </a: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4A1FCD-D72F-4E37-B2A8-2B71FE8D49B5}" type="slidenum">
              <a:rPr lang="en-US" smtClean="0"/>
              <a:pPr eaLnBrk="1" hangingPunct="1"/>
              <a:t>9</a:t>
            </a:fld>
            <a:endParaRPr lang="en-US" smtClean="0"/>
          </a:p>
        </p:txBody>
      </p:sp>
      <p:sp>
        <p:nvSpPr>
          <p:cNvPr id="8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Armstrong i-ceilings Antenna</a:t>
            </a:r>
          </a:p>
        </p:txBody>
      </p:sp>
      <p:pic>
        <p:nvPicPr>
          <p:cNvPr id="757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062" t="21642" r="2798" b="12569"/>
          <a:stretch>
            <a:fillRect/>
          </a:stretch>
        </p:blipFill>
        <p:spPr>
          <a:xfrm>
            <a:off x="1573213" y="1279525"/>
            <a:ext cx="6216650" cy="4783138"/>
          </a:xfrm>
        </p:spPr>
      </p:pic>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B36B99-1ACB-41DB-B6CB-4DC796A1798F}" type="slidenum">
              <a:rPr lang="en-US" smtClean="0"/>
              <a:pPr eaLnBrk="1" hangingPunct="1"/>
              <a:t>90</a:t>
            </a:fld>
            <a:endParaRPr lang="en-US" smtClean="0"/>
          </a:p>
        </p:txBody>
      </p:sp>
      <p:sp>
        <p:nvSpPr>
          <p:cNvPr id="75781" name="Text Box 6"/>
          <p:cNvSpPr txBox="1">
            <a:spLocks noChangeArrowheads="1"/>
          </p:cNvSpPr>
          <p:nvPr/>
        </p:nvSpPr>
        <p:spPr bwMode="auto">
          <a:xfrm>
            <a:off x="1314450" y="1676400"/>
            <a:ext cx="3276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2.4 GHz antenna connectors</a:t>
            </a:r>
          </a:p>
        </p:txBody>
      </p:sp>
      <p:sp>
        <p:nvSpPr>
          <p:cNvPr id="75782" name="Line 7"/>
          <p:cNvSpPr>
            <a:spLocks noChangeShapeType="1"/>
          </p:cNvSpPr>
          <p:nvPr/>
        </p:nvSpPr>
        <p:spPr bwMode="auto">
          <a:xfrm>
            <a:off x="2876550" y="2152650"/>
            <a:ext cx="514350" cy="981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3" name="Line 8"/>
          <p:cNvSpPr>
            <a:spLocks noChangeShapeType="1"/>
          </p:cNvSpPr>
          <p:nvPr/>
        </p:nvSpPr>
        <p:spPr bwMode="auto">
          <a:xfrm>
            <a:off x="2895600" y="2133600"/>
            <a:ext cx="1209675" cy="904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4" name="Text Box 11"/>
          <p:cNvSpPr txBox="1">
            <a:spLocks noChangeArrowheads="1"/>
          </p:cNvSpPr>
          <p:nvPr/>
        </p:nvSpPr>
        <p:spPr bwMode="auto">
          <a:xfrm>
            <a:off x="6038850" y="1676400"/>
            <a:ext cx="1733550" cy="91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850/1900 MHz dual band connector</a:t>
            </a:r>
          </a:p>
        </p:txBody>
      </p:sp>
      <p:sp>
        <p:nvSpPr>
          <p:cNvPr id="75785" name="Line 12"/>
          <p:cNvSpPr>
            <a:spLocks noChangeShapeType="1"/>
          </p:cNvSpPr>
          <p:nvPr/>
        </p:nvSpPr>
        <p:spPr bwMode="auto">
          <a:xfrm flipH="1">
            <a:off x="4886325" y="2781300"/>
            <a:ext cx="192405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6" name="Text Box 13"/>
          <p:cNvSpPr txBox="1">
            <a:spLocks noChangeArrowheads="1"/>
          </p:cNvSpPr>
          <p:nvPr/>
        </p:nvSpPr>
        <p:spPr bwMode="auto">
          <a:xfrm>
            <a:off x="4410075" y="5629275"/>
            <a:ext cx="3276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1900 MHz antenna connector</a:t>
            </a:r>
          </a:p>
        </p:txBody>
      </p:sp>
      <p:sp>
        <p:nvSpPr>
          <p:cNvPr id="75787" name="Line 14"/>
          <p:cNvSpPr>
            <a:spLocks noChangeShapeType="1"/>
          </p:cNvSpPr>
          <p:nvPr/>
        </p:nvSpPr>
        <p:spPr bwMode="auto">
          <a:xfrm flipH="1" flipV="1">
            <a:off x="3962400" y="3838575"/>
            <a:ext cx="1857375" cy="1647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88" name="Footer Placeholder 1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Armstrong i-ceilings Antenna</a:t>
            </a:r>
          </a:p>
        </p:txBody>
      </p:sp>
      <p:sp>
        <p:nvSpPr>
          <p:cNvPr id="76803" name="Rectangle 3"/>
          <p:cNvSpPr>
            <a:spLocks noGrp="1" noChangeArrowheads="1"/>
          </p:cNvSpPr>
          <p:nvPr>
            <p:ph idx="1"/>
          </p:nvPr>
        </p:nvSpPr>
        <p:spPr/>
        <p:txBody>
          <a:bodyPr/>
          <a:lstStyle/>
          <a:p>
            <a:pPr eaLnBrk="1" hangingPunct="1"/>
            <a:r>
              <a:rPr lang="en-US" smtClean="0"/>
              <a:t>The 2.4 GHz connections are for attachment to a wireless LAN access point</a:t>
            </a:r>
          </a:p>
          <a:p>
            <a:pPr eaLnBrk="1" hangingPunct="1"/>
            <a:r>
              <a:rPr lang="en-US" smtClean="0"/>
              <a:t>The other connectors and antennas are for cellular phone systems</a:t>
            </a:r>
          </a:p>
          <a:p>
            <a:pPr eaLnBrk="1" hangingPunct="1"/>
            <a:r>
              <a:rPr lang="en-US" smtClean="0"/>
              <a:t>Reports from the field indicate that this is a suitable antenna for covering large areas with a small number of users</a:t>
            </a:r>
          </a:p>
        </p:txBody>
      </p:sp>
      <p:sp>
        <p:nvSpPr>
          <p:cNvPr id="76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1930B1-202A-489D-B6F2-7107419C9820}" type="slidenum">
              <a:rPr lang="en-US" smtClean="0"/>
              <a:pPr eaLnBrk="1" hangingPunct="1"/>
              <a:t>91</a:t>
            </a:fld>
            <a:endParaRPr lang="en-US" smtClean="0"/>
          </a:p>
        </p:txBody>
      </p:sp>
      <p:sp>
        <p:nvSpPr>
          <p:cNvPr id="76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Painting Antennas</a:t>
            </a:r>
          </a:p>
        </p:txBody>
      </p:sp>
      <p:sp>
        <p:nvSpPr>
          <p:cNvPr id="77827" name="Content Placeholder 2"/>
          <p:cNvSpPr>
            <a:spLocks noGrp="1"/>
          </p:cNvSpPr>
          <p:nvPr>
            <p:ph idx="1"/>
          </p:nvPr>
        </p:nvSpPr>
        <p:spPr/>
        <p:txBody>
          <a:bodyPr/>
          <a:lstStyle/>
          <a:p>
            <a:pPr eaLnBrk="1" hangingPunct="1"/>
            <a:r>
              <a:rPr lang="en-US" smtClean="0"/>
              <a:t>You can paint an antenna so that it will blend in with décor</a:t>
            </a:r>
          </a:p>
          <a:p>
            <a:pPr eaLnBrk="1" hangingPunct="1"/>
            <a:r>
              <a:rPr lang="en-US" smtClean="0"/>
              <a:t>However, do not use any paint with metal in it, such as iron oxide</a:t>
            </a:r>
          </a:p>
          <a:p>
            <a:pPr eaLnBrk="1" hangingPunct="1"/>
            <a:r>
              <a:rPr lang="en-US" smtClean="0"/>
              <a:t>This metal may distort the radiation pattern</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9DCD40-57EF-4846-9BB9-D2C473E1D93D}" type="slidenum">
              <a:rPr lang="en-US" smtClean="0"/>
              <a:pPr eaLnBrk="1" hangingPunct="1"/>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Device Configuration Issues</a:t>
            </a:r>
          </a:p>
        </p:txBody>
      </p:sp>
      <p:sp>
        <p:nvSpPr>
          <p:cNvPr id="78851" name="Rectangle 3"/>
          <p:cNvSpPr>
            <a:spLocks noGrp="1" noChangeArrowheads="1"/>
          </p:cNvSpPr>
          <p:nvPr>
            <p:ph idx="1"/>
          </p:nvPr>
        </p:nvSpPr>
        <p:spPr/>
        <p:txBody>
          <a:bodyPr/>
          <a:lstStyle/>
          <a:p>
            <a:pPr eaLnBrk="1" hangingPunct="1"/>
            <a:r>
              <a:rPr lang="en-US" smtClean="0"/>
              <a:t>Since the devices, such as the access point, used for an inside wireless network will be in inaccessible places for the most part, it is a good idea to configure and test each one before it is deployed</a:t>
            </a:r>
          </a:p>
          <a:p>
            <a:pPr eaLnBrk="1" hangingPunct="1"/>
            <a:r>
              <a:rPr lang="en-US" smtClean="0"/>
              <a:t>This is required even if a centralized management system will be used, as most access points are managed through a built-in http connection</a:t>
            </a: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9CE1B3-8AD6-4A2D-8795-774E21D3C82F}" type="slidenum">
              <a:rPr lang="en-US" smtClean="0"/>
              <a:pPr eaLnBrk="1" hangingPunct="1"/>
              <a:t>93</a:t>
            </a:fld>
            <a:endParaRPr lang="en-US" smtClean="0"/>
          </a:p>
        </p:txBody>
      </p:sp>
      <p:sp>
        <p:nvSpPr>
          <p:cNvPr id="788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Device Configuration Issues</a:t>
            </a:r>
          </a:p>
        </p:txBody>
      </p:sp>
      <p:sp>
        <p:nvSpPr>
          <p:cNvPr id="79875" name="Content Placeholder 2"/>
          <p:cNvSpPr>
            <a:spLocks noGrp="1"/>
          </p:cNvSpPr>
          <p:nvPr>
            <p:ph idx="1"/>
          </p:nvPr>
        </p:nvSpPr>
        <p:spPr/>
        <p:txBody>
          <a:bodyPr/>
          <a:lstStyle/>
          <a:p>
            <a:pPr eaLnBrk="1" hangingPunct="1"/>
            <a:r>
              <a:rPr lang="en-US" smtClean="0"/>
              <a:t>Each access point from the manufacturer will come with the same default IP address</a:t>
            </a:r>
          </a:p>
          <a:p>
            <a:pPr eaLnBrk="1" hangingPunct="1"/>
            <a:r>
              <a:rPr lang="en-US" smtClean="0"/>
              <a:t>At a minimum these need to be changed before the AP is installed</a:t>
            </a:r>
          </a:p>
        </p:txBody>
      </p:sp>
      <p:sp>
        <p:nvSpPr>
          <p:cNvPr id="79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1DD770-E132-4F73-8EFD-35CB7BEC059A}" type="slidenum">
              <a:rPr lang="en-US" smtClean="0"/>
              <a:pPr eaLnBrk="1" hangingPunct="1"/>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Fire Safety Considerations</a:t>
            </a:r>
          </a:p>
        </p:txBody>
      </p:sp>
      <p:sp>
        <p:nvSpPr>
          <p:cNvPr id="80899" name="Rectangle 3"/>
          <p:cNvSpPr>
            <a:spLocks noGrp="1" noChangeArrowheads="1"/>
          </p:cNvSpPr>
          <p:nvPr>
            <p:ph idx="1"/>
          </p:nvPr>
        </p:nvSpPr>
        <p:spPr/>
        <p:txBody>
          <a:bodyPr/>
          <a:lstStyle/>
          <a:p>
            <a:pPr eaLnBrk="1" hangingPunct="1"/>
            <a:r>
              <a:rPr lang="en-US" smtClean="0"/>
              <a:t>Anytime something is placed in the space between the false ceiling and the structural ceiling, and this space is used for return air for the ventilation system the device must be plenum rated</a:t>
            </a:r>
          </a:p>
          <a:p>
            <a:pPr eaLnBrk="1" hangingPunct="1"/>
            <a:r>
              <a:rPr lang="en-US" smtClean="0"/>
              <a:t>A plenum rating means that if the device burns, it will not give off toxic fumes in excess of certain limits</a:t>
            </a:r>
          </a:p>
        </p:txBody>
      </p:sp>
      <p:sp>
        <p:nvSpPr>
          <p:cNvPr id="809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FBC532-C4AD-4AF8-9ECC-C398A596CA96}" type="slidenum">
              <a:rPr lang="en-US" smtClean="0"/>
              <a:pPr eaLnBrk="1" hangingPunct="1"/>
              <a:t>95</a:t>
            </a:fld>
            <a:endParaRPr lang="en-US" smtClean="0"/>
          </a:p>
        </p:txBody>
      </p:sp>
      <p:sp>
        <p:nvSpPr>
          <p:cNvPr id="809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t>Fire Safety Considerations</a:t>
            </a:r>
          </a:p>
        </p:txBody>
      </p:sp>
      <p:sp>
        <p:nvSpPr>
          <p:cNvPr id="81923" name="Content Placeholder 2"/>
          <p:cNvSpPr>
            <a:spLocks noGrp="1"/>
          </p:cNvSpPr>
          <p:nvPr>
            <p:ph idx="1"/>
          </p:nvPr>
        </p:nvSpPr>
        <p:spPr/>
        <p:txBody>
          <a:bodyPr/>
          <a:lstStyle/>
          <a:p>
            <a:pPr eaLnBrk="1" hangingPunct="1"/>
            <a:r>
              <a:rPr lang="en-US" smtClean="0"/>
              <a:t>These limits are set by the NEC and any other local standards that may apply</a:t>
            </a:r>
          </a:p>
          <a:p>
            <a:pPr eaLnBrk="1" hangingPunct="1"/>
            <a:r>
              <a:rPr lang="en-US" smtClean="0"/>
              <a:t>The material the device is made of has the most effect on this rating</a:t>
            </a:r>
          </a:p>
          <a:p>
            <a:pPr eaLnBrk="1" hangingPunct="1"/>
            <a:r>
              <a:rPr lang="en-US" smtClean="0"/>
              <a:t>This can make the installation of wireless LAN equipment quite problematic</a:t>
            </a:r>
          </a:p>
        </p:txBody>
      </p:sp>
      <p:sp>
        <p:nvSpPr>
          <p:cNvPr id="81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41736F-B47E-4DB8-9BCD-BDEF6C7E6D48}" type="slidenum">
              <a:rPr lang="en-US" smtClean="0"/>
              <a:pPr eaLnBrk="1" hangingPunct="1"/>
              <a:t>96</a:t>
            </a:fld>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Fire Safety Considerations</a:t>
            </a:r>
          </a:p>
        </p:txBody>
      </p:sp>
      <p:sp>
        <p:nvSpPr>
          <p:cNvPr id="82947" name="Rectangle 3"/>
          <p:cNvSpPr>
            <a:spLocks noGrp="1" noChangeArrowheads="1"/>
          </p:cNvSpPr>
          <p:nvPr>
            <p:ph idx="1"/>
          </p:nvPr>
        </p:nvSpPr>
        <p:spPr/>
        <p:txBody>
          <a:bodyPr/>
          <a:lstStyle/>
          <a:p>
            <a:pPr eaLnBrk="1" hangingPunct="1"/>
            <a:r>
              <a:rPr lang="en-US" smtClean="0"/>
              <a:t>For example, Cisco states</a:t>
            </a:r>
          </a:p>
          <a:p>
            <a:pPr lvl="1" eaLnBrk="1" hangingPunct="1"/>
            <a:r>
              <a:rPr lang="en-US" smtClean="0"/>
              <a:t>“The access point uses a metal enclosure having adequate fire resistance and low smoke-producing characteristics suitable for operation in a building’s environmental air space (such as above suspended ceilings) in accordance with Section 300-220 of the NEC”</a:t>
            </a:r>
          </a:p>
        </p:txBody>
      </p:sp>
      <p:sp>
        <p:nvSpPr>
          <p:cNvPr id="82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5DA401-2202-4BBD-BA5E-8DA4F79B7C2D}" type="slidenum">
              <a:rPr lang="en-US" smtClean="0"/>
              <a:pPr eaLnBrk="1" hangingPunct="1"/>
              <a:t>97</a:t>
            </a:fld>
            <a:endParaRPr lang="en-US" smtClean="0"/>
          </a:p>
        </p:txBody>
      </p:sp>
      <p:sp>
        <p:nvSpPr>
          <p:cNvPr id="829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Fire Safety Considerations</a:t>
            </a:r>
          </a:p>
        </p:txBody>
      </p:sp>
      <p:sp>
        <p:nvSpPr>
          <p:cNvPr id="83971" name="Content Placeholder 2"/>
          <p:cNvSpPr>
            <a:spLocks noGrp="1"/>
          </p:cNvSpPr>
          <p:nvPr>
            <p:ph idx="1"/>
          </p:nvPr>
        </p:nvSpPr>
        <p:spPr/>
        <p:txBody>
          <a:bodyPr/>
          <a:lstStyle/>
          <a:p>
            <a:pPr eaLnBrk="1" hangingPunct="1"/>
            <a:r>
              <a:rPr lang="en-US" smtClean="0"/>
              <a:t>However, just below this statement Cisco says</a:t>
            </a:r>
          </a:p>
          <a:p>
            <a:pPr lvl="1" eaLnBrk="1" hangingPunct="1"/>
            <a:r>
              <a:rPr lang="en-US" smtClean="0"/>
              <a:t>“Cisco Aironet power injectors are not tested to UL 2043 and should not be placed in a building’s environmental air space, such as above suspended ceilings”</a:t>
            </a:r>
          </a:p>
          <a:p>
            <a:pPr eaLnBrk="1" hangingPunct="1"/>
            <a:r>
              <a:rPr lang="en-US" smtClean="0"/>
              <a:t>The point is to check this before the installation and read the installation instructions</a:t>
            </a:r>
          </a:p>
        </p:txBody>
      </p:sp>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286BFA-2FE3-4A4D-B4A4-255DDC08A0FA}" type="slidenum">
              <a:rPr lang="en-US" smtClean="0"/>
              <a:pPr eaLnBrk="1" hangingPunct="1"/>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Test the Installation</a:t>
            </a:r>
          </a:p>
        </p:txBody>
      </p:sp>
      <p:sp>
        <p:nvSpPr>
          <p:cNvPr id="84995" name="Rectangle 3"/>
          <p:cNvSpPr>
            <a:spLocks noGrp="1" noChangeArrowheads="1"/>
          </p:cNvSpPr>
          <p:nvPr>
            <p:ph idx="1"/>
          </p:nvPr>
        </p:nvSpPr>
        <p:spPr/>
        <p:txBody>
          <a:bodyPr/>
          <a:lstStyle/>
          <a:p>
            <a:pPr eaLnBrk="1" hangingPunct="1"/>
            <a:r>
              <a:rPr lang="en-US" smtClean="0"/>
              <a:t>Regardless of what the site survey suggested and the plans called for, with a wireless network a post install test must be done</a:t>
            </a:r>
          </a:p>
          <a:p>
            <a:pPr eaLnBrk="1" hangingPunct="1"/>
            <a:r>
              <a:rPr lang="en-US" smtClean="0"/>
              <a:t>There are simply too many unmeasurable factors present in the radio frequency microclimate the wireless network will operate in</a:t>
            </a:r>
          </a:p>
        </p:txBody>
      </p:sp>
      <p:sp>
        <p:nvSpPr>
          <p:cNvPr id="84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271DB85-2430-4CA1-B1DF-5120B6232E61}" type="slidenum">
              <a:rPr lang="en-US" smtClean="0"/>
              <a:pPr eaLnBrk="1" hangingPunct="1"/>
              <a:t>99</a:t>
            </a:fld>
            <a:endParaRPr lang="en-US" smtClean="0"/>
          </a:p>
        </p:txBody>
      </p:sp>
      <p:sp>
        <p:nvSpPr>
          <p:cNvPr id="849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2005-2013 Kenneth M. Chipps Ph.D. www.chipps.com</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13689</TotalTime>
  <Words>3776</Words>
  <Application>Microsoft Office PowerPoint</Application>
  <PresentationFormat>On-screen Show (4:3)</PresentationFormat>
  <Paragraphs>570</Paragraphs>
  <Slides>101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3" baseType="lpstr">
      <vt:lpstr>CCNA</vt:lpstr>
      <vt:lpstr>Visio</vt:lpstr>
      <vt:lpstr>Wireless Equipment Installation Inside</vt:lpstr>
      <vt:lpstr>Objectives</vt:lpstr>
      <vt:lpstr>Access Point Mounting</vt:lpstr>
      <vt:lpstr>Access Point Mounting</vt:lpstr>
      <vt:lpstr>Access Point Mounting</vt:lpstr>
      <vt:lpstr>Access Point Mounting</vt:lpstr>
      <vt:lpstr>Access Point Mounting</vt:lpstr>
      <vt:lpstr>Access Point Mounting</vt:lpstr>
      <vt:lpstr>Access Point Mounting</vt:lpstr>
      <vt:lpstr>DeVry Mounting Method</vt:lpstr>
      <vt:lpstr>DeVry Mounting Method</vt:lpstr>
      <vt:lpstr>DeVry Mounting Method</vt:lpstr>
      <vt:lpstr>DeVry Mounting Method</vt:lpstr>
      <vt:lpstr>Access Point Mounting</vt:lpstr>
      <vt:lpstr>Secure Ceiling Mount</vt:lpstr>
      <vt:lpstr>Secure Ceiling Mount Closed</vt:lpstr>
      <vt:lpstr>Secure Ceiling Mount Open</vt:lpstr>
      <vt:lpstr>Secure Wall Mount</vt:lpstr>
      <vt:lpstr>Access Point Mounting</vt:lpstr>
      <vt:lpstr>Access Point Mounting</vt:lpstr>
      <vt:lpstr>Access Point Mounting</vt:lpstr>
      <vt:lpstr>Access Point Mounting</vt:lpstr>
      <vt:lpstr>Access Point Mounting</vt:lpstr>
      <vt:lpstr>Access Point Mounting</vt:lpstr>
      <vt:lpstr>Access Point Mounting</vt:lpstr>
      <vt:lpstr>Access Point Mounting</vt:lpstr>
      <vt:lpstr>Access Point Mounting</vt:lpstr>
      <vt:lpstr>Access Point Mounting</vt:lpstr>
      <vt:lpstr>Access Point Mounting</vt:lpstr>
      <vt:lpstr>Network Connection</vt:lpstr>
      <vt:lpstr>Network Connection</vt:lpstr>
      <vt:lpstr>Network Connection</vt:lpstr>
      <vt:lpstr>Network Connection</vt:lpstr>
      <vt:lpstr>Network Connection</vt:lpstr>
      <vt:lpstr>Network Connection</vt:lpstr>
      <vt:lpstr>Bandwidth Considerations</vt:lpstr>
      <vt:lpstr>Bandwidth Considerations</vt:lpstr>
      <vt:lpstr>Bandwidth Considerations</vt:lpstr>
      <vt:lpstr>Bandwidth Considerations</vt:lpstr>
      <vt:lpstr>Bandwidth Considerations</vt:lpstr>
      <vt:lpstr>Bandwidth Considerations</vt:lpstr>
      <vt:lpstr>Bandwidth Considerations</vt:lpstr>
      <vt:lpstr>Electrical Power Connection</vt:lpstr>
      <vt:lpstr>Standard Electrical Power</vt:lpstr>
      <vt:lpstr>Standard Electrical Power</vt:lpstr>
      <vt:lpstr>Dedicated Isolated Grounded</vt:lpstr>
      <vt:lpstr>Standard Electrical Power</vt:lpstr>
      <vt:lpstr>Power Over Ethernet</vt:lpstr>
      <vt:lpstr>Power Over Ethernet</vt:lpstr>
      <vt:lpstr>Power Over Ethernet</vt:lpstr>
      <vt:lpstr>Power Over Ethernet</vt:lpstr>
      <vt:lpstr>Power Over Ethernet</vt:lpstr>
      <vt:lpstr>Antenna</vt:lpstr>
      <vt:lpstr>Antenna</vt:lpstr>
      <vt:lpstr>Antenna</vt:lpstr>
      <vt:lpstr>Vertical Pattern</vt:lpstr>
      <vt:lpstr>Dipole Pattern</vt:lpstr>
      <vt:lpstr>Yagi Pattern</vt:lpstr>
      <vt:lpstr>Patch Panel Microstrip Pattern</vt:lpstr>
      <vt:lpstr>Beamwidth</vt:lpstr>
      <vt:lpstr>Beamwidth</vt:lpstr>
      <vt:lpstr>Beamwidth</vt:lpstr>
      <vt:lpstr>Antenna Usage Guidelines</vt:lpstr>
      <vt:lpstr>Antenna Usage Guidelines</vt:lpstr>
      <vt:lpstr>Polarization</vt:lpstr>
      <vt:lpstr>Polarization</vt:lpstr>
      <vt:lpstr>Planes</vt:lpstr>
      <vt:lpstr>Planes</vt:lpstr>
      <vt:lpstr>Polarization</vt:lpstr>
      <vt:lpstr>Polarization</vt:lpstr>
      <vt:lpstr>Polarization</vt:lpstr>
      <vt:lpstr>Signal Attenuation</vt:lpstr>
      <vt:lpstr>Materials Effect on Signal Loss</vt:lpstr>
      <vt:lpstr>Materials Effect on Signal Loss</vt:lpstr>
      <vt:lpstr>Materials Effect on Signal Loss</vt:lpstr>
      <vt:lpstr>Materials Effect on Signal Loss</vt:lpstr>
      <vt:lpstr>Materials Effect on Signal Loss</vt:lpstr>
      <vt:lpstr>Materials Effect on Signal Loss</vt:lpstr>
      <vt:lpstr>Effect of Humans on Signals</vt:lpstr>
      <vt:lpstr>Effect of Humans on Signals</vt:lpstr>
      <vt:lpstr>Effect of Humans on Signals</vt:lpstr>
      <vt:lpstr>Effect of Humans on Signals</vt:lpstr>
      <vt:lpstr>Effect of Humans on Signals</vt:lpstr>
      <vt:lpstr>Material Effect on Signal Loss</vt:lpstr>
      <vt:lpstr>Antenna Mounting</vt:lpstr>
      <vt:lpstr>Antenna Mounting</vt:lpstr>
      <vt:lpstr>Microstrip Design</vt:lpstr>
      <vt:lpstr>Antenna Mounting</vt:lpstr>
      <vt:lpstr>Antenna Mounting</vt:lpstr>
      <vt:lpstr>Armstrong i-ceilings Antenna</vt:lpstr>
      <vt:lpstr>Armstrong i-ceilings Antenna</vt:lpstr>
      <vt:lpstr>Painting Antennas</vt:lpstr>
      <vt:lpstr>Device Configuration Issues</vt:lpstr>
      <vt:lpstr>Device Configuration Issues</vt:lpstr>
      <vt:lpstr>Fire Safety Considerations</vt:lpstr>
      <vt:lpstr>Fire Safety Considerations</vt:lpstr>
      <vt:lpstr>Fire Safety Considerations</vt:lpstr>
      <vt:lpstr>Fire Safety Considerations</vt:lpstr>
      <vt:lpstr>Test the Installation</vt:lpstr>
      <vt:lpstr>Test the Installation</vt:lpstr>
      <vt:lpstr>Post Install Adjustment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Equipment Installation Inside</dc:title>
  <dc:creator>Kenneth M. Chipps Ph.D.</dc:creator>
  <cp:lastModifiedBy>Kenneth M. Chipps Ph.D.</cp:lastModifiedBy>
  <cp:revision>479</cp:revision>
  <dcterms:created xsi:type="dcterms:W3CDTF">2000-09-27T16:26:34Z</dcterms:created>
  <dcterms:modified xsi:type="dcterms:W3CDTF">2013-10-31T19:50:12Z</dcterms:modified>
</cp:coreProperties>
</file>