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572" r:id="rId2"/>
    <p:sldId id="573" r:id="rId3"/>
    <p:sldId id="552" r:id="rId4"/>
    <p:sldId id="605" r:id="rId5"/>
    <p:sldId id="606" r:id="rId6"/>
    <p:sldId id="607" r:id="rId7"/>
    <p:sldId id="608" r:id="rId8"/>
    <p:sldId id="454" r:id="rId9"/>
    <p:sldId id="595" r:id="rId10"/>
    <p:sldId id="596" r:id="rId11"/>
    <p:sldId id="597" r:id="rId12"/>
    <p:sldId id="599" r:id="rId13"/>
    <p:sldId id="598" r:id="rId14"/>
    <p:sldId id="600" r:id="rId15"/>
    <p:sldId id="602" r:id="rId16"/>
    <p:sldId id="603" r:id="rId17"/>
    <p:sldId id="601" r:id="rId18"/>
    <p:sldId id="604" r:id="rId19"/>
    <p:sldId id="460" r:id="rId20"/>
    <p:sldId id="588" r:id="rId21"/>
    <p:sldId id="589" r:id="rId22"/>
    <p:sldId id="591" r:id="rId23"/>
    <p:sldId id="590" r:id="rId24"/>
    <p:sldId id="592" r:id="rId25"/>
    <p:sldId id="594" r:id="rId26"/>
    <p:sldId id="593" r:id="rId27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39" autoAdjust="0"/>
  </p:normalViewPr>
  <p:slideViewPr>
    <p:cSldViewPr snapToGrid="0">
      <p:cViewPr varScale="1">
        <p:scale>
          <a:sx n="52" d="100"/>
          <a:sy n="52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88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9B0D532-3D5E-441F-812E-45CA1C74C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8278839-F13B-43BF-BAE3-7AAF49B81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0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9CAC-5366-41E1-BB90-82A206BFC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3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F71E-3F25-415C-80B0-1D96F1690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4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08BA-9B46-411F-8FE0-AEE6DF7AD4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5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C964-3C87-45BD-9972-21CC41922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4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420E-2E23-46AC-8A19-C261E13E6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8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E37F-0EE3-4AC2-9309-B8BADD765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8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C26F-9DB3-41AA-A191-2D5C39E46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6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BC0C-2E66-4FF4-A08C-01B050736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6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7BC5-A75E-4E73-AF6E-59A08E054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AFDD-7B52-45EF-8A8E-7FE3AF156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1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707E-6478-4D28-8D27-DE61BBBF8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1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2A36-523A-4BF2-93B9-5CACFE2EF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87CB-5808-490F-9764-78D7AF8F7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9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7DD6-ABB6-4204-BE2B-EF48A833A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9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2005-2011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EDC960-688D-41C9-BBEB-FA66B705F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Wireless CAN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Last Update 2011.02.02</a:t>
            </a:r>
          </a:p>
          <a:p>
            <a:pPr eaLnBrk="1" hangingPunct="1"/>
            <a:r>
              <a:rPr lang="en-US" sz="2400" smtClean="0"/>
              <a:t>1.2.0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E025F6-6250-4B1C-BEAD-CF04F0C79044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07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82875" y="6245225"/>
            <a:ext cx="39497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 of Facilities</a:t>
            </a:r>
          </a:p>
        </p:txBody>
      </p:sp>
      <p:pic>
        <p:nvPicPr>
          <p:cNvPr id="12291" name="Content Placeholder 7" descr="Tower and 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600200"/>
            <a:ext cx="7480300" cy="4525963"/>
          </a:xfrm>
        </p:spPr>
      </p:pic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A46BB1-2D10-4FA5-8781-06029271110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Obstructions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Notice that the line of sight between the two points is obstructed by trees as the antennas are mounted at the height of the middle of the trees</a:t>
            </a:r>
          </a:p>
          <a:p>
            <a:r>
              <a:rPr lang="en-US" smtClean="0"/>
              <a:t>This was done to avoid the need to hire a tower climber</a:t>
            </a:r>
          </a:p>
          <a:p>
            <a:r>
              <a:rPr lang="en-US" smtClean="0"/>
              <a:t>Normally this would be a problem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3A0B70-210C-49FE-B745-58004A6E522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Obstructions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this case the short distance along with the high gain of the antennas allows this connection to be made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2ACEAC-11A6-4FAB-9062-7707E07D287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Obstructions</a:t>
            </a:r>
          </a:p>
        </p:txBody>
      </p:sp>
      <p:pic>
        <p:nvPicPr>
          <p:cNvPr id="15363" name="Content Placeholder 5" descr="Line of S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600200"/>
            <a:ext cx="7480300" cy="4525963"/>
          </a:xfrm>
        </p:spPr>
      </p:pic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ACD590-DE5F-47DF-9DA4-FB541A577BE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Obstructions</a:t>
            </a:r>
          </a:p>
        </p:txBody>
      </p:sp>
      <p:pic>
        <p:nvPicPr>
          <p:cNvPr id="16387" name="Content Placeholder 5" descr="DSC_11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9A5EFF-3BFE-4D23-8778-8CE8DFB8C7B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Tower</a:t>
            </a:r>
          </a:p>
        </p:txBody>
      </p:sp>
      <p:pic>
        <p:nvPicPr>
          <p:cNvPr id="17411" name="Content Placeholder 5" descr="DSC_11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600200"/>
            <a:ext cx="3009900" cy="4525963"/>
          </a:xfrm>
        </p:spPr>
      </p:pic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74EAE4-7E55-4C26-B879-7FEEE336AB9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Operations Center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CC3AEE-F406-4B8E-A1C0-2E11C7CB8A2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18437" name="Picture 4" descr="8-15-2006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600200"/>
            <a:ext cx="30337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of Connection</a:t>
            </a:r>
          </a:p>
        </p:txBody>
      </p:sp>
      <p:pic>
        <p:nvPicPr>
          <p:cNvPr id="19459" name="Content Placeholder 5" descr="DSC_11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295BE4-D563-4CF0-991F-C3D3620976C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of Connection</a:t>
            </a:r>
          </a:p>
        </p:txBody>
      </p:sp>
      <p:pic>
        <p:nvPicPr>
          <p:cNvPr id="20483" name="Content Placeholder 5" descr="DSC_11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A18386-C9FB-402E-ABA8-B47C0AA8DAD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Connection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system illustrated here is used by the City of Joshua Texas to interconnect several of their facilities that are separated by a road and a railroad</a:t>
            </a:r>
          </a:p>
          <a:p>
            <a:pPr eaLnBrk="1" hangingPunct="1"/>
            <a:r>
              <a:rPr lang="en-US" smtClean="0"/>
              <a:t>In this case the right of way is not accessible</a:t>
            </a:r>
          </a:p>
          <a:p>
            <a:pPr eaLnBrk="1" hangingPunct="1"/>
            <a:r>
              <a:rPr lang="en-US" smtClean="0"/>
              <a:t>Here is the overhead view of the area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46E60E-B404-4AB8-B098-B779758CFAC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Wireless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links can be used to create a CAN where the use of a cable connection is too costly or the ground between points does not allow it, such as not controlling the right of way</a:t>
            </a:r>
          </a:p>
          <a:p>
            <a:pPr eaLnBrk="1" hangingPunct="1"/>
            <a:r>
              <a:rPr lang="en-US" smtClean="0"/>
              <a:t>We will see an example of each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526B2A-FF4C-4FD2-9266-D2B8DDF78F7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 of Facilities</a:t>
            </a:r>
          </a:p>
        </p:txBody>
      </p:sp>
      <p:pic>
        <p:nvPicPr>
          <p:cNvPr id="22531" name="Content Placeholder 6" descr="Joshua Overhead 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1600200"/>
            <a:ext cx="5318125" cy="4525963"/>
          </a:xfrm>
        </p:spPr>
      </p:pic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3635A2-4FC5-495B-9DEA-1DE02F39439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City Administration</a:t>
            </a:r>
          </a:p>
        </p:txBody>
      </p:sp>
      <p:pic>
        <p:nvPicPr>
          <p:cNvPr id="23555" name="Content Placeholder 5" descr="DSC_11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8E8482-1655-4101-9CDC-0FF2A28C702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Works</a:t>
            </a:r>
          </a:p>
        </p:txBody>
      </p:sp>
      <p:pic>
        <p:nvPicPr>
          <p:cNvPr id="24579" name="Content Placeholder 5" descr="DSC_11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AE5724-36FE-4D6B-8366-703674E5262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 Station</a:t>
            </a:r>
          </a:p>
        </p:txBody>
      </p:sp>
      <p:pic>
        <p:nvPicPr>
          <p:cNvPr id="25603" name="Content Placeholder 5" descr="DSC_11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B30DF6-D4BA-4416-AA90-8C217791F3C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Animal Control</a:t>
            </a:r>
          </a:p>
        </p:txBody>
      </p:sp>
      <p:pic>
        <p:nvPicPr>
          <p:cNvPr id="26627" name="Content Placeholder 6" descr="DSC_11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A1C162-9EEA-472D-B137-D0FA428C7D6C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Distance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0C475A-B756-4362-A44F-A04486408AA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pic>
        <p:nvPicPr>
          <p:cNvPr id="27653" name="Content Placeholder 7" descr="Joshua Distan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909763"/>
            <a:ext cx="5867400" cy="390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of Connection</a:t>
            </a:r>
          </a:p>
        </p:txBody>
      </p:sp>
      <p:pic>
        <p:nvPicPr>
          <p:cNvPr id="28675" name="Content Placeholder 5" descr="DSC_11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38E3B8-7B3F-4858-81C7-CBA376139DDA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Useable Frequencies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use in a CAN the frequencies that are useable are</a:t>
            </a:r>
          </a:p>
          <a:p>
            <a:pPr lvl="1" eaLnBrk="1" hangingPunct="1"/>
            <a:r>
              <a:rPr lang="en-US" smtClean="0"/>
              <a:t>Unlicensed</a:t>
            </a:r>
          </a:p>
          <a:p>
            <a:pPr lvl="2" eaLnBrk="1" hangingPunct="1"/>
            <a:r>
              <a:rPr lang="en-US" smtClean="0"/>
              <a:t>900 MHz</a:t>
            </a:r>
          </a:p>
          <a:p>
            <a:pPr lvl="2" eaLnBrk="1" hangingPunct="1"/>
            <a:r>
              <a:rPr lang="en-US" smtClean="0"/>
              <a:t>2.4 GHz</a:t>
            </a:r>
          </a:p>
          <a:p>
            <a:pPr lvl="2" eaLnBrk="1" hangingPunct="1"/>
            <a:r>
              <a:rPr lang="en-US" smtClean="0"/>
              <a:t>5 GHZ</a:t>
            </a:r>
          </a:p>
          <a:p>
            <a:pPr lvl="2" eaLnBrk="1" hangingPunct="1"/>
            <a:r>
              <a:rPr lang="en-US" smtClean="0"/>
              <a:t>24 GHz</a:t>
            </a:r>
          </a:p>
          <a:p>
            <a:pPr lvl="2" eaLnBrk="1" hangingPunct="1"/>
            <a:r>
              <a:rPr lang="en-US" smtClean="0"/>
              <a:t>60 GHz</a:t>
            </a:r>
          </a:p>
          <a:p>
            <a:pPr lvl="1" eaLnBrk="1" hangingPunct="1"/>
            <a:r>
              <a:rPr lang="en-US" smtClean="0"/>
              <a:t>Semi-Licensed</a:t>
            </a:r>
          </a:p>
          <a:p>
            <a:pPr lvl="2" eaLnBrk="1" hangingPunct="1"/>
            <a:r>
              <a:rPr lang="en-US" smtClean="0"/>
              <a:t>3.65 GHz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D718B7-3C40-4E8C-BDA9-E5F8A4B9564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12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Useable Frequencies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Licensed</a:t>
            </a:r>
          </a:p>
          <a:p>
            <a:pPr lvl="2" eaLnBrk="1" hangingPunct="1"/>
            <a:r>
              <a:rPr lang="en-US" smtClean="0"/>
              <a:t>6 GHz</a:t>
            </a:r>
          </a:p>
          <a:p>
            <a:pPr lvl="2" eaLnBrk="1" hangingPunct="1"/>
            <a:r>
              <a:rPr lang="en-US" smtClean="0"/>
              <a:t>11 GHz</a:t>
            </a:r>
          </a:p>
          <a:p>
            <a:pPr lvl="2" eaLnBrk="1" hangingPunct="1"/>
            <a:r>
              <a:rPr lang="en-US" smtClean="0"/>
              <a:t>18 GHz</a:t>
            </a:r>
          </a:p>
          <a:p>
            <a:pPr lvl="2" eaLnBrk="1" hangingPunct="1"/>
            <a:r>
              <a:rPr lang="en-US" smtClean="0"/>
              <a:t>23 GHz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6F5163-A0B1-426C-9E9B-BBC48F7A8CA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Frequency to Use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lowest cost way to create a short range point-to-point link such as is used in a CAN is to use a 5 GHz link</a:t>
            </a:r>
          </a:p>
          <a:p>
            <a:r>
              <a:rPr lang="en-US" smtClean="0"/>
              <a:t>There is less interference in this band than there is in the 2.4 GHz band</a:t>
            </a:r>
          </a:p>
          <a:p>
            <a:r>
              <a:rPr lang="en-US" smtClean="0"/>
              <a:t>900 MHz does not have enough bandwidth for it to be useable</a:t>
            </a:r>
          </a:p>
          <a:p>
            <a:r>
              <a:rPr lang="en-US" smtClean="0"/>
              <a:t>Higher in cost are 24 GHz unlicensed links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28E72D-55F5-4A27-8FD6-2DC0B31B4448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Frequency to Use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These are short range, low speed solutions right now</a:t>
            </a:r>
          </a:p>
          <a:p>
            <a:r>
              <a:rPr lang="en-US" smtClean="0"/>
              <a:t>A semi-licensed solution when 5 GHz is too busy in an area is the 3.5 GHz band</a:t>
            </a:r>
          </a:p>
          <a:p>
            <a:r>
              <a:rPr lang="en-US" smtClean="0"/>
              <a:t>The license cost is lower than the traditional licensed frequencies</a:t>
            </a:r>
          </a:p>
          <a:p>
            <a:r>
              <a:rPr lang="en-US" smtClean="0"/>
              <a:t>The protection from interference is less than licensed frequencies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2D0107-28E5-4D46-9228-0AAB8684A81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Frequency to Use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licensed solutions typically connect at 800 mbps to 1 Gig</a:t>
            </a:r>
          </a:p>
          <a:p>
            <a:r>
              <a:rPr lang="en-US" smtClean="0"/>
              <a:t>Companies that offer these solutions include</a:t>
            </a:r>
          </a:p>
          <a:p>
            <a:pPr lvl="1"/>
            <a:r>
              <a:rPr lang="en-US" smtClean="0"/>
              <a:t>Dragonwave</a:t>
            </a:r>
          </a:p>
          <a:p>
            <a:pPr lvl="1"/>
            <a:r>
              <a:rPr lang="en-US" smtClean="0"/>
              <a:t>Nera</a:t>
            </a:r>
          </a:p>
          <a:p>
            <a:pPr lvl="1"/>
            <a:r>
              <a:rPr lang="en-US" smtClean="0"/>
              <a:t>Motorola Canopy</a:t>
            </a:r>
          </a:p>
          <a:p>
            <a:pPr lvl="1"/>
            <a:r>
              <a:rPr lang="en-US" smtClean="0"/>
              <a:t>Ligowave</a:t>
            </a:r>
          </a:p>
          <a:p>
            <a:pPr lvl="1"/>
            <a:r>
              <a:rPr lang="en-US" smtClean="0"/>
              <a:t>Ubiquiti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0FEAE8-8E15-4707-A6E4-84FE7B41E666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Deployment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actual deployment of this equipment, such as how to mount it outside or design the network to use it, are covered in separate presentations</a:t>
            </a:r>
          </a:p>
          <a:p>
            <a:pPr eaLnBrk="1" hangingPunct="1"/>
            <a:r>
              <a:rPr lang="en-US" smtClean="0"/>
              <a:t>It does not matter what frequency is deployed, the techniques concerning installation and management are the same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E8609C-D316-4DFC-9527-FE2C7E030476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Connection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this first example a tower is located over 400 feet from the network operations center</a:t>
            </a:r>
          </a:p>
          <a:p>
            <a:r>
              <a:rPr lang="en-US" smtClean="0"/>
              <a:t>The right of way between the two is accessible</a:t>
            </a:r>
          </a:p>
          <a:p>
            <a:r>
              <a:rPr lang="en-US" smtClean="0"/>
              <a:t>However for this application the cost of running a cable is prohibitive</a:t>
            </a:r>
          </a:p>
          <a:p>
            <a:r>
              <a:rPr lang="en-US" smtClean="0"/>
              <a:t>Here is the path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2005-2011 Kenneth M. Chipps Ph.D. www.chipps.com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0AF120-5DA7-49AB-B7E1-77669EB0358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12310</TotalTime>
  <Words>727</Words>
  <Application>Microsoft Office PowerPoint</Application>
  <PresentationFormat>On-screen Show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CCNA</vt:lpstr>
      <vt:lpstr>Wireless CAN</vt:lpstr>
      <vt:lpstr>Use of Wireless</vt:lpstr>
      <vt:lpstr>Useable Frequencies</vt:lpstr>
      <vt:lpstr>Useable Frequencies</vt:lpstr>
      <vt:lpstr>Which Frequency to Use</vt:lpstr>
      <vt:lpstr>Which Frequency to Use</vt:lpstr>
      <vt:lpstr>Which Frequency to Use</vt:lpstr>
      <vt:lpstr>Deployment</vt:lpstr>
      <vt:lpstr>Example Connection</vt:lpstr>
      <vt:lpstr>Relationship of Facilities</vt:lpstr>
      <vt:lpstr>Obstructions</vt:lpstr>
      <vt:lpstr>Obstructions</vt:lpstr>
      <vt:lpstr>Obstructions</vt:lpstr>
      <vt:lpstr>Obstructions</vt:lpstr>
      <vt:lpstr>Tower</vt:lpstr>
      <vt:lpstr>Network Operations Center</vt:lpstr>
      <vt:lpstr>Method of Connection</vt:lpstr>
      <vt:lpstr>Method of Connection</vt:lpstr>
      <vt:lpstr>Example Connection</vt:lpstr>
      <vt:lpstr>Relationship of Facilities</vt:lpstr>
      <vt:lpstr>City Administration</vt:lpstr>
      <vt:lpstr>Public Works</vt:lpstr>
      <vt:lpstr>Fire Station</vt:lpstr>
      <vt:lpstr>Animal Control</vt:lpstr>
      <vt:lpstr>Typical Distance</vt:lpstr>
      <vt:lpstr>Method of Connection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CAN</dc:title>
  <dc:creator>Kenneth M. Chipps Ph.D.</dc:creator>
  <cp:lastModifiedBy>Kenneth M. Chipps Ph.D.</cp:lastModifiedBy>
  <cp:revision>502</cp:revision>
  <dcterms:created xsi:type="dcterms:W3CDTF">2000-09-27T16:26:34Z</dcterms:created>
  <dcterms:modified xsi:type="dcterms:W3CDTF">2012-11-15T23:33:38Z</dcterms:modified>
</cp:coreProperties>
</file>