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79"/>
  </p:notesMasterIdLst>
  <p:handoutMasterIdLst>
    <p:handoutMasterId r:id="rId80"/>
  </p:handoutMasterIdLst>
  <p:sldIdLst>
    <p:sldId id="511" r:id="rId2"/>
    <p:sldId id="543" r:id="rId3"/>
    <p:sldId id="552" r:id="rId4"/>
    <p:sldId id="540" r:id="rId5"/>
    <p:sldId id="541" r:id="rId6"/>
    <p:sldId id="542" r:id="rId7"/>
    <p:sldId id="544" r:id="rId8"/>
    <p:sldId id="547" r:id="rId9"/>
    <p:sldId id="545" r:id="rId10"/>
    <p:sldId id="546" r:id="rId11"/>
    <p:sldId id="548" r:id="rId12"/>
    <p:sldId id="549" r:id="rId13"/>
    <p:sldId id="550" r:id="rId14"/>
    <p:sldId id="553" r:id="rId15"/>
    <p:sldId id="554" r:id="rId16"/>
    <p:sldId id="555" r:id="rId17"/>
    <p:sldId id="556" r:id="rId18"/>
    <p:sldId id="557" r:id="rId19"/>
    <p:sldId id="558" r:id="rId20"/>
    <p:sldId id="561" r:id="rId21"/>
    <p:sldId id="559" r:id="rId22"/>
    <p:sldId id="560" r:id="rId23"/>
    <p:sldId id="562" r:id="rId24"/>
    <p:sldId id="563" r:id="rId25"/>
    <p:sldId id="564" r:id="rId26"/>
    <p:sldId id="565" r:id="rId27"/>
    <p:sldId id="566" r:id="rId28"/>
    <p:sldId id="567" r:id="rId29"/>
    <p:sldId id="569" r:id="rId30"/>
    <p:sldId id="570" r:id="rId31"/>
    <p:sldId id="568" r:id="rId32"/>
    <p:sldId id="574" r:id="rId33"/>
    <p:sldId id="575" r:id="rId34"/>
    <p:sldId id="576" r:id="rId35"/>
    <p:sldId id="606" r:id="rId36"/>
    <p:sldId id="607" r:id="rId37"/>
    <p:sldId id="608" r:id="rId38"/>
    <p:sldId id="609" r:id="rId39"/>
    <p:sldId id="619" r:id="rId40"/>
    <p:sldId id="573" r:id="rId41"/>
    <p:sldId id="577" r:id="rId42"/>
    <p:sldId id="578" r:id="rId43"/>
    <p:sldId id="579" r:id="rId44"/>
    <p:sldId id="580" r:id="rId45"/>
    <p:sldId id="581" r:id="rId46"/>
    <p:sldId id="582" r:id="rId47"/>
    <p:sldId id="583" r:id="rId48"/>
    <p:sldId id="584" r:id="rId49"/>
    <p:sldId id="585" r:id="rId50"/>
    <p:sldId id="586" r:id="rId51"/>
    <p:sldId id="587" r:id="rId52"/>
    <p:sldId id="590" r:id="rId53"/>
    <p:sldId id="591" r:id="rId54"/>
    <p:sldId id="588" r:id="rId55"/>
    <p:sldId id="589" r:id="rId56"/>
    <p:sldId id="592" r:id="rId57"/>
    <p:sldId id="595" r:id="rId58"/>
    <p:sldId id="596" r:id="rId59"/>
    <p:sldId id="597" r:id="rId60"/>
    <p:sldId id="598" r:id="rId61"/>
    <p:sldId id="593" r:id="rId62"/>
    <p:sldId id="599" r:id="rId63"/>
    <p:sldId id="594" r:id="rId64"/>
    <p:sldId id="601" r:id="rId65"/>
    <p:sldId id="602" r:id="rId66"/>
    <p:sldId id="603" r:id="rId67"/>
    <p:sldId id="604" r:id="rId68"/>
    <p:sldId id="605" r:id="rId69"/>
    <p:sldId id="610" r:id="rId70"/>
    <p:sldId id="611" r:id="rId71"/>
    <p:sldId id="612" r:id="rId72"/>
    <p:sldId id="616" r:id="rId73"/>
    <p:sldId id="613" r:id="rId74"/>
    <p:sldId id="614" r:id="rId75"/>
    <p:sldId id="615" r:id="rId76"/>
    <p:sldId id="617" r:id="rId77"/>
    <p:sldId id="618" r:id="rId78"/>
  </p:sldIdLst>
  <p:sldSz cx="9144000" cy="6858000" type="screen4x3"/>
  <p:notesSz cx="6934200" cy="9118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339" autoAdjust="0"/>
  </p:normalViewPr>
  <p:slideViewPr>
    <p:cSldViewPr snapToGrid="0">
      <p:cViewPr varScale="1">
        <p:scale>
          <a:sx n="52" d="100"/>
          <a:sy n="52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2" tIns="45861" rIns="91722" bIns="45861" numCol="1" anchor="t" anchorCtr="0" compatLnSpc="1">
            <a:prstTxWarp prst="textNoShape">
              <a:avLst/>
            </a:prstTxWarp>
          </a:bodyPr>
          <a:lstStyle>
            <a:lvl1pPr defTabSz="917575">
              <a:defRPr sz="1200" dirty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2" tIns="45861" rIns="91722" bIns="45861" numCol="1" anchor="t" anchorCtr="0" compatLnSpc="1">
            <a:prstTxWarp prst="textNoShape">
              <a:avLst/>
            </a:prstTxWarp>
          </a:bodyPr>
          <a:lstStyle>
            <a:lvl1pPr algn="r" defTabSz="917575">
              <a:defRPr sz="1200" dirty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2988"/>
            <a:ext cx="3005138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2" tIns="45861" rIns="91722" bIns="45861" numCol="1" anchor="b" anchorCtr="0" compatLnSpc="1">
            <a:prstTxWarp prst="textNoShape">
              <a:avLst/>
            </a:prstTxWarp>
          </a:bodyPr>
          <a:lstStyle>
            <a:lvl1pPr defTabSz="917575">
              <a:defRPr sz="1200" dirty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662988"/>
            <a:ext cx="3005137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2" tIns="45861" rIns="91722" bIns="45861" numCol="1" anchor="b" anchorCtr="0" compatLnSpc="1">
            <a:prstTxWarp prst="textNoShape">
              <a:avLst/>
            </a:prstTxWarp>
          </a:bodyPr>
          <a:lstStyle>
            <a:lvl1pPr algn="r" defTabSz="917575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C999B9F0-9B5D-4DF1-9DF6-B43827C3A3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66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2" tIns="45861" rIns="91722" bIns="45861" numCol="1" anchor="t" anchorCtr="0" compatLnSpc="1">
            <a:prstTxWarp prst="textNoShape">
              <a:avLst/>
            </a:prstTxWarp>
          </a:bodyPr>
          <a:lstStyle>
            <a:lvl1pPr defTabSz="917575">
              <a:defRPr sz="1200" dirty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2" tIns="45861" rIns="91722" bIns="45861" numCol="1" anchor="t" anchorCtr="0" compatLnSpc="1">
            <a:prstTxWarp prst="textNoShape">
              <a:avLst/>
            </a:prstTxWarp>
          </a:bodyPr>
          <a:lstStyle>
            <a:lvl1pPr algn="r" defTabSz="917575">
              <a:defRPr sz="1200" dirty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684213"/>
            <a:ext cx="4559300" cy="3419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332288"/>
            <a:ext cx="508635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2" tIns="45861" rIns="91722" bIns="458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62988"/>
            <a:ext cx="3005138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2" tIns="45861" rIns="91722" bIns="45861" numCol="1" anchor="b" anchorCtr="0" compatLnSpc="1">
            <a:prstTxWarp prst="textNoShape">
              <a:avLst/>
            </a:prstTxWarp>
          </a:bodyPr>
          <a:lstStyle>
            <a:lvl1pPr defTabSz="917575">
              <a:defRPr sz="1200" dirty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662988"/>
            <a:ext cx="3005137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2" tIns="45861" rIns="91722" bIns="45861" numCol="1" anchor="b" anchorCtr="0" compatLnSpc="1">
            <a:prstTxWarp prst="textNoShape">
              <a:avLst/>
            </a:prstTxWarp>
          </a:bodyPr>
          <a:lstStyle>
            <a:lvl1pPr algn="r" defTabSz="917575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223A0CFC-A167-4D32-962F-961AC6F426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816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5225"/>
            <a:ext cx="3886200" cy="476250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r>
              <a:rPr lang="en-US"/>
              <a:t>Copyright 2008-2011 Kenneth M. Chipps Ph.D. www.chipps.com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A4F31-EC7E-4903-8E57-34B13C6C8B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558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2008-2011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31503-1997-47F5-9AA9-8EFD8FD5D8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538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2008-2011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50D16-14A5-4014-8F34-79D70FB5E0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920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2008-2011 Kenneth M. Chipps Ph.D. www.chipps.com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0ADB1-F608-4B00-B14F-B9D3EAF51E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113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2008-2011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0550B-6F42-4A8D-BC3C-7FC5B24B86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812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2008-2011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2F96B-308C-4137-9F6F-C8ECCB3BAD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008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2008-2011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7ED00-8619-4E7B-B6D0-751984787C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095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2008-2011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4BD2F-131B-4A85-B9F7-45A6C4FC5E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023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2008-2011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63BEE-4C71-42BD-B581-1673ABB19F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897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2008-2011 Kenneth M. Chipps Ph.D. www.chipps.com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05B06-10F8-4512-A123-5E495FC6E2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219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2008-2011 Kenneth M. Chipps Ph.D. www.chipps.com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8C526-E917-4AC7-B052-46CF2283E2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855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2008-2011 Kenneth M. Chipps Ph.D. www.chipps.com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30069-F263-471A-8A74-2E2D9F05BA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048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2008-2011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9652F-14BF-4B62-A32E-0192FBEAC5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545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2008-2011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D25FF-FF63-4032-8FE6-08CB43F2C5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98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BBF8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245225"/>
            <a:ext cx="3657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2008-2011 Kenneth M. Chipps Ph.D. www.chipps.com</a:t>
            </a:r>
            <a:endParaRPr lang="en-US" dirty="0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29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C374C4F-46C3-4BE6-B555-8AC744B6CF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Site Survey for a Wireless Local Area Network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Last Update 2012.07.11</a:t>
            </a:r>
          </a:p>
          <a:p>
            <a:pPr eaLnBrk="1" hangingPunct="1"/>
            <a:r>
              <a:rPr lang="en-US" sz="2400" smtClean="0"/>
              <a:t>1.3.0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3E2F34E-4A65-4665-99D1-F581984AC45D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07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162175" y="6200775"/>
            <a:ext cx="479583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2008-2011 Kenneth M. Chipps Ph.D. www.chipps.com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Predictive Site Survey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From this information the program will indicate the number and location of the access points</a:t>
            </a:r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2008-2011 Kenneth M. Chipps Ph.D. www.chipps.com</a:t>
            </a:r>
          </a:p>
        </p:txBody>
      </p:sp>
      <p:sp>
        <p:nvSpPr>
          <p:cNvPr id="122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4A08B03-4BFB-472D-9DB7-D56BF02B573D}" type="slidenum">
              <a:rPr lang="en-US" smtClean="0"/>
              <a:pPr eaLnBrk="1" hangingPunct="1"/>
              <a:t>10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Advantages and Disadvantages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This method takes less time</a:t>
            </a:r>
          </a:p>
          <a:p>
            <a:pPr eaLnBrk="1" hangingPunct="1"/>
            <a:r>
              <a:rPr lang="en-US" smtClean="0"/>
              <a:t>It can be done from anywhere</a:t>
            </a:r>
          </a:p>
          <a:p>
            <a:pPr eaLnBrk="1" hangingPunct="1"/>
            <a:r>
              <a:rPr lang="en-US" smtClean="0"/>
              <a:t>However, it is difficult to accurately model the building</a:t>
            </a:r>
          </a:p>
          <a:p>
            <a:pPr eaLnBrk="1" hangingPunct="1"/>
            <a:r>
              <a:rPr lang="en-US" smtClean="0"/>
              <a:t>This can be overcome to some extent by the use of thin access points that are centrally managed</a:t>
            </a:r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2008-2011 Kenneth M. Chipps Ph.D. www.chipps.com</a:t>
            </a:r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A528879-AB63-4E67-A01B-EF5293C58223}" type="slidenum">
              <a:rPr lang="en-US" smtClean="0"/>
              <a:pPr eaLnBrk="1" hangingPunct="1"/>
              <a:t>11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Advantages and Disadvantages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output of these can be adjusted, within legal limits, to overcome any misses in the prediction</a:t>
            </a:r>
          </a:p>
          <a:p>
            <a:pPr eaLnBrk="1" hangingPunct="1"/>
            <a:r>
              <a:rPr lang="en-US" smtClean="0"/>
              <a:t>802.11n presents new problems for this method as it makes use of multipath signals, which cannot be modeled</a:t>
            </a:r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2008-2011 Kenneth M. Chipps Ph.D. www.chipps.com</a:t>
            </a:r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12CC0A3-70E5-464D-8DA8-2C8565C0D4A1}" type="slidenum">
              <a:rPr lang="en-US" smtClean="0"/>
              <a:pPr eaLnBrk="1" hangingPunct="1"/>
              <a:t>12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Measure the RF Environment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Regardless of the method used to select the location of the access points a spectrum analysis must first be done of the premises as the site survey procedure only deals with the 802.11 signals</a:t>
            </a:r>
          </a:p>
          <a:p>
            <a:pPr eaLnBrk="1" hangingPunct="1"/>
            <a:r>
              <a:rPr lang="en-US" smtClean="0"/>
              <a:t>These methods do not take non-802.11 signals such as Bluetooth headsets, portable phones, and microwaves into account</a:t>
            </a:r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2008-2011 Kenneth M. Chipps Ph.D. www.chipps.com</a:t>
            </a: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34BA4D-2242-4DA3-A96B-83C023537DF8}" type="slidenum">
              <a:rPr lang="en-US" smtClean="0"/>
              <a:pPr eaLnBrk="1" hangingPunct="1"/>
              <a:t>13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Measure the RF Environment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Many articles on the site survey process just casually toss off this advice to examine the environment with a spectrum analyzer</a:t>
            </a:r>
          </a:p>
          <a:p>
            <a:pPr eaLnBrk="1" hangingPunct="1"/>
            <a:r>
              <a:rPr lang="en-US" smtClean="0"/>
              <a:t>They fail to tell you how to do this</a:t>
            </a:r>
          </a:p>
          <a:p>
            <a:pPr eaLnBrk="1" hangingPunct="1"/>
            <a:r>
              <a:rPr lang="en-US" smtClean="0"/>
              <a:t>Using a spectrum analyzer is easy, once you learn how</a:t>
            </a:r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2008-2011 Kenneth M. Chipps Ph.D. www.chipps.com</a:t>
            </a: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D6E76F8-3024-4CF2-8753-121089C4E26C}" type="slidenum">
              <a:rPr lang="en-US" smtClean="0"/>
              <a:pPr eaLnBrk="1" hangingPunct="1"/>
              <a:t>14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Measure the RF Environment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Interpreting the results when the signal is a spread spectrum waveform is not</a:t>
            </a:r>
          </a:p>
          <a:p>
            <a:pPr eaLnBrk="1" hangingPunct="1"/>
            <a:r>
              <a:rPr lang="en-US" smtClean="0"/>
              <a:t>Let's look at the output of a spectrum analyzer</a:t>
            </a:r>
          </a:p>
          <a:p>
            <a:pPr eaLnBrk="1" hangingPunct="1"/>
            <a:r>
              <a:rPr lang="en-US" smtClean="0"/>
              <a:t>This first screenshot shows the FM radio band from 88 to 108 MHz in my area</a:t>
            </a:r>
          </a:p>
        </p:txBody>
      </p:sp>
      <p:sp>
        <p:nvSpPr>
          <p:cNvPr id="1741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2008-2011 Kenneth M. Chipps Ph.D. www.chipps.com</a:t>
            </a:r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14E0600-8971-49E6-B930-88F6B98AF2DC}" type="slidenum">
              <a:rPr lang="en-US" smtClean="0"/>
              <a:pPr eaLnBrk="1" hangingPunct="1"/>
              <a:t>15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Measure the RF Environment</a:t>
            </a:r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2008-2011 Kenneth M. Chipps Ph.D. www.chipps.com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69C33B5-2846-4C0D-A073-168064B00E23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2"/>
          <a:stretch>
            <a:fillRect/>
          </a:stretch>
        </p:blipFill>
        <p:spPr bwMode="auto">
          <a:xfrm>
            <a:off x="2143125" y="1576388"/>
            <a:ext cx="4692650" cy="456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Measure the RF Environment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Each of the peaks on the graph represents a FM radio station</a:t>
            </a:r>
          </a:p>
          <a:p>
            <a:pPr eaLnBrk="1" hangingPunct="1"/>
            <a:r>
              <a:rPr lang="en-US" smtClean="0"/>
              <a:t>This result was easy to obtain</a:t>
            </a:r>
          </a:p>
          <a:p>
            <a:pPr eaLnBrk="1" hangingPunct="1"/>
            <a:r>
              <a:rPr lang="en-US" smtClean="0"/>
              <a:t>The spectrum analyzer was tuned to the frequency at the center of the band of interest by entering the frequency 98.000 MHz using a keypad</a:t>
            </a:r>
          </a:p>
          <a:p>
            <a:pPr eaLnBrk="1" hangingPunct="1"/>
            <a:r>
              <a:rPr lang="en-US" smtClean="0"/>
              <a:t>The span each vertical line was to represent was selected the same way</a:t>
            </a:r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2008-2011 Kenneth M. Chipps Ph.D. www.chipps.com</a:t>
            </a: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A5783F3-8A3C-4517-8010-370DBF192B6D}" type="slidenum">
              <a:rPr lang="en-US" smtClean="0"/>
              <a:pPr eaLnBrk="1" hangingPunct="1"/>
              <a:t>17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Measure the RF Environment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Here the span is 2 MHz</a:t>
            </a:r>
          </a:p>
          <a:p>
            <a:pPr eaLnBrk="1" hangingPunct="1"/>
            <a:r>
              <a:rPr lang="en-US" smtClean="0"/>
              <a:t>The result is a graph showing quite a few FM radio stations in the area</a:t>
            </a:r>
          </a:p>
          <a:p>
            <a:pPr eaLnBrk="1" hangingPunct="1"/>
            <a:r>
              <a:rPr lang="en-US" smtClean="0"/>
              <a:t>As the graph shows, FM radio uses a high power signal at a single frequency</a:t>
            </a:r>
          </a:p>
        </p:txBody>
      </p:sp>
      <p:sp>
        <p:nvSpPr>
          <p:cNvPr id="2048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2008-2011 Kenneth M. Chipps Ph.D. www.chipps.com</a:t>
            </a:r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F5BBE6A-8ABC-4351-B041-2C006EE6B9F7}" type="slidenum">
              <a:rPr lang="en-US" smtClean="0"/>
              <a:pPr eaLnBrk="1" hangingPunct="1"/>
              <a:t>18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Measure the RF Environment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problem in using a spectrum analyzer for a site survey, when the user has little experience with its use, is the nature of the spread spectrum signal</a:t>
            </a:r>
          </a:p>
          <a:p>
            <a:pPr eaLnBrk="1" hangingPunct="1"/>
            <a:r>
              <a:rPr lang="en-US" smtClean="0"/>
              <a:t>The spread spectrum, in this case DSSS, signal uses low power to spread the signal over a wide range</a:t>
            </a:r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2008-2011 Kenneth M. Chipps Ph.D. www.chipps.com</a:t>
            </a: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87FDC9B-2728-4A9B-B5D6-AFE7D2DF9C79}" type="slidenum">
              <a:rPr lang="en-US" smtClean="0"/>
              <a:pPr eaLnBrk="1" hangingPunct="1"/>
              <a:t>19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Purpose of a Site Survey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site survey for a local area network is done to determine the number of and location of the access points required to provide access to the network at the desired data rate</a:t>
            </a:r>
          </a:p>
          <a:p>
            <a:pPr eaLnBrk="1" hangingPunct="1"/>
            <a:r>
              <a:rPr lang="en-US" smtClean="0"/>
              <a:t>The data rate should always be the maximum rate</a:t>
            </a: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2008-2011 Kenneth M. Chipps Ph.D. www.chipps.com</a:t>
            </a: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5EA56E6-9805-4528-8B66-ADDABFC93DFF}" type="slidenum">
              <a:rPr lang="en-US" smtClean="0"/>
              <a:pPr eaLnBrk="1" hangingPunct="1"/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Measure the RF Environment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This is to prevent any strong signal in the same band from overwhelming the entire spread spectrum signal</a:t>
            </a:r>
          </a:p>
          <a:p>
            <a:pPr eaLnBrk="1" hangingPunct="1"/>
            <a:r>
              <a:rPr lang="en-US" smtClean="0"/>
              <a:t>Here is a theoretical DSSS signal in relation to a high power signal at a single frequency</a:t>
            </a:r>
          </a:p>
        </p:txBody>
      </p:sp>
      <p:sp>
        <p:nvSpPr>
          <p:cNvPr id="2253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2008-2011 Kenneth M. Chipps Ph.D. www.chipps.com</a:t>
            </a:r>
          </a:p>
        </p:txBody>
      </p:sp>
      <p:sp>
        <p:nvSpPr>
          <p:cNvPr id="2253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AEB12BE-0995-49F3-B34C-F686B6A2F4FC}" type="slidenum">
              <a:rPr lang="en-US" smtClean="0"/>
              <a:pPr eaLnBrk="1" hangingPunct="1"/>
              <a:t>20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Measure the RF Environment</a:t>
            </a:r>
          </a:p>
        </p:txBody>
      </p:sp>
      <p:sp>
        <p:nvSpPr>
          <p:cNvPr id="2355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2008-2011 Kenneth M. Chipps Ph.D. www.chipps.com</a:t>
            </a:r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BDAEE90-E6B1-4193-A418-63BB9ACA7AB2}" type="slidenum">
              <a:rPr lang="en-US" smtClean="0"/>
              <a:pPr eaLnBrk="1" hangingPunct="1"/>
              <a:t>21</a:t>
            </a:fld>
            <a:endParaRPr lang="en-US" smtClean="0"/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3"/>
          <a:stretch>
            <a:fillRect/>
          </a:stretch>
        </p:blipFill>
        <p:spPr bwMode="auto">
          <a:xfrm>
            <a:off x="1381125" y="1609725"/>
            <a:ext cx="6610350" cy="454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Measure the RF Environment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Here is an actual spread spectrum signal in the 802.11b band as captured by a spectrum analyzer</a:t>
            </a:r>
          </a:p>
        </p:txBody>
      </p:sp>
      <p:sp>
        <p:nvSpPr>
          <p:cNvPr id="2458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2008-2011 Kenneth M. Chipps Ph.D. www.chipps.com</a:t>
            </a:r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6EBA8C4-556C-4B53-B8AC-03EFCB89645D}" type="slidenum">
              <a:rPr lang="en-US" smtClean="0"/>
              <a:pPr eaLnBrk="1" hangingPunct="1"/>
              <a:t>22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Measure the RF Environment</a:t>
            </a:r>
          </a:p>
        </p:txBody>
      </p:sp>
      <p:sp>
        <p:nvSpPr>
          <p:cNvPr id="2560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2008-2011 Kenneth M. Chipps Ph.D. www.chipps.com</a:t>
            </a:r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80C2578-07DA-4FD8-8198-1A9F2D864118}" type="slidenum">
              <a:rPr lang="en-US" smtClean="0"/>
              <a:pPr eaLnBrk="1" hangingPunct="1"/>
              <a:t>23</a:t>
            </a:fld>
            <a:endParaRPr lang="en-US" smtClean="0"/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6"/>
          <a:stretch>
            <a:fillRect/>
          </a:stretch>
        </p:blipFill>
        <p:spPr bwMode="auto">
          <a:xfrm>
            <a:off x="1276350" y="1595438"/>
            <a:ext cx="6557963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Measure the RF Environment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Not very useful</a:t>
            </a:r>
          </a:p>
          <a:p>
            <a:pPr eaLnBrk="1" hangingPunct="1"/>
            <a:r>
              <a:rPr lang="en-US" smtClean="0"/>
              <a:t>This is the nature of spread spectrum signals</a:t>
            </a:r>
          </a:p>
          <a:p>
            <a:pPr eaLnBrk="1" hangingPunct="1"/>
            <a:r>
              <a:rPr lang="en-US" smtClean="0"/>
              <a:t>DSSS uses low power spread over a wide area</a:t>
            </a:r>
          </a:p>
          <a:p>
            <a:pPr eaLnBrk="1" hangingPunct="1"/>
            <a:r>
              <a:rPr lang="en-US" smtClean="0"/>
              <a:t>The signal peaks briefly at different points across the band</a:t>
            </a:r>
          </a:p>
          <a:p>
            <a:pPr eaLnBrk="1" hangingPunct="1"/>
            <a:r>
              <a:rPr lang="en-US" smtClean="0"/>
              <a:t>Here is a shot that captured a single peak</a:t>
            </a:r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2008-2011 Kenneth M. Chipps Ph.D. www.chipps.com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EA85EB4-4584-4B36-BB97-210F9B303A9A}" type="slidenum">
              <a:rPr lang="en-US" smtClean="0"/>
              <a:pPr eaLnBrk="1" hangingPunct="1"/>
              <a:t>24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Measure the RF Environment</a:t>
            </a:r>
          </a:p>
        </p:txBody>
      </p:sp>
      <p:sp>
        <p:nvSpPr>
          <p:cNvPr id="2765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2008-2011 Kenneth M. Chipps Ph.D. www.chipps.com</a:t>
            </a:r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5059990-5680-430C-A929-BD16592E2658}" type="slidenum">
              <a:rPr lang="en-US" smtClean="0"/>
              <a:pPr eaLnBrk="1" hangingPunct="1"/>
              <a:t>25</a:t>
            </a:fld>
            <a:endParaRPr lang="en-US" smtClean="0"/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81"/>
          <a:stretch>
            <a:fillRect/>
          </a:stretch>
        </p:blipFill>
        <p:spPr bwMode="auto">
          <a:xfrm>
            <a:off x="1181100" y="1595438"/>
            <a:ext cx="6515100" cy="454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Measure the RF Environment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only way to capture the true DSSS waveform is to use the peak hold function of the spectrum analyzer</a:t>
            </a:r>
          </a:p>
          <a:p>
            <a:pPr eaLnBrk="1" hangingPunct="1"/>
            <a:r>
              <a:rPr lang="en-US" smtClean="0"/>
              <a:t>This function captures and holds the signal at each point</a:t>
            </a:r>
          </a:p>
          <a:p>
            <a:pPr eaLnBrk="1" hangingPunct="1"/>
            <a:r>
              <a:rPr lang="en-US" smtClean="0"/>
              <a:t>Over time, the total waveform is seen</a:t>
            </a:r>
          </a:p>
          <a:p>
            <a:pPr eaLnBrk="1" hangingPunct="1"/>
            <a:r>
              <a:rPr lang="en-US" smtClean="0"/>
              <a:t>Here is a captured DSSS signal using peak hold for 2 minutes on a low activity network</a:t>
            </a:r>
          </a:p>
        </p:txBody>
      </p:sp>
      <p:sp>
        <p:nvSpPr>
          <p:cNvPr id="2867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2008-2011 Kenneth M. Chipps Ph.D. www.chipps.com</a:t>
            </a:r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A90FA6B-5FDB-4DC7-91C1-E5A6EA83A2D2}" type="slidenum">
              <a:rPr lang="en-US" smtClean="0"/>
              <a:pPr eaLnBrk="1" hangingPunct="1"/>
              <a:t>26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Measure the RF Environment</a:t>
            </a:r>
          </a:p>
        </p:txBody>
      </p:sp>
      <p:sp>
        <p:nvSpPr>
          <p:cNvPr id="2969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2008-2011 Kenneth M. Chipps Ph.D. www.chipps.com</a:t>
            </a:r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71232C0-3094-46B6-A268-31BB6241C1BC}" type="slidenum">
              <a:rPr lang="en-US" smtClean="0"/>
              <a:pPr eaLnBrk="1" hangingPunct="1"/>
              <a:t>27</a:t>
            </a:fld>
            <a:endParaRPr lang="en-US" smtClean="0"/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81"/>
          <a:stretch>
            <a:fillRect/>
          </a:stretch>
        </p:blipFill>
        <p:spPr bwMode="auto">
          <a:xfrm>
            <a:off x="1258888" y="1595438"/>
            <a:ext cx="6494462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Measure the RF Environment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Adding a second access point overlays an additional signal onto the waveform seen just above</a:t>
            </a:r>
          </a:p>
        </p:txBody>
      </p:sp>
      <p:sp>
        <p:nvSpPr>
          <p:cNvPr id="3072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2008-2011 Kenneth M. Chipps Ph.D. www.chipps.com</a:t>
            </a:r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7EBEA20-72F5-4D81-9B6B-6601C3B16F5F}" type="slidenum">
              <a:rPr lang="en-US" smtClean="0"/>
              <a:pPr eaLnBrk="1" hangingPunct="1"/>
              <a:t>28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Measure the RF Environment</a:t>
            </a:r>
          </a:p>
        </p:txBody>
      </p:sp>
      <p:sp>
        <p:nvSpPr>
          <p:cNvPr id="3174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2008-2011 Kenneth M. Chipps Ph.D. www.chipps.com</a:t>
            </a:r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D21D612-59EB-4E1D-B24D-0D69A8C8667E}" type="slidenum">
              <a:rPr lang="en-US" smtClean="0"/>
              <a:pPr eaLnBrk="1" hangingPunct="1"/>
              <a:t>29</a:t>
            </a:fld>
            <a:endParaRPr lang="en-US" smtClean="0"/>
          </a:p>
        </p:txBody>
      </p:sp>
      <p:pic>
        <p:nvPicPr>
          <p:cNvPr id="317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81"/>
          <a:stretch>
            <a:fillRect/>
          </a:stretch>
        </p:blipFill>
        <p:spPr bwMode="auto">
          <a:xfrm>
            <a:off x="1281113" y="1581150"/>
            <a:ext cx="6515100" cy="454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Steps in a Site Survey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There are two basic steps in this process</a:t>
            </a:r>
          </a:p>
          <a:p>
            <a:pPr lvl="1" eaLnBrk="1" hangingPunct="1"/>
            <a:r>
              <a:rPr lang="en-US" smtClean="0"/>
              <a:t>Measure the radio frequency environment without the access points</a:t>
            </a:r>
          </a:p>
          <a:p>
            <a:pPr lvl="1" eaLnBrk="1" hangingPunct="1"/>
            <a:r>
              <a:rPr lang="en-US" smtClean="0"/>
              <a:t>Determine the number and location of the access points</a:t>
            </a:r>
          </a:p>
        </p:txBody>
      </p:sp>
      <p:sp>
        <p:nvSpPr>
          <p:cNvPr id="512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2008-2011 Kenneth M. Chipps Ph.D. www.chipps.com</a:t>
            </a:r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992C70B-91B3-422D-A87B-53CB9872EA63}" type="slidenum">
              <a:rPr lang="en-US" smtClean="0"/>
              <a:pPr eaLnBrk="1" hangingPunct="1"/>
              <a:t>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Measure the RF Environment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Taking out the second access point and putting a microwave oven in its place generates this type of waveform</a:t>
            </a:r>
          </a:p>
        </p:txBody>
      </p:sp>
      <p:sp>
        <p:nvSpPr>
          <p:cNvPr id="3277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2008-2011 Kenneth M. Chipps Ph.D. www.chipps.com</a:t>
            </a:r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6AA4CBD-7223-470F-ABBF-9B4E97AC1487}" type="slidenum">
              <a:rPr lang="en-US" smtClean="0"/>
              <a:pPr eaLnBrk="1" hangingPunct="1"/>
              <a:t>30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Measure the RF Environment</a:t>
            </a:r>
          </a:p>
        </p:txBody>
      </p:sp>
      <p:sp>
        <p:nvSpPr>
          <p:cNvPr id="3379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2008-2011 Kenneth M. Chipps Ph.D. www.chipps.com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DDE7C46-7358-47B8-A6B8-D4AB7DBE62CE}" type="slidenum">
              <a:rPr lang="en-US" smtClean="0"/>
              <a:pPr eaLnBrk="1" hangingPunct="1"/>
              <a:t>31</a:t>
            </a:fld>
            <a:endParaRPr lang="en-US" smtClean="0"/>
          </a:p>
        </p:txBody>
      </p:sp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6"/>
          <a:stretch>
            <a:fillRect/>
          </a:stretch>
        </p:blipFill>
        <p:spPr bwMode="auto">
          <a:xfrm>
            <a:off x="1233488" y="1595438"/>
            <a:ext cx="6557962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Measure the RF Environment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Sources of interference from devices such as a microwave oven, a cordless phone, or a frequency-hopping access point can be identified with a little practice with a spectrum analyzer</a:t>
            </a:r>
          </a:p>
          <a:p>
            <a:pPr eaLnBrk="1" hangingPunct="1"/>
            <a:r>
              <a:rPr lang="en-US" smtClean="0"/>
              <a:t>What cannot be easily detected are other spread spectrum signals</a:t>
            </a:r>
          </a:p>
          <a:p>
            <a:pPr eaLnBrk="1" hangingPunct="1"/>
            <a:r>
              <a:rPr lang="en-US" smtClean="0"/>
              <a:t>A spectrum analyzer is a very useful device if you know what you are doing</a:t>
            </a:r>
          </a:p>
        </p:txBody>
      </p:sp>
      <p:sp>
        <p:nvSpPr>
          <p:cNvPr id="3482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2008-2011 Kenneth M. Chipps Ph.D. www.chipps.com</a:t>
            </a:r>
          </a:p>
        </p:txBody>
      </p:sp>
      <p:sp>
        <p:nvSpPr>
          <p:cNvPr id="3482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A299841-5B39-46CF-B94A-8898E9BA373B}" type="slidenum">
              <a:rPr lang="en-US" smtClean="0"/>
              <a:pPr eaLnBrk="1" hangingPunct="1"/>
              <a:t>32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Measure the RF Environment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If you haven't had a lot of practice with a spectrum analyzer, you will find it easier to find other DSSS signals by using a device that identifies 802.11 networks by channel, such as NetStumbler</a:t>
            </a:r>
          </a:p>
          <a:p>
            <a:pPr eaLnBrk="1" hangingPunct="1"/>
            <a:r>
              <a:rPr lang="en-US" smtClean="0"/>
              <a:t>Then use the noise floor figure or signal-to-noise ratio to discover non-DSSS signals within the radio frequency environment</a:t>
            </a:r>
          </a:p>
        </p:txBody>
      </p:sp>
      <p:sp>
        <p:nvSpPr>
          <p:cNvPr id="3584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2008-2011 Kenneth M. Chipps Ph.D. www.chipps.com</a:t>
            </a:r>
          </a:p>
        </p:txBody>
      </p:sp>
      <p:sp>
        <p:nvSpPr>
          <p:cNvPr id="3584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1F78D6B-525C-45DA-8356-F36A4F4E5083}" type="slidenum">
              <a:rPr lang="en-US" smtClean="0"/>
              <a:pPr eaLnBrk="1" hangingPunct="1"/>
              <a:t>33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Measure the RF Environment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When these non-DSSS sources are turned off, the noise floor should drop and the signal-to-noise ratio improve</a:t>
            </a:r>
          </a:p>
        </p:txBody>
      </p:sp>
      <p:sp>
        <p:nvSpPr>
          <p:cNvPr id="3686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2008-2011 Kenneth M. Chipps Ph.D. www.chipps.com</a:t>
            </a:r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C02DA12-F59E-4DED-94E4-89CD634D937B}" type="slidenum">
              <a:rPr lang="en-US" smtClean="0"/>
              <a:pPr eaLnBrk="1" hangingPunct="1"/>
              <a:t>34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Measure the RF Environment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Another method that is lower in cost than using a standard spectrum analyzer is to use the USB based analyzer form Metageek</a:t>
            </a:r>
          </a:p>
          <a:p>
            <a:pPr eaLnBrk="1" hangingPunct="1"/>
            <a:r>
              <a:rPr lang="en-US" smtClean="0"/>
              <a:t>For example</a:t>
            </a:r>
          </a:p>
        </p:txBody>
      </p:sp>
      <p:sp>
        <p:nvSpPr>
          <p:cNvPr id="3789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2008-2011 Kenneth M. Chipps Ph.D. www.chipps.com</a:t>
            </a:r>
          </a:p>
        </p:txBody>
      </p:sp>
      <p:sp>
        <p:nvSpPr>
          <p:cNvPr id="378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937CBE1-12CE-4868-A15A-20046646B5FA}" type="slidenum">
              <a:rPr lang="en-US" smtClean="0"/>
              <a:pPr eaLnBrk="1" hangingPunct="1"/>
              <a:t>35</a:t>
            </a:fld>
            <a:endParaRPr lang="en-US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Measure the RF Environment</a:t>
            </a:r>
          </a:p>
        </p:txBody>
      </p:sp>
      <p:pic>
        <p:nvPicPr>
          <p:cNvPr id="38915" name="Content Placeholder 5" descr="2400x2v-three%20quarter%20right-2_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56000" y="1600200"/>
            <a:ext cx="2032000" cy="4525963"/>
          </a:xfrm>
        </p:spPr>
      </p:pic>
      <p:sp>
        <p:nvSpPr>
          <p:cNvPr id="3891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2008-2011 Kenneth M. Chipps Ph.D. www.chipps.com</a:t>
            </a:r>
          </a:p>
        </p:txBody>
      </p:sp>
      <p:sp>
        <p:nvSpPr>
          <p:cNvPr id="3891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A1259F3-CAF3-4B0C-B175-63CA9C7E2FFD}" type="slidenum">
              <a:rPr lang="en-US" smtClean="0"/>
              <a:pPr eaLnBrk="1" hangingPunct="1"/>
              <a:t>36</a:t>
            </a:fld>
            <a:endParaRPr lang="en-US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Measure the RF Environment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 produces a display like this</a:t>
            </a:r>
          </a:p>
        </p:txBody>
      </p:sp>
      <p:sp>
        <p:nvSpPr>
          <p:cNvPr id="3994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2008-2011 Kenneth M. Chipps Ph.D. www.chipps.com</a:t>
            </a:r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CBF5AC5-03C6-417C-B2A1-66B8D9A36033}" type="slidenum">
              <a:rPr lang="en-US" smtClean="0"/>
              <a:pPr eaLnBrk="1" hangingPunct="1"/>
              <a:t>37</a:t>
            </a:fld>
            <a:endParaRPr lang="en-US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Measure the RF Environment</a:t>
            </a:r>
          </a:p>
        </p:txBody>
      </p:sp>
      <p:pic>
        <p:nvPicPr>
          <p:cNvPr id="40963" name="Content Placeholder 5" descr="chanalyzer32release_img_assist_custo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7325" y="1260475"/>
            <a:ext cx="5924550" cy="4660900"/>
          </a:xfrm>
        </p:spPr>
      </p:pic>
      <p:sp>
        <p:nvSpPr>
          <p:cNvPr id="4096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2008-2011 Kenneth M. Chipps Ph.D. www.chipps.com</a:t>
            </a:r>
          </a:p>
        </p:txBody>
      </p:sp>
      <p:sp>
        <p:nvSpPr>
          <p:cNvPr id="4096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18C632F-1ADF-4630-865E-130F24558573}" type="slidenum">
              <a:rPr lang="en-US" smtClean="0"/>
              <a:pPr eaLnBrk="1" hangingPunct="1"/>
              <a:t>38</a:t>
            </a:fld>
            <a:endParaRPr lang="en-US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Measuring the RF Environment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When doing the spectrum analysis be sure to use the style of antenna that the access points will use</a:t>
            </a:r>
          </a:p>
          <a:p>
            <a:pPr eaLnBrk="1" hangingPunct="1"/>
            <a:r>
              <a:rPr lang="en-US" smtClean="0"/>
              <a:t>That is omnidirectional or directional</a:t>
            </a:r>
          </a:p>
        </p:txBody>
      </p:sp>
      <p:sp>
        <p:nvSpPr>
          <p:cNvPr id="4198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2008-2011 Kenneth M. Chipps Ph.D. www.chipps.com</a:t>
            </a:r>
          </a:p>
        </p:txBody>
      </p:sp>
      <p:sp>
        <p:nvSpPr>
          <p:cNvPr id="4198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C9D38CA-9703-4BF6-AAAF-98EA69B81AD0}" type="slidenum">
              <a:rPr lang="en-US" smtClean="0"/>
              <a:pPr eaLnBrk="1" hangingPunct="1"/>
              <a:t>39</a:t>
            </a:fld>
            <a:endParaRPr lang="en-US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Site Surveys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There are two types of site surveys</a:t>
            </a:r>
          </a:p>
          <a:p>
            <a:pPr lvl="1" eaLnBrk="1" hangingPunct="1"/>
            <a:r>
              <a:rPr lang="en-US" smtClean="0"/>
              <a:t>Measured</a:t>
            </a:r>
          </a:p>
          <a:p>
            <a:pPr lvl="1" eaLnBrk="1" hangingPunct="1"/>
            <a:r>
              <a:rPr lang="en-US" smtClean="0"/>
              <a:t>Predicted</a:t>
            </a:r>
          </a:p>
        </p:txBody>
      </p:sp>
      <p:sp>
        <p:nvSpPr>
          <p:cNvPr id="614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2008-2011 Kenneth M. Chipps Ph.D. www.chipps.com</a:t>
            </a: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EB93BB5-3F0A-4703-8274-2F3A8095F240}" type="slidenum">
              <a:rPr lang="en-US" smtClean="0"/>
              <a:pPr eaLnBrk="1" hangingPunct="1"/>
              <a:t>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Locating the Access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Once the ambient RF environment is identified, the installer can start to lay out the wireless network extension</a:t>
            </a:r>
          </a:p>
          <a:p>
            <a:pPr eaLnBrk="1" hangingPunct="1">
              <a:defRPr/>
            </a:pPr>
            <a:r>
              <a:rPr lang="en-US" dirty="0" smtClean="0"/>
              <a:t>There are four aspects to consider when locating the access points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Data Rate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Signal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Noise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Signal to Noise Ratio</a:t>
            </a:r>
          </a:p>
        </p:txBody>
      </p:sp>
      <p:sp>
        <p:nvSpPr>
          <p:cNvPr id="4301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2008-2011 Kenneth M. Chipps Ph.D. www.chipps.com</a:t>
            </a:r>
          </a:p>
        </p:txBody>
      </p:sp>
      <p:sp>
        <p:nvSpPr>
          <p:cNvPr id="430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F071462-561A-4C9F-B310-E3AC10DF465E}" type="slidenum">
              <a:rPr lang="en-US" smtClean="0"/>
              <a:pPr eaLnBrk="1" hangingPunct="1"/>
              <a:t>40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Locating the Access Points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data rate is very important because 802.11 networks make poor use of the network capacity</a:t>
            </a:r>
          </a:p>
          <a:p>
            <a:pPr eaLnBrk="1" hangingPunct="1"/>
            <a:r>
              <a:rPr lang="en-US" smtClean="0"/>
              <a:t>Because it is a shared environment using a collision avoidance mechanism, overhead chews up about half of the capacity</a:t>
            </a:r>
          </a:p>
          <a:p>
            <a:pPr eaLnBrk="1" hangingPunct="1"/>
            <a:r>
              <a:rPr lang="en-US" smtClean="0"/>
              <a:t>For an 802.11b network, this capacity is not the theoretical 11 Mbps, but 5.5 Mbps</a:t>
            </a:r>
          </a:p>
        </p:txBody>
      </p:sp>
      <p:sp>
        <p:nvSpPr>
          <p:cNvPr id="4403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2008-2011 Kenneth M. Chipps Ph.D. www.chipps.com</a:t>
            </a:r>
          </a:p>
        </p:txBody>
      </p:sp>
      <p:sp>
        <p:nvSpPr>
          <p:cNvPr id="440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400E2F8-3A43-4E49-B72C-B1179F7C4976}" type="slidenum">
              <a:rPr lang="en-US" smtClean="0"/>
              <a:pPr eaLnBrk="1" hangingPunct="1"/>
              <a:t>41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Locating the Access Points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Dynamic rate shifting can allow a device to maintain a link at a lower data rate, but this is not very useful</a:t>
            </a:r>
          </a:p>
          <a:p>
            <a:pPr eaLnBrk="1" hangingPunct="1"/>
            <a:r>
              <a:rPr lang="en-US" smtClean="0"/>
              <a:t>Design the network to maintain the maximum data rate</a:t>
            </a:r>
          </a:p>
        </p:txBody>
      </p:sp>
      <p:sp>
        <p:nvSpPr>
          <p:cNvPr id="4506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2008-2011 Kenneth M. Chipps Ph.D. www.chipps.com</a:t>
            </a:r>
          </a:p>
        </p:txBody>
      </p:sp>
      <p:sp>
        <p:nvSpPr>
          <p:cNvPr id="450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85A1740-613B-49DF-8243-04EB72BD1B6A}" type="slidenum">
              <a:rPr lang="en-US" smtClean="0"/>
              <a:pPr eaLnBrk="1" hangingPunct="1"/>
              <a:t>42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Locating the Access Points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number of users supported by each access point is also an issue in this shared media</a:t>
            </a:r>
          </a:p>
          <a:p>
            <a:pPr eaLnBrk="1" hangingPunct="1"/>
            <a:r>
              <a:rPr lang="en-US" smtClean="0"/>
              <a:t>A common guideline for 802.11b networks serving a typical business is 30 to 50 users per access point</a:t>
            </a:r>
          </a:p>
        </p:txBody>
      </p:sp>
      <p:sp>
        <p:nvSpPr>
          <p:cNvPr id="4608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2008-2011 Kenneth M. Chipps Ph.D. www.chipps.com</a:t>
            </a:r>
          </a:p>
        </p:txBody>
      </p:sp>
      <p:sp>
        <p:nvSpPr>
          <p:cNvPr id="4608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7ADC76F-FD35-4D01-8273-AE0B9F4F742F}" type="slidenum">
              <a:rPr lang="en-US" smtClean="0"/>
              <a:pPr eaLnBrk="1" hangingPunct="1"/>
              <a:t>43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Locating the Access Points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If the business is a graphics firm or the area is a classroom filled with students working on database administration, then this guideline may not be appropriate</a:t>
            </a:r>
          </a:p>
          <a:p>
            <a:pPr eaLnBrk="1" hangingPunct="1"/>
            <a:r>
              <a:rPr lang="en-US" smtClean="0"/>
              <a:t>This is the reason to test the network before putting it into operation</a:t>
            </a:r>
          </a:p>
          <a:p>
            <a:pPr eaLnBrk="1" hangingPunct="1"/>
            <a:r>
              <a:rPr lang="en-US" smtClean="0"/>
              <a:t>The wireless LAN equipment we are installing creates the signal</a:t>
            </a:r>
          </a:p>
        </p:txBody>
      </p:sp>
      <p:sp>
        <p:nvSpPr>
          <p:cNvPr id="4710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2008-2011 Kenneth M. Chipps Ph.D. www.chipps.com</a:t>
            </a:r>
          </a:p>
        </p:txBody>
      </p:sp>
      <p:sp>
        <p:nvSpPr>
          <p:cNvPr id="4710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6833946-246A-4175-B95C-87F46D507027}" type="slidenum">
              <a:rPr lang="en-US" smtClean="0"/>
              <a:pPr eaLnBrk="1" hangingPunct="1"/>
              <a:t>44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Locating the Access Points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noise is what everyone else is creating</a:t>
            </a:r>
          </a:p>
          <a:p>
            <a:pPr eaLnBrk="1" hangingPunct="1"/>
            <a:r>
              <a:rPr lang="en-US" smtClean="0"/>
              <a:t>Of course, once we finish and the next person begins a nearby installation, then our signal becomes noise to them</a:t>
            </a:r>
          </a:p>
        </p:txBody>
      </p:sp>
      <p:sp>
        <p:nvSpPr>
          <p:cNvPr id="4813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2008-2011 Kenneth M. Chipps Ph.D. www.chipps.com</a:t>
            </a:r>
          </a:p>
        </p:txBody>
      </p:sp>
      <p:sp>
        <p:nvSpPr>
          <p:cNvPr id="4813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99C1E44-1112-4211-957A-538499F5E056}" type="slidenum">
              <a:rPr lang="en-US" smtClean="0"/>
              <a:pPr eaLnBrk="1" hangingPunct="1"/>
              <a:t>45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Locating the Access Points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desirable signal level must remain above the receive sensitivity of the worst receiving unit that will be used in the wireless network</a:t>
            </a:r>
          </a:p>
          <a:p>
            <a:pPr eaLnBrk="1" hangingPunct="1"/>
            <a:r>
              <a:rPr lang="en-US" smtClean="0"/>
              <a:t>The receive sensitivity of wireless NICs ranges from -80 to -91 dBm at the maximum data rate for 802.11b equipment</a:t>
            </a:r>
          </a:p>
        </p:txBody>
      </p:sp>
      <p:sp>
        <p:nvSpPr>
          <p:cNvPr id="4915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2008-2011 Kenneth M. Chipps Ph.D. www.chipps.com</a:t>
            </a:r>
          </a:p>
        </p:txBody>
      </p:sp>
      <p:sp>
        <p:nvSpPr>
          <p:cNvPr id="4915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E4359C9-7125-408F-AF51-1DA5993D2555}" type="slidenum">
              <a:rPr lang="en-US" smtClean="0"/>
              <a:pPr eaLnBrk="1" hangingPunct="1"/>
              <a:t>46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Locating the Access Points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Users might have almost any device to receive the signal, so the worst receive sensitivity should be assumed</a:t>
            </a:r>
          </a:p>
          <a:p>
            <a:pPr eaLnBrk="1" hangingPunct="1"/>
            <a:r>
              <a:rPr lang="en-US" smtClean="0"/>
              <a:t>The receiver sensitivity is the lowest signal level that a radio can receive with a certain bit error rate that allows the transfer of data at the specified data rate</a:t>
            </a:r>
          </a:p>
        </p:txBody>
      </p:sp>
      <p:sp>
        <p:nvSpPr>
          <p:cNvPr id="5018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2008-2011 Kenneth M. Chipps Ph.D. www.chipps.com</a:t>
            </a:r>
          </a:p>
        </p:txBody>
      </p:sp>
      <p:sp>
        <p:nvSpPr>
          <p:cNvPr id="5018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91880C5-1EBE-4E0D-B6E7-CFBA9CAAAED3}" type="slidenum">
              <a:rPr lang="en-US" smtClean="0"/>
              <a:pPr eaLnBrk="1" hangingPunct="1"/>
              <a:t>47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Locating the Access Points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the site survey device reports as noise is everything that the device cannot identify as a signal</a:t>
            </a:r>
          </a:p>
          <a:p>
            <a:pPr eaLnBrk="1" hangingPunct="1"/>
            <a:r>
              <a:rPr lang="en-US" smtClean="0"/>
              <a:t>In other words, what it cannot demodulate</a:t>
            </a:r>
          </a:p>
        </p:txBody>
      </p:sp>
      <p:sp>
        <p:nvSpPr>
          <p:cNvPr id="5120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2008-2011 Kenneth M. Chipps Ph.D. www.chipps.com</a:t>
            </a:r>
          </a:p>
        </p:txBody>
      </p:sp>
      <p:sp>
        <p:nvSpPr>
          <p:cNvPr id="5120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D0FD2A5-E1C5-45D1-9E4C-CC474978571F}" type="slidenum">
              <a:rPr lang="en-US" smtClean="0"/>
              <a:pPr eaLnBrk="1" hangingPunct="1"/>
              <a:t>48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Tools to Use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 the manual site survey process the best tool to use is a wireless NIC along with a program that will show the following as received from the NIC</a:t>
            </a:r>
          </a:p>
          <a:p>
            <a:pPr lvl="1" eaLnBrk="1" hangingPunct="1"/>
            <a:r>
              <a:rPr lang="en-US" smtClean="0"/>
              <a:t>MAC address of the connected access point</a:t>
            </a:r>
          </a:p>
          <a:p>
            <a:pPr lvl="1" eaLnBrk="1" hangingPunct="1"/>
            <a:r>
              <a:rPr lang="en-US" smtClean="0"/>
              <a:t>The channel</a:t>
            </a:r>
          </a:p>
          <a:p>
            <a:pPr lvl="1" eaLnBrk="1" hangingPunct="1"/>
            <a:r>
              <a:rPr lang="en-US" smtClean="0"/>
              <a:t>The data rate</a:t>
            </a:r>
          </a:p>
          <a:p>
            <a:pPr lvl="1" eaLnBrk="1" hangingPunct="1"/>
            <a:r>
              <a:rPr lang="en-US" smtClean="0"/>
              <a:t>The signal, noise, and signal to noise ratio in dBms</a:t>
            </a:r>
          </a:p>
        </p:txBody>
      </p:sp>
      <p:sp>
        <p:nvSpPr>
          <p:cNvPr id="5222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2008-2011 Kenneth M. Chipps Ph.D. www.chipps.com</a:t>
            </a:r>
          </a:p>
        </p:txBody>
      </p:sp>
      <p:sp>
        <p:nvSpPr>
          <p:cNvPr id="5222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685DD6F-36C9-4766-A640-95345BC6AB1E}" type="slidenum">
              <a:rPr lang="en-US" smtClean="0"/>
              <a:pPr eaLnBrk="1" hangingPunct="1"/>
              <a:t>49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Measured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measured site survey is done manually onsite</a:t>
            </a:r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2008-2011 Kenneth M. Chipps Ph.D. www.chipps.com</a:t>
            </a: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9D50A4C-4A52-466D-A539-C9F916120C11}" type="slidenum">
              <a:rPr lang="en-US" smtClean="0"/>
              <a:pPr eaLnBrk="1" hangingPunct="1"/>
              <a:t>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Tools to Use</a:t>
            </a:r>
          </a:p>
        </p:txBody>
      </p:sp>
      <p:sp>
        <p:nvSpPr>
          <p:cNvPr id="5325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2008-2011 Kenneth M. Chipps Ph.D. www.chipps.com</a:t>
            </a:r>
          </a:p>
        </p:txBody>
      </p:sp>
      <p:sp>
        <p:nvSpPr>
          <p:cNvPr id="532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04979C9-C7B3-4889-AD12-964E7688496D}" type="slidenum">
              <a:rPr lang="en-US" smtClean="0"/>
              <a:pPr eaLnBrk="1" hangingPunct="1"/>
              <a:t>50</a:t>
            </a:fld>
            <a:endParaRPr lang="en-US" smtClean="0"/>
          </a:p>
        </p:txBody>
      </p:sp>
      <p:pic>
        <p:nvPicPr>
          <p:cNvPr id="532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4"/>
          <a:stretch>
            <a:fillRect/>
          </a:stretch>
        </p:blipFill>
        <p:spPr bwMode="auto">
          <a:xfrm>
            <a:off x="2095500" y="1557338"/>
            <a:ext cx="4805363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Tools to Use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 use this tool, just walk away from the access point in different directions like the spokes of a wheel while recording the readings on a copy of the floor plan</a:t>
            </a:r>
          </a:p>
          <a:p>
            <a:pPr eaLnBrk="1" hangingPunct="1"/>
            <a:r>
              <a:rPr lang="en-US" smtClean="0"/>
              <a:t>The idea is to see where the 20 dB signal-to-noise ratio point is</a:t>
            </a:r>
          </a:p>
          <a:p>
            <a:pPr eaLnBrk="1" hangingPunct="1"/>
            <a:r>
              <a:rPr lang="en-US" smtClean="0"/>
              <a:t>This point, where the SNR drops below 20 dB, is the edge to mark for the coverage area in that direction</a:t>
            </a:r>
          </a:p>
        </p:txBody>
      </p:sp>
      <p:sp>
        <p:nvSpPr>
          <p:cNvPr id="5427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2008-2011 Kenneth M. Chipps Ph.D. www.chipps.com</a:t>
            </a:r>
          </a:p>
        </p:txBody>
      </p:sp>
      <p:sp>
        <p:nvSpPr>
          <p:cNvPr id="542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BCD3543-5150-49FA-B0F7-C2706FC77A2E}" type="slidenum">
              <a:rPr lang="en-US" smtClean="0"/>
              <a:pPr eaLnBrk="1" hangingPunct="1"/>
              <a:t>51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Tools to Use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This requires two people, one to hold the laptop and another to record</a:t>
            </a:r>
          </a:p>
          <a:p>
            <a:pPr eaLnBrk="1" hangingPunct="1"/>
            <a:r>
              <a:rPr lang="en-US" smtClean="0"/>
              <a:t>Some of the automatic units will do the recording for you</a:t>
            </a:r>
          </a:p>
          <a:p>
            <a:pPr eaLnBrk="1" hangingPunct="1"/>
            <a:r>
              <a:rPr lang="en-US" smtClean="0"/>
              <a:t>Record these readings on all floors and outside the building</a:t>
            </a:r>
          </a:p>
          <a:p>
            <a:pPr eaLnBrk="1" hangingPunct="1"/>
            <a:r>
              <a:rPr lang="en-US" smtClean="0"/>
              <a:t>Be sure the site survey device does not change association to another access point while performing the survey</a:t>
            </a:r>
          </a:p>
        </p:txBody>
      </p:sp>
      <p:sp>
        <p:nvSpPr>
          <p:cNvPr id="5530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2008-2011 Kenneth M. Chipps Ph.D. www.chipps.com</a:t>
            </a:r>
          </a:p>
        </p:txBody>
      </p:sp>
      <p:sp>
        <p:nvSpPr>
          <p:cNvPr id="5530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6447336-AE73-40D2-93AB-EE5195E5DBED}" type="slidenum">
              <a:rPr lang="en-US" smtClean="0"/>
              <a:pPr eaLnBrk="1" hangingPunct="1"/>
              <a:t>52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Tools to Use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When finished, connect the dots</a:t>
            </a:r>
          </a:p>
          <a:p>
            <a:pPr eaLnBrk="1" hangingPunct="1"/>
            <a:r>
              <a:rPr lang="en-US" smtClean="0"/>
              <a:t>The result is an irregular coverage pattern surrounding each proposed access point location</a:t>
            </a:r>
          </a:p>
          <a:p>
            <a:pPr eaLnBrk="1" hangingPunct="1"/>
            <a:r>
              <a:rPr lang="en-US" smtClean="0"/>
              <a:t>This pattern is not circular as described in most publications, but highly irregular</a:t>
            </a:r>
          </a:p>
          <a:p>
            <a:pPr eaLnBrk="1" hangingPunct="1"/>
            <a:r>
              <a:rPr lang="en-US" smtClean="0"/>
              <a:t>Examine the plots for dead spots where no signal penetrated</a:t>
            </a:r>
          </a:p>
        </p:txBody>
      </p:sp>
      <p:sp>
        <p:nvSpPr>
          <p:cNvPr id="5632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2008-2011 Kenneth M. Chipps Ph.D. www.chipps.com</a:t>
            </a:r>
          </a:p>
        </p:txBody>
      </p:sp>
      <p:sp>
        <p:nvSpPr>
          <p:cNvPr id="563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EFC4DDC-EFA4-4119-B4C5-58C84EA04BF1}" type="slidenum">
              <a:rPr lang="en-US" smtClean="0"/>
              <a:pPr eaLnBrk="1" hangingPunct="1"/>
              <a:t>53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Tools to Use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Let's look at the results of a site survey</a:t>
            </a:r>
          </a:p>
          <a:p>
            <a:pPr eaLnBrk="1" hangingPunct="1"/>
            <a:r>
              <a:rPr lang="en-US" smtClean="0"/>
              <a:t>A two-story building is being surveyed for installation of one or more 802.11b access points to provide wireless Internet access to the students in the building</a:t>
            </a:r>
          </a:p>
          <a:p>
            <a:pPr eaLnBrk="1" hangingPunct="1"/>
            <a:r>
              <a:rPr lang="en-US" smtClean="0"/>
              <a:t>Here is what the second floor looks like</a:t>
            </a:r>
          </a:p>
        </p:txBody>
      </p:sp>
      <p:sp>
        <p:nvSpPr>
          <p:cNvPr id="5734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2008-2011 Kenneth M. Chipps Ph.D. www.chipps.com</a:t>
            </a:r>
          </a:p>
        </p:txBody>
      </p:sp>
      <p:sp>
        <p:nvSpPr>
          <p:cNvPr id="5734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EB65F0D-146A-403B-85E9-5386370AF63C}" type="slidenum">
              <a:rPr lang="en-US" smtClean="0"/>
              <a:pPr eaLnBrk="1" hangingPunct="1"/>
              <a:t>54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Tools to Use</a:t>
            </a:r>
          </a:p>
        </p:txBody>
      </p:sp>
      <p:sp>
        <p:nvSpPr>
          <p:cNvPr id="5837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2008-2011 Kenneth M. Chipps Ph.D. www.chipps.com</a:t>
            </a:r>
          </a:p>
        </p:txBody>
      </p:sp>
      <p:sp>
        <p:nvSpPr>
          <p:cNvPr id="583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EF119F9-81B7-4013-BCD2-247B9E10AB8C}" type="slidenum">
              <a:rPr lang="en-US" smtClean="0"/>
              <a:pPr eaLnBrk="1" hangingPunct="1"/>
              <a:t>55</a:t>
            </a:fld>
            <a:endParaRPr lang="en-US" smtClean="0"/>
          </a:p>
        </p:txBody>
      </p:sp>
      <p:pic>
        <p:nvPicPr>
          <p:cNvPr id="583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1628775"/>
            <a:ext cx="63912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Tools to Use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first idea for coverage was to place an access point in the ceiling at opposite ends of the two long halls</a:t>
            </a:r>
          </a:p>
          <a:p>
            <a:pPr eaLnBrk="1" hangingPunct="1"/>
            <a:r>
              <a:rPr lang="en-US" smtClean="0"/>
              <a:t>These are the red circles</a:t>
            </a:r>
          </a:p>
          <a:p>
            <a:pPr eaLnBrk="1" hangingPunct="1"/>
            <a:r>
              <a:rPr lang="en-US" smtClean="0"/>
              <a:t>The expected coverage area is the red box using the small square dots for the line</a:t>
            </a:r>
          </a:p>
          <a:p>
            <a:pPr eaLnBrk="1" hangingPunct="1"/>
            <a:r>
              <a:rPr lang="en-US" smtClean="0"/>
              <a:t>This pattern ignores the spillover to the outside for now</a:t>
            </a:r>
          </a:p>
        </p:txBody>
      </p:sp>
      <p:sp>
        <p:nvSpPr>
          <p:cNvPr id="5939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2008-2011 Kenneth M. Chipps Ph.D. www.chipps.com</a:t>
            </a:r>
          </a:p>
        </p:txBody>
      </p:sp>
      <p:sp>
        <p:nvSpPr>
          <p:cNvPr id="5939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2EC77F5-B1C1-451F-A9ED-C9DBE30058C3}" type="slidenum">
              <a:rPr lang="en-US" smtClean="0"/>
              <a:pPr eaLnBrk="1" hangingPunct="1"/>
              <a:t>56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Tools to Use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With this pattern, four access points can cover the entire building using two per floor</a:t>
            </a:r>
          </a:p>
          <a:p>
            <a:pPr eaLnBrk="1" hangingPunct="1"/>
            <a:r>
              <a:rPr lang="en-US" smtClean="0"/>
              <a:t>The problem with this plan was both too little coverage and too much coverage</a:t>
            </a:r>
          </a:p>
          <a:p>
            <a:pPr eaLnBrk="1" hangingPunct="1"/>
            <a:r>
              <a:rPr lang="en-US" smtClean="0"/>
              <a:t>There was much less coverage than expected inside the building and much more outside of the building</a:t>
            </a:r>
          </a:p>
        </p:txBody>
      </p:sp>
      <p:sp>
        <p:nvSpPr>
          <p:cNvPr id="6042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2008-2011 Kenneth M. Chipps Ph.D. www.chipps.com</a:t>
            </a:r>
          </a:p>
        </p:txBody>
      </p:sp>
      <p:sp>
        <p:nvSpPr>
          <p:cNvPr id="6042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BFFAAFA-BE6E-421A-82D0-BD0B34E3E8AE}" type="slidenum">
              <a:rPr lang="en-US" smtClean="0"/>
              <a:pPr eaLnBrk="1" hangingPunct="1"/>
              <a:t>57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Tools to Use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actual signal coverage inside the building is shown as the blue dashed line</a:t>
            </a:r>
          </a:p>
          <a:p>
            <a:pPr eaLnBrk="1" hangingPunct="1"/>
            <a:r>
              <a:rPr lang="en-US" smtClean="0"/>
              <a:t>The signal also extended outside the building over 400 meters away</a:t>
            </a:r>
          </a:p>
          <a:p>
            <a:pPr eaLnBrk="1" hangingPunct="1"/>
            <a:r>
              <a:rPr lang="en-US" smtClean="0"/>
              <a:t>This coverage area was measured with the laptop-style NIC</a:t>
            </a:r>
          </a:p>
          <a:p>
            <a:pPr eaLnBrk="1" hangingPunct="1"/>
            <a:r>
              <a:rPr lang="en-US" smtClean="0"/>
              <a:t>Imagine how far away this signal could be received outside using a highly directional antenna</a:t>
            </a:r>
          </a:p>
        </p:txBody>
      </p:sp>
      <p:sp>
        <p:nvSpPr>
          <p:cNvPr id="6144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2008-2011 Kenneth M. Chipps Ph.D. www.chipps.com</a:t>
            </a:r>
          </a:p>
        </p:txBody>
      </p:sp>
      <p:sp>
        <p:nvSpPr>
          <p:cNvPr id="6144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C662D9C-EBF4-4175-81FD-2D77EFC7FC75}" type="slidenum">
              <a:rPr lang="en-US" smtClean="0"/>
              <a:pPr eaLnBrk="1" hangingPunct="1"/>
              <a:t>58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Tools to Use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revised plan places the access points further into the building where the yellow boxes are</a:t>
            </a:r>
          </a:p>
          <a:p>
            <a:pPr eaLnBrk="1" hangingPunct="1"/>
            <a:r>
              <a:rPr lang="en-US" smtClean="0"/>
              <a:t>With a reduced power setting on each access point, this covers the building and helps to keep the signal inside</a:t>
            </a:r>
          </a:p>
          <a:p>
            <a:pPr eaLnBrk="1" hangingPunct="1"/>
            <a:r>
              <a:rPr lang="en-US" smtClean="0"/>
              <a:t>Some signal still penetrates outside, but not as far</a:t>
            </a:r>
          </a:p>
          <a:p>
            <a:pPr eaLnBrk="1" hangingPunct="1"/>
            <a:r>
              <a:rPr lang="en-US" smtClean="0"/>
              <a:t>The first floor uses a similar pattern</a:t>
            </a:r>
          </a:p>
        </p:txBody>
      </p:sp>
      <p:sp>
        <p:nvSpPr>
          <p:cNvPr id="6246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2008-2011 Kenneth M. Chipps Ph.D. www.chipps.com</a:t>
            </a:r>
          </a:p>
        </p:txBody>
      </p:sp>
      <p:sp>
        <p:nvSpPr>
          <p:cNvPr id="6246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E379EC2-E4AC-4A5E-BC7A-FB36FCFD547C}" type="slidenum">
              <a:rPr lang="en-US" smtClean="0"/>
              <a:pPr eaLnBrk="1" hangingPunct="1"/>
              <a:t>59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Predicted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predictive site survey is done by a program from anywhere</a:t>
            </a:r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2008-2011 Kenneth M. Chipps Ph.D. www.chipps.com</a:t>
            </a: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2191927-0D4F-4455-926A-CB3CB98C8CC8}" type="slidenum">
              <a:rPr lang="en-US" smtClean="0"/>
              <a:pPr eaLnBrk="1" hangingPunct="1"/>
              <a:t>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Tools to Use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Cell overlap is needed in the layout to ensure that a user walking around the building maintains a connection and to prevent dead spots</a:t>
            </a:r>
          </a:p>
          <a:p>
            <a:pPr eaLnBrk="1" hangingPunct="1"/>
            <a:r>
              <a:rPr lang="en-US" smtClean="0"/>
              <a:t>An overlap of 20 to 30 percent is adequate</a:t>
            </a:r>
          </a:p>
        </p:txBody>
      </p:sp>
      <p:sp>
        <p:nvSpPr>
          <p:cNvPr id="6349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2008-2011 Kenneth M. Chipps Ph.D. www.chipps.com</a:t>
            </a:r>
          </a:p>
        </p:txBody>
      </p:sp>
      <p:sp>
        <p:nvSpPr>
          <p:cNvPr id="634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7218CCF-F316-47BA-9333-7273B11DAE40}" type="slidenum">
              <a:rPr lang="en-US" smtClean="0"/>
              <a:pPr eaLnBrk="1" hangingPunct="1"/>
              <a:t>60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Tools to Use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channel assignment plan for the access points is needed as part of the site survey</a:t>
            </a:r>
          </a:p>
          <a:p>
            <a:pPr eaLnBrk="1" hangingPunct="1"/>
            <a:r>
              <a:rPr lang="en-US" smtClean="0"/>
              <a:t>The channels to use depend on the 802.11 standard used, the number of access points required, their location, and the purpose of the coverage</a:t>
            </a:r>
          </a:p>
          <a:p>
            <a:pPr eaLnBrk="1" hangingPunct="1"/>
            <a:r>
              <a:rPr lang="en-US" smtClean="0"/>
              <a:t>The 802.11b standard allows for only three non-overlapping channels</a:t>
            </a:r>
          </a:p>
        </p:txBody>
      </p:sp>
      <p:sp>
        <p:nvSpPr>
          <p:cNvPr id="6451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2008-2011 Kenneth M. Chipps Ph.D. www.chipps.com</a:t>
            </a:r>
          </a:p>
        </p:txBody>
      </p:sp>
      <p:sp>
        <p:nvSpPr>
          <p:cNvPr id="6451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1B447E5-9012-4E71-99BB-B21EBCDCF480}" type="slidenum">
              <a:rPr lang="en-US" smtClean="0"/>
              <a:pPr eaLnBrk="1" hangingPunct="1"/>
              <a:t>61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Tools to Use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channel plan for a multistory building has to be three dimensional</a:t>
            </a:r>
          </a:p>
          <a:p>
            <a:pPr eaLnBrk="1" hangingPunct="1"/>
            <a:r>
              <a:rPr lang="en-US" smtClean="0"/>
              <a:t>When performing a site survey using this method a question arose about where to place the access point as it was moved around the building</a:t>
            </a:r>
          </a:p>
          <a:p>
            <a:pPr eaLnBrk="1" hangingPunct="1"/>
            <a:r>
              <a:rPr lang="en-US" smtClean="0"/>
              <a:t>A plastic cart was being used</a:t>
            </a:r>
          </a:p>
          <a:p>
            <a:pPr eaLnBrk="1" hangingPunct="1"/>
            <a:r>
              <a:rPr lang="en-US" smtClean="0"/>
              <a:t>This placed the access point at waist level instead of at the ceiling level</a:t>
            </a:r>
          </a:p>
        </p:txBody>
      </p:sp>
      <p:sp>
        <p:nvSpPr>
          <p:cNvPr id="6554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2008-2011 Kenneth M. Chipps Ph.D. www.chipps.com</a:t>
            </a:r>
          </a:p>
        </p:txBody>
      </p:sp>
      <p:sp>
        <p:nvSpPr>
          <p:cNvPr id="655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5A02449-6DB4-415F-862B-EFDACCA61194}" type="slidenum">
              <a:rPr lang="en-US" smtClean="0"/>
              <a:pPr eaLnBrk="1" hangingPunct="1"/>
              <a:t>62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Tools to Use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affect would this have on the signal used for the site survey</a:t>
            </a:r>
          </a:p>
        </p:txBody>
      </p:sp>
      <p:sp>
        <p:nvSpPr>
          <p:cNvPr id="6656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2008-2011 Kenneth M. Chipps Ph.D. www.chipps.com</a:t>
            </a:r>
          </a:p>
        </p:txBody>
      </p:sp>
      <p:sp>
        <p:nvSpPr>
          <p:cNvPr id="6656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F43271A-25CF-4F79-B110-AF337781B05A}" type="slidenum">
              <a:rPr lang="en-US" smtClean="0"/>
              <a:pPr eaLnBrk="1" hangingPunct="1"/>
              <a:t>63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Tools to Use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After testing, it was found that the signal was the same near the access point's location, but worse by an average of 5 dB as the site survey device went beyond 60 feet from the access point</a:t>
            </a:r>
          </a:p>
          <a:p>
            <a:pPr eaLnBrk="1" hangingPunct="1"/>
            <a:r>
              <a:rPr lang="en-US" smtClean="0"/>
              <a:t>So there is no need to place the access points in their planned physical location above the false ceiling, at least in this building</a:t>
            </a:r>
          </a:p>
        </p:txBody>
      </p:sp>
      <p:sp>
        <p:nvSpPr>
          <p:cNvPr id="6758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2008-2011 Kenneth M. Chipps Ph.D. www.chipps.com</a:t>
            </a:r>
          </a:p>
        </p:txBody>
      </p:sp>
      <p:sp>
        <p:nvSpPr>
          <p:cNvPr id="6758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EA07D6C-D68C-4728-AA84-923A5D04048E}" type="slidenum">
              <a:rPr lang="en-US" smtClean="0"/>
              <a:pPr eaLnBrk="1" hangingPunct="1"/>
              <a:t>64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Tools to Use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Rolling them around on a cart doesn't provide a better signal, as would be expected, but a lower signal level</a:t>
            </a:r>
          </a:p>
          <a:p>
            <a:pPr eaLnBrk="1" hangingPunct="1"/>
            <a:r>
              <a:rPr lang="en-US" smtClean="0"/>
              <a:t>In this instance, that merely provides a higher level of fade margin</a:t>
            </a:r>
          </a:p>
          <a:p>
            <a:pPr eaLnBrk="1" hangingPunct="1"/>
            <a:r>
              <a:rPr lang="en-US" smtClean="0"/>
              <a:t>There are several ways to power the access point</a:t>
            </a:r>
          </a:p>
          <a:p>
            <a:pPr eaLnBrk="1" hangingPunct="1"/>
            <a:r>
              <a:rPr lang="en-US" smtClean="0"/>
              <a:t>For example, the Cisco Aironet 1200 access point draws 8 Watts RMS</a:t>
            </a:r>
          </a:p>
        </p:txBody>
      </p:sp>
      <p:sp>
        <p:nvSpPr>
          <p:cNvPr id="6861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2008-2011 Kenneth M. Chipps Ph.D. www.chipps.com</a:t>
            </a:r>
          </a:p>
        </p:txBody>
      </p:sp>
      <p:sp>
        <p:nvSpPr>
          <p:cNvPr id="686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C2DDD4C-BD98-4E8B-804B-0FB772747B74}" type="slidenum">
              <a:rPr lang="en-US" smtClean="0"/>
              <a:pPr eaLnBrk="1" hangingPunct="1"/>
              <a:t>65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Tools to Use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low cost 500 W UPS will power these units for four hours or more once the UPS batteries are fully charged</a:t>
            </a:r>
          </a:p>
          <a:p>
            <a:pPr eaLnBrk="1" hangingPunct="1"/>
            <a:r>
              <a:rPr lang="en-US" smtClean="0"/>
              <a:t>Be sure to fully charge the UPS and configure it to not sound an alarm when it is unplugged from the wall before using it this way</a:t>
            </a:r>
          </a:p>
          <a:p>
            <a:pPr eaLnBrk="1" hangingPunct="1"/>
            <a:r>
              <a:rPr lang="en-US" smtClean="0"/>
              <a:t>A battery pack and DC-to-AC converter can also be used</a:t>
            </a:r>
          </a:p>
        </p:txBody>
      </p:sp>
      <p:sp>
        <p:nvSpPr>
          <p:cNvPr id="6963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2008-2011 Kenneth M. Chipps Ph.D. www.chipps.com</a:t>
            </a:r>
          </a:p>
        </p:txBody>
      </p:sp>
      <p:sp>
        <p:nvSpPr>
          <p:cNvPr id="696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9CF6A3C-273D-4114-9D5E-53F1044EC00E}" type="slidenum">
              <a:rPr lang="en-US" smtClean="0"/>
              <a:pPr eaLnBrk="1" hangingPunct="1"/>
              <a:t>66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Tools to Use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If the access point is placed in the ceiling, it can be secured with wire ties or duct tape</a:t>
            </a:r>
          </a:p>
          <a:p>
            <a:pPr eaLnBrk="1" hangingPunct="1"/>
            <a:r>
              <a:rPr lang="en-US" smtClean="0"/>
              <a:t>I dislike duct tape for this because it never completely comes off</a:t>
            </a:r>
          </a:p>
          <a:p>
            <a:pPr eaLnBrk="1" hangingPunct="1"/>
            <a:r>
              <a:rPr lang="en-US" smtClean="0"/>
              <a:t>Do not lay it on the ceiling tiles because the antennas will point up instead of down</a:t>
            </a:r>
          </a:p>
        </p:txBody>
      </p:sp>
      <p:sp>
        <p:nvSpPr>
          <p:cNvPr id="7066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2008-2011 Kenneth M. Chipps Ph.D. www.chipps.com</a:t>
            </a:r>
          </a:p>
        </p:txBody>
      </p:sp>
      <p:sp>
        <p:nvSpPr>
          <p:cNvPr id="706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3F15D09-A5E5-41B2-96E1-349C50168C1E}" type="slidenum">
              <a:rPr lang="en-US" smtClean="0"/>
              <a:pPr eaLnBrk="1" hangingPunct="1"/>
              <a:t>67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Tools to Use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If you are going to the trouble of placing the access points in the ceiling you might as well point them the right direction</a:t>
            </a:r>
          </a:p>
          <a:p>
            <a:pPr eaLnBrk="1" hangingPunct="1"/>
            <a:r>
              <a:rPr lang="en-US" smtClean="0"/>
              <a:t>Wire ties or anything else placed in the ceiling must meet the fire code standards</a:t>
            </a:r>
          </a:p>
        </p:txBody>
      </p:sp>
      <p:sp>
        <p:nvSpPr>
          <p:cNvPr id="7168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2008-2011 Kenneth M. Chipps Ph.D. www.chipps.com</a:t>
            </a:r>
          </a:p>
        </p:txBody>
      </p:sp>
      <p:sp>
        <p:nvSpPr>
          <p:cNvPr id="7168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EEBE0D0-A6E1-459D-9DDC-6E2AECDD4266}" type="slidenum">
              <a:rPr lang="en-US" smtClean="0"/>
              <a:pPr eaLnBrk="1" hangingPunct="1"/>
              <a:t>68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Predicted Site Survey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There are a number of companies that offer predictive tools for site surveys</a:t>
            </a:r>
          </a:p>
          <a:p>
            <a:pPr eaLnBrk="1" hangingPunct="1"/>
            <a:r>
              <a:rPr lang="en-US" smtClean="0"/>
              <a:t>For example, here are some screenshots from a June 2011 Webinar by Ekahau</a:t>
            </a:r>
          </a:p>
          <a:p>
            <a:pPr eaLnBrk="1" hangingPunct="1"/>
            <a:r>
              <a:rPr lang="en-US" smtClean="0"/>
              <a:t>First, the building layout is imported into the program</a:t>
            </a:r>
          </a:p>
          <a:p>
            <a:pPr eaLnBrk="1" hangingPunct="1"/>
            <a:r>
              <a:rPr lang="en-US" smtClean="0"/>
              <a:t>An outline is drawn in the program around the area to cover</a:t>
            </a:r>
          </a:p>
        </p:txBody>
      </p:sp>
      <p:sp>
        <p:nvSpPr>
          <p:cNvPr id="7270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2008-2011 Kenneth M. Chipps Ph.D. www.chipps.com</a:t>
            </a:r>
          </a:p>
        </p:txBody>
      </p:sp>
      <p:sp>
        <p:nvSpPr>
          <p:cNvPr id="7270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627A26F-57C5-4B40-92A9-0CE9A8C3FE4D}" type="slidenum">
              <a:rPr lang="en-US" smtClean="0"/>
              <a:pPr eaLnBrk="1" hangingPunct="1"/>
              <a:t>69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Measured Site Survey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measured site survey procedure uses one or more access points and laptops</a:t>
            </a:r>
          </a:p>
          <a:p>
            <a:pPr eaLnBrk="1" hangingPunct="1"/>
            <a:r>
              <a:rPr lang="en-US" smtClean="0"/>
              <a:t>This is done by placing an access point in a likely location</a:t>
            </a:r>
          </a:p>
          <a:p>
            <a:pPr eaLnBrk="1" hangingPunct="1"/>
            <a:r>
              <a:rPr lang="en-US" smtClean="0"/>
              <a:t>Then walking around the area of the access point with a laptop running a site survey program</a:t>
            </a:r>
          </a:p>
        </p:txBody>
      </p:sp>
      <p:sp>
        <p:nvSpPr>
          <p:cNvPr id="922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2008-2011 Kenneth M. Chipps Ph.D. www.chipps.com</a:t>
            </a:r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F42298C-3142-4A08-B057-56ADFBECD237}" type="slidenum">
              <a:rPr lang="en-US" smtClean="0"/>
              <a:pPr eaLnBrk="1" hangingPunct="1"/>
              <a:t>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Predicted Site Survey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373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2008-2011 Kenneth M. Chipps Ph.D. www.chipps.com</a:t>
            </a:r>
          </a:p>
        </p:txBody>
      </p:sp>
      <p:sp>
        <p:nvSpPr>
          <p:cNvPr id="7373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5929710-1202-4DDD-9BF0-1501BB656224}" type="slidenum">
              <a:rPr lang="en-US" smtClean="0"/>
              <a:pPr eaLnBrk="1" hangingPunct="1"/>
              <a:t>70</a:t>
            </a:fld>
            <a:endParaRPr lang="en-US" smtClean="0"/>
          </a:p>
        </p:txBody>
      </p:sp>
      <p:pic>
        <p:nvPicPr>
          <p:cNvPr id="7373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04" b="17400"/>
          <a:stretch>
            <a:fillRect/>
          </a:stretch>
        </p:blipFill>
        <p:spPr bwMode="auto">
          <a:xfrm>
            <a:off x="490538" y="1600200"/>
            <a:ext cx="8193087" cy="420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Predicted Site Survey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Multiple floors can be used as the left side panel shows</a:t>
            </a:r>
          </a:p>
        </p:txBody>
      </p:sp>
      <p:sp>
        <p:nvSpPr>
          <p:cNvPr id="7475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2008-2011 Kenneth M. Chipps Ph.D. www.chipps.com</a:t>
            </a:r>
          </a:p>
        </p:txBody>
      </p:sp>
      <p:sp>
        <p:nvSpPr>
          <p:cNvPr id="7475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39B509A-47D5-4C0D-B21E-AE7E241F2D33}" type="slidenum">
              <a:rPr lang="en-US" smtClean="0"/>
              <a:pPr eaLnBrk="1" hangingPunct="1"/>
              <a:t>71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Predicted Site Survey</a:t>
            </a: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578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2008-2011 Kenneth M. Chipps Ph.D. www.chipps.com</a:t>
            </a:r>
          </a:p>
        </p:txBody>
      </p:sp>
      <p:sp>
        <p:nvSpPr>
          <p:cNvPr id="7578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FFA5DBF-FF4E-433E-8F9A-E551C3AA24E1}" type="slidenum">
              <a:rPr lang="en-US" smtClean="0"/>
              <a:pPr eaLnBrk="1" hangingPunct="1"/>
              <a:t>72</a:t>
            </a:fld>
            <a:endParaRPr lang="en-US" smtClean="0"/>
          </a:p>
        </p:txBody>
      </p:sp>
      <p:pic>
        <p:nvPicPr>
          <p:cNvPr id="75782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7" b="16301"/>
          <a:stretch>
            <a:fillRect/>
          </a:stretch>
        </p:blipFill>
        <p:spPr bwMode="auto">
          <a:xfrm>
            <a:off x="490538" y="1633538"/>
            <a:ext cx="8193087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Predicted Site Survey</a:t>
            </a:r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Requirements such as coverage or capacity is indicated</a:t>
            </a:r>
          </a:p>
        </p:txBody>
      </p:sp>
      <p:sp>
        <p:nvSpPr>
          <p:cNvPr id="7680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2008-2011 Kenneth M. Chipps Ph.D. www.chipps.com</a:t>
            </a:r>
          </a:p>
        </p:txBody>
      </p:sp>
      <p:sp>
        <p:nvSpPr>
          <p:cNvPr id="7680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0FF5001-DA0E-4EF1-B219-5DE46E22B1AB}" type="slidenum">
              <a:rPr lang="en-US" smtClean="0"/>
              <a:pPr eaLnBrk="1" hangingPunct="1"/>
              <a:t>73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Predicted Site Survey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782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2008-2011 Kenneth M. Chipps Ph.D. www.chipps.com</a:t>
            </a:r>
          </a:p>
        </p:txBody>
      </p:sp>
      <p:sp>
        <p:nvSpPr>
          <p:cNvPr id="7782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7D3F486-46DA-42A5-8B60-44E73AF30ABC}" type="slidenum">
              <a:rPr lang="en-US" smtClean="0"/>
              <a:pPr eaLnBrk="1" hangingPunct="1"/>
              <a:t>74</a:t>
            </a:fld>
            <a:endParaRPr lang="en-US" smtClean="0"/>
          </a:p>
        </p:txBody>
      </p:sp>
      <p:pic>
        <p:nvPicPr>
          <p:cNvPr id="7783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4" t="15935" r="824" b="15935"/>
          <a:stretch>
            <a:fillRect/>
          </a:stretch>
        </p:blipFill>
        <p:spPr bwMode="auto">
          <a:xfrm>
            <a:off x="477838" y="1612900"/>
            <a:ext cx="8193087" cy="41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Predicted Site Survey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en-US" smtClean="0"/>
          </a:p>
        </p:txBody>
      </p:sp>
      <p:sp>
        <p:nvSpPr>
          <p:cNvPr id="7885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2008-2011 Kenneth M. Chipps Ph.D. www.chipps.com</a:t>
            </a:r>
          </a:p>
        </p:txBody>
      </p:sp>
      <p:sp>
        <p:nvSpPr>
          <p:cNvPr id="7885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1B22C62-030A-4265-88F2-D90024D6B781}" type="slidenum">
              <a:rPr lang="en-US" smtClean="0"/>
              <a:pPr eaLnBrk="1" hangingPunct="1"/>
              <a:t>75</a:t>
            </a:fld>
            <a:endParaRPr lang="en-US" smtClean="0"/>
          </a:p>
        </p:txBody>
      </p:sp>
      <p:pic>
        <p:nvPicPr>
          <p:cNvPr id="7885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9" b="15202"/>
          <a:stretch>
            <a:fillRect/>
          </a:stretch>
        </p:blipFill>
        <p:spPr bwMode="auto">
          <a:xfrm>
            <a:off x="1600200" y="1633538"/>
            <a:ext cx="5943600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Predicted Site Survey</a:t>
            </a:r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Then the coverage is predicted</a:t>
            </a:r>
          </a:p>
        </p:txBody>
      </p:sp>
      <p:sp>
        <p:nvSpPr>
          <p:cNvPr id="7987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2008-2011 Kenneth M. Chipps Ph.D. www.chipps.com</a:t>
            </a:r>
          </a:p>
        </p:txBody>
      </p:sp>
      <p:sp>
        <p:nvSpPr>
          <p:cNvPr id="798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8648865-D572-4C50-9060-4C25C0DDC9E4}" type="slidenum">
              <a:rPr lang="en-US" smtClean="0"/>
              <a:pPr eaLnBrk="1" hangingPunct="1"/>
              <a:t>76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Predicted Site Survey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090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2008-2011 Kenneth M. Chipps Ph.D. www.chipps.com</a:t>
            </a:r>
          </a:p>
        </p:txBody>
      </p:sp>
      <p:sp>
        <p:nvSpPr>
          <p:cNvPr id="8090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35298F8-6511-44D4-862D-B07655F95ED1}" type="slidenum">
              <a:rPr lang="en-US" smtClean="0"/>
              <a:pPr eaLnBrk="1" hangingPunct="1"/>
              <a:t>77</a:t>
            </a:fld>
            <a:endParaRPr lang="en-US" smtClean="0"/>
          </a:p>
        </p:txBody>
      </p:sp>
      <p:pic>
        <p:nvPicPr>
          <p:cNvPr id="8090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5" b="15569"/>
          <a:stretch>
            <a:fillRect/>
          </a:stretch>
        </p:blipFill>
        <p:spPr bwMode="auto">
          <a:xfrm>
            <a:off x="504825" y="1627188"/>
            <a:ext cx="819308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Advantages and Disadvantages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This method takes longer to do, but yields more accurate results</a:t>
            </a:r>
          </a:p>
          <a:p>
            <a:pPr eaLnBrk="1" hangingPunct="1"/>
            <a:r>
              <a:rPr lang="en-US" smtClean="0"/>
              <a:t>The reason they are more accurate is the survey is done in the actual building while measuring the actual environment</a:t>
            </a:r>
          </a:p>
        </p:txBody>
      </p:sp>
      <p:sp>
        <p:nvSpPr>
          <p:cNvPr id="1024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2008-2011 Kenneth M. Chipps Ph.D. www.chipps.com</a:t>
            </a:r>
          </a:p>
        </p:txBody>
      </p:sp>
      <p:sp>
        <p:nvSpPr>
          <p:cNvPr id="1024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48B8B01-A6AC-484C-85CD-92CE4BF2F880}" type="slidenum">
              <a:rPr lang="en-US" smtClean="0"/>
              <a:pPr eaLnBrk="1" hangingPunct="1"/>
              <a:t>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Predictive Site Survey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This process uses a program to simulate the nature of the building</a:t>
            </a:r>
          </a:p>
          <a:p>
            <a:pPr eaLnBrk="1" hangingPunct="1"/>
            <a:r>
              <a:rPr lang="en-US" smtClean="0"/>
              <a:t>Doing this requires a plan of the building loaded into the program</a:t>
            </a:r>
          </a:p>
          <a:p>
            <a:pPr eaLnBrk="1" hangingPunct="1"/>
            <a:r>
              <a:rPr lang="en-US" smtClean="0"/>
              <a:t>After this the characteristics of the walls and structure of the building must be entered so the attenuation of the signal can be predicted</a:t>
            </a:r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2008-2011 Kenneth M. Chipps Ph.D. www.chipps.com</a:t>
            </a:r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4F317E7-BD63-4AF1-BD74-0D413BC8FBE9}" type="slidenum">
              <a:rPr lang="en-US" smtClean="0"/>
              <a:pPr eaLnBrk="1" hangingPunct="1"/>
              <a:t>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CNA">
  <a:themeElements>
    <a:clrScheme name="CiscoAcadem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scoAcadem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iscoAcadem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CCNA</Template>
  <TotalTime>13288</TotalTime>
  <Words>3314</Words>
  <Application>Microsoft Office PowerPoint</Application>
  <PresentationFormat>On-screen Show (4:3)</PresentationFormat>
  <Paragraphs>389</Paragraphs>
  <Slides>77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0" baseType="lpstr">
      <vt:lpstr>Arial</vt:lpstr>
      <vt:lpstr>Times New Roman</vt:lpstr>
      <vt:lpstr>CCNA</vt:lpstr>
      <vt:lpstr>Site Survey for a Wireless Local Area Network</vt:lpstr>
      <vt:lpstr>Purpose of a Site Survey</vt:lpstr>
      <vt:lpstr>Steps in a Site Survey</vt:lpstr>
      <vt:lpstr>Types of Site Surveys</vt:lpstr>
      <vt:lpstr>Measured</vt:lpstr>
      <vt:lpstr>Predicted</vt:lpstr>
      <vt:lpstr>Measured Site Survey</vt:lpstr>
      <vt:lpstr>Advantages and Disadvantages</vt:lpstr>
      <vt:lpstr>Predictive Site Survey</vt:lpstr>
      <vt:lpstr>Predictive Site Survey</vt:lpstr>
      <vt:lpstr>Advantages and Disadvantages</vt:lpstr>
      <vt:lpstr>Advantages and Disadvantages</vt:lpstr>
      <vt:lpstr>Measure the RF Environment</vt:lpstr>
      <vt:lpstr>Measure the RF Environment</vt:lpstr>
      <vt:lpstr>Measure the RF Environment</vt:lpstr>
      <vt:lpstr>Measure the RF Environment</vt:lpstr>
      <vt:lpstr>Measure the RF Environment</vt:lpstr>
      <vt:lpstr>Measure the RF Environment</vt:lpstr>
      <vt:lpstr>Measure the RF Environment</vt:lpstr>
      <vt:lpstr>Measure the RF Environment</vt:lpstr>
      <vt:lpstr>Measure the RF Environment</vt:lpstr>
      <vt:lpstr>Measure the RF Environment</vt:lpstr>
      <vt:lpstr>Measure the RF Environment</vt:lpstr>
      <vt:lpstr>Measure the RF Environment</vt:lpstr>
      <vt:lpstr>Measure the RF Environment</vt:lpstr>
      <vt:lpstr>Measure the RF Environment</vt:lpstr>
      <vt:lpstr>Measure the RF Environment</vt:lpstr>
      <vt:lpstr>Measure the RF Environment</vt:lpstr>
      <vt:lpstr>Measure the RF Environment</vt:lpstr>
      <vt:lpstr>Measure the RF Environment</vt:lpstr>
      <vt:lpstr>Measure the RF Environment</vt:lpstr>
      <vt:lpstr>Measure the RF Environment</vt:lpstr>
      <vt:lpstr>Measure the RF Environment</vt:lpstr>
      <vt:lpstr>Measure the RF Environment</vt:lpstr>
      <vt:lpstr>Measure the RF Environment</vt:lpstr>
      <vt:lpstr>Measure the RF Environment</vt:lpstr>
      <vt:lpstr>Measure the RF Environment</vt:lpstr>
      <vt:lpstr>Measure the RF Environment</vt:lpstr>
      <vt:lpstr>Measuring the RF Environment</vt:lpstr>
      <vt:lpstr>Locating the Access Points</vt:lpstr>
      <vt:lpstr>Locating the Access Points</vt:lpstr>
      <vt:lpstr>Locating the Access Points</vt:lpstr>
      <vt:lpstr>Locating the Access Points</vt:lpstr>
      <vt:lpstr>Locating the Access Points</vt:lpstr>
      <vt:lpstr>Locating the Access Points</vt:lpstr>
      <vt:lpstr>Locating the Access Points</vt:lpstr>
      <vt:lpstr>Locating the Access Points</vt:lpstr>
      <vt:lpstr>Locating the Access Points</vt:lpstr>
      <vt:lpstr>Tools to Use</vt:lpstr>
      <vt:lpstr>Tools to Use</vt:lpstr>
      <vt:lpstr>Tools to Use</vt:lpstr>
      <vt:lpstr>Tools to Use</vt:lpstr>
      <vt:lpstr>Tools to Use</vt:lpstr>
      <vt:lpstr>Tools to Use</vt:lpstr>
      <vt:lpstr>Tools to Use</vt:lpstr>
      <vt:lpstr>Tools to Use</vt:lpstr>
      <vt:lpstr>Tools to Use</vt:lpstr>
      <vt:lpstr>Tools to Use</vt:lpstr>
      <vt:lpstr>Tools to Use</vt:lpstr>
      <vt:lpstr>Tools to Use</vt:lpstr>
      <vt:lpstr>Tools to Use</vt:lpstr>
      <vt:lpstr>Tools to Use</vt:lpstr>
      <vt:lpstr>Tools to Use</vt:lpstr>
      <vt:lpstr>Tools to Use</vt:lpstr>
      <vt:lpstr>Tools to Use</vt:lpstr>
      <vt:lpstr>Tools to Use</vt:lpstr>
      <vt:lpstr>Tools to Use</vt:lpstr>
      <vt:lpstr>Tools to Use</vt:lpstr>
      <vt:lpstr>Predicted Site Survey</vt:lpstr>
      <vt:lpstr>Predicted Site Survey</vt:lpstr>
      <vt:lpstr>Predicted Site Survey</vt:lpstr>
      <vt:lpstr>Predicted Site Survey</vt:lpstr>
      <vt:lpstr>Predicted Site Survey</vt:lpstr>
      <vt:lpstr>Predicted Site Survey</vt:lpstr>
      <vt:lpstr>Predicted Site Survey</vt:lpstr>
      <vt:lpstr>Predicted Site Survey</vt:lpstr>
      <vt:lpstr>Predicted Site Survey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Site Survey for a Wireless Local Area Network</dc:title>
  <dc:creator>Kenneth M. Chipps Ph.D.</dc:creator>
  <cp:lastModifiedBy>Kenneth M. Chipps Ph.D.</cp:lastModifiedBy>
  <cp:revision>416</cp:revision>
  <dcterms:created xsi:type="dcterms:W3CDTF">2000-09-27T16:26:34Z</dcterms:created>
  <dcterms:modified xsi:type="dcterms:W3CDTF">2012-11-15T23:33:56Z</dcterms:modified>
</cp:coreProperties>
</file>