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70"/>
  </p:notesMasterIdLst>
  <p:handoutMasterIdLst>
    <p:handoutMasterId r:id="rId171"/>
  </p:handoutMasterIdLst>
  <p:sldIdLst>
    <p:sldId id="425" r:id="rId2"/>
    <p:sldId id="342" r:id="rId3"/>
    <p:sldId id="344" r:id="rId4"/>
    <p:sldId id="426" r:id="rId5"/>
    <p:sldId id="305" r:id="rId6"/>
    <p:sldId id="427" r:id="rId7"/>
    <p:sldId id="306" r:id="rId8"/>
    <p:sldId id="313" r:id="rId9"/>
    <p:sldId id="423" r:id="rId10"/>
    <p:sldId id="428" r:id="rId11"/>
    <p:sldId id="457" r:id="rId12"/>
    <p:sldId id="343" r:id="rId13"/>
    <p:sldId id="366" r:id="rId14"/>
    <p:sldId id="367" r:id="rId15"/>
    <p:sldId id="368" r:id="rId16"/>
    <p:sldId id="338" r:id="rId17"/>
    <p:sldId id="465" r:id="rId18"/>
    <p:sldId id="316" r:id="rId19"/>
    <p:sldId id="429" r:id="rId20"/>
    <p:sldId id="430" r:id="rId21"/>
    <p:sldId id="463" r:id="rId22"/>
    <p:sldId id="319" r:id="rId23"/>
    <p:sldId id="466" r:id="rId24"/>
    <p:sldId id="432" r:id="rId25"/>
    <p:sldId id="321" r:id="rId26"/>
    <p:sldId id="433" r:id="rId27"/>
    <p:sldId id="434" r:id="rId28"/>
    <p:sldId id="329" r:id="rId29"/>
    <p:sldId id="435" r:id="rId30"/>
    <p:sldId id="436" r:id="rId31"/>
    <p:sldId id="390" r:id="rId32"/>
    <p:sldId id="437" r:id="rId33"/>
    <p:sldId id="391" r:id="rId34"/>
    <p:sldId id="392" r:id="rId35"/>
    <p:sldId id="438" r:id="rId36"/>
    <p:sldId id="347" r:id="rId37"/>
    <p:sldId id="439" r:id="rId38"/>
    <p:sldId id="369" r:id="rId39"/>
    <p:sldId id="440" r:id="rId40"/>
    <p:sldId id="380" r:id="rId41"/>
    <p:sldId id="394" r:id="rId42"/>
    <p:sldId id="359" r:id="rId43"/>
    <p:sldId id="441" r:id="rId44"/>
    <p:sldId id="395" r:id="rId45"/>
    <p:sldId id="442" r:id="rId46"/>
    <p:sldId id="375" r:id="rId47"/>
    <p:sldId id="376" r:id="rId48"/>
    <p:sldId id="443" r:id="rId49"/>
    <p:sldId id="378" r:id="rId50"/>
    <p:sldId id="525" r:id="rId51"/>
    <p:sldId id="387" r:id="rId52"/>
    <p:sldId id="510" r:id="rId53"/>
    <p:sldId id="511" r:id="rId54"/>
    <p:sldId id="512" r:id="rId55"/>
    <p:sldId id="513" r:id="rId56"/>
    <p:sldId id="514" r:id="rId57"/>
    <p:sldId id="515" r:id="rId58"/>
    <p:sldId id="516" r:id="rId59"/>
    <p:sldId id="517" r:id="rId60"/>
    <p:sldId id="518" r:id="rId61"/>
    <p:sldId id="519" r:id="rId62"/>
    <p:sldId id="521" r:id="rId63"/>
    <p:sldId id="520" r:id="rId64"/>
    <p:sldId id="522" r:id="rId65"/>
    <p:sldId id="523" r:id="rId66"/>
    <p:sldId id="524" r:id="rId67"/>
    <p:sldId id="372" r:id="rId68"/>
    <p:sldId id="501" r:id="rId69"/>
    <p:sldId id="507" r:id="rId70"/>
    <p:sldId id="508" r:id="rId71"/>
    <p:sldId id="509" r:id="rId72"/>
    <p:sldId id="502" r:id="rId73"/>
    <p:sldId id="308" r:id="rId74"/>
    <p:sldId id="444" r:id="rId75"/>
    <p:sldId id="407" r:id="rId76"/>
    <p:sldId id="408" r:id="rId77"/>
    <p:sldId id="409" r:id="rId78"/>
    <p:sldId id="446" r:id="rId79"/>
    <p:sldId id="410" r:id="rId80"/>
    <p:sldId id="420" r:id="rId81"/>
    <p:sldId id="448" r:id="rId82"/>
    <p:sldId id="421" r:id="rId83"/>
    <p:sldId id="449" r:id="rId84"/>
    <p:sldId id="384" r:id="rId85"/>
    <p:sldId id="450" r:id="rId86"/>
    <p:sldId id="385" r:id="rId87"/>
    <p:sldId id="526" r:id="rId88"/>
    <p:sldId id="467" r:id="rId89"/>
    <p:sldId id="468" r:id="rId90"/>
    <p:sldId id="469" r:id="rId91"/>
    <p:sldId id="472" r:id="rId92"/>
    <p:sldId id="504" r:id="rId93"/>
    <p:sldId id="505" r:id="rId94"/>
    <p:sldId id="506" r:id="rId95"/>
    <p:sldId id="557" r:id="rId96"/>
    <p:sldId id="558" r:id="rId97"/>
    <p:sldId id="470" r:id="rId98"/>
    <p:sldId id="464" r:id="rId99"/>
    <p:sldId id="473" r:id="rId100"/>
    <p:sldId id="474" r:id="rId101"/>
    <p:sldId id="333" r:id="rId102"/>
    <p:sldId id="451" r:id="rId103"/>
    <p:sldId id="334" r:id="rId104"/>
    <p:sldId id="530" r:id="rId105"/>
    <p:sldId id="532" r:id="rId106"/>
    <p:sldId id="534" r:id="rId107"/>
    <p:sldId id="535" r:id="rId108"/>
    <p:sldId id="536" r:id="rId109"/>
    <p:sldId id="537" r:id="rId110"/>
    <p:sldId id="538" r:id="rId111"/>
    <p:sldId id="539" r:id="rId112"/>
    <p:sldId id="543" r:id="rId113"/>
    <p:sldId id="551" r:id="rId114"/>
    <p:sldId id="544" r:id="rId115"/>
    <p:sldId id="556" r:id="rId116"/>
    <p:sldId id="545" r:id="rId117"/>
    <p:sldId id="552" r:id="rId118"/>
    <p:sldId id="546" r:id="rId119"/>
    <p:sldId id="547" r:id="rId120"/>
    <p:sldId id="548" r:id="rId121"/>
    <p:sldId id="549" r:id="rId122"/>
    <p:sldId id="550" r:id="rId123"/>
    <p:sldId id="540" r:id="rId124"/>
    <p:sldId id="541" r:id="rId125"/>
    <p:sldId id="542" r:id="rId126"/>
    <p:sldId id="529" r:id="rId127"/>
    <p:sldId id="475" r:id="rId128"/>
    <p:sldId id="476" r:id="rId129"/>
    <p:sldId id="477" r:id="rId130"/>
    <p:sldId id="478" r:id="rId131"/>
    <p:sldId id="479" r:id="rId132"/>
    <p:sldId id="480" r:id="rId133"/>
    <p:sldId id="481" r:id="rId134"/>
    <p:sldId id="482" r:id="rId135"/>
    <p:sldId id="498" r:id="rId136"/>
    <p:sldId id="483" r:id="rId137"/>
    <p:sldId id="484" r:id="rId138"/>
    <p:sldId id="485" r:id="rId139"/>
    <p:sldId id="486" r:id="rId140"/>
    <p:sldId id="487" r:id="rId141"/>
    <p:sldId id="488" r:id="rId142"/>
    <p:sldId id="489" r:id="rId143"/>
    <p:sldId id="490" r:id="rId144"/>
    <p:sldId id="491" r:id="rId145"/>
    <p:sldId id="492" r:id="rId146"/>
    <p:sldId id="493" r:id="rId147"/>
    <p:sldId id="494" r:id="rId148"/>
    <p:sldId id="495" r:id="rId149"/>
    <p:sldId id="496" r:id="rId150"/>
    <p:sldId id="497" r:id="rId151"/>
    <p:sldId id="456" r:id="rId152"/>
    <p:sldId id="352" r:id="rId153"/>
    <p:sldId id="353" r:id="rId154"/>
    <p:sldId id="452" r:id="rId155"/>
    <p:sldId id="354" r:id="rId156"/>
    <p:sldId id="528" r:id="rId157"/>
    <p:sldId id="350" r:id="rId158"/>
    <p:sldId id="453" r:id="rId159"/>
    <p:sldId id="346" r:id="rId160"/>
    <p:sldId id="454" r:id="rId161"/>
    <p:sldId id="459" r:id="rId162"/>
    <p:sldId id="460" r:id="rId163"/>
    <p:sldId id="458" r:id="rId164"/>
    <p:sldId id="527" r:id="rId165"/>
    <p:sldId id="393" r:id="rId166"/>
    <p:sldId id="455" r:id="rId167"/>
    <p:sldId id="499" r:id="rId168"/>
    <p:sldId id="500" r:id="rId169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>
      <p:cViewPr varScale="1">
        <p:scale>
          <a:sx n="52" d="100"/>
          <a:sy n="52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5299AC-F32C-4684-9191-52A15C1C4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7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2" tIns="45861" rIns="91722" bIns="45861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3796991-801D-4EF5-8B34-4A921240B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28E21-C0FA-4D78-A8F1-A1A8023F5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1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F0FDB-C377-43B5-B0D0-C769F2D91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2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64873-F917-4270-AE0B-A8FD75E9D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7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7885-B9D9-4C0A-A9A9-2BEF46CAF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04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F197E-1250-461C-A3FA-301E066F4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4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DC872-55BF-4548-BF2D-11D256A2A4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438EB-E962-4B0A-B669-C4265C98E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7010B-5A31-4C4D-81B3-B5DD51DE7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6B569-6BAB-4D44-9157-E4B90045F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D82B-BD71-40BF-9BA6-EC76F2F17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9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E9C6-C727-494C-A575-C439635F2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D2BD-E739-4A17-9A80-55D8BA1EA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0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72A65-E488-4B69-A1FC-FD7AE8390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4044-5A6E-4351-BA39-71D787DE3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9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Copyright 2005-2011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D403A5-FB90-4522-92E2-266F33455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Network Security</a:t>
            </a:r>
            <a:br>
              <a:rPr lang="en-US" altLang="en-US" smtClean="0"/>
            </a:br>
            <a:r>
              <a:rPr lang="en-US" altLang="en-US" smtClean="0"/>
              <a:t> </a:t>
            </a:r>
            <a:r>
              <a:rPr lang="en-US" sz="2400" smtClean="0"/>
              <a:t>Last Update 2011.12.15</a:t>
            </a:r>
            <a:br>
              <a:rPr lang="en-US" sz="2400" smtClean="0"/>
            </a:br>
            <a:r>
              <a:rPr lang="en-US" sz="2400" smtClean="0"/>
              <a:t>1.17.0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DF45DC-B984-4C0B-9140-F8F004C741D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 to Wireless Security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Authentication - Who Are You</a:t>
            </a:r>
          </a:p>
          <a:p>
            <a:pPr lvl="2" eaLnBrk="1" hangingPunct="1"/>
            <a:r>
              <a:rPr lang="en-US" smtClean="0"/>
              <a:t>EAP methods along with PPP</a:t>
            </a:r>
          </a:p>
          <a:p>
            <a:pPr lvl="1" eaLnBrk="1" hangingPunct="1"/>
            <a:r>
              <a:rPr lang="en-US" smtClean="0"/>
              <a:t>Encryption – Protect the Data from View</a:t>
            </a:r>
          </a:p>
          <a:p>
            <a:pPr lvl="2" eaLnBrk="1" hangingPunct="1"/>
            <a:r>
              <a:rPr lang="en-US" smtClean="0"/>
              <a:t>TKIP</a:t>
            </a:r>
          </a:p>
          <a:p>
            <a:pPr lvl="2" eaLnBrk="1" hangingPunct="1"/>
            <a:r>
              <a:rPr lang="en-US" smtClean="0"/>
              <a:t>AES</a:t>
            </a:r>
          </a:p>
          <a:p>
            <a:pPr lvl="1" eaLnBrk="1" hangingPunct="1"/>
            <a:r>
              <a:rPr lang="en-US" smtClean="0"/>
              <a:t>Data Integrity – Protect the Data from Change</a:t>
            </a:r>
          </a:p>
          <a:p>
            <a:pPr lvl="2" eaLnBrk="1" hangingPunct="1"/>
            <a:r>
              <a:rPr lang="en-US" smtClean="0"/>
              <a:t>CRC</a:t>
            </a:r>
          </a:p>
          <a:p>
            <a:pPr lvl="2" eaLnBrk="1" hangingPunct="1"/>
            <a:r>
              <a:rPr lang="en-US" smtClean="0"/>
              <a:t>MIC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3A6641-2615-490B-B623-9325BB8CDD15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Wireless Drivers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drivers used to activate a wireless NIC are also areas of concern</a:t>
            </a:r>
          </a:p>
          <a:p>
            <a:r>
              <a:rPr lang="en-US" smtClean="0"/>
              <a:t>A regular check of the NIC manufacturer’s web site should be made to check for problem reports</a:t>
            </a:r>
          </a:p>
          <a:p>
            <a:r>
              <a:rPr lang="en-US" smtClean="0"/>
              <a:t>There are freeware tools that will report the drivers they find that have problems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9EB5D9-956E-4E2C-B926-6388D8E01780}" type="slidenum">
              <a:rPr lang="en-US" smtClean="0"/>
              <a:pPr eaLnBrk="1" hangingPunct="1"/>
              <a:t>100</a:t>
            </a:fld>
            <a:endParaRPr lang="en-US" smtClean="0"/>
          </a:p>
        </p:txBody>
      </p:sp>
      <p:sp>
        <p:nvSpPr>
          <p:cNvPr id="1044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next security issue that must be dealt with is how to detect rogue access points</a:t>
            </a:r>
          </a:p>
          <a:p>
            <a:pPr eaLnBrk="1" hangingPunct="1"/>
            <a:r>
              <a:rPr lang="en-US" smtClean="0"/>
              <a:t>There is no completely effective way of detecting rogue access points</a:t>
            </a:r>
          </a:p>
          <a:p>
            <a:pPr eaLnBrk="1" hangingPunct="1"/>
            <a:r>
              <a:rPr lang="en-US" smtClean="0"/>
              <a:t>Some methods to use include the following</a:t>
            </a:r>
          </a:p>
          <a:p>
            <a:pPr eaLnBrk="1" hangingPunct="1"/>
            <a:r>
              <a:rPr lang="en-US" smtClean="0"/>
              <a:t>First on a periodic basis sweep for access points by using a program like AirMagnet or Inssider, or a network analyzer</a:t>
            </a:r>
          </a:p>
        </p:txBody>
      </p:sp>
      <p:sp>
        <p:nvSpPr>
          <p:cNvPr id="1054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EB6993D-B842-4649-8519-DF21547B044F}" type="slidenum">
              <a:rPr lang="en-US" smtClean="0"/>
              <a:pPr eaLnBrk="1" hangingPunct="1"/>
              <a:t>101</a:t>
            </a:fld>
            <a:endParaRPr lang="en-US" smtClean="0"/>
          </a:p>
        </p:txBody>
      </p:sp>
      <p:sp>
        <p:nvSpPr>
          <p:cNvPr id="1054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AirMagent will detect access points whether they are broadcasting or not by using sensors installed on the premises</a:t>
            </a:r>
          </a:p>
          <a:p>
            <a:pPr eaLnBrk="1" hangingPunct="1"/>
            <a:r>
              <a:rPr lang="en-US" smtClean="0"/>
              <a:t>For the SSIDs and  MAC addresses found check to see if they belong on your network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EE4325-113D-411D-B411-7D2345B28D47}" type="slidenum">
              <a:rPr lang="en-US" smtClean="0"/>
              <a:pPr eaLnBrk="1" hangingPunct="1"/>
              <a:t>102</a:t>
            </a:fld>
            <a:endParaRPr lang="en-US" smtClean="0"/>
          </a:p>
        </p:txBody>
      </p:sp>
      <p:sp>
        <p:nvSpPr>
          <p:cNvPr id="1065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way unauthorized access points can be added to the network is through the creation of virtual access points</a:t>
            </a:r>
          </a:p>
          <a:p>
            <a:pPr eaLnBrk="1" hangingPunct="1"/>
            <a:r>
              <a:rPr lang="en-US" smtClean="0"/>
              <a:t>This is an even more insidious threat as no physical device, other than a laptop, is required</a:t>
            </a:r>
          </a:p>
          <a:p>
            <a:pPr eaLnBrk="1" hangingPunct="1"/>
            <a:r>
              <a:rPr lang="en-US" smtClean="0"/>
              <a:t>Your own employees may do this</a:t>
            </a:r>
          </a:p>
          <a:p>
            <a:r>
              <a:rPr lang="en-US" smtClean="0"/>
              <a:t>Here is some information on this threat from an AirMagnet webinar</a:t>
            </a:r>
          </a:p>
        </p:txBody>
      </p:sp>
      <p:sp>
        <p:nvSpPr>
          <p:cNvPr id="1075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21ECF0-6D3D-440C-BC2C-C0142B804B1F}" type="slidenum">
              <a:rPr lang="en-US" smtClean="0"/>
              <a:pPr eaLnBrk="1" hangingPunct="1"/>
              <a:t>103</a:t>
            </a:fld>
            <a:endParaRPr lang="en-US" smtClean="0"/>
          </a:p>
        </p:txBody>
      </p:sp>
      <p:sp>
        <p:nvSpPr>
          <p:cNvPr id="1075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one of these is setup the laptop looks like a normal wireless end device to the AP to which it is associated</a:t>
            </a:r>
          </a:p>
          <a:p>
            <a:r>
              <a:rPr lang="en-US" smtClean="0"/>
              <a:t>However, on the other side the laptop is also acting like an AP</a:t>
            </a:r>
          </a:p>
          <a:p>
            <a:r>
              <a:rPr lang="en-US" smtClean="0"/>
              <a:t>This allows other devices to connect to it, then to the main wireless network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E62E6A-B9F8-478A-9F51-AD61CA812A5E}" type="slidenum">
              <a:rPr lang="en-US" smtClean="0"/>
              <a:pPr eaLnBrk="1" hangingPunct="1"/>
              <a:t>104</a:t>
            </a:fld>
            <a:endParaRPr lang="en-US" smtClean="0"/>
          </a:p>
        </p:txBody>
      </p:sp>
      <p:sp>
        <p:nvSpPr>
          <p:cNvPr id="1085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981200" y="1646238"/>
            <a:ext cx="530383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03D577-F175-4137-9715-62D172B8548A}" type="slidenum">
              <a:rPr lang="en-US" smtClean="0"/>
              <a:pPr eaLnBrk="1" hangingPunct="1"/>
              <a:t>105</a:t>
            </a:fld>
            <a:endParaRPr lang="en-US" smtClean="0"/>
          </a:p>
        </p:txBody>
      </p:sp>
      <p:sp>
        <p:nvSpPr>
          <p:cNvPr id="10957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706563" y="1600200"/>
            <a:ext cx="537051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452A6B-6467-4730-97D8-E303BBC9A578}" type="slidenum">
              <a:rPr lang="en-US" smtClean="0"/>
              <a:pPr eaLnBrk="1" hangingPunct="1"/>
              <a:t>106</a:t>
            </a:fld>
            <a:endParaRPr lang="en-US" smtClean="0"/>
          </a:p>
        </p:txBody>
      </p:sp>
      <p:sp>
        <p:nvSpPr>
          <p:cNvPr id="11059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a Virtual AP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752600" y="1600200"/>
            <a:ext cx="53705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5863F1-4A4D-46FA-8884-F16C045AC7B6}" type="slidenum">
              <a:rPr lang="en-US" smtClean="0"/>
              <a:pPr eaLnBrk="1" hangingPunct="1"/>
              <a:t>107</a:t>
            </a:fld>
            <a:endParaRPr lang="en-US" smtClean="0"/>
          </a:p>
        </p:txBody>
      </p:sp>
      <p:sp>
        <p:nvSpPr>
          <p:cNvPr id="1116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a Virtual AP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828800" y="1600200"/>
            <a:ext cx="53705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3B428C-692E-47A0-9A25-AAF4F284361F}" type="slidenum">
              <a:rPr lang="en-US" smtClean="0"/>
              <a:pPr eaLnBrk="1" hangingPunct="1"/>
              <a:t>108</a:t>
            </a:fld>
            <a:endParaRPr lang="en-US" smtClean="0"/>
          </a:p>
        </p:txBody>
      </p:sp>
      <p:sp>
        <p:nvSpPr>
          <p:cNvPr id="11264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Up a Virtual AP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Connectify and Intel My WiFi allows this to be done via a GUI without the command line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489836-793F-4005-87DB-2FAC34DD8256}" type="slidenum">
              <a:rPr lang="en-US" smtClean="0"/>
              <a:pPr eaLnBrk="1" hangingPunct="1"/>
              <a:t>109</a:t>
            </a:fld>
            <a:endParaRPr lang="en-US" smtClean="0"/>
          </a:p>
        </p:txBody>
      </p:sp>
      <p:sp>
        <p:nvSpPr>
          <p:cNvPr id="1136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Security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Authentication means there is no verification of the user or the device accessing the network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8C62A5-59A5-422D-9E62-59FB7B39AF61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AP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doing this multiple MAC addresses are not seen</a:t>
            </a:r>
          </a:p>
          <a:p>
            <a:r>
              <a:rPr lang="en-US" smtClean="0"/>
              <a:t>All traffic appears to be coming from the valid device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853B3F8-5981-414F-9B1B-EDBEF3A88D75}" type="slidenum">
              <a:rPr lang="en-US" smtClean="0"/>
              <a:pPr eaLnBrk="1" hangingPunct="1"/>
              <a:t>110</a:t>
            </a:fld>
            <a:endParaRPr lang="en-US" smtClean="0"/>
          </a:p>
        </p:txBody>
      </p:sp>
      <p:sp>
        <p:nvSpPr>
          <p:cNvPr id="1146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828800" y="1600200"/>
            <a:ext cx="53705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F01B69-FC66-4374-B616-7885EA408E97}" type="slidenum">
              <a:rPr lang="en-US" smtClean="0"/>
              <a:pPr eaLnBrk="1" hangingPunct="1"/>
              <a:t>111</a:t>
            </a:fld>
            <a:endParaRPr lang="en-US" smtClean="0"/>
          </a:p>
        </p:txBody>
      </p:sp>
      <p:sp>
        <p:nvSpPr>
          <p:cNvPr id="11571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some more information on this problem from an AirTight webinar</a:t>
            </a:r>
          </a:p>
        </p:txBody>
      </p:sp>
      <p:sp>
        <p:nvSpPr>
          <p:cNvPr id="1167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167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7E596F-EAE8-45FF-8D24-D305E25FD14C}" type="slidenum">
              <a:rPr lang="en-US" smtClean="0"/>
              <a:pPr eaLnBrk="1" hangingPunct="1"/>
              <a:t>112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First is a picture of the common rogue access point where an employee brings in a consumer grade access point, then attaches it to the network</a:t>
            </a:r>
          </a:p>
          <a:p>
            <a:r>
              <a:rPr lang="en-US" smtClean="0"/>
              <a:t>This usually occurs when you as the network administrator refuse to provide additional wired outlets in a workspace</a:t>
            </a:r>
          </a:p>
          <a:p>
            <a:r>
              <a:rPr lang="en-US" smtClean="0"/>
              <a:t>It may also be due to a perceived need for mobility in this space</a:t>
            </a:r>
          </a:p>
        </p:txBody>
      </p:sp>
      <p:sp>
        <p:nvSpPr>
          <p:cNvPr id="1177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177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2C270B-F86C-4418-8B0B-3B60D2DCADD5}" type="slidenum">
              <a:rPr lang="en-US" smtClean="0"/>
              <a:pPr eaLnBrk="1" hangingPunct="1"/>
              <a:t>113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AFA596-2F61-47F4-81BD-42C6B19DC8BB}" type="slidenum">
              <a:rPr lang="en-US" smtClean="0"/>
              <a:pPr eaLnBrk="1" hangingPunct="1"/>
              <a:t>114</a:t>
            </a:fld>
            <a:endParaRPr lang="en-US" smtClean="0"/>
          </a:p>
        </p:txBody>
      </p:sp>
      <p:pic>
        <p:nvPicPr>
          <p:cNvPr id="1187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33682" r="48718" b="16541"/>
          <a:stretch>
            <a:fillRect/>
          </a:stretch>
        </p:blipFill>
        <p:spPr bwMode="auto">
          <a:xfrm>
            <a:off x="1524000" y="1600200"/>
            <a:ext cx="6054725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more insidious problem is a laptop set to act as an access point</a:t>
            </a:r>
          </a:p>
        </p:txBody>
      </p:sp>
      <p:sp>
        <p:nvSpPr>
          <p:cNvPr id="1198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198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6F89EA-7F69-4A27-B27C-5ED5BBD57FFA}" type="slidenum">
              <a:rPr lang="en-US" smtClean="0"/>
              <a:pPr eaLnBrk="1" hangingPunct="1"/>
              <a:t>115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096B56-4170-443A-8B22-891DFD6ED0C4}" type="slidenum">
              <a:rPr lang="en-US" smtClean="0"/>
              <a:pPr eaLnBrk="1" hangingPunct="1"/>
              <a:t>116</a:t>
            </a:fld>
            <a:endParaRPr lang="en-US" smtClean="0"/>
          </a:p>
        </p:txBody>
      </p:sp>
      <p:pic>
        <p:nvPicPr>
          <p:cNvPr id="1208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t="34154" r="49092" b="16078"/>
          <a:stretch>
            <a:fillRect/>
          </a:stretch>
        </p:blipFill>
        <p:spPr bwMode="auto">
          <a:xfrm>
            <a:off x="1600200" y="16002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four ways to do this according to AirTight</a:t>
            </a:r>
          </a:p>
        </p:txBody>
      </p:sp>
      <p:sp>
        <p:nvSpPr>
          <p:cNvPr id="1218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18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9541B9-D4F6-42B9-9DA7-0273EA816E93}" type="slidenum">
              <a:rPr lang="en-US" smtClean="0"/>
              <a:pPr eaLnBrk="1" hangingPunct="1"/>
              <a:t>117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28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E16D61-157B-40D3-AFF9-FA8F313E0AF5}" type="slidenum">
              <a:rPr lang="en-US" smtClean="0"/>
              <a:pPr eaLnBrk="1" hangingPunct="1"/>
              <a:t>118</a:t>
            </a:fld>
            <a:endParaRPr lang="en-US" smtClean="0"/>
          </a:p>
        </p:txBody>
      </p:sp>
      <p:pic>
        <p:nvPicPr>
          <p:cNvPr id="1228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t="34464" r="48718" b="15945"/>
          <a:stretch>
            <a:fillRect/>
          </a:stretch>
        </p:blipFill>
        <p:spPr bwMode="auto">
          <a:xfrm>
            <a:off x="1447800" y="1600200"/>
            <a:ext cx="609917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39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39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12C3F5-63F4-47BE-B505-38DDCB5C8271}" type="slidenum">
              <a:rPr lang="en-US" smtClean="0"/>
              <a:pPr eaLnBrk="1" hangingPunct="1"/>
              <a:t>119</a:t>
            </a:fld>
            <a:endParaRPr lang="en-US" smtClean="0"/>
          </a:p>
        </p:txBody>
      </p:sp>
      <p:pic>
        <p:nvPicPr>
          <p:cNvPr id="1239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34579" r="48996" b="16080"/>
          <a:stretch>
            <a:fillRect/>
          </a:stretch>
        </p:blipFill>
        <p:spPr bwMode="auto">
          <a:xfrm>
            <a:off x="1520825" y="1600200"/>
            <a:ext cx="6099175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Wireless Security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security is going through at least three stages</a:t>
            </a:r>
          </a:p>
          <a:p>
            <a:pPr eaLnBrk="1" hangingPunct="1"/>
            <a:r>
              <a:rPr lang="en-US" smtClean="0"/>
              <a:t>These are</a:t>
            </a:r>
          </a:p>
          <a:p>
            <a:pPr lvl="1" eaLnBrk="1" hangingPunct="1"/>
            <a:r>
              <a:rPr lang="en-US" smtClean="0"/>
              <a:t>WEP</a:t>
            </a:r>
          </a:p>
          <a:p>
            <a:pPr lvl="1" eaLnBrk="1" hangingPunct="1"/>
            <a:r>
              <a:rPr lang="en-US" smtClean="0"/>
              <a:t>WPA</a:t>
            </a:r>
          </a:p>
          <a:p>
            <a:pPr lvl="1" eaLnBrk="1" hangingPunct="1"/>
            <a:r>
              <a:rPr lang="en-US" smtClean="0"/>
              <a:t>WPA2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5B9B47-4B05-4D07-A068-4E39297CD10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49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039518-B776-4279-BE8D-7A70336874D7}" type="slidenum">
              <a:rPr lang="en-US" smtClean="0"/>
              <a:pPr eaLnBrk="1" hangingPunct="1"/>
              <a:t>120</a:t>
            </a:fld>
            <a:endParaRPr lang="en-US" smtClean="0"/>
          </a:p>
        </p:txBody>
      </p:sp>
      <p:pic>
        <p:nvPicPr>
          <p:cNvPr id="12493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34579" r="48996" b="16992"/>
          <a:stretch>
            <a:fillRect/>
          </a:stretch>
        </p:blipFill>
        <p:spPr bwMode="auto">
          <a:xfrm>
            <a:off x="1498600" y="1600200"/>
            <a:ext cx="61976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5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59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59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6EDE23-6E34-4BAF-9257-32FF25845BDC}" type="slidenum">
              <a:rPr lang="en-US" smtClean="0"/>
              <a:pPr eaLnBrk="1" hangingPunct="1"/>
              <a:t>121</a:t>
            </a:fld>
            <a:endParaRPr lang="en-US" smtClean="0"/>
          </a:p>
        </p:txBody>
      </p:sp>
      <p:pic>
        <p:nvPicPr>
          <p:cNvPr id="1259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34055" r="48946" b="15599"/>
          <a:stretch>
            <a:fillRect/>
          </a:stretch>
        </p:blipFill>
        <p:spPr bwMode="auto">
          <a:xfrm>
            <a:off x="1600200" y="1600200"/>
            <a:ext cx="5965825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Access Points</a:t>
            </a: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69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269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B9F4D0-6A69-4CB4-8216-8A0EFABC83C6}" type="slidenum">
              <a:rPr lang="en-US" smtClean="0"/>
              <a:pPr eaLnBrk="1" hangingPunct="1"/>
              <a:t>122</a:t>
            </a:fld>
            <a:endParaRPr lang="en-US" smtClean="0"/>
          </a:p>
        </p:txBody>
      </p:sp>
      <p:pic>
        <p:nvPicPr>
          <p:cNvPr id="1269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33768" r="49054" b="16078"/>
          <a:stretch>
            <a:fillRect/>
          </a:stretch>
        </p:blipFill>
        <p:spPr bwMode="auto">
          <a:xfrm>
            <a:off x="1524000" y="1600200"/>
            <a:ext cx="598805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Virtual Access Points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828800" y="1600200"/>
            <a:ext cx="53705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569C91-5254-44C2-92B7-BF61C4DE6634}" type="slidenum">
              <a:rPr lang="en-US" smtClean="0"/>
              <a:pPr eaLnBrk="1" hangingPunct="1"/>
              <a:t>123</a:t>
            </a:fld>
            <a:endParaRPr lang="en-US" smtClean="0"/>
          </a:p>
        </p:txBody>
      </p:sp>
      <p:sp>
        <p:nvSpPr>
          <p:cNvPr id="12800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Detecting Virtual Access Points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828800" y="1600200"/>
            <a:ext cx="5370513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6AB33F-C842-4C18-9571-E46D3205BDAA}" type="slidenum">
              <a:rPr lang="en-US" smtClean="0"/>
              <a:pPr eaLnBrk="1" hangingPunct="1"/>
              <a:t>124</a:t>
            </a:fld>
            <a:endParaRPr lang="en-US" smtClean="0"/>
          </a:p>
        </p:txBody>
      </p:sp>
      <p:sp>
        <p:nvSpPr>
          <p:cNvPr id="1290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Blocking Virtual Access Points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8" r="48824"/>
          <a:stretch>
            <a:fillRect/>
          </a:stretch>
        </p:blipFill>
        <p:spPr bwMode="auto">
          <a:xfrm>
            <a:off x="1782763" y="1600200"/>
            <a:ext cx="5370512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653C81-5397-4D82-89CB-572D30D3AAEC}" type="slidenum">
              <a:rPr lang="en-US" smtClean="0"/>
              <a:pPr eaLnBrk="1" hangingPunct="1"/>
              <a:t>125</a:t>
            </a:fld>
            <a:endParaRPr lang="en-US" smtClean="0"/>
          </a:p>
        </p:txBody>
      </p:sp>
      <p:sp>
        <p:nvSpPr>
          <p:cNvPr id="1300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Locating Rogue Access Points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Actually locating the physical device is the hardest part</a:t>
            </a:r>
          </a:p>
          <a:p>
            <a:pPr eaLnBrk="1" hangingPunct="1"/>
            <a:r>
              <a:rPr lang="en-US" smtClean="0"/>
              <a:t>Here are two methods suggested by Fluke depending on whether you have a simple radio card with an omnidirectioal antenna or a more specialized unidirectional signal strength meter combination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872468-8DEA-4CAF-99A1-9D9EB8DDFB9E}" type="slidenum">
              <a:rPr lang="en-US" smtClean="0"/>
              <a:pPr eaLnBrk="1" hangingPunct="1"/>
              <a:t>126</a:t>
            </a:fld>
            <a:endParaRPr lang="en-US" smtClean="0"/>
          </a:p>
        </p:txBody>
      </p:sp>
      <p:sp>
        <p:nvSpPr>
          <p:cNvPr id="1310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omnidirectional method can be done with almost any latptop with a wireless NIC of some sort</a:t>
            </a:r>
          </a:p>
          <a:p>
            <a:r>
              <a:rPr lang="en-US" smtClean="0"/>
              <a:t>The only problem might be finding a program that will accurately display the received signal strength</a:t>
            </a:r>
          </a:p>
          <a:p>
            <a:r>
              <a:rPr lang="en-US" smtClean="0"/>
              <a:t>The Cisco 802.11a/b/g card is a good choice for this method</a:t>
            </a:r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F1C045-FCAE-4BB5-82BB-1D231D8175E1}" type="slidenum">
              <a:rPr lang="en-US" smtClean="0"/>
              <a:pPr eaLnBrk="1" hangingPunct="1"/>
              <a:t>127</a:t>
            </a:fld>
            <a:endParaRPr lang="en-US" smtClean="0"/>
          </a:p>
        </p:txBody>
      </p:sp>
      <p:sp>
        <p:nvSpPr>
          <p:cNvPr id="1321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According to Fluke the procedure is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Associate your radio card with the target AP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Walk your site while monitoring signal strength on your meter until you have a rough estimation of where to begin your rogue hunt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Mentally picture your search area as a large rectangle segmented into four quadrants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04B9F8-8FBA-4B8C-9645-9485E1CE4052}" type="slidenum">
              <a:rPr lang="en-US" smtClean="0"/>
              <a:pPr eaLnBrk="1" hangingPunct="1"/>
              <a:t>128</a:t>
            </a:fld>
            <a:endParaRPr lang="en-US" smtClean="0"/>
          </a:p>
        </p:txBody>
      </p:sp>
      <p:sp>
        <p:nvSpPr>
          <p:cNvPr id="133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134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5919CA-92ED-4FEE-99D6-EB0CD64F65B1}" type="slidenum">
              <a:rPr lang="en-US" smtClean="0"/>
              <a:pPr eaLnBrk="1" hangingPunct="1"/>
              <a:t>129</a:t>
            </a:fld>
            <a:endParaRPr lang="en-US" smtClean="0"/>
          </a:p>
        </p:txBody>
      </p:sp>
      <p:pic>
        <p:nvPicPr>
          <p:cNvPr id="134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600200"/>
            <a:ext cx="49053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first stage the only available security measures built-in to wireless networks was WEP </a:t>
            </a:r>
          </a:p>
          <a:p>
            <a:pPr eaLnBrk="1" hangingPunct="1"/>
            <a:r>
              <a:rPr lang="en-US" smtClean="0"/>
              <a:t>Some additional security was available by filtering MAC addresses</a:t>
            </a:r>
          </a:p>
          <a:p>
            <a:pPr eaLnBrk="1" hangingPunct="1"/>
            <a:r>
              <a:rPr lang="en-US" smtClean="0"/>
              <a:t>As neither WEP or MAC filtering proved to be adequate, users added IPSec or SSL based VPNs to this mix to add more security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155F8B-D149-4F07-ADD9-8EC422F0A600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Walk to one corner of your search area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Record the signal strength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Walk to the second corner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Record the signal strength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Walk to the third corner and record the signal strength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Then walk to the final corner and record the signal strength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81E990-067E-45CB-9D48-E21FDDEDFEE2}" type="slidenum">
              <a:rPr lang="en-US" smtClean="0"/>
              <a:pPr eaLnBrk="1" hangingPunct="1"/>
              <a:t>130</a:t>
            </a:fld>
            <a:endParaRPr lang="en-US" smtClean="0"/>
          </a:p>
        </p:txBody>
      </p:sp>
      <p:sp>
        <p:nvSpPr>
          <p:cNvPr id="1351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comparing signal strength recordings, you know that the target AP is in the quadrant with the strongest signal strength measurement</a:t>
            </a:r>
          </a:p>
          <a:p>
            <a:r>
              <a:rPr lang="en-US" smtClean="0"/>
              <a:t>In our example, the bottom right quadrant</a:t>
            </a:r>
          </a:p>
          <a:p>
            <a:r>
              <a:rPr lang="en-US" smtClean="0"/>
              <a:t>Now mentally picture your new search area as this quadrant segmented into four smaller quadrants</a:t>
            </a:r>
          </a:p>
        </p:txBody>
      </p:sp>
      <p:sp>
        <p:nvSpPr>
          <p:cNvPr id="136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3F8043-0A87-4FB3-AD4B-2D329A6A7AFA}" type="slidenum">
              <a:rPr lang="en-US" smtClean="0"/>
              <a:pPr eaLnBrk="1" hangingPunct="1"/>
              <a:t>131</a:t>
            </a:fld>
            <a:endParaRPr lang="en-US" smtClean="0"/>
          </a:p>
        </p:txBody>
      </p:sp>
      <p:sp>
        <p:nvSpPr>
          <p:cNvPr id="1361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Repeat the signal strength measurement exercise for this smaller search area, moving from corner to corner and recording signal strength</a:t>
            </a:r>
          </a:p>
          <a:p>
            <a:r>
              <a:rPr lang="en-US" smtClean="0"/>
              <a:t>In our example, the top right sub-quadrant presented the strongest signal strength</a:t>
            </a:r>
          </a:p>
          <a:p>
            <a:r>
              <a:rPr lang="en-US" smtClean="0"/>
              <a:t>Repeat the process again, segmenting the search area into ever smaller quadrants</a:t>
            </a:r>
          </a:p>
        </p:txBody>
      </p:sp>
      <p:sp>
        <p:nvSpPr>
          <p:cNvPr id="137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02EBBFE-181F-4EE2-A446-642370BF9A97}" type="slidenum">
              <a:rPr lang="en-US" smtClean="0"/>
              <a:pPr eaLnBrk="1" hangingPunct="1"/>
              <a:t>132</a:t>
            </a:fld>
            <a:endParaRPr lang="en-US" smtClean="0"/>
          </a:p>
        </p:txBody>
      </p:sp>
      <p:sp>
        <p:nvSpPr>
          <p:cNvPr id="1372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Omnidirectional Method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our example, three segmentations – or twelve measurements – were required to get close enough to find the target AP</a:t>
            </a:r>
          </a:p>
          <a:p>
            <a:r>
              <a:rPr lang="en-US" smtClean="0"/>
              <a:t>Additional segmentation and measurements may be required if your initial search area is larger</a:t>
            </a:r>
          </a:p>
        </p:txBody>
      </p:sp>
      <p:sp>
        <p:nvSpPr>
          <p:cNvPr id="138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65F67F-84F7-4926-9C6F-D56FACF58F25}" type="slidenum">
              <a:rPr lang="en-US" smtClean="0"/>
              <a:pPr eaLnBrk="1" hangingPunct="1"/>
              <a:t>133</a:t>
            </a:fld>
            <a:endParaRPr lang="en-US" smtClean="0"/>
          </a:p>
        </p:txBody>
      </p:sp>
      <p:sp>
        <p:nvSpPr>
          <p:cNvPr id="1382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the second method Fluke says to do this</a:t>
            </a:r>
          </a:p>
          <a:p>
            <a:r>
              <a:rPr lang="en-US" smtClean="0"/>
              <a:t>We need a special radio card designed for such an antenna</a:t>
            </a:r>
          </a:p>
          <a:p>
            <a:r>
              <a:rPr lang="en-US" smtClean="0"/>
              <a:t>These cards typically feature a jack that accepts the antenna plug</a:t>
            </a:r>
          </a:p>
        </p:txBody>
      </p:sp>
      <p:sp>
        <p:nvSpPr>
          <p:cNvPr id="139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FD9C9E-35FE-4888-96DB-DDCB0317E691}" type="slidenum">
              <a:rPr lang="en-US" smtClean="0"/>
              <a:pPr eaLnBrk="1" hangingPunct="1"/>
              <a:t>134</a:t>
            </a:fld>
            <a:endParaRPr lang="en-US" smtClean="0"/>
          </a:p>
        </p:txBody>
      </p:sp>
      <p:sp>
        <p:nvSpPr>
          <p:cNvPr id="1392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Walk your site while monitoring signal strength on your meter until you have a rough estimation of where to begin your rogue hunt</a:t>
            </a:r>
          </a:p>
          <a:p>
            <a:r>
              <a:rPr lang="en-US" smtClean="0"/>
              <a:t>As before, mentally picture your search area as a large rectangle segmented into four areas</a:t>
            </a:r>
          </a:p>
        </p:txBody>
      </p:sp>
      <p:sp>
        <p:nvSpPr>
          <p:cNvPr id="140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AFB554-8FE2-4AA0-B07D-98BD8B5DB68D}" type="slidenum">
              <a:rPr lang="en-US" smtClean="0"/>
              <a:pPr eaLnBrk="1" hangingPunct="1"/>
              <a:t>135</a:t>
            </a:fld>
            <a:endParaRPr lang="en-US" smtClean="0"/>
          </a:p>
        </p:txBody>
      </p:sp>
      <p:sp>
        <p:nvSpPr>
          <p:cNvPr id="1402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1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DCAE5B-1B14-49A5-B796-E09B3A7917EF}" type="slidenum">
              <a:rPr lang="en-US" smtClean="0"/>
              <a:pPr eaLnBrk="1" hangingPunct="1"/>
              <a:t>136</a:t>
            </a:fld>
            <a:endParaRPr lang="en-US" smtClean="0"/>
          </a:p>
        </p:txBody>
      </p:sp>
      <p:pic>
        <p:nvPicPr>
          <p:cNvPr id="141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881563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Now walk to the center of the search area and point the antenna at one corner of your search area</a:t>
            </a:r>
          </a:p>
          <a:p>
            <a:r>
              <a:rPr lang="en-US" smtClean="0"/>
              <a:t>Record the signal strength</a:t>
            </a:r>
          </a:p>
          <a:p>
            <a:r>
              <a:rPr lang="en-US" smtClean="0"/>
              <a:t>From the same location, rotate 90° and point the antenna at the second corner</a:t>
            </a:r>
          </a:p>
          <a:p>
            <a:r>
              <a:rPr lang="en-US" smtClean="0"/>
              <a:t>Record the signal strength</a:t>
            </a:r>
          </a:p>
        </p:txBody>
      </p:sp>
      <p:sp>
        <p:nvSpPr>
          <p:cNvPr id="142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01AFBE-411D-41FE-A6DE-B0E2BA6EF4E7}" type="slidenum">
              <a:rPr lang="en-US" smtClean="0"/>
              <a:pPr eaLnBrk="1" hangingPunct="1"/>
              <a:t>137</a:t>
            </a:fld>
            <a:endParaRPr lang="en-US" smtClean="0"/>
          </a:p>
        </p:txBody>
      </p:sp>
      <p:sp>
        <p:nvSpPr>
          <p:cNvPr id="1423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the antenna at the third corner and record the signal strength</a:t>
            </a:r>
          </a:p>
          <a:p>
            <a:r>
              <a:rPr lang="en-US" smtClean="0"/>
              <a:t>Then point the antenna at the final corner and record signal strength</a:t>
            </a:r>
          </a:p>
          <a:p>
            <a:r>
              <a:rPr lang="en-US" smtClean="0"/>
              <a:t>By comparing signal strength recordings, you know the target AP is in the area with the strongest signal strength measurement – in our example, the bottom right area</a:t>
            </a:r>
          </a:p>
        </p:txBody>
      </p:sp>
      <p:sp>
        <p:nvSpPr>
          <p:cNvPr id="143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978504-85F0-4396-8953-74D9CFEE2A13}" type="slidenum">
              <a:rPr lang="en-US" smtClean="0"/>
              <a:pPr eaLnBrk="1" hangingPunct="1"/>
              <a:t>138</a:t>
            </a:fld>
            <a:endParaRPr lang="en-US" smtClean="0"/>
          </a:p>
        </p:txBody>
      </p:sp>
      <p:sp>
        <p:nvSpPr>
          <p:cNvPr id="1433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Now mentally picture your search area as this new area, further segmented into four smaller areas</a:t>
            </a:r>
          </a:p>
          <a:p>
            <a:r>
              <a:rPr lang="en-US" smtClean="0"/>
              <a:t>Repeat the signal strength measurement exercise for this smaller search area, starting at the center, pointing the antenna at each corner and recording signal strength</a:t>
            </a:r>
          </a:p>
        </p:txBody>
      </p:sp>
      <p:sp>
        <p:nvSpPr>
          <p:cNvPr id="144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2FC455-6060-45E3-A2A1-EAFCFFC0487A}" type="slidenum">
              <a:rPr lang="en-US" smtClean="0"/>
              <a:pPr eaLnBrk="1" hangingPunct="1"/>
              <a:t>139</a:t>
            </a:fld>
            <a:endParaRPr lang="en-US" smtClean="0"/>
          </a:p>
        </p:txBody>
      </p:sp>
      <p:sp>
        <p:nvSpPr>
          <p:cNvPr id="1443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second stage WEP was enhanced into WPA – Wireless Protected Access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C4C373-6C67-4BE7-926A-6AAE4480A2B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our example, the top right sub-area presented the strongest signal strength</a:t>
            </a:r>
          </a:p>
          <a:p>
            <a:r>
              <a:rPr lang="en-US" smtClean="0"/>
              <a:t>Repeat the process again, segmenting the search area into ever smaller areas</a:t>
            </a:r>
          </a:p>
          <a:p>
            <a:r>
              <a:rPr lang="en-US" smtClean="0"/>
              <a:t>In our example, three segmentations – or twelve measurements – were required to get close enough to find the target AP</a:t>
            </a:r>
          </a:p>
        </p:txBody>
      </p:sp>
      <p:sp>
        <p:nvSpPr>
          <p:cNvPr id="145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659F51-141B-4E0F-9983-AA654B76F01B}" type="slidenum">
              <a:rPr lang="en-US" smtClean="0"/>
              <a:pPr eaLnBrk="1" hangingPunct="1"/>
              <a:t>140</a:t>
            </a:fld>
            <a:endParaRPr lang="en-US" smtClean="0"/>
          </a:p>
        </p:txBody>
      </p:sp>
      <p:sp>
        <p:nvSpPr>
          <p:cNvPr id="1454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Unidirectional Method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Additional segmentation and measurements may be required if your initial search area is larger</a:t>
            </a:r>
          </a:p>
        </p:txBody>
      </p:sp>
      <p:sp>
        <p:nvSpPr>
          <p:cNvPr id="146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A37641-0A75-41CB-9924-0DE76A71DB9D}" type="slidenum">
              <a:rPr lang="en-US" smtClean="0"/>
              <a:pPr eaLnBrk="1" hangingPunct="1"/>
              <a:t>141</a:t>
            </a:fld>
            <a:endParaRPr lang="en-US" smtClean="0"/>
          </a:p>
        </p:txBody>
      </p:sp>
      <p:sp>
        <p:nvSpPr>
          <p:cNvPr id="1464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Compared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Fluke sums things up this way</a:t>
            </a:r>
          </a:p>
          <a:p>
            <a:r>
              <a:rPr lang="en-US" smtClean="0"/>
              <a:t>What should be obvious is that the omnidirectional method requires much more walking about from corner, to corner, to corner making measurements</a:t>
            </a:r>
          </a:p>
          <a:p>
            <a:r>
              <a:rPr lang="en-US" smtClean="0"/>
              <a:t>Such walking slows the rogue hunting process</a:t>
            </a:r>
          </a:p>
        </p:txBody>
      </p:sp>
      <p:sp>
        <p:nvSpPr>
          <p:cNvPr id="147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8D9B80-AFAC-40BD-A261-A8E17B95D041}" type="slidenum">
              <a:rPr lang="en-US" smtClean="0"/>
              <a:pPr eaLnBrk="1" hangingPunct="1"/>
              <a:t>142</a:t>
            </a:fld>
            <a:endParaRPr lang="en-US" smtClean="0"/>
          </a:p>
        </p:txBody>
      </p:sp>
      <p:sp>
        <p:nvSpPr>
          <p:cNvPr id="1474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Compared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more subtle difference between methods is searching for an access point in a multi-floor environment</a:t>
            </a:r>
          </a:p>
          <a:p>
            <a:r>
              <a:rPr lang="en-US" smtClean="0"/>
              <a:t>For example, you suspect there is a rogue AP on the second floor of your four-story office building</a:t>
            </a:r>
          </a:p>
          <a:p>
            <a:r>
              <a:rPr lang="en-US" smtClean="0"/>
              <a:t>Using the omnidirectional method, you identify the location with the strongest signal strength, but you cannot find the AP</a:t>
            </a:r>
          </a:p>
        </p:txBody>
      </p:sp>
      <p:sp>
        <p:nvSpPr>
          <p:cNvPr id="148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C1B7E2-3162-4E17-88EE-3C28DE92FE00}" type="slidenum">
              <a:rPr lang="en-US" smtClean="0"/>
              <a:pPr eaLnBrk="1" hangingPunct="1"/>
              <a:t>143</a:t>
            </a:fld>
            <a:endParaRPr lang="en-US" smtClean="0"/>
          </a:p>
        </p:txBody>
      </p:sp>
      <p:sp>
        <p:nvSpPr>
          <p:cNvPr id="1484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Compared</a:t>
            </a:r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not blame the measurements – the access point may be on another floor</a:t>
            </a:r>
          </a:p>
          <a:p>
            <a:r>
              <a:rPr lang="en-US" smtClean="0"/>
              <a:t>On the other hand, using the unidirectional method, you can rotate the antenna ± 180° in the vertical axis to gain additional insight into which floor the rogue AP resides</a:t>
            </a:r>
          </a:p>
        </p:txBody>
      </p:sp>
      <p:sp>
        <p:nvSpPr>
          <p:cNvPr id="149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8EC095-120E-481B-806E-C97B31D24AA9}" type="slidenum">
              <a:rPr lang="en-US" smtClean="0"/>
              <a:pPr eaLnBrk="1" hangingPunct="1"/>
              <a:t>144</a:t>
            </a:fld>
            <a:endParaRPr lang="en-US" smtClean="0"/>
          </a:p>
        </p:txBody>
      </p:sp>
      <p:sp>
        <p:nvSpPr>
          <p:cNvPr id="149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Compared</a:t>
            </a:r>
          </a:p>
        </p:txBody>
      </p:sp>
      <p:sp>
        <p:nvSpPr>
          <p:cNvPr id="150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C38FDE-D3A7-4F3A-95BE-7715037834D5}" type="slidenum">
              <a:rPr lang="en-US" smtClean="0"/>
              <a:pPr eaLnBrk="1" hangingPunct="1"/>
              <a:t>145</a:t>
            </a:fld>
            <a:endParaRPr lang="en-US" smtClean="0"/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43750" r="11874" b="9375"/>
          <a:stretch>
            <a:fillRect/>
          </a:stretch>
        </p:blipFill>
        <p:spPr bwMode="auto">
          <a:xfrm>
            <a:off x="457200" y="1600200"/>
            <a:ext cx="8229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Procedural Notes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ensure accuracy Fluke says this</a:t>
            </a:r>
          </a:p>
          <a:p>
            <a:r>
              <a:rPr lang="en-US" smtClean="0"/>
              <a:t>Try to keep the antenna at a constant height when making measurements</a:t>
            </a:r>
          </a:p>
          <a:p>
            <a:r>
              <a:rPr lang="en-US" smtClean="0"/>
              <a:t>Holding the antenna above the height of cubicle walls may yield measurements that are more consistent</a:t>
            </a:r>
          </a:p>
          <a:p>
            <a:r>
              <a:rPr lang="en-US" smtClean="0"/>
              <a:t>Remember to think in three dimensions when searching for access points</a:t>
            </a:r>
          </a:p>
        </p:txBody>
      </p:sp>
      <p:sp>
        <p:nvSpPr>
          <p:cNvPr id="151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C00166-6D06-4ECC-ACAF-50D15966F029}" type="slidenum">
              <a:rPr lang="en-US" smtClean="0"/>
              <a:pPr eaLnBrk="1" hangingPunct="1"/>
              <a:t>146</a:t>
            </a:fld>
            <a:endParaRPr lang="en-US" smtClean="0"/>
          </a:p>
        </p:txBody>
      </p:sp>
      <p:sp>
        <p:nvSpPr>
          <p:cNvPr id="1515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Notes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you only have an omnidirectional antenna, sampling the signal strength on multiple floors should help infer on which floor to find the rogue AP</a:t>
            </a:r>
          </a:p>
          <a:p>
            <a:r>
              <a:rPr lang="en-US" smtClean="0"/>
              <a:t>When making unidirectional measurements, try to hold other nearby objects still, such as test unit, arms, body, as you rotate the antenna</a:t>
            </a:r>
          </a:p>
        </p:txBody>
      </p:sp>
      <p:sp>
        <p:nvSpPr>
          <p:cNvPr id="152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990D207-AD74-4D76-B32E-C594E3C7FE9F}" type="slidenum">
              <a:rPr lang="en-US" smtClean="0"/>
              <a:pPr eaLnBrk="1" hangingPunct="1"/>
              <a:t>147</a:t>
            </a:fld>
            <a:endParaRPr lang="en-US" smtClean="0"/>
          </a:p>
        </p:txBody>
      </p:sp>
      <p:sp>
        <p:nvSpPr>
          <p:cNvPr id="152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Notes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usually easiest to mount the directional antenna to the signal strength meter, either PC or handheld instrument, and to rotate the measurement platform as a whole rather than rotating just the antenna</a:t>
            </a:r>
          </a:p>
        </p:txBody>
      </p:sp>
      <p:sp>
        <p:nvSpPr>
          <p:cNvPr id="153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CB4FDB-902B-4A25-970C-C987F923A436}" type="slidenum">
              <a:rPr lang="en-US" smtClean="0"/>
              <a:pPr eaLnBrk="1" hangingPunct="1"/>
              <a:t>148</a:t>
            </a:fld>
            <a:endParaRPr lang="en-US" smtClean="0"/>
          </a:p>
        </p:txBody>
      </p:sp>
      <p:sp>
        <p:nvSpPr>
          <p:cNvPr id="1536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Notes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Practice your locating techniques using a known access point to become familiar with how sensitive your search tool is to changes in distance from the AP, antenna height, and antenna direction, if unidirectional antenna</a:t>
            </a:r>
          </a:p>
        </p:txBody>
      </p:sp>
      <p:sp>
        <p:nvSpPr>
          <p:cNvPr id="154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804D6D-3B68-4C2C-B55B-427DE0460EEC}" type="slidenum">
              <a:rPr lang="en-US" smtClean="0"/>
              <a:pPr eaLnBrk="1" hangingPunct="1"/>
              <a:t>149</a:t>
            </a:fld>
            <a:endParaRPr lang="en-US" smtClean="0"/>
          </a:p>
        </p:txBody>
      </p:sp>
      <p:sp>
        <p:nvSpPr>
          <p:cNvPr id="1546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 3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current stage is WPA2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D65E66-418A-4B81-968E-E35A3D68489A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Notes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Note that metal structures, such as metal studded walls, metal framed cubicles, vertical window blinds, can distort directional measurements, especially when signal strength is weak</a:t>
            </a:r>
          </a:p>
        </p:txBody>
      </p:sp>
      <p:sp>
        <p:nvSpPr>
          <p:cNvPr id="155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ACCD9-F63C-4D4B-9DDF-38A798776F7C}" type="slidenum">
              <a:rPr lang="en-US" smtClean="0"/>
              <a:pPr eaLnBrk="1" hangingPunct="1"/>
              <a:t>150</a:t>
            </a:fld>
            <a:endParaRPr lang="en-US" smtClean="0"/>
          </a:p>
        </p:txBody>
      </p:sp>
      <p:sp>
        <p:nvSpPr>
          <p:cNvPr id="1556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56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final way to look for APs is to scan for open port 80 used by http</a:t>
            </a:r>
          </a:p>
          <a:p>
            <a:pPr eaLnBrk="1" hangingPunct="1"/>
            <a:r>
              <a:rPr lang="en-US" smtClean="0"/>
              <a:t>As most APs are managed via a web browser, they will respond to a port scan, even with no one logged into the management program of the access point</a:t>
            </a:r>
          </a:p>
          <a:p>
            <a:pPr eaLnBrk="1" hangingPunct="1"/>
            <a:r>
              <a:rPr lang="en-US" smtClean="0"/>
              <a:t>If the network is large enough, a product like AirWave might be used to manage centralized monitoring</a:t>
            </a:r>
          </a:p>
        </p:txBody>
      </p:sp>
      <p:sp>
        <p:nvSpPr>
          <p:cNvPr id="156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62084F-DF37-4AA0-9E47-A9BED4E61BC9}" type="slidenum">
              <a:rPr lang="en-US" smtClean="0"/>
              <a:pPr eaLnBrk="1" hangingPunct="1"/>
              <a:t>151</a:t>
            </a:fld>
            <a:endParaRPr lang="en-US" smtClean="0"/>
          </a:p>
        </p:txBody>
      </p:sp>
      <p:sp>
        <p:nvSpPr>
          <p:cNvPr id="1566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AP MAC identifiers include</a:t>
            </a:r>
          </a:p>
          <a:p>
            <a:pPr lvl="1" eaLnBrk="1" hangingPunct="1"/>
            <a:r>
              <a:rPr lang="en-US" smtClean="0"/>
              <a:t>0000f0  Samsung</a:t>
            </a:r>
          </a:p>
          <a:p>
            <a:pPr lvl="1" eaLnBrk="1" hangingPunct="1"/>
            <a:r>
              <a:rPr lang="en-US" smtClean="0"/>
              <a:t>00022d  Lucent (Orinoco)</a:t>
            </a:r>
          </a:p>
          <a:p>
            <a:pPr lvl="1" eaLnBrk="1" hangingPunct="1"/>
            <a:r>
              <a:rPr lang="en-US" smtClean="0"/>
              <a:t>0002b3  Intel</a:t>
            </a:r>
          </a:p>
          <a:p>
            <a:pPr lvl="1" eaLnBrk="1" hangingPunct="1"/>
            <a:r>
              <a:rPr lang="en-US" smtClean="0"/>
              <a:t>00032f  Global Sun Technology (Linksys)</a:t>
            </a:r>
          </a:p>
          <a:p>
            <a:pPr lvl="1" eaLnBrk="1" hangingPunct="1"/>
            <a:r>
              <a:rPr lang="en-US" smtClean="0"/>
              <a:t>00045a  Linksys</a:t>
            </a:r>
          </a:p>
          <a:p>
            <a:pPr lvl="1" eaLnBrk="1" hangingPunct="1"/>
            <a:r>
              <a:rPr lang="en-US" smtClean="0"/>
              <a:t>0010e7  BreezeCom (BreezeNet)</a:t>
            </a:r>
          </a:p>
          <a:p>
            <a:pPr lvl="1" eaLnBrk="1" hangingPunct="1"/>
            <a:r>
              <a:rPr lang="en-US" smtClean="0"/>
              <a:t>0020d8  NetWave Technologies</a:t>
            </a:r>
          </a:p>
          <a:p>
            <a:pPr lvl="1" eaLnBrk="1" hangingPunct="1"/>
            <a:r>
              <a:rPr lang="en-US" smtClean="0"/>
              <a:t>003065  Apple</a:t>
            </a:r>
          </a:p>
        </p:txBody>
      </p:sp>
      <p:sp>
        <p:nvSpPr>
          <p:cNvPr id="157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EC567D-D38B-4B98-8725-3EB603EEE791}" type="slidenum">
              <a:rPr lang="en-US" smtClean="0"/>
              <a:pPr eaLnBrk="1" hangingPunct="1"/>
              <a:t>152</a:t>
            </a:fld>
            <a:endParaRPr lang="en-US" smtClean="0"/>
          </a:p>
        </p:txBody>
      </p:sp>
      <p:sp>
        <p:nvSpPr>
          <p:cNvPr id="1577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004005  ANI Communications</a:t>
            </a:r>
          </a:p>
          <a:p>
            <a:pPr lvl="1" eaLnBrk="1" hangingPunct="1"/>
            <a:r>
              <a:rPr lang="en-US" smtClean="0"/>
              <a:t>004096  Aironet</a:t>
            </a:r>
          </a:p>
          <a:p>
            <a:pPr lvl="1" eaLnBrk="1" hangingPunct="1"/>
            <a:r>
              <a:rPr lang="en-US" smtClean="0"/>
              <a:t>00508b  Compaq</a:t>
            </a:r>
          </a:p>
          <a:p>
            <a:pPr lvl="1" eaLnBrk="1" hangingPunct="1"/>
            <a:r>
              <a:rPr lang="en-US" smtClean="0"/>
              <a:t>00601d  Lucent (WaveLan)</a:t>
            </a:r>
          </a:p>
          <a:p>
            <a:pPr lvl="1" eaLnBrk="1" hangingPunct="1"/>
            <a:r>
              <a:rPr lang="en-US" smtClean="0"/>
              <a:t>0090d1  Leichu Enterprise Co. (Addtron)</a:t>
            </a:r>
          </a:p>
          <a:p>
            <a:pPr lvl="1" eaLnBrk="1" hangingPunct="1"/>
            <a:r>
              <a:rPr lang="en-US" smtClean="0"/>
              <a:t>00a0f8  Symbol Technologies</a:t>
            </a:r>
          </a:p>
          <a:p>
            <a:pPr lvl="1" eaLnBrk="1" hangingPunct="1"/>
            <a:r>
              <a:rPr lang="en-US" smtClean="0"/>
              <a:t>00e029  Standard Microsystems Corp.</a:t>
            </a:r>
          </a:p>
          <a:p>
            <a:pPr lvl="1" eaLnBrk="1" hangingPunct="1"/>
            <a:r>
              <a:rPr lang="en-US" smtClean="0"/>
              <a:t>080002  3Com</a:t>
            </a:r>
          </a:p>
          <a:p>
            <a:pPr lvl="1" eaLnBrk="1" hangingPunct="1"/>
            <a:r>
              <a:rPr lang="en-US" smtClean="0"/>
              <a:t>080046  Sony</a:t>
            </a:r>
          </a:p>
        </p:txBody>
      </p:sp>
      <p:sp>
        <p:nvSpPr>
          <p:cNvPr id="158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19A753-A196-4AD4-A376-FFE698E04F11}" type="slidenum">
              <a:rPr lang="en-US" smtClean="0"/>
              <a:pPr eaLnBrk="1" hangingPunct="1"/>
              <a:t>153</a:t>
            </a:fld>
            <a:endParaRPr lang="en-US" smtClean="0"/>
          </a:p>
        </p:txBody>
      </p:sp>
      <p:sp>
        <p:nvSpPr>
          <p:cNvPr id="1587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Default AP channels include</a:t>
            </a:r>
          </a:p>
          <a:p>
            <a:pPr lvl="1" eaLnBrk="1" hangingPunct="1"/>
            <a:r>
              <a:rPr lang="en-US" smtClean="0"/>
              <a:t>Lucent on channel 4</a:t>
            </a:r>
          </a:p>
          <a:p>
            <a:pPr lvl="1" eaLnBrk="1" hangingPunct="1"/>
            <a:r>
              <a:rPr lang="en-US" smtClean="0"/>
              <a:t>Aironet, Compaq, and BreezeNet on channel 6</a:t>
            </a:r>
          </a:p>
        </p:txBody>
      </p:sp>
      <p:sp>
        <p:nvSpPr>
          <p:cNvPr id="159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91B108-EBC6-4A5F-B2BE-40431497E899}" type="slidenum">
              <a:rPr lang="en-US" smtClean="0"/>
              <a:pPr eaLnBrk="1" hangingPunct="1"/>
              <a:t>154</a:t>
            </a:fld>
            <a:endParaRPr lang="en-US" smtClean="0"/>
          </a:p>
        </p:txBody>
      </p:sp>
      <p:sp>
        <p:nvSpPr>
          <p:cNvPr id="1597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Detecting Rogue Access Points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Much of the above assumes the attacker is using standard equipment</a:t>
            </a:r>
          </a:p>
          <a:p>
            <a:pPr eaLnBrk="1" hangingPunct="1"/>
            <a:r>
              <a:rPr lang="en-US" smtClean="0"/>
              <a:t>Of course they do not have to</a:t>
            </a:r>
          </a:p>
          <a:p>
            <a:pPr eaLnBrk="1" hangingPunct="1"/>
            <a:r>
              <a:rPr lang="en-US" smtClean="0"/>
              <a:t>APs using 900 MHz or 5 GHz can be introduced into a 2.4 GHz based network</a:t>
            </a:r>
          </a:p>
          <a:p>
            <a:pPr eaLnBrk="1" hangingPunct="1"/>
            <a:r>
              <a:rPr lang="en-US" smtClean="0"/>
              <a:t>This may require sweeping for APs on several frequencies, rather than just the range your network is using</a:t>
            </a:r>
          </a:p>
        </p:txBody>
      </p:sp>
      <p:sp>
        <p:nvSpPr>
          <p:cNvPr id="160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DC5036-411E-4C06-B16E-E3AF97E8E2E2}" type="slidenum">
              <a:rPr lang="en-US" smtClean="0"/>
              <a:pPr eaLnBrk="1" hangingPunct="1"/>
              <a:t>155</a:t>
            </a:fld>
            <a:endParaRPr lang="en-US" smtClean="0"/>
          </a:p>
        </p:txBody>
      </p:sp>
      <p:sp>
        <p:nvSpPr>
          <p:cNvPr id="1607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Intrusion Detection Systems</a:t>
            </a: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 to the methods just discussed an intrusion detection system consisting of sensors placed around a building can be used to detect network intruders</a:t>
            </a:r>
          </a:p>
        </p:txBody>
      </p:sp>
      <p:sp>
        <p:nvSpPr>
          <p:cNvPr id="161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84330AE-4642-45E5-B91E-DFC2512D9435}" type="slidenum">
              <a:rPr lang="en-US" smtClean="0"/>
              <a:pPr eaLnBrk="1" hangingPunct="1"/>
              <a:t>156</a:t>
            </a:fld>
            <a:endParaRPr lang="en-US" smtClean="0"/>
          </a:p>
        </p:txBody>
      </p:sp>
      <p:sp>
        <p:nvSpPr>
          <p:cNvPr id="1617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Practices to Use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Keeping in mind that there is no completely secure wireless network, there are some things that can be done to lessen the risk</a:t>
            </a:r>
          </a:p>
          <a:p>
            <a:pPr eaLnBrk="1" hangingPunct="1"/>
            <a:r>
              <a:rPr lang="en-US" smtClean="0"/>
              <a:t>For equipment using WEP do at least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Enable WEP using as many bits as are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Change the default SSID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 not use an easily guessed SSID</a:t>
            </a:r>
          </a:p>
        </p:txBody>
      </p:sp>
      <p:sp>
        <p:nvSpPr>
          <p:cNvPr id="162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9B46C6-53CF-4FA6-9D94-09DB43E45137}" type="slidenum">
              <a:rPr lang="en-US" smtClean="0"/>
              <a:pPr eaLnBrk="1" hangingPunct="1"/>
              <a:t>157</a:t>
            </a:fld>
            <a:endParaRPr lang="en-US" smtClean="0"/>
          </a:p>
        </p:txBody>
      </p:sp>
      <p:sp>
        <p:nvSpPr>
          <p:cNvPr id="1628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Practices to Use</a:t>
            </a:r>
          </a:p>
        </p:txBody>
      </p:sp>
      <p:sp>
        <p:nvSpPr>
          <p:cNvPr id="163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Change the password on the 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Locate the AP away from the outside of the building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Perform periodic checks for rogue access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Perform periodic checks of how far your own signal goes</a:t>
            </a:r>
          </a:p>
        </p:txBody>
      </p:sp>
      <p:sp>
        <p:nvSpPr>
          <p:cNvPr id="163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412273-E631-4877-8C11-7480E2AC7C09}" type="slidenum">
              <a:rPr lang="en-US" smtClean="0"/>
              <a:pPr eaLnBrk="1" hangingPunct="1"/>
              <a:t>158</a:t>
            </a:fld>
            <a:endParaRPr lang="en-US" smtClean="0"/>
          </a:p>
        </p:txBody>
      </p:sp>
      <p:sp>
        <p:nvSpPr>
          <p:cNvPr id="1638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Practices to Use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 additional protection for WEP based equipment consider</a:t>
            </a:r>
          </a:p>
          <a:p>
            <a:pPr lvl="1" eaLnBrk="1" hangingPunct="1"/>
            <a:r>
              <a:rPr lang="en-US" smtClean="0"/>
              <a:t>Filter on MAC addresses</a:t>
            </a:r>
          </a:p>
          <a:p>
            <a:pPr lvl="1" eaLnBrk="1" hangingPunct="1"/>
            <a:r>
              <a:rPr lang="en-US" smtClean="0"/>
              <a:t>Use a RADIUS server</a:t>
            </a:r>
          </a:p>
          <a:p>
            <a:pPr lvl="1" eaLnBrk="1" hangingPunct="1"/>
            <a:r>
              <a:rPr lang="en-US" smtClean="0"/>
              <a:t>Use static IP addresses</a:t>
            </a:r>
          </a:p>
          <a:p>
            <a:pPr lvl="1" eaLnBrk="1" hangingPunct="1"/>
            <a:r>
              <a:rPr lang="en-US" smtClean="0"/>
              <a:t>Use an IP address range other than 192.168, as this is common on APs from the manufacturer</a:t>
            </a:r>
          </a:p>
          <a:p>
            <a:pPr lvl="1" eaLnBrk="1" hangingPunct="1"/>
            <a:r>
              <a:rPr lang="en-US" smtClean="0"/>
              <a:t>Put all wireless equipment in a DMZ</a:t>
            </a:r>
          </a:p>
        </p:txBody>
      </p:sp>
      <p:sp>
        <p:nvSpPr>
          <p:cNvPr id="164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5FF8C4-E5CF-447D-B26F-55905AE4DB4D}" type="slidenum">
              <a:rPr lang="en-US" smtClean="0"/>
              <a:pPr eaLnBrk="1" hangingPunct="1"/>
              <a:t>159</a:t>
            </a:fld>
            <a:endParaRPr lang="en-US" smtClean="0"/>
          </a:p>
        </p:txBody>
      </p:sp>
      <p:sp>
        <p:nvSpPr>
          <p:cNvPr id="1648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is an encryption algorithm that is used with the Shared Key authentication process for authenticating users as well as encrypting the data</a:t>
            </a:r>
          </a:p>
          <a:p>
            <a:pPr eaLnBrk="1" hangingPunct="1"/>
            <a:r>
              <a:rPr lang="en-US" smtClean="0"/>
              <a:t>WEP relies on a secret key that is shared between a node and an access point</a:t>
            </a:r>
          </a:p>
          <a:p>
            <a:pPr eaLnBrk="1" hangingPunct="1"/>
            <a:r>
              <a:rPr lang="en-US" smtClean="0"/>
              <a:t>Authentication is performed by requiring the station to have the same key as the access point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ADB2C4-D60C-4D6F-8F93-43F4DEFB591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Practices to Use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Move to the next stage</a:t>
            </a:r>
          </a:p>
          <a:p>
            <a:pPr lvl="1" eaLnBrk="1" hangingPunct="1"/>
            <a:r>
              <a:rPr lang="en-US" smtClean="0"/>
              <a:t>Upgrade all equipment to the WPA security method by upgrading the firmware in all devices</a:t>
            </a:r>
          </a:p>
          <a:p>
            <a:pPr eaLnBrk="1" hangingPunct="1"/>
            <a:r>
              <a:rPr lang="en-US" smtClean="0"/>
              <a:t>For additional protection for WPA based systems as well as WPA2-PSK based systems</a:t>
            </a:r>
          </a:p>
        </p:txBody>
      </p:sp>
      <p:sp>
        <p:nvSpPr>
          <p:cNvPr id="165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B7AA51-7C3B-48B7-811D-058AB0DCA87A}" type="slidenum">
              <a:rPr lang="en-US" smtClean="0"/>
              <a:pPr eaLnBrk="1" hangingPunct="1"/>
              <a:t>160</a:t>
            </a:fld>
            <a:endParaRPr lang="en-US" smtClean="0"/>
          </a:p>
        </p:txBody>
      </p:sp>
      <p:sp>
        <p:nvSpPr>
          <p:cNvPr id="1658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Practices to Use</a:t>
            </a: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WPA-PSKs are particularly easy to guess if you choose a passphrase that is composed of words easily found in a password dictionary, or words that anyone might easily associate with you</a:t>
            </a:r>
          </a:p>
          <a:p>
            <a:pPr lvl="1"/>
            <a:r>
              <a:rPr lang="en-US" smtClean="0"/>
              <a:t>The strongest passphrases are not words but randomly-generated strings that mix case, letters and numbers</a:t>
            </a:r>
          </a:p>
          <a:p>
            <a:pPr lvl="1"/>
            <a:r>
              <a:rPr lang="en-US" smtClean="0"/>
              <a:t>WPA-PSKs that are too short are also much easier to guess</a:t>
            </a:r>
          </a:p>
        </p:txBody>
      </p:sp>
      <p:sp>
        <p:nvSpPr>
          <p:cNvPr id="166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0F963A-EF27-4FFB-AA2E-DC5A99C96AB1}" type="slidenum">
              <a:rPr lang="en-US" smtClean="0"/>
              <a:pPr eaLnBrk="1" hangingPunct="1"/>
              <a:t>161</a:t>
            </a:fld>
            <a:endParaRPr lang="en-US" smtClean="0"/>
          </a:p>
        </p:txBody>
      </p:sp>
      <p:sp>
        <p:nvSpPr>
          <p:cNvPr id="1669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Practices to Use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When configuring a passphrase, the IEEE 802.11i standard strongly recommends using at least 20 characters</a:t>
            </a:r>
          </a:p>
          <a:p>
            <a:pPr lvl="1"/>
            <a:r>
              <a:rPr lang="en-US" smtClean="0"/>
              <a:t>Some products let you configure actual 256-bit PSK values, rather than entering the ASCII passphrase used to generate the WPA-PSK</a:t>
            </a:r>
          </a:p>
          <a:p>
            <a:pPr lvl="1"/>
            <a:r>
              <a:rPr lang="en-US" smtClean="0"/>
              <a:t>In a few products, you can enter the PSK as a hex string</a:t>
            </a:r>
          </a:p>
        </p:txBody>
      </p:sp>
      <p:sp>
        <p:nvSpPr>
          <p:cNvPr id="167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D37BD4-D8A9-4C68-97EE-A3908CF159FF}" type="slidenum">
              <a:rPr lang="en-US" smtClean="0"/>
              <a:pPr eaLnBrk="1" hangingPunct="1"/>
              <a:t>162</a:t>
            </a:fld>
            <a:endParaRPr lang="en-US" smtClean="0"/>
          </a:p>
        </p:txBody>
      </p:sp>
      <p:sp>
        <p:nvSpPr>
          <p:cNvPr id="1679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Practices to Use</a:t>
            </a: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Given the existence of published WPA-PSK lookup tables for common SSIDs, it can also be helpful to give your WLAN a unique SSID</a:t>
            </a:r>
          </a:p>
          <a:p>
            <a:pPr lvl="1"/>
            <a:r>
              <a:rPr lang="en-US" smtClean="0"/>
              <a:t>Using a common or default SSID increases the odds of a successful WPA PSK dictionary attack against your WLAN</a:t>
            </a:r>
          </a:p>
          <a:p>
            <a:pPr eaLnBrk="1" hangingPunct="1"/>
            <a:r>
              <a:rPr lang="en-US" smtClean="0"/>
              <a:t>Finally implement WPA2, if the organization can handle it</a:t>
            </a:r>
          </a:p>
        </p:txBody>
      </p:sp>
      <p:sp>
        <p:nvSpPr>
          <p:cNvPr id="168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AF6C2D-7725-422D-919D-745DDA1581B1}" type="slidenum">
              <a:rPr lang="en-US" smtClean="0"/>
              <a:pPr eaLnBrk="1" hangingPunct="1"/>
              <a:t>163</a:t>
            </a:fld>
            <a:endParaRPr lang="en-US" smtClean="0"/>
          </a:p>
        </p:txBody>
      </p:sp>
      <p:sp>
        <p:nvSpPr>
          <p:cNvPr id="1689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Practices to Use</a:t>
            </a: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preceding on WPA is from an article by Lisa Phifer</a:t>
            </a:r>
          </a:p>
        </p:txBody>
      </p:sp>
      <p:sp>
        <p:nvSpPr>
          <p:cNvPr id="169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FEA7FC-26A7-41E2-BBC3-686FBF9BC2C7}" type="slidenum">
              <a:rPr lang="en-US" smtClean="0"/>
              <a:pPr eaLnBrk="1" hangingPunct="1"/>
              <a:t>164</a:t>
            </a:fld>
            <a:endParaRPr lang="en-US" smtClean="0"/>
          </a:p>
        </p:txBody>
      </p:sp>
      <p:sp>
        <p:nvSpPr>
          <p:cNvPr id="1699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Network Isolation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Besides the security measures just covered that relate to the wireless network, the wired network must be protected from the wireless users in many cases</a:t>
            </a:r>
          </a:p>
          <a:p>
            <a:pPr eaLnBrk="1" hangingPunct="1"/>
            <a:r>
              <a:rPr lang="en-US" smtClean="0"/>
              <a:t>The most effective way is to isolate the wireless network using a VLAN or virtual LAN</a:t>
            </a:r>
          </a:p>
        </p:txBody>
      </p:sp>
      <p:sp>
        <p:nvSpPr>
          <p:cNvPr id="171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8F1107-5A96-4AC5-9F35-C906484F0DFC}" type="slidenum">
              <a:rPr lang="en-US" smtClean="0"/>
              <a:pPr eaLnBrk="1" hangingPunct="1"/>
              <a:t>165</a:t>
            </a:fld>
            <a:endParaRPr lang="en-US" smtClean="0"/>
          </a:p>
        </p:txBody>
      </p:sp>
      <p:sp>
        <p:nvSpPr>
          <p:cNvPr id="1710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Network Isolation</a:t>
            </a:r>
          </a:p>
        </p:txBody>
      </p:sp>
      <p:sp>
        <p:nvSpPr>
          <p:cNvPr id="172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done by assigning all switch ports to which an access point is connected to a VLAN just for wireless traffic</a:t>
            </a:r>
          </a:p>
          <a:p>
            <a:pPr eaLnBrk="1" hangingPunct="1"/>
            <a:r>
              <a:rPr lang="en-US" smtClean="0"/>
              <a:t>Then a layer 3 device can be used to restrict the traffic that is allowed to cross between the wired and wireless networks</a:t>
            </a:r>
          </a:p>
        </p:txBody>
      </p:sp>
      <p:sp>
        <p:nvSpPr>
          <p:cNvPr id="172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E657DE-A0FD-4E84-81B9-3CD5127A6B18}" type="slidenum">
              <a:rPr lang="en-US" smtClean="0"/>
              <a:pPr eaLnBrk="1" hangingPunct="1"/>
              <a:t>166</a:t>
            </a:fld>
            <a:endParaRPr lang="en-US" smtClean="0"/>
          </a:p>
        </p:txBody>
      </p:sp>
      <p:sp>
        <p:nvSpPr>
          <p:cNvPr id="1720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 Shielding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common problem with wireless LANs is signal leakage</a:t>
            </a:r>
          </a:p>
          <a:p>
            <a:r>
              <a:rPr lang="en-US" smtClean="0"/>
              <a:t>This may be someone else’s signal leaking into your space</a:t>
            </a:r>
          </a:p>
          <a:p>
            <a:r>
              <a:rPr lang="en-US" smtClean="0"/>
              <a:t>If this is strong enough your devices may connect to the neighbor’s access point instead of yours</a:t>
            </a:r>
          </a:p>
          <a:p>
            <a:r>
              <a:rPr lang="en-US" smtClean="0"/>
              <a:t>Even worse is your signal leaking outside where someone could use it to hack in</a:t>
            </a:r>
          </a:p>
        </p:txBody>
      </p:sp>
      <p:sp>
        <p:nvSpPr>
          <p:cNvPr id="173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356FA7-5EFC-4468-B96E-EAEA2C15E76A}" type="slidenum">
              <a:rPr lang="en-US" smtClean="0"/>
              <a:pPr eaLnBrk="1" hangingPunct="1"/>
              <a:t>167</a:t>
            </a:fld>
            <a:endParaRPr lang="en-US" smtClean="0"/>
          </a:p>
        </p:txBody>
      </p:sp>
      <p:sp>
        <p:nvSpPr>
          <p:cNvPr id="1730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 Shielding</a:t>
            </a:r>
          </a:p>
        </p:txBody>
      </p:sp>
      <p:sp>
        <p:nvSpPr>
          <p:cNvPr id="174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are paints and films for windows that can be applied to mitigate this problem</a:t>
            </a:r>
          </a:p>
          <a:p>
            <a:r>
              <a:rPr lang="en-US" smtClean="0"/>
              <a:t>The paint is costly, but is effective according to reports in the trade press</a:t>
            </a:r>
          </a:p>
          <a:p>
            <a:r>
              <a:rPr lang="en-US" smtClean="0"/>
              <a:t>If cost is no object, then the building can be retrofitted or designed from the start to use a Faraday cage, which is a metal mesh in all the surfaces</a:t>
            </a:r>
          </a:p>
        </p:txBody>
      </p:sp>
      <p:sp>
        <p:nvSpPr>
          <p:cNvPr id="174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017821-729A-4B01-A6CE-614CABCAC398}" type="slidenum">
              <a:rPr lang="en-US" smtClean="0"/>
              <a:pPr eaLnBrk="1" hangingPunct="1"/>
              <a:t>168</a:t>
            </a:fld>
            <a:endParaRPr lang="en-US" smtClean="0"/>
          </a:p>
        </p:txBody>
      </p:sp>
      <p:sp>
        <p:nvSpPr>
          <p:cNvPr id="1740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WEP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key is also used to encrypt packets before they are transmitted</a:t>
            </a:r>
          </a:p>
          <a:p>
            <a:pPr eaLnBrk="1" hangingPunct="1"/>
            <a:r>
              <a:rPr lang="en-US" smtClean="0"/>
              <a:t>When enabling encryption a key type must be selected</a:t>
            </a:r>
          </a:p>
          <a:p>
            <a:pPr eaLnBrk="1" hangingPunct="1"/>
            <a:r>
              <a:rPr lang="en-US" smtClean="0"/>
              <a:t>This key can be in entered as ASCII or Hex</a:t>
            </a:r>
          </a:p>
          <a:p>
            <a:pPr lvl="1" eaLnBrk="1" hangingPunct="1"/>
            <a:r>
              <a:rPr lang="en-US" smtClean="0"/>
              <a:t>If ASCII the characters from 0 to 127 are available</a:t>
            </a:r>
          </a:p>
          <a:p>
            <a:pPr lvl="1" eaLnBrk="1" hangingPunct="1"/>
            <a:r>
              <a:rPr lang="en-US" smtClean="0"/>
              <a:t>With Hex the characters are 0 to 9 and A to F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0D8ABC-7EC0-40F4-9824-8DC644473CDC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 entered in ASCII are converted to hex</a:t>
            </a:r>
          </a:p>
          <a:p>
            <a:pPr eaLnBrk="1" hangingPunct="1"/>
            <a:r>
              <a:rPr lang="en-US" smtClean="0"/>
              <a:t>Consequently some systems will not talk to each other if the keys are entered in ASCII</a:t>
            </a:r>
          </a:p>
          <a:p>
            <a:pPr eaLnBrk="1" hangingPunct="1"/>
            <a:r>
              <a:rPr lang="en-US" smtClean="0"/>
              <a:t>Hex is much more reliable, but prone to errors on entry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6EAAAC8-904B-4B59-BFF4-419522BE78EF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 key that is shared between all mobile stations and access points is commonly used</a:t>
            </a:r>
          </a:p>
          <a:p>
            <a:pPr eaLnBrk="1" hangingPunct="1"/>
            <a:r>
              <a:rPr lang="en-US" smtClean="0"/>
              <a:t>But up to four keys can be used to divide the network so that only the key that is compromised need be replaced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6B693B-E6AD-4D2E-9D30-7D1D0DBD0DD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Security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is a very current topic whenever wireless data networks are discussed due to the large number of attacks that may be made against a wireless network</a:t>
            </a:r>
          </a:p>
          <a:p>
            <a:pPr eaLnBrk="1" hangingPunct="1"/>
            <a:r>
              <a:rPr lang="en-US" smtClean="0"/>
              <a:t>Unfortunately there are few tools to use to defeat or even detect these attacks</a:t>
            </a:r>
          </a:p>
          <a:p>
            <a:pPr eaLnBrk="1" hangingPunct="1"/>
            <a:r>
              <a:rPr lang="en-US" smtClean="0"/>
              <a:t>Most of the wireless security issues relate to wireless LANs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7B7773-66C7-4CA6-979F-15D2EC31CC95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uses RC4, a stream-cipher, for encrypting data packets</a:t>
            </a:r>
          </a:p>
          <a:p>
            <a:pPr eaLnBrk="1" hangingPunct="1"/>
            <a:r>
              <a:rPr lang="en-US" smtClean="0"/>
              <a:t>As such the security of the network is compromised if the key is revealed</a:t>
            </a:r>
          </a:p>
          <a:p>
            <a:pPr eaLnBrk="1" hangingPunct="1"/>
            <a:r>
              <a:rPr lang="en-US" smtClean="0"/>
              <a:t>It uses symmetric keys</a:t>
            </a:r>
          </a:p>
          <a:p>
            <a:pPr eaLnBrk="1" hangingPunct="1"/>
            <a:r>
              <a:rPr lang="en-US" smtClean="0"/>
              <a:t>In other words a single key encrypts and decrypts every frame</a:t>
            </a:r>
          </a:p>
          <a:p>
            <a:pPr eaLnBrk="1" hangingPunct="1"/>
            <a:r>
              <a:rPr lang="en-US" smtClean="0"/>
              <a:t>It is never changed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B39C23-57F8-4EDE-B539-D35F9E5AEF3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WEP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the basic problem of WEP</a:t>
            </a:r>
          </a:p>
          <a:p>
            <a:pPr eaLnBrk="1" hangingPunct="1"/>
            <a:r>
              <a:rPr lang="en-US" smtClean="0"/>
              <a:t>It uses a cipher not suitable for the environment it operates in</a:t>
            </a:r>
          </a:p>
          <a:p>
            <a:pPr eaLnBrk="1" hangingPunct="1"/>
            <a:r>
              <a:rPr lang="en-US" smtClean="0"/>
              <a:t>The problem is that a stream cipher is not suited for a wireless medium where packet interception is possible</a:t>
            </a:r>
          </a:p>
          <a:p>
            <a:pPr eaLnBrk="1" hangingPunct="1"/>
            <a:r>
              <a:rPr lang="en-US" smtClean="0"/>
              <a:t>The RC4 cipher uses the combination of the shared key and an IV – Initialization Vector to produce a key for each packet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5A28B8-8E78-4BA7-8E3C-459124C0AF55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important requirement of RC4 is that the same key should not be reused</a:t>
            </a:r>
          </a:p>
          <a:p>
            <a:pPr eaLnBrk="1" hangingPunct="1"/>
            <a:r>
              <a:rPr lang="en-US" smtClean="0"/>
              <a:t>With a 24 bit IV the key is repeated about every 5 hours</a:t>
            </a:r>
          </a:p>
          <a:p>
            <a:pPr eaLnBrk="1" hangingPunct="1"/>
            <a:r>
              <a:rPr lang="en-US" smtClean="0"/>
              <a:t>So a hacker could capture enough frames to decode the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encryption is either 64, 128, or 256 bit if the 24 bit IV is counted as part of this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Key management is also an issue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AB46E1-5FCD-453D-B912-0035E430F7EE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WEP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CA6AE5-EFA5-4097-B71D-BFDBC25F340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28125" r="10156" b="10417"/>
          <a:stretch>
            <a:fillRect/>
          </a:stretch>
        </p:blipFill>
        <p:spPr bwMode="auto">
          <a:xfrm>
            <a:off x="3048000" y="160020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Right now keys can be static or a server can be used</a:t>
            </a:r>
          </a:p>
          <a:p>
            <a:pPr eaLnBrk="1" hangingPunct="1"/>
            <a:r>
              <a:rPr lang="en-US" smtClean="0"/>
              <a:t>With static WEP keys</a:t>
            </a:r>
          </a:p>
          <a:p>
            <a:pPr lvl="1" eaLnBrk="1" hangingPunct="1"/>
            <a:r>
              <a:rPr lang="en-US" smtClean="0"/>
              <a:t>Keys are stored at each device</a:t>
            </a:r>
          </a:p>
          <a:p>
            <a:pPr lvl="1" eaLnBrk="1" hangingPunct="1"/>
            <a:r>
              <a:rPr lang="en-US" smtClean="0"/>
              <a:t>This key is the same for all computers</a:t>
            </a:r>
          </a:p>
          <a:p>
            <a:pPr lvl="1" eaLnBrk="1" hangingPunct="1"/>
            <a:r>
              <a:rPr lang="en-US" smtClean="0"/>
              <a:t>If a device is lost, the key is compromised</a:t>
            </a:r>
          </a:p>
          <a:p>
            <a:pPr lvl="1" eaLnBrk="1" hangingPunct="1"/>
            <a:r>
              <a:rPr lang="en-US" smtClean="0"/>
              <a:t>Every device using the key must be rekeyed</a:t>
            </a:r>
          </a:p>
          <a:p>
            <a:pPr lvl="1" eaLnBrk="1" hangingPunct="1"/>
            <a:r>
              <a:rPr lang="en-US" smtClean="0"/>
              <a:t>The security breach occurs when the device is compromised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11A1A3-D64A-4470-B60D-DB13BCF6576D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Yet the IT staff may not learn of this for quite some time</a:t>
            </a:r>
          </a:p>
          <a:p>
            <a:pPr eaLnBrk="1" hangingPunct="1"/>
            <a:r>
              <a:rPr lang="en-US" smtClean="0"/>
              <a:t>With a key server</a:t>
            </a:r>
          </a:p>
          <a:p>
            <a:pPr lvl="1" eaLnBrk="1" hangingPunct="1"/>
            <a:r>
              <a:rPr lang="en-US" smtClean="0"/>
              <a:t>The server is used to distribute a key</a:t>
            </a:r>
          </a:p>
          <a:p>
            <a:pPr lvl="1" eaLnBrk="1" hangingPunct="1"/>
            <a:r>
              <a:rPr lang="en-US" smtClean="0"/>
              <a:t>This allows a per packet key system to be used</a:t>
            </a:r>
          </a:p>
          <a:p>
            <a:pPr lvl="1" eaLnBrk="1" hangingPunct="1"/>
            <a:r>
              <a:rPr lang="en-US" smtClean="0"/>
              <a:t>Security is increased, but it adds quite a bit of overhead and management to the wireless network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8E2A88-92E4-4C33-8B9D-9AFB866AA28F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Static keys are used mostly, since a key server is too much trouble in light of other alternative security measures, such as a VPN</a:t>
            </a:r>
          </a:p>
          <a:p>
            <a:pPr eaLnBrk="1" hangingPunct="1"/>
            <a:r>
              <a:rPr lang="en-US" smtClean="0"/>
              <a:t>With WEP an integrity check is used to ensure that packets are not modified in transit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3D9064-0125-4CAA-9508-EC79335300D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does not apply to all traffic on the network</a:t>
            </a:r>
          </a:p>
          <a:p>
            <a:pPr lvl="1" eaLnBrk="1" hangingPunct="1"/>
            <a:r>
              <a:rPr lang="en-US" smtClean="0"/>
              <a:t>The frame header is not encrypted</a:t>
            </a:r>
          </a:p>
          <a:p>
            <a:pPr lvl="1" eaLnBrk="1" hangingPunct="1"/>
            <a:r>
              <a:rPr lang="en-US" smtClean="0"/>
              <a:t>Beacons are not encrypted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C99DF7-CBE0-4E4A-9872-62BD9B18D98C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297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Problems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three primary problems with WEP</a:t>
            </a:r>
          </a:p>
          <a:p>
            <a:pPr lvl="1" eaLnBrk="1" hangingPunct="1"/>
            <a:r>
              <a:rPr lang="en-US" smtClean="0"/>
              <a:t>Manual key management is a major management issue</a:t>
            </a:r>
          </a:p>
          <a:p>
            <a:pPr lvl="1" eaLnBrk="1" hangingPunct="1"/>
            <a:r>
              <a:rPr lang="en-US" smtClean="0"/>
              <a:t>No matter how many bits are used the data can be copied off the air and deciphered, because the keystream is reused</a:t>
            </a:r>
          </a:p>
          <a:p>
            <a:pPr lvl="1" eaLnBrk="1" hangingPunct="1"/>
            <a:r>
              <a:rPr lang="en-US" smtClean="0"/>
              <a:t>The CRC or integrity check is not secure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C68498-5761-4C9E-BAA3-B3C76FFEF21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Problems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and other basic security features of 802.11 networks cannot be used at all in constantly changing public areas, such as retail hotspots and universities</a:t>
            </a:r>
          </a:p>
          <a:p>
            <a:pPr eaLnBrk="1" hangingPunct="1"/>
            <a:r>
              <a:rPr lang="en-US" smtClean="0"/>
              <a:t>The main problem being the static keys that are required to be entered into each device on the network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73B450-58E5-49FB-BDA7-63867B70C04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Security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CANs and MANs are not attacked as often, but they may be as the number of them grows</a:t>
            </a:r>
          </a:p>
          <a:p>
            <a:pPr eaLnBrk="1" hangingPunct="1"/>
            <a:r>
              <a:rPr lang="en-US" smtClean="0"/>
              <a:t>Expect to see many changes in the security methods applied to wireless networks in all environments, especially wireless LAN equipment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A8DC61-2938-45C0-817B-67004472A99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WEP Problems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That means to enter the keys, an employee has to visit each machine, which isn't feasible in an academic setting or even possible in a hotspot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B578D5-3DD3-42A7-BD1E-6C6E2A51AC5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Still Use WEP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Despite the many problems with WEP, it is still a useful security tool and should be used at all times</a:t>
            </a:r>
          </a:p>
          <a:p>
            <a:pPr eaLnBrk="1" hangingPunct="1"/>
            <a:r>
              <a:rPr lang="en-US" smtClean="0"/>
              <a:t>It is true that the key can be compromised by a lost or stolen device</a:t>
            </a:r>
          </a:p>
          <a:p>
            <a:pPr eaLnBrk="1" hangingPunct="1"/>
            <a:r>
              <a:rPr lang="en-US" smtClean="0"/>
              <a:t>It is also true that captured data can be decrypted</a:t>
            </a:r>
          </a:p>
          <a:p>
            <a:pPr eaLnBrk="1" hangingPunct="1"/>
            <a:r>
              <a:rPr lang="en-US" smtClean="0"/>
              <a:t>But consider the following in accessing these risks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5D6A25-63F6-4A9F-9754-CF6B7D8B53BF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Still Use WEP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a device is lost or stolen, the shared key is not readily apparent</a:t>
            </a:r>
          </a:p>
          <a:p>
            <a:pPr eaLnBrk="1" hangingPunct="1"/>
            <a:r>
              <a:rPr lang="en-US" smtClean="0"/>
              <a:t>As it is shown in the setup program for devices as a series of “********” or as just a blank field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84E860-1B0B-4751-9554-D290FA6BB4A5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Still Use WEP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9400" y="1147763"/>
            <a:ext cx="6070600" cy="5192712"/>
          </a:xfrm>
        </p:spPr>
      </p:pic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2C9ADA-FB3D-49F6-BC80-29B5080ED4D3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2743200" y="3962400"/>
            <a:ext cx="38862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85800" y="2970213"/>
            <a:ext cx="19812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 WEP key is being used, but it is not shown here</a:t>
            </a:r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2743200" y="3657600"/>
            <a:ext cx="1371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Still Use WEP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more serious problem claimed regarding WEP is capturing and decrypting data</a:t>
            </a:r>
          </a:p>
          <a:p>
            <a:pPr eaLnBrk="1" hangingPunct="1"/>
            <a:r>
              <a:rPr lang="en-US" smtClean="0"/>
              <a:t>But keep in mind that somewhere between 5 and 10 million packets are required for this to work</a:t>
            </a:r>
          </a:p>
          <a:p>
            <a:pPr eaLnBrk="1" hangingPunct="1"/>
            <a:r>
              <a:rPr lang="en-US" smtClean="0"/>
              <a:t>How long it takes to capture this many packets depends on the amount of network traffic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1A2C92-2464-40EB-99A0-3DF0D7F37EC4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Still Use WEP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 this will take from several hours to several days</a:t>
            </a:r>
          </a:p>
          <a:p>
            <a:pPr eaLnBrk="1" hangingPunct="1"/>
            <a:r>
              <a:rPr lang="en-US" smtClean="0"/>
              <a:t>Then a fast computer is required to process these frames through a program such as AirSnort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3AD6FD-7587-4981-BB82-2D9F4FFF94BF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Filtering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second security method originally available to wireless LANs is MAC filtering</a:t>
            </a:r>
          </a:p>
          <a:p>
            <a:pPr eaLnBrk="1" hangingPunct="1"/>
            <a:r>
              <a:rPr lang="en-US" smtClean="0"/>
              <a:t>With MAC filtering the access point is set to only allow certain devices to connect to it based on their MAC address</a:t>
            </a:r>
          </a:p>
          <a:p>
            <a:pPr eaLnBrk="1" hangingPunct="1"/>
            <a:r>
              <a:rPr lang="en-US" smtClean="0"/>
              <a:t>The problem is an attacker can intercept the transmission that includes the MAC address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60502C-3872-40D8-BF07-1023DBEBF798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Filtering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Then they merely change their own MAC address to the MAC address included on the list of those acceptable to the wireless network</a:t>
            </a:r>
          </a:p>
          <a:p>
            <a:pPr eaLnBrk="1" hangingPunct="1"/>
            <a:r>
              <a:rPr lang="en-US" smtClean="0"/>
              <a:t>This provides access to the network, but not access to the WEP encrypted data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674EE6-4409-429E-84B0-F4B5AFB5924F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WEP and MAC filtering have proven incapable of fully securing wireless networks, many have proposed additional measures to layer security on top of what is available</a:t>
            </a:r>
          </a:p>
          <a:p>
            <a:pPr eaLnBrk="1" hangingPunct="1"/>
            <a:r>
              <a:rPr lang="en-US" smtClean="0"/>
              <a:t>VPNs based on IPSec or SSL  have pretty much become the default method used when WEP is not adequate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7B055E-1F9A-4A30-ADA2-E46F136FB6B2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larger networks this capability is being added to devices that are plugged into the perimeter of the network to control access to the wireless part of the network</a:t>
            </a:r>
          </a:p>
          <a:p>
            <a:pPr eaLnBrk="1" hangingPunct="1"/>
            <a:r>
              <a:rPr lang="en-US" smtClean="0"/>
              <a:t>A problem with VPNs is the requirement for a client on each device accessing the wireless network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2724AE6-79BA-403D-9BD4-F6BE6C43FBC1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19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Security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discussions below assume that the LAN is the type of network being discussed unless otherwise noted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2CC414-9238-4CEE-928C-6194CF704B62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creates management problems similar to entering keys or passwords on each computer as is required for WEP</a:t>
            </a:r>
          </a:p>
          <a:p>
            <a:pPr eaLnBrk="1" hangingPunct="1"/>
            <a:r>
              <a:rPr lang="en-US" smtClean="0"/>
              <a:t>In addition, being a layer 3 technology that relies on IP addressing, VPNs do not tolerate roaming from one subnet to another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803163-B51D-4571-AE5E-D0E7AE69C8B0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VPN Operation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VPN works by</a:t>
            </a:r>
          </a:p>
          <a:p>
            <a:pPr lvl="1" eaLnBrk="1" hangingPunct="1"/>
            <a:r>
              <a:rPr lang="en-US" smtClean="0"/>
              <a:t>Requiring users and servers in the VPN system to verify each other through mutual authentication</a:t>
            </a:r>
          </a:p>
          <a:p>
            <a:pPr lvl="1" eaLnBrk="1" hangingPunct="1"/>
            <a:r>
              <a:rPr lang="en-US" smtClean="0"/>
              <a:t>Protecting the data through encryption and encapsulation</a:t>
            </a:r>
          </a:p>
          <a:p>
            <a:pPr lvl="1" eaLnBrk="1" hangingPunct="1"/>
            <a:r>
              <a:rPr lang="en-US" smtClean="0"/>
              <a:t>Insuring data integrity by the use of a cryptographic checksum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FE90CE1-5B32-4647-901C-6147CCD5AA06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40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 offers stronger encryption than WEP</a:t>
            </a:r>
          </a:p>
          <a:p>
            <a:pPr eaLnBrk="1" hangingPunct="1"/>
            <a:r>
              <a:rPr lang="en-US" smtClean="0"/>
              <a:t>It does this by using TKIP - Temporal Key Integrity Protocol so that keys are rotated and encryption is increased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some cases existing equipment can be upgraded to WPA by a firmware upgrade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19D8D-B352-4C11-928E-337A2332EC98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50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TKIP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TKIP differs from WEP in four respects</a:t>
            </a:r>
          </a:p>
          <a:p>
            <a:pPr lvl="1" eaLnBrk="1" hangingPunct="1"/>
            <a:r>
              <a:rPr lang="en-US" smtClean="0"/>
              <a:t>Enhanced message integrity check called MIC or “Michael”</a:t>
            </a:r>
          </a:p>
          <a:p>
            <a:pPr lvl="1" eaLnBrk="1" hangingPunct="1"/>
            <a:r>
              <a:rPr lang="en-US" smtClean="0"/>
              <a:t>Periodic key replacement</a:t>
            </a:r>
          </a:p>
          <a:p>
            <a:pPr lvl="1" eaLnBrk="1" hangingPunct="1"/>
            <a:r>
              <a:rPr lang="en-US" smtClean="0"/>
              <a:t>A per packet key mixing capability</a:t>
            </a:r>
          </a:p>
          <a:p>
            <a:pPr lvl="1" eaLnBrk="1" hangingPunct="1"/>
            <a:r>
              <a:rPr lang="en-US" smtClean="0"/>
              <a:t>Replay protection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use of MIC helps to prevent forgery attacks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109B2F-7710-4897-A1B0-0BB09603AAD7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TKIP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3063"/>
            <a:ext cx="8382000" cy="4529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forgery attack occurs when a frame is intercepted, changed, and resent onto the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MIC makes this difficult as it is harder to break into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TKIP improves on the keys used by first creating a temporal key based on the client’s MAC address and a 48 bit, not 24, initialization vector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57FA8F-1E46-4C19-9B1C-B16D82F8F139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TKIP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This produces a different key for each station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Lastly this temporal key is changed every 10,000 frames</a:t>
            </a:r>
          </a:p>
          <a:p>
            <a:pPr eaLnBrk="1" hangingPunct="1"/>
            <a:r>
              <a:rPr lang="en-US" smtClean="0"/>
              <a:t>To prevent replay attacks TKIP uses a sequence number for the frames</a:t>
            </a:r>
          </a:p>
          <a:p>
            <a:pPr eaLnBrk="1" hangingPunct="1"/>
            <a:r>
              <a:rPr lang="en-US" smtClean="0"/>
              <a:t>Although better than WEP, TKIP is not the ultimate solution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968F12-37F0-4436-BDFB-E4A0009827EE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WPA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Whether existing or new equipment is used, WPA will require additional processing power in the devices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may slow some networks down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 is usually the case there is a tradeoff between security and performance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83E9EC-92CB-48D4-A140-60B1CBD87242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WPA Implementation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WPA can be used in one of two ways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a basic network WPA uses the PSK – Pre-Shared Key mode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used like WEP, in that a password, the master key, is entered at both the client and access point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Then during the association process, if the password matches, the access point allows access to the network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4941F5-D67F-4822-B40A-0A82A4859AD3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 Implementation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WEP, the same static encryption key is used over and over again</a:t>
            </a:r>
          </a:p>
          <a:p>
            <a:pPr eaLnBrk="1" hangingPunct="1"/>
            <a:r>
              <a:rPr lang="en-US" smtClean="0"/>
              <a:t>In WPA using TKIP the original master key is only used as a starting point</a:t>
            </a:r>
          </a:p>
          <a:p>
            <a:pPr eaLnBrk="1" hangingPunct="1"/>
            <a:r>
              <a:rPr lang="en-US" smtClean="0"/>
              <a:t>TKIP computes the encryption keys mathematically from the master key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D11FEF-14AC-486F-BE78-8A3C45FA1C45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 Implementation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TKIP also changes and rotates the encryption keys so that the same encryption key is never used twice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Although this is a stronger encryption method, the use of a shared key is still a security risk, if the password is compromised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4A6437-0D33-44E8-B144-9BC748CBEC13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Risks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security risks include</a:t>
            </a:r>
          </a:p>
          <a:p>
            <a:pPr lvl="1" eaLnBrk="1" hangingPunct="1"/>
            <a:r>
              <a:rPr lang="en-US" smtClean="0"/>
              <a:t>Insertion, Interception, or Man in the Middle</a:t>
            </a:r>
          </a:p>
          <a:p>
            <a:pPr lvl="2" eaLnBrk="1" hangingPunct="1"/>
            <a:r>
              <a:rPr lang="en-US" smtClean="0"/>
              <a:t>Unauthorized users or access points are added to the network</a:t>
            </a:r>
          </a:p>
          <a:p>
            <a:pPr lvl="1" eaLnBrk="1" hangingPunct="1"/>
            <a:r>
              <a:rPr lang="en-US" smtClean="0"/>
              <a:t>Disassociation</a:t>
            </a:r>
          </a:p>
          <a:p>
            <a:pPr lvl="2" eaLnBrk="1" hangingPunct="1"/>
            <a:r>
              <a:rPr lang="en-US" smtClean="0"/>
              <a:t>The attacker sends disassociation frames to access points with spoofed MAC addresses telling the access point to drop the connections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EE36F3-EB06-488A-A47E-02A926127ADF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Implementation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To avoid this WPA adds the ability to use a key server in the form of an authentication server, such as a RADIUS - Remote Dial-in User Service box according to the 802.1x standard requirements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0F046EA-603A-412D-ADBF-3DA234B20D66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problem with WPA is the requirement for a firmware upgrade of all the equipment in the wireless network</a:t>
            </a:r>
          </a:p>
          <a:p>
            <a:pPr eaLnBrk="1" hangingPunct="1"/>
            <a:r>
              <a:rPr lang="en-US" smtClean="0"/>
              <a:t>Many will not do this</a:t>
            </a:r>
          </a:p>
          <a:p>
            <a:pPr eaLnBrk="1" hangingPunct="1"/>
            <a:r>
              <a:rPr lang="en-US" smtClean="0"/>
              <a:t>Some of those that do will see it fail, necessitating repair or replacement of the equipment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8CDA5F-F489-4DC8-84DA-A2C40970F29A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542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one known method to successfully attack a WPA protected network</a:t>
            </a:r>
          </a:p>
          <a:p>
            <a:r>
              <a:rPr lang="en-US" smtClean="0"/>
              <a:t>I will let an excellent article originally published on SearchNetworking.com to explain this to us</a:t>
            </a:r>
          </a:p>
          <a:p>
            <a:pPr lvl="1"/>
            <a:r>
              <a:rPr lang="en-US" smtClean="0"/>
              <a:t>TKIP was created as a quick fix for older APs and clients that were crippled by WEP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432CC5-90F4-4E82-BFFA-55AA426C29EF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Instead of using the same key to encrypt every packet, TKIP uses RC4 with a different key for each packet</a:t>
            </a:r>
          </a:p>
          <a:p>
            <a:pPr lvl="1"/>
            <a:r>
              <a:rPr lang="en-US" smtClean="0"/>
              <a:t>These per-packet keys neutralize WEP encryption crackers</a:t>
            </a:r>
          </a:p>
          <a:p>
            <a:pPr lvl="1"/>
            <a:r>
              <a:rPr lang="en-US" smtClean="0"/>
              <a:t>In addition, TKIP uses a keyed Message Integrity Check (MIC) to detect packets that are replayed or forged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311EC8-D83C-4F4D-8F25-2C59F93DDD5F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563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Anyone can send (that is, inject) a TKIP-encrypted packet that has been captured and modified, but those packets are dropped because the MIC and checksum do not match the data carried by the packet</a:t>
            </a:r>
          </a:p>
          <a:p>
            <a:pPr lvl="1"/>
            <a:r>
              <a:rPr lang="en-US" smtClean="0"/>
              <a:t>APs using TKIP usually transmit an error report when the first bad MIC is received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D516F4C-7B27-4F03-9C85-ED9B00408C71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If a second bad packet arrives within 60 seconds, the AP stops listening for another minute and then "rekeys" the WLAN, requiring all clients to start using a new "pairwise master key" to generate both the MIC key and those per-packet encryption keys</a:t>
            </a:r>
          </a:p>
          <a:p>
            <a:pPr lvl="1"/>
            <a:r>
              <a:rPr lang="en-US" smtClean="0"/>
              <a:t>This plugged the gaping holes left by WEP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90B73E-35FE-42D5-B7AD-7F432D70706C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Over the years, WEP crackers have gotten smarter, using new methods with curious names like Korek, PTW, and Chopchop to recover WEP keys much faster</a:t>
            </a:r>
          </a:p>
          <a:p>
            <a:pPr lvl="1"/>
            <a:r>
              <a:rPr lang="en-US" smtClean="0"/>
              <a:t>In their November paper, Tews and Beck described how to apply a rapid Chopchop-style attack to recover not a WEP key, nor a TKIP pairwise master key, but a MIC key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DE8467-387D-4F8A-9C33-51FA1DCBDA3C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593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An attacker who learns your MIC key could inject modified versions of certain TKIP-encrypted packets sent to wireless clients</a:t>
            </a:r>
          </a:p>
          <a:p>
            <a:pPr lvl="1"/>
            <a:r>
              <a:rPr lang="en-US" smtClean="0"/>
              <a:t>For example, the attacker might send your clients a fake ARP response, causing them to misdirect packets to the wrong LAN device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07A776-7561-436C-82B1-C97D8A5145B1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604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How does this attack work</a:t>
            </a:r>
          </a:p>
          <a:p>
            <a:pPr lvl="1"/>
            <a:r>
              <a:rPr lang="en-US" smtClean="0"/>
              <a:t>The first step is to capture a TKIP-encrypted packet that contains data which is almost completely known</a:t>
            </a:r>
          </a:p>
          <a:p>
            <a:pPr lvl="1"/>
            <a:r>
              <a:rPr lang="en-US" smtClean="0"/>
              <a:t>ARP messages work well because they are easily recognized and carry predictable data, except for the very last byte of the source/destination IP address -- and of course the MIC and the checksum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3AC35B-EF9D-4D51-8490-EC338EBEC8DA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614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Next, this encrypted packet is replayed, attempting to guess the right MIC and checksum</a:t>
            </a:r>
          </a:p>
          <a:p>
            <a:pPr lvl="1"/>
            <a:r>
              <a:rPr lang="en-US" smtClean="0"/>
              <a:t>If the checksum is wrong, the AP assumes a transmission error and silently discards the packet</a:t>
            </a:r>
          </a:p>
          <a:p>
            <a:pPr lvl="1"/>
            <a:r>
              <a:rPr lang="en-US" smtClean="0"/>
              <a:t>If the checksum is right but the MIC is wrong, the AP transmits a MIC failure report frame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1274F1-CDDD-48B9-8815-FBFDA291D546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Risks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Jamming</a:t>
            </a:r>
          </a:p>
          <a:p>
            <a:pPr lvl="2" eaLnBrk="1" hangingPunct="1"/>
            <a:r>
              <a:rPr lang="en-US" smtClean="0"/>
              <a:t>Denial of service can be done by using a radio frequency signal generator or sweep generator to ruin the signal</a:t>
            </a:r>
          </a:p>
          <a:p>
            <a:pPr lvl="1" eaLnBrk="1" hangingPunct="1"/>
            <a:r>
              <a:rPr lang="en-US" smtClean="0"/>
              <a:t>User to User</a:t>
            </a:r>
          </a:p>
          <a:p>
            <a:pPr lvl="2" eaLnBrk="1" hangingPunct="1"/>
            <a:r>
              <a:rPr lang="en-US" smtClean="0"/>
              <a:t>Users talking to each other without going through an access point, such as using ad hoc network while on the wired network</a:t>
            </a:r>
          </a:p>
          <a:p>
            <a:pPr lvl="1" eaLnBrk="1" hangingPunct="1"/>
            <a:r>
              <a:rPr lang="en-US" smtClean="0"/>
              <a:t>Brute Force Attack</a:t>
            </a:r>
          </a:p>
          <a:p>
            <a:pPr lvl="2" eaLnBrk="1" hangingPunct="1"/>
            <a:r>
              <a:rPr lang="en-US" smtClean="0"/>
              <a:t>Repeated attempts to guess a password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EA033B-4484-41B3-9E6A-A0E5B57326A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This process must be repeated until the right MIC is guessed, at which point the attacker knows both the data and the MIC and can easily compute the MIC key</a:t>
            </a:r>
          </a:p>
          <a:p>
            <a:pPr lvl="1"/>
            <a:r>
              <a:rPr lang="en-US" smtClean="0"/>
              <a:t>But to be a practical attack, we must be able to guess that key quickly, without triggering defenses that would change that key</a:t>
            </a:r>
          </a:p>
          <a:p>
            <a:pPr lvl="1"/>
            <a:r>
              <a:rPr lang="en-US" smtClean="0"/>
              <a:t>To avoid a rekey, we can send just one bad MIC per minute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0BB901-3299-40E2-BC20-2DCF69C2563C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634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However, on APs that support Wi-Fi Multimedia (WMM) Quality of Service (QoS), different counters apply to each priority level, allowing up to 8 bad MICs per minute (one per priority) without a rekey</a:t>
            </a:r>
          </a:p>
          <a:p>
            <a:pPr lvl="1"/>
            <a:r>
              <a:rPr lang="en-US" smtClean="0"/>
              <a:t>Guessing all 12 unknown bytes (the MIC and the checksum) can thus be accomplished in a little over 12 minutes -- far less than the default rekey interval used by most WPA-certified APs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976F66-9146-4D31-84FA-AD62925E6DF4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645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Attacks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Note that the recovered MIC key can only be applied to packets from the AP to the targeted client, until the next rekey</a:t>
            </a:r>
          </a:p>
          <a:p>
            <a:pPr lvl="1"/>
            <a:r>
              <a:rPr lang="en-US" smtClean="0"/>
              <a:t>Furthermore, a MIC key cannot be used to eavesdrop on other TKIP packets -- that data is still protected by per-packet encryption keys</a:t>
            </a:r>
          </a:p>
          <a:p>
            <a:pPr lvl="1"/>
            <a:r>
              <a:rPr lang="en-US" smtClean="0"/>
              <a:t>So it is not much of an attack so far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54A2E4-BD4B-40E3-8B27-7B944DFACB5B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Defense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defense against this attack</a:t>
            </a:r>
          </a:p>
          <a:p>
            <a:r>
              <a:rPr lang="en-US" smtClean="0"/>
              <a:t>The same article goes on to say</a:t>
            </a:r>
          </a:p>
          <a:p>
            <a:pPr lvl="1"/>
            <a:r>
              <a:rPr lang="en-US" smtClean="0"/>
              <a:t>Let's start with the obvious</a:t>
            </a:r>
          </a:p>
          <a:p>
            <a:pPr lvl="1"/>
            <a:r>
              <a:rPr lang="en-US" smtClean="0"/>
              <a:t>The best way to avoid being victimized by this attack is to stop using TKIP</a:t>
            </a:r>
          </a:p>
          <a:p>
            <a:pPr lvl="1"/>
            <a:r>
              <a:rPr lang="en-US" smtClean="0"/>
              <a:t>The MIC exploited in this attack is not used by CCMP, so your safest bet is to start using WPA2, configured to permit AES-CCMP only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A068FF-F6D6-4D3D-9145-611053EA2200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665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Defense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This whitepaper on Deploying WPA and WPA2 in the Enterprise explains how to avoid WPA2 mixed mode, which enables coexistence of TKIP and AES-CCMP clients on the same named network (SSID)</a:t>
            </a:r>
          </a:p>
          <a:p>
            <a:pPr lvl="1"/>
            <a:r>
              <a:rPr lang="en-US" smtClean="0"/>
              <a:t>If you must use older WPA equipment then</a:t>
            </a:r>
          </a:p>
          <a:p>
            <a:pPr lvl="2"/>
            <a:r>
              <a:rPr lang="en-US" smtClean="0"/>
              <a:t>If your AP (or WLAN controller) provides an option to disable the MIC failure report, reconfigure your APs to do so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BE6F43-00A5-4985-8D83-494D184661B9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675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Defense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mtClean="0"/>
              <a:t>This integrity attack requires the MIC failure report to differentiate between a bad checksum and a bad MIC; turning the report off defeats the attack without having any other real impact on your WLAN</a:t>
            </a:r>
          </a:p>
          <a:p>
            <a:pPr lvl="2"/>
            <a:r>
              <a:rPr lang="en-US" smtClean="0"/>
              <a:t>If your AP (or WLAN controller) provides a configurable WPA rekey interval, cut that interval to cause the pairwise master key to be updated before an attacker can guess the entire MIC key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543346-5FB0-4554-8456-709564592D1D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 Defense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mtClean="0"/>
              <a:t>Tews and Beck recommend using 120 seconds; Cisco recommends 300 seconds to reduce the impact on RADIUS servers in WLANs that use 802.1X (WPA-Enterprise)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FDE701-C9CA-4879-8C1E-D6A4FBF80D95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696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WPA2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current stage in the development of wireless security is the 802.11i standard </a:t>
            </a:r>
          </a:p>
          <a:p>
            <a:pPr eaLnBrk="1" hangingPunct="1"/>
            <a:r>
              <a:rPr lang="en-US" smtClean="0"/>
              <a:t>It also goes by the trade name of WPA2</a:t>
            </a:r>
          </a:p>
          <a:p>
            <a:pPr eaLnBrk="1" hangingPunct="1"/>
            <a:r>
              <a:rPr lang="en-US" smtClean="0"/>
              <a:t>There are two versions of WPA2</a:t>
            </a:r>
          </a:p>
          <a:p>
            <a:pPr lvl="1" eaLnBrk="1" hangingPunct="1"/>
            <a:r>
              <a:rPr lang="en-US" smtClean="0"/>
              <a:t>One is just a replacement for WPA</a:t>
            </a:r>
          </a:p>
          <a:p>
            <a:pPr lvl="1" eaLnBrk="1" hangingPunct="1"/>
            <a:r>
              <a:rPr lang="en-US" smtClean="0"/>
              <a:t>The other utilizes an authentication server for even more protection</a:t>
            </a:r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EFD269-78FC-412A-AEA6-B12A102CF76D}" type="slidenum">
              <a:rPr lang="en-US" smtClean="0"/>
              <a:pPr eaLnBrk="1" hangingPunct="1"/>
              <a:t>67</a:t>
            </a:fld>
            <a:endParaRPr lang="en-US" smtClean="0"/>
          </a:p>
        </p:txBody>
      </p:sp>
      <p:sp>
        <p:nvSpPr>
          <p:cNvPr id="706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WPA2 Basic Version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the WPA2 basic version called WPA2-PSK for Pre-Shared Key the only change from WPA is to replace TKIP with CCMP which uses AES</a:t>
            </a:r>
          </a:p>
          <a:p>
            <a:pPr lvl="1" eaLnBrk="1" hangingPunct="1"/>
            <a:r>
              <a:rPr lang="en-US" smtClean="0"/>
              <a:t>CCMP is Cipher Block Chaining Message Authentication Code Protocol</a:t>
            </a:r>
          </a:p>
          <a:p>
            <a:pPr lvl="1" eaLnBrk="1" hangingPunct="1"/>
            <a:r>
              <a:rPr lang="en-US" smtClean="0"/>
              <a:t>AES is Advanced Encryption Standard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7F47F36-3E41-447A-880B-7156A96780DE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EAP only deals with the authentication process called for by 802.1x, another part of the 802.11i standard is a replacement for WEP and TKIP </a:t>
            </a:r>
          </a:p>
          <a:p>
            <a:pPr eaLnBrk="1" hangingPunct="1"/>
            <a:r>
              <a:rPr lang="en-US" smtClean="0"/>
              <a:t>This is AES – Advanced Encryption Standard</a:t>
            </a:r>
          </a:p>
          <a:p>
            <a:pPr eaLnBrk="1" hangingPunct="1"/>
            <a:r>
              <a:rPr lang="en-US" smtClean="0"/>
              <a:t>The algorithm used by AES is called Rijndae</a:t>
            </a:r>
          </a:p>
          <a:p>
            <a:pPr eaLnBrk="1" hangingPunct="1"/>
            <a:r>
              <a:rPr lang="en-US" smtClean="0"/>
              <a:t>It is defined in FIPS Pub 197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A4CFF5-2CC6-44D3-83AF-FC54B781540D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727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Risks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Encryption Attack</a:t>
            </a:r>
          </a:p>
          <a:p>
            <a:pPr lvl="2" eaLnBrk="1" hangingPunct="1"/>
            <a:r>
              <a:rPr lang="en-US" smtClean="0"/>
              <a:t>Attacking the privacy protocols, such as WEP</a:t>
            </a:r>
          </a:p>
          <a:p>
            <a:pPr lvl="1" eaLnBrk="1" hangingPunct="1"/>
            <a:r>
              <a:rPr lang="en-US" smtClean="0"/>
              <a:t>Misconfiguration</a:t>
            </a:r>
          </a:p>
          <a:p>
            <a:pPr lvl="2" eaLnBrk="1" hangingPunct="1"/>
            <a:r>
              <a:rPr lang="en-US" smtClean="0"/>
              <a:t>Improperly setup access points</a:t>
            </a:r>
          </a:p>
          <a:p>
            <a:pPr lvl="1" eaLnBrk="1" hangingPunct="1"/>
            <a:r>
              <a:rPr lang="en-US" smtClean="0"/>
              <a:t>Lost or Stolen Device</a:t>
            </a:r>
          </a:p>
          <a:p>
            <a:pPr lvl="2" eaLnBrk="1" hangingPunct="1"/>
            <a:r>
              <a:rPr lang="en-US" smtClean="0"/>
              <a:t>This reveals the static security key or password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8EBECC-1363-4A4F-B131-57B76608A161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Pronounced “rhine dahl” </a:t>
            </a:r>
          </a:p>
          <a:p>
            <a:pPr eaLnBrk="1" hangingPunct="1"/>
            <a:r>
              <a:rPr lang="en-US" smtClean="0"/>
              <a:t>AES specifies three key sizes</a:t>
            </a:r>
          </a:p>
          <a:p>
            <a:pPr lvl="1" eaLnBrk="1" hangingPunct="1"/>
            <a:r>
              <a:rPr lang="en-US" smtClean="0"/>
              <a:t>128 bits</a:t>
            </a:r>
          </a:p>
          <a:p>
            <a:pPr lvl="1" eaLnBrk="1" hangingPunct="1"/>
            <a:r>
              <a:rPr lang="en-US" smtClean="0"/>
              <a:t>192</a:t>
            </a:r>
          </a:p>
          <a:p>
            <a:pPr lvl="1" eaLnBrk="1" hangingPunct="1"/>
            <a:r>
              <a:rPr lang="en-US" smtClean="0"/>
              <a:t>256</a:t>
            </a:r>
          </a:p>
          <a:p>
            <a:pPr eaLnBrk="1" hangingPunct="1"/>
            <a:r>
              <a:rPr lang="en-US" smtClean="0"/>
              <a:t>In addition to being 256 bits in size AES is also a block cipher, unlike the 128 bit stream cipher used before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38D43B-E608-49CE-8770-D73C43FA5E81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737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block cipher divides data into blocks</a:t>
            </a:r>
          </a:p>
          <a:p>
            <a:pPr eaLnBrk="1" hangingPunct="1"/>
            <a:r>
              <a:rPr lang="en-US" smtClean="0"/>
              <a:t>To break this each block must be acted on repeatedly</a:t>
            </a:r>
          </a:p>
          <a:p>
            <a:pPr eaLnBrk="1" hangingPunct="1"/>
            <a:r>
              <a:rPr lang="en-US" smtClean="0"/>
              <a:t>Once one block is broken, the next one must be broken, then all of the pieces put back together</a:t>
            </a:r>
          </a:p>
          <a:p>
            <a:pPr eaLnBrk="1" hangingPunct="1"/>
            <a:r>
              <a:rPr lang="en-US" smtClean="0"/>
              <a:t>It is estimated to take years to break AES</a:t>
            </a:r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3BDDA6F-1C10-4256-A6E5-FE9A3C2C45FD}" type="slidenum">
              <a:rPr lang="en-US" smtClean="0"/>
              <a:pPr eaLnBrk="1" hangingPunct="1"/>
              <a:t>71</a:t>
            </a:fld>
            <a:endParaRPr lang="en-US" smtClean="0"/>
          </a:p>
        </p:txBody>
      </p:sp>
      <p:sp>
        <p:nvSpPr>
          <p:cNvPr id="747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WPA2 Enterprise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WPA2 Enterprise version uses 802.11i along with 802.1x port based authentication, as well as CCMP and AES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479DC-7D13-4479-98E7-F7C3B90BBBE7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75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 is a port based security method that relies on an authentication server attached to the wired network or built-in to the access point to authenticate devices and EAP – Extensible Authentication Protocol which is used to handle the transmission of the authentication information back and forth</a:t>
            </a:r>
          </a:p>
          <a:p>
            <a:pPr eaLnBrk="1" hangingPunct="1"/>
            <a:r>
              <a:rPr lang="en-US" smtClean="0"/>
              <a:t>802.1x acts like an on/off switch</a:t>
            </a:r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064AE0-6DA3-4C3A-AED4-06F316BE0D73}" type="slidenum">
              <a:rPr lang="en-US" smtClean="0"/>
              <a:pPr eaLnBrk="1" hangingPunct="1"/>
              <a:t>73</a:t>
            </a:fld>
            <a:endParaRPr lang="en-US" smtClean="0"/>
          </a:p>
        </p:txBody>
      </p:sp>
      <p:sp>
        <p:nvSpPr>
          <p:cNvPr id="768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port is off by default</a:t>
            </a:r>
          </a:p>
          <a:p>
            <a:pPr eaLnBrk="1" hangingPunct="1"/>
            <a:r>
              <a:rPr lang="en-US" smtClean="0"/>
              <a:t>When a request is made to access the network the port is either left off or turned on based on the results of the authentication request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689468-1128-4632-B8B8-EF49CC26E070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778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Server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802.1x authentication scheme users are identified by an individualized credential, such as username and password, rather than by a generalized hardware identification, such as a MAC address in a NIC</a:t>
            </a:r>
          </a:p>
          <a:p>
            <a:pPr eaLnBrk="1" hangingPunct="1"/>
            <a:r>
              <a:rPr lang="en-US" smtClean="0"/>
              <a:t>The authentication server is used to verify those credentials before access to the wireless network is granted to the user</a:t>
            </a:r>
          </a:p>
        </p:txBody>
      </p:sp>
      <p:sp>
        <p:nvSpPr>
          <p:cNvPr id="788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080C8E-943B-49EF-B0B4-389F8EFCA021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sp>
        <p:nvSpPr>
          <p:cNvPr id="7885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 Terms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802.1x method uses three terms to describe the actors in the authentication process</a:t>
            </a:r>
          </a:p>
          <a:p>
            <a:pPr lvl="1" eaLnBrk="1" hangingPunct="1"/>
            <a:r>
              <a:rPr lang="en-US" smtClean="0"/>
              <a:t>Supplicant is the client desiring access to the network</a:t>
            </a:r>
          </a:p>
          <a:p>
            <a:pPr lvl="1" eaLnBrk="1" hangingPunct="1"/>
            <a:r>
              <a:rPr lang="en-US" smtClean="0"/>
              <a:t>Authenticator is the access point</a:t>
            </a:r>
          </a:p>
          <a:p>
            <a:pPr lvl="1" eaLnBrk="1" hangingPunct="1"/>
            <a:r>
              <a:rPr lang="en-US" smtClean="0"/>
              <a:t>Authentication server is the device, usually a RADIUS server, that verifies the supplicant for the authenticator</a:t>
            </a:r>
          </a:p>
        </p:txBody>
      </p:sp>
      <p:sp>
        <p:nvSpPr>
          <p:cNvPr id="798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D4BD36-B72F-404B-B988-38D595F28A30}" type="slidenum">
              <a:rPr lang="en-US" smtClean="0"/>
              <a:pPr eaLnBrk="1" hangingPunct="1"/>
              <a:t>76</a:t>
            </a:fld>
            <a:endParaRPr lang="en-US" smtClean="0"/>
          </a:p>
        </p:txBody>
      </p:sp>
      <p:sp>
        <p:nvSpPr>
          <p:cNvPr id="7987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 Process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look at the overall process 802.1x calls for</a:t>
            </a:r>
          </a:p>
          <a:p>
            <a:pPr lvl="1" eaLnBrk="1" hangingPunct="1"/>
            <a:r>
              <a:rPr lang="en-US" smtClean="0"/>
              <a:t>A client sends a message to the access point, which is acting as the authenticator, asking for access</a:t>
            </a:r>
          </a:p>
          <a:p>
            <a:pPr lvl="1" eaLnBrk="1" hangingPunct="1"/>
            <a:r>
              <a:rPr lang="en-US" smtClean="0"/>
              <a:t>The access point asks the client for identification</a:t>
            </a:r>
          </a:p>
          <a:p>
            <a:pPr lvl="1" eaLnBrk="1" hangingPunct="1"/>
            <a:r>
              <a:rPr lang="en-US" smtClean="0"/>
              <a:t>The client sends the identification to the authenticator</a:t>
            </a:r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1DDFEF-9223-4783-981F-1D6C20A84CEA}" type="slidenum">
              <a:rPr lang="en-US" smtClean="0"/>
              <a:pPr eaLnBrk="1" hangingPunct="1"/>
              <a:t>77</a:t>
            </a:fld>
            <a:endParaRPr lang="en-US" smtClean="0"/>
          </a:p>
        </p:txBody>
      </p:sp>
      <p:sp>
        <p:nvSpPr>
          <p:cNvPr id="8090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 Process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authenticator sends this onto the authentication server for verification</a:t>
            </a:r>
          </a:p>
          <a:p>
            <a:pPr lvl="1" eaLnBrk="1" hangingPunct="1"/>
            <a:r>
              <a:rPr lang="en-US" smtClean="0"/>
              <a:t>The authentication server informs the authenticator to let the supplicant in or not</a:t>
            </a:r>
          </a:p>
          <a:p>
            <a:pPr lvl="1" eaLnBrk="1" hangingPunct="1"/>
            <a:r>
              <a:rPr lang="en-US" smtClean="0"/>
              <a:t>The access point turns on or off the connection as advised</a:t>
            </a:r>
          </a:p>
          <a:p>
            <a:pPr eaLnBrk="1" hangingPunct="1"/>
            <a:r>
              <a:rPr lang="en-US" smtClean="0"/>
              <a:t>EAP is what is used to ensure the integrity of this process, much as PAP and CHAP do for links using PPP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839E64-E203-4331-BC30-73190E80B7C1}" type="slidenum">
              <a:rPr lang="en-US" smtClean="0"/>
              <a:pPr eaLnBrk="1" hangingPunct="1"/>
              <a:t>78</a:t>
            </a:fld>
            <a:endParaRPr lang="en-US" smtClean="0"/>
          </a:p>
        </p:txBody>
      </p:sp>
      <p:sp>
        <p:nvSpPr>
          <p:cNvPr id="8192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802.1x Process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this produces some processing overhead, the work in this process is handled by the more powerful devices in this setup</a:t>
            </a:r>
          </a:p>
          <a:p>
            <a:pPr eaLnBrk="1" hangingPunct="1"/>
            <a:r>
              <a:rPr lang="en-US" smtClean="0"/>
              <a:t>This being the supplicant, such as a laptop computer, and the authentication server</a:t>
            </a:r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2B5B4C-68EF-405E-BB99-8C194F2E9305}" type="slidenum">
              <a:rPr lang="en-US" smtClean="0"/>
              <a:pPr eaLnBrk="1" hangingPunct="1"/>
              <a:t>79</a:t>
            </a:fld>
            <a:endParaRPr lang="en-US" smtClean="0"/>
          </a:p>
        </p:txBody>
      </p:sp>
      <p:sp>
        <p:nvSpPr>
          <p:cNvPr id="8294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Problems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Authentication and the security of the data as it traverses the wireless network are the major problems right now with wireless networks</a:t>
            </a:r>
          </a:p>
          <a:p>
            <a:pPr eaLnBrk="1" hangingPunct="1"/>
            <a:r>
              <a:rPr lang="en-US" smtClean="0"/>
              <a:t>Many solutions have been proposed</a:t>
            </a:r>
          </a:p>
          <a:p>
            <a:pPr eaLnBrk="1" hangingPunct="1"/>
            <a:r>
              <a:rPr lang="en-US" smtClean="0"/>
              <a:t>It remains to be seen what will end up, if anything, being the dominate standard in this area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E1D893-1C25-4DA5-99B7-51D1DE6941A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 Server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security problem has been reported concerning the use of a RADIUS in a wireless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problem has nothing to do with the wireless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a problem with RADIUS implementations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perform this attack physical access is required</a:t>
            </a:r>
          </a:p>
        </p:txBody>
      </p:sp>
      <p:sp>
        <p:nvSpPr>
          <p:cNvPr id="839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8E05B8-43CB-457F-8886-92E4E478991A}" type="slidenum">
              <a:rPr lang="en-US" smtClean="0"/>
              <a:pPr eaLnBrk="1" hangingPunct="1"/>
              <a:t>80</a:t>
            </a:fld>
            <a:endParaRPr lang="en-US" smtClean="0"/>
          </a:p>
        </p:txBody>
      </p:sp>
      <p:sp>
        <p:nvSpPr>
          <p:cNvPr id="8397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 Server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Of course with physical access any network can easily be compromised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With physical access a rogue access point is attached to the network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Then ARP poisoning is performed in order to sniff the traffic between the access point and the gateway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deauthentication packet is sent to a client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F76048-4800-4456-9B31-5CA6F8BC2E19}" type="slidenum">
              <a:rPr lang="en-US" smtClean="0"/>
              <a:pPr eaLnBrk="1" hangingPunct="1"/>
              <a:t>81</a:t>
            </a:fld>
            <a:endParaRPr lang="en-US" smtClean="0"/>
          </a:p>
        </p:txBody>
      </p:sp>
      <p:sp>
        <p:nvSpPr>
          <p:cNvPr id="8499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 Server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client reauthenticates, the access point sends a request to the RADIUS server, which accepts the user and passes the encrypted keys to the access point</a:t>
            </a:r>
          </a:p>
          <a:p>
            <a:pPr eaLnBrk="1" hangingPunct="1"/>
            <a:r>
              <a:rPr lang="en-US" smtClean="0"/>
              <a:t>To get the RADIUS server’s shared secret, a hacker can perform an offline dictionary attack on the server</a:t>
            </a:r>
          </a:p>
        </p:txBody>
      </p:sp>
      <p:sp>
        <p:nvSpPr>
          <p:cNvPr id="860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4AA93CD-87F2-46D2-89DC-8B00B9E0AB1B}" type="slidenum">
              <a:rPr lang="en-US" smtClean="0"/>
              <a:pPr eaLnBrk="1" hangingPunct="1"/>
              <a:t>82</a:t>
            </a:fld>
            <a:endParaRPr lang="en-US" smtClean="0"/>
          </a:p>
        </p:txBody>
      </p:sp>
      <p:sp>
        <p:nvSpPr>
          <p:cNvPr id="8602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RADIUS Server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solution is to use centralized key management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6BDD85-2C9E-49E0-B6C3-E13EA93C1BC5}" type="slidenum">
              <a:rPr lang="en-US" smtClean="0"/>
              <a:pPr eaLnBrk="1" hangingPunct="1"/>
              <a:t>83</a:t>
            </a:fld>
            <a:endParaRPr lang="en-US" smtClean="0"/>
          </a:p>
        </p:txBody>
      </p:sp>
      <p:sp>
        <p:nvSpPr>
          <p:cNvPr id="8704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802.11i Process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list all the steps in the 802.11i process</a:t>
            </a:r>
          </a:p>
          <a:p>
            <a:pPr lvl="1" eaLnBrk="1" hangingPunct="1"/>
            <a:r>
              <a:rPr lang="en-US" smtClean="0"/>
              <a:t>The station associates with the AP</a:t>
            </a:r>
          </a:p>
          <a:p>
            <a:pPr lvl="1" eaLnBrk="1" hangingPunct="1"/>
            <a:r>
              <a:rPr lang="en-US" smtClean="0"/>
              <a:t>The AP asks for identification, such as a username</a:t>
            </a:r>
          </a:p>
          <a:p>
            <a:pPr lvl="1" eaLnBrk="1" hangingPunct="1"/>
            <a:r>
              <a:rPr lang="en-US" smtClean="0"/>
              <a:t>The AP blocks all traffic from the station</a:t>
            </a:r>
          </a:p>
          <a:p>
            <a:pPr lvl="1" eaLnBrk="1" hangingPunct="1"/>
            <a:r>
              <a:rPr lang="en-US" smtClean="0"/>
              <a:t>The AP forwards the identification to the RADIUS server</a:t>
            </a:r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95C78D-B36F-4FEF-B058-D8CC67F4806F}" type="slidenum">
              <a:rPr lang="en-US" smtClean="0"/>
              <a:pPr eaLnBrk="1" hangingPunct="1"/>
              <a:t>84</a:t>
            </a:fld>
            <a:endParaRPr lang="en-US" smtClean="0"/>
          </a:p>
        </p:txBody>
      </p:sp>
      <p:sp>
        <p:nvSpPr>
          <p:cNvPr id="880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802.11i Process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RADIUS server provides a public key for the station</a:t>
            </a:r>
          </a:p>
          <a:p>
            <a:pPr lvl="1" eaLnBrk="1" hangingPunct="1"/>
            <a:r>
              <a:rPr lang="en-US" smtClean="0"/>
              <a:t>The RADIUS server asks the station to return a challenge by using its private key along with the public key to decrypt the response, then change the message and return it encrypted with the public key</a:t>
            </a:r>
          </a:p>
          <a:p>
            <a:pPr lvl="1" eaLnBrk="1" hangingPunct="1"/>
            <a:r>
              <a:rPr lang="en-US" smtClean="0"/>
              <a:t>The AP sends all of this traffic back and forth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1F3A0A-AB63-4760-9C5F-A1CFAB2A01D1}" type="slidenum">
              <a:rPr lang="en-US" smtClean="0"/>
              <a:pPr eaLnBrk="1" hangingPunct="1"/>
              <a:t>85</a:t>
            </a:fld>
            <a:endParaRPr lang="en-US" smtClean="0"/>
          </a:p>
        </p:txBody>
      </p:sp>
      <p:sp>
        <p:nvSpPr>
          <p:cNvPr id="8909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802.11i Process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If the challenge and response are correctly handled by the station, the RADIUS server so informs the AP, and issues it a master key to use when communicating with the station</a:t>
            </a:r>
          </a:p>
          <a:p>
            <a:pPr lvl="1" eaLnBrk="1" hangingPunct="1"/>
            <a:r>
              <a:rPr lang="en-US" smtClean="0"/>
              <a:t>The AP generates a session key, based on WEP or TKIP or AES, and sends it to the station using the master key from the RADIUS server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6092213-0B15-41BD-AD8B-5B4FA21D4925}" type="slidenum">
              <a:rPr lang="en-US" smtClean="0"/>
              <a:pPr eaLnBrk="1" hangingPunct="1"/>
              <a:t>86</a:t>
            </a:fld>
            <a:endParaRPr lang="en-US" smtClean="0"/>
          </a:p>
        </p:txBody>
      </p:sp>
      <p:sp>
        <p:nvSpPr>
          <p:cNvPr id="9011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802.11i Process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The AP and the station communicate using this session key to encrypt their communications</a:t>
            </a:r>
          </a:p>
          <a:p>
            <a:pPr lvl="1" eaLnBrk="1" hangingPunct="1"/>
            <a:r>
              <a:rPr lang="en-US" smtClean="0"/>
              <a:t>At intervals the AP changes the session key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4AE503-31E6-4B85-9E32-5EFB4FAAC161}" type="slidenum">
              <a:rPr lang="en-US" smtClean="0"/>
              <a:pPr eaLnBrk="1" hangingPunct="1"/>
              <a:t>87</a:t>
            </a:fld>
            <a:endParaRPr lang="en-US" smtClean="0"/>
          </a:p>
        </p:txBody>
      </p:sp>
      <p:sp>
        <p:nvSpPr>
          <p:cNvPr id="9114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802.11i Process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E67642-5DE8-4B37-9DA3-39FC94B14090}" type="slidenum">
              <a:rPr lang="en-US" smtClean="0"/>
              <a:pPr eaLnBrk="1" hangingPunct="1"/>
              <a:t>88</a:t>
            </a:fld>
            <a:endParaRPr lang="en-US" smtClean="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48958" r="12500" b="9375"/>
          <a:stretch>
            <a:fillRect/>
          </a:stretch>
        </p:blipFill>
        <p:spPr bwMode="auto">
          <a:xfrm>
            <a:off x="457200" y="1600200"/>
            <a:ext cx="8251825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802.11i Key Hierarchy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5E46637-ECD4-44F0-B7FE-466909469DDC}" type="slidenum">
              <a:rPr lang="en-US" smtClean="0"/>
              <a:pPr eaLnBrk="1" hangingPunct="1"/>
              <a:t>89</a:t>
            </a:fld>
            <a:endParaRPr lang="en-US" smtClean="0"/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5625" r="8594" b="9375"/>
          <a:stretch>
            <a:fillRect/>
          </a:stretch>
        </p:blipFill>
        <p:spPr bwMode="auto">
          <a:xfrm>
            <a:off x="1295400" y="1600200"/>
            <a:ext cx="6477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 to Wireless Security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three elements to securing a wireless network</a:t>
            </a:r>
          </a:p>
          <a:p>
            <a:pPr eaLnBrk="1" hangingPunct="1"/>
            <a:r>
              <a:rPr lang="en-US" smtClean="0"/>
              <a:t>These are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CCEDAD-E03D-48F5-BCFF-A090C266C84B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802.11i Handshake</a:t>
            </a:r>
          </a:p>
        </p:txBody>
      </p:sp>
      <p:sp>
        <p:nvSpPr>
          <p:cNvPr id="942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CC8084-8AA7-417E-BFB9-7E4B8506BFD8}" type="slidenum">
              <a:rPr lang="en-US" smtClean="0"/>
              <a:pPr eaLnBrk="1" hangingPunct="1"/>
              <a:t>90</a:t>
            </a:fld>
            <a:endParaRPr lang="en-US" smtClean="0"/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667" r="8594" b="9375"/>
          <a:stretch>
            <a:fillRect/>
          </a:stretch>
        </p:blipFill>
        <p:spPr bwMode="auto">
          <a:xfrm>
            <a:off x="1255713" y="1600200"/>
            <a:ext cx="6592887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Cipher Negotiations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there may be a large number of possible capabilities among the devices communicating over a wireless network, each device must advertise their encryption abilities in access point beacons and station association requests</a:t>
            </a:r>
          </a:p>
          <a:p>
            <a:pPr eaLnBrk="1" hangingPunct="1"/>
            <a:r>
              <a:rPr lang="en-US" smtClean="0"/>
              <a:t>This will add even more overhead to an already overhead laden network</a:t>
            </a:r>
          </a:p>
          <a:p>
            <a:pPr eaLnBrk="1" hangingPunct="1"/>
            <a:r>
              <a:rPr lang="en-US" smtClean="0"/>
              <a:t>Lower data throughput will be the result</a:t>
            </a:r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B251EC-9EAC-4424-8D21-F2493F5A545A}" type="slidenum">
              <a:rPr lang="en-US" smtClean="0"/>
              <a:pPr eaLnBrk="1" hangingPunct="1"/>
              <a:t>91</a:t>
            </a:fld>
            <a:endParaRPr lang="en-US" smtClean="0"/>
          </a:p>
        </p:txBody>
      </p:sp>
      <p:sp>
        <p:nvSpPr>
          <p:cNvPr id="9523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smtClean="0"/>
              <a:t>EAP comes in many forms, some being standards and others proprietary</a:t>
            </a:r>
          </a:p>
          <a:p>
            <a:pPr lvl="1" eaLnBrk="1" hangingPunct="1"/>
            <a:r>
              <a:rPr lang="en-US" smtClean="0"/>
              <a:t>PEAP – Protected EAP</a:t>
            </a:r>
          </a:p>
          <a:p>
            <a:pPr lvl="1" eaLnBrk="1" hangingPunct="1"/>
            <a:r>
              <a:rPr lang="en-US" smtClean="0"/>
              <a:t>EAP-Cisco Wireless or LEAP</a:t>
            </a:r>
          </a:p>
          <a:p>
            <a:pPr lvl="1" eaLnBrk="1" hangingPunct="1"/>
            <a:r>
              <a:rPr lang="en-US" smtClean="0"/>
              <a:t>EAP-TLS from Microsoft</a:t>
            </a:r>
          </a:p>
          <a:p>
            <a:pPr lvl="1" eaLnBrk="1" hangingPunct="1"/>
            <a:r>
              <a:rPr lang="en-US" smtClean="0"/>
              <a:t>EAP-TTLS</a:t>
            </a:r>
          </a:p>
          <a:p>
            <a:pPr lvl="1" eaLnBrk="1" hangingPunct="1"/>
            <a:r>
              <a:rPr lang="en-US" smtClean="0"/>
              <a:t>EAP-SRP</a:t>
            </a:r>
          </a:p>
          <a:p>
            <a:pPr lvl="1" eaLnBrk="1" hangingPunct="1"/>
            <a:r>
              <a:rPr lang="en-US" smtClean="0"/>
              <a:t>EAP-SIM</a:t>
            </a:r>
          </a:p>
          <a:p>
            <a:pPr lvl="1" eaLnBrk="1" hangingPunct="1"/>
            <a:r>
              <a:rPr lang="en-US" smtClean="0"/>
              <a:t>EAP-MD-5 Challenge</a:t>
            </a:r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C067C5-02F0-4B3F-9903-175C9B2FF278}" type="slidenum">
              <a:rPr lang="en-US" smtClean="0"/>
              <a:pPr eaLnBrk="1" hangingPunct="1"/>
              <a:t>92</a:t>
            </a:fld>
            <a:endParaRPr lang="en-US" smtClean="0"/>
          </a:p>
        </p:txBody>
      </p:sp>
      <p:sp>
        <p:nvSpPr>
          <p:cNvPr id="9626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EAP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the client first connects to a wireless LAN access point that supports 802.1x, the access point sends the client a challenge</a:t>
            </a:r>
          </a:p>
          <a:p>
            <a:pPr eaLnBrk="1" hangingPunct="1"/>
            <a:r>
              <a:rPr lang="en-US" smtClean="0"/>
              <a:t>The client identifies itself, and through the exchange of EAP messages the access point brokers an authentication handshake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D2A709D-542D-49F5-AD53-E1577D98C542}" type="slidenum">
              <a:rPr lang="en-US" smtClean="0"/>
              <a:pPr eaLnBrk="1" hangingPunct="1"/>
              <a:t>93</a:t>
            </a:fld>
            <a:endParaRPr lang="en-US" smtClean="0"/>
          </a:p>
        </p:txBody>
      </p:sp>
      <p:sp>
        <p:nvSpPr>
          <p:cNvPr id="9728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EAP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authentication server signals a successful authentication, the access point grants network access to the client</a:t>
            </a:r>
          </a:p>
          <a:p>
            <a:pPr eaLnBrk="1" hangingPunct="1"/>
            <a:r>
              <a:rPr lang="en-US" smtClean="0"/>
              <a:t>When used with WPA2 PEAP, TTLS, and TLS are the best available</a:t>
            </a:r>
          </a:p>
          <a:p>
            <a:pPr eaLnBrk="1" hangingPunct="1"/>
            <a:r>
              <a:rPr lang="en-US" smtClean="0"/>
              <a:t>But all must be properly configured to ensure this protection</a:t>
            </a:r>
          </a:p>
          <a:p>
            <a:pPr eaLnBrk="1" hangingPunct="1"/>
            <a:r>
              <a:rPr lang="en-US" smtClean="0"/>
              <a:t>PEAP and TTLS are vulnerable to a rogue RADIUS server</a:t>
            </a:r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EF1821-7B0D-4D36-BA16-B5AB4C52690D}" type="slidenum">
              <a:rPr lang="en-US" smtClean="0"/>
              <a:pPr eaLnBrk="1" hangingPunct="1"/>
              <a:t>94</a:t>
            </a:fld>
            <a:endParaRPr lang="en-US" smtClean="0"/>
          </a:p>
        </p:txBody>
      </p:sp>
      <p:sp>
        <p:nvSpPr>
          <p:cNvPr id="9830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and 802.11n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To ensure 802.11n operates at the maximum possible speed be certain CCMP and not TKIP is used as the cipher method pointed out in this slide from a December 2011 webinar by Fluke Networks</a:t>
            </a:r>
          </a:p>
        </p:txBody>
      </p:sp>
      <p:sp>
        <p:nvSpPr>
          <p:cNvPr id="993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6FFD20-D8F1-4038-9903-6B4ACF4499A7}" type="slidenum">
              <a:rPr lang="en-US" smtClean="0"/>
              <a:pPr eaLnBrk="1" hangingPunct="1"/>
              <a:t>95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and 802.11n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03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  <p:sp>
        <p:nvSpPr>
          <p:cNvPr id="1003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10D9B9-788A-4080-8AF2-E009F6CBFADE}" type="slidenum">
              <a:rPr lang="en-US" smtClean="0"/>
              <a:pPr eaLnBrk="1" hangingPunct="1"/>
              <a:t>96</a:t>
            </a:fld>
            <a:endParaRPr lang="en-US" smtClean="0"/>
          </a:p>
        </p:txBody>
      </p:sp>
      <p:pic>
        <p:nvPicPr>
          <p:cNvPr id="1003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2" t="14719" r="24820"/>
          <a:stretch>
            <a:fillRect/>
          </a:stretch>
        </p:blipFill>
        <p:spPr bwMode="auto">
          <a:xfrm>
            <a:off x="1435100" y="1600200"/>
            <a:ext cx="60325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All Methods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C3CEC9-1A69-425D-9B92-4C0EED1428FB}" type="slidenum">
              <a:rPr lang="en-US" smtClean="0"/>
              <a:pPr eaLnBrk="1" hangingPunct="1"/>
              <a:t>97</a:t>
            </a:fld>
            <a:endParaRPr lang="en-US" smtClean="0"/>
          </a:p>
        </p:txBody>
      </p:sp>
      <p:pic>
        <p:nvPicPr>
          <p:cNvPr id="1013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667" r="8594" b="25000"/>
          <a:stretch>
            <a:fillRect/>
          </a:stretch>
        </p:blipFill>
        <p:spPr bwMode="auto">
          <a:xfrm>
            <a:off x="457200" y="1524000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Security Standards</a:t>
            </a:r>
          </a:p>
        </p:txBody>
      </p:sp>
      <p:sp>
        <p:nvSpPr>
          <p:cNvPr id="1024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F430F8E-3213-425B-A037-5E471ADF9213}" type="slidenum">
              <a:rPr lang="en-US" smtClean="0"/>
              <a:pPr eaLnBrk="1" hangingPunct="1"/>
              <a:t>98</a:t>
            </a:fld>
            <a:endParaRPr lang="en-US" smtClean="0"/>
          </a:p>
        </p:txBody>
      </p:sp>
      <p:pic>
        <p:nvPicPr>
          <p:cNvPr id="1024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667" r="8594" b="29167"/>
          <a:stretch>
            <a:fillRect/>
          </a:stretch>
        </p:blipFill>
        <p:spPr bwMode="auto">
          <a:xfrm>
            <a:off x="385763" y="1600200"/>
            <a:ext cx="83010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Shared Key Problems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 method that uses a preshared key - which is true of WEP, WPA, and WPA2-PSK – is vulnerable to an off line dictionary attack</a:t>
            </a:r>
          </a:p>
          <a:p>
            <a:r>
              <a:rPr lang="en-US" smtClean="0"/>
              <a:t>Further anytime a device with the PSK is lost, stolen, or sent to a service facility the preshared key can be recovered by whoever has physical possession of the device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CE581D-F569-4B30-BD76-B390BDBF911F}" type="slidenum">
              <a:rPr lang="en-US" smtClean="0"/>
              <a:pPr eaLnBrk="1" hangingPunct="1"/>
              <a:t>99</a:t>
            </a:fld>
            <a:endParaRPr lang="en-US" smtClean="0"/>
          </a:p>
        </p:txBody>
      </p:sp>
      <p:sp>
        <p:nvSpPr>
          <p:cNvPr id="1034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/>
              <a:t>Copyright 2005-2011 Kenneth M. Chipps Ph.D. www.chipps.com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6238</TotalTime>
  <Words>8074</Words>
  <Application>Microsoft Office PowerPoint</Application>
  <PresentationFormat>On-screen Show (4:3)</PresentationFormat>
  <Paragraphs>937</Paragraphs>
  <Slides>168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1" baseType="lpstr">
      <vt:lpstr>Arial</vt:lpstr>
      <vt:lpstr>Times New Roman</vt:lpstr>
      <vt:lpstr>CCNA</vt:lpstr>
      <vt:lpstr>Wireless Network Security  Last Update 2011.12.15 1.17.0</vt:lpstr>
      <vt:lpstr>Wireless Security</vt:lpstr>
      <vt:lpstr>Wireless Security</vt:lpstr>
      <vt:lpstr>Wireless Security</vt:lpstr>
      <vt:lpstr>Security Risks</vt:lpstr>
      <vt:lpstr>Security Risks</vt:lpstr>
      <vt:lpstr>Security Risks</vt:lpstr>
      <vt:lpstr>Current Problems</vt:lpstr>
      <vt:lpstr>Approach to Wireless Security</vt:lpstr>
      <vt:lpstr>Approach to Wireless Security</vt:lpstr>
      <vt:lpstr>No Security</vt:lpstr>
      <vt:lpstr>Stages of Wireless Security</vt:lpstr>
      <vt:lpstr>Stage 1</vt:lpstr>
      <vt:lpstr>Stage 2</vt:lpstr>
      <vt:lpstr>Stage 3</vt:lpstr>
      <vt:lpstr>WEP</vt:lpstr>
      <vt:lpstr>WEP</vt:lpstr>
      <vt:lpstr>WEP</vt:lpstr>
      <vt:lpstr>WEP</vt:lpstr>
      <vt:lpstr>WEP</vt:lpstr>
      <vt:lpstr>WEP</vt:lpstr>
      <vt:lpstr>WEP</vt:lpstr>
      <vt:lpstr>WEP</vt:lpstr>
      <vt:lpstr>WEP</vt:lpstr>
      <vt:lpstr>WEP</vt:lpstr>
      <vt:lpstr>WEP</vt:lpstr>
      <vt:lpstr>WEP</vt:lpstr>
      <vt:lpstr>WEP Problems</vt:lpstr>
      <vt:lpstr>WEP Problems</vt:lpstr>
      <vt:lpstr>WEP Problems</vt:lpstr>
      <vt:lpstr>But Still Use WEP</vt:lpstr>
      <vt:lpstr>But Still Use WEP</vt:lpstr>
      <vt:lpstr>But Still Use WEP</vt:lpstr>
      <vt:lpstr>But Still Use WEP</vt:lpstr>
      <vt:lpstr>But Still Use WEP</vt:lpstr>
      <vt:lpstr>MAC Filtering</vt:lpstr>
      <vt:lpstr>MAC Filtering</vt:lpstr>
      <vt:lpstr>VPN</vt:lpstr>
      <vt:lpstr>VPN</vt:lpstr>
      <vt:lpstr>VPN</vt:lpstr>
      <vt:lpstr>VPN Operation</vt:lpstr>
      <vt:lpstr>WPA</vt:lpstr>
      <vt:lpstr>TKIP</vt:lpstr>
      <vt:lpstr>TKIP</vt:lpstr>
      <vt:lpstr>TKIP</vt:lpstr>
      <vt:lpstr>WPA</vt:lpstr>
      <vt:lpstr>WPA Implementation</vt:lpstr>
      <vt:lpstr>WPA Implementation</vt:lpstr>
      <vt:lpstr>WPA Implementation</vt:lpstr>
      <vt:lpstr>WPA Implementation</vt:lpstr>
      <vt:lpstr>WPA</vt:lpstr>
      <vt:lpstr>WPA Attacks</vt:lpstr>
      <vt:lpstr>WPA Attacks</vt:lpstr>
      <vt:lpstr>WPA Attacks</vt:lpstr>
      <vt:lpstr>WPA Attacks</vt:lpstr>
      <vt:lpstr>WPA Attacks</vt:lpstr>
      <vt:lpstr>WPA Attacks</vt:lpstr>
      <vt:lpstr>WPA Attacks</vt:lpstr>
      <vt:lpstr>WPA Attacks</vt:lpstr>
      <vt:lpstr>WPA Attacks</vt:lpstr>
      <vt:lpstr>WPA Attacks</vt:lpstr>
      <vt:lpstr>WPA Attacks</vt:lpstr>
      <vt:lpstr>WPA Defense</vt:lpstr>
      <vt:lpstr>WPA Defense</vt:lpstr>
      <vt:lpstr>WPA Defense</vt:lpstr>
      <vt:lpstr>WPA Defense</vt:lpstr>
      <vt:lpstr>WPA2</vt:lpstr>
      <vt:lpstr>WPA2 Basic Version</vt:lpstr>
      <vt:lpstr>AES</vt:lpstr>
      <vt:lpstr>AES</vt:lpstr>
      <vt:lpstr>AES</vt:lpstr>
      <vt:lpstr>WPA2 Enterprise</vt:lpstr>
      <vt:lpstr>802.1x</vt:lpstr>
      <vt:lpstr>802.1x</vt:lpstr>
      <vt:lpstr>Authentication Server</vt:lpstr>
      <vt:lpstr>802.1x Terms</vt:lpstr>
      <vt:lpstr>802.1x Process</vt:lpstr>
      <vt:lpstr>802.1x Process</vt:lpstr>
      <vt:lpstr>802.1x Process</vt:lpstr>
      <vt:lpstr>RADIUS Server</vt:lpstr>
      <vt:lpstr>RADIUS Server</vt:lpstr>
      <vt:lpstr>RADIUS Server</vt:lpstr>
      <vt:lpstr>RADIUS Server</vt:lpstr>
      <vt:lpstr>Summary of 802.11i Process</vt:lpstr>
      <vt:lpstr>Summary of 802.11i Process</vt:lpstr>
      <vt:lpstr>Summary of 802.11i Process</vt:lpstr>
      <vt:lpstr>Summary of 802.11i Process</vt:lpstr>
      <vt:lpstr>Summary of 802.11i Process</vt:lpstr>
      <vt:lpstr>802.11i Key Hierarchy</vt:lpstr>
      <vt:lpstr>802.11i Handshake</vt:lpstr>
      <vt:lpstr>Cipher Negotiations</vt:lpstr>
      <vt:lpstr>EAP</vt:lpstr>
      <vt:lpstr>EAP</vt:lpstr>
      <vt:lpstr>EAP</vt:lpstr>
      <vt:lpstr>Security and 802.11n</vt:lpstr>
      <vt:lpstr>Security and 802.11n</vt:lpstr>
      <vt:lpstr>Summary of All Methods</vt:lpstr>
      <vt:lpstr>Summary of Security Standards</vt:lpstr>
      <vt:lpstr>Shared Key Problems</vt:lpstr>
      <vt:lpstr>Wireless Drivers</vt:lpstr>
      <vt:lpstr>Detecting Rogue Access Points</vt:lpstr>
      <vt:lpstr>Detecting Rogue Access Points</vt:lpstr>
      <vt:lpstr>Detecting Rogue Access Points</vt:lpstr>
      <vt:lpstr>Virtual Access Points</vt:lpstr>
      <vt:lpstr>Virtual Access Points</vt:lpstr>
      <vt:lpstr>Virtual Access Points</vt:lpstr>
      <vt:lpstr>Setting Up a Virtual AP</vt:lpstr>
      <vt:lpstr>Setting Up a Virtual AP</vt:lpstr>
      <vt:lpstr>Setting Up a Virtual AP</vt:lpstr>
      <vt:lpstr>Virtual AP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Virtual Access Points</vt:lpstr>
      <vt:lpstr>Detecting Virtual Access Points</vt:lpstr>
      <vt:lpstr>Detecting Virtual Access Points</vt:lpstr>
      <vt:lpstr>Blocking Virtual Access Points</vt:lpstr>
      <vt:lpstr>Locating Rogue Access Points</vt:lpstr>
      <vt:lpstr>Omnidirectional Method</vt:lpstr>
      <vt:lpstr>Omnidirectional Method</vt:lpstr>
      <vt:lpstr>Omnidirectional Method</vt:lpstr>
      <vt:lpstr>Omnidirectional Method</vt:lpstr>
      <vt:lpstr>Omnidirectional Method</vt:lpstr>
      <vt:lpstr>Omnidirectional Method</vt:lpstr>
      <vt:lpstr>Omnidirectional Method</vt:lpstr>
      <vt:lpstr>Unidirectional Method</vt:lpstr>
      <vt:lpstr>Unidirectional Method</vt:lpstr>
      <vt:lpstr>Unidirectional Method</vt:lpstr>
      <vt:lpstr>Unidirectional Method</vt:lpstr>
      <vt:lpstr>Unidirectional Method</vt:lpstr>
      <vt:lpstr>Unidirectional Method</vt:lpstr>
      <vt:lpstr>Unidirectional Method</vt:lpstr>
      <vt:lpstr>Unidirectional Method</vt:lpstr>
      <vt:lpstr>Methods Compared</vt:lpstr>
      <vt:lpstr>Methods Compared</vt:lpstr>
      <vt:lpstr>Methods Compared</vt:lpstr>
      <vt:lpstr>Methods Compared</vt:lpstr>
      <vt:lpstr>Procedural Notes</vt:lpstr>
      <vt:lpstr>Practical Notes</vt:lpstr>
      <vt:lpstr>Practical Notes</vt:lpstr>
      <vt:lpstr>Practical Notes</vt:lpstr>
      <vt:lpstr>Practical Notes</vt:lpstr>
      <vt:lpstr>Detecting Rogue Access Points</vt:lpstr>
      <vt:lpstr>Detecting Rogue Access Points</vt:lpstr>
      <vt:lpstr>Detecting Rogue Access Points</vt:lpstr>
      <vt:lpstr>Detecting Rogue Access Points</vt:lpstr>
      <vt:lpstr>Detecting Rogue Access Points</vt:lpstr>
      <vt:lpstr>Intrusion Detection Systems</vt:lpstr>
      <vt:lpstr>Security Practices to Use</vt:lpstr>
      <vt:lpstr>Security Practices to Use</vt:lpstr>
      <vt:lpstr>Security Practices to Use</vt:lpstr>
      <vt:lpstr>Security Practices to Use</vt:lpstr>
      <vt:lpstr>Security Practices to Use</vt:lpstr>
      <vt:lpstr>Security Practices to Use</vt:lpstr>
      <vt:lpstr>Security Practices to Use</vt:lpstr>
      <vt:lpstr>Security Practices to Use</vt:lpstr>
      <vt:lpstr>Wireless Network Isolation</vt:lpstr>
      <vt:lpstr>Wireless Network Isolation</vt:lpstr>
      <vt:lpstr>RF Shielding</vt:lpstr>
      <vt:lpstr>RF Shielding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Network Security</dc:title>
  <dc:creator>Kenneth M. Chipps Ph.D.</dc:creator>
  <cp:lastModifiedBy>Kenneth M. Chipps Ph.D.</cp:lastModifiedBy>
  <cp:revision>336</cp:revision>
  <dcterms:created xsi:type="dcterms:W3CDTF">2000-09-27T16:26:34Z</dcterms:created>
  <dcterms:modified xsi:type="dcterms:W3CDTF">2012-11-15T23:34:05Z</dcterms:modified>
</cp:coreProperties>
</file>