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55"/>
  </p:notesMasterIdLst>
  <p:handoutMasterIdLst>
    <p:handoutMasterId r:id="rId56"/>
  </p:handoutMasterIdLst>
  <p:sldIdLst>
    <p:sldId id="396" r:id="rId2"/>
    <p:sldId id="348" r:id="rId3"/>
    <p:sldId id="397" r:id="rId4"/>
    <p:sldId id="333" r:id="rId5"/>
    <p:sldId id="350" r:id="rId6"/>
    <p:sldId id="398" r:id="rId7"/>
    <p:sldId id="334" r:id="rId8"/>
    <p:sldId id="340" r:id="rId9"/>
    <p:sldId id="399" r:id="rId10"/>
    <p:sldId id="335" r:id="rId11"/>
    <p:sldId id="400" r:id="rId12"/>
    <p:sldId id="336" r:id="rId13"/>
    <p:sldId id="337" r:id="rId14"/>
    <p:sldId id="338" r:id="rId15"/>
    <p:sldId id="401" r:id="rId16"/>
    <p:sldId id="351" r:id="rId17"/>
    <p:sldId id="402" r:id="rId18"/>
    <p:sldId id="395" r:id="rId19"/>
    <p:sldId id="343" r:id="rId20"/>
    <p:sldId id="342" r:id="rId21"/>
    <p:sldId id="403" r:id="rId22"/>
    <p:sldId id="345" r:id="rId23"/>
    <p:sldId id="404" r:id="rId24"/>
    <p:sldId id="346" r:id="rId25"/>
    <p:sldId id="383" r:id="rId26"/>
    <p:sldId id="385" r:id="rId27"/>
    <p:sldId id="405" r:id="rId28"/>
    <p:sldId id="347" r:id="rId29"/>
    <p:sldId id="406" r:id="rId30"/>
    <p:sldId id="305" r:id="rId31"/>
    <p:sldId id="407" r:id="rId32"/>
    <p:sldId id="353" r:id="rId33"/>
    <p:sldId id="408" r:id="rId34"/>
    <p:sldId id="355" r:id="rId35"/>
    <p:sldId id="409" r:id="rId36"/>
    <p:sldId id="372" r:id="rId37"/>
    <p:sldId id="410" r:id="rId38"/>
    <p:sldId id="373" r:id="rId39"/>
    <p:sldId id="374" r:id="rId40"/>
    <p:sldId id="375" r:id="rId41"/>
    <p:sldId id="376" r:id="rId42"/>
    <p:sldId id="377" r:id="rId43"/>
    <p:sldId id="306" r:id="rId44"/>
    <p:sldId id="411" r:id="rId45"/>
    <p:sldId id="307" r:id="rId46"/>
    <p:sldId id="369" r:id="rId47"/>
    <p:sldId id="356" r:id="rId48"/>
    <p:sldId id="324" r:id="rId49"/>
    <p:sldId id="325" r:id="rId50"/>
    <p:sldId id="326" r:id="rId51"/>
    <p:sldId id="362" r:id="rId52"/>
    <p:sldId id="420" r:id="rId53"/>
    <p:sldId id="363" r:id="rId54"/>
  </p:sldIdLst>
  <p:sldSz cx="9144000" cy="6858000" type="screen4x3"/>
  <p:notesSz cx="6934200" cy="91186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39"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0" y="28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05138"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22531" name="Rectangle 3"/>
          <p:cNvSpPr>
            <a:spLocks noGrp="1" noChangeArrowheads="1"/>
          </p:cNvSpPr>
          <p:nvPr>
            <p:ph type="dt" sz="quarter" idx="1"/>
          </p:nvPr>
        </p:nvSpPr>
        <p:spPr bwMode="auto">
          <a:xfrm>
            <a:off x="3929063" y="0"/>
            <a:ext cx="3005137"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algn="r" defTabSz="917575">
              <a:defRPr sz="1200" dirty="0">
                <a:latin typeface="Times New Roman" pitchFamily="18" charset="0"/>
                <a:cs typeface="+mn-cs"/>
              </a:defRPr>
            </a:lvl1pPr>
          </a:lstStyle>
          <a:p>
            <a:pPr>
              <a:defRPr/>
            </a:pPr>
            <a:endParaRPr lang="en-US"/>
          </a:p>
        </p:txBody>
      </p:sp>
      <p:sp>
        <p:nvSpPr>
          <p:cNvPr id="22532" name="Rectangle 4"/>
          <p:cNvSpPr>
            <a:spLocks noGrp="1" noChangeArrowheads="1"/>
          </p:cNvSpPr>
          <p:nvPr>
            <p:ph type="ftr" sz="quarter" idx="2"/>
          </p:nvPr>
        </p:nvSpPr>
        <p:spPr bwMode="auto">
          <a:xfrm>
            <a:off x="0" y="8662988"/>
            <a:ext cx="3005138"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22533" name="Rectangle 5"/>
          <p:cNvSpPr>
            <a:spLocks noGrp="1" noChangeArrowheads="1"/>
          </p:cNvSpPr>
          <p:nvPr>
            <p:ph type="sldNum" sz="quarter" idx="3"/>
          </p:nvPr>
        </p:nvSpPr>
        <p:spPr bwMode="auto">
          <a:xfrm>
            <a:off x="3929063" y="8662988"/>
            <a:ext cx="3005137"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algn="r" defTabSz="917575">
              <a:defRPr sz="1200">
                <a:latin typeface="Times New Roman" pitchFamily="18" charset="0"/>
                <a:cs typeface="+mn-cs"/>
              </a:defRPr>
            </a:lvl1pPr>
          </a:lstStyle>
          <a:p>
            <a:pPr>
              <a:defRPr/>
            </a:pPr>
            <a:fld id="{17E486FE-1F01-4AA9-945D-29F0C0202DD6}" type="slidenum">
              <a:rPr lang="en-US"/>
              <a:pPr>
                <a:defRPr/>
              </a:pPr>
              <a:t>‹#›</a:t>
            </a:fld>
            <a:endParaRPr lang="en-US" dirty="0"/>
          </a:p>
        </p:txBody>
      </p:sp>
    </p:spTree>
    <p:extLst>
      <p:ext uri="{BB962C8B-B14F-4D97-AF65-F5344CB8AC3E}">
        <p14:creationId xmlns:p14="http://schemas.microsoft.com/office/powerpoint/2010/main" val="3383570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05138"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3075" name="Rectangle 3"/>
          <p:cNvSpPr>
            <a:spLocks noGrp="1" noChangeArrowheads="1"/>
          </p:cNvSpPr>
          <p:nvPr>
            <p:ph type="dt" idx="1"/>
          </p:nvPr>
        </p:nvSpPr>
        <p:spPr bwMode="auto">
          <a:xfrm>
            <a:off x="3929063" y="0"/>
            <a:ext cx="3005137"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algn="r" defTabSz="917575">
              <a:defRPr sz="1200" dirty="0">
                <a:latin typeface="Times New Roman" pitchFamily="18" charset="0"/>
                <a:cs typeface="+mn-cs"/>
              </a:defRPr>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87450" y="684213"/>
            <a:ext cx="4559300" cy="3419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23925" y="4332288"/>
            <a:ext cx="5086350" cy="4102100"/>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62988"/>
            <a:ext cx="3005138"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3929063" y="8662988"/>
            <a:ext cx="3005137"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algn="r" defTabSz="917575">
              <a:defRPr sz="1200">
                <a:latin typeface="Times New Roman" pitchFamily="18" charset="0"/>
                <a:cs typeface="+mn-cs"/>
              </a:defRPr>
            </a:lvl1pPr>
          </a:lstStyle>
          <a:p>
            <a:pPr>
              <a:defRPr/>
            </a:pPr>
            <a:fld id="{7697B145-E88E-436F-990F-D4BB7317E475}" type="slidenum">
              <a:rPr lang="en-US"/>
              <a:pPr>
                <a:defRPr/>
              </a:pPr>
              <a:t>‹#›</a:t>
            </a:fld>
            <a:endParaRPr lang="en-US" dirty="0"/>
          </a:p>
        </p:txBody>
      </p:sp>
    </p:spTree>
    <p:extLst>
      <p:ext uri="{BB962C8B-B14F-4D97-AF65-F5344CB8AC3E}">
        <p14:creationId xmlns:p14="http://schemas.microsoft.com/office/powerpoint/2010/main" val="2267610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DF1795A1-C757-41CA-AB21-0F58DDD11A0D}" type="slidenum">
              <a:rPr lang="en-US"/>
              <a:pPr>
                <a:defRPr/>
              </a:pPr>
              <a:t>‹#›</a:t>
            </a:fld>
            <a:endParaRPr lang="en-US" dirty="0"/>
          </a:p>
        </p:txBody>
      </p:sp>
    </p:spTree>
    <p:extLst>
      <p:ext uri="{BB962C8B-B14F-4D97-AF65-F5344CB8AC3E}">
        <p14:creationId xmlns:p14="http://schemas.microsoft.com/office/powerpoint/2010/main" val="166820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41B216A-3C00-4A42-A359-168FD8D5C4AF}" type="slidenum">
              <a:rPr lang="en-US"/>
              <a:pPr>
                <a:defRPr/>
              </a:pPr>
              <a:t>‹#›</a:t>
            </a:fld>
            <a:endParaRPr lang="en-US" dirty="0"/>
          </a:p>
        </p:txBody>
      </p:sp>
    </p:spTree>
    <p:extLst>
      <p:ext uri="{BB962C8B-B14F-4D97-AF65-F5344CB8AC3E}">
        <p14:creationId xmlns:p14="http://schemas.microsoft.com/office/powerpoint/2010/main" val="2635950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BF84C5D-AC22-4FF5-AEA8-6B52A3A6C186}" type="slidenum">
              <a:rPr lang="en-US"/>
              <a:pPr>
                <a:defRPr/>
              </a:pPr>
              <a:t>‹#›</a:t>
            </a:fld>
            <a:endParaRPr lang="en-US" dirty="0"/>
          </a:p>
        </p:txBody>
      </p:sp>
    </p:spTree>
    <p:extLst>
      <p:ext uri="{BB962C8B-B14F-4D97-AF65-F5344CB8AC3E}">
        <p14:creationId xmlns:p14="http://schemas.microsoft.com/office/powerpoint/2010/main" val="3692723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8FC4445-274C-415F-8EA8-98E065AA2FB2}" type="slidenum">
              <a:rPr lang="en-US"/>
              <a:pPr>
                <a:defRPr/>
              </a:pPr>
              <a:t>‹#›</a:t>
            </a:fld>
            <a:endParaRPr lang="en-US" dirty="0"/>
          </a:p>
        </p:txBody>
      </p:sp>
    </p:spTree>
    <p:extLst>
      <p:ext uri="{BB962C8B-B14F-4D97-AF65-F5344CB8AC3E}">
        <p14:creationId xmlns:p14="http://schemas.microsoft.com/office/powerpoint/2010/main" val="720096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AA95F06-DBBA-45F2-AECF-0464795E19FE}" type="slidenum">
              <a:rPr lang="en-US"/>
              <a:pPr>
                <a:defRPr/>
              </a:pPr>
              <a:t>‹#›</a:t>
            </a:fld>
            <a:endParaRPr lang="en-US" dirty="0"/>
          </a:p>
        </p:txBody>
      </p:sp>
    </p:spTree>
    <p:extLst>
      <p:ext uri="{BB962C8B-B14F-4D97-AF65-F5344CB8AC3E}">
        <p14:creationId xmlns:p14="http://schemas.microsoft.com/office/powerpoint/2010/main" val="627022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7AB5D8-7AB9-4225-B198-D9812BD8202E}" type="slidenum">
              <a:rPr lang="en-US"/>
              <a:pPr>
                <a:defRPr/>
              </a:pPr>
              <a:t>‹#›</a:t>
            </a:fld>
            <a:endParaRPr lang="en-US" dirty="0"/>
          </a:p>
        </p:txBody>
      </p:sp>
    </p:spTree>
    <p:extLst>
      <p:ext uri="{BB962C8B-B14F-4D97-AF65-F5344CB8AC3E}">
        <p14:creationId xmlns:p14="http://schemas.microsoft.com/office/powerpoint/2010/main" val="111150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39674F6-D51F-44CC-85F5-23D7D0C18532}" type="slidenum">
              <a:rPr lang="en-US"/>
              <a:pPr>
                <a:defRPr/>
              </a:pPr>
              <a:t>‹#›</a:t>
            </a:fld>
            <a:endParaRPr lang="en-US" dirty="0"/>
          </a:p>
        </p:txBody>
      </p:sp>
    </p:spTree>
    <p:extLst>
      <p:ext uri="{BB962C8B-B14F-4D97-AF65-F5344CB8AC3E}">
        <p14:creationId xmlns:p14="http://schemas.microsoft.com/office/powerpoint/2010/main" val="34981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AE1DC05-65AF-4D87-8C64-21E394914A46}" type="slidenum">
              <a:rPr lang="en-US"/>
              <a:pPr>
                <a:defRPr/>
              </a:pPr>
              <a:t>‹#›</a:t>
            </a:fld>
            <a:endParaRPr lang="en-US" dirty="0"/>
          </a:p>
        </p:txBody>
      </p:sp>
    </p:spTree>
    <p:extLst>
      <p:ext uri="{BB962C8B-B14F-4D97-AF65-F5344CB8AC3E}">
        <p14:creationId xmlns:p14="http://schemas.microsoft.com/office/powerpoint/2010/main" val="96521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C3FB806-3693-4448-B32F-A69723B0E68A}" type="slidenum">
              <a:rPr lang="en-US"/>
              <a:pPr>
                <a:defRPr/>
              </a:pPr>
              <a:t>‹#›</a:t>
            </a:fld>
            <a:endParaRPr lang="en-US" dirty="0"/>
          </a:p>
        </p:txBody>
      </p:sp>
    </p:spTree>
    <p:extLst>
      <p:ext uri="{BB962C8B-B14F-4D97-AF65-F5344CB8AC3E}">
        <p14:creationId xmlns:p14="http://schemas.microsoft.com/office/powerpoint/2010/main" val="67301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66498EC-97F2-46FA-A46C-F382A189418D}" type="slidenum">
              <a:rPr lang="en-US"/>
              <a:pPr>
                <a:defRPr/>
              </a:pPr>
              <a:t>‹#›</a:t>
            </a:fld>
            <a:endParaRPr lang="en-US" dirty="0"/>
          </a:p>
        </p:txBody>
      </p:sp>
    </p:spTree>
    <p:extLst>
      <p:ext uri="{BB962C8B-B14F-4D97-AF65-F5344CB8AC3E}">
        <p14:creationId xmlns:p14="http://schemas.microsoft.com/office/powerpoint/2010/main" val="418039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09AD4418-E859-4325-A6A1-CA9727737449}" type="slidenum">
              <a:rPr lang="en-US"/>
              <a:pPr>
                <a:defRPr/>
              </a:pPr>
              <a:t>‹#›</a:t>
            </a:fld>
            <a:endParaRPr lang="en-US" dirty="0"/>
          </a:p>
        </p:txBody>
      </p:sp>
    </p:spTree>
    <p:extLst>
      <p:ext uri="{BB962C8B-B14F-4D97-AF65-F5344CB8AC3E}">
        <p14:creationId xmlns:p14="http://schemas.microsoft.com/office/powerpoint/2010/main" val="440945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14AD9E-8BA3-46AC-A676-8527F3B8FCF6}" type="slidenum">
              <a:rPr lang="en-US"/>
              <a:pPr>
                <a:defRPr/>
              </a:pPr>
              <a:t>‹#›</a:t>
            </a:fld>
            <a:endParaRPr lang="en-US" dirty="0"/>
          </a:p>
        </p:txBody>
      </p:sp>
    </p:spTree>
    <p:extLst>
      <p:ext uri="{BB962C8B-B14F-4D97-AF65-F5344CB8AC3E}">
        <p14:creationId xmlns:p14="http://schemas.microsoft.com/office/powerpoint/2010/main" val="2218157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EFC3809-C238-4462-9571-F95C96FF338D}" type="slidenum">
              <a:rPr lang="en-US"/>
              <a:pPr>
                <a:defRPr/>
              </a:pPr>
              <a:t>‹#›</a:t>
            </a:fld>
            <a:endParaRPr lang="en-US" dirty="0"/>
          </a:p>
        </p:txBody>
      </p:sp>
    </p:spTree>
    <p:extLst>
      <p:ext uri="{BB962C8B-B14F-4D97-AF65-F5344CB8AC3E}">
        <p14:creationId xmlns:p14="http://schemas.microsoft.com/office/powerpoint/2010/main" val="2442703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1F76648-0DBC-4EC3-A8D8-B8832FCFF66E}" type="slidenum">
              <a:rPr lang="en-US"/>
              <a:pPr>
                <a:defRPr/>
              </a:pPr>
              <a:t>‹#›</a:t>
            </a:fld>
            <a:endParaRPr lang="en-US" dirty="0"/>
          </a:p>
        </p:txBody>
      </p:sp>
    </p:spTree>
    <p:extLst>
      <p:ext uri="{BB962C8B-B14F-4D97-AF65-F5344CB8AC3E}">
        <p14:creationId xmlns:p14="http://schemas.microsoft.com/office/powerpoint/2010/main" val="2411539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atin typeface="Arial" charset="0"/>
                <a:cs typeface="+mn-cs"/>
              </a:defRPr>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Arial" charset="0"/>
                <a:cs typeface="+mn-cs"/>
              </a:defRPr>
            </a:lvl1pPr>
          </a:lstStyle>
          <a:p>
            <a:pPr>
              <a:defRPr/>
            </a:pPr>
            <a:r>
              <a:rPr lang="en-US"/>
              <a:t>Copyright 2005-2008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D54E8B3-C406-4A4E-A23C-481DDAD69B3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7"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smtClean="0"/>
              <a:t>Regulation of Wireless Systems</a:t>
            </a:r>
          </a:p>
        </p:txBody>
      </p:sp>
      <p:sp>
        <p:nvSpPr>
          <p:cNvPr id="3075" name="Rectangle 3"/>
          <p:cNvSpPr>
            <a:spLocks noGrp="1" noChangeArrowheads="1"/>
          </p:cNvSpPr>
          <p:nvPr>
            <p:ph type="subTitle" idx="1"/>
          </p:nvPr>
        </p:nvSpPr>
        <p:spPr/>
        <p:txBody>
          <a:bodyPr/>
          <a:lstStyle/>
          <a:p>
            <a:pPr eaLnBrk="1" hangingPunct="1"/>
            <a:r>
              <a:rPr lang="en-US" sz="2400" smtClean="0"/>
              <a:t>Last Update 2008.12.06</a:t>
            </a:r>
          </a:p>
          <a:p>
            <a:pPr eaLnBrk="1" hangingPunct="1"/>
            <a:r>
              <a:rPr lang="en-US" sz="2400" smtClean="0"/>
              <a:t>1.2.0</a:t>
            </a:r>
          </a:p>
        </p:txBody>
      </p:sp>
      <p:sp>
        <p:nvSpPr>
          <p:cNvPr id="30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CE3C75B-DBE9-4FAA-9271-3EB5BF1EA2CE}" type="slidenum">
              <a:rPr lang="en-US" smtClean="0"/>
              <a:pPr eaLnBrk="1" hangingPunct="1"/>
              <a:t>1</a:t>
            </a:fld>
            <a:endParaRPr lang="en-US" smtClean="0"/>
          </a:p>
        </p:txBody>
      </p:sp>
      <p:sp>
        <p:nvSpPr>
          <p:cNvPr id="3077" name="Footer Placeholder 6"/>
          <p:cNvSpPr>
            <a:spLocks noGrp="1"/>
          </p:cNvSpPr>
          <p:nvPr>
            <p:ph type="ftr" sz="quarter" idx="11"/>
          </p:nvPr>
        </p:nvSpPr>
        <p:spPr>
          <a:xfrm>
            <a:off x="2667000" y="6245225"/>
            <a:ext cx="4038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CEPT</a:t>
            </a:r>
          </a:p>
        </p:txBody>
      </p:sp>
      <p:sp>
        <p:nvSpPr>
          <p:cNvPr id="12291" name="Rectangle 3"/>
          <p:cNvSpPr>
            <a:spLocks noGrp="1" noChangeArrowheads="1"/>
          </p:cNvSpPr>
          <p:nvPr>
            <p:ph idx="1"/>
          </p:nvPr>
        </p:nvSpPr>
        <p:spPr/>
        <p:txBody>
          <a:bodyPr/>
          <a:lstStyle/>
          <a:p>
            <a:pPr eaLnBrk="1" hangingPunct="1">
              <a:lnSpc>
                <a:spcPct val="90000"/>
              </a:lnSpc>
            </a:pPr>
            <a:r>
              <a:rPr lang="en-US" smtClean="0"/>
              <a:t>Members of CEPT and most other European telecommunications related bodies include as of early 2003</a:t>
            </a:r>
          </a:p>
          <a:p>
            <a:pPr lvl="1" eaLnBrk="1" hangingPunct="1">
              <a:lnSpc>
                <a:spcPct val="90000"/>
              </a:lnSpc>
            </a:pPr>
            <a:r>
              <a:rPr lang="en-US" smtClean="0"/>
              <a:t>Albania</a:t>
            </a:r>
          </a:p>
          <a:p>
            <a:pPr lvl="1" eaLnBrk="1" hangingPunct="1">
              <a:lnSpc>
                <a:spcPct val="90000"/>
              </a:lnSpc>
            </a:pPr>
            <a:r>
              <a:rPr lang="en-US" smtClean="0"/>
              <a:t>Andorra</a:t>
            </a:r>
          </a:p>
          <a:p>
            <a:pPr lvl="1" eaLnBrk="1" hangingPunct="1">
              <a:lnSpc>
                <a:spcPct val="90000"/>
              </a:lnSpc>
            </a:pPr>
            <a:r>
              <a:rPr lang="en-US" smtClean="0"/>
              <a:t>Austria</a:t>
            </a:r>
          </a:p>
          <a:p>
            <a:pPr lvl="1" eaLnBrk="1" hangingPunct="1">
              <a:lnSpc>
                <a:spcPct val="90000"/>
              </a:lnSpc>
            </a:pPr>
            <a:r>
              <a:rPr lang="en-US" smtClean="0"/>
              <a:t>Azerbaijan</a:t>
            </a:r>
          </a:p>
          <a:p>
            <a:pPr lvl="1" eaLnBrk="1" hangingPunct="1">
              <a:lnSpc>
                <a:spcPct val="90000"/>
              </a:lnSpc>
            </a:pPr>
            <a:r>
              <a:rPr lang="en-US" smtClean="0"/>
              <a:t>Belgium</a:t>
            </a:r>
          </a:p>
          <a:p>
            <a:pPr lvl="1" eaLnBrk="1" hangingPunct="1">
              <a:lnSpc>
                <a:spcPct val="90000"/>
              </a:lnSpc>
            </a:pPr>
            <a:r>
              <a:rPr lang="en-US" smtClean="0"/>
              <a:t>Bosnia and Herzegovina</a:t>
            </a:r>
          </a:p>
          <a:p>
            <a:pPr lvl="1" eaLnBrk="1" hangingPunct="1">
              <a:lnSpc>
                <a:spcPct val="90000"/>
              </a:lnSpc>
            </a:pPr>
            <a:r>
              <a:rPr lang="en-US" smtClean="0"/>
              <a:t>Bulgaria</a:t>
            </a:r>
          </a:p>
        </p:txBody>
      </p:sp>
      <p:sp>
        <p:nvSpPr>
          <p:cNvPr id="1229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229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83BACEE-B309-4EE3-98D6-BA0F12243775}" type="slidenum">
              <a:rPr lang="en-US" smtClean="0"/>
              <a:pPr eaLnBrk="1" hangingPunct="1"/>
              <a:t>10</a:t>
            </a:fld>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CEPT</a:t>
            </a:r>
          </a:p>
        </p:txBody>
      </p:sp>
      <p:sp>
        <p:nvSpPr>
          <p:cNvPr id="13315" name="Content Placeholder 2"/>
          <p:cNvSpPr>
            <a:spLocks noGrp="1"/>
          </p:cNvSpPr>
          <p:nvPr>
            <p:ph idx="1"/>
          </p:nvPr>
        </p:nvSpPr>
        <p:spPr/>
        <p:txBody>
          <a:bodyPr/>
          <a:lstStyle/>
          <a:p>
            <a:pPr lvl="1" eaLnBrk="1" hangingPunct="1">
              <a:lnSpc>
                <a:spcPct val="90000"/>
              </a:lnSpc>
            </a:pPr>
            <a:r>
              <a:rPr lang="en-US" smtClean="0"/>
              <a:t>Croatia</a:t>
            </a:r>
          </a:p>
          <a:p>
            <a:pPr lvl="1" eaLnBrk="1" hangingPunct="1">
              <a:lnSpc>
                <a:spcPct val="90000"/>
              </a:lnSpc>
            </a:pPr>
            <a:r>
              <a:rPr lang="en-US" smtClean="0"/>
              <a:t>Cyprus</a:t>
            </a:r>
          </a:p>
          <a:p>
            <a:pPr lvl="1" eaLnBrk="1" hangingPunct="1">
              <a:lnSpc>
                <a:spcPct val="90000"/>
              </a:lnSpc>
            </a:pPr>
            <a:r>
              <a:rPr lang="en-US" smtClean="0"/>
              <a:t>Czech Republic</a:t>
            </a:r>
          </a:p>
          <a:p>
            <a:pPr lvl="1" eaLnBrk="1" hangingPunct="1">
              <a:lnSpc>
                <a:spcPct val="90000"/>
              </a:lnSpc>
            </a:pPr>
            <a:r>
              <a:rPr lang="en-US" smtClean="0"/>
              <a:t>Denmark</a:t>
            </a:r>
          </a:p>
          <a:p>
            <a:pPr lvl="1" eaLnBrk="1" hangingPunct="1">
              <a:lnSpc>
                <a:spcPct val="90000"/>
              </a:lnSpc>
            </a:pPr>
            <a:r>
              <a:rPr lang="en-US" smtClean="0"/>
              <a:t>Estonia</a:t>
            </a:r>
          </a:p>
          <a:p>
            <a:pPr lvl="1" eaLnBrk="1" hangingPunct="1">
              <a:lnSpc>
                <a:spcPct val="90000"/>
              </a:lnSpc>
            </a:pPr>
            <a:r>
              <a:rPr lang="en-US" smtClean="0"/>
              <a:t>Finland</a:t>
            </a:r>
          </a:p>
          <a:p>
            <a:pPr lvl="1" eaLnBrk="1" hangingPunct="1">
              <a:lnSpc>
                <a:spcPct val="90000"/>
              </a:lnSpc>
            </a:pPr>
            <a:r>
              <a:rPr lang="en-US" smtClean="0"/>
              <a:t>France</a:t>
            </a:r>
          </a:p>
          <a:p>
            <a:pPr lvl="1" eaLnBrk="1" hangingPunct="1">
              <a:lnSpc>
                <a:spcPct val="90000"/>
              </a:lnSpc>
            </a:pPr>
            <a:r>
              <a:rPr lang="en-US" smtClean="0"/>
              <a:t>Germany</a:t>
            </a:r>
          </a:p>
          <a:p>
            <a:pPr lvl="1" eaLnBrk="1" hangingPunct="1">
              <a:lnSpc>
                <a:spcPct val="90000"/>
              </a:lnSpc>
            </a:pPr>
            <a:r>
              <a:rPr lang="en-US" smtClean="0"/>
              <a:t>Great Britain</a:t>
            </a:r>
          </a:p>
          <a:p>
            <a:pPr lvl="1" eaLnBrk="1" hangingPunct="1">
              <a:lnSpc>
                <a:spcPct val="90000"/>
              </a:lnSpc>
            </a:pPr>
            <a:r>
              <a:rPr lang="en-US" smtClean="0"/>
              <a:t>Greece</a:t>
            </a:r>
          </a:p>
        </p:txBody>
      </p:sp>
      <p:sp>
        <p:nvSpPr>
          <p:cNvPr id="1331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C58B13D-2BAA-4618-ADBB-500C17248FB3}" type="slidenum">
              <a:rPr lang="en-US" smtClean="0"/>
              <a:pPr eaLnBrk="1" hangingPunct="1"/>
              <a:t>11</a:t>
            </a:fld>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CEPT</a:t>
            </a:r>
          </a:p>
        </p:txBody>
      </p:sp>
      <p:sp>
        <p:nvSpPr>
          <p:cNvPr id="14339" name="Rectangle 3"/>
          <p:cNvSpPr>
            <a:spLocks noGrp="1" noChangeArrowheads="1"/>
          </p:cNvSpPr>
          <p:nvPr>
            <p:ph idx="1"/>
          </p:nvPr>
        </p:nvSpPr>
        <p:spPr/>
        <p:txBody>
          <a:bodyPr/>
          <a:lstStyle/>
          <a:p>
            <a:pPr lvl="1" eaLnBrk="1" hangingPunct="1">
              <a:lnSpc>
                <a:spcPct val="90000"/>
              </a:lnSpc>
            </a:pPr>
            <a:r>
              <a:rPr lang="en-US" smtClean="0"/>
              <a:t>Hungary</a:t>
            </a:r>
          </a:p>
          <a:p>
            <a:pPr lvl="1" eaLnBrk="1" hangingPunct="1">
              <a:lnSpc>
                <a:spcPct val="90000"/>
              </a:lnSpc>
            </a:pPr>
            <a:r>
              <a:rPr lang="en-US" smtClean="0"/>
              <a:t>Iceland</a:t>
            </a:r>
          </a:p>
          <a:p>
            <a:pPr lvl="1" eaLnBrk="1" hangingPunct="1">
              <a:lnSpc>
                <a:spcPct val="90000"/>
              </a:lnSpc>
            </a:pPr>
            <a:r>
              <a:rPr lang="en-US" smtClean="0"/>
              <a:t>Ireland</a:t>
            </a:r>
          </a:p>
          <a:p>
            <a:pPr lvl="1" eaLnBrk="1" hangingPunct="1">
              <a:lnSpc>
                <a:spcPct val="90000"/>
              </a:lnSpc>
            </a:pPr>
            <a:r>
              <a:rPr lang="en-US" smtClean="0"/>
              <a:t>Italy</a:t>
            </a:r>
          </a:p>
          <a:p>
            <a:pPr lvl="1" eaLnBrk="1" hangingPunct="1">
              <a:lnSpc>
                <a:spcPct val="90000"/>
              </a:lnSpc>
            </a:pPr>
            <a:r>
              <a:rPr lang="en-US" smtClean="0"/>
              <a:t>Latvia</a:t>
            </a:r>
          </a:p>
          <a:p>
            <a:pPr lvl="1" eaLnBrk="1" hangingPunct="1">
              <a:lnSpc>
                <a:spcPct val="90000"/>
              </a:lnSpc>
            </a:pPr>
            <a:r>
              <a:rPr lang="en-US" smtClean="0"/>
              <a:t>Liechtenstein</a:t>
            </a:r>
          </a:p>
          <a:p>
            <a:pPr lvl="1" eaLnBrk="1" hangingPunct="1">
              <a:lnSpc>
                <a:spcPct val="90000"/>
              </a:lnSpc>
            </a:pPr>
            <a:r>
              <a:rPr lang="en-US" smtClean="0"/>
              <a:t>Lithuania</a:t>
            </a:r>
          </a:p>
          <a:p>
            <a:pPr lvl="1" eaLnBrk="1" hangingPunct="1">
              <a:lnSpc>
                <a:spcPct val="90000"/>
              </a:lnSpc>
            </a:pPr>
            <a:r>
              <a:rPr lang="en-US" smtClean="0"/>
              <a:t>Luxembourg</a:t>
            </a:r>
          </a:p>
          <a:p>
            <a:pPr lvl="1" eaLnBrk="1" hangingPunct="1">
              <a:lnSpc>
                <a:spcPct val="90000"/>
              </a:lnSpc>
            </a:pPr>
            <a:r>
              <a:rPr lang="en-US" smtClean="0"/>
              <a:t>Macedonia</a:t>
            </a:r>
          </a:p>
          <a:p>
            <a:pPr lvl="1" eaLnBrk="1" hangingPunct="1">
              <a:lnSpc>
                <a:spcPct val="90000"/>
              </a:lnSpc>
            </a:pPr>
            <a:r>
              <a:rPr lang="en-US" smtClean="0"/>
              <a:t>Malta</a:t>
            </a:r>
          </a:p>
        </p:txBody>
      </p:sp>
      <p:sp>
        <p:nvSpPr>
          <p:cNvPr id="1434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434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19D3292-9F4D-4728-89D2-D4A002301B79}" type="slidenum">
              <a:rPr lang="en-US" smtClean="0"/>
              <a:pPr eaLnBrk="1" hangingPunct="1"/>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CEPT</a:t>
            </a:r>
          </a:p>
        </p:txBody>
      </p:sp>
      <p:sp>
        <p:nvSpPr>
          <p:cNvPr id="15363" name="Rectangle 3"/>
          <p:cNvSpPr>
            <a:spLocks noGrp="1" noChangeArrowheads="1"/>
          </p:cNvSpPr>
          <p:nvPr>
            <p:ph idx="1"/>
          </p:nvPr>
        </p:nvSpPr>
        <p:spPr/>
        <p:txBody>
          <a:bodyPr/>
          <a:lstStyle/>
          <a:p>
            <a:pPr lvl="1" eaLnBrk="1" hangingPunct="1">
              <a:lnSpc>
                <a:spcPct val="90000"/>
              </a:lnSpc>
            </a:pPr>
            <a:r>
              <a:rPr lang="en-US" smtClean="0"/>
              <a:t>Moldova</a:t>
            </a:r>
          </a:p>
          <a:p>
            <a:pPr lvl="1" eaLnBrk="1" hangingPunct="1">
              <a:lnSpc>
                <a:spcPct val="90000"/>
              </a:lnSpc>
            </a:pPr>
            <a:r>
              <a:rPr lang="en-US" smtClean="0"/>
              <a:t>Monaco</a:t>
            </a:r>
          </a:p>
          <a:p>
            <a:pPr lvl="1" eaLnBrk="1" hangingPunct="1">
              <a:lnSpc>
                <a:spcPct val="90000"/>
              </a:lnSpc>
            </a:pPr>
            <a:r>
              <a:rPr lang="en-US" smtClean="0"/>
              <a:t>Netherlands</a:t>
            </a:r>
          </a:p>
          <a:p>
            <a:pPr lvl="1" eaLnBrk="1" hangingPunct="1">
              <a:lnSpc>
                <a:spcPct val="90000"/>
              </a:lnSpc>
            </a:pPr>
            <a:r>
              <a:rPr lang="en-US" smtClean="0"/>
              <a:t>Norway</a:t>
            </a:r>
          </a:p>
          <a:p>
            <a:pPr lvl="1" eaLnBrk="1" hangingPunct="1">
              <a:lnSpc>
                <a:spcPct val="90000"/>
              </a:lnSpc>
            </a:pPr>
            <a:r>
              <a:rPr lang="en-US" smtClean="0"/>
              <a:t>Poland</a:t>
            </a:r>
          </a:p>
          <a:p>
            <a:pPr lvl="1" eaLnBrk="1" hangingPunct="1">
              <a:lnSpc>
                <a:spcPct val="90000"/>
              </a:lnSpc>
            </a:pPr>
            <a:r>
              <a:rPr lang="en-US" smtClean="0"/>
              <a:t>Portugal</a:t>
            </a:r>
          </a:p>
          <a:p>
            <a:pPr lvl="1" eaLnBrk="1" hangingPunct="1">
              <a:lnSpc>
                <a:spcPct val="90000"/>
              </a:lnSpc>
            </a:pPr>
            <a:r>
              <a:rPr lang="en-US" smtClean="0"/>
              <a:t>Romania</a:t>
            </a:r>
          </a:p>
          <a:p>
            <a:pPr lvl="1" eaLnBrk="1" hangingPunct="1">
              <a:lnSpc>
                <a:spcPct val="90000"/>
              </a:lnSpc>
            </a:pPr>
            <a:r>
              <a:rPr lang="en-US" smtClean="0"/>
              <a:t>Russian Federation</a:t>
            </a:r>
          </a:p>
          <a:p>
            <a:pPr lvl="1" eaLnBrk="1" hangingPunct="1">
              <a:lnSpc>
                <a:spcPct val="90000"/>
              </a:lnSpc>
            </a:pPr>
            <a:r>
              <a:rPr lang="en-US" smtClean="0"/>
              <a:t>San Marino</a:t>
            </a:r>
          </a:p>
          <a:p>
            <a:pPr lvl="1" eaLnBrk="1" hangingPunct="1">
              <a:lnSpc>
                <a:spcPct val="90000"/>
              </a:lnSpc>
            </a:pPr>
            <a:r>
              <a:rPr lang="en-US" smtClean="0"/>
              <a:t>Slovakia</a:t>
            </a:r>
          </a:p>
        </p:txBody>
      </p:sp>
      <p:sp>
        <p:nvSpPr>
          <p:cNvPr id="153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53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9D2DDAB-94F3-4B56-8DB2-78B0CDF04A4C}" type="slidenum">
              <a:rPr lang="en-US" smtClean="0"/>
              <a:pPr eaLnBrk="1" hangingPunct="1"/>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CEPT</a:t>
            </a:r>
          </a:p>
        </p:txBody>
      </p:sp>
      <p:sp>
        <p:nvSpPr>
          <p:cNvPr id="16387" name="Rectangle 3"/>
          <p:cNvSpPr>
            <a:spLocks noGrp="1" noChangeArrowheads="1"/>
          </p:cNvSpPr>
          <p:nvPr>
            <p:ph idx="1"/>
          </p:nvPr>
        </p:nvSpPr>
        <p:spPr/>
        <p:txBody>
          <a:bodyPr/>
          <a:lstStyle/>
          <a:p>
            <a:pPr lvl="1" eaLnBrk="1" hangingPunct="1">
              <a:lnSpc>
                <a:spcPct val="90000"/>
              </a:lnSpc>
            </a:pPr>
            <a:r>
              <a:rPr lang="en-US" smtClean="0"/>
              <a:t>Slovenia</a:t>
            </a:r>
          </a:p>
          <a:p>
            <a:pPr lvl="1" eaLnBrk="1" hangingPunct="1">
              <a:lnSpc>
                <a:spcPct val="90000"/>
              </a:lnSpc>
            </a:pPr>
            <a:r>
              <a:rPr lang="en-US" smtClean="0"/>
              <a:t>Spain</a:t>
            </a:r>
          </a:p>
          <a:p>
            <a:pPr lvl="1" eaLnBrk="1" hangingPunct="1">
              <a:lnSpc>
                <a:spcPct val="90000"/>
              </a:lnSpc>
            </a:pPr>
            <a:r>
              <a:rPr lang="en-US" smtClean="0"/>
              <a:t>Sweden</a:t>
            </a:r>
          </a:p>
          <a:p>
            <a:pPr lvl="1" eaLnBrk="1" hangingPunct="1">
              <a:lnSpc>
                <a:spcPct val="90000"/>
              </a:lnSpc>
            </a:pPr>
            <a:r>
              <a:rPr lang="en-US" smtClean="0"/>
              <a:t>Switzerland</a:t>
            </a:r>
          </a:p>
          <a:p>
            <a:pPr lvl="1" eaLnBrk="1" hangingPunct="1"/>
            <a:r>
              <a:rPr lang="en-US" smtClean="0"/>
              <a:t>Turkey</a:t>
            </a:r>
          </a:p>
          <a:p>
            <a:pPr lvl="1" eaLnBrk="1" hangingPunct="1"/>
            <a:r>
              <a:rPr lang="en-US" smtClean="0"/>
              <a:t>Ukraine</a:t>
            </a:r>
          </a:p>
          <a:p>
            <a:pPr lvl="1" eaLnBrk="1" hangingPunct="1"/>
            <a:r>
              <a:rPr lang="en-US" smtClean="0"/>
              <a:t>Vatican</a:t>
            </a:r>
          </a:p>
          <a:p>
            <a:pPr lvl="1" eaLnBrk="1" hangingPunct="1"/>
            <a:r>
              <a:rPr lang="en-US" smtClean="0"/>
              <a:t>Yugoslavia</a:t>
            </a:r>
          </a:p>
        </p:txBody>
      </p:sp>
      <p:sp>
        <p:nvSpPr>
          <p:cNvPr id="1638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63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427942B-C452-41DE-B917-D6ABD7E4AEA8}" type="slidenum">
              <a:rPr lang="en-US" smtClean="0"/>
              <a:pPr eaLnBrk="1" hangingPunct="1"/>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CEPT</a:t>
            </a:r>
          </a:p>
        </p:txBody>
      </p:sp>
      <p:sp>
        <p:nvSpPr>
          <p:cNvPr id="17411" name="Content Placeholder 2"/>
          <p:cNvSpPr>
            <a:spLocks noGrp="1"/>
          </p:cNvSpPr>
          <p:nvPr>
            <p:ph idx="1"/>
          </p:nvPr>
        </p:nvSpPr>
        <p:spPr/>
        <p:txBody>
          <a:bodyPr/>
          <a:lstStyle/>
          <a:p>
            <a:pPr eaLnBrk="1" hangingPunct="1"/>
            <a:r>
              <a:rPr lang="en-US" smtClean="0"/>
              <a:t>CEPT regulations that relate to wireless networks include</a:t>
            </a:r>
          </a:p>
          <a:p>
            <a:pPr lvl="1" eaLnBrk="1" hangingPunct="1"/>
            <a:r>
              <a:rPr lang="en-US" smtClean="0"/>
              <a:t>CEPT/ERC/REC 70-03</a:t>
            </a:r>
          </a:p>
          <a:p>
            <a:pPr lvl="1" eaLnBrk="1" hangingPunct="1"/>
            <a:r>
              <a:rPr lang="en-US" smtClean="0"/>
              <a:t>ERC Report 072</a:t>
            </a:r>
          </a:p>
          <a:p>
            <a:pPr lvl="1" eaLnBrk="1" hangingPunct="1"/>
            <a:r>
              <a:rPr lang="en-US" smtClean="0"/>
              <a:t>ERC Report 067</a:t>
            </a:r>
          </a:p>
          <a:p>
            <a:pPr lvl="1" eaLnBrk="1" hangingPunct="1"/>
            <a:r>
              <a:rPr lang="en-US" smtClean="0"/>
              <a:t>CEPT/ERC/DEC(96)03</a:t>
            </a:r>
          </a:p>
          <a:p>
            <a:pPr lvl="1" eaLnBrk="1" hangingPunct="1"/>
            <a:r>
              <a:rPr lang="en-US" smtClean="0"/>
              <a:t>CEPT/ERC/DEC(99)23</a:t>
            </a:r>
          </a:p>
          <a:p>
            <a:pPr lvl="1" eaLnBrk="1" hangingPunct="1"/>
            <a:r>
              <a:rPr lang="en-US" smtClean="0"/>
              <a:t>CEPT/ERC/DEC(99)24</a:t>
            </a:r>
          </a:p>
        </p:txBody>
      </p:sp>
      <p:sp>
        <p:nvSpPr>
          <p:cNvPr id="1741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C3025FF-DBE0-497A-9EDB-1895376D2264}" type="slidenum">
              <a:rPr lang="en-US" smtClean="0"/>
              <a:pPr eaLnBrk="1" hangingPunct="1"/>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ETSI</a:t>
            </a:r>
          </a:p>
        </p:txBody>
      </p:sp>
      <p:sp>
        <p:nvSpPr>
          <p:cNvPr id="18435" name="Rectangle 3"/>
          <p:cNvSpPr>
            <a:spLocks noGrp="1" noChangeArrowheads="1"/>
          </p:cNvSpPr>
          <p:nvPr>
            <p:ph idx="1"/>
          </p:nvPr>
        </p:nvSpPr>
        <p:spPr/>
        <p:txBody>
          <a:bodyPr/>
          <a:lstStyle/>
          <a:p>
            <a:pPr eaLnBrk="1" hangingPunct="1"/>
            <a:r>
              <a:rPr lang="en-US" smtClean="0"/>
              <a:t>As the ETSI says</a:t>
            </a:r>
          </a:p>
          <a:p>
            <a:pPr lvl="1" eaLnBrk="1" hangingPunct="1"/>
            <a:r>
              <a:rPr lang="en-US" smtClean="0"/>
              <a:t>“ETSI (the European Telecommunications Standards Institute) is a not for profit organization whose mission is to produce the telecommunications standards that will be used for decades to come  throughout Europe and beyond”</a:t>
            </a:r>
          </a:p>
        </p:txBody>
      </p:sp>
      <p:sp>
        <p:nvSpPr>
          <p:cNvPr id="1843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843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159E101-58A4-4E67-8218-EA2D554C226F}" type="slidenum">
              <a:rPr lang="en-US" smtClean="0"/>
              <a:pPr eaLnBrk="1" hangingPunct="1"/>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t>ETSI</a:t>
            </a:r>
          </a:p>
        </p:txBody>
      </p:sp>
      <p:sp>
        <p:nvSpPr>
          <p:cNvPr id="19459" name="Content Placeholder 2"/>
          <p:cNvSpPr>
            <a:spLocks noGrp="1"/>
          </p:cNvSpPr>
          <p:nvPr>
            <p:ph idx="1"/>
          </p:nvPr>
        </p:nvSpPr>
        <p:spPr>
          <a:xfrm>
            <a:off x="457200" y="1447800"/>
            <a:ext cx="8229600" cy="4525963"/>
          </a:xfrm>
        </p:spPr>
        <p:txBody>
          <a:bodyPr/>
          <a:lstStyle/>
          <a:p>
            <a:pPr lvl="1" eaLnBrk="1" hangingPunct="1"/>
            <a:r>
              <a:rPr lang="en-US" smtClean="0"/>
              <a:t>“ETSI unites 768 members from 55 countries inside and outside Europe, and represents administrations, network operators, manufacturers, service providers, research bodies and users”</a:t>
            </a:r>
          </a:p>
          <a:p>
            <a:pPr lvl="1" eaLnBrk="1" hangingPunct="1"/>
            <a:r>
              <a:rPr lang="en-US" smtClean="0"/>
              <a:t>“ETSI plays a major role in developing a wide range of standards and other technical documentation as Europe's contribution to world-wide standardization in telecommunications, broadcasting and information technology”</a:t>
            </a:r>
          </a:p>
        </p:txBody>
      </p:sp>
      <p:sp>
        <p:nvSpPr>
          <p:cNvPr id="1946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D7F6A4E-A088-4EE4-B8EC-397B20DE7914}" type="slidenum">
              <a:rPr lang="en-US" smtClean="0"/>
              <a:pPr eaLnBrk="1" hangingPunct="1"/>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ETSI</a:t>
            </a:r>
          </a:p>
        </p:txBody>
      </p:sp>
      <p:sp>
        <p:nvSpPr>
          <p:cNvPr id="20483" name="Rectangle 3"/>
          <p:cNvSpPr>
            <a:spLocks noGrp="1" noChangeArrowheads="1"/>
          </p:cNvSpPr>
          <p:nvPr>
            <p:ph idx="1"/>
          </p:nvPr>
        </p:nvSpPr>
        <p:spPr/>
        <p:txBody>
          <a:bodyPr/>
          <a:lstStyle/>
          <a:p>
            <a:pPr eaLnBrk="1" hangingPunct="1"/>
            <a:r>
              <a:rPr lang="en-US" smtClean="0"/>
              <a:t>ETSI regulations include</a:t>
            </a:r>
          </a:p>
          <a:p>
            <a:pPr lvl="1" eaLnBrk="1" hangingPunct="1"/>
            <a:r>
              <a:rPr lang="en-US" smtClean="0"/>
              <a:t>ETSI EN 300 328-1</a:t>
            </a:r>
          </a:p>
          <a:p>
            <a:pPr lvl="1" eaLnBrk="1" hangingPunct="1"/>
            <a:r>
              <a:rPr lang="en-US" smtClean="0"/>
              <a:t>ETSI EN 300 328-2</a:t>
            </a:r>
          </a:p>
          <a:p>
            <a:pPr lvl="1" eaLnBrk="1" hangingPunct="1"/>
            <a:r>
              <a:rPr lang="en-US" smtClean="0"/>
              <a:t>ETSI EN 301 893</a:t>
            </a:r>
          </a:p>
        </p:txBody>
      </p:sp>
      <p:sp>
        <p:nvSpPr>
          <p:cNvPr id="2048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048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84A7F89-A86A-4397-9924-03D0444FE931}" type="slidenum">
              <a:rPr lang="en-US" smtClean="0"/>
              <a:pPr eaLnBrk="1" hangingPunct="1"/>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ECC</a:t>
            </a:r>
          </a:p>
        </p:txBody>
      </p:sp>
      <p:sp>
        <p:nvSpPr>
          <p:cNvPr id="21507" name="Rectangle 3"/>
          <p:cNvSpPr>
            <a:spLocks noGrp="1" noChangeArrowheads="1"/>
          </p:cNvSpPr>
          <p:nvPr>
            <p:ph idx="1"/>
          </p:nvPr>
        </p:nvSpPr>
        <p:spPr/>
        <p:txBody>
          <a:bodyPr/>
          <a:lstStyle/>
          <a:p>
            <a:pPr eaLnBrk="1" hangingPunct="1"/>
            <a:r>
              <a:rPr lang="en-US" smtClean="0"/>
              <a:t>The ECC is the committee that brings together the radio and telecommunications regulatory authorities of the 45 CEPT member countries</a:t>
            </a:r>
          </a:p>
        </p:txBody>
      </p:sp>
      <p:sp>
        <p:nvSpPr>
          <p:cNvPr id="2150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150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987AD2F-9BCC-47C8-ABAC-71CBA3408644}" type="slidenum">
              <a:rPr lang="en-US" smtClean="0"/>
              <a:pPr eaLnBrk="1" hangingPunct="1"/>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Regulatory Authorities</a:t>
            </a:r>
          </a:p>
        </p:txBody>
      </p:sp>
      <p:sp>
        <p:nvSpPr>
          <p:cNvPr id="4099" name="Rectangle 3"/>
          <p:cNvSpPr>
            <a:spLocks noGrp="1" noChangeArrowheads="1"/>
          </p:cNvSpPr>
          <p:nvPr>
            <p:ph idx="1"/>
          </p:nvPr>
        </p:nvSpPr>
        <p:spPr/>
        <p:txBody>
          <a:bodyPr/>
          <a:lstStyle/>
          <a:p>
            <a:pPr eaLnBrk="1" hangingPunct="1"/>
            <a:r>
              <a:rPr lang="en-US" smtClean="0"/>
              <a:t>As might be expected when dealing with governmental bodies and their regulations there are many with a hand in it, including</a:t>
            </a:r>
          </a:p>
          <a:p>
            <a:pPr lvl="1" eaLnBrk="1" hangingPunct="1">
              <a:lnSpc>
                <a:spcPct val="90000"/>
              </a:lnSpc>
            </a:pPr>
            <a:r>
              <a:rPr lang="en-US" smtClean="0"/>
              <a:t>International</a:t>
            </a:r>
          </a:p>
          <a:p>
            <a:pPr lvl="2" eaLnBrk="1" hangingPunct="1">
              <a:lnSpc>
                <a:spcPct val="90000"/>
              </a:lnSpc>
            </a:pPr>
            <a:r>
              <a:rPr lang="en-US" smtClean="0"/>
              <a:t>ITU-R</a:t>
            </a:r>
          </a:p>
          <a:p>
            <a:pPr lvl="3" eaLnBrk="1" hangingPunct="1">
              <a:lnSpc>
                <a:spcPct val="90000"/>
              </a:lnSpc>
            </a:pPr>
            <a:r>
              <a:rPr lang="en-US" smtClean="0"/>
              <a:t>International Telecommunication Union - Radiocommunication Sector</a:t>
            </a:r>
          </a:p>
          <a:p>
            <a:pPr lvl="1" eaLnBrk="1" hangingPunct="1">
              <a:lnSpc>
                <a:spcPct val="90000"/>
              </a:lnSpc>
            </a:pPr>
            <a:r>
              <a:rPr lang="en-US" smtClean="0"/>
              <a:t>Europe</a:t>
            </a:r>
          </a:p>
          <a:p>
            <a:pPr lvl="2" eaLnBrk="1" hangingPunct="1">
              <a:lnSpc>
                <a:spcPct val="90000"/>
              </a:lnSpc>
            </a:pPr>
            <a:r>
              <a:rPr lang="en-US" smtClean="0"/>
              <a:t>CEPT</a:t>
            </a:r>
          </a:p>
          <a:p>
            <a:pPr lvl="3" eaLnBrk="1" hangingPunct="1">
              <a:lnSpc>
                <a:spcPct val="90000"/>
              </a:lnSpc>
            </a:pPr>
            <a:r>
              <a:rPr lang="en-US" smtClean="0"/>
              <a:t>European Conference of Postal and Telecommunications Administrations</a:t>
            </a:r>
          </a:p>
        </p:txBody>
      </p:sp>
      <p:sp>
        <p:nvSpPr>
          <p:cNvPr id="410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10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2A7C24B-7A20-4EAF-853A-C603FD98FBB6}" type="slidenum">
              <a:rPr lang="en-US" smtClean="0"/>
              <a:pPr eaLnBrk="1" hangingPunct="1"/>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ERO</a:t>
            </a:r>
          </a:p>
        </p:txBody>
      </p:sp>
      <p:sp>
        <p:nvSpPr>
          <p:cNvPr id="22531" name="Rectangle 3"/>
          <p:cNvSpPr>
            <a:spLocks noGrp="1" noChangeArrowheads="1"/>
          </p:cNvSpPr>
          <p:nvPr>
            <p:ph idx="1"/>
          </p:nvPr>
        </p:nvSpPr>
        <p:spPr/>
        <p:txBody>
          <a:bodyPr/>
          <a:lstStyle/>
          <a:p>
            <a:pPr eaLnBrk="1" hangingPunct="1">
              <a:lnSpc>
                <a:spcPct val="90000"/>
              </a:lnSpc>
            </a:pPr>
            <a:r>
              <a:rPr lang="en-US" smtClean="0"/>
              <a:t>The ERO is the permanent office supporting the ECC arm of the CEPT</a:t>
            </a:r>
          </a:p>
          <a:p>
            <a:pPr eaLnBrk="1" hangingPunct="1">
              <a:lnSpc>
                <a:spcPct val="90000"/>
              </a:lnSpc>
            </a:pPr>
            <a:r>
              <a:rPr lang="en-US" smtClean="0"/>
              <a:t>In addition to supporting the ECC, according to the website of the ERO, the ERO has the following functions</a:t>
            </a:r>
          </a:p>
          <a:p>
            <a:pPr lvl="1" eaLnBrk="1" hangingPunct="1">
              <a:lnSpc>
                <a:spcPct val="90000"/>
              </a:lnSpc>
            </a:pPr>
            <a:r>
              <a:rPr lang="en-US" smtClean="0"/>
              <a:t>“To provide a centre of expertise which shall act as a focal point, identifying problem areas and new possibilities in the radio and telecommunications fields and to advise the ECC accordingly”</a:t>
            </a:r>
          </a:p>
        </p:txBody>
      </p:sp>
      <p:sp>
        <p:nvSpPr>
          <p:cNvPr id="2253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25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83A1E70-2F2D-4097-9911-63439E0818E3}" type="slidenum">
              <a:rPr lang="en-US" smtClean="0"/>
              <a:pPr eaLnBrk="1" hangingPunct="1"/>
              <a:t>20</a:t>
            </a:fld>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ERO</a:t>
            </a:r>
          </a:p>
        </p:txBody>
      </p:sp>
      <p:sp>
        <p:nvSpPr>
          <p:cNvPr id="23555" name="Content Placeholder 2"/>
          <p:cNvSpPr>
            <a:spLocks noGrp="1"/>
          </p:cNvSpPr>
          <p:nvPr>
            <p:ph idx="1"/>
          </p:nvPr>
        </p:nvSpPr>
        <p:spPr/>
        <p:txBody>
          <a:bodyPr/>
          <a:lstStyle/>
          <a:p>
            <a:pPr lvl="1" eaLnBrk="1" hangingPunct="1">
              <a:lnSpc>
                <a:spcPct val="90000"/>
              </a:lnSpc>
            </a:pPr>
            <a:r>
              <a:rPr lang="en-US" smtClean="0"/>
              <a:t>“To draft long-term plans for future use of the radio frequency spectrum at a European level”</a:t>
            </a:r>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1434976-84EA-45C6-8C70-E8F775FDA0BF}" type="slidenum">
              <a:rPr lang="en-US" smtClean="0"/>
              <a:pPr eaLnBrk="1" hangingPunct="1"/>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CITEL</a:t>
            </a:r>
          </a:p>
        </p:txBody>
      </p:sp>
      <p:sp>
        <p:nvSpPr>
          <p:cNvPr id="24579" name="Rectangle 3"/>
          <p:cNvSpPr>
            <a:spLocks noGrp="1" noChangeArrowheads="1"/>
          </p:cNvSpPr>
          <p:nvPr>
            <p:ph idx="1"/>
          </p:nvPr>
        </p:nvSpPr>
        <p:spPr/>
        <p:txBody>
          <a:bodyPr/>
          <a:lstStyle/>
          <a:p>
            <a:pPr eaLnBrk="1" hangingPunct="1"/>
            <a:r>
              <a:rPr lang="en-US" smtClean="0"/>
              <a:t>CITEL – Inter-American Telecommunications Commission does some radio frequency related work in the Western Hemisphere</a:t>
            </a:r>
          </a:p>
          <a:p>
            <a:pPr eaLnBrk="1" hangingPunct="1"/>
            <a:r>
              <a:rPr lang="en-US" smtClean="0"/>
              <a:t>According to the CITEL website</a:t>
            </a:r>
          </a:p>
        </p:txBody>
      </p:sp>
      <p:sp>
        <p:nvSpPr>
          <p:cNvPr id="2458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45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56FF167-FAEC-4B62-B883-152B0647B740}" type="slidenum">
              <a:rPr lang="en-US" smtClean="0"/>
              <a:pPr eaLnBrk="1" hangingPunct="1"/>
              <a:t>22</a:t>
            </a:fld>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t>CITEL</a:t>
            </a:r>
          </a:p>
        </p:txBody>
      </p:sp>
      <p:sp>
        <p:nvSpPr>
          <p:cNvPr id="25603" name="Content Placeholder 2"/>
          <p:cNvSpPr>
            <a:spLocks noGrp="1"/>
          </p:cNvSpPr>
          <p:nvPr>
            <p:ph idx="1"/>
          </p:nvPr>
        </p:nvSpPr>
        <p:spPr/>
        <p:txBody>
          <a:bodyPr/>
          <a:lstStyle/>
          <a:p>
            <a:pPr lvl="1" eaLnBrk="1" hangingPunct="1"/>
            <a:r>
              <a:rPr lang="en-US" smtClean="0"/>
              <a:t>“The Inter-American Telecommunication Commission endeavors to make telecommunications a catalyst for the dynamic development of the Americas by working with governments and the private sector”</a:t>
            </a:r>
          </a:p>
          <a:p>
            <a:pPr lvl="1" eaLnBrk="1" hangingPunct="1"/>
            <a:r>
              <a:rPr lang="en-US" smtClean="0"/>
              <a:t>“CITEL works under the auspices of the Organization of American States”</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5646CA1-E91D-4E18-8D73-77A45E6AA05F}" type="slidenum">
              <a:rPr lang="en-US" smtClean="0"/>
              <a:pPr eaLnBrk="1" hangingPunct="1"/>
              <a:t>23</a:t>
            </a:fld>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APT</a:t>
            </a:r>
          </a:p>
        </p:txBody>
      </p:sp>
      <p:sp>
        <p:nvSpPr>
          <p:cNvPr id="26627" name="Rectangle 3"/>
          <p:cNvSpPr>
            <a:spLocks noGrp="1" noChangeArrowheads="1"/>
          </p:cNvSpPr>
          <p:nvPr>
            <p:ph idx="1"/>
          </p:nvPr>
        </p:nvSpPr>
        <p:spPr/>
        <p:txBody>
          <a:bodyPr/>
          <a:lstStyle/>
          <a:p>
            <a:pPr eaLnBrk="1" hangingPunct="1"/>
            <a:r>
              <a:rPr lang="en-US" smtClean="0"/>
              <a:t>In the Asia-Pacific area the APT - The Asia-Pacific Telecommunity was established in May, 1979 as a Regional Telecommunication Organization</a:t>
            </a:r>
          </a:p>
          <a:p>
            <a:pPr eaLnBrk="1" hangingPunct="1"/>
            <a:r>
              <a:rPr lang="en-US" smtClean="0"/>
              <a:t>Its role is to coordinate, among other things, radio frequency usage in that area</a:t>
            </a:r>
          </a:p>
        </p:txBody>
      </p:sp>
      <p:sp>
        <p:nvSpPr>
          <p:cNvPr id="266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5CC820F-5C60-46C3-9AD7-21BA2E5693E3}" type="slidenum">
              <a:rPr lang="en-US" smtClean="0"/>
              <a:pPr eaLnBrk="1" hangingPunct="1"/>
              <a:t>24</a:t>
            </a:fld>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ARIB</a:t>
            </a:r>
          </a:p>
        </p:txBody>
      </p:sp>
      <p:sp>
        <p:nvSpPr>
          <p:cNvPr id="27651" name="Rectangle 3"/>
          <p:cNvSpPr>
            <a:spLocks noGrp="1" noChangeArrowheads="1"/>
          </p:cNvSpPr>
          <p:nvPr>
            <p:ph idx="1"/>
          </p:nvPr>
        </p:nvSpPr>
        <p:spPr/>
        <p:txBody>
          <a:bodyPr/>
          <a:lstStyle/>
          <a:p>
            <a:pPr eaLnBrk="1" hangingPunct="1"/>
            <a:r>
              <a:rPr lang="en-US" smtClean="0"/>
              <a:t>In addition to the general coverage of radio frequency communication standardization and regulation provided in the Asia by APT, many countries have there own specific regulations</a:t>
            </a:r>
          </a:p>
          <a:p>
            <a:pPr eaLnBrk="1" hangingPunct="1"/>
            <a:r>
              <a:rPr lang="en-US" smtClean="0"/>
              <a:t>In Japan this is ARIB – Association of Radio Industries and Businesses</a:t>
            </a:r>
          </a:p>
        </p:txBody>
      </p:sp>
      <p:sp>
        <p:nvSpPr>
          <p:cNvPr id="2765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765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1A6F7D6-ED00-4F4B-9537-AF07ADCDAD03}" type="slidenum">
              <a:rPr lang="en-US" smtClean="0"/>
              <a:pPr eaLnBrk="1" hangingPunct="1"/>
              <a:t>25</a:t>
            </a:fld>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ARIB</a:t>
            </a:r>
          </a:p>
        </p:txBody>
      </p:sp>
      <p:sp>
        <p:nvSpPr>
          <p:cNvPr id="28675" name="Rectangle 3"/>
          <p:cNvSpPr>
            <a:spLocks noGrp="1" noChangeArrowheads="1"/>
          </p:cNvSpPr>
          <p:nvPr>
            <p:ph idx="1"/>
          </p:nvPr>
        </p:nvSpPr>
        <p:spPr/>
        <p:txBody>
          <a:bodyPr/>
          <a:lstStyle/>
          <a:p>
            <a:pPr eaLnBrk="1" hangingPunct="1">
              <a:lnSpc>
                <a:spcPct val="90000"/>
              </a:lnSpc>
            </a:pPr>
            <a:r>
              <a:rPr lang="en-US" smtClean="0"/>
              <a:t>As the English language web site for this organization says</a:t>
            </a:r>
          </a:p>
          <a:p>
            <a:pPr lvl="1" eaLnBrk="1" hangingPunct="1">
              <a:lnSpc>
                <a:spcPct val="90000"/>
              </a:lnSpc>
            </a:pPr>
            <a:r>
              <a:rPr lang="en-US" smtClean="0"/>
              <a:t>“ARIB conducts the following activities in its capacity as a Minister of Public Management, Home Affairs, Posts and Telecommunications</a:t>
            </a:r>
          </a:p>
          <a:p>
            <a:pPr lvl="2" eaLnBrk="1" hangingPunct="1">
              <a:lnSpc>
                <a:spcPct val="90000"/>
              </a:lnSpc>
            </a:pPr>
            <a:r>
              <a:rPr lang="en-US" smtClean="0"/>
              <a:t>Investigation, research and development on utilization of radio waves in the field of telecommunications and broadcasting</a:t>
            </a:r>
          </a:p>
          <a:p>
            <a:pPr lvl="2" eaLnBrk="1" hangingPunct="1">
              <a:lnSpc>
                <a:spcPct val="90000"/>
              </a:lnSpc>
            </a:pPr>
            <a:r>
              <a:rPr lang="en-US" smtClean="0"/>
              <a:t>Consultation, education for popularization, collections and publications of information on utilization of radio waves in the field of telecommunications and broadcasting</a:t>
            </a:r>
          </a:p>
        </p:txBody>
      </p:sp>
      <p:sp>
        <p:nvSpPr>
          <p:cNvPr id="286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86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E2FF2AC-B5ED-427C-95CF-F79E2BB7FA62}" type="slidenum">
              <a:rPr lang="en-US" smtClean="0"/>
              <a:pPr eaLnBrk="1" hangingPunct="1"/>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ARIB</a:t>
            </a:r>
          </a:p>
        </p:txBody>
      </p:sp>
      <p:sp>
        <p:nvSpPr>
          <p:cNvPr id="29699" name="Content Placeholder 2"/>
          <p:cNvSpPr>
            <a:spLocks noGrp="1"/>
          </p:cNvSpPr>
          <p:nvPr>
            <p:ph idx="1"/>
          </p:nvPr>
        </p:nvSpPr>
        <p:spPr/>
        <p:txBody>
          <a:bodyPr/>
          <a:lstStyle/>
          <a:p>
            <a:pPr lvl="2" eaLnBrk="1" hangingPunct="1">
              <a:lnSpc>
                <a:spcPct val="90000"/>
              </a:lnSpc>
            </a:pPr>
            <a:r>
              <a:rPr lang="en-US" smtClean="0"/>
              <a:t>Establishment of technical standards for radio systems in the field of telecommunications and broadcasting</a:t>
            </a:r>
          </a:p>
          <a:p>
            <a:pPr lvl="2" eaLnBrk="1" hangingPunct="1">
              <a:lnSpc>
                <a:spcPct val="90000"/>
              </a:lnSpc>
            </a:pPr>
            <a:r>
              <a:rPr lang="en-US" smtClean="0"/>
              <a:t>Correspondence, coordination and cooperation with overseas organizations regarding utilization of radio waves in the field of telecommunications and broad-casting</a:t>
            </a:r>
          </a:p>
          <a:p>
            <a:pPr lvl="2" eaLnBrk="1" hangingPunct="1"/>
            <a:r>
              <a:rPr lang="en-US" smtClean="0"/>
              <a:t>Specific Frequency Change Support Service as defined in Article 71-2 of the Radio Law”</a:t>
            </a:r>
          </a:p>
        </p:txBody>
      </p:sp>
      <p:sp>
        <p:nvSpPr>
          <p:cNvPr id="297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297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F622E9E-B98C-42A5-BA79-F0FC548133DF}" type="slidenum">
              <a:rPr lang="en-US" smtClean="0"/>
              <a:pPr eaLnBrk="1" hangingPunct="1"/>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Industry Canada</a:t>
            </a:r>
          </a:p>
        </p:txBody>
      </p:sp>
      <p:sp>
        <p:nvSpPr>
          <p:cNvPr id="30723" name="Rectangle 3"/>
          <p:cNvSpPr>
            <a:spLocks noGrp="1" noChangeArrowheads="1"/>
          </p:cNvSpPr>
          <p:nvPr>
            <p:ph idx="1"/>
          </p:nvPr>
        </p:nvSpPr>
        <p:spPr/>
        <p:txBody>
          <a:bodyPr/>
          <a:lstStyle/>
          <a:p>
            <a:pPr eaLnBrk="1" hangingPunct="1"/>
            <a:r>
              <a:rPr lang="en-US" smtClean="0"/>
              <a:t>In Canada, Industry Canada is responsible for radio frequency related issues</a:t>
            </a:r>
          </a:p>
          <a:p>
            <a:pPr eaLnBrk="1" hangingPunct="1"/>
            <a:r>
              <a:rPr lang="en-US" smtClean="0"/>
              <a:t>More specifically as the web site says</a:t>
            </a:r>
          </a:p>
          <a:p>
            <a:pPr lvl="1" eaLnBrk="1" hangingPunct="1"/>
            <a:r>
              <a:rPr lang="en-US" smtClean="0"/>
              <a:t>“…facilitates access to the radiofrequency spectrum by issuing authorities for its use, securing Canada's access to it through international negotiations and by ensuring its continued health, in Canada, through the preparation and enforcement of standards”</a:t>
            </a:r>
          </a:p>
        </p:txBody>
      </p:sp>
      <p:sp>
        <p:nvSpPr>
          <p:cNvPr id="3072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072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4D9E42D-F7E5-4EC8-86A3-45D2E33C314E}" type="slidenum">
              <a:rPr lang="en-US" smtClean="0"/>
              <a:pPr eaLnBrk="1" hangingPunct="1"/>
              <a:t>28</a:t>
            </a:fld>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Industry Canada</a:t>
            </a:r>
          </a:p>
        </p:txBody>
      </p:sp>
      <p:sp>
        <p:nvSpPr>
          <p:cNvPr id="31747" name="Content Placeholder 2"/>
          <p:cNvSpPr>
            <a:spLocks noGrp="1"/>
          </p:cNvSpPr>
          <p:nvPr>
            <p:ph idx="1"/>
          </p:nvPr>
        </p:nvSpPr>
        <p:spPr/>
        <p:txBody>
          <a:bodyPr/>
          <a:lstStyle/>
          <a:p>
            <a:pPr eaLnBrk="1" hangingPunct="1"/>
            <a:r>
              <a:rPr lang="en-US" smtClean="0"/>
              <a:t>For unlicensed frequencies the Canadian regulation is RSS-210, which is basically the same as the FCC Part 15 requirements</a:t>
            </a:r>
          </a:p>
        </p:txBody>
      </p:sp>
      <p:sp>
        <p:nvSpPr>
          <p:cNvPr id="317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17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EF1478C-8AEE-4B6B-B9C7-8A7FE18D802A}" type="slidenum">
              <a:rPr lang="en-US" smtClean="0"/>
              <a:pPr eaLnBrk="1" hangingPunct="1"/>
              <a:t>29</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Regulatory Authorities</a:t>
            </a:r>
          </a:p>
        </p:txBody>
      </p:sp>
      <p:sp>
        <p:nvSpPr>
          <p:cNvPr id="5123" name="Content Placeholder 2"/>
          <p:cNvSpPr>
            <a:spLocks noGrp="1"/>
          </p:cNvSpPr>
          <p:nvPr>
            <p:ph idx="1"/>
          </p:nvPr>
        </p:nvSpPr>
        <p:spPr/>
        <p:txBody>
          <a:bodyPr/>
          <a:lstStyle/>
          <a:p>
            <a:pPr lvl="2" eaLnBrk="1" hangingPunct="1">
              <a:lnSpc>
                <a:spcPct val="90000"/>
              </a:lnSpc>
            </a:pPr>
            <a:r>
              <a:rPr lang="en-US" smtClean="0"/>
              <a:t>ETSI</a:t>
            </a:r>
          </a:p>
          <a:p>
            <a:pPr lvl="3" eaLnBrk="1" hangingPunct="1">
              <a:lnSpc>
                <a:spcPct val="90000"/>
              </a:lnSpc>
            </a:pPr>
            <a:r>
              <a:rPr lang="en-US" smtClean="0"/>
              <a:t>European Telecommunications Standards Institute</a:t>
            </a:r>
          </a:p>
          <a:p>
            <a:pPr lvl="2" eaLnBrk="1" hangingPunct="1"/>
            <a:r>
              <a:rPr lang="en-US" smtClean="0"/>
              <a:t>ECC</a:t>
            </a:r>
          </a:p>
          <a:p>
            <a:pPr lvl="3" eaLnBrk="1" hangingPunct="1"/>
            <a:r>
              <a:rPr lang="en-US" smtClean="0"/>
              <a:t>Electronic Communications Committee</a:t>
            </a:r>
          </a:p>
          <a:p>
            <a:pPr lvl="2" eaLnBrk="1" hangingPunct="1"/>
            <a:r>
              <a:rPr lang="en-US" smtClean="0"/>
              <a:t>ERO</a:t>
            </a:r>
          </a:p>
          <a:p>
            <a:pPr lvl="3" eaLnBrk="1" hangingPunct="1"/>
            <a:r>
              <a:rPr lang="en-US" smtClean="0"/>
              <a:t>European Radiocommunications Office</a:t>
            </a:r>
          </a:p>
          <a:p>
            <a:pPr lvl="1" eaLnBrk="1" hangingPunct="1"/>
            <a:r>
              <a:rPr lang="en-US" smtClean="0"/>
              <a:t>Western Hemisphere</a:t>
            </a:r>
          </a:p>
          <a:p>
            <a:pPr lvl="2" eaLnBrk="1" hangingPunct="1"/>
            <a:r>
              <a:rPr lang="en-US" smtClean="0"/>
              <a:t>CITEL</a:t>
            </a:r>
          </a:p>
          <a:p>
            <a:pPr lvl="3" eaLnBrk="1" hangingPunct="1"/>
            <a:r>
              <a:rPr lang="en-US" smtClean="0"/>
              <a:t>Inter-American Telecommunication Commission</a:t>
            </a:r>
          </a:p>
        </p:txBody>
      </p:sp>
      <p:sp>
        <p:nvSpPr>
          <p:cNvPr id="51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AECF6DE-26F8-4A0D-B9D9-55E4798361E3}" type="slidenum">
              <a:rPr lang="en-US" smtClean="0"/>
              <a:pPr eaLnBrk="1" hangingPunct="1"/>
              <a:t>3</a:t>
            </a:fld>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FCC</a:t>
            </a:r>
          </a:p>
        </p:txBody>
      </p:sp>
      <p:sp>
        <p:nvSpPr>
          <p:cNvPr id="32771" name="Rectangle 3"/>
          <p:cNvSpPr>
            <a:spLocks noGrp="1" noChangeArrowheads="1"/>
          </p:cNvSpPr>
          <p:nvPr>
            <p:ph idx="1"/>
          </p:nvPr>
        </p:nvSpPr>
        <p:spPr/>
        <p:txBody>
          <a:bodyPr/>
          <a:lstStyle/>
          <a:p>
            <a:pPr eaLnBrk="1" hangingPunct="1"/>
            <a:r>
              <a:rPr lang="en-US" smtClean="0"/>
              <a:t>In the United States of America most of the regulation related to radio frequency systems is by the FCC</a:t>
            </a:r>
          </a:p>
          <a:p>
            <a:pPr eaLnBrk="1" hangingPunct="1"/>
            <a:r>
              <a:rPr lang="en-US" smtClean="0"/>
              <a:t>The FCC was created as part of the Communications Act of 1934</a:t>
            </a:r>
          </a:p>
          <a:p>
            <a:pPr eaLnBrk="1" hangingPunct="1"/>
            <a:r>
              <a:rPr lang="en-US" smtClean="0"/>
              <a:t>Preceding the creation of the FCC, the first use of radio to broadcast speech and music was in 1906</a:t>
            </a:r>
          </a:p>
        </p:txBody>
      </p:sp>
      <p:sp>
        <p:nvSpPr>
          <p:cNvPr id="3277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27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3533FC0-54C4-4642-884A-65520ED4F7EE}" type="slidenum">
              <a:rPr lang="en-US" smtClean="0"/>
              <a:pPr eaLnBrk="1" hangingPunct="1"/>
              <a:t>30</a:t>
            </a:fld>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t>FCC</a:t>
            </a:r>
          </a:p>
        </p:txBody>
      </p:sp>
      <p:sp>
        <p:nvSpPr>
          <p:cNvPr id="33795" name="Content Placeholder 2"/>
          <p:cNvSpPr>
            <a:spLocks noGrp="1"/>
          </p:cNvSpPr>
          <p:nvPr>
            <p:ph idx="1"/>
          </p:nvPr>
        </p:nvSpPr>
        <p:spPr/>
        <p:txBody>
          <a:bodyPr/>
          <a:lstStyle/>
          <a:p>
            <a:pPr eaLnBrk="1" hangingPunct="1"/>
            <a:r>
              <a:rPr lang="en-US" smtClean="0"/>
              <a:t>Also at this time the first international conference was held because of the need to coordinate and control the use of the spectrum between 500 and 1500 kHz</a:t>
            </a:r>
          </a:p>
          <a:p>
            <a:pPr eaLnBrk="1" hangingPunct="1">
              <a:lnSpc>
                <a:spcPct val="90000"/>
              </a:lnSpc>
            </a:pPr>
            <a:r>
              <a:rPr lang="en-US" smtClean="0"/>
              <a:t>In the United States, the call for regulation resulted from interference caused by numerous uncoordinated transmissions in that frequency range</a:t>
            </a:r>
          </a:p>
        </p:txBody>
      </p:sp>
      <p:sp>
        <p:nvSpPr>
          <p:cNvPr id="337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37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BC4FC0D-E701-455D-9547-EEBCB474D183}" type="slidenum">
              <a:rPr lang="en-US" smtClean="0"/>
              <a:pPr eaLnBrk="1" hangingPunct="1"/>
              <a:t>31</a:t>
            </a:fld>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FCC</a:t>
            </a:r>
          </a:p>
        </p:txBody>
      </p:sp>
      <p:sp>
        <p:nvSpPr>
          <p:cNvPr id="34819" name="Rectangle 3"/>
          <p:cNvSpPr>
            <a:spLocks noGrp="1" noChangeArrowheads="1"/>
          </p:cNvSpPr>
          <p:nvPr>
            <p:ph idx="1"/>
          </p:nvPr>
        </p:nvSpPr>
        <p:spPr/>
        <p:txBody>
          <a:bodyPr/>
          <a:lstStyle/>
          <a:p>
            <a:pPr eaLnBrk="1" hangingPunct="1">
              <a:lnSpc>
                <a:spcPct val="90000"/>
              </a:lnSpc>
            </a:pPr>
            <a:r>
              <a:rPr lang="en-US" smtClean="0"/>
              <a:t>The result was the Radio Act of 1912</a:t>
            </a:r>
          </a:p>
          <a:p>
            <a:pPr eaLnBrk="1" hangingPunct="1">
              <a:lnSpc>
                <a:spcPct val="90000"/>
              </a:lnSpc>
            </a:pPr>
            <a:r>
              <a:rPr lang="en-US" smtClean="0"/>
              <a:t>This legislation required the registration of transmitters with the Department of Commerce</a:t>
            </a:r>
          </a:p>
          <a:p>
            <a:pPr eaLnBrk="1" hangingPunct="1">
              <a:lnSpc>
                <a:spcPct val="90000"/>
              </a:lnSpc>
            </a:pPr>
            <a:r>
              <a:rPr lang="en-US" smtClean="0"/>
              <a:t>But it did not provide for the control of their frequencies, operating times, or station transmitting power</a:t>
            </a:r>
          </a:p>
          <a:p>
            <a:pPr eaLnBrk="1" hangingPunct="1"/>
            <a:r>
              <a:rPr lang="en-US" smtClean="0"/>
              <a:t>With no power to enforce anything, the 1912 law was unsuccessful</a:t>
            </a:r>
          </a:p>
        </p:txBody>
      </p:sp>
      <p:sp>
        <p:nvSpPr>
          <p:cNvPr id="3482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482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7DCBCE7-1BE6-42BB-AFBC-3B57E85A855B}" type="slidenum">
              <a:rPr lang="en-US" smtClean="0"/>
              <a:pPr eaLnBrk="1" hangingPunct="1"/>
              <a:t>32</a:t>
            </a:fld>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FCC</a:t>
            </a:r>
          </a:p>
        </p:txBody>
      </p:sp>
      <p:sp>
        <p:nvSpPr>
          <p:cNvPr id="35843" name="Content Placeholder 2"/>
          <p:cNvSpPr>
            <a:spLocks noGrp="1"/>
          </p:cNvSpPr>
          <p:nvPr>
            <p:ph idx="1"/>
          </p:nvPr>
        </p:nvSpPr>
        <p:spPr/>
        <p:txBody>
          <a:bodyPr/>
          <a:lstStyle/>
          <a:p>
            <a:pPr eaLnBrk="1" hangingPunct="1"/>
            <a:r>
              <a:rPr lang="en-US" smtClean="0"/>
              <a:t>As time went on this problem only became worse</a:t>
            </a:r>
          </a:p>
          <a:p>
            <a:pPr eaLnBrk="1" hangingPunct="1"/>
            <a:r>
              <a:rPr lang="en-US" smtClean="0"/>
              <a:t>In 1922 United States government users of radio spectrum formed the Interdepartment Radio Advisory Committee to coordinate their use of the spectrum</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4E61A74-BC99-42DD-B12D-E16EA3570D01}" type="slidenum">
              <a:rPr lang="en-US" smtClean="0"/>
              <a:pPr eaLnBrk="1" hangingPunct="1"/>
              <a:t>33</a:t>
            </a:fld>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FCC</a:t>
            </a:r>
          </a:p>
        </p:txBody>
      </p:sp>
      <p:sp>
        <p:nvSpPr>
          <p:cNvPr id="36867" name="Rectangle 3"/>
          <p:cNvSpPr>
            <a:spLocks noGrp="1" noChangeArrowheads="1"/>
          </p:cNvSpPr>
          <p:nvPr>
            <p:ph idx="1"/>
          </p:nvPr>
        </p:nvSpPr>
        <p:spPr/>
        <p:txBody>
          <a:bodyPr/>
          <a:lstStyle/>
          <a:p>
            <a:pPr eaLnBrk="1" hangingPunct="1"/>
            <a:r>
              <a:rPr lang="en-US" smtClean="0"/>
              <a:t>Next the Radio Act of 1927 established the Federal Radio Commission, and the Communications Act of 1934 which established the FCC were passed</a:t>
            </a:r>
          </a:p>
          <a:p>
            <a:pPr eaLnBrk="1" hangingPunct="1"/>
            <a:r>
              <a:rPr lang="en-US" smtClean="0"/>
              <a:t>Finally in the 1934 Act Congress gave the FCC broad regulatory powers in both wire-line based communications, such as telephone and telegraph systems and radio based communications</a:t>
            </a:r>
          </a:p>
        </p:txBody>
      </p:sp>
      <p:sp>
        <p:nvSpPr>
          <p:cNvPr id="3686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686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345375E-9361-4EBA-84C2-7DC56C3B8365}" type="slidenum">
              <a:rPr lang="en-US" smtClean="0"/>
              <a:pPr eaLnBrk="1" hangingPunct="1"/>
              <a:t>34</a:t>
            </a:fld>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mtClean="0"/>
              <a:t>FCC</a:t>
            </a:r>
          </a:p>
        </p:txBody>
      </p:sp>
      <p:sp>
        <p:nvSpPr>
          <p:cNvPr id="37891" name="Content Placeholder 2"/>
          <p:cNvSpPr>
            <a:spLocks noGrp="1"/>
          </p:cNvSpPr>
          <p:nvPr>
            <p:ph idx="1"/>
          </p:nvPr>
        </p:nvSpPr>
        <p:spPr/>
        <p:txBody>
          <a:bodyPr/>
          <a:lstStyle/>
          <a:p>
            <a:pPr eaLnBrk="1" hangingPunct="1"/>
            <a:r>
              <a:rPr lang="en-US" smtClean="0"/>
              <a:t>At present the use of the electromagnetic spectrum in the United States is managed using a dual organizational structure</a:t>
            </a:r>
          </a:p>
          <a:p>
            <a:pPr lvl="1" eaLnBrk="1" hangingPunct="1"/>
            <a:r>
              <a:rPr lang="en-US" smtClean="0"/>
              <a:t>NTIA manages the Federal Government's use</a:t>
            </a:r>
          </a:p>
          <a:p>
            <a:pPr lvl="1" eaLnBrk="1" hangingPunct="1"/>
            <a:r>
              <a:rPr lang="en-US" smtClean="0"/>
              <a:t>The FCC manages all other uses</a:t>
            </a:r>
          </a:p>
        </p:txBody>
      </p:sp>
      <p:sp>
        <p:nvSpPr>
          <p:cNvPr id="378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78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BFF237F-F3FD-427C-9FB1-89EAE8E76BAA}" type="slidenum">
              <a:rPr lang="en-US" smtClean="0"/>
              <a:pPr eaLnBrk="1" hangingPunct="1"/>
              <a:t>35</a:t>
            </a:fld>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FCC Rule Parts</a:t>
            </a:r>
          </a:p>
        </p:txBody>
      </p:sp>
      <p:sp>
        <p:nvSpPr>
          <p:cNvPr id="38915" name="Rectangle 3"/>
          <p:cNvSpPr>
            <a:spLocks noGrp="1" noChangeArrowheads="1"/>
          </p:cNvSpPr>
          <p:nvPr>
            <p:ph idx="1"/>
          </p:nvPr>
        </p:nvSpPr>
        <p:spPr/>
        <p:txBody>
          <a:bodyPr/>
          <a:lstStyle/>
          <a:p>
            <a:pPr eaLnBrk="1" hangingPunct="1">
              <a:lnSpc>
                <a:spcPct val="90000"/>
              </a:lnSpc>
            </a:pPr>
            <a:r>
              <a:rPr lang="en-US" smtClean="0"/>
              <a:t>The FCC rules and regulations are in Title 47 of the Code of Federal Regulations</a:t>
            </a:r>
          </a:p>
          <a:p>
            <a:pPr eaLnBrk="1" hangingPunct="1">
              <a:lnSpc>
                <a:spcPct val="90000"/>
              </a:lnSpc>
            </a:pPr>
            <a:r>
              <a:rPr lang="en-US" smtClean="0"/>
              <a:t>All codes are initially published in the Federal Register</a:t>
            </a:r>
          </a:p>
          <a:p>
            <a:pPr eaLnBrk="1" hangingPunct="1">
              <a:lnSpc>
                <a:spcPct val="90000"/>
              </a:lnSpc>
            </a:pPr>
            <a:r>
              <a:rPr lang="en-US" smtClean="0"/>
              <a:t>After final approval, the GPO - Government Printing Office maintains these rules and regulations in publishable form</a:t>
            </a:r>
          </a:p>
        </p:txBody>
      </p:sp>
      <p:sp>
        <p:nvSpPr>
          <p:cNvPr id="3891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891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278FA22-CE4B-4C97-90D2-18A837291BE4}" type="slidenum">
              <a:rPr lang="en-US" smtClean="0"/>
              <a:pPr eaLnBrk="1" hangingPunct="1"/>
              <a:t>36</a:t>
            </a:fld>
            <a:endParaRPr 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mtClean="0"/>
              <a:t>FCC Rule Parts</a:t>
            </a:r>
          </a:p>
        </p:txBody>
      </p:sp>
      <p:sp>
        <p:nvSpPr>
          <p:cNvPr id="39939" name="Content Placeholder 2"/>
          <p:cNvSpPr>
            <a:spLocks noGrp="1"/>
          </p:cNvSpPr>
          <p:nvPr>
            <p:ph idx="1"/>
          </p:nvPr>
        </p:nvSpPr>
        <p:spPr/>
        <p:txBody>
          <a:bodyPr/>
          <a:lstStyle/>
          <a:p>
            <a:pPr eaLnBrk="1" hangingPunct="1">
              <a:lnSpc>
                <a:spcPct val="90000"/>
              </a:lnSpc>
            </a:pPr>
            <a:r>
              <a:rPr lang="en-US" smtClean="0"/>
              <a:t>After October 1 of each year, the GPO compiles all the changes, additions, and deletions to the FCC rules and publishes an updated CFR -  Code of Federal Regulations</a:t>
            </a:r>
          </a:p>
          <a:p>
            <a:pPr eaLnBrk="1" hangingPunct="1">
              <a:lnSpc>
                <a:spcPct val="90000"/>
              </a:lnSpc>
            </a:pPr>
            <a:r>
              <a:rPr lang="en-US" smtClean="0"/>
              <a:t>As of the date of this publication Title 47 includes these parts</a:t>
            </a:r>
          </a:p>
        </p:txBody>
      </p:sp>
      <p:sp>
        <p:nvSpPr>
          <p:cNvPr id="399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399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9208310-10D2-4A10-A534-92198801EEBF}" type="slidenum">
              <a:rPr lang="en-US" smtClean="0"/>
              <a:pPr eaLnBrk="1" hangingPunct="1"/>
              <a:t>37</a:t>
            </a:fld>
            <a:endParaRPr 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FCC Rule Parts</a:t>
            </a:r>
          </a:p>
        </p:txBody>
      </p:sp>
      <p:pic>
        <p:nvPicPr>
          <p:cNvPr id="40963"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28800" y="1295400"/>
            <a:ext cx="5537200" cy="4737100"/>
          </a:xfrm>
        </p:spPr>
      </p:pic>
      <p:sp>
        <p:nvSpPr>
          <p:cNvPr id="409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09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A5CEBC5-5C0A-4D80-9142-728E30164FD6}" type="slidenum">
              <a:rPr lang="en-US" smtClean="0"/>
              <a:pPr eaLnBrk="1" hangingPunct="1"/>
              <a:t>38</a:t>
            </a:fld>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FCC Rule Parts</a:t>
            </a:r>
          </a:p>
        </p:txBody>
      </p:sp>
      <p:pic>
        <p:nvPicPr>
          <p:cNvPr id="41987"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52600" y="1295400"/>
            <a:ext cx="5613400" cy="4802188"/>
          </a:xfrm>
        </p:spPr>
      </p:pic>
      <p:sp>
        <p:nvSpPr>
          <p:cNvPr id="4198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19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1B050C2-328F-4387-9942-96D46AC79BEF}" type="slidenum">
              <a:rPr lang="en-US" smtClean="0"/>
              <a:pPr eaLnBrk="1" hangingPunct="1"/>
              <a:t>39</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Regulatory Authorities</a:t>
            </a:r>
          </a:p>
        </p:txBody>
      </p:sp>
      <p:sp>
        <p:nvSpPr>
          <p:cNvPr id="6147" name="Rectangle 3"/>
          <p:cNvSpPr>
            <a:spLocks noGrp="1" noChangeArrowheads="1"/>
          </p:cNvSpPr>
          <p:nvPr>
            <p:ph idx="1"/>
          </p:nvPr>
        </p:nvSpPr>
        <p:spPr/>
        <p:txBody>
          <a:bodyPr/>
          <a:lstStyle/>
          <a:p>
            <a:pPr lvl="1" eaLnBrk="1" hangingPunct="1"/>
            <a:r>
              <a:rPr lang="en-US" smtClean="0"/>
              <a:t>Asia-Pacific</a:t>
            </a:r>
          </a:p>
          <a:p>
            <a:pPr lvl="2" eaLnBrk="1" hangingPunct="1"/>
            <a:r>
              <a:rPr lang="en-US" smtClean="0"/>
              <a:t>APT</a:t>
            </a:r>
          </a:p>
          <a:p>
            <a:pPr lvl="3" eaLnBrk="1" hangingPunct="1"/>
            <a:r>
              <a:rPr lang="en-US" smtClean="0"/>
              <a:t>Asia-Pacific Telecommunity</a:t>
            </a:r>
          </a:p>
          <a:p>
            <a:pPr lvl="2" eaLnBrk="1" hangingPunct="1"/>
            <a:r>
              <a:rPr lang="en-US" smtClean="0"/>
              <a:t>ARIB</a:t>
            </a:r>
          </a:p>
          <a:p>
            <a:pPr lvl="3" eaLnBrk="1" hangingPunct="1"/>
            <a:r>
              <a:rPr lang="en-US" smtClean="0"/>
              <a:t>Japan</a:t>
            </a:r>
          </a:p>
          <a:p>
            <a:pPr lvl="2" eaLnBrk="1" hangingPunct="1"/>
            <a:r>
              <a:rPr lang="en-US" smtClean="0"/>
              <a:t>ACA</a:t>
            </a:r>
          </a:p>
          <a:p>
            <a:pPr lvl="3" eaLnBrk="1" hangingPunct="1"/>
            <a:r>
              <a:rPr lang="en-US" smtClean="0"/>
              <a:t>Australian Communications Authority</a:t>
            </a:r>
          </a:p>
          <a:p>
            <a:pPr lvl="2" eaLnBrk="1" hangingPunct="1"/>
            <a:r>
              <a:rPr lang="en-US" smtClean="0"/>
              <a:t>Ministry of Commerce</a:t>
            </a:r>
          </a:p>
          <a:p>
            <a:pPr lvl="3" eaLnBrk="1" hangingPunct="1"/>
            <a:r>
              <a:rPr lang="en-US" smtClean="0"/>
              <a:t>New Zealand</a:t>
            </a:r>
          </a:p>
        </p:txBody>
      </p:sp>
      <p:sp>
        <p:nvSpPr>
          <p:cNvPr id="614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614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DD76151-85AD-4247-8E96-F3B31B04230D}" type="slidenum">
              <a:rPr lang="en-US" smtClean="0"/>
              <a:pPr eaLnBrk="1" hangingPunct="1"/>
              <a:t>4</a:t>
            </a:fld>
            <a:endParaRPr 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FCC Rule Parts</a:t>
            </a:r>
          </a:p>
        </p:txBody>
      </p:sp>
      <p:pic>
        <p:nvPicPr>
          <p:cNvPr id="43011"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28800" y="1304925"/>
            <a:ext cx="5689600" cy="4867275"/>
          </a:xfrm>
        </p:spPr>
      </p:pic>
      <p:sp>
        <p:nvSpPr>
          <p:cNvPr id="430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30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AADFCE2-06A0-44B0-934A-FCC7178F479A}" type="slidenum">
              <a:rPr lang="en-US" smtClean="0"/>
              <a:pPr eaLnBrk="1" hangingPunct="1"/>
              <a:t>40</a:t>
            </a:fld>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FCC Rule Parts</a:t>
            </a:r>
          </a:p>
        </p:txBody>
      </p:sp>
      <p:pic>
        <p:nvPicPr>
          <p:cNvPr id="44035"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52600" y="1219200"/>
            <a:ext cx="5689600" cy="4867275"/>
          </a:xfrm>
        </p:spPr>
      </p:pic>
      <p:sp>
        <p:nvSpPr>
          <p:cNvPr id="4403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403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D0EB27-CE4E-4BF2-964C-231F614225B7}" type="slidenum">
              <a:rPr lang="en-US" smtClean="0"/>
              <a:pPr eaLnBrk="1" hangingPunct="1"/>
              <a:t>41</a:t>
            </a:fld>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FCC Rule Parts</a:t>
            </a:r>
          </a:p>
        </p:txBody>
      </p:sp>
      <p:sp>
        <p:nvSpPr>
          <p:cNvPr id="45059" name="Rectangle 3"/>
          <p:cNvSpPr>
            <a:spLocks noGrp="1" noChangeArrowheads="1"/>
          </p:cNvSpPr>
          <p:nvPr>
            <p:ph idx="1"/>
          </p:nvPr>
        </p:nvSpPr>
        <p:spPr/>
        <p:txBody>
          <a:bodyPr/>
          <a:lstStyle/>
          <a:p>
            <a:pPr eaLnBrk="1" hangingPunct="1"/>
            <a:r>
              <a:rPr lang="en-US" smtClean="0"/>
              <a:t>Each part of Title 47 of the CFR has information relevant to those that would produce or use wireless data networks</a:t>
            </a:r>
          </a:p>
          <a:p>
            <a:pPr eaLnBrk="1" hangingPunct="1"/>
            <a:r>
              <a:rPr lang="en-US" smtClean="0"/>
              <a:t>However, two parts are of particular interest</a:t>
            </a:r>
          </a:p>
          <a:p>
            <a:pPr lvl="1" eaLnBrk="1" hangingPunct="1"/>
            <a:r>
              <a:rPr lang="en-US" smtClean="0"/>
              <a:t>Part 15</a:t>
            </a:r>
          </a:p>
          <a:p>
            <a:pPr lvl="1" eaLnBrk="1" hangingPunct="1"/>
            <a:r>
              <a:rPr lang="en-US" smtClean="0"/>
              <a:t>Part 101</a:t>
            </a:r>
          </a:p>
        </p:txBody>
      </p:sp>
      <p:sp>
        <p:nvSpPr>
          <p:cNvPr id="4506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506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D6D2176-F1EB-44D9-913A-35023946A4A6}" type="slidenum">
              <a:rPr lang="en-US" smtClean="0"/>
              <a:pPr eaLnBrk="1" hangingPunct="1"/>
              <a:t>42</a:t>
            </a:fld>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Part 15</a:t>
            </a:r>
          </a:p>
        </p:txBody>
      </p:sp>
      <p:sp>
        <p:nvSpPr>
          <p:cNvPr id="46083" name="Rectangle 3"/>
          <p:cNvSpPr>
            <a:spLocks noGrp="1" noChangeArrowheads="1"/>
          </p:cNvSpPr>
          <p:nvPr>
            <p:ph idx="1"/>
          </p:nvPr>
        </p:nvSpPr>
        <p:spPr/>
        <p:txBody>
          <a:bodyPr/>
          <a:lstStyle/>
          <a:p>
            <a:pPr eaLnBrk="1" hangingPunct="1"/>
            <a:r>
              <a:rPr lang="en-US" smtClean="0"/>
              <a:t>As part of the FCC’s function and directly related to the use of wireless communications systems is Part 15 of the CFR</a:t>
            </a:r>
          </a:p>
          <a:p>
            <a:pPr eaLnBrk="1" hangingPunct="1"/>
            <a:r>
              <a:rPr lang="en-US" smtClean="0"/>
              <a:t>Part 15 covers equipment used with the unlicensed frequencies</a:t>
            </a:r>
          </a:p>
          <a:p>
            <a:pPr eaLnBrk="1" hangingPunct="1"/>
            <a:r>
              <a:rPr lang="en-US" smtClean="0"/>
              <a:t>Among other things, it states that every system used must be certified as a complete system</a:t>
            </a:r>
          </a:p>
        </p:txBody>
      </p:sp>
      <p:sp>
        <p:nvSpPr>
          <p:cNvPr id="4608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608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A627109-1BB7-4AA5-9F2E-1D26687B45DF}" type="slidenum">
              <a:rPr lang="en-US" smtClean="0"/>
              <a:pPr eaLnBrk="1" hangingPunct="1"/>
              <a:t>43</a:t>
            </a:fld>
            <a:endParaRPr lang="en-US"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smtClean="0"/>
              <a:t>Part 15</a:t>
            </a:r>
          </a:p>
        </p:txBody>
      </p:sp>
      <p:sp>
        <p:nvSpPr>
          <p:cNvPr id="47107" name="Content Placeholder 2"/>
          <p:cNvSpPr>
            <a:spLocks noGrp="1"/>
          </p:cNvSpPr>
          <p:nvPr>
            <p:ph idx="1"/>
          </p:nvPr>
        </p:nvSpPr>
        <p:spPr/>
        <p:txBody>
          <a:bodyPr/>
          <a:lstStyle/>
          <a:p>
            <a:pPr eaLnBrk="1" hangingPunct="1"/>
            <a:r>
              <a:rPr lang="en-US" smtClean="0"/>
              <a:t>Each of these systems is then given a certification number</a:t>
            </a:r>
          </a:p>
          <a:p>
            <a:pPr eaLnBrk="1" hangingPunct="1"/>
            <a:r>
              <a:rPr lang="en-US" smtClean="0"/>
              <a:t>A system is the transmitting device, cabling, connectors, amplifiers, attenuators, antennas, and so on</a:t>
            </a:r>
          </a:p>
          <a:p>
            <a:pPr eaLnBrk="1" hangingPunct="1"/>
            <a:r>
              <a:rPr lang="en-US" smtClean="0"/>
              <a:t>In other words, all the bits and pieces</a:t>
            </a:r>
          </a:p>
        </p:txBody>
      </p:sp>
      <p:sp>
        <p:nvSpPr>
          <p:cNvPr id="471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71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1112363-308B-464E-A95A-8A7CB8F74A1F}" type="slidenum">
              <a:rPr lang="en-US" smtClean="0"/>
              <a:pPr eaLnBrk="1" hangingPunct="1"/>
              <a:t>44</a:t>
            </a:fld>
            <a:endParaRPr lang="en-US"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smtClean="0"/>
              <a:t>Part 15</a:t>
            </a:r>
          </a:p>
        </p:txBody>
      </p:sp>
      <p:sp>
        <p:nvSpPr>
          <p:cNvPr id="48131" name="Rectangle 3"/>
          <p:cNvSpPr>
            <a:spLocks noGrp="1" noChangeArrowheads="1"/>
          </p:cNvSpPr>
          <p:nvPr>
            <p:ph idx="1"/>
          </p:nvPr>
        </p:nvSpPr>
        <p:spPr/>
        <p:txBody>
          <a:bodyPr/>
          <a:lstStyle/>
          <a:p>
            <a:pPr eaLnBrk="1" hangingPunct="1"/>
            <a:r>
              <a:rPr lang="en-US" smtClean="0"/>
              <a:t>This does not mean you cannot mix parts from different manufacturers</a:t>
            </a:r>
          </a:p>
          <a:p>
            <a:pPr eaLnBrk="1" hangingPunct="1"/>
            <a:r>
              <a:rPr lang="en-US" smtClean="0"/>
              <a:t>It does mean that this mixture of parts, this exact mixture of parts, must itself be certified</a:t>
            </a:r>
          </a:p>
        </p:txBody>
      </p:sp>
      <p:sp>
        <p:nvSpPr>
          <p:cNvPr id="4813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81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C7C7F9C-20CE-408F-B372-7C84DEAD77E1}" type="slidenum">
              <a:rPr lang="en-US" smtClean="0"/>
              <a:pPr eaLnBrk="1" hangingPunct="1"/>
              <a:t>45</a:t>
            </a:fld>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mtClean="0"/>
              <a:t>Part 101</a:t>
            </a:r>
          </a:p>
        </p:txBody>
      </p:sp>
      <p:sp>
        <p:nvSpPr>
          <p:cNvPr id="49155" name="Rectangle 3"/>
          <p:cNvSpPr>
            <a:spLocks noGrp="1" noChangeArrowheads="1"/>
          </p:cNvSpPr>
          <p:nvPr>
            <p:ph idx="1"/>
          </p:nvPr>
        </p:nvSpPr>
        <p:spPr/>
        <p:txBody>
          <a:bodyPr/>
          <a:lstStyle/>
          <a:p>
            <a:pPr eaLnBrk="1" hangingPunct="1"/>
            <a:r>
              <a:rPr lang="en-US" smtClean="0"/>
              <a:t>For the most part licensed wireless networks are covered under Part 101 of the CFR</a:t>
            </a:r>
          </a:p>
          <a:p>
            <a:pPr eaLnBrk="1" hangingPunct="1"/>
            <a:r>
              <a:rPr lang="en-US" smtClean="0"/>
              <a:t>These are the FCC rules for the use of microwave transmitters in the bands above 3 GHz for common carriers and private </a:t>
            </a:r>
          </a:p>
        </p:txBody>
      </p:sp>
      <p:sp>
        <p:nvSpPr>
          <p:cNvPr id="4915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4915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09FBEF2-460C-416F-A813-79C20391E0B9}" type="slidenum">
              <a:rPr lang="en-US" smtClean="0"/>
              <a:pPr eaLnBrk="1" hangingPunct="1"/>
              <a:t>46</a:t>
            </a:fld>
            <a:endParaRPr 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Nongovernmental Bodies</a:t>
            </a:r>
          </a:p>
        </p:txBody>
      </p:sp>
      <p:sp>
        <p:nvSpPr>
          <p:cNvPr id="50179" name="Rectangle 3"/>
          <p:cNvSpPr>
            <a:spLocks noGrp="1" noChangeArrowheads="1"/>
          </p:cNvSpPr>
          <p:nvPr>
            <p:ph idx="1"/>
          </p:nvPr>
        </p:nvSpPr>
        <p:spPr/>
        <p:txBody>
          <a:bodyPr/>
          <a:lstStyle/>
          <a:p>
            <a:pPr eaLnBrk="1" hangingPunct="1"/>
            <a:r>
              <a:rPr lang="en-US" smtClean="0"/>
              <a:t>Outside of the government are the voluntary organizations that work to produce standards for the equipment to be used to transmit over the approved frequencies</a:t>
            </a:r>
          </a:p>
          <a:p>
            <a:pPr eaLnBrk="1" hangingPunct="1"/>
            <a:r>
              <a:rPr lang="en-US" smtClean="0"/>
              <a:t>These organizations include</a:t>
            </a:r>
          </a:p>
          <a:p>
            <a:pPr lvl="1" eaLnBrk="1" hangingPunct="1"/>
            <a:r>
              <a:rPr lang="en-US" smtClean="0"/>
              <a:t>IEEE</a:t>
            </a:r>
          </a:p>
          <a:p>
            <a:pPr lvl="1" eaLnBrk="1" hangingPunct="1"/>
            <a:r>
              <a:rPr lang="en-US" smtClean="0"/>
              <a:t>WiFi-Alliance</a:t>
            </a:r>
          </a:p>
          <a:p>
            <a:pPr lvl="1" eaLnBrk="1" hangingPunct="1"/>
            <a:r>
              <a:rPr lang="en-US" smtClean="0"/>
              <a:t>ETSI</a:t>
            </a:r>
          </a:p>
        </p:txBody>
      </p:sp>
      <p:sp>
        <p:nvSpPr>
          <p:cNvPr id="5018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018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4359A7A-523C-4374-861E-8B8227FAA1AE}" type="slidenum">
              <a:rPr lang="en-US" smtClean="0"/>
              <a:pPr eaLnBrk="1" hangingPunct="1"/>
              <a:t>47</a:t>
            </a:fld>
            <a:endParaRPr 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t>IEEE</a:t>
            </a:r>
          </a:p>
        </p:txBody>
      </p:sp>
      <p:sp>
        <p:nvSpPr>
          <p:cNvPr id="51203" name="Rectangle 3"/>
          <p:cNvSpPr>
            <a:spLocks noGrp="1" noChangeArrowheads="1"/>
          </p:cNvSpPr>
          <p:nvPr>
            <p:ph idx="1"/>
          </p:nvPr>
        </p:nvSpPr>
        <p:spPr/>
        <p:txBody>
          <a:bodyPr/>
          <a:lstStyle/>
          <a:p>
            <a:pPr eaLnBrk="1" hangingPunct="1"/>
            <a:r>
              <a:rPr lang="en-US" smtClean="0"/>
              <a:t>The IEEE – Institute of Electrical and Electronics Engineers is one of the main hardware related standards creation organizations</a:t>
            </a:r>
          </a:p>
          <a:p>
            <a:pPr eaLnBrk="1" hangingPunct="1"/>
            <a:r>
              <a:rPr lang="en-US" smtClean="0"/>
              <a:t>In the wireless area they are responsible for the</a:t>
            </a:r>
          </a:p>
          <a:p>
            <a:pPr lvl="1" eaLnBrk="1" hangingPunct="1"/>
            <a:r>
              <a:rPr lang="en-US" smtClean="0"/>
              <a:t>802.11</a:t>
            </a:r>
          </a:p>
          <a:p>
            <a:pPr lvl="1" eaLnBrk="1" hangingPunct="1"/>
            <a:r>
              <a:rPr lang="en-US" smtClean="0"/>
              <a:t>802.16</a:t>
            </a:r>
          </a:p>
          <a:p>
            <a:pPr eaLnBrk="1" hangingPunct="1"/>
            <a:r>
              <a:rPr lang="en-US" smtClean="0"/>
              <a:t>standards</a:t>
            </a:r>
          </a:p>
        </p:txBody>
      </p:sp>
      <p:sp>
        <p:nvSpPr>
          <p:cNvPr id="5120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120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72D1F6E-693E-4260-B57D-D7B90230F169}" type="slidenum">
              <a:rPr lang="en-US" smtClean="0"/>
              <a:pPr eaLnBrk="1" hangingPunct="1"/>
              <a:t>48</a:t>
            </a:fld>
            <a:endParaRPr lang="en-US"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t>Wi-Fi Alliance</a:t>
            </a:r>
          </a:p>
        </p:txBody>
      </p:sp>
      <p:sp>
        <p:nvSpPr>
          <p:cNvPr id="52227" name="Rectangle 3"/>
          <p:cNvSpPr>
            <a:spLocks noGrp="1" noChangeArrowheads="1"/>
          </p:cNvSpPr>
          <p:nvPr>
            <p:ph idx="1"/>
          </p:nvPr>
        </p:nvSpPr>
        <p:spPr/>
        <p:txBody>
          <a:bodyPr/>
          <a:lstStyle/>
          <a:p>
            <a:pPr eaLnBrk="1" hangingPunct="1"/>
            <a:r>
              <a:rPr lang="en-US" smtClean="0"/>
              <a:t>The Wi-Fi Alliance, which used to be known as WECA, tests equipment to ensure interoperability among 802.11a, 802.11b, and 802.11g equipment</a:t>
            </a:r>
          </a:p>
          <a:p>
            <a:pPr eaLnBrk="1" hangingPunct="1"/>
            <a:r>
              <a:rPr lang="en-US" smtClean="0"/>
              <a:t>This is the Wi-Fi logo</a:t>
            </a:r>
          </a:p>
        </p:txBody>
      </p:sp>
      <p:sp>
        <p:nvSpPr>
          <p:cNvPr id="5222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22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EE8871A-4E15-4EA8-81A7-6B3D1647607E}" type="slidenum">
              <a:rPr lang="en-US" smtClean="0"/>
              <a:pPr eaLnBrk="1" hangingPunct="1"/>
              <a:t>49</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Regulatory Authorities</a:t>
            </a:r>
          </a:p>
        </p:txBody>
      </p:sp>
      <p:sp>
        <p:nvSpPr>
          <p:cNvPr id="7171" name="Rectangle 3"/>
          <p:cNvSpPr>
            <a:spLocks noGrp="1" noChangeArrowheads="1"/>
          </p:cNvSpPr>
          <p:nvPr>
            <p:ph idx="1"/>
          </p:nvPr>
        </p:nvSpPr>
        <p:spPr/>
        <p:txBody>
          <a:bodyPr/>
          <a:lstStyle/>
          <a:p>
            <a:pPr lvl="1" eaLnBrk="1" hangingPunct="1"/>
            <a:r>
              <a:rPr lang="en-US" smtClean="0"/>
              <a:t>Canada</a:t>
            </a:r>
          </a:p>
          <a:p>
            <a:pPr lvl="2" eaLnBrk="1" hangingPunct="1"/>
            <a:r>
              <a:rPr lang="en-US" smtClean="0"/>
              <a:t>Industry Canada</a:t>
            </a:r>
          </a:p>
          <a:p>
            <a:pPr lvl="3" eaLnBrk="1" hangingPunct="1"/>
            <a:r>
              <a:rPr lang="en-US" smtClean="0"/>
              <a:t>Spectrum Management and Telecommunications Sector</a:t>
            </a:r>
          </a:p>
          <a:p>
            <a:pPr lvl="1" eaLnBrk="1" hangingPunct="1"/>
            <a:r>
              <a:rPr lang="en-US" smtClean="0"/>
              <a:t>United States of America</a:t>
            </a:r>
          </a:p>
          <a:p>
            <a:pPr lvl="2" eaLnBrk="1" hangingPunct="1"/>
            <a:r>
              <a:rPr lang="en-US" smtClean="0"/>
              <a:t>FCC</a:t>
            </a:r>
          </a:p>
          <a:p>
            <a:pPr lvl="3" eaLnBrk="1" hangingPunct="1"/>
            <a:r>
              <a:rPr lang="en-US" smtClean="0"/>
              <a:t>Federal Communications Commission</a:t>
            </a:r>
          </a:p>
          <a:p>
            <a:pPr eaLnBrk="1" hangingPunct="1"/>
            <a:r>
              <a:rPr lang="en-US" smtClean="0"/>
              <a:t>Next we will see what each is responsible for beginning with the ITU-R as it has some international impact</a:t>
            </a:r>
          </a:p>
        </p:txBody>
      </p:sp>
      <p:sp>
        <p:nvSpPr>
          <p:cNvPr id="717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71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1335DF2-47BF-4D3C-B309-5CC71302016E}" type="slidenum">
              <a:rPr lang="en-US" smtClean="0"/>
              <a:pPr eaLnBrk="1" hangingPunct="1"/>
              <a:t>5</a:t>
            </a:fld>
            <a:endParaRPr lang="en-US"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mtClean="0"/>
              <a:t>ETSI</a:t>
            </a:r>
          </a:p>
        </p:txBody>
      </p:sp>
      <p:sp>
        <p:nvSpPr>
          <p:cNvPr id="53251" name="Rectangle 3"/>
          <p:cNvSpPr>
            <a:spLocks noGrp="1" noChangeArrowheads="1"/>
          </p:cNvSpPr>
          <p:nvPr>
            <p:ph idx="1"/>
          </p:nvPr>
        </p:nvSpPr>
        <p:spPr/>
        <p:txBody>
          <a:bodyPr/>
          <a:lstStyle/>
          <a:p>
            <a:pPr eaLnBrk="1" hangingPunct="1"/>
            <a:r>
              <a:rPr lang="en-US" smtClean="0"/>
              <a:t>As discussed above under the regulatory section the ETSI is a non profit organization whose mission to create telecommunications standards</a:t>
            </a:r>
          </a:p>
          <a:p>
            <a:pPr eaLnBrk="1" hangingPunct="1"/>
            <a:r>
              <a:rPr lang="en-US" smtClean="0"/>
              <a:t>This is similar to the IEEE, but it operates in Europe</a:t>
            </a:r>
          </a:p>
          <a:p>
            <a:pPr eaLnBrk="1" hangingPunct="1"/>
            <a:r>
              <a:rPr lang="en-US" smtClean="0"/>
              <a:t>For example, their standard for the unlicensed bands is ETS 300 328</a:t>
            </a:r>
          </a:p>
        </p:txBody>
      </p:sp>
      <p:sp>
        <p:nvSpPr>
          <p:cNvPr id="5325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325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BCE009-F3C9-4FEF-AC94-791F5409BFFD}" type="slidenum">
              <a:rPr lang="en-US" smtClean="0"/>
              <a:pPr eaLnBrk="1" hangingPunct="1"/>
              <a:t>50</a:t>
            </a:fld>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t>Regulatory Harmony</a:t>
            </a:r>
          </a:p>
        </p:txBody>
      </p:sp>
      <p:sp>
        <p:nvSpPr>
          <p:cNvPr id="54275" name="Rectangle 3"/>
          <p:cNvSpPr>
            <a:spLocks noGrp="1" noChangeArrowheads="1"/>
          </p:cNvSpPr>
          <p:nvPr>
            <p:ph idx="1"/>
          </p:nvPr>
        </p:nvSpPr>
        <p:spPr/>
        <p:txBody>
          <a:bodyPr/>
          <a:lstStyle/>
          <a:p>
            <a:pPr eaLnBrk="1" hangingPunct="1"/>
            <a:r>
              <a:rPr lang="en-US" smtClean="0"/>
              <a:t>For the unlicensed bands most countries will use the requirements of either the FCC Part 15 or the ETSI EN 300 328</a:t>
            </a:r>
          </a:p>
          <a:p>
            <a:pPr eaLnBrk="1" hangingPunct="1">
              <a:lnSpc>
                <a:spcPct val="90000"/>
              </a:lnSpc>
            </a:pPr>
            <a:r>
              <a:rPr lang="en-US" smtClean="0"/>
              <a:t>Harmony in all of the rules worldwide is desirable for equipment manufacturers in particular</a:t>
            </a:r>
          </a:p>
          <a:p>
            <a:pPr eaLnBrk="1" hangingPunct="1">
              <a:lnSpc>
                <a:spcPct val="90000"/>
              </a:lnSpc>
            </a:pPr>
            <a:r>
              <a:rPr lang="en-US" smtClean="0"/>
              <a:t>It is an advantage to users as well, as wider usage always brings lower costs</a:t>
            </a:r>
          </a:p>
        </p:txBody>
      </p:sp>
      <p:sp>
        <p:nvSpPr>
          <p:cNvPr id="542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42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2A5D487-B089-451F-8A1B-FB83712F54AA}" type="slidenum">
              <a:rPr lang="en-US" smtClean="0"/>
              <a:pPr eaLnBrk="1" hangingPunct="1"/>
              <a:t>51</a:t>
            </a:fld>
            <a:endParaRPr lang="en-US"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smtClean="0"/>
              <a:t>Regulatory Harmony</a:t>
            </a:r>
          </a:p>
        </p:txBody>
      </p:sp>
      <p:sp>
        <p:nvSpPr>
          <p:cNvPr id="55299" name="Content Placeholder 2"/>
          <p:cNvSpPr>
            <a:spLocks noGrp="1"/>
          </p:cNvSpPr>
          <p:nvPr>
            <p:ph idx="1"/>
          </p:nvPr>
        </p:nvSpPr>
        <p:spPr/>
        <p:txBody>
          <a:bodyPr/>
          <a:lstStyle/>
          <a:p>
            <a:pPr eaLnBrk="1" hangingPunct="1">
              <a:lnSpc>
                <a:spcPct val="90000"/>
              </a:lnSpc>
            </a:pPr>
            <a:r>
              <a:rPr lang="en-US" smtClean="0"/>
              <a:t>For the unlicensed 2.4 GHz frequency range most of the restrictions have been lifted worldwide, except for a few channel restrictions and limitations to indoor use only</a:t>
            </a:r>
          </a:p>
          <a:p>
            <a:pPr eaLnBrk="1" hangingPunct="1">
              <a:lnSpc>
                <a:spcPct val="90000"/>
              </a:lnSpc>
            </a:pPr>
            <a:r>
              <a:rPr lang="en-US" smtClean="0"/>
              <a:t>France, Israel, parts of Latin America, Asia, and the Middle East are the remaining problem areas</a:t>
            </a:r>
          </a:p>
        </p:txBody>
      </p:sp>
      <p:sp>
        <p:nvSpPr>
          <p:cNvPr id="553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53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90F4B36-F342-46B8-BB1E-22ECA39127AD}" type="slidenum">
              <a:rPr lang="en-US" smtClean="0"/>
              <a:pPr eaLnBrk="1" hangingPunct="1"/>
              <a:t>52</a:t>
            </a:fld>
            <a:endParaRPr lang="en-US"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Regulatory Harmony</a:t>
            </a:r>
          </a:p>
        </p:txBody>
      </p:sp>
      <p:sp>
        <p:nvSpPr>
          <p:cNvPr id="56323" name="Rectangle 3"/>
          <p:cNvSpPr>
            <a:spLocks noGrp="1" noChangeArrowheads="1"/>
          </p:cNvSpPr>
          <p:nvPr>
            <p:ph idx="1"/>
          </p:nvPr>
        </p:nvSpPr>
        <p:spPr/>
        <p:txBody>
          <a:bodyPr/>
          <a:lstStyle/>
          <a:p>
            <a:pPr eaLnBrk="1" hangingPunct="1"/>
            <a:r>
              <a:rPr lang="en-US" smtClean="0"/>
              <a:t>For the 5 GHz ranges some part is available everywhere</a:t>
            </a:r>
          </a:p>
          <a:p>
            <a:pPr eaLnBrk="1" hangingPunct="1"/>
            <a:r>
              <a:rPr lang="en-US" smtClean="0"/>
              <a:t>The differences being what parts can be used where, such as indoors or outdoors</a:t>
            </a:r>
          </a:p>
        </p:txBody>
      </p:sp>
      <p:sp>
        <p:nvSpPr>
          <p:cNvPr id="5632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632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EEDA09D-C9B0-4A98-8346-9ED8D521143B}" type="slidenum">
              <a:rPr lang="en-US" smtClean="0"/>
              <a:pPr eaLnBrk="1" hangingPunct="1"/>
              <a:t>53</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Regulatory Authorities</a:t>
            </a:r>
          </a:p>
        </p:txBody>
      </p:sp>
      <p:sp>
        <p:nvSpPr>
          <p:cNvPr id="8195" name="Content Placeholder 2"/>
          <p:cNvSpPr>
            <a:spLocks noGrp="1"/>
          </p:cNvSpPr>
          <p:nvPr>
            <p:ph idx="1"/>
          </p:nvPr>
        </p:nvSpPr>
        <p:spPr/>
        <p:txBody>
          <a:bodyPr/>
          <a:lstStyle/>
          <a:p>
            <a:pPr eaLnBrk="1" hangingPunct="1"/>
            <a:r>
              <a:rPr lang="en-US" smtClean="0"/>
              <a:t>Then the major regional and country specific bodies will be covered</a:t>
            </a:r>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1751CB4-C842-4399-8AFD-4ACEDFAD5941}" type="slidenum">
              <a:rPr lang="en-US" smtClean="0"/>
              <a:pPr eaLnBrk="1" hangingPunct="1"/>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ITU-R</a:t>
            </a:r>
          </a:p>
        </p:txBody>
      </p:sp>
      <p:sp>
        <p:nvSpPr>
          <p:cNvPr id="9219" name="Rectangle 3"/>
          <p:cNvSpPr>
            <a:spLocks noGrp="1" noChangeArrowheads="1"/>
          </p:cNvSpPr>
          <p:nvPr>
            <p:ph idx="1"/>
          </p:nvPr>
        </p:nvSpPr>
        <p:spPr>
          <a:xfrm>
            <a:off x="457200" y="1447800"/>
            <a:ext cx="8229600" cy="4525963"/>
          </a:xfrm>
        </p:spPr>
        <p:txBody>
          <a:bodyPr/>
          <a:lstStyle/>
          <a:p>
            <a:pPr eaLnBrk="1" hangingPunct="1"/>
            <a:r>
              <a:rPr lang="en-US" smtClean="0"/>
              <a:t>As the web site says the ITU-R</a:t>
            </a:r>
          </a:p>
          <a:p>
            <a:pPr lvl="1" eaLnBrk="1" hangingPunct="1"/>
            <a:r>
              <a:rPr lang="en-US" smtClean="0"/>
              <a:t>“plays a vital role in the management of the radio-frequency spectrum and satellite orbits, finite natural resources which are increasingly in demand from a large number of services such as fixed, mobile, broadcasting, amateur, space research, meteorology, global positioning systems, environmental monitoring and, last but not least, those communication services that ensure safety of life at sea and in the skies”</a:t>
            </a:r>
          </a:p>
        </p:txBody>
      </p:sp>
      <p:sp>
        <p:nvSpPr>
          <p:cNvPr id="922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922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252845A-04E5-4438-A484-7FC239167A30}" type="slidenum">
              <a:rPr lang="en-US" smtClean="0"/>
              <a:pPr eaLnBrk="1" hangingPunct="1"/>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CEPT</a:t>
            </a:r>
          </a:p>
        </p:txBody>
      </p:sp>
      <p:sp>
        <p:nvSpPr>
          <p:cNvPr id="10243" name="Rectangle 3"/>
          <p:cNvSpPr>
            <a:spLocks noGrp="1" noChangeArrowheads="1"/>
          </p:cNvSpPr>
          <p:nvPr>
            <p:ph idx="1"/>
          </p:nvPr>
        </p:nvSpPr>
        <p:spPr/>
        <p:txBody>
          <a:bodyPr/>
          <a:lstStyle/>
          <a:p>
            <a:pPr eaLnBrk="1" hangingPunct="1"/>
            <a:r>
              <a:rPr lang="en-US" smtClean="0"/>
              <a:t>According to CEPT</a:t>
            </a:r>
          </a:p>
          <a:p>
            <a:pPr lvl="1" eaLnBrk="1" hangingPunct="1"/>
            <a:r>
              <a:rPr lang="en-US" smtClean="0"/>
              <a:t>“CEPT's activities have included co-operation on commercial, operational, regulatory and technical standardization issues”</a:t>
            </a:r>
          </a:p>
          <a:p>
            <a:pPr lvl="1" eaLnBrk="1" hangingPunct="1"/>
            <a:r>
              <a:rPr lang="en-US" smtClean="0"/>
              <a:t>“In 1988 CEPT decided to create ETSI, The European Telecommunications Standards Institute, to which all its telecommunication standardization activities were transferred”</a:t>
            </a:r>
          </a:p>
        </p:txBody>
      </p:sp>
      <p:sp>
        <p:nvSpPr>
          <p:cNvPr id="1024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024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0683FC1-1CBF-47B3-ACCF-575D7B86AA74}" type="slidenum">
              <a:rPr lang="en-US" smtClean="0"/>
              <a:pPr eaLnBrk="1" hangingPunct="1"/>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CEPT</a:t>
            </a:r>
          </a:p>
        </p:txBody>
      </p:sp>
      <p:sp>
        <p:nvSpPr>
          <p:cNvPr id="11267" name="Content Placeholder 2"/>
          <p:cNvSpPr>
            <a:spLocks noGrp="1"/>
          </p:cNvSpPr>
          <p:nvPr>
            <p:ph idx="1"/>
          </p:nvPr>
        </p:nvSpPr>
        <p:spPr/>
        <p:txBody>
          <a:bodyPr/>
          <a:lstStyle/>
          <a:p>
            <a:pPr lvl="1" eaLnBrk="1" hangingPunct="1"/>
            <a:r>
              <a:rPr lang="en-US" smtClean="0"/>
              <a:t>“The role and purpose of CEPT was redefined at its plenary assembly on 5-6 September 1995 in Weimar as follows”</a:t>
            </a:r>
          </a:p>
          <a:p>
            <a:pPr lvl="2" eaLnBrk="1" hangingPunct="1"/>
            <a:r>
              <a:rPr lang="en-US" smtClean="0"/>
              <a:t>“CEPT offers its members the chance of establishing a European forum for discussions on sovereign and regulatory issues in the field of post and telecommunications issues …”</a:t>
            </a:r>
          </a:p>
        </p:txBody>
      </p:sp>
      <p:sp>
        <p:nvSpPr>
          <p:cNvPr id="112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EAA5E0F-FCB2-4583-9AFA-108F98A1B63F}" type="slidenum">
              <a:rPr lang="en-US" smtClean="0"/>
              <a:pPr eaLnBrk="1" hangingPunct="1"/>
              <a:t>9</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6456</TotalTime>
  <Words>2352</Words>
  <Application>Microsoft Office PowerPoint</Application>
  <PresentationFormat>On-screen Show (4:3)</PresentationFormat>
  <Paragraphs>343</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CCNA</vt:lpstr>
      <vt:lpstr>Regulation of Wireless Systems</vt:lpstr>
      <vt:lpstr>Regulatory Authorities</vt:lpstr>
      <vt:lpstr>Regulatory Authorities</vt:lpstr>
      <vt:lpstr>Regulatory Authorities</vt:lpstr>
      <vt:lpstr>Regulatory Authorities</vt:lpstr>
      <vt:lpstr>Regulatory Authorities</vt:lpstr>
      <vt:lpstr>ITU-R</vt:lpstr>
      <vt:lpstr>CEPT</vt:lpstr>
      <vt:lpstr>CEPT</vt:lpstr>
      <vt:lpstr>CEPT</vt:lpstr>
      <vt:lpstr>CEPT</vt:lpstr>
      <vt:lpstr>CEPT</vt:lpstr>
      <vt:lpstr>CEPT</vt:lpstr>
      <vt:lpstr>CEPT</vt:lpstr>
      <vt:lpstr>CEPT</vt:lpstr>
      <vt:lpstr>ETSI</vt:lpstr>
      <vt:lpstr>ETSI</vt:lpstr>
      <vt:lpstr>ETSI</vt:lpstr>
      <vt:lpstr>ECC</vt:lpstr>
      <vt:lpstr>ERO</vt:lpstr>
      <vt:lpstr>ERO</vt:lpstr>
      <vt:lpstr>CITEL</vt:lpstr>
      <vt:lpstr>CITEL</vt:lpstr>
      <vt:lpstr>APT</vt:lpstr>
      <vt:lpstr>ARIB</vt:lpstr>
      <vt:lpstr>ARIB</vt:lpstr>
      <vt:lpstr>ARIB</vt:lpstr>
      <vt:lpstr>Industry Canada</vt:lpstr>
      <vt:lpstr>Industry Canada</vt:lpstr>
      <vt:lpstr>FCC</vt:lpstr>
      <vt:lpstr>FCC</vt:lpstr>
      <vt:lpstr>FCC</vt:lpstr>
      <vt:lpstr>FCC</vt:lpstr>
      <vt:lpstr>FCC</vt:lpstr>
      <vt:lpstr>FCC</vt:lpstr>
      <vt:lpstr>FCC Rule Parts</vt:lpstr>
      <vt:lpstr>FCC Rule Parts</vt:lpstr>
      <vt:lpstr>FCC Rule Parts</vt:lpstr>
      <vt:lpstr>FCC Rule Parts</vt:lpstr>
      <vt:lpstr>FCC Rule Parts</vt:lpstr>
      <vt:lpstr>FCC Rule Parts</vt:lpstr>
      <vt:lpstr>FCC Rule Parts</vt:lpstr>
      <vt:lpstr>Part 15</vt:lpstr>
      <vt:lpstr>Part 15</vt:lpstr>
      <vt:lpstr>Part 15</vt:lpstr>
      <vt:lpstr>Part 101</vt:lpstr>
      <vt:lpstr>Nongovernmental Bodies</vt:lpstr>
      <vt:lpstr>IEEE</vt:lpstr>
      <vt:lpstr>Wi-Fi Alliance</vt:lpstr>
      <vt:lpstr>ETSI</vt:lpstr>
      <vt:lpstr>Regulatory Harmony</vt:lpstr>
      <vt:lpstr>Regulatory Harmony</vt:lpstr>
      <vt:lpstr>Regulatory Harmony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Regulation of Wireless Systems</dc:title>
  <dc:creator>Kenneth M. Chipps Ph.D.</dc:creator>
  <cp:lastModifiedBy>Kenneth M. Chipps Ph.D.</cp:lastModifiedBy>
  <cp:revision>209</cp:revision>
  <dcterms:created xsi:type="dcterms:W3CDTF">2000-09-27T16:26:34Z</dcterms:created>
  <dcterms:modified xsi:type="dcterms:W3CDTF">2013-01-07T18:17:19Z</dcterms:modified>
</cp:coreProperties>
</file>