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9"/>
  </p:notesMasterIdLst>
  <p:handoutMasterIdLst>
    <p:handoutMasterId r:id="rId10"/>
  </p:handoutMasterIdLst>
  <p:sldIdLst>
    <p:sldId id="359" r:id="rId2"/>
    <p:sldId id="355" r:id="rId3"/>
    <p:sldId id="360" r:id="rId4"/>
    <p:sldId id="357" r:id="rId5"/>
    <p:sldId id="361" r:id="rId6"/>
    <p:sldId id="363" r:id="rId7"/>
    <p:sldId id="362" r:id="rId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39" autoAdjust="0"/>
  </p:normalViewPr>
  <p:slideViewPr>
    <p:cSldViewPr>
      <p:cViewPr varScale="1">
        <p:scale>
          <a:sx n="52" d="100"/>
          <a:sy n="52" d="100"/>
        </p:scale>
        <p:origin x="-140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defTabSz="966788">
              <a:defRPr sz="1300" dirty="0">
                <a:latin typeface="Times New Roman" pitchFamily="18" charset="0"/>
                <a:cs typeface="+mn-cs"/>
              </a:defRPr>
            </a:lvl1pPr>
          </a:lstStyle>
          <a:p>
            <a:pPr>
              <a:defRPr/>
            </a:pPr>
            <a:endParaRPr lang="en-US"/>
          </a:p>
        </p:txBody>
      </p:sp>
      <p:sp>
        <p:nvSpPr>
          <p:cNvPr id="22531"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defTabSz="966788">
              <a:defRPr sz="1300" dirty="0">
                <a:latin typeface="Times New Roman" pitchFamily="18" charset="0"/>
                <a:cs typeface="+mn-cs"/>
              </a:defRPr>
            </a:lvl1pPr>
          </a:lstStyle>
          <a:p>
            <a:pPr>
              <a:defRPr/>
            </a:pPr>
            <a:endParaRPr lang="en-US"/>
          </a:p>
        </p:txBody>
      </p:sp>
      <p:sp>
        <p:nvSpPr>
          <p:cNvPr id="22532"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defTabSz="966788">
              <a:defRPr sz="1300" dirty="0">
                <a:latin typeface="Times New Roman" pitchFamily="18" charset="0"/>
                <a:cs typeface="+mn-cs"/>
              </a:defRPr>
            </a:lvl1pPr>
          </a:lstStyle>
          <a:p>
            <a:pPr>
              <a:defRPr/>
            </a:pPr>
            <a:endParaRPr lang="en-US"/>
          </a:p>
        </p:txBody>
      </p:sp>
      <p:sp>
        <p:nvSpPr>
          <p:cNvPr id="22533"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defTabSz="966788">
              <a:defRPr sz="1300">
                <a:latin typeface="Times New Roman" pitchFamily="18" charset="0"/>
                <a:cs typeface="+mn-cs"/>
              </a:defRPr>
            </a:lvl1pPr>
          </a:lstStyle>
          <a:p>
            <a:pPr>
              <a:defRPr/>
            </a:pPr>
            <a:fld id="{417DBA08-12D2-4BA6-88F6-28A3A93291A9}" type="slidenum">
              <a:rPr lang="en-US"/>
              <a:pPr>
                <a:defRPr/>
              </a:pPr>
              <a:t>‹#›</a:t>
            </a:fld>
            <a:endParaRPr lang="en-US" dirty="0"/>
          </a:p>
        </p:txBody>
      </p:sp>
    </p:spTree>
    <p:extLst>
      <p:ext uri="{BB962C8B-B14F-4D97-AF65-F5344CB8AC3E}">
        <p14:creationId xmlns:p14="http://schemas.microsoft.com/office/powerpoint/2010/main" val="3840357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defTabSz="966788">
              <a:defRPr sz="1300" dirty="0">
                <a:latin typeface="Times New Roman" pitchFamily="18" charset="0"/>
                <a:cs typeface="+mn-cs"/>
              </a:defRPr>
            </a:lvl1pPr>
          </a:lstStyle>
          <a:p>
            <a:pPr>
              <a:defRPr/>
            </a:pPr>
            <a:endParaRPr lang="en-US"/>
          </a:p>
        </p:txBody>
      </p:sp>
      <p:sp>
        <p:nvSpPr>
          <p:cNvPr id="3075" name="Rectangle 3"/>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lvl1pPr algn="r" defTabSz="966788">
              <a:defRPr sz="1300" dirty="0">
                <a:latin typeface="Times New Roman" pitchFamily="18" charset="0"/>
                <a:cs typeface="+mn-cs"/>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47" tIns="48324" rIns="96647" bIns="483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defTabSz="966788">
              <a:defRPr sz="1300" dirty="0">
                <a:latin typeface="Times New Roman" pitchFamily="18" charset="0"/>
                <a:cs typeface="+mn-cs"/>
              </a:defRPr>
            </a:lvl1pPr>
          </a:lstStyle>
          <a:p>
            <a:pPr>
              <a:defRPr/>
            </a:pPr>
            <a:endParaRPr lang="en-US"/>
          </a:p>
        </p:txBody>
      </p:sp>
      <p:sp>
        <p:nvSpPr>
          <p:cNvPr id="3079"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47" tIns="48324" rIns="96647" bIns="48324" numCol="1" anchor="b" anchorCtr="0" compatLnSpc="1">
            <a:prstTxWarp prst="textNoShape">
              <a:avLst/>
            </a:prstTxWarp>
          </a:bodyPr>
          <a:lstStyle>
            <a:lvl1pPr algn="r" defTabSz="966788">
              <a:defRPr sz="1300">
                <a:latin typeface="Times New Roman" pitchFamily="18" charset="0"/>
                <a:cs typeface="+mn-cs"/>
              </a:defRPr>
            </a:lvl1pPr>
          </a:lstStyle>
          <a:p>
            <a:pPr>
              <a:defRPr/>
            </a:pPr>
            <a:fld id="{5F10299C-1B2A-47FD-9A1A-723A4E2DC388}" type="slidenum">
              <a:rPr lang="en-US"/>
              <a:pPr>
                <a:defRPr/>
              </a:pPr>
              <a:t>‹#›</a:t>
            </a:fld>
            <a:endParaRPr lang="en-US" dirty="0"/>
          </a:p>
        </p:txBody>
      </p:sp>
    </p:spTree>
    <p:extLst>
      <p:ext uri="{BB962C8B-B14F-4D97-AF65-F5344CB8AC3E}">
        <p14:creationId xmlns:p14="http://schemas.microsoft.com/office/powerpoint/2010/main" val="30257188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dirty="0"/>
            </a:lvl1pPr>
          </a:lstStyle>
          <a:p>
            <a:pPr>
              <a:defRPr/>
            </a:pPr>
            <a:endParaRPr lang="en-US"/>
          </a:p>
        </p:txBody>
      </p:sp>
      <p:sp>
        <p:nvSpPr>
          <p:cNvPr id="5" name="Rectangle 5"/>
          <p:cNvSpPr>
            <a:spLocks noGrp="1" noChangeArrowheads="1"/>
          </p:cNvSpPr>
          <p:nvPr>
            <p:ph type="ftr" sz="quarter" idx="11"/>
          </p:nvPr>
        </p:nvSpPr>
        <p:spPr>
          <a:xfrm>
            <a:off x="2667000" y="6245225"/>
            <a:ext cx="3886200" cy="476250"/>
          </a:xfrm>
        </p:spPr>
        <p:txBody>
          <a:bodyPr/>
          <a:lstStyle>
            <a:lvl1pPr>
              <a:defRPr sz="1400" dirty="0" smtClean="0"/>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5B35B10D-2FB3-49FE-A03D-1B1AAD1815B5}" type="slidenum">
              <a:rPr lang="en-US"/>
              <a:pPr>
                <a:defRPr/>
              </a:pPr>
              <a:t>‹#›</a:t>
            </a:fld>
            <a:endParaRPr lang="en-US" dirty="0"/>
          </a:p>
        </p:txBody>
      </p:sp>
    </p:spTree>
    <p:extLst>
      <p:ext uri="{BB962C8B-B14F-4D97-AF65-F5344CB8AC3E}">
        <p14:creationId xmlns:p14="http://schemas.microsoft.com/office/powerpoint/2010/main" val="2883503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50A25B85-93E7-4B44-93D0-7D7326BB2713}" type="slidenum">
              <a:rPr lang="en-US"/>
              <a:pPr>
                <a:defRPr/>
              </a:pPr>
              <a:t>‹#›</a:t>
            </a:fld>
            <a:endParaRPr lang="en-US" dirty="0"/>
          </a:p>
        </p:txBody>
      </p:sp>
    </p:spTree>
    <p:extLst>
      <p:ext uri="{BB962C8B-B14F-4D97-AF65-F5344CB8AC3E}">
        <p14:creationId xmlns:p14="http://schemas.microsoft.com/office/powerpoint/2010/main" val="1099263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BF1E7F92-BA19-434C-A92A-37F9CD549AD8}" type="slidenum">
              <a:rPr lang="en-US"/>
              <a:pPr>
                <a:defRPr/>
              </a:pPr>
              <a:t>‹#›</a:t>
            </a:fld>
            <a:endParaRPr lang="en-US" dirty="0"/>
          </a:p>
        </p:txBody>
      </p:sp>
    </p:spTree>
    <p:extLst>
      <p:ext uri="{BB962C8B-B14F-4D97-AF65-F5344CB8AC3E}">
        <p14:creationId xmlns:p14="http://schemas.microsoft.com/office/powerpoint/2010/main" val="3949836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9" name="Rectangle 6"/>
          <p:cNvSpPr>
            <a:spLocks noGrp="1" noChangeArrowheads="1"/>
          </p:cNvSpPr>
          <p:nvPr>
            <p:ph type="sldNum" sz="quarter" idx="12"/>
          </p:nvPr>
        </p:nvSpPr>
        <p:spPr>
          <a:ln/>
        </p:spPr>
        <p:txBody>
          <a:bodyPr/>
          <a:lstStyle>
            <a:lvl1pPr>
              <a:defRPr/>
            </a:lvl1pPr>
          </a:lstStyle>
          <a:p>
            <a:pPr>
              <a:defRPr/>
            </a:pPr>
            <a:fld id="{43EAC86C-F996-4618-8979-7ACCB8D777D0}" type="slidenum">
              <a:rPr lang="en-US"/>
              <a:pPr>
                <a:defRPr/>
              </a:pPr>
              <a:t>‹#›</a:t>
            </a:fld>
            <a:endParaRPr lang="en-US" dirty="0"/>
          </a:p>
        </p:txBody>
      </p:sp>
    </p:spTree>
    <p:extLst>
      <p:ext uri="{BB962C8B-B14F-4D97-AF65-F5344CB8AC3E}">
        <p14:creationId xmlns:p14="http://schemas.microsoft.com/office/powerpoint/2010/main" val="35970983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5C234B7C-6C1E-425A-A4C7-984AF0FCFF45}" type="slidenum">
              <a:rPr lang="en-US"/>
              <a:pPr>
                <a:defRPr/>
              </a:pPr>
              <a:t>‹#›</a:t>
            </a:fld>
            <a:endParaRPr lang="en-US" dirty="0"/>
          </a:p>
        </p:txBody>
      </p:sp>
    </p:spTree>
    <p:extLst>
      <p:ext uri="{BB962C8B-B14F-4D97-AF65-F5344CB8AC3E}">
        <p14:creationId xmlns:p14="http://schemas.microsoft.com/office/powerpoint/2010/main" val="33471934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CE4D79AB-FCFE-412D-BA30-01498D46D540}" type="slidenum">
              <a:rPr lang="en-US"/>
              <a:pPr>
                <a:defRPr/>
              </a:pPr>
              <a:t>‹#›</a:t>
            </a:fld>
            <a:endParaRPr lang="en-US" dirty="0"/>
          </a:p>
        </p:txBody>
      </p:sp>
    </p:spTree>
    <p:extLst>
      <p:ext uri="{BB962C8B-B14F-4D97-AF65-F5344CB8AC3E}">
        <p14:creationId xmlns:p14="http://schemas.microsoft.com/office/powerpoint/2010/main" val="2265985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A07AD2DF-AD22-498B-9C14-F67838A18EF1}" type="slidenum">
              <a:rPr lang="en-US"/>
              <a:pPr>
                <a:defRPr/>
              </a:pPr>
              <a:t>‹#›</a:t>
            </a:fld>
            <a:endParaRPr lang="en-US" dirty="0"/>
          </a:p>
        </p:txBody>
      </p:sp>
    </p:spTree>
    <p:extLst>
      <p:ext uri="{BB962C8B-B14F-4D97-AF65-F5344CB8AC3E}">
        <p14:creationId xmlns:p14="http://schemas.microsoft.com/office/powerpoint/2010/main" val="3144810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6" name="Rectangle 6"/>
          <p:cNvSpPr>
            <a:spLocks noGrp="1" noChangeArrowheads="1"/>
          </p:cNvSpPr>
          <p:nvPr>
            <p:ph type="sldNum" sz="quarter" idx="12"/>
          </p:nvPr>
        </p:nvSpPr>
        <p:spPr>
          <a:ln/>
        </p:spPr>
        <p:txBody>
          <a:bodyPr/>
          <a:lstStyle>
            <a:lvl1pPr>
              <a:defRPr/>
            </a:lvl1pPr>
          </a:lstStyle>
          <a:p>
            <a:pPr>
              <a:defRPr/>
            </a:pPr>
            <a:fld id="{09E53506-E1E9-4BB9-970E-1A6F71ABA00E}" type="slidenum">
              <a:rPr lang="en-US"/>
              <a:pPr>
                <a:defRPr/>
              </a:pPr>
              <a:t>‹#›</a:t>
            </a:fld>
            <a:endParaRPr lang="en-US" dirty="0"/>
          </a:p>
        </p:txBody>
      </p:sp>
    </p:spTree>
    <p:extLst>
      <p:ext uri="{BB962C8B-B14F-4D97-AF65-F5344CB8AC3E}">
        <p14:creationId xmlns:p14="http://schemas.microsoft.com/office/powerpoint/2010/main" val="1255754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B65CDA50-6266-4CDD-93B4-43371ADFECE5}" type="slidenum">
              <a:rPr lang="en-US"/>
              <a:pPr>
                <a:defRPr/>
              </a:pPr>
              <a:t>‹#›</a:t>
            </a:fld>
            <a:endParaRPr lang="en-US" dirty="0"/>
          </a:p>
        </p:txBody>
      </p:sp>
    </p:spTree>
    <p:extLst>
      <p:ext uri="{BB962C8B-B14F-4D97-AF65-F5344CB8AC3E}">
        <p14:creationId xmlns:p14="http://schemas.microsoft.com/office/powerpoint/2010/main" val="553307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9" name="Rectangle 6"/>
          <p:cNvSpPr>
            <a:spLocks noGrp="1" noChangeArrowheads="1"/>
          </p:cNvSpPr>
          <p:nvPr>
            <p:ph type="sldNum" sz="quarter" idx="12"/>
          </p:nvPr>
        </p:nvSpPr>
        <p:spPr>
          <a:ln/>
        </p:spPr>
        <p:txBody>
          <a:bodyPr/>
          <a:lstStyle>
            <a:lvl1pPr>
              <a:defRPr/>
            </a:lvl1pPr>
          </a:lstStyle>
          <a:p>
            <a:pPr>
              <a:defRPr/>
            </a:pPr>
            <a:fld id="{039E8152-3E29-40E2-8142-FF471F644202}" type="slidenum">
              <a:rPr lang="en-US"/>
              <a:pPr>
                <a:defRPr/>
              </a:pPr>
              <a:t>‹#›</a:t>
            </a:fld>
            <a:endParaRPr lang="en-US" dirty="0"/>
          </a:p>
        </p:txBody>
      </p:sp>
    </p:spTree>
    <p:extLst>
      <p:ext uri="{BB962C8B-B14F-4D97-AF65-F5344CB8AC3E}">
        <p14:creationId xmlns:p14="http://schemas.microsoft.com/office/powerpoint/2010/main" val="2418769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5" name="Rectangle 6"/>
          <p:cNvSpPr>
            <a:spLocks noGrp="1" noChangeArrowheads="1"/>
          </p:cNvSpPr>
          <p:nvPr>
            <p:ph type="sldNum" sz="quarter" idx="12"/>
          </p:nvPr>
        </p:nvSpPr>
        <p:spPr>
          <a:ln/>
        </p:spPr>
        <p:txBody>
          <a:bodyPr/>
          <a:lstStyle>
            <a:lvl1pPr>
              <a:defRPr/>
            </a:lvl1pPr>
          </a:lstStyle>
          <a:p>
            <a:pPr>
              <a:defRPr/>
            </a:pPr>
            <a:fld id="{59714AA7-F371-46DF-A774-EF1BE67968D1}" type="slidenum">
              <a:rPr lang="en-US"/>
              <a:pPr>
                <a:defRPr/>
              </a:pPr>
              <a:t>‹#›</a:t>
            </a:fld>
            <a:endParaRPr lang="en-US" dirty="0"/>
          </a:p>
        </p:txBody>
      </p:sp>
    </p:spTree>
    <p:extLst>
      <p:ext uri="{BB962C8B-B14F-4D97-AF65-F5344CB8AC3E}">
        <p14:creationId xmlns:p14="http://schemas.microsoft.com/office/powerpoint/2010/main" val="2725721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4" name="Rectangle 6"/>
          <p:cNvSpPr>
            <a:spLocks noGrp="1" noChangeArrowheads="1"/>
          </p:cNvSpPr>
          <p:nvPr>
            <p:ph type="sldNum" sz="quarter" idx="12"/>
          </p:nvPr>
        </p:nvSpPr>
        <p:spPr>
          <a:ln/>
        </p:spPr>
        <p:txBody>
          <a:bodyPr/>
          <a:lstStyle>
            <a:lvl1pPr>
              <a:defRPr/>
            </a:lvl1pPr>
          </a:lstStyle>
          <a:p>
            <a:pPr>
              <a:defRPr/>
            </a:pPr>
            <a:fld id="{AFC495B0-8373-450A-B7C7-4618BF1DC97A}" type="slidenum">
              <a:rPr lang="en-US"/>
              <a:pPr>
                <a:defRPr/>
              </a:pPr>
              <a:t>‹#›</a:t>
            </a:fld>
            <a:endParaRPr lang="en-US" dirty="0"/>
          </a:p>
        </p:txBody>
      </p:sp>
    </p:spTree>
    <p:extLst>
      <p:ext uri="{BB962C8B-B14F-4D97-AF65-F5344CB8AC3E}">
        <p14:creationId xmlns:p14="http://schemas.microsoft.com/office/powerpoint/2010/main" val="1062151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97BFBA5B-2BFC-48E1-8EA3-490036758B8B}" type="slidenum">
              <a:rPr lang="en-US"/>
              <a:pPr>
                <a:defRPr/>
              </a:pPr>
              <a:t>‹#›</a:t>
            </a:fld>
            <a:endParaRPr lang="en-US" dirty="0"/>
          </a:p>
        </p:txBody>
      </p:sp>
    </p:spTree>
    <p:extLst>
      <p:ext uri="{BB962C8B-B14F-4D97-AF65-F5344CB8AC3E}">
        <p14:creationId xmlns:p14="http://schemas.microsoft.com/office/powerpoint/2010/main" val="2425021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Copyright 2005-2008 Kenneth M. Chipps Ph.D. www.chipps.com</a:t>
            </a:r>
          </a:p>
        </p:txBody>
      </p:sp>
      <p:sp>
        <p:nvSpPr>
          <p:cNvPr id="7" name="Rectangle 6"/>
          <p:cNvSpPr>
            <a:spLocks noGrp="1" noChangeArrowheads="1"/>
          </p:cNvSpPr>
          <p:nvPr>
            <p:ph type="sldNum" sz="quarter" idx="12"/>
          </p:nvPr>
        </p:nvSpPr>
        <p:spPr>
          <a:ln/>
        </p:spPr>
        <p:txBody>
          <a:bodyPr/>
          <a:lstStyle>
            <a:lvl1pPr>
              <a:defRPr/>
            </a:lvl1pPr>
          </a:lstStyle>
          <a:p>
            <a:pPr>
              <a:defRPr/>
            </a:pPr>
            <a:fld id="{79D40494-4BFA-4E9A-997B-986E3F8074F3}" type="slidenum">
              <a:rPr lang="en-US"/>
              <a:pPr>
                <a:defRPr/>
              </a:pPr>
              <a:t>‹#›</a:t>
            </a:fld>
            <a:endParaRPr lang="en-US" dirty="0"/>
          </a:p>
        </p:txBody>
      </p:sp>
    </p:spTree>
    <p:extLst>
      <p:ext uri="{BB962C8B-B14F-4D97-AF65-F5344CB8AC3E}">
        <p14:creationId xmlns:p14="http://schemas.microsoft.com/office/powerpoint/2010/main" val="3394715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atin typeface="Arial" charset="0"/>
                <a:cs typeface="+mn-cs"/>
              </a:defRPr>
            </a:lvl1pPr>
          </a:lstStyle>
          <a:p>
            <a:pPr>
              <a:defRPr/>
            </a:pPr>
            <a:endParaRPr lang="en-US"/>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smtClean="0">
                <a:latin typeface="Arial" charset="0"/>
                <a:cs typeface="+mn-cs"/>
              </a:defRPr>
            </a:lvl1pPr>
          </a:lstStyle>
          <a:p>
            <a:pPr>
              <a:defRPr/>
            </a:pPr>
            <a:r>
              <a:rPr lang="en-US"/>
              <a:t>Copyright 2005-2008 Kenneth M. Chipps Ph.D. www.chipps.com</a:t>
            </a:r>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28FB35B8-6456-49BE-8ACF-5D61C74D3DD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4"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pPr eaLnBrk="1" hangingPunct="1"/>
            <a:r>
              <a:rPr lang="en-US" smtClean="0"/>
              <a:t>RFID</a:t>
            </a:r>
          </a:p>
        </p:txBody>
      </p:sp>
      <p:sp>
        <p:nvSpPr>
          <p:cNvPr id="3075" name="Rectangle 3"/>
          <p:cNvSpPr>
            <a:spLocks noGrp="1" noChangeArrowheads="1"/>
          </p:cNvSpPr>
          <p:nvPr>
            <p:ph type="subTitle" idx="1"/>
          </p:nvPr>
        </p:nvSpPr>
        <p:spPr/>
        <p:txBody>
          <a:bodyPr/>
          <a:lstStyle/>
          <a:p>
            <a:pPr eaLnBrk="1" hangingPunct="1"/>
            <a:r>
              <a:rPr lang="en-US" sz="2400" smtClean="0"/>
              <a:t>Last Update 2008.12.06</a:t>
            </a:r>
          </a:p>
          <a:p>
            <a:pPr eaLnBrk="1" hangingPunct="1"/>
            <a:r>
              <a:rPr lang="en-US" sz="2400" smtClean="0"/>
              <a:t>1.0.0</a:t>
            </a:r>
          </a:p>
        </p:txBody>
      </p:sp>
      <p:sp>
        <p:nvSpPr>
          <p:cNvPr id="307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FE74C33-53F6-4099-B0AB-EDCF823C8CB9}" type="slidenum">
              <a:rPr lang="en-US" smtClean="0"/>
              <a:pPr eaLnBrk="1" hangingPunct="1"/>
              <a:t>1</a:t>
            </a:fld>
            <a:endParaRPr lang="en-US" smtClean="0"/>
          </a:p>
        </p:txBody>
      </p:sp>
      <p:sp>
        <p:nvSpPr>
          <p:cNvPr id="3077" name="Footer Placeholder 6"/>
          <p:cNvSpPr>
            <a:spLocks noGrp="1"/>
          </p:cNvSpPr>
          <p:nvPr>
            <p:ph type="ftr" sz="quarter" idx="11"/>
          </p:nvPr>
        </p:nvSpPr>
        <p:spPr>
          <a:xfrm>
            <a:off x="2667000" y="6245225"/>
            <a:ext cx="4038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What is RFID</a:t>
            </a:r>
          </a:p>
        </p:txBody>
      </p:sp>
      <p:sp>
        <p:nvSpPr>
          <p:cNvPr id="4099" name="Rectangle 3"/>
          <p:cNvSpPr>
            <a:spLocks noGrp="1" noChangeArrowheads="1"/>
          </p:cNvSpPr>
          <p:nvPr>
            <p:ph idx="1"/>
          </p:nvPr>
        </p:nvSpPr>
        <p:spPr/>
        <p:txBody>
          <a:bodyPr/>
          <a:lstStyle/>
          <a:p>
            <a:pPr eaLnBrk="1" hangingPunct="1"/>
            <a:r>
              <a:rPr lang="en-US" smtClean="0"/>
              <a:t>RFID devices are Radio Frequency Identification Devices</a:t>
            </a:r>
          </a:p>
          <a:p>
            <a:pPr eaLnBrk="1" hangingPunct="1"/>
            <a:r>
              <a:rPr lang="en-US" smtClean="0"/>
              <a:t>Here is a good explanation of what they do from RFID Network Implications by Ron Passmore</a:t>
            </a:r>
          </a:p>
          <a:p>
            <a:pPr lvl="1" eaLnBrk="1" hangingPunct="1">
              <a:lnSpc>
                <a:spcPct val="90000"/>
              </a:lnSpc>
            </a:pPr>
            <a:r>
              <a:rPr lang="en-US" smtClean="0"/>
              <a:t>Simply described, RFID is the use of electronic tags that replace printed bar codes on shipped items for tracking of their location</a:t>
            </a:r>
          </a:p>
          <a:p>
            <a:pPr lvl="1" eaLnBrk="1" hangingPunct="1">
              <a:lnSpc>
                <a:spcPct val="90000"/>
              </a:lnSpc>
            </a:pPr>
            <a:r>
              <a:rPr lang="en-US" smtClean="0"/>
              <a:t>RFID can be thought of as “radio barcodes”</a:t>
            </a:r>
          </a:p>
        </p:txBody>
      </p:sp>
      <p:sp>
        <p:nvSpPr>
          <p:cNvPr id="410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BBAAA526-8C35-45B9-9F33-C2FF3BC7B22C}" type="slidenum">
              <a:rPr lang="en-US" smtClean="0"/>
              <a:pPr eaLnBrk="1" hangingPunct="1"/>
              <a:t>2</a:t>
            </a:fld>
            <a:endParaRPr lang="en-US" smtClean="0"/>
          </a:p>
        </p:txBody>
      </p:sp>
      <p:sp>
        <p:nvSpPr>
          <p:cNvPr id="4101"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RFID</a:t>
            </a:r>
          </a:p>
        </p:txBody>
      </p:sp>
      <p:sp>
        <p:nvSpPr>
          <p:cNvPr id="5123" name="Content Placeholder 2"/>
          <p:cNvSpPr>
            <a:spLocks noGrp="1"/>
          </p:cNvSpPr>
          <p:nvPr>
            <p:ph idx="1"/>
          </p:nvPr>
        </p:nvSpPr>
        <p:spPr/>
        <p:txBody>
          <a:bodyPr/>
          <a:lstStyle/>
          <a:p>
            <a:pPr lvl="1" eaLnBrk="1" hangingPunct="1">
              <a:lnSpc>
                <a:spcPct val="90000"/>
              </a:lnSpc>
            </a:pPr>
            <a:r>
              <a:rPr lang="en-US" smtClean="0"/>
              <a:t>However, RFID tags are different from UPC (universal product code) labels in that the tags don’t have to be visible, they can maintain state information, and the tags can be modified by the reader via 2-way communications</a:t>
            </a:r>
          </a:p>
          <a:p>
            <a:pPr lvl="1" eaLnBrk="1" hangingPunct="1">
              <a:lnSpc>
                <a:spcPct val="90000"/>
              </a:lnSpc>
            </a:pPr>
            <a:r>
              <a:rPr lang="en-US" smtClean="0"/>
              <a:t>This means that RFID tags must have active electronics, but since they have no batteries or other power source built-in, all of the power to activate an RFID tag’s circuitry must come from the RFID reader, via electromagnetic radiation</a:t>
            </a:r>
          </a:p>
        </p:txBody>
      </p:sp>
      <p:sp>
        <p:nvSpPr>
          <p:cNvPr id="5124"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512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568785B3-2F81-4D64-AD96-6AA6B57577A8}" type="slidenum">
              <a:rPr lang="en-US" smtClean="0"/>
              <a:pPr eaLnBrk="1" hangingPunct="1"/>
              <a:t>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lnSpc>
                <a:spcPct val="90000"/>
              </a:lnSpc>
            </a:pPr>
            <a:r>
              <a:rPr lang="en-US" smtClean="0"/>
              <a:t>RFID</a:t>
            </a:r>
          </a:p>
        </p:txBody>
      </p:sp>
      <p:sp>
        <p:nvSpPr>
          <p:cNvPr id="6147" name="Rectangle 3"/>
          <p:cNvSpPr>
            <a:spLocks noGrp="1" noChangeArrowheads="1"/>
          </p:cNvSpPr>
          <p:nvPr>
            <p:ph idx="1"/>
          </p:nvPr>
        </p:nvSpPr>
        <p:spPr/>
        <p:txBody>
          <a:bodyPr/>
          <a:lstStyle/>
          <a:p>
            <a:pPr lvl="1" eaLnBrk="1" hangingPunct="1">
              <a:lnSpc>
                <a:spcPct val="90000"/>
              </a:lnSpc>
            </a:pPr>
            <a:r>
              <a:rPr lang="en-US" smtClean="0"/>
              <a:t>The tag readers must send energy to the tag to “wake it up,” after which the tag can transmit back its information contents</a:t>
            </a:r>
          </a:p>
          <a:p>
            <a:pPr lvl="1" eaLnBrk="1" hangingPunct="1">
              <a:lnSpc>
                <a:spcPct val="90000"/>
              </a:lnSpc>
            </a:pPr>
            <a:r>
              <a:rPr lang="en-US" smtClean="0"/>
              <a:t>The tags themselves consist of very tiny microchips smaller than a pin head</a:t>
            </a:r>
          </a:p>
          <a:p>
            <a:pPr lvl="1" eaLnBrk="1" hangingPunct="1">
              <a:lnSpc>
                <a:spcPct val="90000"/>
              </a:lnSpc>
            </a:pPr>
            <a:r>
              <a:rPr lang="en-US" smtClean="0"/>
              <a:t>The chips can be encased in a paper sticker upon which an antenna can be printed using special ink</a:t>
            </a:r>
          </a:p>
        </p:txBody>
      </p:sp>
      <p:sp>
        <p:nvSpPr>
          <p:cNvPr id="614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31E974CF-FC1A-4C01-A278-6465A129136E}" type="slidenum">
              <a:rPr lang="en-US" smtClean="0"/>
              <a:pPr eaLnBrk="1" hangingPunct="1"/>
              <a:t>4</a:t>
            </a:fld>
            <a:endParaRPr lang="en-US" smtClean="0"/>
          </a:p>
        </p:txBody>
      </p:sp>
      <p:sp>
        <p:nvSpPr>
          <p:cNvPr id="6149" name="Footer Placeholder 5"/>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lnSpc>
                <a:spcPct val="90000"/>
              </a:lnSpc>
            </a:pPr>
            <a:r>
              <a:rPr lang="en-US" smtClean="0"/>
              <a:t>RFID</a:t>
            </a:r>
          </a:p>
        </p:txBody>
      </p:sp>
      <p:sp>
        <p:nvSpPr>
          <p:cNvPr id="7171" name="Content Placeholder 2"/>
          <p:cNvSpPr>
            <a:spLocks noGrp="1"/>
          </p:cNvSpPr>
          <p:nvPr>
            <p:ph idx="1"/>
          </p:nvPr>
        </p:nvSpPr>
        <p:spPr/>
        <p:txBody>
          <a:bodyPr/>
          <a:lstStyle/>
          <a:p>
            <a:pPr lvl="1" eaLnBrk="1" hangingPunct="1">
              <a:lnSpc>
                <a:spcPct val="90000"/>
              </a:lnSpc>
            </a:pPr>
            <a:r>
              <a:rPr lang="en-US" smtClean="0"/>
              <a:t>To avoid safety issues or interference with other devices, the power radiated by RFID readers cannot be too strong</a:t>
            </a:r>
          </a:p>
          <a:p>
            <a:pPr lvl="1" eaLnBrk="1" hangingPunct="1">
              <a:lnSpc>
                <a:spcPct val="90000"/>
              </a:lnSpc>
            </a:pPr>
            <a:r>
              <a:rPr lang="en-US" smtClean="0"/>
              <a:t>This means that the readers must be located very close to (within a meter or two of) the tagged item being read, in order to turn on the tag</a:t>
            </a:r>
          </a:p>
          <a:p>
            <a:pPr lvl="1" eaLnBrk="1" hangingPunct="1">
              <a:lnSpc>
                <a:spcPct val="90000"/>
              </a:lnSpc>
            </a:pPr>
            <a:r>
              <a:rPr lang="en-US" smtClean="0"/>
              <a:t>Therefore readers must be widely distributed to those locations where they can be in close proximity to the items being tracked</a:t>
            </a:r>
          </a:p>
        </p:txBody>
      </p:sp>
      <p:sp>
        <p:nvSpPr>
          <p:cNvPr id="7172"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717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ECCB6EAA-38A2-4D1D-A3F1-0BFC96FC275E}" type="slidenum">
              <a:rPr lang="en-US" smtClean="0"/>
              <a:pPr eaLnBrk="1" hangingPunct="1"/>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smtClean="0"/>
              <a:t>RFID in Action</a:t>
            </a:r>
          </a:p>
        </p:txBody>
      </p:sp>
      <p:sp>
        <p:nvSpPr>
          <p:cNvPr id="8195" name="Content Placeholder 2"/>
          <p:cNvSpPr>
            <a:spLocks noGrp="1"/>
          </p:cNvSpPr>
          <p:nvPr>
            <p:ph idx="1"/>
          </p:nvPr>
        </p:nvSpPr>
        <p:spPr/>
        <p:txBody>
          <a:bodyPr/>
          <a:lstStyle/>
          <a:p>
            <a:pPr eaLnBrk="1" hangingPunct="1"/>
            <a:r>
              <a:rPr lang="en-US" smtClean="0"/>
              <a:t>Let’s see what RFID could do for us</a:t>
            </a:r>
          </a:p>
        </p:txBody>
      </p:sp>
      <p:sp>
        <p:nvSpPr>
          <p:cNvPr id="819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819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8A52A7EB-BDEC-4163-AA96-A8898493CAF7}" type="slidenum">
              <a:rPr lang="en-US" smtClean="0"/>
              <a:pPr eaLnBrk="1" hangingPunct="1"/>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Review</a:t>
            </a:r>
          </a:p>
        </p:txBody>
      </p:sp>
      <p:sp>
        <p:nvSpPr>
          <p:cNvPr id="9219" name="Content Placeholder 2"/>
          <p:cNvSpPr>
            <a:spLocks noGrp="1"/>
          </p:cNvSpPr>
          <p:nvPr>
            <p:ph idx="1"/>
          </p:nvPr>
        </p:nvSpPr>
        <p:spPr/>
        <p:txBody>
          <a:bodyPr/>
          <a:lstStyle/>
          <a:p>
            <a:pPr eaLnBrk="1" hangingPunct="1"/>
            <a:r>
              <a:rPr lang="en-US" smtClean="0"/>
              <a:t>Where could RFID be used</a:t>
            </a:r>
          </a:p>
        </p:txBody>
      </p:sp>
      <p:sp>
        <p:nvSpPr>
          <p:cNvPr id="92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t>Copyright 2005-2008 Kenneth M. Chipps Ph.D. www.chipps.com</a:t>
            </a: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24A9EF0-43C6-4311-8AA0-EFFF68AE455C}" type="slidenum">
              <a:rPr lang="en-US" smtClean="0"/>
              <a:pPr eaLnBrk="1" hangingPunct="1"/>
              <a:t>7</a:t>
            </a:fld>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4895</TotalTime>
  <Words>368</Words>
  <Application>Microsoft Office PowerPoint</Application>
  <PresentationFormat>On-screen Show (4:3)</PresentationFormat>
  <Paragraphs>37</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Times New Roman</vt:lpstr>
      <vt:lpstr>CCNA</vt:lpstr>
      <vt:lpstr>RFID</vt:lpstr>
      <vt:lpstr>What is RFID</vt:lpstr>
      <vt:lpstr>RFID</vt:lpstr>
      <vt:lpstr>RFID</vt:lpstr>
      <vt:lpstr>RFID</vt:lpstr>
      <vt:lpstr>RFID in Action</vt:lpstr>
      <vt:lpstr>Review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RFID</dc:title>
  <dc:creator>Kenneth M. Chipps Ph.D.</dc:creator>
  <cp:lastModifiedBy>Kenneth M. Chipps Ph.D.</cp:lastModifiedBy>
  <cp:revision>198</cp:revision>
  <dcterms:created xsi:type="dcterms:W3CDTF">2000-09-27T16:26:34Z</dcterms:created>
  <dcterms:modified xsi:type="dcterms:W3CDTF">2012-11-15T23:34:13Z</dcterms:modified>
</cp:coreProperties>
</file>