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2"/>
  </p:notesMasterIdLst>
  <p:handoutMasterIdLst>
    <p:handoutMasterId r:id="rId153"/>
  </p:handoutMasterIdLst>
  <p:sldIdLst>
    <p:sldId id="477" r:id="rId2"/>
    <p:sldId id="355" r:id="rId3"/>
    <p:sldId id="478" r:id="rId4"/>
    <p:sldId id="442" r:id="rId5"/>
    <p:sldId id="479" r:id="rId6"/>
    <p:sldId id="466" r:id="rId7"/>
    <p:sldId id="443" r:id="rId8"/>
    <p:sldId id="480" r:id="rId9"/>
    <p:sldId id="454" r:id="rId10"/>
    <p:sldId id="481" r:id="rId11"/>
    <p:sldId id="422" r:id="rId12"/>
    <p:sldId id="358" r:id="rId13"/>
    <p:sldId id="482" r:id="rId14"/>
    <p:sldId id="363" r:id="rId15"/>
    <p:sldId id="458" r:id="rId16"/>
    <p:sldId id="359" r:id="rId17"/>
    <p:sldId id="483" r:id="rId18"/>
    <p:sldId id="360" r:id="rId19"/>
    <p:sldId id="438" r:id="rId20"/>
    <p:sldId id="484" r:id="rId21"/>
    <p:sldId id="527" r:id="rId22"/>
    <p:sldId id="528" r:id="rId23"/>
    <p:sldId id="547" r:id="rId24"/>
    <p:sldId id="309" r:id="rId25"/>
    <p:sldId id="485" r:id="rId26"/>
    <p:sldId id="315" r:id="rId27"/>
    <p:sldId id="486" r:id="rId28"/>
    <p:sldId id="316" r:id="rId29"/>
    <p:sldId id="314" r:id="rId30"/>
    <p:sldId id="318" r:id="rId31"/>
    <p:sldId id="487" r:id="rId32"/>
    <p:sldId id="345" r:id="rId33"/>
    <p:sldId id="488" r:id="rId34"/>
    <p:sldId id="346" r:id="rId35"/>
    <p:sldId id="347" r:id="rId36"/>
    <p:sldId id="348" r:id="rId37"/>
    <p:sldId id="349" r:id="rId38"/>
    <p:sldId id="350" r:id="rId39"/>
    <p:sldId id="354" r:id="rId40"/>
    <p:sldId id="489" r:id="rId41"/>
    <p:sldId id="476" r:id="rId42"/>
    <p:sldId id="469" r:id="rId43"/>
    <p:sldId id="377" r:id="rId44"/>
    <p:sldId id="404" r:id="rId45"/>
    <p:sldId id="490" r:id="rId46"/>
    <p:sldId id="406" r:id="rId47"/>
    <p:sldId id="491" r:id="rId48"/>
    <p:sldId id="407" r:id="rId49"/>
    <p:sldId id="492" r:id="rId50"/>
    <p:sldId id="548" r:id="rId51"/>
    <p:sldId id="320" r:id="rId52"/>
    <p:sldId id="319" r:id="rId53"/>
    <p:sldId id="493" r:id="rId54"/>
    <p:sldId id="386" r:id="rId55"/>
    <p:sldId id="494" r:id="rId56"/>
    <p:sldId id="472" r:id="rId57"/>
    <p:sldId id="495" r:id="rId58"/>
    <p:sldId id="457" r:id="rId59"/>
    <p:sldId id="496" r:id="rId60"/>
    <p:sldId id="468" r:id="rId61"/>
    <p:sldId id="367" r:id="rId62"/>
    <p:sldId id="497" r:id="rId63"/>
    <p:sldId id="501" r:id="rId64"/>
    <p:sldId id="375" r:id="rId65"/>
    <p:sldId id="550" r:id="rId66"/>
    <p:sldId id="383" r:id="rId67"/>
    <p:sldId id="332" r:id="rId68"/>
    <p:sldId id="388" r:id="rId69"/>
    <p:sldId id="502" r:id="rId70"/>
    <p:sldId id="389" r:id="rId71"/>
    <p:sldId id="503" r:id="rId72"/>
    <p:sldId id="449" r:id="rId73"/>
    <p:sldId id="390" r:id="rId74"/>
    <p:sldId id="504" r:id="rId75"/>
    <p:sldId id="393" r:id="rId76"/>
    <p:sldId id="505" r:id="rId77"/>
    <p:sldId id="394" r:id="rId78"/>
    <p:sldId id="506" r:id="rId79"/>
    <p:sldId id="396" r:id="rId80"/>
    <p:sldId id="507" r:id="rId81"/>
    <p:sldId id="397" r:id="rId82"/>
    <p:sldId id="508" r:id="rId83"/>
    <p:sldId id="398" r:id="rId84"/>
    <p:sldId id="399" r:id="rId85"/>
    <p:sldId id="400" r:id="rId86"/>
    <p:sldId id="456" r:id="rId87"/>
    <p:sldId id="509" r:id="rId88"/>
    <p:sldId id="401" r:id="rId89"/>
    <p:sldId id="510" r:id="rId90"/>
    <p:sldId id="402" r:id="rId91"/>
    <p:sldId id="403" r:id="rId92"/>
    <p:sldId id="511" r:id="rId93"/>
    <p:sldId id="414" r:id="rId94"/>
    <p:sldId id="474" r:id="rId95"/>
    <p:sldId id="512" r:id="rId96"/>
    <p:sldId id="475" r:id="rId97"/>
    <p:sldId id="333" r:id="rId98"/>
    <p:sldId id="339" r:id="rId99"/>
    <p:sldId id="336" r:id="rId100"/>
    <p:sldId id="513" r:id="rId101"/>
    <p:sldId id="378" r:id="rId102"/>
    <p:sldId id="551" r:id="rId103"/>
    <p:sldId id="337" r:id="rId104"/>
    <p:sldId id="514" r:id="rId105"/>
    <p:sldId id="365" r:id="rId106"/>
    <p:sldId id="515" r:id="rId107"/>
    <p:sldId id="428" r:id="rId108"/>
    <p:sldId id="429" r:id="rId109"/>
    <p:sldId id="516" r:id="rId110"/>
    <p:sldId id="430" r:id="rId111"/>
    <p:sldId id="517" r:id="rId112"/>
    <p:sldId id="463" r:id="rId113"/>
    <p:sldId id="373" r:id="rId114"/>
    <p:sldId id="554" r:id="rId115"/>
    <p:sldId id="338" r:id="rId116"/>
    <p:sldId id="518" r:id="rId117"/>
    <p:sldId id="368" r:id="rId118"/>
    <p:sldId id="369" r:id="rId119"/>
    <p:sldId id="340" r:id="rId120"/>
    <p:sldId id="519" r:id="rId121"/>
    <p:sldId id="467" r:id="rId122"/>
    <p:sldId id="370" r:id="rId123"/>
    <p:sldId id="361" r:id="rId124"/>
    <p:sldId id="371" r:id="rId125"/>
    <p:sldId id="445" r:id="rId126"/>
    <p:sldId id="362" r:id="rId127"/>
    <p:sldId id="520" r:id="rId128"/>
    <p:sldId id="372" r:id="rId129"/>
    <p:sldId id="529" r:id="rId130"/>
    <p:sldId id="531" r:id="rId131"/>
    <p:sldId id="532" r:id="rId132"/>
    <p:sldId id="533" r:id="rId133"/>
    <p:sldId id="534" r:id="rId134"/>
    <p:sldId id="530" r:id="rId135"/>
    <p:sldId id="536" r:id="rId136"/>
    <p:sldId id="535" r:id="rId137"/>
    <p:sldId id="537" r:id="rId138"/>
    <p:sldId id="538" r:id="rId139"/>
    <p:sldId id="539" r:id="rId140"/>
    <p:sldId id="540" r:id="rId141"/>
    <p:sldId id="541" r:id="rId142"/>
    <p:sldId id="542" r:id="rId143"/>
    <p:sldId id="543" r:id="rId144"/>
    <p:sldId id="544" r:id="rId145"/>
    <p:sldId id="545" r:id="rId146"/>
    <p:sldId id="546" r:id="rId147"/>
    <p:sldId id="555" r:id="rId148"/>
    <p:sldId id="471" r:id="rId149"/>
    <p:sldId id="521" r:id="rId150"/>
    <p:sldId id="473" r:id="rId151"/>
  </p:sldIdLst>
  <p:sldSz cx="9144000" cy="6858000" type="screen4x3"/>
  <p:notesSz cx="6934200" cy="91186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6339" autoAdjust="0"/>
  </p:normalViewPr>
  <p:slideViewPr>
    <p:cSldViewPr snapToGrid="0">
      <p:cViewPr varScale="1">
        <p:scale>
          <a:sx n="52" d="100"/>
          <a:sy n="52" d="100"/>
        </p:scale>
        <p:origin x="-1380" y="-102"/>
      </p:cViewPr>
      <p:guideLst>
        <p:guide orient="horz" pos="2160"/>
        <p:guide pos="2880"/>
      </p:guideLst>
    </p:cSldViewPr>
  </p:slideViewPr>
  <p:outlineViewPr>
    <p:cViewPr>
      <p:scale>
        <a:sx n="33" d="100"/>
        <a:sy n="33" d="100"/>
      </p:scale>
      <p:origin x="0" y="1130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1" name="Rectangle 3"/>
          <p:cNvSpPr>
            <a:spLocks noGrp="1" noChangeArrowheads="1"/>
          </p:cNvSpPr>
          <p:nvPr>
            <p:ph type="dt" sz="quarter"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22532" name="Rectangle 4"/>
          <p:cNvSpPr>
            <a:spLocks noGrp="1" noChangeArrowheads="1"/>
          </p:cNvSpPr>
          <p:nvPr>
            <p:ph type="ftr" sz="quarter" idx="2"/>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22533" name="Rectangle 5"/>
          <p:cNvSpPr>
            <a:spLocks noGrp="1" noChangeArrowheads="1"/>
          </p:cNvSpPr>
          <p:nvPr>
            <p:ph type="sldNum" sz="quarter" idx="3"/>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12ACCDC6-4123-40FE-BB59-E6ADDA830E02}" type="slidenum">
              <a:rPr lang="en-US"/>
              <a:pPr>
                <a:defRPr/>
              </a:pPr>
              <a:t>‹#›</a:t>
            </a:fld>
            <a:endParaRPr lang="en-US" dirty="0"/>
          </a:p>
        </p:txBody>
      </p:sp>
    </p:spTree>
    <p:extLst>
      <p:ext uri="{BB962C8B-B14F-4D97-AF65-F5344CB8AC3E}">
        <p14:creationId xmlns:p14="http://schemas.microsoft.com/office/powerpoint/2010/main" val="3650738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5138"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929063" y="0"/>
            <a:ext cx="3005137" cy="455613"/>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lvl1pPr algn="r" defTabSz="917575">
              <a:defRPr sz="1200" dirty="0">
                <a:latin typeface="Times New Roman" pitchFamily="18" charset="0"/>
                <a:cs typeface="+mn-cs"/>
              </a:defRPr>
            </a:lvl1pPr>
          </a:lstStyle>
          <a:p>
            <a:pPr>
              <a:defRPr/>
            </a:pPr>
            <a:endParaRPr lang="en-US"/>
          </a:p>
        </p:txBody>
      </p:sp>
      <p:sp>
        <p:nvSpPr>
          <p:cNvPr id="157700" name="Rectangle 4"/>
          <p:cNvSpPr>
            <a:spLocks noGrp="1" noRot="1" noChangeAspect="1" noChangeArrowheads="1" noTextEdit="1"/>
          </p:cNvSpPr>
          <p:nvPr>
            <p:ph type="sldImg" idx="2"/>
          </p:nvPr>
        </p:nvSpPr>
        <p:spPr bwMode="auto">
          <a:xfrm>
            <a:off x="1187450" y="684213"/>
            <a:ext cx="4559300" cy="3419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23925" y="4332288"/>
            <a:ext cx="5086350" cy="4102100"/>
          </a:xfrm>
          <a:prstGeom prst="rect">
            <a:avLst/>
          </a:prstGeom>
          <a:noFill/>
          <a:ln w="9525">
            <a:noFill/>
            <a:miter lim="800000"/>
            <a:headEnd/>
            <a:tailEnd/>
          </a:ln>
          <a:effectLst/>
        </p:spPr>
        <p:txBody>
          <a:bodyPr vert="horz" wrap="square" lIns="91722" tIns="45861" rIns="91722" bIns="4586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62988"/>
            <a:ext cx="3005138"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defTabSz="917575">
              <a:defRPr sz="1200" dirty="0">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29063" y="8662988"/>
            <a:ext cx="3005137" cy="455612"/>
          </a:xfrm>
          <a:prstGeom prst="rect">
            <a:avLst/>
          </a:prstGeom>
          <a:noFill/>
          <a:ln w="9525">
            <a:noFill/>
            <a:miter lim="800000"/>
            <a:headEnd/>
            <a:tailEnd/>
          </a:ln>
          <a:effectLst/>
        </p:spPr>
        <p:txBody>
          <a:bodyPr vert="horz" wrap="square" lIns="91722" tIns="45861" rIns="91722" bIns="45861" numCol="1" anchor="b" anchorCtr="0" compatLnSpc="1">
            <a:prstTxWarp prst="textNoShape">
              <a:avLst/>
            </a:prstTxWarp>
          </a:bodyPr>
          <a:lstStyle>
            <a:lvl1pPr algn="r" defTabSz="917575">
              <a:defRPr sz="1200">
                <a:latin typeface="Times New Roman" pitchFamily="18" charset="0"/>
                <a:cs typeface="+mn-cs"/>
              </a:defRPr>
            </a:lvl1pPr>
          </a:lstStyle>
          <a:p>
            <a:pPr>
              <a:defRPr/>
            </a:pPr>
            <a:fld id="{0E98F94B-A465-48B6-AC49-A254DF76B380}" type="slidenum">
              <a:rPr lang="en-US"/>
              <a:pPr>
                <a:defRPr/>
              </a:pPr>
              <a:t>‹#›</a:t>
            </a:fld>
            <a:endParaRPr lang="en-US" dirty="0"/>
          </a:p>
        </p:txBody>
      </p:sp>
    </p:spTree>
    <p:extLst>
      <p:ext uri="{BB962C8B-B14F-4D97-AF65-F5344CB8AC3E}">
        <p14:creationId xmlns:p14="http://schemas.microsoft.com/office/powerpoint/2010/main" val="10886941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dirty="0"/>
            </a:lvl1pPr>
          </a:lstStyle>
          <a:p>
            <a:pPr>
              <a:defRPr/>
            </a:pPr>
            <a:endParaRPr lang="en-US"/>
          </a:p>
        </p:txBody>
      </p:sp>
      <p:sp>
        <p:nvSpPr>
          <p:cNvPr id="5" name="Rectangle 5"/>
          <p:cNvSpPr>
            <a:spLocks noGrp="1" noChangeArrowheads="1"/>
          </p:cNvSpPr>
          <p:nvPr>
            <p:ph type="ftr" sz="quarter" idx="11"/>
          </p:nvPr>
        </p:nvSpPr>
        <p:spPr>
          <a:xfrm>
            <a:off x="2667000" y="6245225"/>
            <a:ext cx="3886200" cy="476250"/>
          </a:xfrm>
        </p:spPr>
        <p:txBody>
          <a:bodyPr/>
          <a:lstStyle>
            <a:lvl1pPr>
              <a:defRPr sz="1400" smtClean="0"/>
            </a:lvl1pPr>
          </a:lstStyle>
          <a:p>
            <a:pPr>
              <a:defRPr/>
            </a:pPr>
            <a:r>
              <a:rPr lang="en-US" smtClean="0"/>
              <a:t>Copyright 2005-2010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72DEB2B-BA43-4B2F-8AC2-4869A25604E1}" type="slidenum">
              <a:rPr lang="en-US"/>
              <a:pPr>
                <a:defRPr/>
              </a:pPr>
              <a:t>‹#›</a:t>
            </a:fld>
            <a:endParaRPr lang="en-US" dirty="0"/>
          </a:p>
        </p:txBody>
      </p:sp>
    </p:spTree>
    <p:extLst>
      <p:ext uri="{BB962C8B-B14F-4D97-AF65-F5344CB8AC3E}">
        <p14:creationId xmlns:p14="http://schemas.microsoft.com/office/powerpoint/2010/main" val="293470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0CCC20-8785-4078-A4DE-074867DCFEA7}" type="slidenum">
              <a:rPr lang="en-US"/>
              <a:pPr>
                <a:defRPr/>
              </a:pPr>
              <a:t>‹#›</a:t>
            </a:fld>
            <a:endParaRPr lang="en-US" dirty="0"/>
          </a:p>
        </p:txBody>
      </p:sp>
    </p:spTree>
    <p:extLst>
      <p:ext uri="{BB962C8B-B14F-4D97-AF65-F5344CB8AC3E}">
        <p14:creationId xmlns:p14="http://schemas.microsoft.com/office/powerpoint/2010/main" val="6215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AB6804-C034-41ED-A430-149D1624D45C}" type="slidenum">
              <a:rPr lang="en-US"/>
              <a:pPr>
                <a:defRPr/>
              </a:pPr>
              <a:t>‹#›</a:t>
            </a:fld>
            <a:endParaRPr lang="en-US" dirty="0"/>
          </a:p>
        </p:txBody>
      </p:sp>
    </p:spTree>
    <p:extLst>
      <p:ext uri="{BB962C8B-B14F-4D97-AF65-F5344CB8AC3E}">
        <p14:creationId xmlns:p14="http://schemas.microsoft.com/office/powerpoint/2010/main" val="2856647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456E2E-F030-44E6-81FE-7353C0F83C06}" type="slidenum">
              <a:rPr lang="en-US"/>
              <a:pPr>
                <a:defRPr/>
              </a:pPr>
              <a:t>‹#›</a:t>
            </a:fld>
            <a:endParaRPr lang="en-US" dirty="0"/>
          </a:p>
        </p:txBody>
      </p:sp>
    </p:spTree>
    <p:extLst>
      <p:ext uri="{BB962C8B-B14F-4D97-AF65-F5344CB8AC3E}">
        <p14:creationId xmlns:p14="http://schemas.microsoft.com/office/powerpoint/2010/main" val="4284983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55F1D67-A9CD-4484-9600-4C40F7DBD7FD}" type="slidenum">
              <a:rPr lang="en-US"/>
              <a:pPr>
                <a:defRPr/>
              </a:pPr>
              <a:t>‹#›</a:t>
            </a:fld>
            <a:endParaRPr lang="en-US" dirty="0"/>
          </a:p>
        </p:txBody>
      </p:sp>
    </p:spTree>
    <p:extLst>
      <p:ext uri="{BB962C8B-B14F-4D97-AF65-F5344CB8AC3E}">
        <p14:creationId xmlns:p14="http://schemas.microsoft.com/office/powerpoint/2010/main" val="2748030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1A9D75-92B6-4C9C-8E20-C753B79BDAAC}" type="slidenum">
              <a:rPr lang="en-US"/>
              <a:pPr>
                <a:defRPr/>
              </a:pPr>
              <a:t>‹#›</a:t>
            </a:fld>
            <a:endParaRPr lang="en-US" dirty="0"/>
          </a:p>
        </p:txBody>
      </p:sp>
    </p:spTree>
    <p:extLst>
      <p:ext uri="{BB962C8B-B14F-4D97-AF65-F5344CB8AC3E}">
        <p14:creationId xmlns:p14="http://schemas.microsoft.com/office/powerpoint/2010/main" val="50292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5873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863600"/>
            <a:ext cx="4114800" cy="58245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63600"/>
            <a:ext cx="4114800" cy="2835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51275"/>
            <a:ext cx="4114800" cy="2836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391400" y="361950"/>
            <a:ext cx="1524000" cy="476250"/>
          </a:xfrm>
        </p:spPr>
        <p:txBody>
          <a:bodyPr/>
          <a:lstStyle>
            <a:lvl1pPr>
              <a:defRPr dirty="0"/>
            </a:lvl1pPr>
          </a:lstStyle>
          <a:p>
            <a:pPr>
              <a:defRPr/>
            </a:pPr>
            <a:endParaRPr lang="en-US"/>
          </a:p>
        </p:txBody>
      </p:sp>
      <p:sp>
        <p:nvSpPr>
          <p:cNvPr id="7" name="Footer Placeholder 6"/>
          <p:cNvSpPr>
            <a:spLocks noGrp="1"/>
          </p:cNvSpPr>
          <p:nvPr>
            <p:ph type="ftr" sz="quarter" idx="11"/>
          </p:nvPr>
        </p:nvSpPr>
        <p:spPr>
          <a:xfrm>
            <a:off x="369888" y="6521450"/>
            <a:ext cx="4267200" cy="476250"/>
          </a:xfrm>
        </p:spPr>
        <p:txBody>
          <a:bodyPr/>
          <a:lstStyle>
            <a:lvl1pPr>
              <a:defRPr smtClean="0"/>
            </a:lvl1pPr>
          </a:lstStyle>
          <a:p>
            <a:pPr>
              <a:defRPr/>
            </a:pPr>
            <a:r>
              <a:rPr lang="en-US" smtClean="0"/>
              <a:t>Copyright 2005-2010 Kenneth M. Chipps Ph.D. www.chipps.com</a:t>
            </a:r>
            <a:endParaRPr lang="en-US" dirty="0"/>
          </a:p>
        </p:txBody>
      </p:sp>
      <p:sp>
        <p:nvSpPr>
          <p:cNvPr id="8" name="Slide Number Placeholder 7"/>
          <p:cNvSpPr>
            <a:spLocks noGrp="1"/>
          </p:cNvSpPr>
          <p:nvPr>
            <p:ph type="sldNum" sz="quarter" idx="12"/>
          </p:nvPr>
        </p:nvSpPr>
        <p:spPr>
          <a:xfrm>
            <a:off x="3505200" y="6553200"/>
            <a:ext cx="2133600" cy="228600"/>
          </a:xfrm>
        </p:spPr>
        <p:txBody>
          <a:bodyPr/>
          <a:lstStyle>
            <a:lvl1pPr>
              <a:defRPr/>
            </a:lvl1pPr>
          </a:lstStyle>
          <a:p>
            <a:pPr>
              <a:defRPr/>
            </a:pPr>
            <a:fld id="{E9A659F3-55C3-45C8-9D39-6E27A88074EC}" type="slidenum">
              <a:rPr lang="en-US"/>
              <a:pPr>
                <a:defRPr/>
              </a:pPr>
              <a:t>‹#›</a:t>
            </a:fld>
            <a:endParaRPr lang="en-US" dirty="0"/>
          </a:p>
        </p:txBody>
      </p:sp>
    </p:spTree>
    <p:extLst>
      <p:ext uri="{BB962C8B-B14F-4D97-AF65-F5344CB8AC3E}">
        <p14:creationId xmlns:p14="http://schemas.microsoft.com/office/powerpoint/2010/main" val="417280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FBB2FB-B182-45F8-96A6-15C3E1038782}" type="slidenum">
              <a:rPr lang="en-US"/>
              <a:pPr>
                <a:defRPr/>
              </a:pPr>
              <a:t>‹#›</a:t>
            </a:fld>
            <a:endParaRPr lang="en-US" dirty="0"/>
          </a:p>
        </p:txBody>
      </p:sp>
    </p:spTree>
    <p:extLst>
      <p:ext uri="{BB962C8B-B14F-4D97-AF65-F5344CB8AC3E}">
        <p14:creationId xmlns:p14="http://schemas.microsoft.com/office/powerpoint/2010/main" val="3176830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34C60B-D46C-4948-B338-2C10C54D6273}" type="slidenum">
              <a:rPr lang="en-US"/>
              <a:pPr>
                <a:defRPr/>
              </a:pPr>
              <a:t>‹#›</a:t>
            </a:fld>
            <a:endParaRPr lang="en-US" dirty="0"/>
          </a:p>
        </p:txBody>
      </p:sp>
    </p:spTree>
    <p:extLst>
      <p:ext uri="{BB962C8B-B14F-4D97-AF65-F5344CB8AC3E}">
        <p14:creationId xmlns:p14="http://schemas.microsoft.com/office/powerpoint/2010/main" val="29903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A714B38-F60A-4214-913E-E67686E844A7}" type="slidenum">
              <a:rPr lang="en-US"/>
              <a:pPr>
                <a:defRPr/>
              </a:pPr>
              <a:t>‹#›</a:t>
            </a:fld>
            <a:endParaRPr lang="en-US" dirty="0"/>
          </a:p>
        </p:txBody>
      </p:sp>
    </p:spTree>
    <p:extLst>
      <p:ext uri="{BB962C8B-B14F-4D97-AF65-F5344CB8AC3E}">
        <p14:creationId xmlns:p14="http://schemas.microsoft.com/office/powerpoint/2010/main" val="2970618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D4DAEC04-3ED7-44EC-8D38-26B46A09FFCD}" type="slidenum">
              <a:rPr lang="en-US"/>
              <a:pPr>
                <a:defRPr/>
              </a:pPr>
              <a:t>‹#›</a:t>
            </a:fld>
            <a:endParaRPr lang="en-US" dirty="0"/>
          </a:p>
        </p:txBody>
      </p:sp>
    </p:spTree>
    <p:extLst>
      <p:ext uri="{BB962C8B-B14F-4D97-AF65-F5344CB8AC3E}">
        <p14:creationId xmlns:p14="http://schemas.microsoft.com/office/powerpoint/2010/main" val="60231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2936AD0-570D-4446-944B-32BD1639E787}" type="slidenum">
              <a:rPr lang="en-US"/>
              <a:pPr>
                <a:defRPr/>
              </a:pPr>
              <a:t>‹#›</a:t>
            </a:fld>
            <a:endParaRPr lang="en-US" dirty="0"/>
          </a:p>
        </p:txBody>
      </p:sp>
    </p:spTree>
    <p:extLst>
      <p:ext uri="{BB962C8B-B14F-4D97-AF65-F5344CB8AC3E}">
        <p14:creationId xmlns:p14="http://schemas.microsoft.com/office/powerpoint/2010/main" val="643149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50681AC-452F-4899-BF2D-F0613F4D9178}" type="slidenum">
              <a:rPr lang="en-US"/>
              <a:pPr>
                <a:defRPr/>
              </a:pPr>
              <a:t>‹#›</a:t>
            </a:fld>
            <a:endParaRPr lang="en-US" dirty="0"/>
          </a:p>
        </p:txBody>
      </p:sp>
    </p:spTree>
    <p:extLst>
      <p:ext uri="{BB962C8B-B14F-4D97-AF65-F5344CB8AC3E}">
        <p14:creationId xmlns:p14="http://schemas.microsoft.com/office/powerpoint/2010/main" val="37630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6FCC44C-DF55-4A8D-A0DB-1A3E15C7EBF5}" type="slidenum">
              <a:rPr lang="en-US"/>
              <a:pPr>
                <a:defRPr/>
              </a:pPr>
              <a:t>‹#›</a:t>
            </a:fld>
            <a:endParaRPr lang="en-US" dirty="0"/>
          </a:p>
        </p:txBody>
      </p:sp>
    </p:spTree>
    <p:extLst>
      <p:ext uri="{BB962C8B-B14F-4D97-AF65-F5344CB8AC3E}">
        <p14:creationId xmlns:p14="http://schemas.microsoft.com/office/powerpoint/2010/main" val="142949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2005-2010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0FE76EB-D015-470F-9D82-7F263ADA67FF}" type="slidenum">
              <a:rPr lang="en-US"/>
              <a:pPr>
                <a:defRPr/>
              </a:pPr>
              <a:t>‹#›</a:t>
            </a:fld>
            <a:endParaRPr lang="en-US" dirty="0"/>
          </a:p>
        </p:txBody>
      </p:sp>
    </p:spTree>
    <p:extLst>
      <p:ext uri="{BB962C8B-B14F-4D97-AF65-F5344CB8AC3E}">
        <p14:creationId xmlns:p14="http://schemas.microsoft.com/office/powerpoint/2010/main" val="384376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pitchFamily="34" charset="0"/>
                <a:cs typeface="+mn-cs"/>
              </a:defRPr>
            </a:lvl1pPr>
          </a:lstStyle>
          <a:p>
            <a:pPr>
              <a:defRPr/>
            </a:pPr>
            <a:endParaRPr lang="en-US"/>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pitchFamily="34" charset="0"/>
                <a:cs typeface="+mn-cs"/>
              </a:defRPr>
            </a:lvl1pPr>
          </a:lstStyle>
          <a:p>
            <a:pPr>
              <a:defRPr/>
            </a:pPr>
            <a:r>
              <a:rPr lang="en-US" smtClean="0"/>
              <a:t>Copyright 2005-2010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0EAB1053-827F-4749-A53C-108C71CDA3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1"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2" r:id="rId1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5.vml"/><Relationship Id="rId4" Type="http://schemas.openxmlformats.org/officeDocument/2006/relationships/image" Target="../media/image5.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emf"/></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e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e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86000"/>
            <a:ext cx="7772400" cy="1143000"/>
          </a:xfrm>
        </p:spPr>
        <p:txBody>
          <a:bodyPr/>
          <a:lstStyle/>
          <a:p>
            <a:pPr eaLnBrk="1" hangingPunct="1"/>
            <a:r>
              <a:rPr lang="en-US" smtClean="0"/>
              <a:t>Radio Frequency Concepts</a:t>
            </a:r>
          </a:p>
        </p:txBody>
      </p:sp>
      <p:sp>
        <p:nvSpPr>
          <p:cNvPr id="4099" name="Rectangle 3"/>
          <p:cNvSpPr>
            <a:spLocks noGrp="1" noChangeArrowheads="1"/>
          </p:cNvSpPr>
          <p:nvPr>
            <p:ph type="subTitle" idx="1"/>
          </p:nvPr>
        </p:nvSpPr>
        <p:spPr/>
        <p:txBody>
          <a:bodyPr/>
          <a:lstStyle/>
          <a:p>
            <a:pPr eaLnBrk="1" hangingPunct="1"/>
            <a:r>
              <a:rPr lang="en-US" sz="2400" smtClean="0"/>
              <a:t>Last Update 2009.05.10</a:t>
            </a:r>
          </a:p>
          <a:p>
            <a:pPr eaLnBrk="1" hangingPunct="1"/>
            <a:r>
              <a:rPr lang="en-US" sz="2400" smtClean="0"/>
              <a:t>1.12.0</a:t>
            </a:r>
          </a:p>
        </p:txBody>
      </p:sp>
      <p:sp>
        <p:nvSpPr>
          <p:cNvPr id="4100" name="Footer Placeholder 6"/>
          <p:cNvSpPr>
            <a:spLocks noGrp="1"/>
          </p:cNvSpPr>
          <p:nvPr>
            <p:ph type="ftr" sz="quarter" idx="11"/>
          </p:nvPr>
        </p:nvSpPr>
        <p:spPr>
          <a:xfrm>
            <a:off x="2667000" y="6245225"/>
            <a:ext cx="40909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6AD16B-EC45-4362-A5E6-06980A1B5146}" type="slidenum">
              <a:rPr lang="en-US" smtClean="0"/>
              <a:pPr eaLnBrk="1" hangingPunct="1"/>
              <a:t>1</a:t>
            </a:fld>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471488"/>
            <a:ext cx="8229600" cy="587375"/>
          </a:xfrm>
        </p:spPr>
        <p:txBody>
          <a:bodyPr/>
          <a:lstStyle/>
          <a:p>
            <a:pPr eaLnBrk="1" hangingPunct="1"/>
            <a:r>
              <a:rPr lang="en-US" smtClean="0"/>
              <a:t>Radio Wave Formulas</a:t>
            </a:r>
          </a:p>
        </p:txBody>
      </p:sp>
      <p:sp>
        <p:nvSpPr>
          <p:cNvPr id="13315" name="Text Placeholder 2"/>
          <p:cNvSpPr>
            <a:spLocks noGrp="1"/>
          </p:cNvSpPr>
          <p:nvPr>
            <p:ph type="body" sz="half" idx="1"/>
          </p:nvPr>
        </p:nvSpPr>
        <p:spPr>
          <a:xfrm>
            <a:off x="381000" y="1538288"/>
            <a:ext cx="8267700" cy="4697412"/>
          </a:xfrm>
        </p:spPr>
        <p:txBody>
          <a:bodyPr/>
          <a:lstStyle/>
          <a:p>
            <a:pPr lvl="1" eaLnBrk="1" hangingPunct="1"/>
            <a:r>
              <a:rPr lang="en-US" smtClean="0"/>
              <a:t>For wavelength in mm for gigahertz frequencies</a:t>
            </a:r>
          </a:p>
          <a:p>
            <a:pPr lvl="3" eaLnBrk="1" hangingPunct="1"/>
            <a:endParaRPr lang="en-US" sz="1600" smtClean="0"/>
          </a:p>
          <a:p>
            <a:pPr lvl="3" eaLnBrk="1" hangingPunct="1"/>
            <a:endParaRPr lang="en-US" sz="1600" smtClean="0"/>
          </a:p>
          <a:p>
            <a:pPr lvl="3" eaLnBrk="1" hangingPunct="1"/>
            <a:endParaRPr lang="en-US" sz="1600" smtClean="0"/>
          </a:p>
          <a:p>
            <a:pPr lvl="2" eaLnBrk="1" hangingPunct="1"/>
            <a:r>
              <a:rPr lang="en-US" smtClean="0"/>
              <a:t>w = wavelength in mm</a:t>
            </a:r>
          </a:p>
          <a:p>
            <a:pPr lvl="2" eaLnBrk="1" hangingPunct="1"/>
            <a:r>
              <a:rPr lang="en-US" smtClean="0"/>
              <a:t>v = velocity of the radio wave, which is the speed of light in meters per second, in this case divided by 100</a:t>
            </a:r>
          </a:p>
          <a:p>
            <a:pPr lvl="2" eaLnBrk="1" hangingPunct="1"/>
            <a:r>
              <a:rPr lang="en-US" smtClean="0"/>
              <a:t>f = frequency in gigahertz</a:t>
            </a:r>
          </a:p>
        </p:txBody>
      </p:sp>
      <p:sp>
        <p:nvSpPr>
          <p:cNvPr id="13316" name="Footer Placeholder 5"/>
          <p:cNvSpPr>
            <a:spLocks noGrp="1"/>
          </p:cNvSpPr>
          <p:nvPr>
            <p:ph type="ftr" sz="quarter" idx="11"/>
          </p:nvPr>
        </p:nvSpPr>
        <p:spPr>
          <a:xfrm>
            <a:off x="2617788" y="6381750"/>
            <a:ext cx="3708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317" name="Slide Number Placeholder 6"/>
          <p:cNvSpPr>
            <a:spLocks noGrp="1"/>
          </p:cNvSpPr>
          <p:nvPr>
            <p:ph type="sldNum" sz="quarter" idx="12"/>
          </p:nvPr>
        </p:nvSpPr>
        <p:spPr>
          <a:xfrm>
            <a:off x="6683375" y="6434138"/>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9FA8F0-E28B-4064-A56D-7F5759514774}" type="slidenum">
              <a:rPr lang="en-US" smtClean="0"/>
              <a:pPr eaLnBrk="1" hangingPunct="1"/>
              <a:t>10</a:t>
            </a:fld>
            <a:endParaRPr lang="en-US" smtClean="0"/>
          </a:p>
        </p:txBody>
      </p:sp>
      <p:graphicFrame>
        <p:nvGraphicFramePr>
          <p:cNvPr id="13318" name="Object 2"/>
          <p:cNvGraphicFramePr>
            <a:graphicFrameLocks noChangeAspect="1"/>
          </p:cNvGraphicFramePr>
          <p:nvPr/>
        </p:nvGraphicFramePr>
        <p:xfrm>
          <a:off x="1447800" y="2257425"/>
          <a:ext cx="1295400" cy="1136650"/>
        </p:xfrm>
        <a:graphic>
          <a:graphicData uri="http://schemas.openxmlformats.org/presentationml/2006/ole">
            <mc:AlternateContent xmlns:mc="http://schemas.openxmlformats.org/markup-compatibility/2006">
              <mc:Choice xmlns:v="urn:schemas-microsoft-com:vml" Requires="v">
                <p:oleObj spid="_x0000_s13321" name="Equation" r:id="rId3" imgW="723586" imgH="634725" progId="Equation.3">
                  <p:embed/>
                </p:oleObj>
              </mc:Choice>
              <mc:Fallback>
                <p:oleObj name="Equation" r:id="rId3" imgW="723586" imgH="63472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257425"/>
                        <a:ext cx="12954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r>
              <a:rPr lang="en-US" smtClean="0"/>
              <a:t>Free Space Loss</a:t>
            </a:r>
          </a:p>
        </p:txBody>
      </p:sp>
      <p:sp>
        <p:nvSpPr>
          <p:cNvPr id="105475" name="Content Placeholder 2"/>
          <p:cNvSpPr>
            <a:spLocks noGrp="1"/>
          </p:cNvSpPr>
          <p:nvPr>
            <p:ph idx="1"/>
          </p:nvPr>
        </p:nvSpPr>
        <p:spPr/>
        <p:txBody>
          <a:bodyPr/>
          <a:lstStyle/>
          <a:p>
            <a:pPr eaLnBrk="1" hangingPunct="1"/>
            <a:r>
              <a:rPr lang="en-US" smtClean="0"/>
              <a:t>In other words, higher frequency signals loose more than lower frequency signals, because the short wavelengths of the higher frequencies cannot bend around objects as can longer wavelengths</a:t>
            </a:r>
          </a:p>
        </p:txBody>
      </p:sp>
      <p:sp>
        <p:nvSpPr>
          <p:cNvPr id="1054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54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057A1C8-0FB8-44C9-8A91-0A44BFFFDA02}" type="slidenum">
              <a:rPr lang="en-US" smtClean="0"/>
              <a:pPr eaLnBrk="1" hangingPunct="1"/>
              <a:t>100</a:t>
            </a:fld>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Free Space Path Loss</a:t>
            </a:r>
          </a:p>
        </p:txBody>
      </p:sp>
      <p:sp>
        <p:nvSpPr>
          <p:cNvPr id="106499" name="Rectangle 3"/>
          <p:cNvSpPr>
            <a:spLocks noGrp="1" noChangeArrowheads="1"/>
          </p:cNvSpPr>
          <p:nvPr>
            <p:ph idx="1"/>
          </p:nvPr>
        </p:nvSpPr>
        <p:spPr/>
        <p:txBody>
          <a:bodyPr/>
          <a:lstStyle/>
          <a:p>
            <a:pPr eaLnBrk="1" hangingPunct="1"/>
            <a:r>
              <a:rPr lang="en-US" smtClean="0"/>
              <a:t>The result being systems that use the short wavelengths must be line of site</a:t>
            </a:r>
          </a:p>
          <a:p>
            <a:pPr eaLnBrk="1" hangingPunct="1"/>
            <a:r>
              <a:rPr lang="en-US" smtClean="0"/>
              <a:t>The formula is</a:t>
            </a:r>
          </a:p>
          <a:p>
            <a:pPr lvl="1" eaLnBrk="1" hangingPunct="1"/>
            <a:r>
              <a:rPr lang="en-US" smtClean="0"/>
              <a:t>L = C + (20 * Log(D)) + (20 * Log(F))</a:t>
            </a:r>
          </a:p>
          <a:p>
            <a:pPr lvl="1" eaLnBrk="1" hangingPunct="1"/>
            <a:r>
              <a:rPr lang="en-US" smtClean="0"/>
              <a:t>For both measuring systems</a:t>
            </a:r>
          </a:p>
          <a:p>
            <a:pPr lvl="2" eaLnBrk="1" hangingPunct="1"/>
            <a:r>
              <a:rPr lang="en-US" smtClean="0"/>
              <a:t>D = Distance</a:t>
            </a:r>
          </a:p>
          <a:p>
            <a:pPr lvl="2" eaLnBrk="1" hangingPunct="1"/>
            <a:r>
              <a:rPr lang="en-US" smtClean="0"/>
              <a:t>F = Frequency</a:t>
            </a:r>
          </a:p>
          <a:p>
            <a:pPr lvl="1" eaLnBrk="1" hangingPunct="1"/>
            <a:r>
              <a:rPr lang="en-US" smtClean="0"/>
              <a:t>For kilometers C = 32.4</a:t>
            </a:r>
          </a:p>
          <a:p>
            <a:pPr lvl="1" eaLnBrk="1" hangingPunct="1"/>
            <a:r>
              <a:rPr lang="en-US" smtClean="0"/>
              <a:t>For miles C = 36.6</a:t>
            </a:r>
          </a:p>
        </p:txBody>
      </p:sp>
      <p:sp>
        <p:nvSpPr>
          <p:cNvPr id="1065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65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D2271EC-4509-4F2A-AC01-16B208B94799}" type="slidenum">
              <a:rPr lang="en-US" smtClean="0"/>
              <a:pPr eaLnBrk="1" hangingPunct="1"/>
              <a:t>101</a:t>
            </a:fld>
            <a:endParaRPr lang="en-US" smtClean="0"/>
          </a:p>
        </p:txBody>
      </p:sp>
      <p:sp>
        <p:nvSpPr>
          <p:cNvPr id="106502" name="Rectangle 5"/>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r>
              <a:rPr lang="en-US" smtClean="0"/>
              <a:t>Lab</a:t>
            </a:r>
          </a:p>
        </p:txBody>
      </p:sp>
      <p:sp>
        <p:nvSpPr>
          <p:cNvPr id="107523" name="Content Placeholder 2"/>
          <p:cNvSpPr>
            <a:spLocks noGrp="1"/>
          </p:cNvSpPr>
          <p:nvPr>
            <p:ph idx="1"/>
          </p:nvPr>
        </p:nvSpPr>
        <p:spPr/>
        <p:txBody>
          <a:bodyPr/>
          <a:lstStyle/>
          <a:p>
            <a:r>
              <a:rPr lang="en-US" smtClean="0"/>
              <a:t>Free Space Loss</a:t>
            </a:r>
          </a:p>
          <a:p>
            <a:pPr lvl="1"/>
            <a:r>
              <a:rPr lang="en-US" smtClean="0"/>
              <a:t>In the hall move further down the hall</a:t>
            </a:r>
          </a:p>
        </p:txBody>
      </p:sp>
      <p:sp>
        <p:nvSpPr>
          <p:cNvPr id="1075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75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84ECAA-3808-47D5-AC91-6962ED40EA53}" type="slidenum">
              <a:rPr lang="en-US" smtClean="0"/>
              <a:pPr eaLnBrk="1" hangingPunct="1"/>
              <a:t>102</a:t>
            </a:fld>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mtClean="0"/>
              <a:t>Absorption</a:t>
            </a:r>
          </a:p>
        </p:txBody>
      </p:sp>
      <p:sp>
        <p:nvSpPr>
          <p:cNvPr id="108547" name="Rectangle 3"/>
          <p:cNvSpPr>
            <a:spLocks noGrp="1" noChangeArrowheads="1"/>
          </p:cNvSpPr>
          <p:nvPr>
            <p:ph idx="1"/>
          </p:nvPr>
        </p:nvSpPr>
        <p:spPr/>
        <p:txBody>
          <a:bodyPr/>
          <a:lstStyle/>
          <a:p>
            <a:pPr eaLnBrk="1" hangingPunct="1"/>
            <a:r>
              <a:rPr lang="en-US" smtClean="0"/>
              <a:t>Free space loss is only the beginning of the losses suffered by the signal as it goes from here to there</a:t>
            </a:r>
          </a:p>
          <a:p>
            <a:pPr eaLnBrk="1" hangingPunct="1"/>
            <a:r>
              <a:rPr lang="en-US" smtClean="0"/>
              <a:t>Absorption is insertion loss caused by things the signals run into</a:t>
            </a:r>
          </a:p>
        </p:txBody>
      </p:sp>
      <p:sp>
        <p:nvSpPr>
          <p:cNvPr id="1085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85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CBD0D9F-86BF-41D1-8939-24B31867FC52}" type="slidenum">
              <a:rPr lang="en-US" smtClean="0"/>
              <a:pPr eaLnBrk="1" hangingPunct="1"/>
              <a:t>103</a:t>
            </a:fld>
            <a:endParaRPr lang="en-US" smtClean="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smtClean="0"/>
              <a:t>Absorption</a:t>
            </a:r>
          </a:p>
        </p:txBody>
      </p:sp>
      <p:sp>
        <p:nvSpPr>
          <p:cNvPr id="109571" name="Content Placeholder 2"/>
          <p:cNvSpPr>
            <a:spLocks noGrp="1"/>
          </p:cNvSpPr>
          <p:nvPr>
            <p:ph idx="1"/>
          </p:nvPr>
        </p:nvSpPr>
        <p:spPr/>
        <p:txBody>
          <a:bodyPr/>
          <a:lstStyle/>
          <a:p>
            <a:pPr eaLnBrk="1" hangingPunct="1"/>
            <a:r>
              <a:rPr lang="en-US" smtClean="0"/>
              <a:t>For the wavelengths of interest here the amount of loss experienced by a radio wave from absorption depends on the materials the wave encounters on its journey and the effects of the Earth’s surface over which it travels</a:t>
            </a:r>
          </a:p>
        </p:txBody>
      </p:sp>
      <p:sp>
        <p:nvSpPr>
          <p:cNvPr id="1095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95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8E72D9A-1B47-41D5-A10E-FB151E28CE61}" type="slidenum">
              <a:rPr lang="en-US" smtClean="0"/>
              <a:pPr eaLnBrk="1" hangingPunct="1"/>
              <a:t>104</a:t>
            </a:fld>
            <a:endParaRPr lang="en-US"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mtClean="0"/>
              <a:t>Absorption</a:t>
            </a:r>
          </a:p>
        </p:txBody>
      </p:sp>
      <p:sp>
        <p:nvSpPr>
          <p:cNvPr id="110595" name="Rectangle 3"/>
          <p:cNvSpPr>
            <a:spLocks noGrp="1" noChangeArrowheads="1"/>
          </p:cNvSpPr>
          <p:nvPr>
            <p:ph idx="1"/>
          </p:nvPr>
        </p:nvSpPr>
        <p:spPr/>
        <p:txBody>
          <a:bodyPr/>
          <a:lstStyle/>
          <a:p>
            <a:pPr eaLnBrk="1" hangingPunct="1"/>
            <a:r>
              <a:rPr lang="en-US" smtClean="0"/>
              <a:t>These high frequencies with their short wavelengths are absorbed by the Earth at points relatively close to the point of transmission</a:t>
            </a:r>
          </a:p>
          <a:p>
            <a:pPr eaLnBrk="1" hangingPunct="1"/>
            <a:r>
              <a:rPr lang="en-US" smtClean="0"/>
              <a:t>In general as the frequency goes up, the more rapidly will the wave be absorbed by the Earth</a:t>
            </a:r>
          </a:p>
        </p:txBody>
      </p:sp>
      <p:sp>
        <p:nvSpPr>
          <p:cNvPr id="1105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05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AFC8D7-1092-4F91-BDB7-36CC6C201CF9}" type="slidenum">
              <a:rPr lang="en-US" smtClean="0"/>
              <a:pPr eaLnBrk="1" hangingPunct="1"/>
              <a:t>105</a:t>
            </a:fld>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en-US" smtClean="0"/>
              <a:t>Absorption</a:t>
            </a:r>
          </a:p>
        </p:txBody>
      </p:sp>
      <p:sp>
        <p:nvSpPr>
          <p:cNvPr id="111619" name="Content Placeholder 2"/>
          <p:cNvSpPr>
            <a:spLocks noGrp="1"/>
          </p:cNvSpPr>
          <p:nvPr>
            <p:ph idx="1"/>
          </p:nvPr>
        </p:nvSpPr>
        <p:spPr/>
        <p:txBody>
          <a:bodyPr/>
          <a:lstStyle/>
          <a:p>
            <a:pPr eaLnBrk="1" hangingPunct="1"/>
            <a:r>
              <a:rPr lang="en-US" smtClean="0"/>
              <a:t>So straight line, long distance transmission at heights close to the Earth’s surface is impractical above 2 MHz</a:t>
            </a:r>
          </a:p>
          <a:p>
            <a:pPr eaLnBrk="1" hangingPunct="1"/>
            <a:r>
              <a:rPr lang="en-US" smtClean="0"/>
              <a:t>Further the size of the obstacle in comparison to the size of the wavelength is important</a:t>
            </a:r>
          </a:p>
          <a:p>
            <a:pPr eaLnBrk="1" hangingPunct="1"/>
            <a:r>
              <a:rPr lang="en-US" smtClean="0"/>
              <a:t>When short wavelengths as are used in these wireless systems hit large obstacles, such as a tree, the signal is blocked</a:t>
            </a:r>
          </a:p>
        </p:txBody>
      </p:sp>
      <p:sp>
        <p:nvSpPr>
          <p:cNvPr id="1116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16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605314-BF1C-4A96-AF68-CD56D0140F08}" type="slidenum">
              <a:rPr lang="en-US" smtClean="0"/>
              <a:pPr eaLnBrk="1" hangingPunct="1"/>
              <a:t>106</a:t>
            </a:fld>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mtClean="0"/>
              <a:t>Absorption</a:t>
            </a:r>
          </a:p>
        </p:txBody>
      </p:sp>
      <p:sp>
        <p:nvSpPr>
          <p:cNvPr id="112643" name="Rectangle 3"/>
          <p:cNvSpPr>
            <a:spLocks noGrp="1" noChangeArrowheads="1"/>
          </p:cNvSpPr>
          <p:nvPr>
            <p:ph idx="1"/>
          </p:nvPr>
        </p:nvSpPr>
        <p:spPr/>
        <p:txBody>
          <a:bodyPr/>
          <a:lstStyle/>
          <a:p>
            <a:pPr eaLnBrk="1" hangingPunct="1"/>
            <a:r>
              <a:rPr lang="en-US" smtClean="0"/>
              <a:t>Lower frequency signals are desired for this type of non line of sight penetration</a:t>
            </a:r>
          </a:p>
          <a:p>
            <a:pPr eaLnBrk="1" hangingPunct="1"/>
            <a:r>
              <a:rPr lang="en-US" smtClean="0"/>
              <a:t>In the types of systems used to create data and multimedia networks for deployment outside, the main absorption problem encountered is vegetation</a:t>
            </a:r>
          </a:p>
          <a:p>
            <a:pPr eaLnBrk="1" hangingPunct="1"/>
            <a:r>
              <a:rPr lang="en-US" smtClean="0"/>
              <a:t>There are no firm numbers for this problem, but some general statements can be made</a:t>
            </a:r>
          </a:p>
        </p:txBody>
      </p:sp>
      <p:sp>
        <p:nvSpPr>
          <p:cNvPr id="1126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26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7B8221-68DD-467A-A844-A9F8097A5E00}" type="slidenum">
              <a:rPr lang="en-US" smtClean="0"/>
              <a:pPr eaLnBrk="1" hangingPunct="1"/>
              <a:t>107</a:t>
            </a:fld>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mtClean="0"/>
              <a:t>Absorption</a:t>
            </a:r>
          </a:p>
        </p:txBody>
      </p:sp>
      <p:sp>
        <p:nvSpPr>
          <p:cNvPr id="113667" name="Rectangle 3"/>
          <p:cNvSpPr>
            <a:spLocks noGrp="1" noChangeArrowheads="1"/>
          </p:cNvSpPr>
          <p:nvPr>
            <p:ph idx="1"/>
          </p:nvPr>
        </p:nvSpPr>
        <p:spPr/>
        <p:txBody>
          <a:bodyPr/>
          <a:lstStyle/>
          <a:p>
            <a:pPr eaLnBrk="1" hangingPunct="1"/>
            <a:r>
              <a:rPr lang="en-US" smtClean="0"/>
              <a:t>This absorption is due to the water content of the vegetation and the frequency of the signal</a:t>
            </a:r>
          </a:p>
          <a:p>
            <a:pPr eaLnBrk="1" hangingPunct="1"/>
            <a:r>
              <a:rPr lang="en-US" smtClean="0"/>
              <a:t>For full foliage trees in the Northern Hemisphere research suggests these values for the absorption effect of vegetation</a:t>
            </a:r>
          </a:p>
        </p:txBody>
      </p:sp>
      <p:sp>
        <p:nvSpPr>
          <p:cNvPr id="1136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36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150ECC-1140-4331-AF02-9EC7EB9770B9}" type="slidenum">
              <a:rPr lang="en-US" smtClean="0"/>
              <a:pPr eaLnBrk="1" hangingPunct="1"/>
              <a:t>108</a:t>
            </a:fld>
            <a:endParaRPr 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US" smtClean="0"/>
              <a:t>Absorption</a:t>
            </a:r>
          </a:p>
        </p:txBody>
      </p:sp>
      <p:sp>
        <p:nvSpPr>
          <p:cNvPr id="114691" name="Content Placeholder 2"/>
          <p:cNvSpPr>
            <a:spLocks noGrp="1"/>
          </p:cNvSpPr>
          <p:nvPr>
            <p:ph idx="1"/>
          </p:nvPr>
        </p:nvSpPr>
        <p:spPr/>
        <p:txBody>
          <a:bodyPr/>
          <a:lstStyle/>
          <a:p>
            <a:pPr lvl="1" eaLnBrk="1" hangingPunct="1"/>
            <a:r>
              <a:rPr lang="en-US" smtClean="0"/>
              <a:t>870 MHz</a:t>
            </a:r>
          </a:p>
          <a:p>
            <a:pPr lvl="2" eaLnBrk="1" hangingPunct="1"/>
            <a:r>
              <a:rPr lang="en-US" smtClean="0"/>
              <a:t>.2 to 1.3 dB per meter of foliage or 11 dB per tree</a:t>
            </a:r>
          </a:p>
          <a:p>
            <a:pPr lvl="1" eaLnBrk="1" hangingPunct="1"/>
            <a:r>
              <a:rPr lang="en-US" smtClean="0"/>
              <a:t>1.6 GHz</a:t>
            </a:r>
          </a:p>
          <a:p>
            <a:pPr lvl="2" eaLnBrk="1" hangingPunct="1"/>
            <a:r>
              <a:rPr lang="en-US" smtClean="0"/>
              <a:t>.5 to 1.3 dB per meter of foliage or 11 dB per tree</a:t>
            </a:r>
          </a:p>
          <a:p>
            <a:pPr lvl="1" eaLnBrk="1" hangingPunct="1"/>
            <a:r>
              <a:rPr lang="en-US" smtClean="0"/>
              <a:t>5 GHz</a:t>
            </a:r>
          </a:p>
          <a:p>
            <a:pPr lvl="2" eaLnBrk="1" hangingPunct="1"/>
            <a:r>
              <a:rPr lang="en-US" smtClean="0"/>
              <a:t>1.2 to 2 dB per meter or 20 dB per tree</a:t>
            </a:r>
          </a:p>
          <a:p>
            <a:pPr lvl="1" eaLnBrk="1" hangingPunct="1"/>
            <a:r>
              <a:rPr lang="en-US" smtClean="0"/>
              <a:t>20 GHz</a:t>
            </a:r>
          </a:p>
          <a:p>
            <a:pPr lvl="2" eaLnBrk="1" hangingPunct="1"/>
            <a:r>
              <a:rPr lang="en-US" smtClean="0"/>
              <a:t>2 to 4 dB per meter of foliage or 23 dB per tree</a:t>
            </a:r>
          </a:p>
        </p:txBody>
      </p:sp>
      <p:sp>
        <p:nvSpPr>
          <p:cNvPr id="1146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46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DEA922-F7E2-4404-A4C0-D602DD2F126B}" type="slidenum">
              <a:rPr lang="en-US" smtClean="0"/>
              <a:pPr eaLnBrk="1" hangingPunct="1"/>
              <a:t>109</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Radio Wave Propagation Speed</a:t>
            </a:r>
          </a:p>
        </p:txBody>
      </p:sp>
      <p:sp>
        <p:nvSpPr>
          <p:cNvPr id="14339" name="Rectangle 3"/>
          <p:cNvSpPr>
            <a:spLocks noGrp="1" noChangeArrowheads="1"/>
          </p:cNvSpPr>
          <p:nvPr>
            <p:ph idx="1"/>
          </p:nvPr>
        </p:nvSpPr>
        <p:spPr/>
        <p:txBody>
          <a:bodyPr/>
          <a:lstStyle/>
          <a:p>
            <a:pPr eaLnBrk="1" hangingPunct="1"/>
            <a:r>
              <a:rPr lang="en-US" smtClean="0"/>
              <a:t>Since radio waves move really fast, their speed of propagation is not an issue when discussing wireless data networks such as these</a:t>
            </a:r>
          </a:p>
          <a:p>
            <a:pPr eaLnBrk="1" hangingPunct="1"/>
            <a:r>
              <a:rPr lang="en-US" smtClean="0"/>
              <a:t>It is safe to ignore the effect of the speed of the radio wave</a:t>
            </a:r>
          </a:p>
        </p:txBody>
      </p:sp>
      <p:sp>
        <p:nvSpPr>
          <p:cNvPr id="143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3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086B24-39D3-4F2A-8D80-C0A8AF081B61}" type="slidenum">
              <a:rPr lang="en-US" smtClean="0"/>
              <a:pPr eaLnBrk="1" hangingPunct="1"/>
              <a:t>11</a:t>
            </a:fld>
            <a:endParaRPr lang="en-US"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Absorption</a:t>
            </a:r>
          </a:p>
        </p:txBody>
      </p:sp>
      <p:sp>
        <p:nvSpPr>
          <p:cNvPr id="115715" name="Rectangle 3"/>
          <p:cNvSpPr>
            <a:spLocks noGrp="1" noChangeArrowheads="1"/>
          </p:cNvSpPr>
          <p:nvPr>
            <p:ph idx="1"/>
          </p:nvPr>
        </p:nvSpPr>
        <p:spPr/>
        <p:txBody>
          <a:bodyPr/>
          <a:lstStyle/>
          <a:p>
            <a:pPr eaLnBrk="1" hangingPunct="1"/>
            <a:r>
              <a:rPr lang="en-US" smtClean="0"/>
              <a:t>Studies suggest that the wood part of the tree is the major factor in tree related attenuation at frequencies from 870 MHz to 4 GHz</a:t>
            </a:r>
          </a:p>
          <a:p>
            <a:pPr eaLnBrk="1" hangingPunct="1"/>
            <a:r>
              <a:rPr lang="en-US" smtClean="0"/>
              <a:t>With the leaves adding from 35% additional attenuation at 870 MHz to 15% additional at 1.6 GHz</a:t>
            </a:r>
          </a:p>
          <a:p>
            <a:pPr eaLnBrk="1" hangingPunct="1"/>
            <a:r>
              <a:rPr lang="en-US" smtClean="0"/>
              <a:t>At 20 GHz the wood and leaves are both important</a:t>
            </a:r>
          </a:p>
        </p:txBody>
      </p:sp>
      <p:sp>
        <p:nvSpPr>
          <p:cNvPr id="1157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57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7211FD-7F85-464A-86AA-F19547AD7BFE}" type="slidenum">
              <a:rPr lang="en-US" smtClean="0"/>
              <a:pPr eaLnBrk="1" hangingPunct="1"/>
              <a:t>110</a:t>
            </a:fld>
            <a:endParaRPr 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n-US" smtClean="0"/>
              <a:t>Absorption</a:t>
            </a:r>
          </a:p>
        </p:txBody>
      </p:sp>
      <p:sp>
        <p:nvSpPr>
          <p:cNvPr id="116739" name="Content Placeholder 2"/>
          <p:cNvSpPr>
            <a:spLocks noGrp="1"/>
          </p:cNvSpPr>
          <p:nvPr>
            <p:ph idx="1"/>
          </p:nvPr>
        </p:nvSpPr>
        <p:spPr/>
        <p:txBody>
          <a:bodyPr/>
          <a:lstStyle/>
          <a:p>
            <a:pPr eaLnBrk="1" hangingPunct="1"/>
            <a:r>
              <a:rPr lang="en-US" smtClean="0"/>
              <a:t>An ITU - International Telecommunication Union study on this subject also states that the attenuation caused by vegetation varies widely due to the irregular shape of vegetation, as well as the wide range of sizes, shapes, densities, and water content of the various species</a:t>
            </a:r>
          </a:p>
        </p:txBody>
      </p:sp>
      <p:sp>
        <p:nvSpPr>
          <p:cNvPr id="1167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67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B06DF4-0DC0-417C-A449-C204AF3E294E}" type="slidenum">
              <a:rPr lang="en-US" smtClean="0"/>
              <a:pPr eaLnBrk="1" hangingPunct="1"/>
              <a:t>111</a:t>
            </a:fld>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mtClean="0"/>
              <a:t>Absorption</a:t>
            </a:r>
          </a:p>
        </p:txBody>
      </p:sp>
      <p:sp>
        <p:nvSpPr>
          <p:cNvPr id="117763" name="Rectangle 3"/>
          <p:cNvSpPr>
            <a:spLocks noGrp="1" noChangeArrowheads="1"/>
          </p:cNvSpPr>
          <p:nvPr>
            <p:ph idx="1"/>
          </p:nvPr>
        </p:nvSpPr>
        <p:spPr/>
        <p:txBody>
          <a:bodyPr/>
          <a:lstStyle/>
          <a:p>
            <a:pPr eaLnBrk="1" hangingPunct="1"/>
            <a:r>
              <a:rPr lang="en-US" smtClean="0"/>
              <a:t>In addition to the attenuation caused by absorption, foliage also causes scattering as discussed below, especially at the lower frequencies around 900 MHz</a:t>
            </a:r>
          </a:p>
        </p:txBody>
      </p:sp>
      <p:sp>
        <p:nvSpPr>
          <p:cNvPr id="1177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77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EE1531-D3E5-4711-A744-25A588FA40C6}" type="slidenum">
              <a:rPr lang="en-US" smtClean="0"/>
              <a:pPr eaLnBrk="1" hangingPunct="1"/>
              <a:t>112</a:t>
            </a:fld>
            <a:endParaRPr lang="en-US" smtClean="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Absorption</a:t>
            </a:r>
          </a:p>
        </p:txBody>
      </p:sp>
      <p:graphicFrame>
        <p:nvGraphicFramePr>
          <p:cNvPr id="118787" name="Object 13"/>
          <p:cNvGraphicFramePr>
            <a:graphicFrameLocks noGrp="1" noChangeAspect="1"/>
          </p:cNvGraphicFramePr>
          <p:nvPr>
            <p:ph idx="1"/>
          </p:nvPr>
        </p:nvGraphicFramePr>
        <p:xfrm>
          <a:off x="941388" y="1358900"/>
          <a:ext cx="7261225" cy="3332163"/>
        </p:xfrm>
        <a:graphic>
          <a:graphicData uri="http://schemas.openxmlformats.org/presentationml/2006/ole">
            <mc:AlternateContent xmlns:mc="http://schemas.openxmlformats.org/markup-compatibility/2006">
              <mc:Choice xmlns:v="urn:schemas-microsoft-com:vml" Requires="v">
                <p:oleObj spid="_x0000_s118792" name="Visio" r:id="rId3" imgW="7261391" imgH="3331700" progId="Visio.Drawing.11">
                  <p:embed/>
                </p:oleObj>
              </mc:Choice>
              <mc:Fallback>
                <p:oleObj name="Visio" r:id="rId3" imgW="7261391" imgH="3331700" progId="Visio.Drawing.11">
                  <p:embed/>
                  <p:pic>
                    <p:nvPicPr>
                      <p:cNvPr id="0" name="Object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358900"/>
                        <a:ext cx="7261225"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87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377D54F-3897-49C0-B1E3-72F68D3EA24C}" type="slidenum">
              <a:rPr lang="en-US" smtClean="0"/>
              <a:pPr eaLnBrk="1" hangingPunct="1"/>
              <a:t>113</a:t>
            </a:fld>
            <a:endParaRPr 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smtClean="0"/>
              <a:t>Lab</a:t>
            </a:r>
          </a:p>
        </p:txBody>
      </p:sp>
      <p:sp>
        <p:nvSpPr>
          <p:cNvPr id="119811" name="Content Placeholder 2"/>
          <p:cNvSpPr>
            <a:spLocks noGrp="1"/>
          </p:cNvSpPr>
          <p:nvPr>
            <p:ph idx="1"/>
          </p:nvPr>
        </p:nvSpPr>
        <p:spPr/>
        <p:txBody>
          <a:bodyPr/>
          <a:lstStyle/>
          <a:p>
            <a:r>
              <a:rPr lang="en-US" smtClean="0"/>
              <a:t>Measure Absorption</a:t>
            </a:r>
          </a:p>
          <a:p>
            <a:pPr lvl="1"/>
            <a:r>
              <a:rPr lang="en-US" smtClean="0"/>
              <a:t>Both units in the hall</a:t>
            </a:r>
          </a:p>
          <a:p>
            <a:pPr lvl="1"/>
            <a:r>
              <a:rPr lang="en-US" smtClean="0"/>
              <a:t>Both units in classrooms</a:t>
            </a:r>
          </a:p>
        </p:txBody>
      </p:sp>
      <p:sp>
        <p:nvSpPr>
          <p:cNvPr id="1198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98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B480C1-CFAC-40D4-8864-D1D5DC6DCE6B}" type="slidenum">
              <a:rPr lang="en-US" smtClean="0"/>
              <a:pPr eaLnBrk="1" hangingPunct="1"/>
              <a:t>114</a:t>
            </a:fld>
            <a:endParaRPr lang="en-US"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Reflection</a:t>
            </a:r>
          </a:p>
        </p:txBody>
      </p:sp>
      <p:sp>
        <p:nvSpPr>
          <p:cNvPr id="120835" name="Rectangle 3"/>
          <p:cNvSpPr>
            <a:spLocks noGrp="1" noChangeArrowheads="1"/>
          </p:cNvSpPr>
          <p:nvPr>
            <p:ph idx="1"/>
          </p:nvPr>
        </p:nvSpPr>
        <p:spPr/>
        <p:txBody>
          <a:bodyPr/>
          <a:lstStyle/>
          <a:p>
            <a:pPr eaLnBrk="1" hangingPunct="1"/>
            <a:r>
              <a:rPr lang="en-US" smtClean="0"/>
              <a:t>Reflection is a change in direction of the signal caused by something the signal cannot penetrate</a:t>
            </a:r>
          </a:p>
          <a:p>
            <a:pPr eaLnBrk="1" hangingPunct="1"/>
            <a:r>
              <a:rPr lang="en-US" smtClean="0"/>
              <a:t>The amount of reflection depends on the wavelength and the material the object is made of</a:t>
            </a:r>
          </a:p>
          <a:p>
            <a:pPr eaLnBrk="1" hangingPunct="1"/>
            <a:r>
              <a:rPr lang="en-US" smtClean="0"/>
              <a:t>Reflection occurs when the object has a very large dimension compared to the wavelength</a:t>
            </a:r>
          </a:p>
        </p:txBody>
      </p:sp>
      <p:sp>
        <p:nvSpPr>
          <p:cNvPr id="1208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08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7C6BF0-04A9-486D-A47B-5B02B8398F59}" type="slidenum">
              <a:rPr lang="en-US" smtClean="0"/>
              <a:pPr eaLnBrk="1" hangingPunct="1"/>
              <a:t>115</a:t>
            </a:fld>
            <a:endParaRPr lang="en-US"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eaLnBrk="1" hangingPunct="1"/>
            <a:r>
              <a:rPr lang="en-US" smtClean="0"/>
              <a:t>Reflection</a:t>
            </a:r>
          </a:p>
        </p:txBody>
      </p:sp>
      <p:sp>
        <p:nvSpPr>
          <p:cNvPr id="121859" name="Content Placeholder 2"/>
          <p:cNvSpPr>
            <a:spLocks noGrp="1"/>
          </p:cNvSpPr>
          <p:nvPr>
            <p:ph idx="1"/>
          </p:nvPr>
        </p:nvSpPr>
        <p:spPr/>
        <p:txBody>
          <a:bodyPr/>
          <a:lstStyle/>
          <a:p>
            <a:pPr eaLnBrk="1" hangingPunct="1"/>
            <a:r>
              <a:rPr lang="en-US" smtClean="0"/>
              <a:t>As most of the wavelengths used in wireless systems are very short in comparison to the objects they encounter on their journey, most things in the environment cause reflection</a:t>
            </a:r>
          </a:p>
          <a:p>
            <a:pPr eaLnBrk="1" hangingPunct="1"/>
            <a:r>
              <a:rPr lang="en-US" smtClean="0"/>
              <a:t>If the material does not absorb all of the signal, some must bounce off or be reflected in another direction</a:t>
            </a:r>
          </a:p>
        </p:txBody>
      </p:sp>
      <p:sp>
        <p:nvSpPr>
          <p:cNvPr id="1218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18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E40F92-72AD-4E2C-966C-3878B17ECB29}" type="slidenum">
              <a:rPr lang="en-US" smtClean="0"/>
              <a:pPr eaLnBrk="1" hangingPunct="1"/>
              <a:t>116</a:t>
            </a:fld>
            <a:endParaRPr lang="en-US"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mtClean="0"/>
              <a:t>Reflection</a:t>
            </a:r>
          </a:p>
        </p:txBody>
      </p:sp>
      <p:sp>
        <p:nvSpPr>
          <p:cNvPr id="122883" name="Rectangle 3"/>
          <p:cNvSpPr>
            <a:spLocks noGrp="1" noChangeArrowheads="1"/>
          </p:cNvSpPr>
          <p:nvPr>
            <p:ph idx="1"/>
          </p:nvPr>
        </p:nvSpPr>
        <p:spPr/>
        <p:txBody>
          <a:bodyPr/>
          <a:lstStyle/>
          <a:p>
            <a:pPr eaLnBrk="1" hangingPunct="1"/>
            <a:r>
              <a:rPr lang="en-US" smtClean="0"/>
              <a:t>A smooth metal surface with good electrical conductivity does this</a:t>
            </a:r>
          </a:p>
          <a:p>
            <a:pPr eaLnBrk="1" hangingPunct="1"/>
            <a:r>
              <a:rPr lang="en-US" smtClean="0"/>
              <a:t>Reflection appears as multipath</a:t>
            </a:r>
          </a:p>
          <a:p>
            <a:pPr eaLnBrk="1" hangingPunct="1"/>
            <a:r>
              <a:rPr lang="en-US" smtClean="0"/>
              <a:t>Surfaces made of metal or water exhibit severe reflection</a:t>
            </a:r>
          </a:p>
          <a:p>
            <a:pPr eaLnBrk="1" hangingPunct="1"/>
            <a:r>
              <a:rPr lang="en-US" smtClean="0"/>
              <a:t>Antenna diversity or modulation techniques are used to help with this multipath problem</a:t>
            </a:r>
          </a:p>
        </p:txBody>
      </p:sp>
      <p:sp>
        <p:nvSpPr>
          <p:cNvPr id="1228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28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6502E6-C6EB-4BCF-AFDE-81190F61F8B9}" type="slidenum">
              <a:rPr lang="en-US" smtClean="0"/>
              <a:pPr eaLnBrk="1" hangingPunct="1"/>
              <a:t>117</a:t>
            </a:fld>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mtClean="0"/>
              <a:t>Reflection</a:t>
            </a:r>
          </a:p>
        </p:txBody>
      </p:sp>
      <p:graphicFrame>
        <p:nvGraphicFramePr>
          <p:cNvPr id="123907" name="Object 7"/>
          <p:cNvGraphicFramePr>
            <a:graphicFrameLocks noGrp="1" noChangeAspect="1"/>
          </p:cNvGraphicFramePr>
          <p:nvPr>
            <p:ph idx="1"/>
          </p:nvPr>
        </p:nvGraphicFramePr>
        <p:xfrm>
          <a:off x="941388" y="1281113"/>
          <a:ext cx="7261225" cy="3467100"/>
        </p:xfrm>
        <a:graphic>
          <a:graphicData uri="http://schemas.openxmlformats.org/presentationml/2006/ole">
            <mc:AlternateContent xmlns:mc="http://schemas.openxmlformats.org/markup-compatibility/2006">
              <mc:Choice xmlns:v="urn:schemas-microsoft-com:vml" Requires="v">
                <p:oleObj spid="_x0000_s123912" name="Visio" r:id="rId3" imgW="7261391" imgH="3466979" progId="Visio.Drawing.11">
                  <p:embed/>
                </p:oleObj>
              </mc:Choice>
              <mc:Fallback>
                <p:oleObj name="Visio" r:id="rId3" imgW="7261391" imgH="3466979" progId="Visio.Drawing.11">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281113"/>
                        <a:ext cx="72612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9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39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7B3F3B7-049C-49A3-9E4F-4B901F7E11E6}" type="slidenum">
              <a:rPr lang="en-US" smtClean="0"/>
              <a:pPr eaLnBrk="1" hangingPunct="1"/>
              <a:t>118</a:t>
            </a:fld>
            <a:endParaRPr lang="en-US"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mtClean="0"/>
              <a:t>Refraction</a:t>
            </a:r>
          </a:p>
        </p:txBody>
      </p:sp>
      <p:sp>
        <p:nvSpPr>
          <p:cNvPr id="124931" name="Rectangle 3"/>
          <p:cNvSpPr>
            <a:spLocks noGrp="1" noChangeArrowheads="1"/>
          </p:cNvSpPr>
          <p:nvPr>
            <p:ph idx="1"/>
          </p:nvPr>
        </p:nvSpPr>
        <p:spPr/>
        <p:txBody>
          <a:bodyPr/>
          <a:lstStyle/>
          <a:p>
            <a:pPr eaLnBrk="1" hangingPunct="1"/>
            <a:r>
              <a:rPr lang="en-US" smtClean="0"/>
              <a:t>Refraction is the bending of a wave as it passes through an object</a:t>
            </a:r>
          </a:p>
          <a:p>
            <a:pPr eaLnBrk="1" hangingPunct="1"/>
            <a:r>
              <a:rPr lang="en-US" smtClean="0"/>
              <a:t>It is not reflected off, but mostly passes through the object</a:t>
            </a:r>
          </a:p>
          <a:p>
            <a:pPr eaLnBrk="1" hangingPunct="1"/>
            <a:r>
              <a:rPr lang="en-US" smtClean="0"/>
              <a:t>The signal that passes through goes off in a direction different from that which it entered the object</a:t>
            </a:r>
          </a:p>
          <a:p>
            <a:pPr eaLnBrk="1" hangingPunct="1"/>
            <a:r>
              <a:rPr lang="en-US" smtClean="0"/>
              <a:t>The obstruction that causes the refraction is not always obvious</a:t>
            </a:r>
          </a:p>
        </p:txBody>
      </p:sp>
      <p:sp>
        <p:nvSpPr>
          <p:cNvPr id="1249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49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689451-B31A-4F77-BC79-07BAEF683A8E}" type="slidenum">
              <a:rPr lang="en-US" smtClean="0"/>
              <a:pPr eaLnBrk="1" hangingPunct="1"/>
              <a:t>119</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Planes</a:t>
            </a:r>
          </a:p>
        </p:txBody>
      </p:sp>
      <p:sp>
        <p:nvSpPr>
          <p:cNvPr id="15363" name="Rectangle 3"/>
          <p:cNvSpPr>
            <a:spLocks noGrp="1" noChangeArrowheads="1"/>
          </p:cNvSpPr>
          <p:nvPr>
            <p:ph idx="1"/>
          </p:nvPr>
        </p:nvSpPr>
        <p:spPr/>
        <p:txBody>
          <a:bodyPr/>
          <a:lstStyle/>
          <a:p>
            <a:pPr eaLnBrk="1" hangingPunct="1"/>
            <a:r>
              <a:rPr lang="en-US" smtClean="0"/>
              <a:t>Electromagnetic radiation fields consist of two planes</a:t>
            </a:r>
          </a:p>
          <a:p>
            <a:pPr eaLnBrk="1" hangingPunct="1"/>
            <a:r>
              <a:rPr lang="en-US" smtClean="0"/>
              <a:t>It is necessary to understand what a plane is in relation to a wave front as it has an effect on the ability of two ends of a wireless radio link to communicate</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91008B-33F2-482A-A818-D2B5E97104B0}" type="slidenum">
              <a:rPr lang="en-US" smtClean="0"/>
              <a:pPr eaLnBrk="1" hangingPunct="1"/>
              <a:t>12</a:t>
            </a:fld>
            <a:endParaRPr lang="en-US"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smtClean="0"/>
              <a:t>Refraction</a:t>
            </a:r>
          </a:p>
        </p:txBody>
      </p:sp>
      <p:sp>
        <p:nvSpPr>
          <p:cNvPr id="125955" name="Content Placeholder 2"/>
          <p:cNvSpPr>
            <a:spLocks noGrp="1"/>
          </p:cNvSpPr>
          <p:nvPr>
            <p:ph idx="1"/>
          </p:nvPr>
        </p:nvSpPr>
        <p:spPr/>
        <p:txBody>
          <a:bodyPr/>
          <a:lstStyle/>
          <a:p>
            <a:pPr eaLnBrk="1" hangingPunct="1"/>
            <a:r>
              <a:rPr lang="en-US" smtClean="0"/>
              <a:t>Atmospheric refraction is an example of this</a:t>
            </a:r>
          </a:p>
          <a:p>
            <a:pPr eaLnBrk="1" hangingPunct="1"/>
            <a:r>
              <a:rPr lang="en-US" smtClean="0"/>
              <a:t>In atmospheric refraction when the wave front reaches a area of less dense air it starts to travel faster than the part of the wave front still in the more dense air</a:t>
            </a:r>
          </a:p>
          <a:p>
            <a:pPr eaLnBrk="1" hangingPunct="1"/>
            <a:r>
              <a:rPr lang="en-US" smtClean="0"/>
              <a:t>This causes the part of the wave front to bend</a:t>
            </a:r>
          </a:p>
        </p:txBody>
      </p:sp>
      <p:sp>
        <p:nvSpPr>
          <p:cNvPr id="1259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59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4BB2B8-900F-46A4-AA03-CC27AD137E04}" type="slidenum">
              <a:rPr lang="en-US" smtClean="0"/>
              <a:pPr eaLnBrk="1" hangingPunct="1"/>
              <a:t>120</a:t>
            </a:fld>
            <a:endParaRPr lang="en-US" smtClean="0"/>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Refraction</a:t>
            </a:r>
          </a:p>
        </p:txBody>
      </p:sp>
      <p:sp>
        <p:nvSpPr>
          <p:cNvPr id="126979" name="Rectangle 3"/>
          <p:cNvSpPr>
            <a:spLocks noGrp="1" noChangeArrowheads="1"/>
          </p:cNvSpPr>
          <p:nvPr>
            <p:ph idx="1"/>
          </p:nvPr>
        </p:nvSpPr>
        <p:spPr/>
        <p:txBody>
          <a:bodyPr/>
          <a:lstStyle/>
          <a:p>
            <a:pPr eaLnBrk="1" hangingPunct="1"/>
            <a:r>
              <a:rPr lang="en-US" smtClean="0"/>
              <a:t>Ducting as discussed earlier is the common effect see from this type of refraction</a:t>
            </a:r>
          </a:p>
          <a:p>
            <a:pPr eaLnBrk="1" hangingPunct="1"/>
            <a:r>
              <a:rPr lang="en-US" smtClean="0"/>
              <a:t>Usually refraction and reflection both occur at the same time</a:t>
            </a:r>
          </a:p>
        </p:txBody>
      </p:sp>
      <p:sp>
        <p:nvSpPr>
          <p:cNvPr id="1269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69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4D7E6A-F4D0-4B17-B73D-CD1B221163BF}" type="slidenum">
              <a:rPr lang="en-US" smtClean="0"/>
              <a:pPr eaLnBrk="1" hangingPunct="1"/>
              <a:t>121</a:t>
            </a:fld>
            <a:endParaRPr lang="en-US" smtClean="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mtClean="0"/>
              <a:t>Refraction</a:t>
            </a:r>
          </a:p>
        </p:txBody>
      </p:sp>
      <p:graphicFrame>
        <p:nvGraphicFramePr>
          <p:cNvPr id="128003" name="Object 7"/>
          <p:cNvGraphicFramePr>
            <a:graphicFrameLocks noGrp="1" noChangeAspect="1"/>
          </p:cNvGraphicFramePr>
          <p:nvPr>
            <p:ph idx="1"/>
          </p:nvPr>
        </p:nvGraphicFramePr>
        <p:xfrm>
          <a:off x="1781175" y="1600200"/>
          <a:ext cx="5581650" cy="4524375"/>
        </p:xfrm>
        <a:graphic>
          <a:graphicData uri="http://schemas.openxmlformats.org/presentationml/2006/ole">
            <mc:AlternateContent xmlns:mc="http://schemas.openxmlformats.org/markup-compatibility/2006">
              <mc:Choice xmlns:v="urn:schemas-microsoft-com:vml" Requires="v">
                <p:oleObj spid="_x0000_s128008" name="Visio" r:id="rId3" imgW="7261391" imgH="5885727" progId="Visio.Drawing.11">
                  <p:embed/>
                </p:oleObj>
              </mc:Choice>
              <mc:Fallback>
                <p:oleObj name="Visio" r:id="rId3" imgW="7261391" imgH="5885727" progId="Visio.Drawing.11">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1600200"/>
                        <a:ext cx="558165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80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80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D3524E-A296-4042-A20B-9835AEF79F64}" type="slidenum">
              <a:rPr lang="en-US" smtClean="0"/>
              <a:pPr eaLnBrk="1" hangingPunct="1"/>
              <a:t>122</a:t>
            </a:fld>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mtClean="0"/>
              <a:t>Diffraction</a:t>
            </a:r>
          </a:p>
        </p:txBody>
      </p:sp>
      <p:sp>
        <p:nvSpPr>
          <p:cNvPr id="129027" name="Rectangle 3"/>
          <p:cNvSpPr>
            <a:spLocks noGrp="1" noChangeArrowheads="1"/>
          </p:cNvSpPr>
          <p:nvPr>
            <p:ph idx="1"/>
          </p:nvPr>
        </p:nvSpPr>
        <p:spPr/>
        <p:txBody>
          <a:bodyPr/>
          <a:lstStyle/>
          <a:p>
            <a:pPr eaLnBrk="1" hangingPunct="1"/>
            <a:r>
              <a:rPr lang="en-US" smtClean="0"/>
              <a:t>Diffraction occurs when a RF wave is obstructed by a surface that has sharp edges or a rough surface, such as the edge of a building or a hill</a:t>
            </a:r>
          </a:p>
          <a:p>
            <a:pPr eaLnBrk="1" hangingPunct="1"/>
            <a:r>
              <a:rPr lang="en-US" smtClean="0"/>
              <a:t>The signal moves around the object and back to the other side</a:t>
            </a:r>
          </a:p>
          <a:p>
            <a:pPr eaLnBrk="1" hangingPunct="1"/>
            <a:r>
              <a:rPr lang="en-US" smtClean="0"/>
              <a:t>But a shadowed area appears behind the object</a:t>
            </a:r>
          </a:p>
        </p:txBody>
      </p:sp>
      <p:sp>
        <p:nvSpPr>
          <p:cNvPr id="1290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90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72B337-E17E-40F8-A70A-64B21E2973DE}" type="slidenum">
              <a:rPr lang="en-US" smtClean="0"/>
              <a:pPr eaLnBrk="1" hangingPunct="1"/>
              <a:t>123</a:t>
            </a:fld>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mtClean="0"/>
              <a:t>Diffraction</a:t>
            </a:r>
          </a:p>
        </p:txBody>
      </p:sp>
      <p:pic>
        <p:nvPicPr>
          <p:cNvPr id="130051" name="Picture 19" descr="Diffractio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3500" y="1320800"/>
            <a:ext cx="6553200" cy="4718050"/>
          </a:xfrm>
        </p:spPr>
      </p:pic>
      <p:sp>
        <p:nvSpPr>
          <p:cNvPr id="1300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00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18BB73-593F-4F3B-83E6-3FD1A1439356}" type="slidenum">
              <a:rPr lang="en-US" smtClean="0"/>
              <a:pPr eaLnBrk="1" hangingPunct="1"/>
              <a:t>124</a:t>
            </a:fld>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mtClean="0"/>
              <a:t>Diffraction</a:t>
            </a:r>
          </a:p>
        </p:txBody>
      </p:sp>
      <p:graphicFrame>
        <p:nvGraphicFramePr>
          <p:cNvPr id="131075" name="Object 13"/>
          <p:cNvGraphicFramePr>
            <a:graphicFrameLocks noGrp="1" noChangeAspect="1"/>
          </p:cNvGraphicFramePr>
          <p:nvPr>
            <p:ph idx="1"/>
          </p:nvPr>
        </p:nvGraphicFramePr>
        <p:xfrm>
          <a:off x="304800" y="2743200"/>
          <a:ext cx="8382000" cy="1897063"/>
        </p:xfrm>
        <a:graphic>
          <a:graphicData uri="http://schemas.openxmlformats.org/presentationml/2006/ole">
            <mc:AlternateContent xmlns:mc="http://schemas.openxmlformats.org/markup-compatibility/2006">
              <mc:Choice xmlns:v="urn:schemas-microsoft-com:vml" Requires="v">
                <p:oleObj spid="_x0000_s131080" name="Visio" r:id="rId3" imgW="8803447" imgH="1992654" progId="Visio.Drawing.11">
                  <p:embed/>
                </p:oleObj>
              </mc:Choice>
              <mc:Fallback>
                <p:oleObj name="Visio" r:id="rId3" imgW="8803447" imgH="1992654" progId="Visio.Drawing.11">
                  <p:embed/>
                  <p:pic>
                    <p:nvPicPr>
                      <p:cNvPr id="0" name="Object 1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743200"/>
                        <a:ext cx="8382000" cy="189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10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1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5DBC773-7F57-4AC9-9DD8-6CE2842B6E03}" type="slidenum">
              <a:rPr lang="en-US" smtClean="0"/>
              <a:pPr eaLnBrk="1" hangingPunct="1"/>
              <a:t>125</a:t>
            </a:fld>
            <a:endParaRPr lang="en-US" smtClean="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Scattering</a:t>
            </a:r>
          </a:p>
        </p:txBody>
      </p:sp>
      <p:sp>
        <p:nvSpPr>
          <p:cNvPr id="132099" name="Rectangle 3"/>
          <p:cNvSpPr>
            <a:spLocks noGrp="1" noChangeArrowheads="1"/>
          </p:cNvSpPr>
          <p:nvPr>
            <p:ph idx="1"/>
          </p:nvPr>
        </p:nvSpPr>
        <p:spPr/>
        <p:txBody>
          <a:bodyPr/>
          <a:lstStyle/>
          <a:p>
            <a:pPr eaLnBrk="1" hangingPunct="1">
              <a:lnSpc>
                <a:spcPct val="90000"/>
              </a:lnSpc>
            </a:pPr>
            <a:r>
              <a:rPr lang="en-US" smtClean="0"/>
              <a:t>Scattering occurs when the radio waves hit a large number of objects whose dimensions are smaller than the wavelength of the wave</a:t>
            </a:r>
          </a:p>
          <a:p>
            <a:pPr eaLnBrk="1" hangingPunct="1">
              <a:lnSpc>
                <a:spcPct val="90000"/>
              </a:lnSpc>
            </a:pPr>
            <a:r>
              <a:rPr lang="en-US" smtClean="0"/>
              <a:t>In the frequencies of interest here, common causes of this are foliage, street signs, and other such things found in the environment</a:t>
            </a:r>
          </a:p>
        </p:txBody>
      </p:sp>
      <p:sp>
        <p:nvSpPr>
          <p:cNvPr id="1321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2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22085A-3571-4FD3-B082-C7A5ED0F33DC}" type="slidenum">
              <a:rPr lang="en-US" smtClean="0"/>
              <a:pPr eaLnBrk="1" hangingPunct="1"/>
              <a:t>126</a:t>
            </a:fld>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eaLnBrk="1" hangingPunct="1"/>
            <a:r>
              <a:rPr lang="en-US" smtClean="0"/>
              <a:t>Scattering</a:t>
            </a:r>
          </a:p>
        </p:txBody>
      </p:sp>
      <p:sp>
        <p:nvSpPr>
          <p:cNvPr id="133123" name="Content Placeholder 2"/>
          <p:cNvSpPr>
            <a:spLocks noGrp="1"/>
          </p:cNvSpPr>
          <p:nvPr>
            <p:ph idx="1"/>
          </p:nvPr>
        </p:nvSpPr>
        <p:spPr/>
        <p:txBody>
          <a:bodyPr/>
          <a:lstStyle/>
          <a:p>
            <a:pPr eaLnBrk="1" hangingPunct="1">
              <a:lnSpc>
                <a:spcPct val="90000"/>
              </a:lnSpc>
            </a:pPr>
            <a:r>
              <a:rPr lang="en-US" smtClean="0"/>
              <a:t>In addition to the scattering caused by the leaves Pelet, Salt, and Wells report that the swaying of the tree branches due to wind whether the leaves are present or not introduces additional loss due to scattering</a:t>
            </a:r>
          </a:p>
          <a:p>
            <a:pPr lvl="1" eaLnBrk="1" hangingPunct="1">
              <a:lnSpc>
                <a:spcPct val="90000"/>
              </a:lnSpc>
            </a:pPr>
            <a:r>
              <a:rPr lang="en-US" smtClean="0"/>
              <a:t>Effect of Wind on Foliage Obstructed Line-of-Sight…</a:t>
            </a:r>
          </a:p>
          <a:p>
            <a:pPr lvl="1" eaLnBrk="1" hangingPunct="1">
              <a:lnSpc>
                <a:spcPct val="90000"/>
              </a:lnSpc>
            </a:pPr>
            <a:r>
              <a:rPr lang="en-US" smtClean="0"/>
              <a:t>Eric R. Pelet, J. Eric Salt, and Garth Wells</a:t>
            </a:r>
          </a:p>
          <a:p>
            <a:pPr lvl="1" eaLnBrk="1" hangingPunct="1">
              <a:lnSpc>
                <a:spcPct val="90000"/>
              </a:lnSpc>
            </a:pPr>
            <a:r>
              <a:rPr lang="en-US" smtClean="0"/>
              <a:t>IEEE Transactions on Broadcasting, Vol. 50 Number 3 9-2004</a:t>
            </a:r>
          </a:p>
        </p:txBody>
      </p:sp>
      <p:sp>
        <p:nvSpPr>
          <p:cNvPr id="133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3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1621C9-3C60-48EC-AF60-A6A24C00E22A}" type="slidenum">
              <a:rPr lang="en-US" smtClean="0"/>
              <a:pPr eaLnBrk="1" hangingPunct="1"/>
              <a:t>127</a:t>
            </a:fld>
            <a:endParaRPr lang="en-US" smtClean="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mtClean="0"/>
              <a:t>Scattering</a:t>
            </a:r>
          </a:p>
        </p:txBody>
      </p:sp>
      <p:graphicFrame>
        <p:nvGraphicFramePr>
          <p:cNvPr id="134147" name="Object 10"/>
          <p:cNvGraphicFramePr>
            <a:graphicFrameLocks noGrp="1" noChangeAspect="1"/>
          </p:cNvGraphicFramePr>
          <p:nvPr>
            <p:ph idx="1"/>
          </p:nvPr>
        </p:nvGraphicFramePr>
        <p:xfrm>
          <a:off x="1506538" y="1219200"/>
          <a:ext cx="6130925" cy="5105400"/>
        </p:xfrm>
        <a:graphic>
          <a:graphicData uri="http://schemas.openxmlformats.org/presentationml/2006/ole">
            <mc:AlternateContent xmlns:mc="http://schemas.openxmlformats.org/markup-compatibility/2006">
              <mc:Choice xmlns:v="urn:schemas-microsoft-com:vml" Requires="v">
                <p:oleObj spid="_x0000_s134152" name="Visio" r:id="rId3" imgW="8369360" imgH="6969768" progId="Visio.Drawing.11">
                  <p:embed/>
                </p:oleObj>
              </mc:Choice>
              <mc:Fallback>
                <p:oleObj name="Visio" r:id="rId3" imgW="8369360" imgH="6969768" progId="Visio.Drawing.11">
                  <p:embed/>
                  <p:pic>
                    <p:nvPicPr>
                      <p:cNvPr id="0"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6538" y="1219200"/>
                        <a:ext cx="61309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41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41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1957D45-F939-497A-AA92-1227976916E8}" type="slidenum">
              <a:rPr lang="en-US" smtClean="0"/>
              <a:pPr eaLnBrk="1" hangingPunct="1"/>
              <a:t>128</a:t>
            </a:fld>
            <a:endParaRPr lang="en-US" smtClean="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smtClean="0"/>
              <a:t>Link Budget</a:t>
            </a:r>
          </a:p>
        </p:txBody>
      </p:sp>
      <p:sp>
        <p:nvSpPr>
          <p:cNvPr id="135171" name="Content Placeholder 2"/>
          <p:cNvSpPr>
            <a:spLocks noGrp="1"/>
          </p:cNvSpPr>
          <p:nvPr>
            <p:ph idx="1"/>
          </p:nvPr>
        </p:nvSpPr>
        <p:spPr/>
        <p:txBody>
          <a:bodyPr/>
          <a:lstStyle/>
          <a:p>
            <a:r>
              <a:rPr lang="en-US" smtClean="0"/>
              <a:t>To account for all of these various impediments to the successful transmission of a radio frequency signal from one end of a link to the other we need to compute a link budget</a:t>
            </a:r>
          </a:p>
          <a:p>
            <a:r>
              <a:rPr lang="en-US" smtClean="0"/>
              <a:t>To do this we compute the transmitted power from one end of the link, then also compute the received power at the other end of the link</a:t>
            </a:r>
          </a:p>
        </p:txBody>
      </p:sp>
      <p:sp>
        <p:nvSpPr>
          <p:cNvPr id="135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5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1FBE90E-164B-4269-A992-B6CEEED6200B}" type="slidenum">
              <a:rPr lang="en-US" smtClean="0"/>
              <a:pPr eaLnBrk="1" hangingPunct="1"/>
              <a:t>129</a:t>
            </a:fld>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Planes</a:t>
            </a:r>
          </a:p>
        </p:txBody>
      </p:sp>
      <p:sp>
        <p:nvSpPr>
          <p:cNvPr id="16387" name="Content Placeholder 2"/>
          <p:cNvSpPr>
            <a:spLocks noGrp="1"/>
          </p:cNvSpPr>
          <p:nvPr>
            <p:ph idx="1"/>
          </p:nvPr>
        </p:nvSpPr>
        <p:spPr/>
        <p:txBody>
          <a:bodyPr/>
          <a:lstStyle/>
          <a:p>
            <a:pPr eaLnBrk="1" hangingPunct="1"/>
            <a:r>
              <a:rPr lang="en-US" smtClean="0"/>
              <a:t>These planes are</a:t>
            </a:r>
          </a:p>
          <a:p>
            <a:pPr lvl="1" eaLnBrk="1" hangingPunct="1"/>
            <a:r>
              <a:rPr lang="en-US" smtClean="0"/>
              <a:t>E Field – Electric Field</a:t>
            </a:r>
          </a:p>
          <a:p>
            <a:pPr lvl="2" eaLnBrk="1" hangingPunct="1"/>
            <a:r>
              <a:rPr lang="en-US" smtClean="0"/>
              <a:t>Exists in a plane parallel to the antenna</a:t>
            </a:r>
          </a:p>
          <a:p>
            <a:pPr lvl="1" eaLnBrk="1" hangingPunct="1"/>
            <a:r>
              <a:rPr lang="en-US" smtClean="0"/>
              <a:t>H Field – Magnetic Field</a:t>
            </a:r>
          </a:p>
          <a:p>
            <a:pPr lvl="2" eaLnBrk="1" hangingPunct="1"/>
            <a:r>
              <a:rPr lang="en-US" smtClean="0"/>
              <a:t>Exists in a plane perpendicular to the antenna</a:t>
            </a:r>
          </a:p>
          <a:p>
            <a:pPr eaLnBrk="1" hangingPunct="1"/>
            <a:r>
              <a:rPr lang="en-US" smtClean="0"/>
              <a:t>In other words the E field lines up with the antenna</a:t>
            </a:r>
          </a:p>
          <a:p>
            <a:pPr eaLnBrk="1" hangingPunct="1"/>
            <a:r>
              <a:rPr lang="en-US" smtClean="0"/>
              <a:t>Using a dipole antenna for example</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CFF8728-DE9D-4DAE-A720-803DBDCE2D7C}" type="slidenum">
              <a:rPr lang="en-US" smtClean="0"/>
              <a:pPr eaLnBrk="1" hangingPunct="1"/>
              <a:t>13</a:t>
            </a:fld>
            <a:endParaRPr lang="en-US" smtClean="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smtClean="0"/>
              <a:t>Link Budget</a:t>
            </a:r>
          </a:p>
        </p:txBody>
      </p:sp>
      <p:sp>
        <p:nvSpPr>
          <p:cNvPr id="136195" name="Content Placeholder 2"/>
          <p:cNvSpPr>
            <a:spLocks noGrp="1"/>
          </p:cNvSpPr>
          <p:nvPr>
            <p:ph idx="1"/>
          </p:nvPr>
        </p:nvSpPr>
        <p:spPr/>
        <p:txBody>
          <a:bodyPr/>
          <a:lstStyle/>
          <a:p>
            <a:r>
              <a:rPr lang="en-US" smtClean="0"/>
              <a:t>By computing this for one end point we can assume it is the same at both ends for this simple case</a:t>
            </a:r>
          </a:p>
          <a:p>
            <a:r>
              <a:rPr lang="en-US" smtClean="0"/>
              <a:t>Once this number is computed it must be compared to the sensitivity of a radio at the desired data rate and an acceptable bit error rate</a:t>
            </a:r>
          </a:p>
        </p:txBody>
      </p:sp>
      <p:sp>
        <p:nvSpPr>
          <p:cNvPr id="136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6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CE8401-B33C-4689-83B1-590A35250DAE}" type="slidenum">
              <a:rPr lang="en-US" smtClean="0"/>
              <a:pPr eaLnBrk="1" hangingPunct="1"/>
              <a:t>130</a:t>
            </a:fld>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smtClean="0"/>
              <a:t>Link Budget</a:t>
            </a:r>
          </a:p>
        </p:txBody>
      </p:sp>
      <p:sp>
        <p:nvSpPr>
          <p:cNvPr id="137219" name="Content Placeholder 2"/>
          <p:cNvSpPr>
            <a:spLocks noGrp="1"/>
          </p:cNvSpPr>
          <p:nvPr>
            <p:ph idx="1"/>
          </p:nvPr>
        </p:nvSpPr>
        <p:spPr/>
        <p:txBody>
          <a:bodyPr/>
          <a:lstStyle/>
          <a:p>
            <a:r>
              <a:rPr lang="en-US" smtClean="0"/>
              <a:t>The difference between these two numbers must be large enough so that changes in the dynamic environment in which wireless networks operate will not take the link down</a:t>
            </a:r>
          </a:p>
          <a:p>
            <a:r>
              <a:rPr lang="en-US" smtClean="0"/>
              <a:t>Therefore, the number to compute is the received power at one end point</a:t>
            </a:r>
          </a:p>
        </p:txBody>
      </p:sp>
      <p:sp>
        <p:nvSpPr>
          <p:cNvPr id="137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7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02A4FF-8C1F-4A7F-842C-184D07806457}" type="slidenum">
              <a:rPr lang="en-US" smtClean="0"/>
              <a:pPr eaLnBrk="1" hangingPunct="1"/>
              <a:t>131</a:t>
            </a:fld>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en-US" smtClean="0"/>
              <a:t>Link Budget</a:t>
            </a:r>
          </a:p>
        </p:txBody>
      </p:sp>
      <p:sp>
        <p:nvSpPr>
          <p:cNvPr id="138243" name="Content Placeholder 2"/>
          <p:cNvSpPr>
            <a:spLocks noGrp="1"/>
          </p:cNvSpPr>
          <p:nvPr>
            <p:ph idx="1"/>
          </p:nvPr>
        </p:nvSpPr>
        <p:spPr/>
        <p:txBody>
          <a:bodyPr/>
          <a:lstStyle/>
          <a:p>
            <a:r>
              <a:rPr lang="en-US" smtClean="0"/>
              <a:t>It would be nice if this number was exactly the same as the power generated at the transmitter on the originating end</a:t>
            </a:r>
          </a:p>
          <a:p>
            <a:r>
              <a:rPr lang="en-US" smtClean="0"/>
              <a:t>It will never be so</a:t>
            </a:r>
          </a:p>
          <a:p>
            <a:r>
              <a:rPr lang="en-US" smtClean="0"/>
              <a:t>Let’s next examine what things will cause the received power to be lower than the transmitted power</a:t>
            </a:r>
          </a:p>
        </p:txBody>
      </p:sp>
      <p:sp>
        <p:nvSpPr>
          <p:cNvPr id="138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8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AC75D2D-5FFC-4088-943D-B039D1F45CAB}" type="slidenum">
              <a:rPr lang="en-US" smtClean="0"/>
              <a:pPr eaLnBrk="1" hangingPunct="1"/>
              <a:t>132</a:t>
            </a:fld>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p:txBody>
          <a:bodyPr/>
          <a:lstStyle/>
          <a:p>
            <a:r>
              <a:rPr lang="en-US" smtClean="0"/>
              <a:t>Link Budget</a:t>
            </a:r>
          </a:p>
        </p:txBody>
      </p:sp>
      <p:sp>
        <p:nvSpPr>
          <p:cNvPr id="3" name="Content Placeholder 2"/>
          <p:cNvSpPr>
            <a:spLocks noGrp="1"/>
          </p:cNvSpPr>
          <p:nvPr>
            <p:ph idx="1"/>
          </p:nvPr>
        </p:nvSpPr>
        <p:spPr/>
        <p:txBody>
          <a:bodyPr/>
          <a:lstStyle/>
          <a:p>
            <a:pPr>
              <a:defRPr/>
            </a:pPr>
            <a:r>
              <a:rPr lang="en-US" dirty="0" smtClean="0"/>
              <a:t>The formula for this computation is</a:t>
            </a:r>
          </a:p>
          <a:p>
            <a:pPr lvl="1">
              <a:defRPr/>
            </a:pPr>
            <a:r>
              <a:rPr lang="en-US" dirty="0" smtClean="0">
                <a:ea typeface="+mn-ea"/>
                <a:cs typeface="+mn-cs"/>
              </a:rPr>
              <a:t>Ps – L = Pr</a:t>
            </a:r>
          </a:p>
          <a:p>
            <a:pPr lvl="1">
              <a:defRPr/>
            </a:pPr>
            <a:r>
              <a:rPr lang="en-US" dirty="0" smtClean="0">
                <a:ea typeface="+mn-ea"/>
                <a:cs typeface="+mn-cs"/>
              </a:rPr>
              <a:t>or</a:t>
            </a:r>
          </a:p>
          <a:p>
            <a:pPr lvl="1">
              <a:defRPr/>
            </a:pPr>
            <a:r>
              <a:rPr lang="en-US" dirty="0" smtClean="0">
                <a:ea typeface="+mn-ea"/>
                <a:cs typeface="+mn-cs"/>
              </a:rPr>
              <a:t>Power Sent Minus Losses Equals Power Received</a:t>
            </a:r>
            <a:endParaRPr lang="en-US" dirty="0"/>
          </a:p>
        </p:txBody>
      </p:sp>
      <p:sp>
        <p:nvSpPr>
          <p:cNvPr id="139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39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B253F8-837C-48F7-A804-70140B12392E}" type="slidenum">
              <a:rPr lang="en-US" smtClean="0"/>
              <a:pPr eaLnBrk="1" hangingPunct="1"/>
              <a:t>133</a:t>
            </a:fld>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r>
              <a:rPr lang="en-US" smtClean="0"/>
              <a:t>Link Budget</a:t>
            </a:r>
          </a:p>
        </p:txBody>
      </p:sp>
      <p:sp>
        <p:nvSpPr>
          <p:cNvPr id="3" name="Content Placeholder 2"/>
          <p:cNvSpPr>
            <a:spLocks noGrp="1"/>
          </p:cNvSpPr>
          <p:nvPr>
            <p:ph idx="1"/>
          </p:nvPr>
        </p:nvSpPr>
        <p:spPr/>
        <p:txBody>
          <a:bodyPr/>
          <a:lstStyle/>
          <a:p>
            <a:pPr>
              <a:defRPr/>
            </a:pPr>
            <a:r>
              <a:rPr lang="en-US" dirty="0" smtClean="0"/>
              <a:t>What determines the power sent</a:t>
            </a:r>
          </a:p>
          <a:p>
            <a:pPr lvl="1">
              <a:defRPr/>
            </a:pPr>
            <a:r>
              <a:rPr lang="en-US" dirty="0" smtClean="0">
                <a:ea typeface="+mn-ea"/>
                <a:cs typeface="+mn-cs"/>
              </a:rPr>
              <a:t>Power sent is made up of two components</a:t>
            </a:r>
          </a:p>
          <a:p>
            <a:pPr lvl="2">
              <a:defRPr/>
            </a:pPr>
            <a:r>
              <a:rPr lang="en-US" dirty="0" smtClean="0">
                <a:ea typeface="+mn-ea"/>
                <a:cs typeface="+mn-cs"/>
              </a:rPr>
              <a:t>First, is the power output of the radio</a:t>
            </a:r>
          </a:p>
          <a:p>
            <a:pPr lvl="3">
              <a:defRPr/>
            </a:pPr>
            <a:r>
              <a:rPr lang="en-US" dirty="0" smtClean="0">
                <a:ea typeface="+mn-ea"/>
                <a:cs typeface="+mn-cs"/>
              </a:rPr>
              <a:t>This is typically expressed for the equipment we use in milliwatts or mW</a:t>
            </a:r>
          </a:p>
          <a:p>
            <a:pPr lvl="3">
              <a:defRPr/>
            </a:pPr>
            <a:r>
              <a:rPr lang="en-US" dirty="0" smtClean="0">
                <a:ea typeface="+mn-ea"/>
                <a:cs typeface="+mn-cs"/>
              </a:rPr>
              <a:t>This number must be converted to dBm</a:t>
            </a:r>
          </a:p>
          <a:p>
            <a:pPr lvl="3">
              <a:defRPr/>
            </a:pPr>
            <a:r>
              <a:rPr lang="en-US" sz="1600" dirty="0" smtClean="0">
                <a:ea typeface="+mn-ea"/>
                <a:cs typeface="+mn-cs"/>
              </a:rPr>
              <a:t>The formula for this is</a:t>
            </a:r>
          </a:p>
          <a:p>
            <a:pPr lvl="4">
              <a:defRPr/>
            </a:pPr>
            <a:r>
              <a:rPr lang="en-US" dirty="0" smtClean="0">
                <a:ea typeface="+mn-ea"/>
                <a:cs typeface="+mn-cs"/>
              </a:rPr>
              <a:t>dBm = 10xLog(Power in mW)</a:t>
            </a:r>
          </a:p>
        </p:txBody>
      </p:sp>
      <p:sp>
        <p:nvSpPr>
          <p:cNvPr id="140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0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A08C61A-C5AE-4AC8-874F-F51FE15DFA98}" type="slidenum">
              <a:rPr lang="en-US" smtClean="0"/>
              <a:pPr eaLnBrk="1" hangingPunct="1"/>
              <a:t>134</a:t>
            </a:fld>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r>
              <a:rPr lang="en-US" smtClean="0"/>
              <a:t>Link Budget</a:t>
            </a:r>
          </a:p>
        </p:txBody>
      </p:sp>
      <p:sp>
        <p:nvSpPr>
          <p:cNvPr id="3" name="Content Placeholder 2"/>
          <p:cNvSpPr>
            <a:spLocks noGrp="1"/>
          </p:cNvSpPr>
          <p:nvPr>
            <p:ph idx="1"/>
          </p:nvPr>
        </p:nvSpPr>
        <p:spPr/>
        <p:txBody>
          <a:bodyPr/>
          <a:lstStyle/>
          <a:p>
            <a:pPr lvl="2">
              <a:defRPr/>
            </a:pPr>
            <a:r>
              <a:rPr lang="en-US" dirty="0" smtClean="0">
                <a:ea typeface="+mn-ea"/>
                <a:cs typeface="+mn-cs"/>
              </a:rPr>
              <a:t>Second, is the gain of the antenna</a:t>
            </a:r>
          </a:p>
          <a:p>
            <a:pPr lvl="3">
              <a:defRPr/>
            </a:pPr>
            <a:r>
              <a:rPr lang="en-US" dirty="0" smtClean="0">
                <a:ea typeface="+mn-ea"/>
                <a:cs typeface="+mn-cs"/>
              </a:rPr>
              <a:t>This is expressed as a dBi rating</a:t>
            </a:r>
          </a:p>
          <a:p>
            <a:pPr lvl="3">
              <a:defRPr/>
            </a:pPr>
            <a:r>
              <a:rPr lang="en-US" dirty="0" smtClean="0">
                <a:ea typeface="+mn-ea"/>
                <a:cs typeface="+mn-cs"/>
              </a:rPr>
              <a:t>Recall that dBs in any form can be added and subtracted without conversion</a:t>
            </a:r>
          </a:p>
          <a:p>
            <a:pPr lvl="3">
              <a:defRPr/>
            </a:pPr>
            <a:r>
              <a:rPr lang="en-US" dirty="0" smtClean="0">
                <a:ea typeface="+mn-ea"/>
                <a:cs typeface="+mn-cs"/>
              </a:rPr>
              <a:t>For example, a Cisco Aironet 1300 radio has a maximum power output of 100 mW or 20 dBm</a:t>
            </a:r>
          </a:p>
          <a:p>
            <a:pPr lvl="3">
              <a:defRPr/>
            </a:pPr>
            <a:r>
              <a:rPr lang="en-US" dirty="0" smtClean="0">
                <a:ea typeface="+mn-ea"/>
                <a:cs typeface="+mn-cs"/>
              </a:rPr>
              <a:t>The antenna built-in to the unit has a gain of 13 dBi</a:t>
            </a:r>
          </a:p>
          <a:p>
            <a:pPr lvl="3">
              <a:defRPr/>
            </a:pPr>
            <a:r>
              <a:rPr lang="en-US" dirty="0" smtClean="0">
                <a:ea typeface="+mn-ea"/>
                <a:cs typeface="+mn-cs"/>
              </a:rPr>
              <a:t>This makes the maximum transmitted power 33 dBm</a:t>
            </a:r>
            <a:endParaRPr lang="en-US" dirty="0"/>
          </a:p>
        </p:txBody>
      </p:sp>
      <p:sp>
        <p:nvSpPr>
          <p:cNvPr id="141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1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B5B3AA-BA80-4EA9-A05E-397133812223}" type="slidenum">
              <a:rPr lang="en-US" smtClean="0"/>
              <a:pPr eaLnBrk="1" hangingPunct="1"/>
              <a:t>135</a:t>
            </a:fld>
            <a:endParaRPr 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r>
              <a:rPr lang="en-US" smtClean="0"/>
              <a:t>Link Budget</a:t>
            </a:r>
          </a:p>
        </p:txBody>
      </p:sp>
      <p:sp>
        <p:nvSpPr>
          <p:cNvPr id="142339" name="Content Placeholder 2"/>
          <p:cNvSpPr>
            <a:spLocks noGrp="1"/>
          </p:cNvSpPr>
          <p:nvPr>
            <p:ph idx="1"/>
          </p:nvPr>
        </p:nvSpPr>
        <p:spPr/>
        <p:txBody>
          <a:bodyPr/>
          <a:lstStyle/>
          <a:p>
            <a:r>
              <a:rPr lang="en-US" smtClean="0"/>
              <a:t>So now we have the power generated at the originating point</a:t>
            </a:r>
          </a:p>
          <a:p>
            <a:r>
              <a:rPr lang="en-US" smtClean="0"/>
              <a:t>What then is the power received</a:t>
            </a:r>
          </a:p>
          <a:p>
            <a:r>
              <a:rPr lang="en-US" smtClean="0"/>
              <a:t>The difference between the power generated and the power received is due to signal loss in the environment between the originating radio and the receiving radio</a:t>
            </a:r>
          </a:p>
        </p:txBody>
      </p:sp>
      <p:sp>
        <p:nvSpPr>
          <p:cNvPr id="142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2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F819FC-E60C-4EDE-9589-4DF1EAC06113}" type="slidenum">
              <a:rPr lang="en-US" smtClean="0"/>
              <a:pPr eaLnBrk="1" hangingPunct="1"/>
              <a:t>136</a:t>
            </a:fld>
            <a:endParaRPr lang="en-US"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r>
              <a:rPr lang="en-US" smtClean="0"/>
              <a:t>Link Budget</a:t>
            </a:r>
          </a:p>
        </p:txBody>
      </p:sp>
      <p:sp>
        <p:nvSpPr>
          <p:cNvPr id="143363" name="Content Placeholder 2"/>
          <p:cNvSpPr>
            <a:spLocks noGrp="1"/>
          </p:cNvSpPr>
          <p:nvPr>
            <p:ph idx="1"/>
          </p:nvPr>
        </p:nvSpPr>
        <p:spPr/>
        <p:txBody>
          <a:bodyPr/>
          <a:lstStyle/>
          <a:p>
            <a:r>
              <a:rPr lang="en-US" smtClean="0"/>
              <a:t>Loss takes many forms</a:t>
            </a:r>
          </a:p>
          <a:p>
            <a:r>
              <a:rPr lang="en-US" smtClean="0"/>
              <a:t>Some of these can be measured, some computed, and some merely inferred</a:t>
            </a:r>
          </a:p>
          <a:p>
            <a:r>
              <a:rPr lang="en-US" smtClean="0"/>
              <a:t>One form of loss that will always be encountered is free space loss</a:t>
            </a:r>
          </a:p>
          <a:p>
            <a:r>
              <a:rPr lang="en-US" smtClean="0"/>
              <a:t>Recall the free space loss is due to the spreading of the signal as it moves away from originating radio</a:t>
            </a:r>
          </a:p>
        </p:txBody>
      </p:sp>
      <p:sp>
        <p:nvSpPr>
          <p:cNvPr id="143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3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F35D58-0474-4572-A6A2-D0F47E61E8E7}" type="slidenum">
              <a:rPr lang="en-US" smtClean="0"/>
              <a:pPr eaLnBrk="1" hangingPunct="1"/>
              <a:t>137</a:t>
            </a:fld>
            <a:endParaRPr lang="en-US" smtClean="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r>
              <a:rPr lang="en-US" smtClean="0"/>
              <a:t>Link Budget</a:t>
            </a:r>
          </a:p>
        </p:txBody>
      </p:sp>
      <p:sp>
        <p:nvSpPr>
          <p:cNvPr id="3" name="Content Placeholder 2"/>
          <p:cNvSpPr>
            <a:spLocks noGrp="1"/>
          </p:cNvSpPr>
          <p:nvPr>
            <p:ph idx="1"/>
          </p:nvPr>
        </p:nvSpPr>
        <p:spPr/>
        <p:txBody>
          <a:bodyPr/>
          <a:lstStyle/>
          <a:p>
            <a:pPr>
              <a:defRPr/>
            </a:pPr>
            <a:r>
              <a:rPr lang="en-US" dirty="0" smtClean="0"/>
              <a:t>The total power is still there, but the receiving antenna will only be able to receive a small portion of that total power</a:t>
            </a:r>
          </a:p>
          <a:p>
            <a:pPr>
              <a:defRPr/>
            </a:pPr>
            <a:r>
              <a:rPr lang="en-US" dirty="0" smtClean="0"/>
              <a:t>Free space loss is dependent on the frequency of the signal and the distance between the two antennas</a:t>
            </a:r>
          </a:p>
          <a:p>
            <a:pPr>
              <a:defRPr/>
            </a:pPr>
            <a:r>
              <a:rPr lang="en-US" dirty="0" smtClean="0"/>
              <a:t>The formula is</a:t>
            </a:r>
          </a:p>
          <a:p>
            <a:pPr lvl="1">
              <a:defRPr/>
            </a:pPr>
            <a:r>
              <a:rPr lang="en-US" sz="2000" dirty="0" smtClean="0">
                <a:ea typeface="+mn-ea"/>
                <a:cs typeface="+mn-cs"/>
              </a:rPr>
              <a:t>Free Space Loss = 32.4+20xLogFinMHz+20xLogRinKilometers</a:t>
            </a:r>
          </a:p>
          <a:p>
            <a:pPr lvl="2">
              <a:defRPr/>
            </a:pPr>
            <a:r>
              <a:rPr lang="en-US" sz="1600" dirty="0" smtClean="0">
                <a:ea typeface="+mn-ea"/>
                <a:cs typeface="+mn-cs"/>
              </a:rPr>
              <a:t>FinMHz is the frequency in MHz</a:t>
            </a:r>
          </a:p>
          <a:p>
            <a:pPr lvl="2">
              <a:defRPr/>
            </a:pPr>
            <a:r>
              <a:rPr lang="en-US" sz="1600" dirty="0" smtClean="0">
                <a:ea typeface="+mn-ea"/>
                <a:cs typeface="+mn-cs"/>
              </a:rPr>
              <a:t>RinKilometers is the distance in kilometers</a:t>
            </a:r>
          </a:p>
        </p:txBody>
      </p:sp>
      <p:sp>
        <p:nvSpPr>
          <p:cNvPr id="144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4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F60577-D74C-4FF1-85EE-D8EFE4DD73DE}" type="slidenum">
              <a:rPr lang="en-US" smtClean="0"/>
              <a:pPr eaLnBrk="1" hangingPunct="1"/>
              <a:t>138</a:t>
            </a:fld>
            <a:endParaRPr lang="en-US"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r>
              <a:rPr lang="en-US" smtClean="0"/>
              <a:t>Link Budget</a:t>
            </a:r>
          </a:p>
        </p:txBody>
      </p:sp>
      <p:sp>
        <p:nvSpPr>
          <p:cNvPr id="145411" name="Content Placeholder 2"/>
          <p:cNvSpPr>
            <a:spLocks noGrp="1"/>
          </p:cNvSpPr>
          <p:nvPr>
            <p:ph idx="1"/>
          </p:nvPr>
        </p:nvSpPr>
        <p:spPr/>
        <p:txBody>
          <a:bodyPr/>
          <a:lstStyle/>
          <a:p>
            <a:r>
              <a:rPr lang="en-US" smtClean="0"/>
              <a:t>The additional loss factors may or may not apply to a particular link</a:t>
            </a:r>
          </a:p>
          <a:p>
            <a:r>
              <a:rPr lang="en-US" smtClean="0"/>
              <a:t>The line of sight between the two points must be examined to see what if any of these factors exist</a:t>
            </a:r>
          </a:p>
          <a:p>
            <a:r>
              <a:rPr lang="en-US" smtClean="0"/>
              <a:t>To determine this make an onsite examination or at least consult a recent photograph</a:t>
            </a:r>
          </a:p>
        </p:txBody>
      </p:sp>
      <p:sp>
        <p:nvSpPr>
          <p:cNvPr id="145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5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80344C-CA6F-4908-B1B9-2EF1C50C3F88}" type="slidenum">
              <a:rPr lang="en-US" smtClean="0"/>
              <a:pPr eaLnBrk="1" hangingPunct="1"/>
              <a:t>139</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Planes</a:t>
            </a:r>
          </a:p>
        </p:txBody>
      </p:sp>
      <p:graphicFrame>
        <p:nvGraphicFramePr>
          <p:cNvPr id="377876" name="Group 20"/>
          <p:cNvGraphicFramePr>
            <a:graphicFrameLocks noGrp="1"/>
          </p:cNvGraphicFramePr>
          <p:nvPr>
            <p:ph type="tbl" idx="1"/>
          </p:nvPr>
        </p:nvGraphicFramePr>
        <p:xfrm>
          <a:off x="914400" y="1573213"/>
          <a:ext cx="7239000" cy="3727450"/>
        </p:xfrm>
        <a:graphic>
          <a:graphicData uri="http://schemas.openxmlformats.org/drawingml/2006/table">
            <a:tbl>
              <a:tblPr/>
              <a:tblGrid>
                <a:gridCol w="3619500"/>
                <a:gridCol w="3619500"/>
              </a:tblGrid>
              <a:tr h="11747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Antenna</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Vertical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E Field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27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74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81F3E9E-F650-49B4-AC58-58EDD70268D0}" type="slidenum">
              <a:rPr lang="en-US" smtClean="0"/>
              <a:pPr eaLnBrk="1" hangingPunct="1"/>
              <a:t>14</a:t>
            </a:fld>
            <a:endParaRPr lang="en-US" smtClean="0"/>
          </a:p>
        </p:txBody>
      </p:sp>
      <p:sp>
        <p:nvSpPr>
          <p:cNvPr id="17424" name="Line 16"/>
          <p:cNvSpPr>
            <a:spLocks noChangeShapeType="1"/>
          </p:cNvSpPr>
          <p:nvPr/>
        </p:nvSpPr>
        <p:spPr bwMode="auto">
          <a:xfrm flipH="1">
            <a:off x="2743200" y="3040063"/>
            <a:ext cx="0" cy="182880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5" name="Line 17"/>
          <p:cNvSpPr>
            <a:spLocks noChangeShapeType="1"/>
          </p:cNvSpPr>
          <p:nvPr/>
        </p:nvSpPr>
        <p:spPr bwMode="auto">
          <a:xfrm flipH="1" flipV="1">
            <a:off x="6400800" y="3116263"/>
            <a:ext cx="0" cy="182880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r>
              <a:rPr lang="en-US" smtClean="0"/>
              <a:t>Link Budget</a:t>
            </a:r>
          </a:p>
        </p:txBody>
      </p:sp>
      <p:sp>
        <p:nvSpPr>
          <p:cNvPr id="3" name="Content Placeholder 2"/>
          <p:cNvSpPr>
            <a:spLocks noGrp="1"/>
          </p:cNvSpPr>
          <p:nvPr>
            <p:ph idx="1"/>
          </p:nvPr>
        </p:nvSpPr>
        <p:spPr/>
        <p:txBody>
          <a:bodyPr/>
          <a:lstStyle/>
          <a:p>
            <a:pPr>
              <a:defRPr/>
            </a:pPr>
            <a:r>
              <a:rPr lang="en-US" dirty="0" smtClean="0"/>
              <a:t>Here are some common loss factors to look for</a:t>
            </a:r>
          </a:p>
          <a:p>
            <a:pPr lvl="1">
              <a:defRPr/>
            </a:pPr>
            <a:r>
              <a:rPr lang="en-US" dirty="0" smtClean="0">
                <a:ea typeface="+mn-ea"/>
                <a:cs typeface="+mn-cs"/>
              </a:rPr>
              <a:t>Obstructions</a:t>
            </a:r>
          </a:p>
          <a:p>
            <a:pPr lvl="2">
              <a:defRPr/>
            </a:pPr>
            <a:r>
              <a:rPr lang="en-US" dirty="0" smtClean="0">
                <a:ea typeface="+mn-ea"/>
                <a:cs typeface="+mn-cs"/>
              </a:rPr>
              <a:t>Fresnel Zone</a:t>
            </a:r>
          </a:p>
          <a:p>
            <a:pPr lvl="2">
              <a:defRPr/>
            </a:pPr>
            <a:r>
              <a:rPr lang="en-US" dirty="0" smtClean="0">
                <a:ea typeface="+mn-ea"/>
                <a:cs typeface="+mn-cs"/>
              </a:rPr>
              <a:t>Earth Bulge</a:t>
            </a:r>
          </a:p>
          <a:p>
            <a:pPr lvl="1">
              <a:defRPr/>
            </a:pPr>
            <a:r>
              <a:rPr lang="en-US" dirty="0" smtClean="0">
                <a:ea typeface="+mn-ea"/>
                <a:cs typeface="+mn-cs"/>
              </a:rPr>
              <a:t>Absorption</a:t>
            </a:r>
          </a:p>
          <a:p>
            <a:pPr lvl="2">
              <a:defRPr/>
            </a:pPr>
            <a:r>
              <a:rPr lang="en-US" dirty="0" smtClean="0">
                <a:ea typeface="+mn-ea"/>
                <a:cs typeface="+mn-cs"/>
              </a:rPr>
              <a:t>Water in all its forms, such as leaves in trees, rain, and fog</a:t>
            </a:r>
          </a:p>
          <a:p>
            <a:pPr lvl="3">
              <a:defRPr/>
            </a:pPr>
            <a:r>
              <a:rPr lang="en-US" dirty="0" smtClean="0">
                <a:ea typeface="+mn-ea"/>
                <a:cs typeface="+mn-cs"/>
              </a:rPr>
              <a:t>This can be computed based on the size and composition of the obstacle or a climate or terrain factor can be used for a generalized estimate</a:t>
            </a:r>
          </a:p>
        </p:txBody>
      </p:sp>
      <p:sp>
        <p:nvSpPr>
          <p:cNvPr id="1464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6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B07B5C8-7D87-45E3-934A-BBCDDE9B2C74}" type="slidenum">
              <a:rPr lang="en-US" smtClean="0"/>
              <a:pPr eaLnBrk="1" hangingPunct="1"/>
              <a:t>140</a:t>
            </a:fld>
            <a:endParaRPr lang="en-US"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smtClean="0"/>
              <a:t>Link Budget</a:t>
            </a:r>
          </a:p>
        </p:txBody>
      </p:sp>
      <p:sp>
        <p:nvSpPr>
          <p:cNvPr id="3" name="Content Placeholder 2"/>
          <p:cNvSpPr>
            <a:spLocks noGrp="1"/>
          </p:cNvSpPr>
          <p:nvPr>
            <p:ph idx="1"/>
          </p:nvPr>
        </p:nvSpPr>
        <p:spPr/>
        <p:txBody>
          <a:bodyPr/>
          <a:lstStyle/>
          <a:p>
            <a:pPr lvl="1">
              <a:defRPr/>
            </a:pPr>
            <a:r>
              <a:rPr lang="en-US" dirty="0" smtClean="0">
                <a:ea typeface="+mn-ea"/>
                <a:cs typeface="+mn-cs"/>
              </a:rPr>
              <a:t>Multipath</a:t>
            </a:r>
          </a:p>
          <a:p>
            <a:pPr lvl="1">
              <a:defRPr/>
            </a:pPr>
            <a:r>
              <a:rPr lang="en-US" dirty="0" smtClean="0">
                <a:ea typeface="+mn-ea"/>
                <a:cs typeface="+mn-cs"/>
              </a:rPr>
              <a:t>Connection Losses</a:t>
            </a:r>
          </a:p>
          <a:p>
            <a:pPr lvl="2">
              <a:defRPr/>
            </a:pPr>
            <a:r>
              <a:rPr lang="en-US" dirty="0" smtClean="0">
                <a:ea typeface="+mn-ea"/>
                <a:cs typeface="+mn-cs"/>
              </a:rPr>
              <a:t> Connectors</a:t>
            </a:r>
          </a:p>
          <a:p>
            <a:pPr lvl="2">
              <a:defRPr/>
            </a:pPr>
            <a:r>
              <a:rPr lang="en-US" dirty="0" smtClean="0">
                <a:ea typeface="+mn-ea"/>
                <a:cs typeface="+mn-cs"/>
              </a:rPr>
              <a:t>Cables</a:t>
            </a:r>
          </a:p>
          <a:p>
            <a:pPr lvl="2">
              <a:defRPr/>
            </a:pPr>
            <a:r>
              <a:rPr lang="en-US" dirty="0" smtClean="0">
                <a:ea typeface="+mn-ea"/>
                <a:cs typeface="+mn-cs"/>
              </a:rPr>
              <a:t>Antenna Movement</a:t>
            </a:r>
          </a:p>
          <a:p>
            <a:pPr lvl="3">
              <a:defRPr/>
            </a:pPr>
            <a:r>
              <a:rPr lang="en-US" dirty="0" smtClean="0">
                <a:ea typeface="+mn-ea"/>
                <a:cs typeface="+mn-cs"/>
              </a:rPr>
              <a:t>Due to wind</a:t>
            </a:r>
          </a:p>
          <a:p>
            <a:pPr lvl="3">
              <a:defRPr/>
            </a:pPr>
            <a:r>
              <a:rPr lang="en-US" dirty="0" smtClean="0">
                <a:ea typeface="+mn-ea"/>
                <a:cs typeface="+mn-cs"/>
              </a:rPr>
              <a:t>Due to vibration</a:t>
            </a:r>
          </a:p>
        </p:txBody>
      </p:sp>
      <p:sp>
        <p:nvSpPr>
          <p:cNvPr id="1474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7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046517-B5D5-49AA-88FE-45D813A0157A}" type="slidenum">
              <a:rPr lang="en-US" smtClean="0"/>
              <a:pPr eaLnBrk="1" hangingPunct="1"/>
              <a:t>141</a:t>
            </a:fld>
            <a:endParaRPr lang="en-US"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p:txBody>
          <a:bodyPr/>
          <a:lstStyle/>
          <a:p>
            <a:r>
              <a:rPr lang="en-US" smtClean="0"/>
              <a:t>Link Budget</a:t>
            </a:r>
          </a:p>
        </p:txBody>
      </p:sp>
      <p:sp>
        <p:nvSpPr>
          <p:cNvPr id="148483" name="Content Placeholder 2"/>
          <p:cNvSpPr>
            <a:spLocks noGrp="1"/>
          </p:cNvSpPr>
          <p:nvPr>
            <p:ph idx="1"/>
          </p:nvPr>
        </p:nvSpPr>
        <p:spPr/>
        <p:txBody>
          <a:bodyPr/>
          <a:lstStyle/>
          <a:p>
            <a:r>
              <a:rPr lang="en-US" smtClean="0"/>
              <a:t>The loss due to absorption is particularly difficult to account far as it can vary so much depending on the exact nature of the obstruction</a:t>
            </a:r>
          </a:p>
          <a:p>
            <a:r>
              <a:rPr lang="en-US" smtClean="0"/>
              <a:t>Multipath is impossible to measure in the real world</a:t>
            </a:r>
          </a:p>
          <a:p>
            <a:r>
              <a:rPr lang="en-US" smtClean="0"/>
              <a:t>It is mostly inferred</a:t>
            </a:r>
          </a:p>
        </p:txBody>
      </p:sp>
      <p:sp>
        <p:nvSpPr>
          <p:cNvPr id="148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8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8ED3F7-5C01-4511-90F7-F33EAA258C97}" type="slidenum">
              <a:rPr lang="en-US" smtClean="0"/>
              <a:pPr eaLnBrk="1" hangingPunct="1"/>
              <a:t>142</a:t>
            </a:fld>
            <a:endParaRPr lang="en-US" smtClean="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r>
              <a:rPr lang="en-US" smtClean="0"/>
              <a:t>Link Budget</a:t>
            </a:r>
          </a:p>
        </p:txBody>
      </p:sp>
      <p:sp>
        <p:nvSpPr>
          <p:cNvPr id="149507" name="Content Placeholder 2"/>
          <p:cNvSpPr>
            <a:spLocks noGrp="1"/>
          </p:cNvSpPr>
          <p:nvPr>
            <p:ph idx="1"/>
          </p:nvPr>
        </p:nvSpPr>
        <p:spPr/>
        <p:txBody>
          <a:bodyPr/>
          <a:lstStyle/>
          <a:p>
            <a:r>
              <a:rPr lang="en-US" smtClean="0"/>
              <a:t>To overcome this power loss the obvious answer is to just turn the power up</a:t>
            </a:r>
          </a:p>
          <a:p>
            <a:r>
              <a:rPr lang="en-US" smtClean="0"/>
              <a:t>But you cannot do this as there are regulations that limit the maximum power that may be generated</a:t>
            </a:r>
          </a:p>
          <a:p>
            <a:r>
              <a:rPr lang="en-US" smtClean="0"/>
              <a:t>This is expressed as the EIRP – Effective Isotropically Radiated Power</a:t>
            </a:r>
          </a:p>
          <a:p>
            <a:r>
              <a:rPr lang="en-US" smtClean="0"/>
              <a:t>Once you are at maximum power, the only thing that can be done is to</a:t>
            </a:r>
          </a:p>
        </p:txBody>
      </p:sp>
      <p:sp>
        <p:nvSpPr>
          <p:cNvPr id="149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49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882C42-D2F5-4276-8031-231FE0458D74}" type="slidenum">
              <a:rPr lang="en-US" smtClean="0"/>
              <a:pPr eaLnBrk="1" hangingPunct="1"/>
              <a:t>143</a:t>
            </a:fld>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p:txBody>
          <a:bodyPr/>
          <a:lstStyle/>
          <a:p>
            <a:r>
              <a:rPr lang="en-US" smtClean="0"/>
              <a:t>Link Budget</a:t>
            </a:r>
          </a:p>
        </p:txBody>
      </p:sp>
      <p:sp>
        <p:nvSpPr>
          <p:cNvPr id="150531" name="Content Placeholder 2"/>
          <p:cNvSpPr>
            <a:spLocks noGrp="1"/>
          </p:cNvSpPr>
          <p:nvPr>
            <p:ph idx="1"/>
          </p:nvPr>
        </p:nvSpPr>
        <p:spPr/>
        <p:txBody>
          <a:bodyPr/>
          <a:lstStyle/>
          <a:p>
            <a:pPr lvl="1"/>
            <a:r>
              <a:rPr lang="en-US" smtClean="0"/>
              <a:t>Shorten the distance</a:t>
            </a:r>
          </a:p>
          <a:p>
            <a:pPr lvl="1"/>
            <a:r>
              <a:rPr lang="en-US" smtClean="0"/>
              <a:t>Change the frequency</a:t>
            </a:r>
          </a:p>
          <a:p>
            <a:pPr lvl="1"/>
            <a:r>
              <a:rPr lang="en-US" smtClean="0"/>
              <a:t>Use equipment with better sensitivity</a:t>
            </a:r>
          </a:p>
        </p:txBody>
      </p:sp>
      <p:sp>
        <p:nvSpPr>
          <p:cNvPr id="150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0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AA2D9E-2D26-4A46-8ABE-9F9C893CEAFD}" type="slidenum">
              <a:rPr lang="en-US" smtClean="0"/>
              <a:pPr eaLnBrk="1" hangingPunct="1"/>
              <a:t>144</a:t>
            </a:fld>
            <a:endParaRPr lang="en-US"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r>
              <a:rPr lang="en-US" smtClean="0"/>
              <a:t>Link Budget</a:t>
            </a:r>
          </a:p>
        </p:txBody>
      </p:sp>
      <p:sp>
        <p:nvSpPr>
          <p:cNvPr id="151555" name="Content Placeholder 2"/>
          <p:cNvSpPr>
            <a:spLocks noGrp="1"/>
          </p:cNvSpPr>
          <p:nvPr>
            <p:ph idx="1"/>
          </p:nvPr>
        </p:nvSpPr>
        <p:spPr/>
        <p:txBody>
          <a:bodyPr/>
          <a:lstStyle/>
          <a:p>
            <a:r>
              <a:rPr lang="en-US" smtClean="0"/>
              <a:t>Power received then is the power generated minus the various losses that occur from one end of the link to the other</a:t>
            </a:r>
          </a:p>
          <a:p>
            <a:r>
              <a:rPr lang="en-US" smtClean="0"/>
              <a:t>Some of this loss is overcome by the gain of the receiving antenna</a:t>
            </a:r>
          </a:p>
          <a:p>
            <a:r>
              <a:rPr lang="en-US" smtClean="0"/>
              <a:t>So in more detail the link budget formula is</a:t>
            </a:r>
          </a:p>
          <a:p>
            <a:pPr lvl="1"/>
            <a:r>
              <a:rPr lang="en-US" smtClean="0"/>
              <a:t>Radio Power at the Sending Radio + Antenna Gain at the Sending End – Losses of All Types + Antenna Gain at the Receiving End</a:t>
            </a:r>
          </a:p>
        </p:txBody>
      </p:sp>
      <p:sp>
        <p:nvSpPr>
          <p:cNvPr id="151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1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231B6A4-21E6-4DF6-AF09-1BB0D75386E3}" type="slidenum">
              <a:rPr lang="en-US" smtClean="0"/>
              <a:pPr eaLnBrk="1" hangingPunct="1"/>
              <a:t>145</a:t>
            </a:fld>
            <a:endParaRPr lang="en-US" smtClean="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smtClean="0"/>
              <a:t>Link Budget</a:t>
            </a:r>
          </a:p>
        </p:txBody>
      </p:sp>
      <p:sp>
        <p:nvSpPr>
          <p:cNvPr id="152579" name="Content Placeholder 2"/>
          <p:cNvSpPr>
            <a:spLocks noGrp="1"/>
          </p:cNvSpPr>
          <p:nvPr>
            <p:ph idx="1"/>
          </p:nvPr>
        </p:nvSpPr>
        <p:spPr/>
        <p:txBody>
          <a:bodyPr/>
          <a:lstStyle/>
          <a:p>
            <a:r>
              <a:rPr lang="en-US" smtClean="0"/>
              <a:t>For more information on this examine the following</a:t>
            </a:r>
          </a:p>
          <a:p>
            <a:pPr lvl="1"/>
            <a:r>
              <a:rPr lang="en-US" smtClean="0"/>
              <a:t>NBS Technical Note 101 from 1967</a:t>
            </a:r>
          </a:p>
          <a:p>
            <a:pPr lvl="1"/>
            <a:r>
              <a:rPr lang="en-US" smtClean="0"/>
              <a:t>Epstien-Peterson method discussions</a:t>
            </a:r>
          </a:p>
          <a:p>
            <a:pPr lvl="1"/>
            <a:r>
              <a:rPr lang="en-US" smtClean="0"/>
              <a:t>Okumura-Hara model discussions</a:t>
            </a:r>
          </a:p>
          <a:p>
            <a:pPr lvl="1"/>
            <a:r>
              <a:rPr lang="en-US" smtClean="0"/>
              <a:t>Longley-Rice model discussions</a:t>
            </a:r>
          </a:p>
        </p:txBody>
      </p:sp>
      <p:sp>
        <p:nvSpPr>
          <p:cNvPr id="152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2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77BFFBA-E01D-4A0F-9EE1-9AB7A4B7928D}" type="slidenum">
              <a:rPr lang="en-US" smtClean="0"/>
              <a:pPr eaLnBrk="1" hangingPunct="1"/>
              <a:t>146</a:t>
            </a:fld>
            <a:endParaRPr lang="en-US"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smtClean="0"/>
              <a:t>Lab</a:t>
            </a:r>
          </a:p>
        </p:txBody>
      </p:sp>
      <p:sp>
        <p:nvSpPr>
          <p:cNvPr id="153603" name="Content Placeholder 2"/>
          <p:cNvSpPr>
            <a:spLocks noGrp="1"/>
          </p:cNvSpPr>
          <p:nvPr>
            <p:ph idx="1"/>
          </p:nvPr>
        </p:nvSpPr>
        <p:spPr/>
        <p:txBody>
          <a:bodyPr/>
          <a:lstStyle/>
          <a:p>
            <a:r>
              <a:rPr lang="en-US" smtClean="0"/>
              <a:t>Compute Link Budget</a:t>
            </a:r>
          </a:p>
        </p:txBody>
      </p:sp>
      <p:sp>
        <p:nvSpPr>
          <p:cNvPr id="153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3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054E50C-6DE6-4F4E-BE02-68BC944C81F9}" type="slidenum">
              <a:rPr lang="en-US" smtClean="0"/>
              <a:pPr eaLnBrk="1" hangingPunct="1"/>
              <a:t>147</a:t>
            </a:fld>
            <a:endParaRPr lang="en-US"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mtClean="0"/>
              <a:t>Interference Temperature</a:t>
            </a:r>
          </a:p>
        </p:txBody>
      </p:sp>
      <p:sp>
        <p:nvSpPr>
          <p:cNvPr id="154627" name="Rectangle 3"/>
          <p:cNvSpPr>
            <a:spLocks noGrp="1" noChangeArrowheads="1"/>
          </p:cNvSpPr>
          <p:nvPr>
            <p:ph idx="1"/>
          </p:nvPr>
        </p:nvSpPr>
        <p:spPr/>
        <p:txBody>
          <a:bodyPr/>
          <a:lstStyle/>
          <a:p>
            <a:pPr eaLnBrk="1" hangingPunct="1"/>
            <a:r>
              <a:rPr lang="en-US" smtClean="0"/>
              <a:t>Interference among radio frequency systems is currently minimized by coordinating frequency usage or by limiting the power of a transmitter</a:t>
            </a:r>
          </a:p>
          <a:p>
            <a:pPr eaLnBrk="1" hangingPunct="1"/>
            <a:r>
              <a:rPr lang="en-US" smtClean="0"/>
              <a:t>In contrast the interference temperature model sets a maximum noise level for an entire band</a:t>
            </a:r>
          </a:p>
        </p:txBody>
      </p:sp>
      <p:sp>
        <p:nvSpPr>
          <p:cNvPr id="1546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46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8206EF6-C96C-4DEF-9969-1F9B70E45549}" type="slidenum">
              <a:rPr lang="en-US" smtClean="0"/>
              <a:pPr eaLnBrk="1" hangingPunct="1"/>
              <a:t>148</a:t>
            </a:fld>
            <a:endParaRPr lang="en-US" smtClean="0"/>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itle 1"/>
          <p:cNvSpPr>
            <a:spLocks noGrp="1"/>
          </p:cNvSpPr>
          <p:nvPr>
            <p:ph type="title"/>
          </p:nvPr>
        </p:nvSpPr>
        <p:spPr/>
        <p:txBody>
          <a:bodyPr/>
          <a:lstStyle/>
          <a:p>
            <a:pPr eaLnBrk="1" hangingPunct="1"/>
            <a:r>
              <a:rPr lang="en-US" smtClean="0"/>
              <a:t>Interference Temperature</a:t>
            </a:r>
          </a:p>
        </p:txBody>
      </p:sp>
      <p:sp>
        <p:nvSpPr>
          <p:cNvPr id="155651" name="Content Placeholder 2"/>
          <p:cNvSpPr>
            <a:spLocks noGrp="1"/>
          </p:cNvSpPr>
          <p:nvPr>
            <p:ph idx="1"/>
          </p:nvPr>
        </p:nvSpPr>
        <p:spPr/>
        <p:txBody>
          <a:bodyPr/>
          <a:lstStyle/>
          <a:p>
            <a:pPr eaLnBrk="1" hangingPunct="1"/>
            <a:r>
              <a:rPr lang="en-US" smtClean="0"/>
              <a:t>New systems can be placed in service beside existing systems, if it is anticipated that the interference temperature limit would not be exceeded</a:t>
            </a:r>
          </a:p>
          <a:p>
            <a:pPr eaLnBrk="1" hangingPunct="1"/>
            <a:r>
              <a:rPr lang="en-US" smtClean="0"/>
              <a:t>For this to work the interference temperature would have to be monitored by the systems that would share the spectrum</a:t>
            </a:r>
          </a:p>
        </p:txBody>
      </p:sp>
      <p:sp>
        <p:nvSpPr>
          <p:cNvPr id="155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5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272D5A-261E-418E-8743-1418CEDBB453}" type="slidenum">
              <a:rPr lang="en-US" smtClean="0"/>
              <a:pPr eaLnBrk="1" hangingPunct="1"/>
              <a:t>149</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Planes</a:t>
            </a:r>
          </a:p>
        </p:txBody>
      </p:sp>
      <p:graphicFrame>
        <p:nvGraphicFramePr>
          <p:cNvPr id="563203" name="Group 3"/>
          <p:cNvGraphicFramePr>
            <a:graphicFrameLocks noGrp="1"/>
          </p:cNvGraphicFramePr>
          <p:nvPr>
            <p:ph type="tbl" idx="1"/>
          </p:nvPr>
        </p:nvGraphicFramePr>
        <p:xfrm>
          <a:off x="914400" y="1528763"/>
          <a:ext cx="7239000" cy="3727450"/>
        </p:xfrm>
        <a:graphic>
          <a:graphicData uri="http://schemas.openxmlformats.org/drawingml/2006/table">
            <a:tbl>
              <a:tblPr/>
              <a:tblGrid>
                <a:gridCol w="3619500"/>
                <a:gridCol w="3619500"/>
              </a:tblGrid>
              <a:tr h="117475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Antenna</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Horizontal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800" b="0" i="0" u="none" strike="noStrike" cap="none" normalizeH="0" baseline="0" dirty="0" smtClean="0">
                          <a:ln>
                            <a:noFill/>
                          </a:ln>
                          <a:solidFill>
                            <a:schemeClr val="tx1"/>
                          </a:solidFill>
                          <a:effectLst/>
                          <a:latin typeface="Times New Roman" pitchFamily="18" charset="0"/>
                        </a:rPr>
                        <a:t>E Field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527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2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84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DCF05A-0C7E-4EDD-AC0F-3F320F95FB80}" type="slidenum">
              <a:rPr lang="en-US" smtClean="0"/>
              <a:pPr eaLnBrk="1" hangingPunct="1"/>
              <a:t>15</a:t>
            </a:fld>
            <a:endParaRPr lang="en-US" smtClean="0"/>
          </a:p>
        </p:txBody>
      </p:sp>
      <p:sp>
        <p:nvSpPr>
          <p:cNvPr id="18448" name="Line 14"/>
          <p:cNvSpPr>
            <a:spLocks noChangeShapeType="1"/>
          </p:cNvSpPr>
          <p:nvPr/>
        </p:nvSpPr>
        <p:spPr bwMode="auto">
          <a:xfrm flipH="1">
            <a:off x="1447800" y="3986213"/>
            <a:ext cx="2667000"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15"/>
          <p:cNvSpPr>
            <a:spLocks noChangeShapeType="1"/>
          </p:cNvSpPr>
          <p:nvPr/>
        </p:nvSpPr>
        <p:spPr bwMode="auto">
          <a:xfrm flipV="1">
            <a:off x="5334000" y="3986213"/>
            <a:ext cx="2209800" cy="0"/>
          </a:xfrm>
          <a:prstGeom prst="line">
            <a:avLst/>
          </a:prstGeom>
          <a:noFill/>
          <a:ln w="152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mtClean="0"/>
              <a:t>Interference Temperature</a:t>
            </a:r>
          </a:p>
        </p:txBody>
      </p:sp>
      <p:sp>
        <p:nvSpPr>
          <p:cNvPr id="156675" name="Rectangle 3"/>
          <p:cNvSpPr>
            <a:spLocks noGrp="1" noChangeArrowheads="1"/>
          </p:cNvSpPr>
          <p:nvPr>
            <p:ph idx="1"/>
          </p:nvPr>
        </p:nvSpPr>
        <p:spPr/>
        <p:txBody>
          <a:bodyPr/>
          <a:lstStyle/>
          <a:p>
            <a:pPr eaLnBrk="1" hangingPunct="1"/>
            <a:r>
              <a:rPr lang="en-US" smtClean="0"/>
              <a:t>This requires that cognitive radios be developed that can sense the interference temperature and adjust themselves accordingly</a:t>
            </a:r>
          </a:p>
        </p:txBody>
      </p:sp>
      <p:sp>
        <p:nvSpPr>
          <p:cNvPr id="1566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566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F015223-3F9F-4930-8EAA-5DD4CDC137B7}" type="slidenum">
              <a:rPr lang="en-US" smtClean="0"/>
              <a:pPr eaLnBrk="1" hangingPunct="1"/>
              <a:t>150</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Polarization</a:t>
            </a:r>
          </a:p>
        </p:txBody>
      </p:sp>
      <p:sp>
        <p:nvSpPr>
          <p:cNvPr id="19459" name="Rectangle 3"/>
          <p:cNvSpPr>
            <a:spLocks noGrp="1" noChangeArrowheads="1"/>
          </p:cNvSpPr>
          <p:nvPr>
            <p:ph idx="1"/>
          </p:nvPr>
        </p:nvSpPr>
        <p:spPr/>
        <p:txBody>
          <a:bodyPr/>
          <a:lstStyle/>
          <a:p>
            <a:pPr eaLnBrk="1" hangingPunct="1"/>
            <a:r>
              <a:rPr lang="en-US" smtClean="0"/>
              <a:t>Radio frequency signals are said to be polarized</a:t>
            </a:r>
          </a:p>
          <a:p>
            <a:pPr eaLnBrk="1" hangingPunct="1"/>
            <a:r>
              <a:rPr lang="en-US" smtClean="0"/>
              <a:t>The polarization aligns with the E field</a:t>
            </a:r>
          </a:p>
          <a:p>
            <a:pPr eaLnBrk="1" hangingPunct="1"/>
            <a:r>
              <a:rPr lang="en-US" smtClean="0"/>
              <a:t>In that the direction plane of the electric field lines determines the polarization of an electromagnetic wave</a:t>
            </a:r>
          </a:p>
          <a:p>
            <a:pPr eaLnBrk="1" hangingPunct="1"/>
            <a:r>
              <a:rPr lang="en-US" smtClean="0"/>
              <a:t>If the electric field lines are parallel with the surface, then the polarization is horizontal </a:t>
            </a:r>
          </a:p>
        </p:txBody>
      </p:sp>
      <p:sp>
        <p:nvSpPr>
          <p:cNvPr id="194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B6DCDF8-82D3-412C-A756-FB2C7CCAAB7C}" type="slidenum">
              <a:rPr lang="en-US" smtClean="0"/>
              <a:pPr eaLnBrk="1" hangingPunct="1"/>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Polarization</a:t>
            </a:r>
          </a:p>
        </p:txBody>
      </p:sp>
      <p:sp>
        <p:nvSpPr>
          <p:cNvPr id="20483" name="Content Placeholder 2"/>
          <p:cNvSpPr>
            <a:spLocks noGrp="1"/>
          </p:cNvSpPr>
          <p:nvPr>
            <p:ph idx="1"/>
          </p:nvPr>
        </p:nvSpPr>
        <p:spPr/>
        <p:txBody>
          <a:bodyPr/>
          <a:lstStyle/>
          <a:p>
            <a:pPr eaLnBrk="1" hangingPunct="1"/>
            <a:r>
              <a:rPr lang="en-US" smtClean="0"/>
              <a:t>When those electrical field lines are perpendicular to the surface, the polarization is vertical</a:t>
            </a:r>
          </a:p>
          <a:p>
            <a:pPr eaLnBrk="1" hangingPunct="1"/>
            <a:r>
              <a:rPr lang="en-US" smtClean="0"/>
              <a:t>With circularization polarization the electrical field wave circles as it moves forward away from the antenna </a:t>
            </a:r>
          </a:p>
          <a:p>
            <a:pPr eaLnBrk="1" hangingPunct="1"/>
            <a:r>
              <a:rPr lang="en-US" smtClean="0"/>
              <a:t>The antenna construction and type determine the polarization of the radio wave</a:t>
            </a:r>
          </a:p>
        </p:txBody>
      </p:sp>
      <p:sp>
        <p:nvSpPr>
          <p:cNvPr id="204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FCEA99-8C39-4AFE-998B-3D484919C1D0}" type="slidenum">
              <a:rPr lang="en-US" smtClean="0"/>
              <a:pPr eaLnBrk="1" hangingPunct="1"/>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Polarization</a:t>
            </a:r>
          </a:p>
        </p:txBody>
      </p:sp>
      <p:graphicFrame>
        <p:nvGraphicFramePr>
          <p:cNvPr id="21507" name="Object 7"/>
          <p:cNvGraphicFramePr>
            <a:graphicFrameLocks noGrp="1" noChangeAspect="1"/>
          </p:cNvGraphicFramePr>
          <p:nvPr>
            <p:ph idx="1"/>
          </p:nvPr>
        </p:nvGraphicFramePr>
        <p:xfrm>
          <a:off x="2624138" y="1366838"/>
          <a:ext cx="3776662" cy="4483100"/>
        </p:xfrm>
        <a:graphic>
          <a:graphicData uri="http://schemas.openxmlformats.org/presentationml/2006/ole">
            <mc:AlternateContent xmlns:mc="http://schemas.openxmlformats.org/markup-compatibility/2006">
              <mc:Choice xmlns:v="urn:schemas-microsoft-com:vml" Requires="v">
                <p:oleObj spid="_x0000_s21512" name="Visio" r:id="rId3" imgW="3776775" imgH="4483381" progId="Visio.Drawing.11">
                  <p:embed/>
                </p:oleObj>
              </mc:Choice>
              <mc:Fallback>
                <p:oleObj name="Visio" r:id="rId3" imgW="3776775" imgH="4483381" progId="Visio.Drawing.11">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4138" y="1366838"/>
                        <a:ext cx="3776662"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C8697A2-6657-4A50-849A-B863B5E2CEE0}" type="slidenum">
              <a:rPr lang="en-US" smtClean="0"/>
              <a:pPr eaLnBrk="1" hangingPunct="1"/>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Polarization</a:t>
            </a:r>
          </a:p>
        </p:txBody>
      </p:sp>
      <p:sp>
        <p:nvSpPr>
          <p:cNvPr id="22531" name="Rectangle 3"/>
          <p:cNvSpPr>
            <a:spLocks noGrp="1" noChangeArrowheads="1"/>
          </p:cNvSpPr>
          <p:nvPr>
            <p:ph idx="1"/>
          </p:nvPr>
        </p:nvSpPr>
        <p:spPr/>
        <p:txBody>
          <a:bodyPr/>
          <a:lstStyle/>
          <a:p>
            <a:pPr eaLnBrk="1" hangingPunct="1"/>
            <a:r>
              <a:rPr lang="en-US" smtClean="0"/>
              <a:t>For frequencies below 1 GHz, vertically polarized radio waves propagate better near the earth than horizontally polarized ones</a:t>
            </a:r>
          </a:p>
          <a:p>
            <a:pPr eaLnBrk="1" hangingPunct="1"/>
            <a:r>
              <a:rPr lang="en-US" smtClean="0"/>
              <a:t>Horizontal polarized radio waves will be canceled out by reflections from the earth</a:t>
            </a:r>
          </a:p>
          <a:p>
            <a:pPr eaLnBrk="1" hangingPunct="1"/>
            <a:r>
              <a:rPr lang="en-US" smtClean="0"/>
              <a:t>Above 1 GHz it makes little difference</a:t>
            </a:r>
          </a:p>
        </p:txBody>
      </p:sp>
      <p:sp>
        <p:nvSpPr>
          <p:cNvPr id="225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25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B7044E-D648-4973-9EE2-0839A1CADAEC}" type="slidenum">
              <a:rPr lang="en-US" smtClean="0"/>
              <a:pPr eaLnBrk="1" hangingPunct="1"/>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Radio Waves</a:t>
            </a:r>
          </a:p>
        </p:txBody>
      </p:sp>
      <p:sp>
        <p:nvSpPr>
          <p:cNvPr id="5123" name="Rectangle 3"/>
          <p:cNvSpPr>
            <a:spLocks noGrp="1" noChangeArrowheads="1"/>
          </p:cNvSpPr>
          <p:nvPr>
            <p:ph idx="1"/>
          </p:nvPr>
        </p:nvSpPr>
        <p:spPr/>
        <p:txBody>
          <a:bodyPr/>
          <a:lstStyle/>
          <a:p>
            <a:pPr eaLnBrk="1" hangingPunct="1"/>
            <a:r>
              <a:rPr lang="en-US" smtClean="0"/>
              <a:t>To start we need to cover some basic concepts that relate to radio frequency systems beginning with what radio waves are, as they are the medium used to carry the signals in a wireless network</a:t>
            </a:r>
          </a:p>
          <a:p>
            <a:pPr eaLnBrk="1" hangingPunct="1"/>
            <a:r>
              <a:rPr lang="en-US" smtClean="0"/>
              <a:t>Radio waves are electromagnetic radiations</a:t>
            </a:r>
          </a:p>
        </p:txBody>
      </p:sp>
      <p:sp>
        <p:nvSpPr>
          <p:cNvPr id="51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1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4BC65A-62A1-480C-ABCD-85D052F42EB9}" type="slidenum">
              <a:rPr lang="en-US" smtClean="0"/>
              <a:pPr eaLnBrk="1" hangingPunct="1"/>
              <a:t>2</a:t>
            </a:fld>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mtClean="0"/>
              <a:t>Polarization</a:t>
            </a:r>
          </a:p>
        </p:txBody>
      </p:sp>
      <p:sp>
        <p:nvSpPr>
          <p:cNvPr id="23555" name="Content Placeholder 2"/>
          <p:cNvSpPr>
            <a:spLocks noGrp="1"/>
          </p:cNvSpPr>
          <p:nvPr>
            <p:ph idx="1"/>
          </p:nvPr>
        </p:nvSpPr>
        <p:spPr/>
        <p:txBody>
          <a:bodyPr/>
          <a:lstStyle/>
          <a:p>
            <a:pPr eaLnBrk="1" hangingPunct="1"/>
            <a:r>
              <a:rPr lang="en-US" smtClean="0"/>
              <a:t>It is important that the sending and receiving antennas in a wireless communication system both use the same polarization</a:t>
            </a:r>
          </a:p>
          <a:p>
            <a:pPr eaLnBrk="1" hangingPunct="1"/>
            <a:r>
              <a:rPr lang="en-US" smtClean="0"/>
              <a:t>Failure to do so will cause a reduction in the useable signal</a:t>
            </a:r>
          </a:p>
          <a:p>
            <a:pPr eaLnBrk="1" hangingPunct="1"/>
            <a:r>
              <a:rPr lang="en-US" smtClean="0"/>
              <a:t>For example</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9FD625-DB88-4A24-B9F1-D1DB06477CC5}" type="slidenum">
              <a:rPr lang="en-US" smtClean="0"/>
              <a:pPr eaLnBrk="1" hangingPunct="1"/>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Incorrect Polarization</a:t>
            </a:r>
          </a:p>
        </p:txBody>
      </p:sp>
      <p:sp>
        <p:nvSpPr>
          <p:cNvPr id="2457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C52CFFB-084C-41C7-B31B-42505D1FDB25}" type="slidenum">
              <a:rPr lang="en-US" smtClean="0"/>
              <a:pPr eaLnBrk="1" hangingPunct="1"/>
              <a:t>21</a:t>
            </a:fld>
            <a:endParaRPr lang="en-US" smtClean="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24013"/>
            <a:ext cx="59436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Correct Polarization</a:t>
            </a:r>
          </a:p>
        </p:txBody>
      </p:sp>
      <p:sp>
        <p:nvSpPr>
          <p:cNvPr id="256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56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365FA9-37A7-41A1-ADA9-CAAFE073DE6F}" type="slidenum">
              <a:rPr lang="en-US" smtClean="0"/>
              <a:pPr eaLnBrk="1" hangingPunct="1"/>
              <a:t>22</a:t>
            </a:fld>
            <a:endParaRPr lang="en-US" smtClean="0"/>
          </a:p>
        </p:txBody>
      </p:sp>
      <p:pic>
        <p:nvPicPr>
          <p:cNvPr id="25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24013"/>
            <a:ext cx="59436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Lab</a:t>
            </a:r>
          </a:p>
        </p:txBody>
      </p:sp>
      <p:sp>
        <p:nvSpPr>
          <p:cNvPr id="26627" name="Content Placeholder 2"/>
          <p:cNvSpPr>
            <a:spLocks noGrp="1"/>
          </p:cNvSpPr>
          <p:nvPr>
            <p:ph idx="1"/>
          </p:nvPr>
        </p:nvSpPr>
        <p:spPr/>
        <p:txBody>
          <a:bodyPr/>
          <a:lstStyle/>
          <a:p>
            <a:r>
              <a:rPr lang="en-US" smtClean="0"/>
              <a:t>Polarization Demonstration</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604C22B-D118-4667-98B8-BAD137CDD515}" type="slidenum">
              <a:rPr lang="en-US" smtClean="0"/>
              <a:pPr eaLnBrk="1" hangingPunct="1"/>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Signals</a:t>
            </a:r>
          </a:p>
        </p:txBody>
      </p:sp>
      <p:sp>
        <p:nvSpPr>
          <p:cNvPr id="27651" name="Rectangle 3"/>
          <p:cNvSpPr>
            <a:spLocks noGrp="1" noChangeArrowheads="1"/>
          </p:cNvSpPr>
          <p:nvPr>
            <p:ph idx="1"/>
          </p:nvPr>
        </p:nvSpPr>
        <p:spPr/>
        <p:txBody>
          <a:bodyPr/>
          <a:lstStyle/>
          <a:p>
            <a:pPr eaLnBrk="1" hangingPunct="1"/>
            <a:r>
              <a:rPr lang="en-US" smtClean="0"/>
              <a:t>A signal in a RF or radio frequency system is produced by an electrical current flowing through a conductor</a:t>
            </a:r>
          </a:p>
          <a:p>
            <a:pPr eaLnBrk="1" hangingPunct="1"/>
            <a:r>
              <a:rPr lang="en-US" smtClean="0"/>
              <a:t>The antenna turns this current into invisible waves moving through the air from the transmitting end</a:t>
            </a:r>
          </a:p>
          <a:p>
            <a:pPr eaLnBrk="1" hangingPunct="1"/>
            <a:r>
              <a:rPr lang="en-US" smtClean="0"/>
              <a:t>Then at the receiving end the invisible waves are turned back into electrical current on a conductor</a:t>
            </a:r>
          </a:p>
        </p:txBody>
      </p:sp>
      <p:sp>
        <p:nvSpPr>
          <p:cNvPr id="276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76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90C0C9-2022-4BAE-BA82-4523EB7731B9}" type="slidenum">
              <a:rPr lang="en-US" smtClean="0"/>
              <a:pPr eaLnBrk="1" hangingPunct="1"/>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Signals</a:t>
            </a:r>
          </a:p>
        </p:txBody>
      </p:sp>
      <p:sp>
        <p:nvSpPr>
          <p:cNvPr id="28675" name="Content Placeholder 2"/>
          <p:cNvSpPr>
            <a:spLocks noGrp="1"/>
          </p:cNvSpPr>
          <p:nvPr>
            <p:ph idx="1"/>
          </p:nvPr>
        </p:nvSpPr>
        <p:spPr/>
        <p:txBody>
          <a:bodyPr/>
          <a:lstStyle/>
          <a:p>
            <a:pPr eaLnBrk="1" hangingPunct="1"/>
            <a:r>
              <a:rPr lang="en-US" smtClean="0"/>
              <a:t>The invisible airborne waves are signals</a:t>
            </a:r>
          </a:p>
          <a:p>
            <a:pPr eaLnBrk="1" hangingPunct="1"/>
            <a:r>
              <a:rPr lang="en-US" smtClean="0"/>
              <a:t>Signals can be</a:t>
            </a:r>
          </a:p>
          <a:p>
            <a:pPr lvl="1" eaLnBrk="1" hangingPunct="1"/>
            <a:r>
              <a:rPr lang="en-US" smtClean="0"/>
              <a:t>Analog</a:t>
            </a:r>
          </a:p>
          <a:p>
            <a:pPr lvl="1" eaLnBrk="1" hangingPunct="1"/>
            <a:r>
              <a:rPr lang="en-US" smtClean="0"/>
              <a:t>Digital</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2EE159-D212-4084-A312-0DB893F5C8D8}" type="slidenum">
              <a:rPr lang="en-US" smtClean="0"/>
              <a:pPr eaLnBrk="1" hangingPunct="1"/>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Analog Signal</a:t>
            </a:r>
          </a:p>
        </p:txBody>
      </p:sp>
      <p:sp>
        <p:nvSpPr>
          <p:cNvPr id="29699" name="Rectangle 3"/>
          <p:cNvSpPr>
            <a:spLocks noGrp="1" noChangeArrowheads="1"/>
          </p:cNvSpPr>
          <p:nvPr>
            <p:ph idx="1"/>
          </p:nvPr>
        </p:nvSpPr>
        <p:spPr/>
        <p:txBody>
          <a:bodyPr/>
          <a:lstStyle/>
          <a:p>
            <a:pPr eaLnBrk="1" hangingPunct="1"/>
            <a:r>
              <a:rPr lang="en-US" smtClean="0"/>
              <a:t>An analog signal is one that varies continuously from one value to another in the form of a sine wave, which is a waveform that represents periodic oscillations in which the amplitude of displacement at each point is proportional to the sine of the phase angle of the displacement </a:t>
            </a:r>
          </a:p>
        </p:txBody>
      </p:sp>
      <p:sp>
        <p:nvSpPr>
          <p:cNvPr id="297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29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ABA964-359E-4EF2-9BCB-7AF0C3E7FD79}" type="slidenum">
              <a:rPr lang="en-US" smtClean="0"/>
              <a:pPr eaLnBrk="1" hangingPunct="1"/>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Analog Signal</a:t>
            </a:r>
          </a:p>
        </p:txBody>
      </p:sp>
      <p:sp>
        <p:nvSpPr>
          <p:cNvPr id="30723" name="Content Placeholder 2"/>
          <p:cNvSpPr>
            <a:spLocks noGrp="1"/>
          </p:cNvSpPr>
          <p:nvPr>
            <p:ph idx="1"/>
          </p:nvPr>
        </p:nvSpPr>
        <p:spPr/>
        <p:txBody>
          <a:bodyPr/>
          <a:lstStyle/>
          <a:p>
            <a:pPr eaLnBrk="1" hangingPunct="1"/>
            <a:r>
              <a:rPr lang="en-US" smtClean="0"/>
              <a:t>Sine itself being the trigonometric function that for an acute angle is the ratio between the leg opposite the angle when it is considered part of a right triangle and the hypotenuse</a:t>
            </a:r>
          </a:p>
          <a:p>
            <a:pPr eaLnBrk="1" hangingPunct="1"/>
            <a:r>
              <a:rPr lang="en-US" smtClean="0"/>
              <a:t>In other words, the current or voltage varies with the sine of the elapsed time</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D72440-5D1F-40EE-B326-4E00678EB5F0}" type="slidenum">
              <a:rPr lang="en-US" smtClean="0"/>
              <a:pPr eaLnBrk="1" hangingPunct="1"/>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Analog Signal</a:t>
            </a:r>
          </a:p>
        </p:txBody>
      </p:sp>
      <p:graphicFrame>
        <p:nvGraphicFramePr>
          <p:cNvPr id="31747" name="Object 7"/>
          <p:cNvGraphicFramePr>
            <a:graphicFrameLocks noGrp="1" noChangeAspect="1"/>
          </p:cNvGraphicFramePr>
          <p:nvPr>
            <p:ph idx="1"/>
          </p:nvPr>
        </p:nvGraphicFramePr>
        <p:xfrm>
          <a:off x="1847850" y="1879600"/>
          <a:ext cx="5446713" cy="2376488"/>
        </p:xfrm>
        <a:graphic>
          <a:graphicData uri="http://schemas.openxmlformats.org/presentationml/2006/ole">
            <mc:AlternateContent xmlns:mc="http://schemas.openxmlformats.org/markup-compatibility/2006">
              <mc:Choice xmlns:v="urn:schemas-microsoft-com:vml" Requires="v">
                <p:oleObj spid="_x0000_s31752" name="Visio" r:id="rId3" imgW="5447036" imgH="2376427" progId="Visio.Drawing.11">
                  <p:embed/>
                </p:oleObj>
              </mc:Choice>
              <mc:Fallback>
                <p:oleObj name="Visio" r:id="rId3" imgW="5447036" imgH="2376427" progId="Visio.Drawing.11">
                  <p:embed/>
                  <p:pic>
                    <p:nvPicPr>
                      <p:cNvPr id="0" name="Object 7"/>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1879600"/>
                        <a:ext cx="5446713" cy="237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17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33D91F-6758-4281-A4E6-CC9EAA4083A0}" type="slidenum">
              <a:rPr lang="en-US" smtClean="0"/>
              <a:pPr eaLnBrk="1" hangingPunct="1"/>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Digital Signal</a:t>
            </a:r>
          </a:p>
        </p:txBody>
      </p:sp>
      <p:sp>
        <p:nvSpPr>
          <p:cNvPr id="32771" name="Rectangle 3"/>
          <p:cNvSpPr>
            <a:spLocks noGrp="1" noChangeArrowheads="1"/>
          </p:cNvSpPr>
          <p:nvPr>
            <p:ph type="body" sz="half" idx="1"/>
          </p:nvPr>
        </p:nvSpPr>
        <p:spPr>
          <a:xfrm>
            <a:off x="381000" y="1358900"/>
            <a:ext cx="8382000" cy="1738313"/>
          </a:xfrm>
        </p:spPr>
        <p:txBody>
          <a:bodyPr/>
          <a:lstStyle/>
          <a:p>
            <a:pPr eaLnBrk="1" hangingPunct="1"/>
            <a:r>
              <a:rPr lang="en-US" smtClean="0"/>
              <a:t>A digital signal in contrast goes instantly from one value to another</a:t>
            </a:r>
          </a:p>
        </p:txBody>
      </p:sp>
      <p:graphicFrame>
        <p:nvGraphicFramePr>
          <p:cNvPr id="32772" name="Object 4"/>
          <p:cNvGraphicFramePr>
            <a:graphicFrameLocks noGrp="1" noChangeAspect="1"/>
          </p:cNvGraphicFramePr>
          <p:nvPr>
            <p:ph sz="half" idx="2"/>
          </p:nvPr>
        </p:nvGraphicFramePr>
        <p:xfrm>
          <a:off x="1752600" y="3221038"/>
          <a:ext cx="5562600" cy="995362"/>
        </p:xfrm>
        <a:graphic>
          <a:graphicData uri="http://schemas.openxmlformats.org/presentationml/2006/ole">
            <mc:AlternateContent xmlns:mc="http://schemas.openxmlformats.org/markup-compatibility/2006">
              <mc:Choice xmlns:v="urn:schemas-microsoft-com:vml" Requires="v">
                <p:oleObj spid="_x0000_s32777" name="Visio" r:id="rId3" imgW="5583185" imgH="998316" progId="Visio.Drawing.11">
                  <p:embed/>
                </p:oleObj>
              </mc:Choice>
              <mc:Fallback>
                <p:oleObj name="Visio" r:id="rId3" imgW="5583185" imgH="998316"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221038"/>
                        <a:ext cx="5562600" cy="99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27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3147EA-EA8C-40DD-A46A-838F217AAB4E}" type="slidenum">
              <a:rPr lang="en-US" smtClean="0"/>
              <a:pPr eaLnBrk="1" hangingPunct="1"/>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Radio Waves</a:t>
            </a:r>
          </a:p>
        </p:txBody>
      </p:sp>
      <p:sp>
        <p:nvSpPr>
          <p:cNvPr id="6147" name="Content Placeholder 2"/>
          <p:cNvSpPr>
            <a:spLocks noGrp="1"/>
          </p:cNvSpPr>
          <p:nvPr>
            <p:ph idx="1"/>
          </p:nvPr>
        </p:nvSpPr>
        <p:spPr/>
        <p:txBody>
          <a:bodyPr/>
          <a:lstStyle/>
          <a:p>
            <a:pPr eaLnBrk="1" hangingPunct="1"/>
            <a:r>
              <a:rPr lang="en-US" smtClean="0"/>
              <a:t>Electromagnetic radiations can be characterized by both frequency and wavelength</a:t>
            </a:r>
          </a:p>
          <a:p>
            <a:pPr eaLnBrk="1" hangingPunct="1"/>
            <a:r>
              <a:rPr lang="en-US" smtClean="0"/>
              <a:t>For the frequencies of interest here, the ones used to create wireless data networks, the range is in or near the gigahertz frequencies</a:t>
            </a:r>
          </a:p>
          <a:p>
            <a:pPr eaLnBrk="1" hangingPunct="1">
              <a:lnSpc>
                <a:spcPct val="90000"/>
              </a:lnSpc>
            </a:pPr>
            <a:r>
              <a:rPr lang="en-US" smtClean="0"/>
              <a:t>This is just under 1 GHz to just under 100 GHz, specifically 700 MHz to 95 GHz</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92B5DC-7CB2-4BB0-BA4D-5A740A1D63DF}" type="slidenum">
              <a:rPr lang="en-US" smtClean="0"/>
              <a:pPr eaLnBrk="1" hangingPunct="1"/>
              <a:t>3</a:t>
            </a:fld>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Carrier and Information Signals</a:t>
            </a:r>
          </a:p>
        </p:txBody>
      </p:sp>
      <p:sp>
        <p:nvSpPr>
          <p:cNvPr id="33795" name="Rectangle 3"/>
          <p:cNvSpPr>
            <a:spLocks noGrp="1" noChangeArrowheads="1"/>
          </p:cNvSpPr>
          <p:nvPr>
            <p:ph idx="1"/>
          </p:nvPr>
        </p:nvSpPr>
        <p:spPr/>
        <p:txBody>
          <a:bodyPr/>
          <a:lstStyle/>
          <a:p>
            <a:pPr eaLnBrk="1" hangingPunct="1"/>
            <a:r>
              <a:rPr lang="en-US" smtClean="0"/>
              <a:t>In radio frequency systems an analog signal is always used as the main airborne signal</a:t>
            </a:r>
          </a:p>
          <a:p>
            <a:pPr eaLnBrk="1" hangingPunct="1"/>
            <a:r>
              <a:rPr lang="en-US" smtClean="0"/>
              <a:t>This is the carrier signal</a:t>
            </a:r>
          </a:p>
          <a:p>
            <a:pPr eaLnBrk="1" hangingPunct="1"/>
            <a:r>
              <a:rPr lang="en-US" smtClean="0"/>
              <a:t>On top of this signal another signal, analog or digital, is added that carries the information</a:t>
            </a:r>
          </a:p>
          <a:p>
            <a:pPr eaLnBrk="1" hangingPunct="1"/>
            <a:r>
              <a:rPr lang="en-US" smtClean="0"/>
              <a:t>This is the information signal</a:t>
            </a:r>
          </a:p>
        </p:txBody>
      </p:sp>
      <p:sp>
        <p:nvSpPr>
          <p:cNvPr id="3379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37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124408B-9585-467B-81BB-1874D24ACDC7}" type="slidenum">
              <a:rPr lang="en-US" smtClean="0"/>
              <a:pPr eaLnBrk="1" hangingPunct="1"/>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Carrier and Information Signals</a:t>
            </a:r>
          </a:p>
        </p:txBody>
      </p:sp>
      <p:sp>
        <p:nvSpPr>
          <p:cNvPr id="34819" name="Content Placeholder 2"/>
          <p:cNvSpPr>
            <a:spLocks noGrp="1"/>
          </p:cNvSpPr>
          <p:nvPr>
            <p:ph idx="1"/>
          </p:nvPr>
        </p:nvSpPr>
        <p:spPr/>
        <p:txBody>
          <a:bodyPr/>
          <a:lstStyle/>
          <a:p>
            <a:pPr eaLnBrk="1" hangingPunct="1"/>
            <a:r>
              <a:rPr lang="en-US" smtClean="0"/>
              <a:t>This combination of signals is called the modulation</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91250B-3D5D-45F0-8207-3E59E2FEB22E}" type="slidenum">
              <a:rPr lang="en-US" smtClean="0"/>
              <a:pPr eaLnBrk="1" hangingPunct="1"/>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Modulation</a:t>
            </a:r>
          </a:p>
        </p:txBody>
      </p:sp>
      <p:sp>
        <p:nvSpPr>
          <p:cNvPr id="35843" name="Rectangle 3"/>
          <p:cNvSpPr>
            <a:spLocks noGrp="1" noChangeArrowheads="1"/>
          </p:cNvSpPr>
          <p:nvPr>
            <p:ph idx="1"/>
          </p:nvPr>
        </p:nvSpPr>
        <p:spPr/>
        <p:txBody>
          <a:bodyPr/>
          <a:lstStyle/>
          <a:p>
            <a:pPr eaLnBrk="1" hangingPunct="1"/>
            <a:r>
              <a:rPr lang="en-US" smtClean="0"/>
              <a:t>Modulation is how an information signal is added to a carrier signal</a:t>
            </a:r>
          </a:p>
          <a:p>
            <a:pPr eaLnBrk="1" hangingPunct="1"/>
            <a:r>
              <a:rPr lang="en-US" smtClean="0"/>
              <a:t>This is the superimposing of the information onto the carrier</a:t>
            </a:r>
          </a:p>
          <a:p>
            <a:pPr eaLnBrk="1" hangingPunct="1"/>
            <a:r>
              <a:rPr lang="en-US" smtClean="0"/>
              <a:t>In an RF system a modulator generates this information signal</a:t>
            </a:r>
          </a:p>
          <a:p>
            <a:pPr eaLnBrk="1" hangingPunct="1"/>
            <a:r>
              <a:rPr lang="en-US" smtClean="0"/>
              <a:t>Then it is passed to the transmitter and out the antenna</a:t>
            </a:r>
          </a:p>
        </p:txBody>
      </p:sp>
      <p:sp>
        <p:nvSpPr>
          <p:cNvPr id="3584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58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FA29B1-BE29-4879-8E1D-26D831D02C06}" type="slidenum">
              <a:rPr lang="en-US" smtClean="0"/>
              <a:pPr eaLnBrk="1" hangingPunct="1"/>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Modulation</a:t>
            </a:r>
          </a:p>
        </p:txBody>
      </p:sp>
      <p:sp>
        <p:nvSpPr>
          <p:cNvPr id="36867" name="Content Placeholder 2"/>
          <p:cNvSpPr>
            <a:spLocks noGrp="1"/>
          </p:cNvSpPr>
          <p:nvPr>
            <p:ph idx="1"/>
          </p:nvPr>
        </p:nvSpPr>
        <p:spPr/>
        <p:txBody>
          <a:bodyPr/>
          <a:lstStyle/>
          <a:p>
            <a:pPr eaLnBrk="1" hangingPunct="1"/>
            <a:r>
              <a:rPr lang="en-US" smtClean="0"/>
              <a:t>In other words it is modulated</a:t>
            </a:r>
          </a:p>
          <a:p>
            <a:pPr eaLnBrk="1" hangingPunct="1">
              <a:lnSpc>
                <a:spcPct val="90000"/>
              </a:lnSpc>
            </a:pPr>
            <a:r>
              <a:rPr lang="en-US" smtClean="0"/>
              <a:t>Then at the other end the signal is demodulated</a:t>
            </a:r>
          </a:p>
          <a:p>
            <a:pPr eaLnBrk="1" hangingPunct="1">
              <a:lnSpc>
                <a:spcPct val="90000"/>
              </a:lnSpc>
            </a:pPr>
            <a:r>
              <a:rPr lang="en-US" smtClean="0"/>
              <a:t>The way to think of this is like a letter</a:t>
            </a:r>
          </a:p>
          <a:p>
            <a:pPr lvl="1" eaLnBrk="1" hangingPunct="1">
              <a:lnSpc>
                <a:spcPct val="90000"/>
              </a:lnSpc>
            </a:pPr>
            <a:r>
              <a:rPr lang="en-US" smtClean="0"/>
              <a:t>The envelope is the carrier and the letter is the information</a:t>
            </a:r>
          </a:p>
          <a:p>
            <a:pPr lvl="1" eaLnBrk="1" hangingPunct="1">
              <a:lnSpc>
                <a:spcPct val="90000"/>
              </a:lnSpc>
            </a:pPr>
            <a:r>
              <a:rPr lang="en-US" smtClean="0"/>
              <a:t>The envelope is only needed during transmission</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894ED2E-1AB0-4D84-80B0-F928F9118396}" type="slidenum">
              <a:rPr lang="en-US" smtClean="0"/>
              <a:pPr eaLnBrk="1" hangingPunct="1"/>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Modulation</a:t>
            </a:r>
          </a:p>
        </p:txBody>
      </p:sp>
      <p:sp>
        <p:nvSpPr>
          <p:cNvPr id="37891" name="Rectangle 3"/>
          <p:cNvSpPr>
            <a:spLocks noGrp="1" noChangeArrowheads="1"/>
          </p:cNvSpPr>
          <p:nvPr>
            <p:ph idx="1"/>
          </p:nvPr>
        </p:nvSpPr>
        <p:spPr/>
        <p:txBody>
          <a:bodyPr/>
          <a:lstStyle/>
          <a:p>
            <a:pPr eaLnBrk="1" hangingPunct="1">
              <a:lnSpc>
                <a:spcPct val="90000"/>
              </a:lnSpc>
            </a:pPr>
            <a:r>
              <a:rPr lang="en-US" smtClean="0"/>
              <a:t>Modulation is why a perfect sine wave is desired</a:t>
            </a:r>
          </a:p>
          <a:p>
            <a:pPr eaLnBrk="1" hangingPunct="1">
              <a:lnSpc>
                <a:spcPct val="90000"/>
              </a:lnSpc>
            </a:pPr>
            <a:r>
              <a:rPr lang="en-US" smtClean="0"/>
              <a:t>Modulators superimpose the information onto the sine wave by making tiny modifications to the sine wave</a:t>
            </a:r>
          </a:p>
          <a:p>
            <a:pPr eaLnBrk="1" hangingPunct="1">
              <a:lnSpc>
                <a:spcPct val="90000"/>
              </a:lnSpc>
            </a:pPr>
            <a:r>
              <a:rPr lang="en-US" smtClean="0"/>
              <a:t>If the sine wave is not perfect, these small changes may be lost by the time the signal gets to the other end of the link</a:t>
            </a:r>
          </a:p>
        </p:txBody>
      </p:sp>
      <p:sp>
        <p:nvSpPr>
          <p:cNvPr id="378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78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102D737-73DD-443E-B201-1F39A63828FB}" type="slidenum">
              <a:rPr lang="en-US" smtClean="0"/>
              <a:pPr eaLnBrk="1" hangingPunct="1"/>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Types of Modulation</a:t>
            </a:r>
          </a:p>
        </p:txBody>
      </p:sp>
      <p:sp>
        <p:nvSpPr>
          <p:cNvPr id="38915" name="Rectangle 3"/>
          <p:cNvSpPr>
            <a:spLocks noGrp="1" noChangeArrowheads="1"/>
          </p:cNvSpPr>
          <p:nvPr>
            <p:ph idx="1"/>
          </p:nvPr>
        </p:nvSpPr>
        <p:spPr/>
        <p:txBody>
          <a:bodyPr/>
          <a:lstStyle/>
          <a:p>
            <a:pPr eaLnBrk="1" hangingPunct="1"/>
            <a:r>
              <a:rPr lang="en-US" smtClean="0"/>
              <a:t>There are three forms of modulation</a:t>
            </a:r>
          </a:p>
          <a:p>
            <a:pPr lvl="1" eaLnBrk="1" hangingPunct="1"/>
            <a:r>
              <a:rPr lang="en-US" smtClean="0"/>
              <a:t>AM – Amplitude Modulation</a:t>
            </a:r>
          </a:p>
          <a:p>
            <a:pPr lvl="1" eaLnBrk="1" hangingPunct="1"/>
            <a:r>
              <a:rPr lang="en-US" smtClean="0"/>
              <a:t>FM – Frequency Modulation</a:t>
            </a:r>
          </a:p>
          <a:p>
            <a:pPr lvl="1" eaLnBrk="1" hangingPunct="1"/>
            <a:r>
              <a:rPr lang="en-US" smtClean="0"/>
              <a:t>PM – Phase Modulation</a:t>
            </a:r>
          </a:p>
        </p:txBody>
      </p:sp>
      <p:sp>
        <p:nvSpPr>
          <p:cNvPr id="389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89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A10317-C733-4347-B2D8-DEC18CD55968}" type="slidenum">
              <a:rPr lang="en-US" smtClean="0"/>
              <a:pPr eaLnBrk="1" hangingPunct="1"/>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AM</a:t>
            </a:r>
          </a:p>
        </p:txBody>
      </p:sp>
      <p:sp>
        <p:nvSpPr>
          <p:cNvPr id="39939" name="Rectangle 3"/>
          <p:cNvSpPr>
            <a:spLocks noGrp="1" noChangeArrowheads="1"/>
          </p:cNvSpPr>
          <p:nvPr>
            <p:ph type="body" sz="half" idx="1"/>
          </p:nvPr>
        </p:nvSpPr>
        <p:spPr>
          <a:xfrm>
            <a:off x="381000" y="1387475"/>
            <a:ext cx="8382000" cy="1565275"/>
          </a:xfrm>
        </p:spPr>
        <p:txBody>
          <a:bodyPr/>
          <a:lstStyle/>
          <a:p>
            <a:pPr eaLnBrk="1" hangingPunct="1"/>
            <a:r>
              <a:rPr lang="en-US" smtClean="0"/>
              <a:t>AM changes the height of the sine wave as time goes by</a:t>
            </a:r>
          </a:p>
          <a:p>
            <a:pPr eaLnBrk="1" hangingPunct="1"/>
            <a:r>
              <a:rPr lang="en-US" smtClean="0"/>
              <a:t>For example</a:t>
            </a:r>
          </a:p>
        </p:txBody>
      </p:sp>
      <p:graphicFrame>
        <p:nvGraphicFramePr>
          <p:cNvPr id="39940" name="Object 4"/>
          <p:cNvGraphicFramePr>
            <a:graphicFrameLocks noGrp="1" noChangeAspect="1"/>
          </p:cNvGraphicFramePr>
          <p:nvPr>
            <p:ph sz="half" idx="2"/>
          </p:nvPr>
        </p:nvGraphicFramePr>
        <p:xfrm>
          <a:off x="914400" y="2987675"/>
          <a:ext cx="7315200" cy="3024188"/>
        </p:xfrm>
        <a:graphic>
          <a:graphicData uri="http://schemas.openxmlformats.org/presentationml/2006/ole">
            <mc:AlternateContent xmlns:mc="http://schemas.openxmlformats.org/markup-compatibility/2006">
              <mc:Choice xmlns:v="urn:schemas-microsoft-com:vml" Requires="v">
                <p:oleObj spid="_x0000_s39945" name="Visio" r:id="rId3" imgW="9051910" imgH="3741155" progId="Visio.Drawing.11">
                  <p:embed/>
                </p:oleObj>
              </mc:Choice>
              <mc:Fallback>
                <p:oleObj name="Visio" r:id="rId3" imgW="9051910" imgH="3741155"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87675"/>
                        <a:ext cx="7315200" cy="302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1"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3994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DF936C-54CF-4FC3-B6E3-F20795062A32}" type="slidenum">
              <a:rPr lang="en-US" smtClean="0"/>
              <a:pPr eaLnBrk="1" hangingPunct="1"/>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FM</a:t>
            </a:r>
          </a:p>
        </p:txBody>
      </p:sp>
      <p:sp>
        <p:nvSpPr>
          <p:cNvPr id="40963" name="Rectangle 3"/>
          <p:cNvSpPr>
            <a:spLocks noGrp="1" noChangeArrowheads="1"/>
          </p:cNvSpPr>
          <p:nvPr>
            <p:ph type="body" sz="half" idx="1"/>
          </p:nvPr>
        </p:nvSpPr>
        <p:spPr>
          <a:xfrm>
            <a:off x="381000" y="1254125"/>
            <a:ext cx="8382000" cy="1825625"/>
          </a:xfrm>
        </p:spPr>
        <p:txBody>
          <a:bodyPr/>
          <a:lstStyle/>
          <a:p>
            <a:pPr eaLnBrk="1" hangingPunct="1"/>
            <a:r>
              <a:rPr lang="en-US" smtClean="0"/>
              <a:t>FM changes the frequency of the sine wave as time goes by, without changing the height</a:t>
            </a:r>
          </a:p>
          <a:p>
            <a:pPr eaLnBrk="1" hangingPunct="1"/>
            <a:r>
              <a:rPr lang="en-US" smtClean="0"/>
              <a:t>For example</a:t>
            </a:r>
          </a:p>
        </p:txBody>
      </p:sp>
      <p:graphicFrame>
        <p:nvGraphicFramePr>
          <p:cNvPr id="40964" name="Object 4"/>
          <p:cNvGraphicFramePr>
            <a:graphicFrameLocks noGrp="1" noChangeAspect="1"/>
          </p:cNvGraphicFramePr>
          <p:nvPr>
            <p:ph sz="half" idx="2"/>
          </p:nvPr>
        </p:nvGraphicFramePr>
        <p:xfrm>
          <a:off x="914400" y="3295650"/>
          <a:ext cx="7239000" cy="2359025"/>
        </p:xfrm>
        <a:graphic>
          <a:graphicData uri="http://schemas.openxmlformats.org/presentationml/2006/ole">
            <mc:AlternateContent xmlns:mc="http://schemas.openxmlformats.org/markup-compatibility/2006">
              <mc:Choice xmlns:v="urn:schemas-microsoft-com:vml" Requires="v">
                <p:oleObj spid="_x0000_s40969" name="Visio" r:id="rId3" imgW="7424986" imgH="2419832" progId="Visio.Drawing.11">
                  <p:embed/>
                </p:oleObj>
              </mc:Choice>
              <mc:Fallback>
                <p:oleObj name="Visio" r:id="rId3" imgW="7424986" imgH="2419832" progId="Visio.Drawing.11">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95650"/>
                        <a:ext cx="7239000"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0966"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B1BE52-9EBD-456A-906C-23DC4882A821}" type="slidenum">
              <a:rPr lang="en-US" smtClean="0"/>
              <a:pPr eaLnBrk="1" hangingPunct="1"/>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PM</a:t>
            </a:r>
          </a:p>
        </p:txBody>
      </p:sp>
      <p:sp>
        <p:nvSpPr>
          <p:cNvPr id="41987" name="Rectangle 3"/>
          <p:cNvSpPr>
            <a:spLocks noGrp="1" noChangeArrowheads="1"/>
          </p:cNvSpPr>
          <p:nvPr>
            <p:ph idx="1"/>
          </p:nvPr>
        </p:nvSpPr>
        <p:spPr/>
        <p:txBody>
          <a:bodyPr/>
          <a:lstStyle/>
          <a:p>
            <a:pPr eaLnBrk="1" hangingPunct="1"/>
            <a:r>
              <a:rPr lang="en-US" smtClean="0"/>
              <a:t>PM changes the phase of successive sine waves</a:t>
            </a:r>
          </a:p>
        </p:txBody>
      </p:sp>
      <p:sp>
        <p:nvSpPr>
          <p:cNvPr id="419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19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08180C-A223-48EF-96B8-0DEB0D8D4EB5}" type="slidenum">
              <a:rPr lang="en-US" smtClean="0"/>
              <a:pPr eaLnBrk="1" hangingPunct="1"/>
              <a:t>38</a:t>
            </a:fld>
            <a:endParaRPr lang="en-US" smtClean="0"/>
          </a:p>
        </p:txBody>
      </p:sp>
      <p:graphicFrame>
        <p:nvGraphicFramePr>
          <p:cNvPr id="41990" name="Object 4"/>
          <p:cNvGraphicFramePr>
            <a:graphicFrameLocks noChangeAspect="1"/>
          </p:cNvGraphicFramePr>
          <p:nvPr/>
        </p:nvGraphicFramePr>
        <p:xfrm>
          <a:off x="1598613" y="2709863"/>
          <a:ext cx="5945187" cy="2384425"/>
        </p:xfrm>
        <a:graphic>
          <a:graphicData uri="http://schemas.openxmlformats.org/presentationml/2006/ole">
            <mc:AlternateContent xmlns:mc="http://schemas.openxmlformats.org/markup-compatibility/2006">
              <mc:Choice xmlns:v="urn:schemas-microsoft-com:vml" Requires="v">
                <p:oleObj spid="_x0000_s41997" name="Visio" r:id="rId3" imgW="5945045" imgH="2383661" progId="Visio.Drawing.11">
                  <p:embed/>
                </p:oleObj>
              </mc:Choice>
              <mc:Fallback>
                <p:oleObj name="Visio" r:id="rId3" imgW="5945045" imgH="2383661"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2709863"/>
                        <a:ext cx="5945187"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1" name="Text Box 5"/>
          <p:cNvSpPr txBox="1">
            <a:spLocks noChangeArrowheads="1"/>
          </p:cNvSpPr>
          <p:nvPr/>
        </p:nvSpPr>
        <p:spPr bwMode="auto">
          <a:xfrm>
            <a:off x="1447800" y="5135563"/>
            <a:ext cx="35814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A LEADS B BY 30 DEGREES</a:t>
            </a:r>
          </a:p>
          <a:p>
            <a:pPr eaLnBrk="1" hangingPunct="1">
              <a:spcBef>
                <a:spcPct val="50000"/>
              </a:spcBef>
            </a:pPr>
            <a:r>
              <a:rPr lang="en-US">
                <a:solidFill>
                  <a:srgbClr val="0066FF"/>
                </a:solidFill>
              </a:rPr>
              <a:t>B</a:t>
            </a:r>
            <a:r>
              <a:rPr lang="en-US"/>
              <a:t> LEADS C BY 30 DEGREES</a:t>
            </a:r>
          </a:p>
          <a:p>
            <a:pPr eaLnBrk="1" hangingPunct="1">
              <a:spcBef>
                <a:spcPct val="50000"/>
              </a:spcBef>
            </a:pPr>
            <a:r>
              <a:rPr lang="en-US">
                <a:solidFill>
                  <a:srgbClr val="FF0066"/>
                </a:solidFill>
              </a:rPr>
              <a:t>A</a:t>
            </a:r>
            <a:r>
              <a:rPr lang="en-US"/>
              <a:t> LEADS C BY 60 DEGREES</a:t>
            </a:r>
          </a:p>
        </p:txBody>
      </p:sp>
      <p:sp>
        <p:nvSpPr>
          <p:cNvPr id="41992" name="Rectangle 6"/>
          <p:cNvSpPr>
            <a:spLocks noChangeArrowheads="1"/>
          </p:cNvSpPr>
          <p:nvPr/>
        </p:nvSpPr>
        <p:spPr bwMode="auto">
          <a:xfrm>
            <a:off x="1371600" y="36718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a:t>
            </a:r>
          </a:p>
        </p:txBody>
      </p:sp>
      <p:sp>
        <p:nvSpPr>
          <p:cNvPr id="41993" name="Rectangle 7"/>
          <p:cNvSpPr>
            <a:spLocks noChangeArrowheads="1"/>
          </p:cNvSpPr>
          <p:nvPr/>
        </p:nvSpPr>
        <p:spPr bwMode="auto">
          <a:xfrm>
            <a:off x="1644650" y="3671888"/>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66FF"/>
                </a:solidFill>
              </a:rPr>
              <a:t>B</a:t>
            </a:r>
          </a:p>
        </p:txBody>
      </p:sp>
      <p:sp>
        <p:nvSpPr>
          <p:cNvPr id="41994" name="Rectangle 8"/>
          <p:cNvSpPr>
            <a:spLocks noChangeArrowheads="1"/>
          </p:cNvSpPr>
          <p:nvPr/>
        </p:nvSpPr>
        <p:spPr bwMode="auto">
          <a:xfrm>
            <a:off x="1873250" y="36718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FF0066"/>
                </a:solidFill>
              </a:rPr>
              <a:t>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PM</a:t>
            </a:r>
          </a:p>
        </p:txBody>
      </p:sp>
      <p:sp>
        <p:nvSpPr>
          <p:cNvPr id="43011" name="Rectangle 3"/>
          <p:cNvSpPr>
            <a:spLocks noGrp="1" noChangeArrowheads="1"/>
          </p:cNvSpPr>
          <p:nvPr>
            <p:ph idx="1"/>
          </p:nvPr>
        </p:nvSpPr>
        <p:spPr/>
        <p:txBody>
          <a:bodyPr/>
          <a:lstStyle/>
          <a:p>
            <a:pPr eaLnBrk="1" hangingPunct="1"/>
            <a:r>
              <a:rPr lang="en-US" smtClean="0"/>
              <a:t>In general when you see phase modulation schemes explained B stands for binary, which is only 2 points</a:t>
            </a:r>
          </a:p>
          <a:p>
            <a:pPr eaLnBrk="1" hangingPunct="1"/>
            <a:r>
              <a:rPr lang="en-US" smtClean="0"/>
              <a:t>Q stands for quadrature, which is 4 points and 16 and 64 represent the higher number of points in the modulation schemes</a:t>
            </a:r>
          </a:p>
        </p:txBody>
      </p:sp>
      <p:sp>
        <p:nvSpPr>
          <p:cNvPr id="430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30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E83102D-0E2A-4FAA-BB14-245EC84C1546}" type="slidenum">
              <a:rPr lang="en-US" smtClean="0"/>
              <a:pPr eaLnBrk="1" hangingPunct="1"/>
              <a:t>39</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Radio Waves</a:t>
            </a:r>
          </a:p>
        </p:txBody>
      </p:sp>
      <p:sp>
        <p:nvSpPr>
          <p:cNvPr id="7171" name="Rectangle 3"/>
          <p:cNvSpPr>
            <a:spLocks noGrp="1" noChangeArrowheads="1"/>
          </p:cNvSpPr>
          <p:nvPr>
            <p:ph idx="1"/>
          </p:nvPr>
        </p:nvSpPr>
        <p:spPr/>
        <p:txBody>
          <a:bodyPr/>
          <a:lstStyle/>
          <a:p>
            <a:pPr eaLnBrk="1" hangingPunct="1">
              <a:lnSpc>
                <a:spcPct val="90000"/>
              </a:lnSpc>
            </a:pPr>
            <a:r>
              <a:rPr lang="en-US" smtClean="0"/>
              <a:t>Frequency being the number of complete oscillations per second of energy in the form of waves</a:t>
            </a:r>
          </a:p>
          <a:p>
            <a:pPr eaLnBrk="1" hangingPunct="1">
              <a:lnSpc>
                <a:spcPct val="90000"/>
              </a:lnSpc>
            </a:pPr>
            <a:r>
              <a:rPr lang="en-US" smtClean="0"/>
              <a:t>In terms of the length of these waves, they range from 428.6 mm to 3.2 mm</a:t>
            </a:r>
          </a:p>
          <a:p>
            <a:pPr eaLnBrk="1" hangingPunct="1">
              <a:lnSpc>
                <a:spcPct val="90000"/>
              </a:lnSpc>
            </a:pPr>
            <a:r>
              <a:rPr lang="en-US" smtClean="0"/>
              <a:t>The wavelength is the distance a radio wave will travel during one cycle</a:t>
            </a:r>
          </a:p>
          <a:p>
            <a:pPr eaLnBrk="1" hangingPunct="1">
              <a:lnSpc>
                <a:spcPct val="90000"/>
              </a:lnSpc>
            </a:pPr>
            <a:r>
              <a:rPr lang="en-US" smtClean="0"/>
              <a:t>That is the distance between identical points in the adjacent cycles of a waveform</a:t>
            </a:r>
          </a:p>
        </p:txBody>
      </p:sp>
      <p:sp>
        <p:nvSpPr>
          <p:cNvPr id="71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1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21C9EE-0F8A-4EF3-A92A-BB74C491974C}" type="slidenum">
              <a:rPr lang="en-US" smtClean="0"/>
              <a:pPr eaLnBrk="1" hangingPunct="1"/>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PM</a:t>
            </a:r>
          </a:p>
        </p:txBody>
      </p:sp>
      <p:sp>
        <p:nvSpPr>
          <p:cNvPr id="44035" name="Content Placeholder 2"/>
          <p:cNvSpPr>
            <a:spLocks noGrp="1"/>
          </p:cNvSpPr>
          <p:nvPr>
            <p:ph idx="1"/>
          </p:nvPr>
        </p:nvSpPr>
        <p:spPr/>
        <p:txBody>
          <a:bodyPr/>
          <a:lstStyle/>
          <a:p>
            <a:pPr eaLnBrk="1" hangingPunct="1"/>
            <a:r>
              <a:rPr lang="en-US" smtClean="0"/>
              <a:t>Every time the number of points is increased the speed is increased, but interference tolerance is reduced</a:t>
            </a:r>
          </a:p>
          <a:p>
            <a:pPr eaLnBrk="1" hangingPunct="1"/>
            <a:r>
              <a:rPr lang="en-US" smtClean="0"/>
              <a:t>This is one of the reasons for automatic speed reduction in the face of interference</a:t>
            </a:r>
          </a:p>
          <a:p>
            <a:pPr eaLnBrk="1" hangingPunct="1"/>
            <a:r>
              <a:rPr lang="en-US" smtClean="0"/>
              <a:t>Going from binary - 2 to 64 requires a really clean signal</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5D38BC-2808-4321-8E2C-3D4E13F71E11}" type="slidenum">
              <a:rPr lang="en-US" smtClean="0"/>
              <a:pPr eaLnBrk="1" hangingPunct="1"/>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PM Types</a:t>
            </a:r>
          </a:p>
        </p:txBody>
      </p:sp>
      <p:sp>
        <p:nvSpPr>
          <p:cNvPr id="450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818FC1-92DC-4591-AD4C-C22145300538}" type="slidenum">
              <a:rPr lang="en-US" smtClean="0"/>
              <a:pPr eaLnBrk="1" hangingPunct="1"/>
              <a:t>41</a:t>
            </a:fld>
            <a:endParaRPr lang="en-US" smtClean="0"/>
          </a:p>
        </p:txBody>
      </p:sp>
      <p:pic>
        <p:nvPicPr>
          <p:cNvPr id="45061" name="Picture 4"/>
          <p:cNvPicPr>
            <a:picLocks noChangeAspect="1" noChangeArrowheads="1"/>
          </p:cNvPicPr>
          <p:nvPr/>
        </p:nvPicPr>
        <p:blipFill>
          <a:blip r:embed="rId2">
            <a:extLst>
              <a:ext uri="{28A0092B-C50C-407E-A947-70E740481C1C}">
                <a14:useLocalDpi xmlns:a14="http://schemas.microsoft.com/office/drawing/2010/main" val="0"/>
              </a:ext>
            </a:extLst>
          </a:blip>
          <a:srcRect l="5145" t="28084" r="3188" b="27083"/>
          <a:stretch>
            <a:fillRect/>
          </a:stretch>
        </p:blipFill>
        <p:spPr bwMode="auto">
          <a:xfrm>
            <a:off x="388938" y="1485900"/>
            <a:ext cx="8356600"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PM Types</a:t>
            </a:r>
          </a:p>
        </p:txBody>
      </p:sp>
      <p:sp>
        <p:nvSpPr>
          <p:cNvPr id="46083" name="Rectangle 3"/>
          <p:cNvSpPr>
            <a:spLocks noGrp="1" noChangeArrowheads="1"/>
          </p:cNvSpPr>
          <p:nvPr>
            <p:ph idx="1"/>
          </p:nvPr>
        </p:nvSpPr>
        <p:spPr/>
        <p:txBody>
          <a:bodyPr/>
          <a:lstStyle/>
          <a:p>
            <a:pPr eaLnBrk="1" hangingPunct="1"/>
            <a:r>
              <a:rPr lang="en-US" smtClean="0"/>
              <a:t>Some encoding methods used with phase modulation methods are</a:t>
            </a:r>
          </a:p>
          <a:p>
            <a:pPr lvl="1" eaLnBrk="1" hangingPunct="1"/>
            <a:r>
              <a:rPr lang="en-US" smtClean="0"/>
              <a:t>MSK – Minimum Shift Keying</a:t>
            </a:r>
          </a:p>
          <a:p>
            <a:pPr lvl="1" eaLnBrk="1" hangingPunct="1"/>
            <a:r>
              <a:rPr lang="en-US" smtClean="0"/>
              <a:t>BPSK – Bi-Phase Shift Keying</a:t>
            </a:r>
          </a:p>
          <a:p>
            <a:pPr lvl="1" eaLnBrk="1" hangingPunct="1"/>
            <a:r>
              <a:rPr lang="en-US" smtClean="0"/>
              <a:t>QPSK – Quadrature Phase Shift Keying</a:t>
            </a:r>
          </a:p>
          <a:p>
            <a:pPr lvl="1" eaLnBrk="1" hangingPunct="1"/>
            <a:r>
              <a:rPr lang="en-US" smtClean="0"/>
              <a:t>DQPSK – Differential OPSK</a:t>
            </a:r>
          </a:p>
          <a:p>
            <a:pPr lvl="1" eaLnBrk="1" hangingPunct="1"/>
            <a:r>
              <a:rPr lang="en-US" smtClean="0"/>
              <a:t>GMSK – Gaussian Minimum Shift Keying</a:t>
            </a:r>
          </a:p>
        </p:txBody>
      </p:sp>
      <p:sp>
        <p:nvSpPr>
          <p:cNvPr id="460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60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961EA46-42B4-4E07-828E-8ACACA244D59}" type="slidenum">
              <a:rPr lang="en-US" smtClean="0"/>
              <a:pPr eaLnBrk="1" hangingPunct="1"/>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Signal to Noise Ratio</a:t>
            </a:r>
          </a:p>
        </p:txBody>
      </p:sp>
      <p:sp>
        <p:nvSpPr>
          <p:cNvPr id="47107" name="Rectangle 3"/>
          <p:cNvSpPr>
            <a:spLocks noGrp="1" noChangeArrowheads="1"/>
          </p:cNvSpPr>
          <p:nvPr>
            <p:ph idx="1"/>
          </p:nvPr>
        </p:nvSpPr>
        <p:spPr/>
        <p:txBody>
          <a:bodyPr/>
          <a:lstStyle/>
          <a:p>
            <a:pPr eaLnBrk="1" hangingPunct="1"/>
            <a:r>
              <a:rPr lang="en-US" smtClean="0"/>
              <a:t>All communication systems generate noise and pickup noise that is naturally occurring</a:t>
            </a:r>
          </a:p>
          <a:p>
            <a:pPr eaLnBrk="1" hangingPunct="1"/>
            <a:r>
              <a:rPr lang="en-US" smtClean="0"/>
              <a:t>The signal to noise ratio is a ratio of the signal power divided by the noise power</a:t>
            </a:r>
          </a:p>
          <a:p>
            <a:pPr eaLnBrk="1" hangingPunct="1"/>
            <a:r>
              <a:rPr lang="en-US" smtClean="0"/>
              <a:t>It is measured in decibels</a:t>
            </a:r>
          </a:p>
        </p:txBody>
      </p:sp>
      <p:sp>
        <p:nvSpPr>
          <p:cNvPr id="471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71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43E9C0-15B8-4318-B3BD-BE3CDEF23419}" type="slidenum">
              <a:rPr lang="en-US" smtClean="0"/>
              <a:pPr eaLnBrk="1" hangingPunct="1"/>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Sources of Noise</a:t>
            </a:r>
          </a:p>
        </p:txBody>
      </p:sp>
      <p:sp>
        <p:nvSpPr>
          <p:cNvPr id="48131" name="Rectangle 3"/>
          <p:cNvSpPr>
            <a:spLocks noGrp="1" noChangeArrowheads="1"/>
          </p:cNvSpPr>
          <p:nvPr>
            <p:ph idx="1"/>
          </p:nvPr>
        </p:nvSpPr>
        <p:spPr/>
        <p:txBody>
          <a:bodyPr/>
          <a:lstStyle/>
          <a:p>
            <a:pPr eaLnBrk="1" hangingPunct="1"/>
            <a:r>
              <a:rPr lang="en-US" smtClean="0"/>
              <a:t>Noise consists of all undesired radio signals, whether manmade or natural</a:t>
            </a:r>
          </a:p>
          <a:p>
            <a:pPr eaLnBrk="1" hangingPunct="1"/>
            <a:r>
              <a:rPr lang="en-US" smtClean="0"/>
              <a:t>Noise makes the reception of useful information difficult</a:t>
            </a:r>
          </a:p>
          <a:p>
            <a:pPr eaLnBrk="1" hangingPunct="1"/>
            <a:r>
              <a:rPr lang="en-US" smtClean="0"/>
              <a:t>The radio signal’s strength is of little use, if the noise power is greater than the received signal power</a:t>
            </a:r>
          </a:p>
          <a:p>
            <a:pPr eaLnBrk="1" hangingPunct="1"/>
            <a:r>
              <a:rPr lang="en-US" smtClean="0"/>
              <a:t>This is why the signal to noise ratio is important</a:t>
            </a:r>
          </a:p>
        </p:txBody>
      </p:sp>
      <p:sp>
        <p:nvSpPr>
          <p:cNvPr id="481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81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740F8CC-4EC5-4D6A-BACF-8B99B198D196}" type="slidenum">
              <a:rPr lang="en-US" smtClean="0"/>
              <a:pPr eaLnBrk="1" hangingPunct="1"/>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mtClean="0"/>
              <a:t>Sources of Noise</a:t>
            </a:r>
          </a:p>
        </p:txBody>
      </p:sp>
      <p:sp>
        <p:nvSpPr>
          <p:cNvPr id="49155" name="Content Placeholder 2"/>
          <p:cNvSpPr>
            <a:spLocks noGrp="1"/>
          </p:cNvSpPr>
          <p:nvPr>
            <p:ph idx="1"/>
          </p:nvPr>
        </p:nvSpPr>
        <p:spPr/>
        <p:txBody>
          <a:bodyPr/>
          <a:lstStyle/>
          <a:p>
            <a:pPr eaLnBrk="1" hangingPunct="1"/>
            <a:r>
              <a:rPr lang="en-US" smtClean="0"/>
              <a:t>Increasing receiver amplification cannot improve the signal to noise ratio since both signal and noise will be amplified equally and the ratio will remain the same</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7BDABC0-BBEA-47F7-8CA3-6A80F1FA5761}" type="slidenum">
              <a:rPr lang="en-US" smtClean="0"/>
              <a:pPr eaLnBrk="1" hangingPunct="1"/>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Natural Noise</a:t>
            </a:r>
          </a:p>
        </p:txBody>
      </p:sp>
      <p:sp>
        <p:nvSpPr>
          <p:cNvPr id="50179" name="Rectangle 3"/>
          <p:cNvSpPr>
            <a:spLocks noGrp="1" noChangeArrowheads="1"/>
          </p:cNvSpPr>
          <p:nvPr>
            <p:ph idx="1"/>
          </p:nvPr>
        </p:nvSpPr>
        <p:spPr/>
        <p:txBody>
          <a:bodyPr/>
          <a:lstStyle/>
          <a:p>
            <a:pPr eaLnBrk="1" hangingPunct="1">
              <a:lnSpc>
                <a:spcPct val="90000"/>
              </a:lnSpc>
            </a:pPr>
            <a:r>
              <a:rPr lang="en-US" smtClean="0"/>
              <a:t>Naturally occurring noise has two main sources</a:t>
            </a:r>
          </a:p>
          <a:p>
            <a:pPr lvl="1" eaLnBrk="1" hangingPunct="1">
              <a:lnSpc>
                <a:spcPct val="90000"/>
              </a:lnSpc>
            </a:pPr>
            <a:r>
              <a:rPr lang="en-US" smtClean="0"/>
              <a:t>Atmospheric noise, such as thunderstorms, from 0 to 5 MHz</a:t>
            </a:r>
          </a:p>
          <a:p>
            <a:pPr lvl="1" eaLnBrk="1" hangingPunct="1">
              <a:lnSpc>
                <a:spcPct val="90000"/>
              </a:lnSpc>
            </a:pPr>
            <a:r>
              <a:rPr lang="en-US" smtClean="0"/>
              <a:t>Galactic noise, such as stars, at all higher frequencies</a:t>
            </a:r>
          </a:p>
          <a:p>
            <a:pPr eaLnBrk="1" hangingPunct="1">
              <a:lnSpc>
                <a:spcPct val="90000"/>
              </a:lnSpc>
            </a:pPr>
            <a:r>
              <a:rPr lang="en-US" smtClean="0"/>
              <a:t>Both of these sources generate sharp pulses of electromagnetic energy over all frequencies</a:t>
            </a:r>
          </a:p>
        </p:txBody>
      </p:sp>
      <p:sp>
        <p:nvSpPr>
          <p:cNvPr id="501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01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77FD1D-037F-47FF-ACA3-FCFDCFC76743}" type="slidenum">
              <a:rPr lang="en-US" smtClean="0"/>
              <a:pPr eaLnBrk="1" hangingPunct="1"/>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Natural Noise</a:t>
            </a:r>
          </a:p>
        </p:txBody>
      </p:sp>
      <p:sp>
        <p:nvSpPr>
          <p:cNvPr id="51203" name="Content Placeholder 2"/>
          <p:cNvSpPr>
            <a:spLocks noGrp="1"/>
          </p:cNvSpPr>
          <p:nvPr>
            <p:ph idx="1"/>
          </p:nvPr>
        </p:nvSpPr>
        <p:spPr/>
        <p:txBody>
          <a:bodyPr/>
          <a:lstStyle/>
          <a:p>
            <a:pPr eaLnBrk="1" hangingPunct="1">
              <a:lnSpc>
                <a:spcPct val="90000"/>
              </a:lnSpc>
            </a:pPr>
            <a:r>
              <a:rPr lang="en-US" smtClean="0"/>
              <a:t>The pulses are propagated according to the same laws as the desirable signals being generated by the radio frequency equipment</a:t>
            </a:r>
          </a:p>
          <a:p>
            <a:pPr eaLnBrk="1" hangingPunct="1">
              <a:lnSpc>
                <a:spcPct val="90000"/>
              </a:lnSpc>
            </a:pPr>
            <a:r>
              <a:rPr lang="en-US" smtClean="0"/>
              <a:t>The receiving systems must accept them along with the desired signal</a:t>
            </a:r>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3B414CE-C2B0-4332-969E-5E134617C544}" type="slidenum">
              <a:rPr lang="en-US" smtClean="0"/>
              <a:pPr eaLnBrk="1" hangingPunct="1"/>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Manmade Noise</a:t>
            </a:r>
          </a:p>
        </p:txBody>
      </p:sp>
      <p:sp>
        <p:nvSpPr>
          <p:cNvPr id="52227" name="Rectangle 3"/>
          <p:cNvSpPr>
            <a:spLocks noGrp="1" noChangeArrowheads="1"/>
          </p:cNvSpPr>
          <p:nvPr>
            <p:ph idx="1"/>
          </p:nvPr>
        </p:nvSpPr>
        <p:spPr/>
        <p:txBody>
          <a:bodyPr/>
          <a:lstStyle/>
          <a:p>
            <a:pPr eaLnBrk="1" hangingPunct="1">
              <a:lnSpc>
                <a:spcPct val="90000"/>
              </a:lnSpc>
            </a:pPr>
            <a:r>
              <a:rPr lang="en-US" smtClean="0"/>
              <a:t>Manmade noise is part of modern life</a:t>
            </a:r>
          </a:p>
          <a:p>
            <a:pPr eaLnBrk="1" hangingPunct="1">
              <a:lnSpc>
                <a:spcPct val="90000"/>
              </a:lnSpc>
            </a:pPr>
            <a:r>
              <a:rPr lang="en-US" smtClean="0"/>
              <a:t>It is generated almost anywhere that there is electrical activity, such as automobile ignition systems, power lines, motors, arc welders, fluorescent lights, and so on</a:t>
            </a:r>
          </a:p>
          <a:p>
            <a:pPr eaLnBrk="1" hangingPunct="1">
              <a:lnSpc>
                <a:spcPct val="90000"/>
              </a:lnSpc>
            </a:pPr>
            <a:r>
              <a:rPr lang="en-US" smtClean="0"/>
              <a:t>Each occurrence is small, but there are so many that together they can completely hide a weak signal that would be above the natural noise in a less populated area</a:t>
            </a:r>
          </a:p>
        </p:txBody>
      </p:sp>
      <p:sp>
        <p:nvSpPr>
          <p:cNvPr id="522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22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2F1C27-3EA4-4691-8482-628A26D8BCDD}" type="slidenum">
              <a:rPr lang="en-US" smtClean="0"/>
              <a:pPr eaLnBrk="1" hangingPunct="1"/>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Manmade Noise</a:t>
            </a:r>
          </a:p>
        </p:txBody>
      </p:sp>
      <p:sp>
        <p:nvSpPr>
          <p:cNvPr id="53251" name="Content Placeholder 2"/>
          <p:cNvSpPr>
            <a:spLocks noGrp="1"/>
          </p:cNvSpPr>
          <p:nvPr>
            <p:ph idx="1"/>
          </p:nvPr>
        </p:nvSpPr>
        <p:spPr/>
        <p:txBody>
          <a:bodyPr/>
          <a:lstStyle/>
          <a:p>
            <a:pPr eaLnBrk="1" hangingPunct="1">
              <a:lnSpc>
                <a:spcPct val="90000"/>
              </a:lnSpc>
            </a:pPr>
            <a:r>
              <a:rPr lang="en-US" smtClean="0"/>
              <a:t>The most common sources of noise in the urban environment are automotive noise, power generating noise, and industrial noise</a:t>
            </a:r>
          </a:p>
          <a:p>
            <a:pPr lvl="1" eaLnBrk="1" hangingPunct="1">
              <a:lnSpc>
                <a:spcPct val="90000"/>
              </a:lnSpc>
            </a:pPr>
            <a:r>
              <a:rPr lang="en-US" smtClean="0"/>
              <a:t>A Comparative Investigation on Urban Radio Noise…</a:t>
            </a:r>
          </a:p>
          <a:p>
            <a:pPr lvl="1" eaLnBrk="1" hangingPunct="1">
              <a:lnSpc>
                <a:spcPct val="90000"/>
              </a:lnSpc>
            </a:pPr>
            <a:r>
              <a:rPr lang="en-US" smtClean="0"/>
              <a:t>Ming-Hui Chang and Ken-Huang Lin</a:t>
            </a:r>
          </a:p>
          <a:p>
            <a:pPr lvl="1" eaLnBrk="1" hangingPunct="1">
              <a:lnSpc>
                <a:spcPct val="90000"/>
              </a:lnSpc>
            </a:pPr>
            <a:r>
              <a:rPr lang="en-US" smtClean="0"/>
              <a:t>IEEE Transactions on Broadcasting Vol. 50 Number 3 9-2004</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2D0AA5-DC05-4A7E-BF1F-93660BA96469}" type="slidenum">
              <a:rPr lang="en-US" smtClean="0"/>
              <a:pPr eaLnBrk="1" hangingPunct="1"/>
              <a:t>49</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Radio Waves</a:t>
            </a:r>
          </a:p>
        </p:txBody>
      </p:sp>
      <p:sp>
        <p:nvSpPr>
          <p:cNvPr id="8195" name="Content Placeholder 2"/>
          <p:cNvSpPr>
            <a:spLocks noGrp="1"/>
          </p:cNvSpPr>
          <p:nvPr>
            <p:ph idx="1"/>
          </p:nvPr>
        </p:nvSpPr>
        <p:spPr/>
        <p:txBody>
          <a:bodyPr/>
          <a:lstStyle/>
          <a:p>
            <a:pPr eaLnBrk="1" hangingPunct="1">
              <a:lnSpc>
                <a:spcPct val="90000"/>
              </a:lnSpc>
            </a:pPr>
            <a:r>
              <a:rPr lang="en-US" smtClean="0"/>
              <a:t>There are  formulas to compute wavelength or frequency</a:t>
            </a:r>
          </a:p>
          <a:p>
            <a:pPr lvl="1" eaLnBrk="1" hangingPunct="1">
              <a:lnSpc>
                <a:spcPct val="90000"/>
              </a:lnSpc>
            </a:pPr>
            <a:r>
              <a:rPr lang="en-US" smtClean="0"/>
              <a:t>Note</a:t>
            </a:r>
          </a:p>
          <a:p>
            <a:pPr lvl="2" eaLnBrk="1" hangingPunct="1">
              <a:lnSpc>
                <a:spcPct val="90000"/>
              </a:lnSpc>
            </a:pPr>
            <a:r>
              <a:rPr lang="en-US" smtClean="0"/>
              <a:t>The actual speed of radio waves is the speed of light, which is 299,792,458 meters per second, but rounding to 300,000,000 is sufficient for this purpose</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3B32939-113D-4131-92FC-E4193785D9F1}" type="slidenum">
              <a:rPr lang="en-US" smtClean="0"/>
              <a:pPr eaLnBrk="1" hangingPunct="1"/>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Lab</a:t>
            </a:r>
          </a:p>
        </p:txBody>
      </p:sp>
      <p:sp>
        <p:nvSpPr>
          <p:cNvPr id="54275" name="Content Placeholder 2"/>
          <p:cNvSpPr>
            <a:spLocks noGrp="1"/>
          </p:cNvSpPr>
          <p:nvPr>
            <p:ph idx="1"/>
          </p:nvPr>
        </p:nvSpPr>
        <p:spPr/>
        <p:txBody>
          <a:bodyPr/>
          <a:lstStyle/>
          <a:p>
            <a:r>
              <a:rPr lang="en-US" smtClean="0"/>
              <a:t>Measure Noise Level</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36AA40-8309-41E6-A6B8-4724DBBAA21A}" type="slidenum">
              <a:rPr lang="en-US" smtClean="0"/>
              <a:pPr eaLnBrk="1" hangingPunct="1"/>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Active or Passive</a:t>
            </a:r>
          </a:p>
        </p:txBody>
      </p:sp>
      <p:sp>
        <p:nvSpPr>
          <p:cNvPr id="55299" name="Rectangle 3"/>
          <p:cNvSpPr>
            <a:spLocks noGrp="1" noChangeArrowheads="1"/>
          </p:cNvSpPr>
          <p:nvPr>
            <p:ph idx="1"/>
          </p:nvPr>
        </p:nvSpPr>
        <p:spPr/>
        <p:txBody>
          <a:bodyPr/>
          <a:lstStyle/>
          <a:p>
            <a:pPr eaLnBrk="1" hangingPunct="1"/>
            <a:r>
              <a:rPr lang="en-US" smtClean="0"/>
              <a:t>There are a number of components that are used in RF systems</a:t>
            </a:r>
          </a:p>
          <a:p>
            <a:pPr eaLnBrk="1" hangingPunct="1"/>
            <a:r>
              <a:rPr lang="en-US" smtClean="0"/>
              <a:t>All of these are either</a:t>
            </a:r>
          </a:p>
          <a:p>
            <a:pPr lvl="1" eaLnBrk="1" hangingPunct="1"/>
            <a:r>
              <a:rPr lang="en-US" smtClean="0"/>
              <a:t>Active</a:t>
            </a:r>
          </a:p>
          <a:p>
            <a:pPr lvl="1" eaLnBrk="1" hangingPunct="1"/>
            <a:r>
              <a:rPr lang="en-US" smtClean="0"/>
              <a:t>or</a:t>
            </a:r>
          </a:p>
          <a:p>
            <a:pPr lvl="1" eaLnBrk="1" hangingPunct="1"/>
            <a:r>
              <a:rPr lang="en-US" smtClean="0"/>
              <a:t>Passive</a:t>
            </a:r>
          </a:p>
          <a:p>
            <a:pPr eaLnBrk="1" hangingPunct="1"/>
            <a:r>
              <a:rPr lang="en-US" smtClean="0"/>
              <a:t>An active device requires a power supply</a:t>
            </a:r>
          </a:p>
          <a:p>
            <a:pPr eaLnBrk="1" hangingPunct="1"/>
            <a:r>
              <a:rPr lang="en-US" smtClean="0"/>
              <a:t>A passive device does not</a:t>
            </a:r>
          </a:p>
        </p:txBody>
      </p:sp>
      <p:sp>
        <p:nvSpPr>
          <p:cNvPr id="553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53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E6DCD83-71EB-4170-B220-8FFA3DEB8E42}" type="slidenum">
              <a:rPr lang="en-US" smtClean="0"/>
              <a:pPr eaLnBrk="1" hangingPunct="1"/>
              <a:t>51</a:t>
            </a:fld>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Loss</a:t>
            </a:r>
          </a:p>
        </p:txBody>
      </p:sp>
      <p:sp>
        <p:nvSpPr>
          <p:cNvPr id="56323" name="Rectangle 3"/>
          <p:cNvSpPr>
            <a:spLocks noGrp="1" noChangeArrowheads="1"/>
          </p:cNvSpPr>
          <p:nvPr>
            <p:ph idx="1"/>
          </p:nvPr>
        </p:nvSpPr>
        <p:spPr/>
        <p:txBody>
          <a:bodyPr/>
          <a:lstStyle/>
          <a:p>
            <a:pPr eaLnBrk="1" hangingPunct="1"/>
            <a:r>
              <a:rPr lang="en-US" smtClean="0"/>
              <a:t>All components exhibit one of two properties</a:t>
            </a:r>
          </a:p>
          <a:p>
            <a:pPr lvl="1" eaLnBrk="1" hangingPunct="1"/>
            <a:r>
              <a:rPr lang="en-US" smtClean="0"/>
              <a:t>Loss</a:t>
            </a:r>
          </a:p>
          <a:p>
            <a:pPr lvl="1" eaLnBrk="1" hangingPunct="1"/>
            <a:r>
              <a:rPr lang="en-US" smtClean="0"/>
              <a:t>or</a:t>
            </a:r>
          </a:p>
          <a:p>
            <a:pPr lvl="1" eaLnBrk="1" hangingPunct="1"/>
            <a:r>
              <a:rPr lang="en-US" smtClean="0"/>
              <a:t>Gain</a:t>
            </a:r>
          </a:p>
          <a:p>
            <a:pPr eaLnBrk="1" hangingPunct="1"/>
            <a:r>
              <a:rPr lang="en-US" smtClean="0"/>
              <a:t>If the signal coming out is smaller than the signal going in, it is loss</a:t>
            </a:r>
          </a:p>
          <a:p>
            <a:pPr eaLnBrk="1" hangingPunct="1"/>
            <a:r>
              <a:rPr lang="en-US" smtClean="0"/>
              <a:t>Attenuators produce loss</a:t>
            </a:r>
          </a:p>
        </p:txBody>
      </p:sp>
      <p:sp>
        <p:nvSpPr>
          <p:cNvPr id="563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63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8966029-AF9B-465E-9F9B-A948E0ECDF0C}" type="slidenum">
              <a:rPr lang="en-US" smtClean="0"/>
              <a:pPr eaLnBrk="1" hangingPunct="1"/>
              <a:t>52</a:t>
            </a:fld>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Loss</a:t>
            </a:r>
          </a:p>
        </p:txBody>
      </p:sp>
      <p:sp>
        <p:nvSpPr>
          <p:cNvPr id="57347" name="Content Placeholder 2"/>
          <p:cNvSpPr>
            <a:spLocks noGrp="1"/>
          </p:cNvSpPr>
          <p:nvPr>
            <p:ph idx="1"/>
          </p:nvPr>
        </p:nvSpPr>
        <p:spPr/>
        <p:txBody>
          <a:bodyPr/>
          <a:lstStyle/>
          <a:p>
            <a:pPr eaLnBrk="1" hangingPunct="1"/>
            <a:r>
              <a:rPr lang="en-US" smtClean="0"/>
              <a:t>Well everything else produces loss as well, but this loss is not by design</a:t>
            </a:r>
          </a:p>
          <a:p>
            <a:pPr eaLnBrk="1" hangingPunct="1"/>
            <a:r>
              <a:rPr lang="en-US" smtClean="0"/>
              <a:t>Loss is a passive process that appears as heat</a:t>
            </a:r>
          </a:p>
          <a:p>
            <a:pPr eaLnBrk="1" hangingPunct="1"/>
            <a:r>
              <a:rPr lang="en-US" smtClean="0"/>
              <a:t>This passive loss is called insertion loss</a:t>
            </a:r>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609672-4A70-4484-BDDB-50B8BA8D9782}" type="slidenum">
              <a:rPr lang="en-US" smtClean="0"/>
              <a:pPr eaLnBrk="1" hangingPunct="1"/>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Attenuation</a:t>
            </a:r>
          </a:p>
        </p:txBody>
      </p:sp>
      <p:sp>
        <p:nvSpPr>
          <p:cNvPr id="58371" name="Rectangle 3"/>
          <p:cNvSpPr>
            <a:spLocks noGrp="1" noChangeArrowheads="1"/>
          </p:cNvSpPr>
          <p:nvPr>
            <p:ph idx="1"/>
          </p:nvPr>
        </p:nvSpPr>
        <p:spPr/>
        <p:txBody>
          <a:bodyPr/>
          <a:lstStyle/>
          <a:p>
            <a:pPr eaLnBrk="1" hangingPunct="1"/>
            <a:r>
              <a:rPr lang="en-US" smtClean="0"/>
              <a:t>Causes of loss or attenuation in RF systems and the environments through which they transmit include</a:t>
            </a:r>
          </a:p>
          <a:p>
            <a:pPr lvl="1" eaLnBrk="1" hangingPunct="1"/>
            <a:r>
              <a:rPr lang="en-US" smtClean="0"/>
              <a:t>Water, regardless of how it appears or where it is found including inside connections</a:t>
            </a:r>
          </a:p>
          <a:p>
            <a:pPr lvl="1" eaLnBrk="1" hangingPunct="1"/>
            <a:r>
              <a:rPr lang="en-US" smtClean="0"/>
              <a:t>When water is encountered in the air as the signal passes through, the form of the moisture matters</a:t>
            </a:r>
          </a:p>
        </p:txBody>
      </p:sp>
      <p:sp>
        <p:nvSpPr>
          <p:cNvPr id="583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83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430C8D8-7C86-4EBE-85AA-869B9F8F3788}" type="slidenum">
              <a:rPr lang="en-US" smtClean="0"/>
              <a:pPr eaLnBrk="1" hangingPunct="1"/>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Attenuation</a:t>
            </a:r>
          </a:p>
        </p:txBody>
      </p:sp>
      <p:sp>
        <p:nvSpPr>
          <p:cNvPr id="59395" name="Content Placeholder 2"/>
          <p:cNvSpPr>
            <a:spLocks noGrp="1"/>
          </p:cNvSpPr>
          <p:nvPr>
            <p:ph idx="1"/>
          </p:nvPr>
        </p:nvSpPr>
        <p:spPr/>
        <p:txBody>
          <a:bodyPr/>
          <a:lstStyle/>
          <a:p>
            <a:pPr lvl="1" eaLnBrk="1" hangingPunct="1"/>
            <a:r>
              <a:rPr lang="en-US" smtClean="0"/>
              <a:t>At frequencies above 10 GHz attenuation from rain becomes significant</a:t>
            </a:r>
          </a:p>
          <a:p>
            <a:pPr lvl="1" eaLnBrk="1" hangingPunct="1"/>
            <a:r>
              <a:rPr lang="en-US" smtClean="0"/>
              <a:t>When the raindrop’s size matches the wavelength attenuation occurs</a:t>
            </a:r>
          </a:p>
          <a:p>
            <a:pPr lvl="1" eaLnBrk="1" hangingPunct="1"/>
            <a:r>
              <a:rPr lang="en-US" smtClean="0"/>
              <a:t>Raindrops vary in size from colloidal to about 6 to 8 mm equivalent spherical diameter</a:t>
            </a:r>
          </a:p>
          <a:p>
            <a:pPr lvl="1" eaLnBrk="1" hangingPunct="1"/>
            <a:r>
              <a:rPr lang="en-US" smtClean="0"/>
              <a:t>Limits to the size of raindrops are due to the drag that occurs as the raindrops fall through the atmosphere</a:t>
            </a:r>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B7E2F1-3FCC-4029-9BDB-8E962154EE58}" type="slidenum">
              <a:rPr lang="en-US" smtClean="0"/>
              <a:pPr eaLnBrk="1" hangingPunct="1"/>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mtClean="0"/>
              <a:t>Attenuation</a:t>
            </a:r>
          </a:p>
        </p:txBody>
      </p:sp>
      <p:sp>
        <p:nvSpPr>
          <p:cNvPr id="60419" name="Rectangle 3"/>
          <p:cNvSpPr>
            <a:spLocks noGrp="1" noChangeArrowheads="1"/>
          </p:cNvSpPr>
          <p:nvPr>
            <p:ph idx="1"/>
          </p:nvPr>
        </p:nvSpPr>
        <p:spPr/>
        <p:txBody>
          <a:bodyPr/>
          <a:lstStyle/>
          <a:p>
            <a:pPr lvl="1" eaLnBrk="1" hangingPunct="1"/>
            <a:r>
              <a:rPr lang="en-US" smtClean="0"/>
              <a:t>At the maximum size the surface tension of the raindrop can no longer overcome the force placed on the raindrop by the atmospheric drag</a:t>
            </a:r>
          </a:p>
          <a:p>
            <a:pPr lvl="1" eaLnBrk="1" hangingPunct="1"/>
            <a:r>
              <a:rPr lang="en-US" smtClean="0"/>
              <a:t>Keep in mind that the determining factor in rain produced attenuation is not the total amount of rain that has fallen, but the instantaneous rainfall rate</a:t>
            </a:r>
          </a:p>
        </p:txBody>
      </p:sp>
      <p:sp>
        <p:nvSpPr>
          <p:cNvPr id="604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04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93A8807-1415-4CD5-9C71-FD5513A74CA5}" type="slidenum">
              <a:rPr lang="en-US" smtClean="0"/>
              <a:pPr eaLnBrk="1" hangingPunct="1"/>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en-US" smtClean="0"/>
              <a:t>Attenuation</a:t>
            </a:r>
          </a:p>
        </p:txBody>
      </p:sp>
      <p:sp>
        <p:nvSpPr>
          <p:cNvPr id="61443" name="Content Placeholder 2"/>
          <p:cNvSpPr>
            <a:spLocks noGrp="1"/>
          </p:cNvSpPr>
          <p:nvPr>
            <p:ph idx="1"/>
          </p:nvPr>
        </p:nvSpPr>
        <p:spPr/>
        <p:txBody>
          <a:bodyPr/>
          <a:lstStyle/>
          <a:p>
            <a:pPr lvl="1" eaLnBrk="1" hangingPunct="1"/>
            <a:r>
              <a:rPr lang="en-US" smtClean="0"/>
              <a:t>Examples of the affect outside include</a:t>
            </a:r>
          </a:p>
          <a:p>
            <a:pPr lvl="2" eaLnBrk="1" hangingPunct="1"/>
            <a:r>
              <a:rPr lang="en-US" smtClean="0"/>
              <a:t>Rain causes about .08 dB of loss per mile for 2.4 GHz and 5.8 GHz</a:t>
            </a:r>
          </a:p>
          <a:p>
            <a:pPr lvl="2" eaLnBrk="1" hangingPunct="1"/>
            <a:r>
              <a:rPr lang="en-US" smtClean="0"/>
              <a:t>Fog causes about .03 dB per mile for 2.4 GHz</a:t>
            </a:r>
          </a:p>
          <a:p>
            <a:pPr lvl="2" eaLnBrk="1" hangingPunct="1"/>
            <a:r>
              <a:rPr lang="en-US" smtClean="0"/>
              <a:t>For 5.8 GHz the loss is about .11 dB per mile</a:t>
            </a:r>
          </a:p>
          <a:p>
            <a:pPr lvl="2" eaLnBrk="1" hangingPunct="1"/>
            <a:r>
              <a:rPr lang="en-US" smtClean="0"/>
              <a:t>Ice changes the effective design of an antenna, therefore changing its performance</a:t>
            </a:r>
          </a:p>
        </p:txBody>
      </p:sp>
      <p:sp>
        <p:nvSpPr>
          <p:cNvPr id="614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14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36F383D-2D5D-4592-816A-A16A73EC5121}" type="slidenum">
              <a:rPr lang="en-US" smtClean="0"/>
              <a:pPr eaLnBrk="1" hangingPunct="1"/>
              <a:t>57</a:t>
            </a:fld>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Attenuation</a:t>
            </a:r>
          </a:p>
        </p:txBody>
      </p:sp>
      <p:sp>
        <p:nvSpPr>
          <p:cNvPr id="62467" name="Rectangle 3"/>
          <p:cNvSpPr>
            <a:spLocks noGrp="1" noChangeArrowheads="1"/>
          </p:cNvSpPr>
          <p:nvPr>
            <p:ph idx="1"/>
          </p:nvPr>
        </p:nvSpPr>
        <p:spPr/>
        <p:txBody>
          <a:bodyPr/>
          <a:lstStyle/>
          <a:p>
            <a:pPr lvl="1" eaLnBrk="1" hangingPunct="1"/>
            <a:r>
              <a:rPr lang="en-US" smtClean="0"/>
              <a:t>Inside a structure</a:t>
            </a:r>
          </a:p>
          <a:p>
            <a:pPr lvl="2" eaLnBrk="1" hangingPunct="1"/>
            <a:r>
              <a:rPr lang="en-US" smtClean="0"/>
              <a:t>The packaging material, such as cardboard, has a water content</a:t>
            </a:r>
          </a:p>
          <a:p>
            <a:pPr lvl="2" eaLnBrk="1" hangingPunct="1"/>
            <a:r>
              <a:rPr lang="en-US" smtClean="0"/>
              <a:t>This will affect the signal in a warehouse or manufacturing location</a:t>
            </a:r>
          </a:p>
          <a:p>
            <a:pPr lvl="2" eaLnBrk="1" hangingPunct="1"/>
            <a:r>
              <a:rPr lang="en-US" smtClean="0"/>
              <a:t>The products themselves in many cases have a significant water content</a:t>
            </a:r>
          </a:p>
          <a:p>
            <a:pPr lvl="2" eaLnBrk="1" hangingPunct="1"/>
            <a:r>
              <a:rPr lang="en-US" smtClean="0"/>
              <a:t>In an office, hospital, or meeting environment the human beings attenuate the signal, as humans are basically large bags of water</a:t>
            </a:r>
          </a:p>
        </p:txBody>
      </p:sp>
      <p:sp>
        <p:nvSpPr>
          <p:cNvPr id="624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24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D8E30DA-C0F5-4B9E-A276-B3995D85C79A}" type="slidenum">
              <a:rPr lang="en-US" smtClean="0"/>
              <a:pPr eaLnBrk="1" hangingPunct="1"/>
              <a:t>58</a:t>
            </a:fld>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smtClean="0"/>
              <a:t>Attenuation</a:t>
            </a:r>
          </a:p>
        </p:txBody>
      </p:sp>
      <p:sp>
        <p:nvSpPr>
          <p:cNvPr id="63491" name="Content Placeholder 2"/>
          <p:cNvSpPr>
            <a:spLocks noGrp="1"/>
          </p:cNvSpPr>
          <p:nvPr>
            <p:ph idx="1"/>
          </p:nvPr>
        </p:nvSpPr>
        <p:spPr/>
        <p:txBody>
          <a:bodyPr/>
          <a:lstStyle/>
          <a:p>
            <a:pPr eaLnBrk="1" hangingPunct="1"/>
            <a:r>
              <a:rPr lang="en-US" smtClean="0"/>
              <a:t>As the frequency increases so does the affect of water on the signal</a:t>
            </a:r>
          </a:p>
          <a:p>
            <a:pPr eaLnBrk="1" hangingPunct="1"/>
            <a:r>
              <a:rPr lang="en-US" smtClean="0"/>
              <a:t>Below 10 GHz rain attenuation is not a major factor</a:t>
            </a:r>
          </a:p>
          <a:p>
            <a:pPr eaLnBrk="1" hangingPunct="1"/>
            <a:r>
              <a:rPr lang="en-US" smtClean="0"/>
              <a:t>A document from the International Telecommunications Union, ITU-R P.838-1 has a formula for computing the effect based on frequency and polarization</a:t>
            </a:r>
          </a:p>
        </p:txBody>
      </p:sp>
      <p:sp>
        <p:nvSpPr>
          <p:cNvPr id="634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83FDC8-082D-4511-AF5E-39879B17222D}" type="slidenum">
              <a:rPr lang="en-US" smtClean="0"/>
              <a:pPr eaLnBrk="1" hangingPunct="1"/>
              <a:t>59</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Wavelength</a:t>
            </a:r>
          </a:p>
        </p:txBody>
      </p:sp>
      <p:graphicFrame>
        <p:nvGraphicFramePr>
          <p:cNvPr id="9219" name="Object 3"/>
          <p:cNvGraphicFramePr>
            <a:graphicFrameLocks noGrp="1" noChangeAspect="1"/>
          </p:cNvGraphicFramePr>
          <p:nvPr>
            <p:ph idx="1"/>
          </p:nvPr>
        </p:nvGraphicFramePr>
        <p:xfrm>
          <a:off x="1847850" y="2674938"/>
          <a:ext cx="5446713" cy="2376487"/>
        </p:xfrm>
        <a:graphic>
          <a:graphicData uri="http://schemas.openxmlformats.org/presentationml/2006/ole">
            <mc:AlternateContent xmlns:mc="http://schemas.openxmlformats.org/markup-compatibility/2006">
              <mc:Choice xmlns:v="urn:schemas-microsoft-com:vml" Requires="v">
                <p:oleObj spid="_x0000_s9228" name="Visio" r:id="rId3" imgW="5447036" imgH="2376427" progId="Visio.Drawing.11">
                  <p:embed/>
                </p:oleObj>
              </mc:Choice>
              <mc:Fallback>
                <p:oleObj name="Visio" r:id="rId3" imgW="5447036" imgH="2376427" progId="Visio.Drawing.11">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674938"/>
                        <a:ext cx="5446713"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60F6F2-697A-4599-BECE-BE4387F37266}" type="slidenum">
              <a:rPr lang="en-US" smtClean="0"/>
              <a:pPr eaLnBrk="1" hangingPunct="1"/>
              <a:t>6</a:t>
            </a:fld>
            <a:endParaRPr lang="en-US" smtClean="0"/>
          </a:p>
        </p:txBody>
      </p:sp>
      <p:sp>
        <p:nvSpPr>
          <p:cNvPr id="9222" name="Line 4"/>
          <p:cNvSpPr>
            <a:spLocks noChangeShapeType="1"/>
          </p:cNvSpPr>
          <p:nvPr/>
        </p:nvSpPr>
        <p:spPr bwMode="auto">
          <a:xfrm flipV="1">
            <a:off x="2362200" y="1828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5"/>
          <p:cNvSpPr>
            <a:spLocks noChangeShapeType="1"/>
          </p:cNvSpPr>
          <p:nvPr/>
        </p:nvSpPr>
        <p:spPr bwMode="auto">
          <a:xfrm flipV="1">
            <a:off x="4191000" y="18288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6"/>
          <p:cNvSpPr>
            <a:spLocks noChangeShapeType="1"/>
          </p:cNvSpPr>
          <p:nvPr/>
        </p:nvSpPr>
        <p:spPr bwMode="auto">
          <a:xfrm>
            <a:off x="2362200" y="2133600"/>
            <a:ext cx="1828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Text Box 7"/>
          <p:cNvSpPr txBox="1">
            <a:spLocks noChangeArrowheads="1"/>
          </p:cNvSpPr>
          <p:nvPr/>
        </p:nvSpPr>
        <p:spPr bwMode="auto">
          <a:xfrm>
            <a:off x="2552700" y="1668463"/>
            <a:ext cx="1447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atin typeface="Times New Roman" pitchFamily="18" charset="0"/>
              </a:rPr>
              <a:t>Wavelength</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Attenuation</a:t>
            </a:r>
          </a:p>
        </p:txBody>
      </p:sp>
      <p:sp>
        <p:nvSpPr>
          <p:cNvPr id="64515" name="Rectangle 3"/>
          <p:cNvSpPr>
            <a:spLocks noGrp="1" noChangeArrowheads="1"/>
          </p:cNvSpPr>
          <p:nvPr>
            <p:ph idx="1"/>
          </p:nvPr>
        </p:nvSpPr>
        <p:spPr/>
        <p:txBody>
          <a:bodyPr/>
          <a:lstStyle/>
          <a:p>
            <a:pPr eaLnBrk="1" hangingPunct="1"/>
            <a:r>
              <a:rPr lang="en-US" smtClean="0"/>
              <a:t>As the ITU formula shows a vertically polarized antenna is less susceptible to rain fade</a:t>
            </a:r>
          </a:p>
          <a:p>
            <a:pPr eaLnBrk="1" hangingPunct="1"/>
            <a:r>
              <a:rPr lang="en-US" smtClean="0"/>
              <a:t>All of this is why a realistic site survey must be done, the emphasis on realistic</a:t>
            </a:r>
          </a:p>
        </p:txBody>
      </p:sp>
      <p:sp>
        <p:nvSpPr>
          <p:cNvPr id="6451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45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8D5185-5167-4855-9F69-3D69EA1E4B19}" type="slidenum">
              <a:rPr lang="en-US" smtClean="0"/>
              <a:pPr eaLnBrk="1" hangingPunct="1"/>
              <a:t>60</a:t>
            </a:fld>
            <a:endParaRPr lang="en-US"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Gain</a:t>
            </a:r>
          </a:p>
        </p:txBody>
      </p:sp>
      <p:sp>
        <p:nvSpPr>
          <p:cNvPr id="65539" name="Rectangle 3"/>
          <p:cNvSpPr>
            <a:spLocks noGrp="1" noChangeArrowheads="1"/>
          </p:cNvSpPr>
          <p:nvPr>
            <p:ph idx="1"/>
          </p:nvPr>
        </p:nvSpPr>
        <p:spPr/>
        <p:txBody>
          <a:bodyPr/>
          <a:lstStyle/>
          <a:p>
            <a:pPr eaLnBrk="1" hangingPunct="1">
              <a:lnSpc>
                <a:spcPct val="90000"/>
              </a:lnSpc>
            </a:pPr>
            <a:r>
              <a:rPr lang="en-US" smtClean="0"/>
              <a:t>If the signal gets larger before it exits the device, it is gain</a:t>
            </a:r>
          </a:p>
          <a:p>
            <a:pPr eaLnBrk="1" hangingPunct="1">
              <a:lnSpc>
                <a:spcPct val="90000"/>
              </a:lnSpc>
            </a:pPr>
            <a:r>
              <a:rPr lang="en-US" smtClean="0"/>
              <a:t>RF amplifiers produce gain </a:t>
            </a:r>
          </a:p>
          <a:p>
            <a:pPr eaLnBrk="1" hangingPunct="1">
              <a:lnSpc>
                <a:spcPct val="90000"/>
              </a:lnSpc>
            </a:pPr>
            <a:r>
              <a:rPr lang="en-US" smtClean="0"/>
              <a:t>Gain is an active process in most cases, in other words it requires a power source</a:t>
            </a:r>
          </a:p>
          <a:p>
            <a:pPr eaLnBrk="1" hangingPunct="1">
              <a:lnSpc>
                <a:spcPct val="90000"/>
              </a:lnSpc>
            </a:pPr>
            <a:r>
              <a:rPr lang="en-US" smtClean="0"/>
              <a:t>Gain can also be the combination of signals from different directions appearing together, such as the main signal and a reflected signal</a:t>
            </a:r>
          </a:p>
        </p:txBody>
      </p:sp>
      <p:sp>
        <p:nvSpPr>
          <p:cNvPr id="655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55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1A7BCBD-50D0-4AAD-8CA4-9331073BFFC0}" type="slidenum">
              <a:rPr lang="en-US" smtClean="0"/>
              <a:pPr eaLnBrk="1" hangingPunct="1"/>
              <a:t>61</a:t>
            </a:fld>
            <a:endParaRPr lang="en-US"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smtClean="0"/>
              <a:t>Gain</a:t>
            </a:r>
          </a:p>
        </p:txBody>
      </p:sp>
      <p:sp>
        <p:nvSpPr>
          <p:cNvPr id="66563" name="Content Placeholder 2"/>
          <p:cNvSpPr>
            <a:spLocks noGrp="1"/>
          </p:cNvSpPr>
          <p:nvPr>
            <p:ph idx="1"/>
          </p:nvPr>
        </p:nvSpPr>
        <p:spPr/>
        <p:txBody>
          <a:bodyPr/>
          <a:lstStyle/>
          <a:p>
            <a:pPr eaLnBrk="1" hangingPunct="1">
              <a:lnSpc>
                <a:spcPct val="90000"/>
              </a:lnSpc>
            </a:pPr>
            <a:r>
              <a:rPr lang="en-US" smtClean="0"/>
              <a:t>However, the total gain cannot exceed the original level transmitted from the antenna in such a case</a:t>
            </a:r>
          </a:p>
        </p:txBody>
      </p:sp>
      <p:sp>
        <p:nvSpPr>
          <p:cNvPr id="665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65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F25A18-A201-46A8-A05D-6DB8B9AA7D9C}" type="slidenum">
              <a:rPr lang="en-US" smtClean="0"/>
              <a:pPr eaLnBrk="1" hangingPunct="1"/>
              <a:t>62</a:t>
            </a:fld>
            <a:endParaRPr lang="en-US"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mtClean="0"/>
              <a:t>dBm</a:t>
            </a:r>
          </a:p>
        </p:txBody>
      </p:sp>
      <p:sp>
        <p:nvSpPr>
          <p:cNvPr id="67587" name="Content Placeholder 2"/>
          <p:cNvSpPr>
            <a:spLocks noGrp="1"/>
          </p:cNvSpPr>
          <p:nvPr>
            <p:ph idx="1"/>
          </p:nvPr>
        </p:nvSpPr>
        <p:spPr/>
        <p:txBody>
          <a:bodyPr/>
          <a:lstStyle/>
          <a:p>
            <a:pPr eaLnBrk="1" hangingPunct="1"/>
            <a:r>
              <a:rPr lang="en-US" smtClean="0"/>
              <a:t>This uses 1 mW or milliwatt as the standard</a:t>
            </a:r>
          </a:p>
          <a:p>
            <a:pPr eaLnBrk="1" hangingPunct="1"/>
            <a:r>
              <a:rPr lang="en-US" smtClean="0"/>
              <a:t>1 mW = 0 dBm</a:t>
            </a:r>
          </a:p>
          <a:p>
            <a:pPr eaLnBrk="1" hangingPunct="1"/>
            <a:r>
              <a:rPr lang="en-US" smtClean="0"/>
              <a:t>So 10 dBm means a signal that is 10 dB above 1 mW</a:t>
            </a:r>
          </a:p>
        </p:txBody>
      </p:sp>
      <p:sp>
        <p:nvSpPr>
          <p:cNvPr id="675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75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E2254D0-63E7-43B1-ADCD-7AF0CF9A47B0}" type="slidenum">
              <a:rPr lang="en-US" smtClean="0"/>
              <a:pPr eaLnBrk="1" hangingPunct="1"/>
              <a:t>63</a:t>
            </a:fld>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dBi</a:t>
            </a:r>
          </a:p>
        </p:txBody>
      </p:sp>
      <p:sp>
        <p:nvSpPr>
          <p:cNvPr id="68611" name="Rectangle 3"/>
          <p:cNvSpPr>
            <a:spLocks noGrp="1" noChangeArrowheads="1"/>
          </p:cNvSpPr>
          <p:nvPr>
            <p:ph idx="1"/>
          </p:nvPr>
        </p:nvSpPr>
        <p:spPr/>
        <p:txBody>
          <a:bodyPr/>
          <a:lstStyle/>
          <a:p>
            <a:pPr eaLnBrk="1" hangingPunct="1"/>
            <a:r>
              <a:rPr lang="en-US" smtClean="0"/>
              <a:t>The dBi refers to the gain of an antenna in relation to a theoretical isotropic radiator</a:t>
            </a:r>
          </a:p>
          <a:p>
            <a:pPr eaLnBrk="1" hangingPunct="1"/>
            <a:r>
              <a:rPr lang="en-US" smtClean="0"/>
              <a:t>This measure is used for antennas used for frequencies above 1 GHz</a:t>
            </a:r>
          </a:p>
        </p:txBody>
      </p:sp>
      <p:sp>
        <p:nvSpPr>
          <p:cNvPr id="6861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86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ABA244-CE41-4096-B1C3-3DEE1592EE4E}" type="slidenum">
              <a:rPr lang="en-US" smtClean="0"/>
              <a:pPr eaLnBrk="1" hangingPunct="1"/>
              <a:t>64</a:t>
            </a:fld>
            <a:endParaRPr lang="en-US"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Lab</a:t>
            </a:r>
          </a:p>
        </p:txBody>
      </p:sp>
      <p:sp>
        <p:nvSpPr>
          <p:cNvPr id="69635" name="Content Placeholder 2"/>
          <p:cNvSpPr>
            <a:spLocks noGrp="1"/>
          </p:cNvSpPr>
          <p:nvPr>
            <p:ph idx="1"/>
          </p:nvPr>
        </p:nvSpPr>
        <p:spPr/>
        <p:txBody>
          <a:bodyPr/>
          <a:lstStyle/>
          <a:p>
            <a:r>
              <a:rPr lang="en-US" smtClean="0"/>
              <a:t>Lookup dBi ratings</a:t>
            </a:r>
          </a:p>
        </p:txBody>
      </p:sp>
      <p:sp>
        <p:nvSpPr>
          <p:cNvPr id="696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696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144F78-F0FA-4FE0-8CF9-C8AA374FD717}" type="slidenum">
              <a:rPr lang="en-US" smtClean="0"/>
              <a:pPr eaLnBrk="1" hangingPunct="1"/>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dBd</a:t>
            </a:r>
          </a:p>
        </p:txBody>
      </p:sp>
      <p:sp>
        <p:nvSpPr>
          <p:cNvPr id="70659" name="Rectangle 3"/>
          <p:cNvSpPr>
            <a:spLocks noGrp="1" noChangeArrowheads="1"/>
          </p:cNvSpPr>
          <p:nvPr>
            <p:ph idx="1"/>
          </p:nvPr>
        </p:nvSpPr>
        <p:spPr/>
        <p:txBody>
          <a:bodyPr/>
          <a:lstStyle/>
          <a:p>
            <a:pPr eaLnBrk="1" hangingPunct="1"/>
            <a:r>
              <a:rPr lang="en-US" smtClean="0"/>
              <a:t>This is the gain in decibels in relation to a standard half-wave dipole antenna</a:t>
            </a:r>
          </a:p>
          <a:p>
            <a:pPr eaLnBrk="1" hangingPunct="1"/>
            <a:r>
              <a:rPr lang="en-US" smtClean="0"/>
              <a:t>1 dBd = 2.15 dBi</a:t>
            </a:r>
          </a:p>
          <a:p>
            <a:pPr eaLnBrk="1" hangingPunct="1"/>
            <a:r>
              <a:rPr lang="en-US" smtClean="0"/>
              <a:t>The dBd is used for antennas for systems transmitting below 1 GHz</a:t>
            </a:r>
          </a:p>
        </p:txBody>
      </p:sp>
      <p:sp>
        <p:nvSpPr>
          <p:cNvPr id="706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06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0D1E36F-D7B6-4971-82C1-49C152175AF8}" type="slidenum">
              <a:rPr lang="en-US" smtClean="0"/>
              <a:pPr eaLnBrk="1" hangingPunct="1"/>
              <a:t>66</a:t>
            </a:fld>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Bandwidth</a:t>
            </a:r>
          </a:p>
        </p:txBody>
      </p:sp>
      <p:sp>
        <p:nvSpPr>
          <p:cNvPr id="71683" name="Rectangle 3"/>
          <p:cNvSpPr>
            <a:spLocks noGrp="1" noChangeArrowheads="1"/>
          </p:cNvSpPr>
          <p:nvPr>
            <p:ph idx="1"/>
          </p:nvPr>
        </p:nvSpPr>
        <p:spPr/>
        <p:txBody>
          <a:bodyPr/>
          <a:lstStyle/>
          <a:p>
            <a:pPr eaLnBrk="1" hangingPunct="1"/>
            <a:r>
              <a:rPr lang="en-US" smtClean="0"/>
              <a:t>Bandwidth is the difference between the highest and the lowest frequencies</a:t>
            </a:r>
          </a:p>
          <a:p>
            <a:pPr eaLnBrk="1" hangingPunct="1"/>
            <a:r>
              <a:rPr lang="en-US" smtClean="0"/>
              <a:t>There is a relationship between bandwidth and carrying capacity in terms of the amount of data that can be transmitted</a:t>
            </a:r>
          </a:p>
          <a:p>
            <a:pPr eaLnBrk="1" hangingPunct="1"/>
            <a:r>
              <a:rPr lang="en-US" smtClean="0"/>
              <a:t>Although significant, bandwidth is not as important as actual throughput, which is the amount of data pushed through a real network</a:t>
            </a:r>
          </a:p>
        </p:txBody>
      </p:sp>
      <p:sp>
        <p:nvSpPr>
          <p:cNvPr id="7168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16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0D7E049-6C31-4E6A-A6B5-486551B35993}" type="slidenum">
              <a:rPr lang="en-US" smtClean="0"/>
              <a:pPr eaLnBrk="1" hangingPunct="1"/>
              <a:t>67</a:t>
            </a:fld>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Propagation Factors</a:t>
            </a:r>
          </a:p>
        </p:txBody>
      </p:sp>
      <p:sp>
        <p:nvSpPr>
          <p:cNvPr id="72707" name="Rectangle 3"/>
          <p:cNvSpPr>
            <a:spLocks noGrp="1" noChangeArrowheads="1"/>
          </p:cNvSpPr>
          <p:nvPr>
            <p:ph idx="1"/>
          </p:nvPr>
        </p:nvSpPr>
        <p:spPr/>
        <p:txBody>
          <a:bodyPr/>
          <a:lstStyle/>
          <a:p>
            <a:pPr eaLnBrk="1" hangingPunct="1"/>
            <a:r>
              <a:rPr lang="en-US" smtClean="0"/>
              <a:t>The propagation of the radio waves through the atmosphere is how the information travels from one point to another in a wireless data network</a:t>
            </a:r>
          </a:p>
          <a:p>
            <a:pPr eaLnBrk="1" hangingPunct="1"/>
            <a:r>
              <a:rPr lang="en-US" smtClean="0"/>
              <a:t>For the types of networks of interest here, this propagation occurs entirely within the atmosphere near the Earth</a:t>
            </a:r>
          </a:p>
          <a:p>
            <a:pPr eaLnBrk="1" hangingPunct="1"/>
            <a:r>
              <a:rPr lang="en-US" smtClean="0"/>
              <a:t>The Earth’s atmosphere is divided into layers</a:t>
            </a:r>
          </a:p>
        </p:txBody>
      </p:sp>
      <p:sp>
        <p:nvSpPr>
          <p:cNvPr id="727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27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F7F5AE-4627-4368-B4E2-2498B815F76C}" type="slidenum">
              <a:rPr lang="en-US" smtClean="0"/>
              <a:pPr eaLnBrk="1" hangingPunct="1"/>
              <a:t>68</a:t>
            </a:fld>
            <a:endParaRPr lang="en-US"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smtClean="0"/>
              <a:t>Propagation Factors</a:t>
            </a:r>
          </a:p>
        </p:txBody>
      </p:sp>
      <p:sp>
        <p:nvSpPr>
          <p:cNvPr id="73731" name="Content Placeholder 2"/>
          <p:cNvSpPr>
            <a:spLocks noGrp="1"/>
          </p:cNvSpPr>
          <p:nvPr>
            <p:ph idx="1"/>
          </p:nvPr>
        </p:nvSpPr>
        <p:spPr/>
        <p:txBody>
          <a:bodyPr/>
          <a:lstStyle/>
          <a:p>
            <a:pPr eaLnBrk="1" hangingPunct="1"/>
            <a:r>
              <a:rPr lang="en-US" smtClean="0"/>
              <a:t>The troposphere is the first layer</a:t>
            </a:r>
          </a:p>
          <a:p>
            <a:pPr eaLnBrk="1" hangingPunct="1"/>
            <a:r>
              <a:rPr lang="en-US" smtClean="0"/>
              <a:t>It starts at the Earth’s surface and goes up to about 10 kilometers</a:t>
            </a:r>
          </a:p>
          <a:p>
            <a:pPr eaLnBrk="1" hangingPunct="1"/>
            <a:r>
              <a:rPr lang="en-US" smtClean="0"/>
              <a:t>Air in this layer decreases in temperature at a rate of about 2.5° C for every 300 meters of altitude gained</a:t>
            </a:r>
          </a:p>
          <a:p>
            <a:pPr eaLnBrk="1" hangingPunct="1"/>
            <a:r>
              <a:rPr lang="en-US" smtClean="0"/>
              <a:t>The second layer of the atmosphere is the stratosphere</a:t>
            </a:r>
          </a:p>
        </p:txBody>
      </p:sp>
      <p:sp>
        <p:nvSpPr>
          <p:cNvPr id="737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37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C0E7F7-A990-4821-8006-7F22C593C702}" type="slidenum">
              <a:rPr lang="en-US" smtClean="0"/>
              <a:pPr eaLnBrk="1" hangingPunct="1"/>
              <a:t>69</a:t>
            </a:fld>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Radio Wave Formulas</a:t>
            </a:r>
          </a:p>
        </p:txBody>
      </p:sp>
      <p:sp>
        <p:nvSpPr>
          <p:cNvPr id="10243" name="Rectangle 3"/>
          <p:cNvSpPr>
            <a:spLocks noGrp="1" noChangeArrowheads="1"/>
          </p:cNvSpPr>
          <p:nvPr>
            <p:ph type="body" sz="half" idx="1"/>
          </p:nvPr>
        </p:nvSpPr>
        <p:spPr>
          <a:xfrm>
            <a:off x="381000" y="1582738"/>
            <a:ext cx="8382000" cy="4668837"/>
          </a:xfrm>
        </p:spPr>
        <p:txBody>
          <a:bodyPr/>
          <a:lstStyle/>
          <a:p>
            <a:pPr lvl="1" eaLnBrk="1" hangingPunct="1"/>
            <a:r>
              <a:rPr lang="en-US" smtClean="0"/>
              <a:t>For frequency in megahertz</a:t>
            </a:r>
          </a:p>
          <a:p>
            <a:pPr lvl="2" eaLnBrk="1" hangingPunct="1"/>
            <a:endParaRPr lang="en-US" sz="1800" smtClean="0"/>
          </a:p>
          <a:p>
            <a:pPr lvl="2" eaLnBrk="1" hangingPunct="1"/>
            <a:endParaRPr lang="en-US" sz="1800" smtClean="0"/>
          </a:p>
          <a:p>
            <a:pPr lvl="2" eaLnBrk="1" hangingPunct="1"/>
            <a:endParaRPr lang="en-US" sz="1800" smtClean="0"/>
          </a:p>
          <a:p>
            <a:pPr lvl="2" eaLnBrk="1" hangingPunct="1"/>
            <a:r>
              <a:rPr lang="en-US" smtClean="0"/>
              <a:t>f = frequency in megahertz</a:t>
            </a:r>
          </a:p>
          <a:p>
            <a:pPr lvl="2" eaLnBrk="1" hangingPunct="1"/>
            <a:r>
              <a:rPr lang="en-US" smtClean="0"/>
              <a:t>v = velocity of the radio wave, which is the speed of light in meters per second, in this case divided by 1000</a:t>
            </a:r>
          </a:p>
          <a:p>
            <a:pPr lvl="2" eaLnBrk="1" hangingPunct="1"/>
            <a:r>
              <a:rPr lang="en-US" smtClean="0"/>
              <a:t>w = wavelength in mm</a:t>
            </a:r>
          </a:p>
        </p:txBody>
      </p:sp>
      <p:sp>
        <p:nvSpPr>
          <p:cNvPr id="10244" name="Footer Placeholder 5"/>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24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A07D5B-2388-48BB-A0FE-C6F8B588F3B5}" type="slidenum">
              <a:rPr lang="en-US" smtClean="0"/>
              <a:pPr eaLnBrk="1" hangingPunct="1"/>
              <a:t>7</a:t>
            </a:fld>
            <a:endParaRPr lang="en-US" smtClean="0"/>
          </a:p>
        </p:txBody>
      </p:sp>
      <p:sp>
        <p:nvSpPr>
          <p:cNvPr id="10246" name="Rectangle 11"/>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0247" name="Rectangle 13"/>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0248" name="Object 12"/>
          <p:cNvGraphicFramePr>
            <a:graphicFrameLocks noChangeAspect="1"/>
          </p:cNvGraphicFramePr>
          <p:nvPr/>
        </p:nvGraphicFramePr>
        <p:xfrm>
          <a:off x="1524000" y="1958975"/>
          <a:ext cx="1322388" cy="1120775"/>
        </p:xfrm>
        <a:graphic>
          <a:graphicData uri="http://schemas.openxmlformats.org/presentationml/2006/ole">
            <mc:AlternateContent xmlns:mc="http://schemas.openxmlformats.org/markup-compatibility/2006">
              <mc:Choice xmlns:v="urn:schemas-microsoft-com:vml" Requires="v">
                <p:oleObj spid="_x0000_s10251" name="Equation" r:id="rId3" imgW="748975" imgH="634725" progId="Equation.3">
                  <p:embed/>
                </p:oleObj>
              </mc:Choice>
              <mc:Fallback>
                <p:oleObj name="Equation" r:id="rId3" imgW="748975" imgH="634725" progId="Equation.3">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58975"/>
                        <a:ext cx="13223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mtClean="0"/>
              <a:t>Propagation Factors</a:t>
            </a:r>
          </a:p>
        </p:txBody>
      </p:sp>
      <p:sp>
        <p:nvSpPr>
          <p:cNvPr id="74755" name="Rectangle 3"/>
          <p:cNvSpPr>
            <a:spLocks noGrp="1" noChangeArrowheads="1"/>
          </p:cNvSpPr>
          <p:nvPr>
            <p:ph idx="1"/>
          </p:nvPr>
        </p:nvSpPr>
        <p:spPr/>
        <p:txBody>
          <a:bodyPr/>
          <a:lstStyle/>
          <a:p>
            <a:pPr eaLnBrk="1" hangingPunct="1"/>
            <a:r>
              <a:rPr lang="en-US" smtClean="0"/>
              <a:t>It extends from about 10 km to 50 km</a:t>
            </a:r>
          </a:p>
          <a:p>
            <a:pPr eaLnBrk="1" hangingPunct="1"/>
            <a:r>
              <a:rPr lang="en-US" smtClean="0"/>
              <a:t>The air in this layer maintains a nearly constant temperature of about -65° C</a:t>
            </a:r>
          </a:p>
          <a:p>
            <a:pPr eaLnBrk="1" hangingPunct="1"/>
            <a:r>
              <a:rPr lang="en-US" smtClean="0"/>
              <a:t>Above about 50 km and extending upward to more than 500 km is the ionosphere</a:t>
            </a:r>
          </a:p>
          <a:p>
            <a:pPr eaLnBrk="1" hangingPunct="1"/>
            <a:r>
              <a:rPr lang="en-US" smtClean="0"/>
              <a:t>The ionosphere gets its name because the molecules in it are ionized</a:t>
            </a:r>
          </a:p>
        </p:txBody>
      </p:sp>
      <p:sp>
        <p:nvSpPr>
          <p:cNvPr id="747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47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5779A07-54AA-4B88-9776-64BFC5C7ADD9}" type="slidenum">
              <a:rPr lang="en-US" smtClean="0"/>
              <a:pPr eaLnBrk="1" hangingPunct="1"/>
              <a:t>70</a:t>
            </a:fld>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smtClean="0"/>
              <a:t>Propagation Factors</a:t>
            </a:r>
          </a:p>
        </p:txBody>
      </p:sp>
      <p:sp>
        <p:nvSpPr>
          <p:cNvPr id="75779" name="Content Placeholder 2"/>
          <p:cNvSpPr>
            <a:spLocks noGrp="1"/>
          </p:cNvSpPr>
          <p:nvPr>
            <p:ph idx="1"/>
          </p:nvPr>
        </p:nvSpPr>
        <p:spPr/>
        <p:txBody>
          <a:bodyPr/>
          <a:lstStyle/>
          <a:p>
            <a:pPr eaLnBrk="1" hangingPunct="1"/>
            <a:r>
              <a:rPr lang="en-US" smtClean="0"/>
              <a:t>Electrons have been stripped from the atoms by the bombardment of the Sun’s rays and other high energy particles from the Sun</a:t>
            </a:r>
          </a:p>
          <a:p>
            <a:pPr eaLnBrk="1" hangingPunct="1"/>
            <a:r>
              <a:rPr lang="en-US" smtClean="0"/>
              <a:t>These ionized particles with large quantities of free electrons act on any radio waves that pass through the ionosphere</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D7216DC-F94C-49F3-B73E-9C51D9EC3AFB}" type="slidenum">
              <a:rPr lang="en-US" smtClean="0"/>
              <a:pPr eaLnBrk="1" hangingPunct="1"/>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Propagation Factors</a:t>
            </a:r>
          </a:p>
        </p:txBody>
      </p:sp>
      <p:sp>
        <p:nvSpPr>
          <p:cNvPr id="76803" name="Rectangle 3"/>
          <p:cNvSpPr>
            <a:spLocks noGrp="1" noChangeArrowheads="1"/>
          </p:cNvSpPr>
          <p:nvPr>
            <p:ph idx="1"/>
          </p:nvPr>
        </p:nvSpPr>
        <p:spPr/>
        <p:txBody>
          <a:bodyPr/>
          <a:lstStyle/>
          <a:p>
            <a:pPr eaLnBrk="1" hangingPunct="1"/>
            <a:r>
              <a:rPr lang="en-US" smtClean="0"/>
              <a:t>Radio waves move from the transmitter to the receiver using sky waves or ground waves</a:t>
            </a:r>
          </a:p>
          <a:p>
            <a:pPr eaLnBrk="1" hangingPunct="1"/>
            <a:r>
              <a:rPr lang="en-US" smtClean="0"/>
              <a:t>Sky waves bounce the signal off of the ionosphere, where it is refracted back to the Earth</a:t>
            </a:r>
          </a:p>
          <a:p>
            <a:pPr eaLnBrk="1" hangingPunct="1"/>
            <a:r>
              <a:rPr lang="en-US" smtClean="0"/>
              <a:t>The other method, and the one of interest here, is by ground wave</a:t>
            </a:r>
          </a:p>
        </p:txBody>
      </p:sp>
      <p:sp>
        <p:nvSpPr>
          <p:cNvPr id="768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68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CFCA31-ED66-4B1C-8EEB-D39ECEAFAA7F}" type="slidenum">
              <a:rPr lang="en-US" smtClean="0"/>
              <a:pPr eaLnBrk="1" hangingPunct="1"/>
              <a:t>72</a:t>
            </a:fld>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Propagation Factors</a:t>
            </a:r>
          </a:p>
        </p:txBody>
      </p:sp>
      <p:sp>
        <p:nvSpPr>
          <p:cNvPr id="77827" name="Rectangle 3"/>
          <p:cNvSpPr>
            <a:spLocks noGrp="1" noChangeArrowheads="1"/>
          </p:cNvSpPr>
          <p:nvPr>
            <p:ph idx="1"/>
          </p:nvPr>
        </p:nvSpPr>
        <p:spPr/>
        <p:txBody>
          <a:bodyPr/>
          <a:lstStyle/>
          <a:p>
            <a:pPr eaLnBrk="1" hangingPunct="1"/>
            <a:r>
              <a:rPr lang="en-US" smtClean="0"/>
              <a:t>Sky waves operate in the 2 to 30 MHz range</a:t>
            </a:r>
          </a:p>
          <a:p>
            <a:pPr eaLnBrk="1" hangingPunct="1"/>
            <a:r>
              <a:rPr lang="en-US" smtClean="0"/>
              <a:t>A ground wave propagates directly from the transmitter to the receiver</a:t>
            </a:r>
          </a:p>
          <a:p>
            <a:pPr eaLnBrk="1" hangingPunct="1">
              <a:lnSpc>
                <a:spcPct val="90000"/>
              </a:lnSpc>
            </a:pPr>
            <a:r>
              <a:rPr lang="en-US" smtClean="0"/>
              <a:t>Ground wave propagation is affected by several factors which determine how much of the radio wave is readable when it arrives at the other end, including</a:t>
            </a:r>
          </a:p>
        </p:txBody>
      </p:sp>
      <p:sp>
        <p:nvSpPr>
          <p:cNvPr id="778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78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C8EB3E7-1D73-4F1E-B376-C1DBBEA66B8B}" type="slidenum">
              <a:rPr lang="en-US" smtClean="0"/>
              <a:pPr eaLnBrk="1" hangingPunct="1"/>
              <a:t>73</a:t>
            </a:fld>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Propagation Factors</a:t>
            </a:r>
          </a:p>
        </p:txBody>
      </p:sp>
      <p:sp>
        <p:nvSpPr>
          <p:cNvPr id="78851" name="Content Placeholder 2"/>
          <p:cNvSpPr>
            <a:spLocks noGrp="1"/>
          </p:cNvSpPr>
          <p:nvPr>
            <p:ph idx="1"/>
          </p:nvPr>
        </p:nvSpPr>
        <p:spPr/>
        <p:txBody>
          <a:bodyPr/>
          <a:lstStyle/>
          <a:p>
            <a:pPr lvl="1" eaLnBrk="1" hangingPunct="1">
              <a:lnSpc>
                <a:spcPct val="90000"/>
              </a:lnSpc>
            </a:pPr>
            <a:r>
              <a:rPr lang="en-US" smtClean="0"/>
              <a:t>The transmitter’s power output</a:t>
            </a:r>
          </a:p>
          <a:p>
            <a:pPr lvl="1" eaLnBrk="1" hangingPunct="1">
              <a:lnSpc>
                <a:spcPct val="90000"/>
              </a:lnSpc>
            </a:pPr>
            <a:r>
              <a:rPr lang="en-US" smtClean="0"/>
              <a:t>The frequency being transmitted</a:t>
            </a:r>
          </a:p>
          <a:p>
            <a:pPr lvl="1" eaLnBrk="1" hangingPunct="1">
              <a:lnSpc>
                <a:spcPct val="90000"/>
              </a:lnSpc>
            </a:pPr>
            <a:r>
              <a:rPr lang="en-US" smtClean="0"/>
              <a:t>The effect of the Earth’s shape in between the points</a:t>
            </a:r>
          </a:p>
          <a:p>
            <a:pPr lvl="1" eaLnBrk="1" hangingPunct="1">
              <a:lnSpc>
                <a:spcPct val="90000"/>
              </a:lnSpc>
            </a:pPr>
            <a:r>
              <a:rPr lang="en-US" smtClean="0"/>
              <a:t>The conductivity of the Earth along the transmission path</a:t>
            </a:r>
          </a:p>
          <a:p>
            <a:pPr lvl="1" eaLnBrk="1" hangingPunct="1">
              <a:lnSpc>
                <a:spcPct val="90000"/>
              </a:lnSpc>
            </a:pPr>
            <a:r>
              <a:rPr lang="en-US" smtClean="0"/>
              <a:t>The microclimate through which the signal passes</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BBC0F60-08AE-4D76-92DB-E6CEB7BF1572}" type="slidenum">
              <a:rPr lang="en-US" smtClean="0"/>
              <a:pPr eaLnBrk="1" hangingPunct="1"/>
              <a:t>74</a:t>
            </a:fld>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Propagation Factors</a:t>
            </a:r>
          </a:p>
        </p:txBody>
      </p:sp>
      <p:sp>
        <p:nvSpPr>
          <p:cNvPr id="79875" name="Rectangle 3"/>
          <p:cNvSpPr>
            <a:spLocks noGrp="1" noChangeArrowheads="1"/>
          </p:cNvSpPr>
          <p:nvPr>
            <p:ph idx="1"/>
          </p:nvPr>
        </p:nvSpPr>
        <p:spPr/>
        <p:txBody>
          <a:bodyPr/>
          <a:lstStyle/>
          <a:p>
            <a:pPr eaLnBrk="1" hangingPunct="1">
              <a:lnSpc>
                <a:spcPct val="90000"/>
              </a:lnSpc>
            </a:pPr>
            <a:r>
              <a:rPr lang="en-US" smtClean="0"/>
              <a:t>The ground wave has three components</a:t>
            </a:r>
          </a:p>
          <a:p>
            <a:pPr lvl="1" eaLnBrk="1" hangingPunct="1">
              <a:lnSpc>
                <a:spcPct val="90000"/>
              </a:lnSpc>
            </a:pPr>
            <a:r>
              <a:rPr lang="en-US" smtClean="0"/>
              <a:t>Direct wave</a:t>
            </a:r>
          </a:p>
          <a:p>
            <a:pPr lvl="1" eaLnBrk="1" hangingPunct="1">
              <a:lnSpc>
                <a:spcPct val="90000"/>
              </a:lnSpc>
            </a:pPr>
            <a:r>
              <a:rPr lang="en-US" smtClean="0"/>
              <a:t>Ground reflected wave</a:t>
            </a:r>
          </a:p>
          <a:p>
            <a:pPr lvl="1" eaLnBrk="1" hangingPunct="1">
              <a:lnSpc>
                <a:spcPct val="90000"/>
              </a:lnSpc>
            </a:pPr>
            <a:r>
              <a:rPr lang="en-US" smtClean="0"/>
              <a:t>Surface wave</a:t>
            </a:r>
          </a:p>
          <a:p>
            <a:pPr eaLnBrk="1" hangingPunct="1"/>
            <a:r>
              <a:rPr lang="en-US" smtClean="0"/>
              <a:t>The direct wave travels directly from the transmitting antenna to the receiving antenna</a:t>
            </a:r>
          </a:p>
        </p:txBody>
      </p:sp>
      <p:sp>
        <p:nvSpPr>
          <p:cNvPr id="7987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798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71259F-C97A-4C1D-9956-083EA54444D1}" type="slidenum">
              <a:rPr lang="en-US" smtClean="0"/>
              <a:pPr eaLnBrk="1" hangingPunct="1"/>
              <a:t>75</a:t>
            </a:fld>
            <a:endParaRPr 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Propagation Factors</a:t>
            </a:r>
          </a:p>
        </p:txBody>
      </p:sp>
      <p:sp>
        <p:nvSpPr>
          <p:cNvPr id="80899" name="Content Placeholder 2"/>
          <p:cNvSpPr>
            <a:spLocks noGrp="1"/>
          </p:cNvSpPr>
          <p:nvPr>
            <p:ph idx="1"/>
          </p:nvPr>
        </p:nvSpPr>
        <p:spPr/>
        <p:txBody>
          <a:bodyPr/>
          <a:lstStyle/>
          <a:p>
            <a:pPr eaLnBrk="1" hangingPunct="1"/>
            <a:r>
              <a:rPr lang="en-US" smtClean="0"/>
              <a:t>This wave is limited to the line of sight distance between the transmitting antenna and the receiving antenna</a:t>
            </a:r>
          </a:p>
          <a:p>
            <a:pPr eaLnBrk="1" hangingPunct="1"/>
            <a:r>
              <a:rPr lang="en-US" smtClean="0"/>
              <a:t>The distance can be extended by atmospheric refraction and diffraction of the wave around the Earth’s curvature</a:t>
            </a:r>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E1186E-5BB6-47F3-9108-256EFF70548F}" type="slidenum">
              <a:rPr lang="en-US" smtClean="0"/>
              <a:pPr eaLnBrk="1" hangingPunct="1"/>
              <a:t>76</a:t>
            </a:fld>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Propagation Factors</a:t>
            </a:r>
          </a:p>
        </p:txBody>
      </p:sp>
      <p:sp>
        <p:nvSpPr>
          <p:cNvPr id="81923" name="Rectangle 3"/>
          <p:cNvSpPr>
            <a:spLocks noGrp="1" noChangeArrowheads="1"/>
          </p:cNvSpPr>
          <p:nvPr>
            <p:ph idx="1"/>
          </p:nvPr>
        </p:nvSpPr>
        <p:spPr/>
        <p:txBody>
          <a:bodyPr/>
          <a:lstStyle/>
          <a:p>
            <a:pPr eaLnBrk="1" hangingPunct="1"/>
            <a:r>
              <a:rPr lang="en-US" smtClean="0"/>
              <a:t>Raising the antenna at one or both ends helps to extend this distance</a:t>
            </a:r>
          </a:p>
          <a:p>
            <a:pPr eaLnBrk="1" hangingPunct="1"/>
            <a:r>
              <a:rPr lang="en-US" smtClean="0"/>
              <a:t>The ground reflected wave bounces off of the surface and then to the receiving antenna</a:t>
            </a:r>
          </a:p>
          <a:p>
            <a:pPr eaLnBrk="1" hangingPunct="1"/>
            <a:r>
              <a:rPr lang="en-US" smtClean="0"/>
              <a:t>Multipath as discussed later, is a result of the ground reflected component and the direct wave component arriving at the receiving antenna at different times</a:t>
            </a:r>
          </a:p>
        </p:txBody>
      </p:sp>
      <p:sp>
        <p:nvSpPr>
          <p:cNvPr id="8192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192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EC3B3D-1224-412D-A4DE-5EC1FDAF77B7}" type="slidenum">
              <a:rPr lang="en-US" smtClean="0"/>
              <a:pPr eaLnBrk="1" hangingPunct="1"/>
              <a:t>77</a:t>
            </a:fld>
            <a:endParaRPr lang="en-US"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Propagation Factors</a:t>
            </a:r>
          </a:p>
        </p:txBody>
      </p:sp>
      <p:sp>
        <p:nvSpPr>
          <p:cNvPr id="82947" name="Content Placeholder 2"/>
          <p:cNvSpPr>
            <a:spLocks noGrp="1"/>
          </p:cNvSpPr>
          <p:nvPr>
            <p:ph idx="1"/>
          </p:nvPr>
        </p:nvSpPr>
        <p:spPr/>
        <p:txBody>
          <a:bodyPr/>
          <a:lstStyle/>
          <a:p>
            <a:pPr eaLnBrk="1" hangingPunct="1"/>
            <a:r>
              <a:rPr lang="en-US" smtClean="0"/>
              <a:t>The surface wave follows the Earth’s curvature</a:t>
            </a:r>
          </a:p>
          <a:p>
            <a:pPr eaLnBrk="1" hangingPunct="1"/>
            <a:r>
              <a:rPr lang="en-US" smtClean="0"/>
              <a:t>It is most affected by the Earth’s conductivity and dielectric constant</a:t>
            </a:r>
          </a:p>
        </p:txBody>
      </p:sp>
      <p:sp>
        <p:nvSpPr>
          <p:cNvPr id="829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29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F42AD00-1DCE-4BFF-82B1-9FCF24359024}" type="slidenum">
              <a:rPr lang="en-US" smtClean="0"/>
              <a:pPr eaLnBrk="1" hangingPunct="1"/>
              <a:t>78</a:t>
            </a:fld>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Ground Waves</a:t>
            </a:r>
          </a:p>
        </p:txBody>
      </p:sp>
      <p:sp>
        <p:nvSpPr>
          <p:cNvPr id="83971" name="Rectangle 3"/>
          <p:cNvSpPr>
            <a:spLocks noGrp="1" noChangeArrowheads="1"/>
          </p:cNvSpPr>
          <p:nvPr>
            <p:ph idx="1"/>
          </p:nvPr>
        </p:nvSpPr>
        <p:spPr/>
        <p:txBody>
          <a:bodyPr/>
          <a:lstStyle/>
          <a:p>
            <a:pPr eaLnBrk="1" hangingPunct="1">
              <a:lnSpc>
                <a:spcPct val="90000"/>
              </a:lnSpc>
            </a:pPr>
            <a:r>
              <a:rPr lang="en-US" smtClean="0"/>
              <a:t>The frequency mainly determines which wave component will carry the information signal</a:t>
            </a:r>
          </a:p>
          <a:p>
            <a:pPr eaLnBrk="1" hangingPunct="1">
              <a:lnSpc>
                <a:spcPct val="90000"/>
              </a:lnSpc>
            </a:pPr>
            <a:r>
              <a:rPr lang="en-US" smtClean="0"/>
              <a:t>For example, when the Earth’s conductivity is high and the frequency of a radiated signal is low, the surface wave is the predominant component</a:t>
            </a:r>
          </a:p>
          <a:p>
            <a:pPr eaLnBrk="1" hangingPunct="1">
              <a:lnSpc>
                <a:spcPct val="90000"/>
              </a:lnSpc>
            </a:pPr>
            <a:r>
              <a:rPr lang="en-US" smtClean="0"/>
              <a:t>For the lowest radio frequency signals the surface wave is usually the main method of propagation</a:t>
            </a:r>
          </a:p>
        </p:txBody>
      </p:sp>
      <p:sp>
        <p:nvSpPr>
          <p:cNvPr id="8397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397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F4E1D23-6DDC-4F13-A467-3DD11A8BB034}" type="slidenum">
              <a:rPr lang="en-US" smtClean="0"/>
              <a:pPr eaLnBrk="1" hangingPunct="1"/>
              <a:t>79</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Radio Wave Formulas</a:t>
            </a:r>
          </a:p>
        </p:txBody>
      </p:sp>
      <p:sp>
        <p:nvSpPr>
          <p:cNvPr id="11267" name="Text Placeholder 2"/>
          <p:cNvSpPr>
            <a:spLocks noGrp="1"/>
          </p:cNvSpPr>
          <p:nvPr>
            <p:ph type="body" sz="half" idx="1"/>
          </p:nvPr>
        </p:nvSpPr>
        <p:spPr>
          <a:xfrm>
            <a:off x="457200" y="1600200"/>
            <a:ext cx="8102600" cy="4525963"/>
          </a:xfrm>
        </p:spPr>
        <p:txBody>
          <a:bodyPr/>
          <a:lstStyle/>
          <a:p>
            <a:pPr lvl="1" eaLnBrk="1" hangingPunct="1"/>
            <a:r>
              <a:rPr lang="en-US" smtClean="0"/>
              <a:t>For frequency in gigahertz</a:t>
            </a:r>
          </a:p>
          <a:p>
            <a:pPr lvl="2" eaLnBrk="1" hangingPunct="1"/>
            <a:endParaRPr lang="en-US" sz="1800" smtClean="0"/>
          </a:p>
          <a:p>
            <a:pPr lvl="2" eaLnBrk="1" hangingPunct="1"/>
            <a:endParaRPr lang="en-US" sz="1800" smtClean="0"/>
          </a:p>
          <a:p>
            <a:pPr lvl="2" eaLnBrk="1" hangingPunct="1"/>
            <a:endParaRPr lang="en-US" sz="1800" smtClean="0"/>
          </a:p>
          <a:p>
            <a:pPr lvl="2" eaLnBrk="1" hangingPunct="1"/>
            <a:r>
              <a:rPr lang="en-US" smtClean="0"/>
              <a:t>f = frequency in gigahertz</a:t>
            </a:r>
          </a:p>
          <a:p>
            <a:pPr lvl="2" eaLnBrk="1" hangingPunct="1"/>
            <a:r>
              <a:rPr lang="en-US" smtClean="0"/>
              <a:t>v = velocity of the radio wave, which is the speed of light in meters per second, in this case divided by 100</a:t>
            </a:r>
          </a:p>
          <a:p>
            <a:pPr lvl="2" eaLnBrk="1" hangingPunct="1"/>
            <a:r>
              <a:rPr lang="en-US" smtClean="0"/>
              <a:t>w = wavelength in mm</a:t>
            </a:r>
          </a:p>
        </p:txBody>
      </p:sp>
      <p:sp>
        <p:nvSpPr>
          <p:cNvPr id="112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12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68B777-4933-4846-A824-5F808D4DD55E}" type="slidenum">
              <a:rPr lang="en-US" smtClean="0"/>
              <a:pPr eaLnBrk="1" hangingPunct="1"/>
              <a:t>8</a:t>
            </a:fld>
            <a:endParaRPr lang="en-US" smtClean="0"/>
          </a:p>
        </p:txBody>
      </p:sp>
      <p:graphicFrame>
        <p:nvGraphicFramePr>
          <p:cNvPr id="11270" name="Object 2"/>
          <p:cNvGraphicFramePr>
            <a:graphicFrameLocks noChangeAspect="1"/>
          </p:cNvGraphicFramePr>
          <p:nvPr/>
        </p:nvGraphicFramePr>
        <p:xfrm>
          <a:off x="1447800" y="2006600"/>
          <a:ext cx="1219200" cy="1150938"/>
        </p:xfrm>
        <a:graphic>
          <a:graphicData uri="http://schemas.openxmlformats.org/presentationml/2006/ole">
            <mc:AlternateContent xmlns:mc="http://schemas.openxmlformats.org/markup-compatibility/2006">
              <mc:Choice xmlns:v="urn:schemas-microsoft-com:vml" Requires="v">
                <p:oleObj spid="_x0000_s11273" name="Equation" r:id="rId3" imgW="672808" imgH="634725" progId="Equation.3">
                  <p:embed/>
                </p:oleObj>
              </mc:Choice>
              <mc:Fallback>
                <p:oleObj name="Equation" r:id="rId3" imgW="672808" imgH="634725"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06600"/>
                        <a:ext cx="1219200"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Ground Waves</a:t>
            </a:r>
          </a:p>
        </p:txBody>
      </p:sp>
      <p:sp>
        <p:nvSpPr>
          <p:cNvPr id="84995" name="Content Placeholder 2"/>
          <p:cNvSpPr>
            <a:spLocks noGrp="1"/>
          </p:cNvSpPr>
          <p:nvPr>
            <p:ph idx="1"/>
          </p:nvPr>
        </p:nvSpPr>
        <p:spPr/>
        <p:txBody>
          <a:bodyPr/>
          <a:lstStyle/>
          <a:p>
            <a:pPr eaLnBrk="1" hangingPunct="1">
              <a:lnSpc>
                <a:spcPct val="90000"/>
              </a:lnSpc>
            </a:pPr>
            <a:r>
              <a:rPr lang="en-US" smtClean="0"/>
              <a:t>Above 10 MHz, radio waves begin to be absorbed more by the ground or other surface, so the direct becomes the most important</a:t>
            </a:r>
          </a:p>
          <a:p>
            <a:pPr eaLnBrk="1" hangingPunct="1"/>
            <a:r>
              <a:rPr lang="en-US" smtClean="0"/>
              <a:t>In the 30 to 300 kHz range, ground losses are very small, so the radio wave follows the Earth’s surface or curvature quite well</a:t>
            </a:r>
          </a:p>
        </p:txBody>
      </p:sp>
      <p:sp>
        <p:nvSpPr>
          <p:cNvPr id="849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71EAFB-6814-4013-B0A1-422A94EB2095}" type="slidenum">
              <a:rPr lang="en-US" smtClean="0"/>
              <a:pPr eaLnBrk="1" hangingPunct="1"/>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Ground Waves</a:t>
            </a:r>
          </a:p>
        </p:txBody>
      </p:sp>
      <p:sp>
        <p:nvSpPr>
          <p:cNvPr id="86019" name="Rectangle 3"/>
          <p:cNvSpPr>
            <a:spLocks noGrp="1" noChangeArrowheads="1"/>
          </p:cNvSpPr>
          <p:nvPr>
            <p:ph idx="1"/>
          </p:nvPr>
        </p:nvSpPr>
        <p:spPr/>
        <p:txBody>
          <a:bodyPr/>
          <a:lstStyle/>
          <a:p>
            <a:pPr eaLnBrk="1" hangingPunct="1"/>
            <a:r>
              <a:rPr lang="en-US" smtClean="0"/>
              <a:t>These frequencies can be used for long distance communication with sufficient transmitter power</a:t>
            </a:r>
          </a:p>
          <a:p>
            <a:pPr eaLnBrk="1" hangingPunct="1"/>
            <a:r>
              <a:rPr lang="en-US" smtClean="0"/>
              <a:t>The next set of frequencies, those from 300 kHz to 3 MHz, are used for long distance communications over sea water and for medium distance communication over land</a:t>
            </a:r>
          </a:p>
        </p:txBody>
      </p:sp>
      <p:sp>
        <p:nvSpPr>
          <p:cNvPr id="8602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60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78A6C7-1DB7-4BED-9CD9-D1A2446A5250}" type="slidenum">
              <a:rPr lang="en-US" smtClean="0"/>
              <a:pPr eaLnBrk="1" hangingPunct="1"/>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smtClean="0"/>
              <a:t>Ground Waves</a:t>
            </a:r>
          </a:p>
        </p:txBody>
      </p:sp>
      <p:sp>
        <p:nvSpPr>
          <p:cNvPr id="87043" name="Content Placeholder 2"/>
          <p:cNvSpPr>
            <a:spLocks noGrp="1"/>
          </p:cNvSpPr>
          <p:nvPr>
            <p:ph idx="1"/>
          </p:nvPr>
        </p:nvSpPr>
        <p:spPr/>
        <p:txBody>
          <a:bodyPr/>
          <a:lstStyle/>
          <a:p>
            <a:pPr eaLnBrk="1" hangingPunct="1"/>
            <a:r>
              <a:rPr lang="en-US" smtClean="0"/>
              <a:t>Above 3 MHz in the 3 to 30 MHz range, the ground’s conductivity is a significant factor</a:t>
            </a:r>
          </a:p>
          <a:p>
            <a:pPr eaLnBrk="1" hangingPunct="1"/>
            <a:r>
              <a:rPr lang="en-US" smtClean="0"/>
              <a:t>Especially above 10 MHz, the conductivity of the Earth’s surface determines how much signal absorption occurs</a:t>
            </a:r>
          </a:p>
        </p:txBody>
      </p:sp>
      <p:sp>
        <p:nvSpPr>
          <p:cNvPr id="870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807F74-88B9-4BB3-9C0A-1B799572D2DB}" type="slidenum">
              <a:rPr lang="en-US" smtClean="0"/>
              <a:pPr eaLnBrk="1" hangingPunct="1"/>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Ground Waves</a:t>
            </a:r>
          </a:p>
        </p:txBody>
      </p:sp>
      <p:sp>
        <p:nvSpPr>
          <p:cNvPr id="88067" name="Rectangle 3"/>
          <p:cNvSpPr>
            <a:spLocks noGrp="1" noChangeArrowheads="1"/>
          </p:cNvSpPr>
          <p:nvPr>
            <p:ph idx="1"/>
          </p:nvPr>
        </p:nvSpPr>
        <p:spPr/>
        <p:txBody>
          <a:bodyPr/>
          <a:lstStyle/>
          <a:p>
            <a:pPr eaLnBrk="1" hangingPunct="1"/>
            <a:r>
              <a:rPr lang="en-US" smtClean="0"/>
              <a:t>Both the frequency and the characteristics of the surface over which the signal travels determines how much of that signal is lost to absorption by the surface</a:t>
            </a:r>
          </a:p>
          <a:p>
            <a:pPr eaLnBrk="1" hangingPunct="1"/>
            <a:r>
              <a:rPr lang="en-US" smtClean="0"/>
              <a:t>The best transmission occurs when the signal is at a low frequency and the surface is highly conductive</a:t>
            </a:r>
          </a:p>
        </p:txBody>
      </p:sp>
      <p:sp>
        <p:nvSpPr>
          <p:cNvPr id="8806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806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55647AA-CDAD-434D-9823-04BF45B905C1}" type="slidenum">
              <a:rPr lang="en-US" smtClean="0"/>
              <a:pPr eaLnBrk="1" hangingPunct="1"/>
              <a:t>83</a:t>
            </a:fld>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Effect of Earth’s Conductivity</a:t>
            </a:r>
          </a:p>
        </p:txBody>
      </p:sp>
      <p:sp>
        <p:nvSpPr>
          <p:cNvPr id="89091" name="Rectangle 3"/>
          <p:cNvSpPr>
            <a:spLocks noGrp="1" noChangeArrowheads="1"/>
          </p:cNvSpPr>
          <p:nvPr>
            <p:ph idx="1"/>
          </p:nvPr>
        </p:nvSpPr>
        <p:spPr/>
        <p:txBody>
          <a:bodyPr/>
          <a:lstStyle/>
          <a:p>
            <a:pPr eaLnBrk="1" hangingPunct="1"/>
            <a:r>
              <a:rPr lang="en-US" smtClean="0"/>
              <a:t>In general the Earth’s surface has poor conductivity</a:t>
            </a:r>
          </a:p>
          <a:p>
            <a:pPr eaLnBrk="1" hangingPunct="1"/>
            <a:r>
              <a:rPr lang="en-US" smtClean="0"/>
              <a:t>But some surfaces are better than others</a:t>
            </a:r>
          </a:p>
          <a:p>
            <a:pPr eaLnBrk="1" hangingPunct="1"/>
            <a:r>
              <a:rPr lang="en-US" smtClean="0"/>
              <a:t>For example a commonly used table shows</a:t>
            </a:r>
          </a:p>
        </p:txBody>
      </p:sp>
      <p:sp>
        <p:nvSpPr>
          <p:cNvPr id="8909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890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1EE05E-A4C7-4792-A56C-D507E8F247DF}" type="slidenum">
              <a:rPr lang="en-US" smtClean="0"/>
              <a:pPr eaLnBrk="1" hangingPunct="1"/>
              <a:t>84</a:t>
            </a:fld>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Effect of Earth’s Conductivity</a:t>
            </a:r>
          </a:p>
        </p:txBody>
      </p:sp>
      <p:graphicFrame>
        <p:nvGraphicFramePr>
          <p:cNvPr id="441376" name="Group 32"/>
          <p:cNvGraphicFramePr>
            <a:graphicFrameLocks noGrp="1"/>
          </p:cNvGraphicFramePr>
          <p:nvPr>
            <p:ph type="tbl" idx="1"/>
          </p:nvPr>
        </p:nvGraphicFramePr>
        <p:xfrm>
          <a:off x="539750" y="1319213"/>
          <a:ext cx="8013700" cy="4840289"/>
        </p:xfrm>
        <a:graphic>
          <a:graphicData uri="http://schemas.openxmlformats.org/drawingml/2006/table">
            <a:tbl>
              <a:tblPr/>
              <a:tblGrid>
                <a:gridCol w="4006850"/>
                <a:gridCol w="4006850"/>
              </a:tblGrid>
              <a:tr h="6908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Surface Type</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Relative Conductivity</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33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Large body fresh water</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Very good</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Ocean or sea water</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Good</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259">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Flat or hilly loam</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Fair</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082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Rocky terrain</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Poor</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233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Desert</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Poor</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189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Jungle</a:t>
                      </a:r>
                    </a:p>
                  </a:txBody>
                  <a:tcPr marL="91442" marR="91442"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rPr>
                        <a:t>Very Poor</a:t>
                      </a:r>
                    </a:p>
                  </a:txBody>
                  <a:tcPr marL="91442" marR="91442"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014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01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F50C65-5775-41E5-A1A4-0C56AF7BF37F}" type="slidenum">
              <a:rPr lang="en-US" smtClean="0"/>
              <a:pPr eaLnBrk="1" hangingPunct="1"/>
              <a:t>85</a:t>
            </a:fld>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Effect of Earth’s Conductivity</a:t>
            </a:r>
          </a:p>
        </p:txBody>
      </p:sp>
      <p:sp>
        <p:nvSpPr>
          <p:cNvPr id="91139" name="Rectangle 3"/>
          <p:cNvSpPr>
            <a:spLocks noGrp="1" noChangeArrowheads="1"/>
          </p:cNvSpPr>
          <p:nvPr>
            <p:ph idx="1"/>
          </p:nvPr>
        </p:nvSpPr>
        <p:spPr/>
        <p:txBody>
          <a:bodyPr/>
          <a:lstStyle/>
          <a:p>
            <a:pPr eaLnBrk="1" hangingPunct="1"/>
            <a:r>
              <a:rPr lang="en-US" smtClean="0"/>
              <a:t>Keep in mind that the various factors that act on propagation as discussed here interact or one factor may help in relation to one thing and be an impediment in relation to another</a:t>
            </a:r>
          </a:p>
          <a:p>
            <a:pPr eaLnBrk="1" hangingPunct="1"/>
            <a:r>
              <a:rPr lang="en-US" smtClean="0"/>
              <a:t>For example, as seen just above water has good conductivity in relation to other surfaces</a:t>
            </a:r>
          </a:p>
        </p:txBody>
      </p:sp>
      <p:sp>
        <p:nvSpPr>
          <p:cNvPr id="9114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11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9C17BA2-6124-4501-ADD0-E7F5FDFBBD1C}" type="slidenum">
              <a:rPr lang="en-US" smtClean="0"/>
              <a:pPr eaLnBrk="1" hangingPunct="1"/>
              <a:t>86</a:t>
            </a:fld>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eaLnBrk="1" hangingPunct="1"/>
            <a:r>
              <a:rPr lang="en-US" smtClean="0"/>
              <a:t>Effect of Earth’s Conductivity</a:t>
            </a:r>
          </a:p>
        </p:txBody>
      </p:sp>
      <p:sp>
        <p:nvSpPr>
          <p:cNvPr id="92163" name="Content Placeholder 2"/>
          <p:cNvSpPr>
            <a:spLocks noGrp="1"/>
          </p:cNvSpPr>
          <p:nvPr>
            <p:ph idx="1"/>
          </p:nvPr>
        </p:nvSpPr>
        <p:spPr/>
        <p:txBody>
          <a:bodyPr/>
          <a:lstStyle/>
          <a:p>
            <a:pPr eaLnBrk="1" hangingPunct="1"/>
            <a:r>
              <a:rPr lang="en-US" smtClean="0"/>
              <a:t>However, water makes problems from  reflections of the signal much worse</a:t>
            </a:r>
          </a:p>
          <a:p>
            <a:pPr eaLnBrk="1" hangingPunct="1"/>
            <a:r>
              <a:rPr lang="en-US" smtClean="0"/>
              <a:t>The exact interaction of all of these various factors and their permutations is quite difficult to characterize</a:t>
            </a:r>
          </a:p>
        </p:txBody>
      </p:sp>
      <p:sp>
        <p:nvSpPr>
          <p:cNvPr id="921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21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539833-74F9-468D-A3DB-1A0A6C13557B}" type="slidenum">
              <a:rPr lang="en-US" smtClean="0"/>
              <a:pPr eaLnBrk="1" hangingPunct="1"/>
              <a:t>87</a:t>
            </a:fld>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Ducting</a:t>
            </a:r>
          </a:p>
        </p:txBody>
      </p:sp>
      <p:sp>
        <p:nvSpPr>
          <p:cNvPr id="93187" name="Rectangle 3"/>
          <p:cNvSpPr>
            <a:spLocks noGrp="1" noChangeArrowheads="1"/>
          </p:cNvSpPr>
          <p:nvPr>
            <p:ph idx="1"/>
          </p:nvPr>
        </p:nvSpPr>
        <p:spPr/>
        <p:txBody>
          <a:bodyPr/>
          <a:lstStyle/>
          <a:p>
            <a:pPr eaLnBrk="1" hangingPunct="1"/>
            <a:r>
              <a:rPr lang="en-US" smtClean="0"/>
              <a:t>At the frequencies of interest here sky wave propagation is not much of a factor so the ionosphere can be ignored</a:t>
            </a:r>
          </a:p>
          <a:p>
            <a:pPr eaLnBrk="1" hangingPunct="1"/>
            <a:r>
              <a:rPr lang="en-US" smtClean="0"/>
              <a:t>The only sky wave phenomena of interest is the ducting phenomena</a:t>
            </a:r>
          </a:p>
          <a:p>
            <a:pPr eaLnBrk="1" hangingPunct="1"/>
            <a:r>
              <a:rPr lang="en-US" smtClean="0"/>
              <a:t>Ducting is a form of refraction</a:t>
            </a:r>
          </a:p>
          <a:p>
            <a:pPr eaLnBrk="1" hangingPunct="1"/>
            <a:r>
              <a:rPr lang="en-US" smtClean="0"/>
              <a:t>It is the bending of a wave as it passes through air layers of different density</a:t>
            </a:r>
          </a:p>
        </p:txBody>
      </p:sp>
      <p:sp>
        <p:nvSpPr>
          <p:cNvPr id="931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31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D3DA274-3ADC-4D7D-AEFD-0629EEF247F2}" type="slidenum">
              <a:rPr lang="en-US" smtClean="0"/>
              <a:pPr eaLnBrk="1" hangingPunct="1"/>
              <a:t>88</a:t>
            </a:fld>
            <a:endParaRPr lang="en-US"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eaLnBrk="1" hangingPunct="1"/>
            <a:r>
              <a:rPr lang="en-US" smtClean="0"/>
              <a:t>Ducting</a:t>
            </a:r>
          </a:p>
        </p:txBody>
      </p:sp>
      <p:sp>
        <p:nvSpPr>
          <p:cNvPr id="94211" name="Content Placeholder 2"/>
          <p:cNvSpPr>
            <a:spLocks noGrp="1"/>
          </p:cNvSpPr>
          <p:nvPr>
            <p:ph idx="1"/>
          </p:nvPr>
        </p:nvSpPr>
        <p:spPr/>
        <p:txBody>
          <a:bodyPr/>
          <a:lstStyle/>
          <a:p>
            <a:pPr eaLnBrk="1" hangingPunct="1"/>
            <a:r>
              <a:rPr lang="en-US" smtClean="0"/>
              <a:t>Ducting occurs in semitropical regions, when a layer of air 5 to 100 meters thick with abnormal characteristics forms</a:t>
            </a:r>
          </a:p>
          <a:p>
            <a:pPr eaLnBrk="1" hangingPunct="1"/>
            <a:r>
              <a:rPr lang="en-US" smtClean="0"/>
              <a:t>This is normally the result of a temperature inversion</a:t>
            </a:r>
          </a:p>
          <a:p>
            <a:pPr eaLnBrk="1" hangingPunct="1"/>
            <a:r>
              <a:rPr lang="en-US" smtClean="0"/>
              <a:t>For example, on a warm day after a rainy period, the Sun may heat up the ground and create a layer of warm, moist air</a:t>
            </a:r>
          </a:p>
        </p:txBody>
      </p:sp>
      <p:sp>
        <p:nvSpPr>
          <p:cNvPr id="942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42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5EE219-B06C-4596-995A-560ED5AF4E57}" type="slidenum">
              <a:rPr lang="en-US" smtClean="0"/>
              <a:pPr eaLnBrk="1" hangingPunct="1"/>
              <a:t>89</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501650"/>
            <a:ext cx="8229600" cy="587375"/>
          </a:xfrm>
        </p:spPr>
        <p:txBody>
          <a:bodyPr/>
          <a:lstStyle/>
          <a:p>
            <a:pPr eaLnBrk="1" hangingPunct="1"/>
            <a:r>
              <a:rPr lang="en-US" smtClean="0"/>
              <a:t>Radio Wave Formulas</a:t>
            </a:r>
          </a:p>
        </p:txBody>
      </p:sp>
      <p:sp>
        <p:nvSpPr>
          <p:cNvPr id="12291" name="Rectangle 3"/>
          <p:cNvSpPr>
            <a:spLocks noGrp="1" noChangeArrowheads="1"/>
          </p:cNvSpPr>
          <p:nvPr>
            <p:ph type="body" sz="half" idx="1"/>
          </p:nvPr>
        </p:nvSpPr>
        <p:spPr>
          <a:xfrm>
            <a:off x="381000" y="1598613"/>
            <a:ext cx="8382000" cy="4457700"/>
          </a:xfrm>
        </p:spPr>
        <p:txBody>
          <a:bodyPr/>
          <a:lstStyle/>
          <a:p>
            <a:pPr lvl="1" eaLnBrk="1" hangingPunct="1"/>
            <a:r>
              <a:rPr lang="en-US" smtClean="0"/>
              <a:t>For wavelength in mm for megahertz frequencies</a:t>
            </a:r>
          </a:p>
          <a:p>
            <a:pPr lvl="2" eaLnBrk="1" hangingPunct="1"/>
            <a:endParaRPr lang="en-US" smtClean="0"/>
          </a:p>
          <a:p>
            <a:pPr lvl="2" eaLnBrk="1" hangingPunct="1"/>
            <a:endParaRPr lang="en-US" smtClean="0"/>
          </a:p>
          <a:p>
            <a:pPr lvl="2" eaLnBrk="1" hangingPunct="1"/>
            <a:r>
              <a:rPr lang="en-US" smtClean="0"/>
              <a:t>w = wavelength in mm</a:t>
            </a:r>
          </a:p>
          <a:p>
            <a:pPr lvl="2" eaLnBrk="1" hangingPunct="1"/>
            <a:r>
              <a:rPr lang="en-US" smtClean="0"/>
              <a:t>v = velocity of the radio wave, which is the speed of light in meters per second, in this case divided by 1000</a:t>
            </a:r>
          </a:p>
          <a:p>
            <a:pPr lvl="2" eaLnBrk="1" hangingPunct="1"/>
            <a:r>
              <a:rPr lang="en-US" smtClean="0"/>
              <a:t>f = frequency in megahertz</a:t>
            </a:r>
          </a:p>
        </p:txBody>
      </p:sp>
      <p:graphicFrame>
        <p:nvGraphicFramePr>
          <p:cNvPr id="12292" name="Object 10"/>
          <p:cNvGraphicFramePr>
            <a:graphicFrameLocks noGrp="1" noChangeAspect="1"/>
          </p:cNvGraphicFramePr>
          <p:nvPr>
            <p:ph sz="quarter" idx="2"/>
          </p:nvPr>
        </p:nvGraphicFramePr>
        <p:xfrm>
          <a:off x="1447800" y="2357438"/>
          <a:ext cx="1371600" cy="1089025"/>
        </p:xfrm>
        <a:graphic>
          <a:graphicData uri="http://schemas.openxmlformats.org/presentationml/2006/ole">
            <mc:AlternateContent xmlns:mc="http://schemas.openxmlformats.org/markup-compatibility/2006">
              <mc:Choice xmlns:v="urn:schemas-microsoft-com:vml" Requires="v">
                <p:oleObj spid="_x0000_s12299" name="Equation" r:id="rId3" imgW="799753" imgH="634725" progId="Equation.3">
                  <p:embed/>
                </p:oleObj>
              </mc:Choice>
              <mc:Fallback>
                <p:oleObj name="Equation" r:id="rId3" imgW="799753" imgH="634725" progId="Equation.3">
                  <p:embed/>
                  <p:pic>
                    <p:nvPicPr>
                      <p:cNvPr id="0" name="Object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357438"/>
                        <a:ext cx="137160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3" name="Footer Placeholder 6"/>
          <p:cNvSpPr>
            <a:spLocks noGrp="1"/>
          </p:cNvSpPr>
          <p:nvPr>
            <p:ph type="ftr" sz="quarter" idx="11"/>
          </p:nvPr>
        </p:nvSpPr>
        <p:spPr>
          <a:xfrm>
            <a:off x="2663825" y="6351588"/>
            <a:ext cx="37226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2294" name="Slide Number Placeholder 7"/>
          <p:cNvSpPr>
            <a:spLocks noGrp="1"/>
          </p:cNvSpPr>
          <p:nvPr>
            <p:ph type="sldNum" sz="quarter" idx="12"/>
          </p:nvPr>
        </p:nvSpPr>
        <p:spPr>
          <a:xfrm>
            <a:off x="6518275" y="6403975"/>
            <a:ext cx="21336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D3DA85-8C43-4A70-AC11-6BB48A1B63BE}" type="slidenum">
              <a:rPr lang="en-US" smtClean="0"/>
              <a:pPr eaLnBrk="1" hangingPunct="1"/>
              <a:t>9</a:t>
            </a:fld>
            <a:endParaRPr lang="en-US" smtClean="0"/>
          </a:p>
        </p:txBody>
      </p:sp>
      <p:sp>
        <p:nvSpPr>
          <p:cNvPr id="12295" name="Rectangle 5"/>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12296" name="Rectangle 7"/>
          <p:cNvSpPr>
            <a:spLocks noChangeArrowheads="1"/>
          </p:cNvSpPr>
          <p:nvPr/>
        </p:nvSpPr>
        <p:spPr bwMode="auto">
          <a:xfrm>
            <a:off x="0" y="3109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Ducting</a:t>
            </a:r>
          </a:p>
        </p:txBody>
      </p:sp>
      <p:sp>
        <p:nvSpPr>
          <p:cNvPr id="95235" name="Rectangle 3"/>
          <p:cNvSpPr>
            <a:spLocks noGrp="1" noChangeArrowheads="1"/>
          </p:cNvSpPr>
          <p:nvPr>
            <p:ph idx="1"/>
          </p:nvPr>
        </p:nvSpPr>
        <p:spPr/>
        <p:txBody>
          <a:bodyPr/>
          <a:lstStyle/>
          <a:p>
            <a:pPr eaLnBrk="1" hangingPunct="1"/>
            <a:r>
              <a:rPr lang="en-US" smtClean="0"/>
              <a:t>As the sun goes down, the air a few meters above the ground will cool very quickly, while the moisture in the air near the ground holds the remaining heat there</a:t>
            </a:r>
          </a:p>
          <a:p>
            <a:pPr eaLnBrk="1" hangingPunct="1"/>
            <a:r>
              <a:rPr lang="en-US" smtClean="0"/>
              <a:t>A large difference in temperature occurs between the air near the ground and the air at a height of 10 to 20 meters, resulting in a difference in air pressure</a:t>
            </a:r>
          </a:p>
        </p:txBody>
      </p:sp>
      <p:sp>
        <p:nvSpPr>
          <p:cNvPr id="952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52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0CF07F-BE0C-4D16-A5BB-2AE8ADCCFC66}" type="slidenum">
              <a:rPr lang="en-US" smtClean="0"/>
              <a:pPr eaLnBrk="1" hangingPunct="1"/>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Ducting</a:t>
            </a:r>
          </a:p>
        </p:txBody>
      </p:sp>
      <p:sp>
        <p:nvSpPr>
          <p:cNvPr id="96259" name="Rectangle 3"/>
          <p:cNvSpPr>
            <a:spLocks noGrp="1" noChangeArrowheads="1"/>
          </p:cNvSpPr>
          <p:nvPr>
            <p:ph idx="1"/>
          </p:nvPr>
        </p:nvSpPr>
        <p:spPr/>
        <p:txBody>
          <a:bodyPr/>
          <a:lstStyle/>
          <a:p>
            <a:pPr eaLnBrk="1" hangingPunct="1"/>
            <a:r>
              <a:rPr lang="en-US" smtClean="0"/>
              <a:t>When a radio wave in the VHF or UHF range is transmitted into this air mass, it may bend along the temperature or inversion layer</a:t>
            </a:r>
          </a:p>
          <a:p>
            <a:pPr eaLnBrk="1" hangingPunct="1"/>
            <a:r>
              <a:rPr lang="en-US" smtClean="0"/>
              <a:t>This layer then acts as a channel or duct between the transmitting antenna and an unusually distant receiving antenna that normally would not be able to receive the signal</a:t>
            </a:r>
          </a:p>
        </p:txBody>
      </p:sp>
      <p:sp>
        <p:nvSpPr>
          <p:cNvPr id="9626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62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6A8F376-BB9D-4AA7-A98C-DC6D27F7EB4C}" type="slidenum">
              <a:rPr lang="en-US" smtClean="0"/>
              <a:pPr eaLnBrk="1" hangingPunct="1"/>
              <a:t>91</a:t>
            </a:fld>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smtClean="0"/>
              <a:t>Ducting</a:t>
            </a:r>
          </a:p>
        </p:txBody>
      </p:sp>
      <p:sp>
        <p:nvSpPr>
          <p:cNvPr id="97283" name="Content Placeholder 2"/>
          <p:cNvSpPr>
            <a:spLocks noGrp="1"/>
          </p:cNvSpPr>
          <p:nvPr>
            <p:ph idx="1"/>
          </p:nvPr>
        </p:nvSpPr>
        <p:spPr/>
        <p:txBody>
          <a:bodyPr/>
          <a:lstStyle/>
          <a:p>
            <a:pPr eaLnBrk="1" hangingPunct="1"/>
            <a:r>
              <a:rPr lang="en-US" smtClean="0"/>
              <a:t>Ducting is measured by the k-factor or refractivity gradient</a:t>
            </a:r>
          </a:p>
          <a:p>
            <a:pPr eaLnBrk="1" hangingPunct="1"/>
            <a:r>
              <a:rPr lang="en-US" smtClean="0"/>
              <a:t>The k-factor can change frequently and different regions have different values</a:t>
            </a:r>
          </a:p>
          <a:p>
            <a:pPr eaLnBrk="1" hangingPunct="1"/>
            <a:r>
              <a:rPr lang="en-US" smtClean="0"/>
              <a:t>A k-factor higher than 1 means a microwave signal will tend to bend downward toward the earth</a:t>
            </a:r>
          </a:p>
        </p:txBody>
      </p:sp>
      <p:sp>
        <p:nvSpPr>
          <p:cNvPr id="972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72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5F61A01-8FF4-4595-A64D-DBEADD57A623}" type="slidenum">
              <a:rPr lang="en-US" smtClean="0"/>
              <a:pPr eaLnBrk="1" hangingPunct="1"/>
              <a:t>92</a:t>
            </a:fld>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Ducting</a:t>
            </a:r>
          </a:p>
        </p:txBody>
      </p:sp>
      <p:sp>
        <p:nvSpPr>
          <p:cNvPr id="98307" name="Rectangle 3"/>
          <p:cNvSpPr>
            <a:spLocks noGrp="1" noChangeArrowheads="1"/>
          </p:cNvSpPr>
          <p:nvPr>
            <p:ph idx="1"/>
          </p:nvPr>
        </p:nvSpPr>
        <p:spPr/>
        <p:txBody>
          <a:bodyPr/>
          <a:lstStyle/>
          <a:p>
            <a:pPr eaLnBrk="1" hangingPunct="1"/>
            <a:r>
              <a:rPr lang="en-US" smtClean="0"/>
              <a:t>The result is the radio horizon is now much further away than would normally be the case</a:t>
            </a:r>
          </a:p>
          <a:p>
            <a:pPr eaLnBrk="1" hangingPunct="1"/>
            <a:r>
              <a:rPr lang="en-US" smtClean="0"/>
              <a:t>In other words the signal will curve around the earth when in more typical weather conditions, it would not</a:t>
            </a:r>
          </a:p>
          <a:p>
            <a:pPr eaLnBrk="1" hangingPunct="1"/>
            <a:r>
              <a:rPr lang="en-US" smtClean="0"/>
              <a:t>Moreover, if the k-factor is less than one, then the microwave signal will not travel as far as expected</a:t>
            </a:r>
          </a:p>
        </p:txBody>
      </p:sp>
      <p:sp>
        <p:nvSpPr>
          <p:cNvPr id="9830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83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95C185-1F86-4E90-B260-765AF371ECA0}" type="slidenum">
              <a:rPr lang="en-US" smtClean="0"/>
              <a:pPr eaLnBrk="1" hangingPunct="1"/>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mtClean="0"/>
              <a:t>General Atmospheric Factors</a:t>
            </a:r>
          </a:p>
        </p:txBody>
      </p:sp>
      <p:sp>
        <p:nvSpPr>
          <p:cNvPr id="99331" name="Rectangle 3"/>
          <p:cNvSpPr>
            <a:spLocks noGrp="1" noChangeArrowheads="1"/>
          </p:cNvSpPr>
          <p:nvPr>
            <p:ph idx="1"/>
          </p:nvPr>
        </p:nvSpPr>
        <p:spPr/>
        <p:txBody>
          <a:bodyPr/>
          <a:lstStyle/>
          <a:p>
            <a:pPr eaLnBrk="1" hangingPunct="1"/>
            <a:r>
              <a:rPr lang="en-US" smtClean="0"/>
              <a:t>In addition to the ducting phenomena, temperature changes in general along with other atmospheric factors will commonly produce a daily variance in signal strength</a:t>
            </a:r>
          </a:p>
          <a:p>
            <a:pPr eaLnBrk="1" hangingPunct="1"/>
            <a:r>
              <a:rPr lang="en-US" smtClean="0"/>
              <a:t>As the day goes by the temperature may go up and the humidity down, then as the sun goes down the reverse happens</a:t>
            </a:r>
          </a:p>
          <a:p>
            <a:pPr eaLnBrk="1" hangingPunct="1"/>
            <a:r>
              <a:rPr lang="en-US" smtClean="0"/>
              <a:t>Air density as expressed by atmospheric pressure also affects propagation</a:t>
            </a:r>
          </a:p>
        </p:txBody>
      </p:sp>
      <p:sp>
        <p:nvSpPr>
          <p:cNvPr id="9933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993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C84887-C8FC-4DB6-9A3D-BDF440D961C2}" type="slidenum">
              <a:rPr lang="en-US" smtClean="0"/>
              <a:pPr eaLnBrk="1" hangingPunct="1"/>
              <a:t>94</a:t>
            </a:fld>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pPr eaLnBrk="1" hangingPunct="1"/>
            <a:r>
              <a:rPr lang="en-US" smtClean="0"/>
              <a:t>General Atmospheric Factors</a:t>
            </a:r>
          </a:p>
        </p:txBody>
      </p:sp>
      <p:sp>
        <p:nvSpPr>
          <p:cNvPr id="100355" name="Content Placeholder 2"/>
          <p:cNvSpPr>
            <a:spLocks noGrp="1"/>
          </p:cNvSpPr>
          <p:nvPr>
            <p:ph idx="1"/>
          </p:nvPr>
        </p:nvSpPr>
        <p:spPr/>
        <p:txBody>
          <a:bodyPr/>
          <a:lstStyle/>
          <a:p>
            <a:pPr eaLnBrk="1" hangingPunct="1"/>
            <a:r>
              <a:rPr lang="en-US" smtClean="0"/>
              <a:t>For example, here is a report from a wireless related mailing list concerning these effects</a:t>
            </a:r>
          </a:p>
          <a:p>
            <a:pPr lvl="1" eaLnBrk="1" hangingPunct="1"/>
            <a:r>
              <a:rPr lang="en-US" smtClean="0"/>
              <a:t>I have watched my links long enough now to observe signal  strength patterns and have noticed a very repeatable pattern</a:t>
            </a:r>
          </a:p>
          <a:p>
            <a:pPr lvl="1" eaLnBrk="1" hangingPunct="1"/>
            <a:r>
              <a:rPr lang="en-US" smtClean="0"/>
              <a:t>My strongest signals usually occur near midnight</a:t>
            </a:r>
          </a:p>
        </p:txBody>
      </p:sp>
      <p:sp>
        <p:nvSpPr>
          <p:cNvPr id="1003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03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619E7B-2AEA-40B3-9BBA-95F052953682}" type="slidenum">
              <a:rPr lang="en-US" smtClean="0"/>
              <a:pPr eaLnBrk="1" hangingPunct="1"/>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General Atmospheric Factors</a:t>
            </a:r>
          </a:p>
        </p:txBody>
      </p:sp>
      <p:sp>
        <p:nvSpPr>
          <p:cNvPr id="101379" name="Rectangle 3"/>
          <p:cNvSpPr>
            <a:spLocks noGrp="1" noChangeArrowheads="1"/>
          </p:cNvSpPr>
          <p:nvPr>
            <p:ph idx="1"/>
          </p:nvPr>
        </p:nvSpPr>
        <p:spPr/>
        <p:txBody>
          <a:bodyPr/>
          <a:lstStyle/>
          <a:p>
            <a:pPr lvl="1" eaLnBrk="1" hangingPunct="1"/>
            <a:r>
              <a:rPr lang="en-US" smtClean="0"/>
              <a:t>Then they will fade slightly until around 8 AM, where they come back up a bit until around 2 PM, when they again, slowly fade, until they are the worst around 6-7 pm, where they stay until around 9 pm, where they slowly start back up until around midnight</a:t>
            </a:r>
          </a:p>
        </p:txBody>
      </p:sp>
      <p:sp>
        <p:nvSpPr>
          <p:cNvPr id="10138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13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A72A911-3992-423E-8644-98553C5CC272}" type="slidenum">
              <a:rPr lang="en-US" smtClean="0"/>
              <a:pPr eaLnBrk="1" hangingPunct="1"/>
              <a:t>96</a:t>
            </a:fld>
            <a:endParaRPr 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Environmental Factors</a:t>
            </a:r>
          </a:p>
        </p:txBody>
      </p:sp>
      <p:sp>
        <p:nvSpPr>
          <p:cNvPr id="102403" name="Rectangle 3"/>
          <p:cNvSpPr>
            <a:spLocks noGrp="1" noChangeArrowheads="1"/>
          </p:cNvSpPr>
          <p:nvPr>
            <p:ph idx="1"/>
          </p:nvPr>
        </p:nvSpPr>
        <p:spPr/>
        <p:txBody>
          <a:bodyPr/>
          <a:lstStyle/>
          <a:p>
            <a:pPr eaLnBrk="1" hangingPunct="1"/>
            <a:r>
              <a:rPr lang="en-US" smtClean="0"/>
              <a:t>As radio waves move along in their journey from here to there, they are acted upon by many things</a:t>
            </a:r>
          </a:p>
          <a:p>
            <a:pPr eaLnBrk="1" hangingPunct="1"/>
            <a:r>
              <a:rPr lang="en-US" smtClean="0"/>
              <a:t>Most of these many things are not good</a:t>
            </a:r>
          </a:p>
          <a:p>
            <a:pPr eaLnBrk="1" hangingPunct="1"/>
            <a:r>
              <a:rPr lang="en-US" smtClean="0"/>
              <a:t>Everything an RF signal encounters on its journey has an effect on the signal</a:t>
            </a:r>
          </a:p>
          <a:p>
            <a:pPr eaLnBrk="1" hangingPunct="1"/>
            <a:r>
              <a:rPr lang="en-US" smtClean="0"/>
              <a:t>The effect is usually to make the signal smaller or to changes its direction in some way</a:t>
            </a:r>
          </a:p>
        </p:txBody>
      </p:sp>
      <p:sp>
        <p:nvSpPr>
          <p:cNvPr id="10240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24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ABA8894-E2F4-4A88-93F8-A11DAAAB5F0A}" type="slidenum">
              <a:rPr lang="en-US" smtClean="0"/>
              <a:pPr eaLnBrk="1" hangingPunct="1"/>
              <a:t>97</a:t>
            </a:fld>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mtClean="0"/>
              <a:t>Environmental Factors</a:t>
            </a:r>
          </a:p>
        </p:txBody>
      </p:sp>
      <p:sp>
        <p:nvSpPr>
          <p:cNvPr id="103427" name="Rectangle 3"/>
          <p:cNvSpPr>
            <a:spLocks noGrp="1" noChangeArrowheads="1"/>
          </p:cNvSpPr>
          <p:nvPr>
            <p:ph idx="1"/>
          </p:nvPr>
        </p:nvSpPr>
        <p:spPr/>
        <p:txBody>
          <a:bodyPr/>
          <a:lstStyle/>
          <a:p>
            <a:pPr eaLnBrk="1" hangingPunct="1"/>
            <a:r>
              <a:rPr lang="en-US" smtClean="0"/>
              <a:t>These things that have an effect include</a:t>
            </a:r>
          </a:p>
          <a:p>
            <a:pPr lvl="1" eaLnBrk="1" hangingPunct="1"/>
            <a:r>
              <a:rPr lang="en-US" smtClean="0"/>
              <a:t>Free Space Loss</a:t>
            </a:r>
          </a:p>
          <a:p>
            <a:pPr lvl="1" eaLnBrk="1" hangingPunct="1"/>
            <a:r>
              <a:rPr lang="en-US" smtClean="0"/>
              <a:t>Absorption</a:t>
            </a:r>
          </a:p>
          <a:p>
            <a:pPr lvl="1" eaLnBrk="1" hangingPunct="1"/>
            <a:r>
              <a:rPr lang="en-US" smtClean="0"/>
              <a:t>Reflection</a:t>
            </a:r>
          </a:p>
          <a:p>
            <a:pPr lvl="1" eaLnBrk="1" hangingPunct="1"/>
            <a:r>
              <a:rPr lang="en-US" smtClean="0"/>
              <a:t>Refraction</a:t>
            </a:r>
          </a:p>
          <a:p>
            <a:pPr lvl="1" eaLnBrk="1" hangingPunct="1"/>
            <a:r>
              <a:rPr lang="en-US" smtClean="0"/>
              <a:t>Diffraction</a:t>
            </a:r>
          </a:p>
          <a:p>
            <a:pPr lvl="1" eaLnBrk="1" hangingPunct="1"/>
            <a:r>
              <a:rPr lang="en-US" smtClean="0"/>
              <a:t>Scattering</a:t>
            </a:r>
          </a:p>
        </p:txBody>
      </p:sp>
      <p:sp>
        <p:nvSpPr>
          <p:cNvPr id="10342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342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286136F-83BC-4AFF-8589-7B7B0242E860}" type="slidenum">
              <a:rPr lang="en-US" smtClean="0"/>
              <a:pPr eaLnBrk="1" hangingPunct="1"/>
              <a:t>98</a:t>
            </a:fld>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mtClean="0"/>
              <a:t>Free Space Loss</a:t>
            </a:r>
          </a:p>
        </p:txBody>
      </p:sp>
      <p:sp>
        <p:nvSpPr>
          <p:cNvPr id="104451" name="Rectangle 3"/>
          <p:cNvSpPr>
            <a:spLocks noGrp="1" noChangeArrowheads="1"/>
          </p:cNvSpPr>
          <p:nvPr>
            <p:ph idx="1"/>
          </p:nvPr>
        </p:nvSpPr>
        <p:spPr/>
        <p:txBody>
          <a:bodyPr/>
          <a:lstStyle/>
          <a:p>
            <a:pPr eaLnBrk="1" hangingPunct="1"/>
            <a:r>
              <a:rPr lang="en-US" smtClean="0"/>
              <a:t>The free space loss is the widening out of the signal as it moves away from the antenna</a:t>
            </a:r>
          </a:p>
          <a:p>
            <a:pPr eaLnBrk="1" hangingPunct="1"/>
            <a:r>
              <a:rPr lang="en-US" smtClean="0"/>
              <a:t>The effect is a loss of signal strength at the receiving end of the link</a:t>
            </a:r>
          </a:p>
          <a:p>
            <a:pPr eaLnBrk="1" hangingPunct="1"/>
            <a:r>
              <a:rPr lang="en-US" smtClean="0"/>
              <a:t>Just think of water coming out of a water hose, it can only go so far</a:t>
            </a:r>
          </a:p>
          <a:p>
            <a:pPr eaLnBrk="1" hangingPunct="1"/>
            <a:r>
              <a:rPr lang="en-US" smtClean="0"/>
              <a:t>Propagation loss increases with respect to both distance and frequency</a:t>
            </a:r>
          </a:p>
        </p:txBody>
      </p:sp>
      <p:sp>
        <p:nvSpPr>
          <p:cNvPr id="10445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Copyright 2005-2010 Kenneth M. Chipps Ph.D. www.chipps.com</a:t>
            </a:r>
            <a:endParaRPr lang="en-US"/>
          </a:p>
        </p:txBody>
      </p:sp>
      <p:sp>
        <p:nvSpPr>
          <p:cNvPr id="10445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C4AB1B-A8DC-4B0E-9CDF-CD9A06F45B1A}" type="slidenum">
              <a:rPr lang="en-US" smtClean="0"/>
              <a:pPr eaLnBrk="1" hangingPunct="1"/>
              <a:t>99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11493</TotalTime>
  <Words>7251</Words>
  <Application>Microsoft Office PowerPoint</Application>
  <PresentationFormat>On-screen Show (4:3)</PresentationFormat>
  <Paragraphs>911</Paragraphs>
  <Slides>150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150</vt:i4>
      </vt:variant>
    </vt:vector>
  </HeadingPairs>
  <TitlesOfParts>
    <vt:vector size="153" baseType="lpstr">
      <vt:lpstr>CCNA</vt:lpstr>
      <vt:lpstr>Visio</vt:lpstr>
      <vt:lpstr>Equation</vt:lpstr>
      <vt:lpstr>Radio Frequency Concepts</vt:lpstr>
      <vt:lpstr>Radio Waves</vt:lpstr>
      <vt:lpstr>Radio Waves</vt:lpstr>
      <vt:lpstr>Radio Waves</vt:lpstr>
      <vt:lpstr>Radio Waves</vt:lpstr>
      <vt:lpstr>Wavelength</vt:lpstr>
      <vt:lpstr>Radio Wave Formulas</vt:lpstr>
      <vt:lpstr>Radio Wave Formulas</vt:lpstr>
      <vt:lpstr>Radio Wave Formulas</vt:lpstr>
      <vt:lpstr>Radio Wave Formulas</vt:lpstr>
      <vt:lpstr>Radio Wave Propagation Speed</vt:lpstr>
      <vt:lpstr>Planes</vt:lpstr>
      <vt:lpstr>Planes</vt:lpstr>
      <vt:lpstr>Planes</vt:lpstr>
      <vt:lpstr>Planes</vt:lpstr>
      <vt:lpstr>Polarization</vt:lpstr>
      <vt:lpstr>Polarization</vt:lpstr>
      <vt:lpstr>Polarization</vt:lpstr>
      <vt:lpstr>Polarization</vt:lpstr>
      <vt:lpstr>Polarization</vt:lpstr>
      <vt:lpstr>Incorrect Polarization</vt:lpstr>
      <vt:lpstr>Correct Polarization</vt:lpstr>
      <vt:lpstr>Lab</vt:lpstr>
      <vt:lpstr>Signals</vt:lpstr>
      <vt:lpstr>Signals</vt:lpstr>
      <vt:lpstr>Analog Signal</vt:lpstr>
      <vt:lpstr>Analog Signal</vt:lpstr>
      <vt:lpstr>Analog Signal</vt:lpstr>
      <vt:lpstr>Digital Signal</vt:lpstr>
      <vt:lpstr>Carrier and Information Signals</vt:lpstr>
      <vt:lpstr>Carrier and Information Signals</vt:lpstr>
      <vt:lpstr>Modulation</vt:lpstr>
      <vt:lpstr>Modulation</vt:lpstr>
      <vt:lpstr>Modulation</vt:lpstr>
      <vt:lpstr>Types of Modulation</vt:lpstr>
      <vt:lpstr>AM</vt:lpstr>
      <vt:lpstr>FM</vt:lpstr>
      <vt:lpstr>PM</vt:lpstr>
      <vt:lpstr>PM</vt:lpstr>
      <vt:lpstr>PM</vt:lpstr>
      <vt:lpstr>PM Types</vt:lpstr>
      <vt:lpstr>PM Types</vt:lpstr>
      <vt:lpstr>Signal to Noise Ratio</vt:lpstr>
      <vt:lpstr>Sources of Noise</vt:lpstr>
      <vt:lpstr>Sources of Noise</vt:lpstr>
      <vt:lpstr>Natural Noise</vt:lpstr>
      <vt:lpstr>Natural Noise</vt:lpstr>
      <vt:lpstr>Manmade Noise</vt:lpstr>
      <vt:lpstr>Manmade Noise</vt:lpstr>
      <vt:lpstr>Lab</vt:lpstr>
      <vt:lpstr>Active or Passive</vt:lpstr>
      <vt:lpstr>Loss</vt:lpstr>
      <vt:lpstr>Loss</vt:lpstr>
      <vt:lpstr>Attenuation</vt:lpstr>
      <vt:lpstr>Attenuation</vt:lpstr>
      <vt:lpstr>Attenuation</vt:lpstr>
      <vt:lpstr>Attenuation</vt:lpstr>
      <vt:lpstr>Attenuation</vt:lpstr>
      <vt:lpstr>Attenuation</vt:lpstr>
      <vt:lpstr>Attenuation</vt:lpstr>
      <vt:lpstr>Gain</vt:lpstr>
      <vt:lpstr>Gain</vt:lpstr>
      <vt:lpstr>dBm</vt:lpstr>
      <vt:lpstr>dBi</vt:lpstr>
      <vt:lpstr>Lab</vt:lpstr>
      <vt:lpstr>dBd</vt:lpstr>
      <vt:lpstr>Bandwidth</vt:lpstr>
      <vt:lpstr>Propagation Factors</vt:lpstr>
      <vt:lpstr>Propagation Factors</vt:lpstr>
      <vt:lpstr>Propagation Factors</vt:lpstr>
      <vt:lpstr>Propagation Factors</vt:lpstr>
      <vt:lpstr>Propagation Factors</vt:lpstr>
      <vt:lpstr>Propagation Factors</vt:lpstr>
      <vt:lpstr>Propagation Factors</vt:lpstr>
      <vt:lpstr>Propagation Factors</vt:lpstr>
      <vt:lpstr>Propagation Factors</vt:lpstr>
      <vt:lpstr>Propagation Factors</vt:lpstr>
      <vt:lpstr>Propagation Factors</vt:lpstr>
      <vt:lpstr>Ground Waves</vt:lpstr>
      <vt:lpstr>Ground Waves</vt:lpstr>
      <vt:lpstr>Ground Waves</vt:lpstr>
      <vt:lpstr>Ground Waves</vt:lpstr>
      <vt:lpstr>Ground Waves</vt:lpstr>
      <vt:lpstr>Effect of Earth’s Conductivity</vt:lpstr>
      <vt:lpstr>Effect of Earth’s Conductivity</vt:lpstr>
      <vt:lpstr>Effect of Earth’s Conductivity</vt:lpstr>
      <vt:lpstr>Effect of Earth’s Conductivity</vt:lpstr>
      <vt:lpstr>Ducting</vt:lpstr>
      <vt:lpstr>Ducting</vt:lpstr>
      <vt:lpstr>Ducting</vt:lpstr>
      <vt:lpstr>Ducting</vt:lpstr>
      <vt:lpstr>Ducting</vt:lpstr>
      <vt:lpstr>Ducting</vt:lpstr>
      <vt:lpstr>General Atmospheric Factors</vt:lpstr>
      <vt:lpstr>General Atmospheric Factors</vt:lpstr>
      <vt:lpstr>General Atmospheric Factors</vt:lpstr>
      <vt:lpstr>Environmental Factors</vt:lpstr>
      <vt:lpstr>Environmental Factors</vt:lpstr>
      <vt:lpstr>Free Space Loss</vt:lpstr>
      <vt:lpstr>Free Space Loss</vt:lpstr>
      <vt:lpstr>Free Space Path Loss</vt:lpstr>
      <vt:lpstr>Lab</vt:lpstr>
      <vt:lpstr>Absorption</vt:lpstr>
      <vt:lpstr>Absorption</vt:lpstr>
      <vt:lpstr>Absorption</vt:lpstr>
      <vt:lpstr>Absorption</vt:lpstr>
      <vt:lpstr>Absorption</vt:lpstr>
      <vt:lpstr>Absorption</vt:lpstr>
      <vt:lpstr>Absorption</vt:lpstr>
      <vt:lpstr>Absorption</vt:lpstr>
      <vt:lpstr>Absorption</vt:lpstr>
      <vt:lpstr>Absorption</vt:lpstr>
      <vt:lpstr>Absorption</vt:lpstr>
      <vt:lpstr>Lab</vt:lpstr>
      <vt:lpstr>Reflection</vt:lpstr>
      <vt:lpstr>Reflection</vt:lpstr>
      <vt:lpstr>Reflection</vt:lpstr>
      <vt:lpstr>Reflection</vt:lpstr>
      <vt:lpstr>Refraction</vt:lpstr>
      <vt:lpstr>Refraction</vt:lpstr>
      <vt:lpstr>Refraction</vt:lpstr>
      <vt:lpstr>Refraction</vt:lpstr>
      <vt:lpstr>Diffraction</vt:lpstr>
      <vt:lpstr>Diffraction</vt:lpstr>
      <vt:lpstr>Diffraction</vt:lpstr>
      <vt:lpstr>Scattering</vt:lpstr>
      <vt:lpstr>Scattering</vt:lpstr>
      <vt:lpstr>Scattering</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Link Budget</vt:lpstr>
      <vt:lpstr>Lab</vt:lpstr>
      <vt:lpstr>Interference Temperature</vt:lpstr>
      <vt:lpstr>Interference Temperature</vt:lpstr>
      <vt:lpstr>Interference Temperature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Radio Frequency Concepts</dc:title>
  <dc:creator>Kenneth M. Chipps Ph.D.</dc:creator>
  <cp:lastModifiedBy>Kenneth M. Chipps Ph.D.</cp:lastModifiedBy>
  <cp:revision>430</cp:revision>
  <dcterms:created xsi:type="dcterms:W3CDTF">2000-09-27T16:26:34Z</dcterms:created>
  <dcterms:modified xsi:type="dcterms:W3CDTF">2013-01-07T18:15:18Z</dcterms:modified>
</cp:coreProperties>
</file>