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35"/>
  </p:notesMasterIdLst>
  <p:handoutMasterIdLst>
    <p:handoutMasterId r:id="rId236"/>
  </p:handoutMasterIdLst>
  <p:sldIdLst>
    <p:sldId id="546" r:id="rId2"/>
    <p:sldId id="305" r:id="rId3"/>
    <p:sldId id="547" r:id="rId4"/>
    <p:sldId id="528" r:id="rId5"/>
    <p:sldId id="308" r:id="rId6"/>
    <p:sldId id="517" r:id="rId7"/>
    <p:sldId id="312" r:id="rId8"/>
    <p:sldId id="518" r:id="rId9"/>
    <p:sldId id="306" r:id="rId10"/>
    <p:sldId id="316" r:id="rId11"/>
    <p:sldId id="548" r:id="rId12"/>
    <p:sldId id="318" r:id="rId13"/>
    <p:sldId id="549" r:id="rId14"/>
    <p:sldId id="454" r:id="rId15"/>
    <p:sldId id="455" r:id="rId16"/>
    <p:sldId id="550" r:id="rId17"/>
    <p:sldId id="456" r:id="rId18"/>
    <p:sldId id="551" r:id="rId19"/>
    <p:sldId id="457" r:id="rId20"/>
    <p:sldId id="552" r:id="rId21"/>
    <p:sldId id="319" r:id="rId22"/>
    <p:sldId id="553" r:id="rId23"/>
    <p:sldId id="320" r:id="rId24"/>
    <p:sldId id="321" r:id="rId25"/>
    <p:sldId id="322" r:id="rId26"/>
    <p:sldId id="453" r:id="rId27"/>
    <p:sldId id="554" r:id="rId28"/>
    <p:sldId id="451" r:id="rId29"/>
    <p:sldId id="555" r:id="rId30"/>
    <p:sldId id="460" r:id="rId31"/>
    <p:sldId id="538" r:id="rId32"/>
    <p:sldId id="556" r:id="rId33"/>
    <p:sldId id="477" r:id="rId34"/>
    <p:sldId id="605" r:id="rId35"/>
    <p:sldId id="465" r:id="rId36"/>
    <p:sldId id="466" r:id="rId37"/>
    <p:sldId id="467" r:id="rId38"/>
    <p:sldId id="468" r:id="rId39"/>
    <p:sldId id="472" r:id="rId40"/>
    <p:sldId id="557" r:id="rId41"/>
    <p:sldId id="473" r:id="rId42"/>
    <p:sldId id="474" r:id="rId43"/>
    <p:sldId id="475" r:id="rId44"/>
    <p:sldId id="558" r:id="rId45"/>
    <p:sldId id="478" r:id="rId46"/>
    <p:sldId id="323" r:id="rId47"/>
    <p:sldId id="559" r:id="rId48"/>
    <p:sldId id="324" r:id="rId49"/>
    <p:sldId id="325" r:id="rId50"/>
    <p:sldId id="326" r:id="rId51"/>
    <p:sldId id="331" r:id="rId52"/>
    <p:sldId id="332" r:id="rId53"/>
    <p:sldId id="604" r:id="rId54"/>
    <p:sldId id="333" r:id="rId55"/>
    <p:sldId id="334" r:id="rId56"/>
    <p:sldId id="561" r:id="rId57"/>
    <p:sldId id="335" r:id="rId58"/>
    <p:sldId id="606" r:id="rId59"/>
    <p:sldId id="344" r:id="rId60"/>
    <p:sldId id="562" r:id="rId61"/>
    <p:sldId id="346" r:id="rId62"/>
    <p:sldId id="607" r:id="rId63"/>
    <p:sldId id="347" r:id="rId64"/>
    <p:sldId id="348" r:id="rId65"/>
    <p:sldId id="349" r:id="rId66"/>
    <p:sldId id="350" r:id="rId67"/>
    <p:sldId id="563" r:id="rId68"/>
    <p:sldId id="352" r:id="rId69"/>
    <p:sldId id="353" r:id="rId70"/>
    <p:sldId id="354" r:id="rId71"/>
    <p:sldId id="355" r:id="rId72"/>
    <p:sldId id="356" r:id="rId73"/>
    <p:sldId id="564" r:id="rId74"/>
    <p:sldId id="526" r:id="rId75"/>
    <p:sldId id="542" r:id="rId76"/>
    <p:sldId id="357" r:id="rId77"/>
    <p:sldId id="358" r:id="rId78"/>
    <p:sldId id="495" r:id="rId79"/>
    <p:sldId id="496" r:id="rId80"/>
    <p:sldId id="565" r:id="rId81"/>
    <p:sldId id="608" r:id="rId82"/>
    <p:sldId id="359" r:id="rId83"/>
    <p:sldId id="360" r:id="rId84"/>
    <p:sldId id="498" r:id="rId85"/>
    <p:sldId id="362" r:id="rId86"/>
    <p:sldId id="363" r:id="rId87"/>
    <p:sldId id="499" r:id="rId88"/>
    <p:sldId id="609" r:id="rId89"/>
    <p:sldId id="544" r:id="rId90"/>
    <p:sldId id="566" r:id="rId91"/>
    <p:sldId id="612" r:id="rId92"/>
    <p:sldId id="613" r:id="rId93"/>
    <p:sldId id="616" r:id="rId94"/>
    <p:sldId id="614" r:id="rId95"/>
    <p:sldId id="617" r:id="rId96"/>
    <p:sldId id="618" r:id="rId97"/>
    <p:sldId id="372" r:id="rId98"/>
    <p:sldId id="373" r:id="rId99"/>
    <p:sldId id="377" r:id="rId100"/>
    <p:sldId id="510" r:id="rId101"/>
    <p:sldId id="379" r:id="rId102"/>
    <p:sldId id="374" r:id="rId103"/>
    <p:sldId id="571" r:id="rId104"/>
    <p:sldId id="540" r:id="rId105"/>
    <p:sldId id="508" r:id="rId106"/>
    <p:sldId id="515" r:id="rId107"/>
    <p:sldId id="505" r:id="rId108"/>
    <p:sldId id="380" r:id="rId109"/>
    <p:sldId id="572" r:id="rId110"/>
    <p:sldId id="381" r:id="rId111"/>
    <p:sldId id="382" r:id="rId112"/>
    <p:sldId id="383" r:id="rId113"/>
    <p:sldId id="384" r:id="rId114"/>
    <p:sldId id="600" r:id="rId115"/>
    <p:sldId id="461" r:id="rId116"/>
    <p:sldId id="573" r:id="rId117"/>
    <p:sldId id="463" r:id="rId118"/>
    <p:sldId id="500" r:id="rId119"/>
    <p:sldId id="385" r:id="rId120"/>
    <p:sldId id="603" r:id="rId121"/>
    <p:sldId id="386" r:id="rId122"/>
    <p:sldId id="387" r:id="rId123"/>
    <p:sldId id="574" r:id="rId124"/>
    <p:sldId id="388" r:id="rId125"/>
    <p:sldId id="575" r:id="rId126"/>
    <p:sldId id="470" r:id="rId127"/>
    <p:sldId id="479" r:id="rId128"/>
    <p:sldId id="501" r:id="rId129"/>
    <p:sldId id="481" r:id="rId130"/>
    <p:sldId id="502" r:id="rId131"/>
    <p:sldId id="482" r:id="rId132"/>
    <p:sldId id="576" r:id="rId133"/>
    <p:sldId id="469" r:id="rId134"/>
    <p:sldId id="389" r:id="rId135"/>
    <p:sldId id="506" r:id="rId136"/>
    <p:sldId id="390" r:id="rId137"/>
    <p:sldId id="464" r:id="rId138"/>
    <p:sldId id="391" r:id="rId139"/>
    <p:sldId id="514" r:id="rId140"/>
    <p:sldId id="507" r:id="rId141"/>
    <p:sldId id="619" r:id="rId142"/>
    <p:sldId id="625" r:id="rId143"/>
    <p:sldId id="628" r:id="rId144"/>
    <p:sldId id="624" r:id="rId145"/>
    <p:sldId id="627" r:id="rId146"/>
    <p:sldId id="610" r:id="rId147"/>
    <p:sldId id="392" r:id="rId148"/>
    <p:sldId id="579" r:id="rId149"/>
    <p:sldId id="622" r:id="rId150"/>
    <p:sldId id="623" r:id="rId151"/>
    <p:sldId id="393" r:id="rId152"/>
    <p:sldId id="394" r:id="rId153"/>
    <p:sldId id="580" r:id="rId154"/>
    <p:sldId id="395" r:id="rId155"/>
    <p:sldId id="581" r:id="rId156"/>
    <p:sldId id="396" r:id="rId157"/>
    <p:sldId id="471" r:id="rId158"/>
    <p:sldId id="397" r:id="rId159"/>
    <p:sldId id="398" r:id="rId160"/>
    <p:sldId id="582" r:id="rId161"/>
    <p:sldId id="399" r:id="rId162"/>
    <p:sldId id="583" r:id="rId163"/>
    <p:sldId id="402" r:id="rId164"/>
    <p:sldId id="403" r:id="rId165"/>
    <p:sldId id="404" r:id="rId166"/>
    <p:sldId id="405" r:id="rId167"/>
    <p:sldId id="584" r:id="rId168"/>
    <p:sldId id="406" r:id="rId169"/>
    <p:sldId id="407" r:id="rId170"/>
    <p:sldId id="408" r:id="rId171"/>
    <p:sldId id="585" r:id="rId172"/>
    <p:sldId id="409" r:id="rId173"/>
    <p:sldId id="410" r:id="rId174"/>
    <p:sldId id="411" r:id="rId175"/>
    <p:sldId id="412" r:id="rId176"/>
    <p:sldId id="586" r:id="rId177"/>
    <p:sldId id="414" r:id="rId178"/>
    <p:sldId id="416" r:id="rId179"/>
    <p:sldId id="418" r:id="rId180"/>
    <p:sldId id="419" r:id="rId181"/>
    <p:sldId id="420" r:id="rId182"/>
    <p:sldId id="422" r:id="rId183"/>
    <p:sldId id="423" r:id="rId184"/>
    <p:sldId id="587" r:id="rId185"/>
    <p:sldId id="424" r:id="rId186"/>
    <p:sldId id="425" r:id="rId187"/>
    <p:sldId id="427" r:id="rId188"/>
    <p:sldId id="428" r:id="rId189"/>
    <p:sldId id="588" r:id="rId190"/>
    <p:sldId id="429" r:id="rId191"/>
    <p:sldId id="430" r:id="rId192"/>
    <p:sldId id="431" r:id="rId193"/>
    <p:sldId id="589" r:id="rId194"/>
    <p:sldId id="432" r:id="rId195"/>
    <p:sldId id="434" r:id="rId196"/>
    <p:sldId id="435" r:id="rId197"/>
    <p:sldId id="436" r:id="rId198"/>
    <p:sldId id="437" r:id="rId199"/>
    <p:sldId id="519" r:id="rId200"/>
    <p:sldId id="439" r:id="rId201"/>
    <p:sldId id="440" r:id="rId202"/>
    <p:sldId id="441" r:id="rId203"/>
    <p:sldId id="442" r:id="rId204"/>
    <p:sldId id="590" r:id="rId205"/>
    <p:sldId id="443" r:id="rId206"/>
    <p:sldId id="444" r:id="rId207"/>
    <p:sldId id="445" r:id="rId208"/>
    <p:sldId id="601" r:id="rId209"/>
    <p:sldId id="446" r:id="rId210"/>
    <p:sldId id="591" r:id="rId211"/>
    <p:sldId id="602" r:id="rId212"/>
    <p:sldId id="447" r:id="rId213"/>
    <p:sldId id="449" r:id="rId214"/>
    <p:sldId id="592" r:id="rId215"/>
    <p:sldId id="527" r:id="rId216"/>
    <p:sldId id="529" r:id="rId217"/>
    <p:sldId id="593" r:id="rId218"/>
    <p:sldId id="543" r:id="rId219"/>
    <p:sldId id="532" r:id="rId220"/>
    <p:sldId id="530" r:id="rId221"/>
    <p:sldId id="594" r:id="rId222"/>
    <p:sldId id="533" r:id="rId223"/>
    <p:sldId id="595" r:id="rId224"/>
    <p:sldId id="531" r:id="rId225"/>
    <p:sldId id="596" r:id="rId226"/>
    <p:sldId id="534" r:id="rId227"/>
    <p:sldId id="597" r:id="rId228"/>
    <p:sldId id="535" r:id="rId229"/>
    <p:sldId id="536" r:id="rId230"/>
    <p:sldId id="598" r:id="rId231"/>
    <p:sldId id="537" r:id="rId232"/>
    <p:sldId id="611" r:id="rId233"/>
    <p:sldId id="599" r:id="rId234"/>
  </p:sldIdLst>
  <p:sldSz cx="9144000" cy="6858000" type="screen4x3"/>
  <p:notesSz cx="6934200" cy="9118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39" autoAdjust="0"/>
  </p:normalViewPr>
  <p:slideViewPr>
    <p:cSldViewPr snapToGrid="0">
      <p:cViewPr varScale="1">
        <p:scale>
          <a:sx n="52" d="100"/>
          <a:sy n="52" d="100"/>
        </p:scale>
        <p:origin x="-13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presProps" Target="presProps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viewProps" Target="viewProp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tableStyles" Target="tableStyles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notesMaster" Target="notesMasters/notesMaster1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handoutMaster" Target="handoutMasters/handoutMaster1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72ED852-0C0B-4DF4-B1A6-40868B69C3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4415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>
            <a:lvl1pPr algn="r"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1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332288"/>
            <a:ext cx="508635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defTabSz="917575">
              <a:defRPr sz="1200" dirty="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9063" y="8662988"/>
            <a:ext cx="3005137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10" tIns="45856" rIns="91710" bIns="45856" numCol="1" anchor="b" anchorCtr="0" compatLnSpc="1">
            <a:prstTxWarp prst="textNoShape">
              <a:avLst/>
            </a:prstTxWarp>
          </a:bodyPr>
          <a:lstStyle>
            <a:lvl1pPr algn="r" defTabSz="917575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D3336C3-1731-4DA0-AC00-1A79F2F5327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69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2AE5-1FC3-4132-9F5F-6CE22FE03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1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57583-86CC-4F9C-B7FD-E1379A1C9B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40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AC6A4-8513-4CFB-9DE2-46E180374D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22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8680B-DC16-44D9-AB02-93084FDB97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874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2411-1C35-4954-8430-A69E79B828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87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AB1E24-5D33-4183-8697-8A95BA8453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0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87C11-FD71-4BDE-9916-DA5621CD44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28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3EB0D-1E9D-4599-9A06-5A74BC0DF8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90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09CE3-46AA-45FA-95DF-6C955591DE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569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C1143-C231-43A6-966B-FF6D2E1843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93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2A43F-F010-4DCC-9DE2-D7F1EBBA7D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46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0A3CD-4F13-4609-97BE-745766B084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57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13A01-91DC-44E1-9EB4-D3F0A0F83B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01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A2808-ABFB-4C71-B1BF-D6B3FB9B6C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92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Copyright 2005-2012 Kenneth M. Chipps Ph.D. www.chipps.com</a:t>
            </a:r>
            <a:endParaRPr lang="en-US" dirty="0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EA95FAE-0199-487B-9635-722427D604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0.wmf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Radio Frequency Systems Basic Parts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Last Update 2012.03.27</a:t>
            </a:r>
          </a:p>
          <a:p>
            <a:pPr eaLnBrk="1" hangingPunct="1"/>
            <a:r>
              <a:rPr lang="en-US" sz="2400" smtClean="0"/>
              <a:t>1.4.0</a:t>
            </a:r>
          </a:p>
        </p:txBody>
      </p:sp>
      <p:sp>
        <p:nvSpPr>
          <p:cNvPr id="3076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0132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4D4FE9-5A38-4436-8C71-B118B5A8868F}" type="slidenum">
              <a:rPr lang="en-US" smtClean="0"/>
              <a:pPr eaLnBrk="1" hangingPunct="1"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Antenna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Every radio frequency wireless system must have an antenna</a:t>
            </a:r>
          </a:p>
          <a:p>
            <a:pPr eaLnBrk="1" hangingPunct="1"/>
            <a:r>
              <a:rPr lang="en-US" smtClean="0"/>
              <a:t>You may not see it</a:t>
            </a:r>
          </a:p>
          <a:p>
            <a:pPr eaLnBrk="1" hangingPunct="1"/>
            <a:r>
              <a:rPr lang="en-US" smtClean="0"/>
              <a:t>You may not recognize it, if you do see it</a:t>
            </a:r>
          </a:p>
          <a:p>
            <a:pPr eaLnBrk="1" hangingPunct="1"/>
            <a:r>
              <a:rPr lang="en-US" smtClean="0"/>
              <a:t>But it must be there somewhere</a:t>
            </a:r>
          </a:p>
        </p:txBody>
      </p:sp>
      <p:sp>
        <p:nvSpPr>
          <p:cNvPr id="122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65D293-75A4-4133-A474-64F21EC181A7}" type="slidenum">
              <a:rPr lang="en-US" smtClean="0"/>
              <a:pPr eaLnBrk="1" hangingPunct="1"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Dipole Design</a:t>
            </a:r>
          </a:p>
        </p:txBody>
      </p:sp>
      <p:pic>
        <p:nvPicPr>
          <p:cNvPr id="104451" name="Picture 4" descr="Dipol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0388" y="1204913"/>
            <a:ext cx="411162" cy="4891087"/>
          </a:xfrm>
        </p:spPr>
      </p:pic>
      <p:sp>
        <p:nvSpPr>
          <p:cNvPr id="1044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44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36226B-4C14-48E0-B70D-3A310060AB77}" type="slidenum">
              <a:rPr lang="en-US" smtClean="0"/>
              <a:pPr eaLnBrk="1" hangingPunct="1"/>
              <a:t>100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Dipole Radiation Pattern</a:t>
            </a:r>
          </a:p>
        </p:txBody>
      </p:sp>
      <p:pic>
        <p:nvPicPr>
          <p:cNvPr id="105475" name="Picture 5" descr="FigureEightPatt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2900" y="1228725"/>
            <a:ext cx="6018213" cy="5014913"/>
          </a:xfrm>
        </p:spPr>
      </p:pic>
      <p:sp>
        <p:nvSpPr>
          <p:cNvPr id="1054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54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CDA1DF-4625-4FDA-812A-3AA542665C29}" type="slidenum">
              <a:rPr lang="en-US" smtClean="0"/>
              <a:pPr eaLnBrk="1" hangingPunct="1"/>
              <a:t>101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Antenna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vertical antenna looks like the name sounds</a:t>
            </a:r>
          </a:p>
          <a:p>
            <a:pPr eaLnBrk="1" hangingPunct="1"/>
            <a:r>
              <a:rPr lang="en-US" smtClean="0"/>
              <a:t>It sticks up in the air</a:t>
            </a:r>
          </a:p>
          <a:p>
            <a:pPr eaLnBrk="1" hangingPunct="1"/>
            <a:r>
              <a:rPr lang="en-US" smtClean="0"/>
              <a:t>A vertical antenna’s radiation pattern extends in all directions from the unit</a:t>
            </a:r>
          </a:p>
          <a:p>
            <a:pPr eaLnBrk="1" hangingPunct="1"/>
            <a:r>
              <a:rPr lang="en-US" smtClean="0"/>
              <a:t>It looks very much like a donut, in that there is little radiation directly above or below the antenna</a:t>
            </a:r>
          </a:p>
        </p:txBody>
      </p:sp>
      <p:sp>
        <p:nvSpPr>
          <p:cNvPr id="1065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65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DF94DF-F196-49B0-98E5-BE8A40E87DF7}" type="slidenum">
              <a:rPr lang="en-US" smtClean="0"/>
              <a:pPr eaLnBrk="1" hangingPunct="1"/>
              <a:t>102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Antenna</a:t>
            </a:r>
          </a:p>
        </p:txBody>
      </p:sp>
      <p:sp>
        <p:nvSpPr>
          <p:cNvPr id="1075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power drops as the distance from the antenna increases</a:t>
            </a:r>
          </a:p>
          <a:p>
            <a:pPr eaLnBrk="1" hangingPunct="1"/>
            <a:r>
              <a:rPr lang="en-US" smtClean="0"/>
              <a:t>As the omnidirectional antenna’s gain goes up, the pattern height goes down into more of a pancake shape</a:t>
            </a:r>
          </a:p>
          <a:p>
            <a:pPr eaLnBrk="1" hangingPunct="1"/>
            <a:r>
              <a:rPr lang="en-US" smtClean="0"/>
              <a:t>This is a very common type of antenna</a:t>
            </a:r>
          </a:p>
          <a:p>
            <a:pPr eaLnBrk="1" hangingPunct="1"/>
            <a:r>
              <a:rPr lang="en-US" smtClean="0"/>
              <a:t>Internally a vertical antenna is a series of stacked dipoles</a:t>
            </a:r>
          </a:p>
        </p:txBody>
      </p:sp>
      <p:sp>
        <p:nvSpPr>
          <p:cNvPr id="1075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75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D619E73-F5CE-4694-AAE6-BFA601050BEE}" type="slidenum">
              <a:rPr lang="en-US" smtClean="0"/>
              <a:pPr eaLnBrk="1" hangingPunct="1"/>
              <a:t>103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Antenna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more dipole elements are added the gain of the antenna increases</a:t>
            </a:r>
          </a:p>
        </p:txBody>
      </p:sp>
      <p:sp>
        <p:nvSpPr>
          <p:cNvPr id="1085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85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435AC55-005C-44E9-A09C-AC6179908AC3}" type="slidenum">
              <a:rPr lang="en-US" smtClean="0"/>
              <a:pPr eaLnBrk="1" hangingPunct="1"/>
              <a:t>104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Design – Outside</a:t>
            </a:r>
          </a:p>
        </p:txBody>
      </p:sp>
      <p:pic>
        <p:nvPicPr>
          <p:cNvPr id="109571" name="Picture 4" descr="Vertic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8350" y="1219200"/>
            <a:ext cx="5186363" cy="4829175"/>
          </a:xfrm>
        </p:spPr>
      </p:pic>
      <p:sp>
        <p:nvSpPr>
          <p:cNvPr id="1095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95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91654C-8F36-4A7B-A818-0B6CB2227499}" type="slidenum">
              <a:rPr lang="en-US" smtClean="0"/>
              <a:pPr eaLnBrk="1" hangingPunct="1"/>
              <a:t>105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Design - Indoor</a:t>
            </a:r>
          </a:p>
        </p:txBody>
      </p:sp>
      <p:pic>
        <p:nvPicPr>
          <p:cNvPr id="1105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9" t="22887" r="32059" b="11958"/>
          <a:stretch>
            <a:fillRect/>
          </a:stretch>
        </p:blipFill>
        <p:spPr>
          <a:xfrm>
            <a:off x="1905000" y="1393825"/>
            <a:ext cx="5307013" cy="4737100"/>
          </a:xfrm>
        </p:spPr>
      </p:pic>
      <p:sp>
        <p:nvSpPr>
          <p:cNvPr id="1105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05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9829C1-6A4D-4DAE-B825-230EA0F5B8F4}" type="slidenum">
              <a:rPr lang="en-US" smtClean="0"/>
              <a:pPr eaLnBrk="1" hangingPunct="1"/>
              <a:t>106</a:t>
            </a:fld>
            <a:endParaRPr lang="en-US" smtClean="0"/>
          </a:p>
        </p:txBody>
      </p:sp>
      <p:sp>
        <p:nvSpPr>
          <p:cNvPr id="110598" name="Text Box 6"/>
          <p:cNvSpPr txBox="1">
            <a:spLocks noChangeArrowheads="1"/>
          </p:cNvSpPr>
          <p:nvPr/>
        </p:nvSpPr>
        <p:spPr bwMode="auto">
          <a:xfrm>
            <a:off x="266700" y="4557713"/>
            <a:ext cx="1604963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Antenna is mounted to a ceiling tile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7566025" y="1838325"/>
            <a:ext cx="1325563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Antenna diameter is 88 mm or 3.5 inches</a:t>
            </a:r>
          </a:p>
        </p:txBody>
      </p:sp>
      <p:sp>
        <p:nvSpPr>
          <p:cNvPr id="110600" name="Line 8"/>
          <p:cNvSpPr>
            <a:spLocks noChangeShapeType="1"/>
          </p:cNvSpPr>
          <p:nvPr/>
        </p:nvSpPr>
        <p:spPr bwMode="auto">
          <a:xfrm flipV="1">
            <a:off x="1827213" y="4908550"/>
            <a:ext cx="1139825" cy="242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0601" name="Line 9"/>
          <p:cNvSpPr>
            <a:spLocks noChangeShapeType="1"/>
          </p:cNvSpPr>
          <p:nvPr/>
        </p:nvSpPr>
        <p:spPr bwMode="auto">
          <a:xfrm flipH="1">
            <a:off x="5019675" y="2687638"/>
            <a:ext cx="2425700" cy="1174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Vertical Radiation Pattern</a:t>
            </a:r>
          </a:p>
        </p:txBody>
      </p:sp>
      <p:pic>
        <p:nvPicPr>
          <p:cNvPr id="111619" name="Picture 14" descr="DoughnutPatter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4225" y="1196975"/>
            <a:ext cx="4856163" cy="5026025"/>
          </a:xfrm>
        </p:spPr>
      </p:pic>
      <p:sp>
        <p:nvSpPr>
          <p:cNvPr id="1116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16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C3F8E9A-C71D-438B-9DC1-56061495FA8E}" type="slidenum">
              <a:rPr lang="en-US" smtClean="0"/>
              <a:pPr eaLnBrk="1" hangingPunct="1"/>
              <a:t>107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Parabolic Dish or Grid Antenna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Not used in LANs, but widely used in CANs and MANs, is the parabolic dish or grid antenna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parabolic antenna can take several forms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general they are circular or square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circular, they look like a small satellite dish</a:t>
            </a:r>
          </a:p>
        </p:txBody>
      </p:sp>
      <p:sp>
        <p:nvSpPr>
          <p:cNvPr id="1126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26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EFF113-0A45-454B-8174-3B6B63CFE96B}" type="slidenum">
              <a:rPr lang="en-US" smtClean="0"/>
              <a:pPr eaLnBrk="1" hangingPunct="1"/>
              <a:t>108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Parabolic Dish or Grid Antenna</a:t>
            </a:r>
          </a:p>
        </p:txBody>
      </p:sp>
      <p:sp>
        <p:nvSpPr>
          <p:cNvPr id="1136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If square, they look like a wire grid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even more gain and directivity a shield can be placed around the dish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is a short cylinder on to the front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type of antenna is a unidirectional antenna, meaning that it transmits in one specific direction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Which is the direction at which the antenna is pointed</a:t>
            </a:r>
          </a:p>
        </p:txBody>
      </p:sp>
      <p:sp>
        <p:nvSpPr>
          <p:cNvPr id="1136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36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DBC36C-8043-4A59-B689-7DB65EAC110A}" type="slidenum">
              <a:rPr lang="en-US" smtClean="0"/>
              <a:pPr eaLnBrk="1" hangingPunct="1"/>
              <a:t>109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Antenna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antenna does only one thing, it converts electrical signals coming from a conductor into airborne waves or it converts airborne waves into electrical signals to be sent down a conductor</a:t>
            </a:r>
          </a:p>
          <a:p>
            <a:pPr eaLnBrk="1" hangingPunct="1"/>
            <a:r>
              <a:rPr lang="en-US" smtClean="0"/>
              <a:t>Being a resonant device it operates efficiently over a narrow frequency band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3868AE-3B55-4B99-BB30-C7E110012416}" type="slidenum">
              <a:rPr lang="en-US" smtClean="0"/>
              <a:pPr eaLnBrk="1" hangingPunct="1"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Parabolic Dish Design</a:t>
            </a:r>
          </a:p>
        </p:txBody>
      </p:sp>
      <p:pic>
        <p:nvPicPr>
          <p:cNvPr id="114691" name="Picture 5" descr="Dis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8963" y="1328738"/>
            <a:ext cx="5565775" cy="4765675"/>
          </a:xfrm>
        </p:spPr>
      </p:pic>
      <p:sp>
        <p:nvSpPr>
          <p:cNvPr id="1146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46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65ACAE-DA20-4716-AF87-7539D0B8E31F}" type="slidenum">
              <a:rPr lang="en-US" smtClean="0"/>
              <a:pPr eaLnBrk="1" hangingPunct="1"/>
              <a:t>110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Parabolic Grid Design</a:t>
            </a:r>
          </a:p>
        </p:txBody>
      </p:sp>
      <p:pic>
        <p:nvPicPr>
          <p:cNvPr id="1157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77"/>
          <a:stretch>
            <a:fillRect/>
          </a:stretch>
        </p:blipFill>
        <p:spPr>
          <a:xfrm>
            <a:off x="2692400" y="1716088"/>
            <a:ext cx="3727450" cy="3795712"/>
          </a:xfrm>
        </p:spPr>
      </p:pic>
      <p:sp>
        <p:nvSpPr>
          <p:cNvPr id="1157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57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9AD085-F750-49D0-9067-5F07322908CB}" type="slidenum">
              <a:rPr lang="en-US" smtClean="0"/>
              <a:pPr eaLnBrk="1" hangingPunct="1"/>
              <a:t>111</a:t>
            </a:fld>
            <a:endParaRPr lang="en-US" smtClean="0"/>
          </a:p>
        </p:txBody>
      </p: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5429250" y="5311775"/>
            <a:ext cx="609600" cy="8143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19" name="Rectangle 7"/>
          <p:cNvSpPr>
            <a:spLocks noChangeArrowheads="1"/>
          </p:cNvSpPr>
          <p:nvPr/>
        </p:nvSpPr>
        <p:spPr bwMode="auto">
          <a:xfrm>
            <a:off x="2201863" y="1495425"/>
            <a:ext cx="4665662" cy="4576763"/>
          </a:xfrm>
          <a:prstGeom prst="rect">
            <a:avLst/>
          </a:prstGeom>
          <a:solidFill>
            <a:srgbClr val="0066CC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720" name="Rectangle 11"/>
          <p:cNvSpPr>
            <a:spLocks noChangeArrowheads="1"/>
          </p:cNvSpPr>
          <p:nvPr/>
        </p:nvSpPr>
        <p:spPr bwMode="auto">
          <a:xfrm>
            <a:off x="4705350" y="5510213"/>
            <a:ext cx="290513" cy="6429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Parabolic Radiation Pattern</a:t>
            </a:r>
          </a:p>
        </p:txBody>
      </p:sp>
      <p:pic>
        <p:nvPicPr>
          <p:cNvPr id="116739" name="Picture 13" descr="SmallElliptic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3463" y="2254250"/>
            <a:ext cx="7077075" cy="2543175"/>
          </a:xfrm>
        </p:spPr>
      </p:pic>
      <p:sp>
        <p:nvSpPr>
          <p:cNvPr id="1167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67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A93E9D-D433-4552-8015-D7A3E3EC69BA}" type="slidenum">
              <a:rPr lang="en-US" smtClean="0"/>
              <a:pPr eaLnBrk="1" hangingPunct="1"/>
              <a:t>112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Yagi Antenna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yagi antenna is slightly less powerful than a parabolic antenna</a:t>
            </a:r>
          </a:p>
          <a:p>
            <a:pPr eaLnBrk="1" hangingPunct="1"/>
            <a:r>
              <a:rPr lang="en-US" smtClean="0"/>
              <a:t>It too is mostly used in a CAN environment</a:t>
            </a:r>
          </a:p>
          <a:p>
            <a:pPr eaLnBrk="1" hangingPunct="1"/>
            <a:r>
              <a:rPr lang="en-US" smtClean="0"/>
              <a:t>Like the parabolic, the yagi is also unidirectional</a:t>
            </a:r>
          </a:p>
          <a:p>
            <a:pPr eaLnBrk="1" hangingPunct="1"/>
            <a:r>
              <a:rPr lang="en-US" smtClean="0"/>
              <a:t>A yagi antenna consists of a series of metal spokes radiating from a central core</a:t>
            </a:r>
          </a:p>
        </p:txBody>
      </p:sp>
      <p:sp>
        <p:nvSpPr>
          <p:cNvPr id="1177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77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BFBF35E-4385-4FE4-BCE4-D7B6C61C5DEB}" type="slidenum">
              <a:rPr lang="en-US" smtClean="0"/>
              <a:pPr eaLnBrk="1" hangingPunct="1"/>
              <a:t>113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Yagi Design</a:t>
            </a:r>
          </a:p>
        </p:txBody>
      </p:sp>
      <p:sp>
        <p:nvSpPr>
          <p:cNvPr id="1187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spokes are often covered, so they are not apparent when looking at the antenna</a:t>
            </a:r>
          </a:p>
          <a:p>
            <a:pPr eaLnBrk="1" hangingPunct="1"/>
            <a:r>
              <a:rPr lang="en-US" smtClean="0"/>
              <a:t>This cover is called a radome</a:t>
            </a:r>
          </a:p>
          <a:p>
            <a:pPr eaLnBrk="1" hangingPunct="1"/>
            <a:r>
              <a:rPr lang="en-US" smtClean="0"/>
              <a:t>The yagi antenna has many variations</a:t>
            </a:r>
          </a:p>
          <a:p>
            <a:pPr eaLnBrk="1" hangingPunct="1"/>
            <a:r>
              <a:rPr lang="en-US" smtClean="0"/>
              <a:t>It normally consists of two or three elements</a:t>
            </a:r>
          </a:p>
        </p:txBody>
      </p:sp>
      <p:sp>
        <p:nvSpPr>
          <p:cNvPr id="1187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87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BF9D0C-F9D5-49E8-B4CE-6624512FC1CE}" type="slidenum">
              <a:rPr lang="en-US" smtClean="0"/>
              <a:pPr eaLnBrk="1" hangingPunct="1"/>
              <a:t>114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Yagi Design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elements of the three-element yagi are a radiator, a reflector, and a director</a:t>
            </a:r>
          </a:p>
          <a:p>
            <a:pPr eaLnBrk="1" hangingPunct="1"/>
            <a:r>
              <a:rPr lang="en-US" smtClean="0"/>
              <a:t>The radiator is the main element</a:t>
            </a:r>
          </a:p>
          <a:p>
            <a:pPr eaLnBrk="1" hangingPunct="1"/>
            <a:r>
              <a:rPr lang="en-US" smtClean="0"/>
              <a:t>To add gain and change the radiation pattern so that it is directional, a director element is added in front of the radiator, while the reflector element is behind the radiator</a:t>
            </a:r>
          </a:p>
        </p:txBody>
      </p:sp>
      <p:sp>
        <p:nvSpPr>
          <p:cNvPr id="1198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98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DDF526-B2A9-46EF-BADA-88608CE39800}" type="slidenum">
              <a:rPr lang="en-US" smtClean="0"/>
              <a:pPr eaLnBrk="1" hangingPunct="1"/>
              <a:t>115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Yagi Design</a:t>
            </a:r>
          </a:p>
        </p:txBody>
      </p:sp>
      <p:sp>
        <p:nvSpPr>
          <p:cNvPr id="1208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discussed above in more detail, the director element is slightly shorter than the radiator while the reflector element is slightly longer</a:t>
            </a:r>
          </a:p>
          <a:p>
            <a:pPr eaLnBrk="1" hangingPunct="1"/>
            <a:r>
              <a:rPr lang="en-US" smtClean="0"/>
              <a:t>For really high gain both of these methods are used</a:t>
            </a:r>
          </a:p>
          <a:p>
            <a:pPr eaLnBrk="1" hangingPunct="1"/>
            <a:r>
              <a:rPr lang="en-US" smtClean="0"/>
              <a:t>To increase the gain even more directors are added in front of the main director</a:t>
            </a:r>
          </a:p>
        </p:txBody>
      </p:sp>
      <p:sp>
        <p:nvSpPr>
          <p:cNvPr id="1208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08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2F39A6-8D77-425D-ABDA-170A2FFCCC4C}" type="slidenum">
              <a:rPr lang="en-US" smtClean="0"/>
              <a:pPr eaLnBrk="1" hangingPunct="1"/>
              <a:t>116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Yagi Design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Generally, each additional director is shorter than the previous one and spaced such that the overall length of the antenna is increased</a:t>
            </a:r>
          </a:p>
        </p:txBody>
      </p:sp>
      <p:sp>
        <p:nvSpPr>
          <p:cNvPr id="1218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18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34CBA9-DCF9-4204-8F73-0A4AB3662A4C}" type="slidenum">
              <a:rPr lang="en-US" smtClean="0"/>
              <a:pPr eaLnBrk="1" hangingPunct="1"/>
              <a:t>117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Yagi Design - Internal</a:t>
            </a:r>
          </a:p>
        </p:txBody>
      </p:sp>
      <p:sp>
        <p:nvSpPr>
          <p:cNvPr id="1228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28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5E6593F-5E67-40FE-AFC9-661A16AAAA26}" type="slidenum">
              <a:rPr lang="en-US" smtClean="0"/>
              <a:pPr eaLnBrk="1" hangingPunct="1"/>
              <a:t>118</a:t>
            </a:fld>
            <a:endParaRPr lang="en-US" smtClean="0"/>
          </a:p>
        </p:txBody>
      </p:sp>
      <p:sp>
        <p:nvSpPr>
          <p:cNvPr id="122885" name="Line 4"/>
          <p:cNvSpPr>
            <a:spLocks noChangeShapeType="1"/>
          </p:cNvSpPr>
          <p:nvPr/>
        </p:nvSpPr>
        <p:spPr bwMode="auto">
          <a:xfrm>
            <a:off x="1982788" y="3994150"/>
            <a:ext cx="360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6" name="Line 5"/>
          <p:cNvSpPr>
            <a:spLocks noChangeShapeType="1"/>
          </p:cNvSpPr>
          <p:nvPr/>
        </p:nvSpPr>
        <p:spPr bwMode="auto">
          <a:xfrm>
            <a:off x="2598738" y="2762250"/>
            <a:ext cx="0" cy="2312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H="1">
            <a:off x="3738563" y="3433763"/>
            <a:ext cx="17462" cy="1176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8" name="Line 7"/>
          <p:cNvSpPr>
            <a:spLocks noChangeShapeType="1"/>
          </p:cNvSpPr>
          <p:nvPr/>
        </p:nvSpPr>
        <p:spPr bwMode="auto">
          <a:xfrm>
            <a:off x="4875213" y="3748088"/>
            <a:ext cx="0" cy="579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89" name="Text Box 8"/>
          <p:cNvSpPr txBox="1">
            <a:spLocks noChangeArrowheads="1"/>
          </p:cNvSpPr>
          <p:nvPr/>
        </p:nvSpPr>
        <p:spPr bwMode="auto">
          <a:xfrm>
            <a:off x="1704975" y="2359025"/>
            <a:ext cx="1735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REFLECTOR</a:t>
            </a:r>
          </a:p>
        </p:txBody>
      </p:sp>
      <p:sp>
        <p:nvSpPr>
          <p:cNvPr id="122890" name="Text Box 9"/>
          <p:cNvSpPr txBox="1">
            <a:spLocks noChangeArrowheads="1"/>
          </p:cNvSpPr>
          <p:nvPr/>
        </p:nvSpPr>
        <p:spPr bwMode="auto">
          <a:xfrm>
            <a:off x="2865438" y="4730750"/>
            <a:ext cx="1735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RADIATOR</a:t>
            </a:r>
          </a:p>
        </p:txBody>
      </p:sp>
      <p:sp>
        <p:nvSpPr>
          <p:cNvPr id="122891" name="Text Box 10"/>
          <p:cNvSpPr txBox="1">
            <a:spLocks noChangeArrowheads="1"/>
          </p:cNvSpPr>
          <p:nvPr/>
        </p:nvSpPr>
        <p:spPr bwMode="auto">
          <a:xfrm>
            <a:off x="3989388" y="3333750"/>
            <a:ext cx="1735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DIRECTOR</a:t>
            </a:r>
          </a:p>
        </p:txBody>
      </p:sp>
      <p:sp>
        <p:nvSpPr>
          <p:cNvPr id="122892" name="Text Box 11"/>
          <p:cNvSpPr txBox="1">
            <a:spLocks noChangeArrowheads="1"/>
          </p:cNvSpPr>
          <p:nvPr/>
        </p:nvSpPr>
        <p:spPr bwMode="auto">
          <a:xfrm>
            <a:off x="5740400" y="3400425"/>
            <a:ext cx="17351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/>
              <a:t>DIRECTION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OF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/>
              <a:t>BEAM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Yagi Design - External</a:t>
            </a:r>
          </a:p>
        </p:txBody>
      </p:sp>
      <p:pic>
        <p:nvPicPr>
          <p:cNvPr id="123907" name="Picture 5" descr="Yag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4188" y="1258888"/>
            <a:ext cx="5656262" cy="4841875"/>
          </a:xfrm>
        </p:spPr>
      </p:pic>
      <p:sp>
        <p:nvSpPr>
          <p:cNvPr id="1239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39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EB93A7E-0440-49E1-B075-67CC92AE1BFC}" type="slidenum">
              <a:rPr lang="en-US" smtClean="0"/>
              <a:pPr eaLnBrk="1" hangingPunct="1"/>
              <a:t>119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an Antenna Works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real way an antenna does its work is somewhat complex</a:t>
            </a:r>
          </a:p>
          <a:p>
            <a:pPr eaLnBrk="1" hangingPunct="1"/>
            <a:r>
              <a:rPr lang="en-US" smtClean="0"/>
              <a:t>But for this level of discussion lets say it this way</a:t>
            </a:r>
          </a:p>
          <a:p>
            <a:pPr eaLnBrk="1" hangingPunct="1"/>
            <a:r>
              <a:rPr lang="en-US" smtClean="0"/>
              <a:t>An antenna begins to radiate energy, in the form of radio frequency waves, whenever the length of the antenna becomes close to the wavelength of the signal</a:t>
            </a:r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0EE512-D6EA-4E8B-B753-3FDE4975D16A}" type="slidenum">
              <a:rPr lang="en-US" smtClean="0"/>
              <a:pPr eaLnBrk="1" hangingPunct="1"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Yagi Design - External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49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49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D99E42C-6B2F-41F4-AB6A-C1B3CEE038E5}" type="slidenum">
              <a:rPr lang="en-US" smtClean="0"/>
              <a:pPr eaLnBrk="1" hangingPunct="1"/>
              <a:t>120</a:t>
            </a:fld>
            <a:endParaRPr lang="en-US" smtClean="0"/>
          </a:p>
        </p:txBody>
      </p:sp>
      <p:pic>
        <p:nvPicPr>
          <p:cNvPr id="124934" name="Picture 4" descr="8-15-2006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1646238"/>
            <a:ext cx="662781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Yagi Radiation Pattern</a:t>
            </a:r>
          </a:p>
        </p:txBody>
      </p:sp>
      <p:pic>
        <p:nvPicPr>
          <p:cNvPr id="125955" name="Picture 5" descr="LargeElliptic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6463" y="1754188"/>
            <a:ext cx="7285037" cy="3781425"/>
          </a:xfrm>
        </p:spPr>
      </p:pic>
      <p:sp>
        <p:nvSpPr>
          <p:cNvPr id="1259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59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EEF308-AE7A-4A2C-9D1A-CC775BAD137D}" type="slidenum">
              <a:rPr lang="en-US" smtClean="0"/>
              <a:pPr eaLnBrk="1" hangingPunct="1"/>
              <a:t>121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Antenna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antennas are generally used to provide wide bands of coverage from a central point, such as an outside wireless base station</a:t>
            </a:r>
          </a:p>
          <a:p>
            <a:pPr eaLnBrk="1" hangingPunct="1"/>
            <a:r>
              <a:rPr lang="en-US" smtClean="0"/>
              <a:t>Sector antennas provide the ability to aim the signal where it is needed</a:t>
            </a:r>
          </a:p>
          <a:p>
            <a:pPr eaLnBrk="1" hangingPunct="1"/>
            <a:r>
              <a:rPr lang="en-US" smtClean="0"/>
              <a:t>It is possible to increase coverage by using multiple sector antennas all mounted on the same tower</a:t>
            </a:r>
          </a:p>
        </p:txBody>
      </p:sp>
      <p:sp>
        <p:nvSpPr>
          <p:cNvPr id="1269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69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B2AF495-86AA-4856-903F-1E33CC0D08DC}" type="slidenum">
              <a:rPr lang="en-US" smtClean="0"/>
              <a:pPr eaLnBrk="1" hangingPunct="1"/>
              <a:t>122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Antenna</a:t>
            </a:r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antennas generally offer greater gain than omni-directional antennas and offer better flexibility and noise rejection</a:t>
            </a:r>
          </a:p>
          <a:p>
            <a:pPr eaLnBrk="1" hangingPunct="1"/>
            <a:r>
              <a:rPr lang="en-US" smtClean="0"/>
              <a:t>Most sector antennas are designed to be down-tilted for better coverage</a:t>
            </a:r>
          </a:p>
          <a:p>
            <a:pPr eaLnBrk="1" hangingPunct="1"/>
            <a:r>
              <a:rPr lang="en-US" smtClean="0"/>
              <a:t>This tilt redirects the beam down toward the surface</a:t>
            </a:r>
          </a:p>
        </p:txBody>
      </p:sp>
      <p:sp>
        <p:nvSpPr>
          <p:cNvPr id="1280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80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A904F9-2431-4DBB-A3FB-E2F04E6CC71B}" type="slidenum">
              <a:rPr lang="en-US" smtClean="0"/>
              <a:pPr eaLnBrk="1" hangingPunct="1"/>
              <a:t>123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Antenna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is required when a narrow vertical beamwidth, present in a high gain antenna, cannot reach the areas that need the signal or to limit co-channel interference</a:t>
            </a:r>
          </a:p>
          <a:p>
            <a:pPr eaLnBrk="1" hangingPunct="1"/>
            <a:r>
              <a:rPr lang="en-US" smtClean="0"/>
              <a:t>The downtilt can be mechanical or electrical</a:t>
            </a:r>
          </a:p>
          <a:p>
            <a:pPr eaLnBrk="1" hangingPunct="1"/>
            <a:r>
              <a:rPr lang="en-US" smtClean="0"/>
              <a:t>Mechanical downtilt is shown below</a:t>
            </a:r>
          </a:p>
        </p:txBody>
      </p:sp>
      <p:sp>
        <p:nvSpPr>
          <p:cNvPr id="1290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290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8A3576-B398-4925-B92F-E2394A5DDEED}" type="slidenum">
              <a:rPr lang="en-US" smtClean="0"/>
              <a:pPr eaLnBrk="1" hangingPunct="1"/>
              <a:t>124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Antenna</a:t>
            </a:r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Electrical tilting, sometimes called null fill, is created by controlling the current phase in the antenna as part of the antenna’s design</a:t>
            </a:r>
          </a:p>
        </p:txBody>
      </p:sp>
      <p:sp>
        <p:nvSpPr>
          <p:cNvPr id="1300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0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55D97A4-AA84-465E-A022-AF08B5B2279B}" type="slidenum">
              <a:rPr lang="en-US" smtClean="0"/>
              <a:pPr eaLnBrk="1" hangingPunct="1"/>
              <a:t>125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Mechanical Downtilt</a:t>
            </a:r>
          </a:p>
        </p:txBody>
      </p:sp>
      <p:pic>
        <p:nvPicPr>
          <p:cNvPr id="131075" name="Picture 13" descr="SectorDownti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088" y="1300163"/>
            <a:ext cx="6091237" cy="4781550"/>
          </a:xfrm>
        </p:spPr>
      </p:pic>
      <p:sp>
        <p:nvSpPr>
          <p:cNvPr id="1310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1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E4D0C7-BA45-40FD-AB64-F5C7BBCCABB2}" type="slidenum">
              <a:rPr lang="en-US" smtClean="0"/>
              <a:pPr eaLnBrk="1" hangingPunct="1"/>
              <a:t>126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Downtilt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degree of downtilt must be accurately calculated so that the desired area is covered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132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2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926A23-878B-4797-A0F6-4E96FC24D49D}" type="slidenum">
              <a:rPr lang="en-US" smtClean="0"/>
              <a:pPr eaLnBrk="1" hangingPunct="1"/>
              <a:t>127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Downtilt</a:t>
            </a:r>
          </a:p>
        </p:txBody>
      </p:sp>
      <p:pic>
        <p:nvPicPr>
          <p:cNvPr id="133123" name="Picture 14" descr="Downti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490663"/>
            <a:ext cx="7172325" cy="4606925"/>
          </a:xfrm>
        </p:spPr>
      </p:pic>
      <p:sp>
        <p:nvSpPr>
          <p:cNvPr id="1331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31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286FBAF-E1CA-40F3-BA21-DC23C8E35C70}" type="slidenum">
              <a:rPr lang="en-US" smtClean="0"/>
              <a:pPr eaLnBrk="1" hangingPunct="1"/>
              <a:t>128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Downtilt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33513"/>
            <a:ext cx="8350250" cy="4787900"/>
          </a:xfrm>
        </p:spPr>
        <p:txBody>
          <a:bodyPr/>
          <a:lstStyle/>
          <a:p>
            <a:pPr eaLnBrk="1" hangingPunct="1"/>
            <a:r>
              <a:rPr lang="en-US" smtClean="0"/>
              <a:t>Two calculations must be made</a:t>
            </a:r>
          </a:p>
          <a:p>
            <a:pPr eaLnBrk="1" hangingPunct="1"/>
            <a:r>
              <a:rPr lang="en-US" smtClean="0"/>
              <a:t>One is for the inner radius of the coverage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endParaRPr lang="en-US" sz="2000" smtClean="0"/>
          </a:p>
          <a:p>
            <a:pPr lvl="1" eaLnBrk="1" hangingPunct="1"/>
            <a:r>
              <a:rPr lang="en-US" sz="2000" smtClean="0"/>
              <a:t>ID = Inner radius distance</a:t>
            </a:r>
          </a:p>
          <a:p>
            <a:pPr lvl="1" eaLnBrk="1" hangingPunct="1"/>
            <a:r>
              <a:rPr lang="en-US" sz="2000" smtClean="0"/>
              <a:t>H = Antenna height</a:t>
            </a:r>
          </a:p>
          <a:p>
            <a:pPr lvl="1" eaLnBrk="1" hangingPunct="1"/>
            <a:r>
              <a:rPr lang="en-US" sz="2000" smtClean="0"/>
              <a:t>A = Downtilt angle</a:t>
            </a:r>
          </a:p>
          <a:p>
            <a:pPr lvl="1" eaLnBrk="1" hangingPunct="1"/>
            <a:r>
              <a:rPr lang="en-US" sz="2000" smtClean="0"/>
              <a:t>BW = The antenna’s beamwidth</a:t>
            </a:r>
          </a:p>
        </p:txBody>
      </p:sp>
      <p:sp>
        <p:nvSpPr>
          <p:cNvPr id="134148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4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3C01E25-8C92-4F76-A7B3-E1A9CD80549C}" type="slidenum">
              <a:rPr lang="en-US" smtClean="0"/>
              <a:pPr eaLnBrk="1" hangingPunct="1"/>
              <a:t>129</a:t>
            </a:fld>
            <a:endParaRPr lang="en-US" smtClean="0"/>
          </a:p>
        </p:txBody>
      </p:sp>
      <p:sp>
        <p:nvSpPr>
          <p:cNvPr id="134150" name="Rectangle 5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4151" name="Rectangle 10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4152" name="Object 9"/>
          <p:cNvGraphicFramePr>
            <a:graphicFrameLocks noChangeAspect="1"/>
          </p:cNvGraphicFramePr>
          <p:nvPr/>
        </p:nvGraphicFramePr>
        <p:xfrm>
          <a:off x="1155700" y="2509838"/>
          <a:ext cx="2635250" cy="1658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4" name="Equation" r:id="rId3" imgW="1257300" imgH="787400" progId="Equation.3">
                  <p:embed/>
                </p:oleObj>
              </mc:Choice>
              <mc:Fallback>
                <p:oleObj name="Equation" r:id="rId3" imgW="1257300" imgH="7874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0" y="2509838"/>
                        <a:ext cx="2635250" cy="1658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an Antenna Works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an alternating electric current flows through a conductor, electric and magnetic fields are created around the conductor</a:t>
            </a:r>
          </a:p>
          <a:p>
            <a:pPr eaLnBrk="1" hangingPunct="1"/>
            <a:r>
              <a:rPr lang="en-US" smtClean="0"/>
              <a:t>If the length of the conductor is very short compared to a wavelength, the electric and magnetic fields will generally fade out within one or two wavelengths</a:t>
            </a:r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BDACA2-FAA3-4B30-A949-6D894E66EE0B}" type="slidenum">
              <a:rPr lang="en-US" smtClean="0"/>
              <a:pPr eaLnBrk="1" hangingPunct="1"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Downtilt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other is for the outer radius of coverage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lvl="1" eaLnBrk="1" hangingPunct="1"/>
            <a:r>
              <a:rPr lang="en-US" sz="2000" smtClean="0"/>
              <a:t>OD = Outer radius distance</a:t>
            </a:r>
          </a:p>
        </p:txBody>
      </p:sp>
      <p:sp>
        <p:nvSpPr>
          <p:cNvPr id="135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5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CA393A4-A527-4557-9B42-9B8EBB2C2381}" type="slidenum">
              <a:rPr lang="en-US" smtClean="0"/>
              <a:pPr eaLnBrk="1" hangingPunct="1"/>
              <a:t>130</a:t>
            </a:fld>
            <a:endParaRPr lang="en-US" smtClean="0"/>
          </a:p>
        </p:txBody>
      </p:sp>
      <p:sp>
        <p:nvSpPr>
          <p:cNvPr id="135174" name="Rectangle 5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0" y="3033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35176" name="Object 6"/>
          <p:cNvGraphicFramePr>
            <a:graphicFrameLocks noChangeAspect="1"/>
          </p:cNvGraphicFramePr>
          <p:nvPr/>
        </p:nvGraphicFramePr>
        <p:xfrm>
          <a:off x="1154113" y="2592388"/>
          <a:ext cx="2566987" cy="155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8" name="Equation" r:id="rId3" imgW="1308100" imgH="787400" progId="Equation.3">
                  <p:embed/>
                </p:oleObj>
              </mc:Choice>
              <mc:Fallback>
                <p:oleObj name="Equation" r:id="rId3" imgW="1308100" imgH="787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592388"/>
                        <a:ext cx="2566987" cy="1554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Downtilt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example with the following</a:t>
            </a:r>
          </a:p>
          <a:p>
            <a:pPr lvl="1" eaLnBrk="1" hangingPunct="1"/>
            <a:r>
              <a:rPr lang="en-US" smtClean="0"/>
              <a:t>H = 100 feet</a:t>
            </a:r>
          </a:p>
          <a:p>
            <a:pPr lvl="1" eaLnBrk="1" hangingPunct="1"/>
            <a:r>
              <a:rPr lang="en-US" smtClean="0"/>
              <a:t>A = 8 degrees</a:t>
            </a:r>
          </a:p>
          <a:p>
            <a:pPr lvl="1" eaLnBrk="1" hangingPunct="1"/>
            <a:r>
              <a:rPr lang="en-US" smtClean="0"/>
              <a:t>BW = 8 degrees</a:t>
            </a:r>
          </a:p>
          <a:p>
            <a:pPr eaLnBrk="1" hangingPunct="1"/>
            <a:r>
              <a:rPr lang="en-US" smtClean="0"/>
              <a:t>The calculated coverage is from .09 miles to .27 miles</a:t>
            </a:r>
          </a:p>
          <a:p>
            <a:pPr eaLnBrk="1" hangingPunct="1"/>
            <a:r>
              <a:rPr lang="en-US" smtClean="0"/>
              <a:t>However this is not an absolute limit as the power does not abruptly quit, rather it falls off gradually</a:t>
            </a:r>
          </a:p>
        </p:txBody>
      </p:sp>
      <p:sp>
        <p:nvSpPr>
          <p:cNvPr id="136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6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8A1AA6-A451-4601-B203-0591CC12C568}" type="slidenum">
              <a:rPr lang="en-US" smtClean="0"/>
              <a:pPr eaLnBrk="1" hangingPunct="1"/>
              <a:t>131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Downtilt</a:t>
            </a:r>
          </a:p>
        </p:txBody>
      </p:sp>
      <p:sp>
        <p:nvSpPr>
          <p:cNvPr id="137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point is this is the area of maximum signal strength, not the only signal strength</a:t>
            </a:r>
          </a:p>
          <a:p>
            <a:pPr eaLnBrk="1" hangingPunct="1"/>
            <a:r>
              <a:rPr lang="en-US" smtClean="0"/>
              <a:t>The point to downtiling an antenna is to deliver the maximum power to the far off sites</a:t>
            </a:r>
          </a:p>
        </p:txBody>
      </p:sp>
      <p:sp>
        <p:nvSpPr>
          <p:cNvPr id="1372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7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4822C3C-5CDC-4D5C-9CEA-BA6AE87F3980}" type="slidenum">
              <a:rPr lang="en-US" smtClean="0"/>
              <a:pPr eaLnBrk="1" hangingPunct="1"/>
              <a:t>132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Antenna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the frequency ranges used for wireless MANs, a sector antenna can provide coverage up to ten miles if used in conjunction with highly directional end-station antennas, such as a parabolic style</a:t>
            </a:r>
          </a:p>
        </p:txBody>
      </p:sp>
      <p:sp>
        <p:nvSpPr>
          <p:cNvPr id="1382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8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35F767-8211-4B10-BD13-4219AB147608}" type="slidenum">
              <a:rPr lang="en-US" smtClean="0"/>
              <a:pPr eaLnBrk="1" hangingPunct="1"/>
              <a:t>133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Design</a:t>
            </a:r>
          </a:p>
        </p:txBody>
      </p:sp>
      <p:pic>
        <p:nvPicPr>
          <p:cNvPr id="139267" name="Picture 5" descr="S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25" y="1277938"/>
            <a:ext cx="5378450" cy="4602162"/>
          </a:xfrm>
        </p:spPr>
      </p:pic>
      <p:sp>
        <p:nvSpPr>
          <p:cNvPr id="1392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39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F96FFB-01E6-49E7-BF0F-179D380488CA}" type="slidenum">
              <a:rPr lang="en-US" smtClean="0"/>
              <a:pPr eaLnBrk="1" hangingPunct="1"/>
              <a:t>134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Sector Radiation Pattern</a:t>
            </a:r>
          </a:p>
        </p:txBody>
      </p:sp>
      <p:pic>
        <p:nvPicPr>
          <p:cNvPr id="140291" name="Picture 10" descr="WedgeS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27138"/>
            <a:ext cx="5537200" cy="4953000"/>
          </a:xfrm>
        </p:spPr>
      </p:pic>
      <p:sp>
        <p:nvSpPr>
          <p:cNvPr id="1402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0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048051-7531-4FDD-A86C-9FBCA79F6172}" type="slidenum">
              <a:rPr lang="en-US" smtClean="0"/>
              <a:pPr eaLnBrk="1" hangingPunct="1"/>
              <a:t>135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Patch Panel Microstrip Antenna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type of antenna goes by several names from patch to panel to microstrip</a:t>
            </a:r>
          </a:p>
          <a:p>
            <a:pPr eaLnBrk="1" hangingPunct="1"/>
            <a:r>
              <a:rPr lang="en-US" smtClean="0"/>
              <a:t>All of these are basically flat, totally enclosed antennas</a:t>
            </a:r>
          </a:p>
          <a:p>
            <a:pPr eaLnBrk="1" hangingPunct="1"/>
            <a:r>
              <a:rPr lang="en-US" smtClean="0"/>
              <a:t>These antennas are generally used for short-distance point-to-point links, such as building-to-building, or short-distance end-station customer premises equipment, less than 1 mile</a:t>
            </a:r>
          </a:p>
        </p:txBody>
      </p:sp>
      <p:sp>
        <p:nvSpPr>
          <p:cNvPr id="1413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13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88DCB7-BB39-472B-999A-FBF9A30BB098}" type="slidenum">
              <a:rPr lang="en-US" smtClean="0"/>
              <a:pPr eaLnBrk="1" hangingPunct="1"/>
              <a:t>136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Patch or Panel Design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panel antenna uses a trough reflector, where the sides are folded in so that they are at right angles to the back plane</a:t>
            </a:r>
          </a:p>
          <a:p>
            <a:pPr eaLnBrk="1" hangingPunct="1"/>
            <a:r>
              <a:rPr lang="en-US" smtClean="0"/>
              <a:t>Ends are then added to complete the box</a:t>
            </a:r>
          </a:p>
          <a:p>
            <a:pPr eaLnBrk="1" hangingPunct="1"/>
            <a:r>
              <a:rPr lang="en-US" smtClean="0"/>
              <a:t>A cover or radome is added to over the elements</a:t>
            </a:r>
          </a:p>
        </p:txBody>
      </p:sp>
      <p:sp>
        <p:nvSpPr>
          <p:cNvPr id="1423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2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76AEC38-B542-4EBE-A928-F2656D46E963}" type="slidenum">
              <a:rPr lang="en-US" smtClean="0"/>
              <a:pPr eaLnBrk="1" hangingPunct="1"/>
              <a:t>137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Patch or Panel Design</a:t>
            </a:r>
          </a:p>
        </p:txBody>
      </p:sp>
      <p:pic>
        <p:nvPicPr>
          <p:cNvPr id="143363" name="Picture 5" descr="Pane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25" y="1389063"/>
            <a:ext cx="5461000" cy="4673600"/>
          </a:xfrm>
        </p:spPr>
      </p:pic>
      <p:sp>
        <p:nvSpPr>
          <p:cNvPr id="1433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33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211743-0568-48C9-873F-52BB02CA5D3F}" type="slidenum">
              <a:rPr lang="en-US" smtClean="0"/>
              <a:pPr eaLnBrk="1" hangingPunct="1"/>
              <a:t>138</a:t>
            </a:fld>
            <a:endParaRPr lang="en-US" smtClean="0"/>
          </a:p>
        </p:txBody>
      </p:sp>
      <p:sp>
        <p:nvSpPr>
          <p:cNvPr id="143366" name="Text Box 7"/>
          <p:cNvSpPr txBox="1">
            <a:spLocks noChangeArrowheads="1"/>
          </p:cNvSpPr>
          <p:nvPr/>
        </p:nvSpPr>
        <p:spPr bwMode="auto">
          <a:xfrm>
            <a:off x="1803400" y="6049963"/>
            <a:ext cx="35814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Photograph courtesy of Telex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Microstrip Design</a:t>
            </a:r>
          </a:p>
        </p:txBody>
      </p:sp>
      <p:pic>
        <p:nvPicPr>
          <p:cNvPr id="144387" name="Picture 4" descr="Microstri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3575" y="1423988"/>
            <a:ext cx="5316538" cy="4548187"/>
          </a:xfrm>
        </p:spPr>
      </p:pic>
      <p:sp>
        <p:nvSpPr>
          <p:cNvPr id="144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4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9E60E9-1068-431D-A326-1A97F21069AC}" type="slidenum">
              <a:rPr lang="en-US" smtClean="0"/>
              <a:pPr eaLnBrk="1" hangingPunct="1"/>
              <a:t>139</a:t>
            </a:fld>
            <a:endParaRPr lang="en-US" smtClean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1866900" y="594995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200"/>
              <a:t>Photograph courtesy of Telex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 an Antenna Works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as the conductor is lengthened, the intensity of the fields around it grow bigger</a:t>
            </a:r>
          </a:p>
          <a:p>
            <a:pPr eaLnBrk="1" hangingPunct="1"/>
            <a:r>
              <a:rPr lang="en-US" smtClean="0"/>
              <a:t>As such, an ever increasing amount of energy escapes into space</a:t>
            </a: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F376DC-1340-4CB1-927D-9CFBBE55383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Patch Panel Radiation Pattern</a:t>
            </a:r>
          </a:p>
        </p:txBody>
      </p:sp>
      <p:pic>
        <p:nvPicPr>
          <p:cNvPr id="145411" name="Picture 7" descr="WedgePanelPat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4638" y="1223963"/>
            <a:ext cx="6146800" cy="4897437"/>
          </a:xfrm>
        </p:spPr>
      </p:pic>
      <p:sp>
        <p:nvSpPr>
          <p:cNvPr id="145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5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2B1B0EF-8329-4117-A9A9-01EC1B760EC6}" type="slidenum">
              <a:rPr lang="en-US" smtClean="0"/>
              <a:pPr eaLnBrk="1" hangingPunct="1"/>
              <a:t>140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Antenna Systems</a:t>
            </a:r>
          </a:p>
        </p:txBody>
      </p:sp>
      <p:sp>
        <p:nvSpPr>
          <p:cNvPr id="146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Adaptive antennas dynamically change the form of their beam or in this case beams to match the conditions</a:t>
            </a:r>
          </a:p>
          <a:p>
            <a:r>
              <a:rPr lang="en-US" smtClean="0"/>
              <a:t>Here is some detail on this from a March 2012 webinar presented by Douglas Morais</a:t>
            </a:r>
          </a:p>
        </p:txBody>
      </p:sp>
      <p:sp>
        <p:nvSpPr>
          <p:cNvPr id="146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6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A2A2479-90FD-4028-957B-5CD4FF844C5B}" type="slidenum">
              <a:rPr lang="en-US" smtClean="0"/>
              <a:pPr eaLnBrk="1" hangingPunct="1"/>
              <a:t>141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Antenna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In an Adaptive Antenna System (AAS),also called an Adaptive </a:t>
            </a:r>
            <a:r>
              <a:rPr lang="en-US" dirty="0" err="1" smtClean="0">
                <a:ea typeface="+mn-ea"/>
                <a:cs typeface="+mn-cs"/>
              </a:rPr>
              <a:t>Beamforming</a:t>
            </a:r>
            <a:r>
              <a:rPr lang="en-US" dirty="0" smtClean="0">
                <a:ea typeface="+mn-ea"/>
                <a:cs typeface="+mn-cs"/>
              </a:rPr>
              <a:t> system, an array of antennas is used adaptively for reception, transmission, or both, in a way that seeks to optimize transmission over the channel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 In a PMP system, array usually at BS, and forms beams adaptively that target individual remote, not a sector or an entire cell</a:t>
            </a:r>
          </a:p>
        </p:txBody>
      </p:sp>
      <p:sp>
        <p:nvSpPr>
          <p:cNvPr id="1474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7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ED95C58-F37A-42F4-9BA2-7BCC2CE7368C}" type="slidenum">
              <a:rPr lang="en-US" smtClean="0"/>
              <a:pPr eaLnBrk="1" hangingPunct="1"/>
              <a:t>142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Antenna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Able to do this by creating multiple beams simultaneously, each beam directed to a specific remote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 Shape of each beam can be dynamically controlled so that signal strength to and from a remote is maximized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 Does this by directing main lobe in direction of strongest signal component, and </a:t>
            </a:r>
            <a:r>
              <a:rPr lang="en-US" dirty="0" err="1" smtClean="0">
                <a:ea typeface="+mn-ea"/>
                <a:cs typeface="+mn-cs"/>
              </a:rPr>
              <a:t>sidelobes</a:t>
            </a:r>
            <a:r>
              <a:rPr lang="en-US" dirty="0" smtClean="0">
                <a:ea typeface="+mn-ea"/>
                <a:cs typeface="+mn-cs"/>
              </a:rPr>
              <a:t> in the direction of multipath components</a:t>
            </a:r>
            <a:endParaRPr lang="en-US" dirty="0"/>
          </a:p>
        </p:txBody>
      </p:sp>
      <p:sp>
        <p:nvSpPr>
          <p:cNvPr id="148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8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797A54F-23A7-4D39-9E28-F7C21BEB2583}" type="slidenum">
              <a:rPr lang="en-US" smtClean="0"/>
              <a:pPr eaLnBrk="1" hangingPunct="1"/>
              <a:t>143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Antenna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Further, it can simultaneously minimize interference of signals that arrive at a different direction from the desired by locating nulls in direction of interference, thus maximizing SINR</a:t>
            </a:r>
          </a:p>
          <a:p>
            <a:pPr lvl="1">
              <a:defRPr/>
            </a:pPr>
            <a:r>
              <a:rPr lang="en-US" dirty="0" smtClean="0">
                <a:ea typeface="+mn-ea"/>
                <a:cs typeface="+mn-cs"/>
              </a:rPr>
              <a:t>Beams from adaptive </a:t>
            </a:r>
            <a:r>
              <a:rPr lang="en-US" dirty="0" err="1" smtClean="0">
                <a:ea typeface="+mn-ea"/>
                <a:cs typeface="+mn-cs"/>
              </a:rPr>
              <a:t>beamforming</a:t>
            </a:r>
            <a:r>
              <a:rPr lang="en-US" dirty="0" smtClean="0">
                <a:ea typeface="+mn-ea"/>
                <a:cs typeface="+mn-cs"/>
              </a:rPr>
              <a:t> antenna array communicating with two remote stations</a:t>
            </a:r>
            <a:endParaRPr lang="en-US" dirty="0"/>
          </a:p>
        </p:txBody>
      </p:sp>
      <p:sp>
        <p:nvSpPr>
          <p:cNvPr id="1495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49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2A553E-BF73-4C6D-91E7-7CB655012668}" type="slidenum">
              <a:rPr lang="en-US" smtClean="0"/>
              <a:pPr eaLnBrk="1" hangingPunct="1"/>
              <a:t>144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Adaptive Antenna Systems</a:t>
            </a:r>
          </a:p>
        </p:txBody>
      </p:sp>
      <p:sp>
        <p:nvSpPr>
          <p:cNvPr id="150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0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0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C4121D-5DAA-444E-9726-7E066197A35F}" type="slidenum">
              <a:rPr lang="en-US" smtClean="0"/>
              <a:pPr eaLnBrk="1" hangingPunct="1"/>
              <a:t>145</a:t>
            </a:fld>
            <a:endParaRPr lang="en-US" smtClean="0"/>
          </a:p>
        </p:txBody>
      </p:sp>
      <p:pic>
        <p:nvPicPr>
          <p:cNvPr id="1505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5" t="34500" r="48438" b="11476"/>
          <a:stretch>
            <a:fillRect/>
          </a:stretch>
        </p:blipFill>
        <p:spPr bwMode="auto">
          <a:xfrm>
            <a:off x="646113" y="1666875"/>
            <a:ext cx="78359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</a:t>
            </a:r>
          </a:p>
        </p:txBody>
      </p:sp>
      <p:sp>
        <p:nvSpPr>
          <p:cNvPr id="151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Find One of Each Type of Antenna</a:t>
            </a:r>
          </a:p>
        </p:txBody>
      </p:sp>
      <p:sp>
        <p:nvSpPr>
          <p:cNvPr id="1515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1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949B89-5C18-4876-9F00-D4433A6AFB98}" type="slidenum">
              <a:rPr lang="en-US" smtClean="0"/>
              <a:pPr eaLnBrk="1" hangingPunct="1"/>
              <a:t>146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Diversity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access points come with either a single dipole antenna or diversity antennas</a:t>
            </a:r>
          </a:p>
          <a:p>
            <a:pPr eaLnBrk="1" hangingPunct="1"/>
            <a:r>
              <a:rPr lang="en-US" smtClean="0"/>
              <a:t>A diversity antenna is simply multiple antennas connected to a single receiver</a:t>
            </a:r>
          </a:p>
          <a:p>
            <a:pPr eaLnBrk="1" hangingPunct="1"/>
            <a:r>
              <a:rPr lang="en-US" smtClean="0"/>
              <a:t>This helps to overcome multipath reception problems when the access point cannot be moved</a:t>
            </a:r>
          </a:p>
        </p:txBody>
      </p:sp>
      <p:sp>
        <p:nvSpPr>
          <p:cNvPr id="1525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2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DB6FADF-4AFE-4CFA-9A4C-5E6F55AC6E00}" type="slidenum">
              <a:rPr lang="en-US" smtClean="0"/>
              <a:pPr eaLnBrk="1" hangingPunct="1"/>
              <a:t>147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Diversity</a:t>
            </a:r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diversity to be effective the two antennas should be placed at least 15 cm or six inches apart</a:t>
            </a:r>
          </a:p>
          <a:p>
            <a:pPr eaLnBrk="1" hangingPunct="1"/>
            <a:r>
              <a:rPr lang="en-US" smtClean="0"/>
              <a:t>Separation greater than 250 cm or eight feet is not generally required for the diversity function to be effective</a:t>
            </a:r>
          </a:p>
        </p:txBody>
      </p:sp>
      <p:sp>
        <p:nvSpPr>
          <p:cNvPr id="1536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3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EB031C-19C2-408C-BE3C-4863E87CAED7}" type="slidenum">
              <a:rPr lang="en-US" smtClean="0"/>
              <a:pPr eaLnBrk="1" hangingPunct="1"/>
              <a:t>148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MIMO Antenna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MIMO - Multiple Input Multiple Output antennas use multiple transmit and receive antennas in a single unit</a:t>
            </a:r>
          </a:p>
          <a:p>
            <a:pPr eaLnBrk="1" hangingPunct="1"/>
            <a:r>
              <a:rPr lang="en-US" smtClean="0"/>
              <a:t>The MIMO algorithm in the radio chipset sends the data out two or more antennas</a:t>
            </a:r>
          </a:p>
          <a:p>
            <a:pPr eaLnBrk="1" hangingPunct="1"/>
            <a:r>
              <a:rPr lang="en-US" smtClean="0"/>
              <a:t>These signals reflect off objects, in other words multipath interference</a:t>
            </a:r>
          </a:p>
        </p:txBody>
      </p:sp>
      <p:sp>
        <p:nvSpPr>
          <p:cNvPr id="154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4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702B034-2FC4-4A37-8FFD-EB306A69C668}" type="slidenum">
              <a:rPr lang="en-US" smtClean="0"/>
              <a:pPr eaLnBrk="1" hangingPunct="1"/>
              <a:t>149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Antennas So Short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It seems in the real world that antennas are always shorter than basic theory would suggest they must be</a:t>
            </a:r>
          </a:p>
          <a:p>
            <a:pPr eaLnBrk="1" hangingPunct="1"/>
            <a:r>
              <a:rPr lang="en-US" smtClean="0"/>
              <a:t>This is because when the length of the wire approaches one-half a wavelength at the frequency of the applied alternating current, most of the energy will escape as electromagnetic radiation</a:t>
            </a:r>
          </a:p>
        </p:txBody>
      </p:sp>
      <p:sp>
        <p:nvSpPr>
          <p:cNvPr id="174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4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4E5F42-CC7D-4ED1-B54E-C45D191958F0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MIMO Antenna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But the MIMO algorithm uses these multiple paths to send not the same data but additional data</a:t>
            </a:r>
          </a:p>
          <a:p>
            <a:pPr eaLnBrk="1" hangingPunct="1"/>
            <a:r>
              <a:rPr lang="en-US" smtClean="0"/>
              <a:t>At the other end these signals are recombined</a:t>
            </a:r>
          </a:p>
          <a:p>
            <a:pPr eaLnBrk="1" hangingPunct="1"/>
            <a:r>
              <a:rPr lang="en-US" smtClean="0"/>
              <a:t>MIMO also allows an access point to grab multiple different radio-frequency streams and choose the best one for better performance</a:t>
            </a:r>
          </a:p>
        </p:txBody>
      </p:sp>
      <p:sp>
        <p:nvSpPr>
          <p:cNvPr id="155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5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89CE9D9-7C49-4C6D-876F-522CFDF55150}" type="slidenum">
              <a:rPr lang="en-US" smtClean="0"/>
              <a:pPr eaLnBrk="1" hangingPunct="1"/>
              <a:t>150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Selecting an Antenna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several parameters to consider when selecting an antenna</a:t>
            </a:r>
          </a:p>
          <a:p>
            <a:pPr eaLnBrk="1" hangingPunct="1"/>
            <a:r>
              <a:rPr lang="en-US" smtClean="0"/>
              <a:t>These parameters are</a:t>
            </a:r>
          </a:p>
          <a:p>
            <a:pPr lvl="1" eaLnBrk="1" hangingPunct="1"/>
            <a:r>
              <a:rPr lang="en-US" smtClean="0"/>
              <a:t>Antenna Gain </a:t>
            </a:r>
          </a:p>
          <a:p>
            <a:pPr lvl="1" eaLnBrk="1" hangingPunct="1"/>
            <a:r>
              <a:rPr lang="en-US" smtClean="0"/>
              <a:t>Beamwidth</a:t>
            </a:r>
          </a:p>
          <a:p>
            <a:pPr lvl="1" eaLnBrk="1" hangingPunct="1"/>
            <a:r>
              <a:rPr lang="en-US" smtClean="0"/>
              <a:t>Loss</a:t>
            </a:r>
          </a:p>
          <a:p>
            <a:pPr lvl="1" eaLnBrk="1" hangingPunct="1"/>
            <a:r>
              <a:rPr lang="en-US" smtClean="0"/>
              <a:t>Radiation Pattern</a:t>
            </a:r>
          </a:p>
        </p:txBody>
      </p:sp>
      <p:sp>
        <p:nvSpPr>
          <p:cNvPr id="1566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6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F5CD40-C9B9-4444-A3EB-61A449B47B80}" type="slidenum">
              <a:rPr lang="en-US" smtClean="0"/>
              <a:pPr eaLnBrk="1" hangingPunct="1"/>
              <a:t>151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 is an indicator of how well the antenna focuses a signal</a:t>
            </a:r>
          </a:p>
          <a:p>
            <a:pPr eaLnBrk="1" hangingPunct="1"/>
            <a:r>
              <a:rPr lang="en-US" smtClean="0"/>
              <a:t>This is measured in dBi - decibels relative to isotropic radiator, which is a theoretically perfect antenna</a:t>
            </a:r>
          </a:p>
          <a:p>
            <a:pPr eaLnBrk="1" hangingPunct="1"/>
            <a:r>
              <a:rPr lang="en-US" smtClean="0"/>
              <a:t>The dBi is computed by comparing the output of the antenna to the theoretically perfect antenna</a:t>
            </a:r>
          </a:p>
        </p:txBody>
      </p:sp>
      <p:sp>
        <p:nvSpPr>
          <p:cNvPr id="1577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7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45643CB-D221-4F8F-8A6A-301630ADBF17}" type="slidenum">
              <a:rPr lang="en-US" smtClean="0"/>
              <a:pPr eaLnBrk="1" hangingPunct="1"/>
              <a:t>152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</a:t>
            </a:r>
          </a:p>
        </p:txBody>
      </p:sp>
      <p:sp>
        <p:nvSpPr>
          <p:cNvPr id="158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higher the dBi measurement, the higher the power level of the antenna</a:t>
            </a:r>
          </a:p>
        </p:txBody>
      </p:sp>
      <p:sp>
        <p:nvSpPr>
          <p:cNvPr id="1587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87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4BB0EA-8257-49C8-BAA7-A4EDBCB250F1}" type="slidenum">
              <a:rPr lang="en-US" smtClean="0"/>
              <a:pPr eaLnBrk="1" hangingPunct="1"/>
              <a:t>153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Beamwidth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beamwidth of the antenna is the area radiating outward from the antenna, where the signal within a specified angular distance is still higher than the half power of the peak intensity of the antenna</a:t>
            </a:r>
          </a:p>
          <a:p>
            <a:pPr eaLnBrk="1" hangingPunct="1"/>
            <a:r>
              <a:rPr lang="en-US" smtClean="0"/>
              <a:t>This suggests the antenna type to use</a:t>
            </a:r>
          </a:p>
        </p:txBody>
      </p:sp>
      <p:sp>
        <p:nvSpPr>
          <p:cNvPr id="1597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59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AF0562-BB82-488E-A737-93A0BD796C09}" type="slidenum">
              <a:rPr lang="en-US" smtClean="0"/>
              <a:pPr eaLnBrk="1" hangingPunct="1"/>
              <a:t>154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Beamwidth</a:t>
            </a:r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example, the parabolic antenna is a unidirectional antenna with a very low beamwidth, which means that it needs to be very carefully aimed in order to work properly</a:t>
            </a:r>
          </a:p>
          <a:p>
            <a:pPr eaLnBrk="1" hangingPunct="1"/>
            <a:r>
              <a:rPr lang="en-US" smtClean="0"/>
              <a:t>A vertical antenna, being omnidirectional has a very high horizontal beamwidth, which is why it’s suitable for covering a large circular area</a:t>
            </a:r>
          </a:p>
        </p:txBody>
      </p:sp>
      <p:sp>
        <p:nvSpPr>
          <p:cNvPr id="1607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07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D258D64-9EDC-49C2-A876-5FB96C17F2AC}" type="slidenum">
              <a:rPr lang="en-US" smtClean="0"/>
              <a:pPr eaLnBrk="1" hangingPunct="1"/>
              <a:t>155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Beamwidth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general, there’s an inverse relationship between beamwidth and antenna gain</a:t>
            </a:r>
          </a:p>
          <a:p>
            <a:pPr eaLnBrk="1" hangingPunct="1"/>
            <a:r>
              <a:rPr lang="en-US" smtClean="0"/>
              <a:t>So as gain increases the beamwidth decreases</a:t>
            </a:r>
          </a:p>
          <a:p>
            <a:pPr eaLnBrk="1" hangingPunct="1"/>
            <a:r>
              <a:rPr lang="en-US" smtClean="0"/>
              <a:t>Therefore the antenna must be more carefully aimed</a:t>
            </a:r>
          </a:p>
          <a:p>
            <a:pPr eaLnBrk="1" hangingPunct="1"/>
            <a:r>
              <a:rPr lang="en-US" smtClean="0"/>
              <a:t>For example</a:t>
            </a:r>
          </a:p>
        </p:txBody>
      </p:sp>
      <p:sp>
        <p:nvSpPr>
          <p:cNvPr id="1617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1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C9DEB1B-30F2-4ABE-90AE-8FB35F98154B}" type="slidenum">
              <a:rPr lang="en-US" smtClean="0"/>
              <a:pPr eaLnBrk="1" hangingPunct="1"/>
              <a:t>156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Beamwidth</a:t>
            </a:r>
          </a:p>
        </p:txBody>
      </p:sp>
      <p:graphicFrame>
        <p:nvGraphicFramePr>
          <p:cNvPr id="465985" name="Group 65"/>
          <p:cNvGraphicFramePr>
            <a:graphicFrameLocks noGrp="1"/>
          </p:cNvGraphicFramePr>
          <p:nvPr>
            <p:ph type="tbl" idx="1"/>
          </p:nvPr>
        </p:nvGraphicFramePr>
        <p:xfrm>
          <a:off x="944563" y="1265238"/>
          <a:ext cx="7346950" cy="4727572"/>
        </p:xfrm>
        <a:graphic>
          <a:graphicData uri="http://schemas.openxmlformats.org/drawingml/2006/table">
            <a:tbl>
              <a:tblPr/>
              <a:tblGrid>
                <a:gridCol w="2409654"/>
                <a:gridCol w="2468648"/>
                <a:gridCol w="2468648"/>
              </a:tblGrid>
              <a:tr h="6949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Horizontal Beamwidth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Vertical Beamwidth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Maximum Gain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dBi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11.6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8.8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12.6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9.6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10.6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98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7.6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14.9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11.9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13.6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3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91431" marR="91431" marT="45721" marB="4572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60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10.6</a:t>
                      </a:r>
                    </a:p>
                  </a:txBody>
                  <a:tcPr marL="91431" marR="91431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286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28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E99C84-8646-4556-AAB2-67A8872E06ED}" type="slidenum">
              <a:rPr lang="en-US" smtClean="0"/>
              <a:pPr eaLnBrk="1" hangingPunct="1"/>
              <a:t>157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Loss affects a wireless deployment, especially at higher power levels</a:t>
            </a:r>
          </a:p>
          <a:p>
            <a:pPr eaLnBrk="1" hangingPunct="1"/>
            <a:r>
              <a:rPr lang="en-US" smtClean="0"/>
              <a:t>Loss is a result of the signal having to travel from the access point to the antenna</a:t>
            </a:r>
          </a:p>
          <a:p>
            <a:pPr eaLnBrk="1" hangingPunct="1"/>
            <a:r>
              <a:rPr lang="en-US" smtClean="0"/>
              <a:t>Since these parts are always connected by a cable, there will always be loss</a:t>
            </a:r>
          </a:p>
          <a:p>
            <a:pPr eaLnBrk="1" hangingPunct="1"/>
            <a:r>
              <a:rPr lang="en-US" smtClean="0"/>
              <a:t>To minimize the loss use the correct cable, usually coax, and the minimum length possible</a:t>
            </a:r>
          </a:p>
        </p:txBody>
      </p:sp>
      <p:sp>
        <p:nvSpPr>
          <p:cNvPr id="1638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3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ADDF35-4CDC-4496-AAF1-D9CD2A823EE3}" type="slidenum">
              <a:rPr lang="en-US" smtClean="0"/>
              <a:pPr eaLnBrk="1" hangingPunct="1"/>
              <a:t>158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Radiation Pattern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shown above every type of antenna has a different radiation pattern based on its construction</a:t>
            </a:r>
          </a:p>
          <a:p>
            <a:pPr eaLnBrk="1" hangingPunct="1"/>
            <a:r>
              <a:rPr lang="en-US" smtClean="0"/>
              <a:t>This is a three-dimensional field</a:t>
            </a:r>
          </a:p>
          <a:p>
            <a:pPr eaLnBrk="1" hangingPunct="1"/>
            <a:r>
              <a:rPr lang="en-US" smtClean="0"/>
              <a:t>It reflects the output of the antenna at any point in space</a:t>
            </a:r>
          </a:p>
        </p:txBody>
      </p:sp>
      <p:sp>
        <p:nvSpPr>
          <p:cNvPr id="1648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48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FB0C55-2B55-4E5B-A72D-92ED2FE2C34A}" type="slidenum">
              <a:rPr lang="en-US" smtClean="0"/>
              <a:pPr eaLnBrk="1" hangingPunct="1"/>
              <a:t>159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Antennas So Short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 an antenna starts work early</a:t>
            </a:r>
          </a:p>
          <a:p>
            <a:pPr eaLnBrk="1" hangingPunct="1"/>
            <a:r>
              <a:rPr lang="en-US" smtClean="0"/>
              <a:t>Further, the ground itself is a good conductor for medium and low frequencies and acts as a large mirror for the radiated energy</a:t>
            </a:r>
          </a:p>
          <a:p>
            <a:pPr eaLnBrk="1" hangingPunct="1"/>
            <a:r>
              <a:rPr lang="en-US" smtClean="0"/>
              <a:t>The ground reflects a large amount of energy that is radiated downward from an antenna mounted over it</a:t>
            </a:r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71CF71-9A29-4ED6-9664-37B0652F46B4}" type="slidenum">
              <a:rPr lang="en-US" smtClean="0"/>
              <a:pPr eaLnBrk="1" hangingPunct="1"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Radiation Pattern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it is available from the manufacturer, get a copy of the radiation pattern for the antenna you will be using to see what the coverage area will look like</a:t>
            </a:r>
          </a:p>
        </p:txBody>
      </p:sp>
      <p:sp>
        <p:nvSpPr>
          <p:cNvPr id="1658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58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3E47F4-2BEE-4E1A-B941-1344D186E754}" type="slidenum">
              <a:rPr lang="en-US" smtClean="0"/>
              <a:pPr eaLnBrk="1" hangingPunct="1"/>
              <a:t>160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Parameters in General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can use the parameters just discussed to determine where access points need to be placed</a:t>
            </a:r>
          </a:p>
          <a:p>
            <a:pPr eaLnBrk="1" hangingPunct="1"/>
            <a:r>
              <a:rPr lang="en-US" smtClean="0"/>
              <a:t>In particular how far the signal from a particular antenna can travel before becoming unusable</a:t>
            </a:r>
          </a:p>
        </p:txBody>
      </p:sp>
      <p:sp>
        <p:nvSpPr>
          <p:cNvPr id="1669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6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C7EE82B-D823-4C78-B789-9F6D6B45D00D}" type="slidenum">
              <a:rPr lang="en-US" smtClean="0"/>
              <a:pPr eaLnBrk="1" hangingPunct="1"/>
              <a:t>161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Parameters in General</a:t>
            </a:r>
          </a:p>
        </p:txBody>
      </p:sp>
      <p:sp>
        <p:nvSpPr>
          <p:cNvPr id="1679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a rule of thumb, a directional antenna has a pattern of coverage shaped like a cone that radiates in the direction that the antenna is pointed, while an omnidirectional antenna’s area of coverage is shaped like a doughnut</a:t>
            </a:r>
          </a:p>
        </p:txBody>
      </p:sp>
      <p:sp>
        <p:nvSpPr>
          <p:cNvPr id="1679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79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DD9DD84-3916-45DA-AEF5-269C03F645E0}" type="slidenum">
              <a:rPr lang="en-US" smtClean="0"/>
              <a:pPr eaLnBrk="1" hangingPunct="1"/>
              <a:t>162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an Amplifier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Things often need to get bigger</a:t>
            </a:r>
          </a:p>
          <a:p>
            <a:pPr eaLnBrk="1" hangingPunct="1"/>
            <a:r>
              <a:rPr lang="en-US" smtClean="0"/>
              <a:t>In radio frequency systems an amplifier does this</a:t>
            </a:r>
          </a:p>
        </p:txBody>
      </p:sp>
      <p:sp>
        <p:nvSpPr>
          <p:cNvPr id="168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8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C4DB26-3013-4B00-A251-4194AE572ED3}" type="slidenum">
              <a:rPr lang="en-US" smtClean="0"/>
              <a:pPr eaLnBrk="1" hangingPunct="1"/>
              <a:t>163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Amplifier Properties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three basic properties of amplifiers</a:t>
            </a:r>
          </a:p>
          <a:p>
            <a:pPr lvl="1" eaLnBrk="1" hangingPunct="1"/>
            <a:r>
              <a:rPr lang="en-US" smtClean="0"/>
              <a:t>Gain</a:t>
            </a:r>
          </a:p>
          <a:p>
            <a:pPr lvl="1" eaLnBrk="1" hangingPunct="1"/>
            <a:r>
              <a:rPr lang="en-US" smtClean="0"/>
              <a:t>Noise figure or output power</a:t>
            </a:r>
          </a:p>
          <a:p>
            <a:pPr lvl="1" eaLnBrk="1" hangingPunct="1"/>
            <a:r>
              <a:rPr lang="en-US" smtClean="0"/>
              <a:t>Linearity</a:t>
            </a:r>
          </a:p>
        </p:txBody>
      </p:sp>
      <p:sp>
        <p:nvSpPr>
          <p:cNvPr id="1699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69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5E3838-985A-4DF7-93FE-A680EEB8F422}" type="slidenum">
              <a:rPr lang="en-US" smtClean="0"/>
              <a:pPr eaLnBrk="1" hangingPunct="1"/>
              <a:t>164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Amplifier Gain</a:t>
            </a:r>
          </a:p>
        </p:txBody>
      </p:sp>
      <p:sp>
        <p:nvSpPr>
          <p:cNvPr id="171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Gain is a measure of how much larger the output is over the input</a:t>
            </a:r>
          </a:p>
          <a:p>
            <a:pPr eaLnBrk="1" hangingPunct="1"/>
            <a:r>
              <a:rPr lang="en-US" smtClean="0"/>
              <a:t>It is measured in dB</a:t>
            </a:r>
          </a:p>
          <a:p>
            <a:pPr eaLnBrk="1" hangingPunct="1"/>
            <a:r>
              <a:rPr lang="en-US" smtClean="0"/>
              <a:t>In a radio frequency system a lot of gain is 40 to 50 dBs and a little is 5 to 10 dBs</a:t>
            </a:r>
          </a:p>
        </p:txBody>
      </p:sp>
      <p:sp>
        <p:nvSpPr>
          <p:cNvPr id="1710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10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1610E1-EF1C-4D25-A1B1-F4D74BFAE926}" type="slidenum">
              <a:rPr lang="en-US" smtClean="0"/>
              <a:pPr eaLnBrk="1" hangingPunct="1"/>
              <a:t>165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Noise or Power</a:t>
            </a:r>
          </a:p>
        </p:txBody>
      </p:sp>
      <p:sp>
        <p:nvSpPr>
          <p:cNvPr id="172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Amplifiers are categorized as</a:t>
            </a:r>
          </a:p>
          <a:p>
            <a:pPr lvl="1" eaLnBrk="1" hangingPunct="1"/>
            <a:r>
              <a:rPr lang="en-US" smtClean="0"/>
              <a:t>Low noise</a:t>
            </a:r>
          </a:p>
          <a:p>
            <a:pPr lvl="1" eaLnBrk="1" hangingPunct="1"/>
            <a:r>
              <a:rPr lang="en-US" smtClean="0"/>
              <a:t>High power</a:t>
            </a:r>
          </a:p>
          <a:p>
            <a:pPr lvl="1" eaLnBrk="1" hangingPunct="1"/>
            <a:r>
              <a:rPr lang="en-US" smtClean="0"/>
              <a:t>Other</a:t>
            </a:r>
          </a:p>
        </p:txBody>
      </p:sp>
      <p:sp>
        <p:nvSpPr>
          <p:cNvPr id="1720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2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2D91057-5202-430C-8638-A417240718D6}" type="slidenum">
              <a:rPr lang="en-US" smtClean="0"/>
              <a:pPr eaLnBrk="1" hangingPunct="1"/>
              <a:t>166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Noise or Power</a:t>
            </a:r>
          </a:p>
        </p:txBody>
      </p:sp>
      <p:sp>
        <p:nvSpPr>
          <p:cNvPr id="173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radio frequency systems a low noise amplifier is the first amplifier after the signal comes through the antenna in a receiver and a high power amplifier is the last amplifier it goes through when going out a transmitter</a:t>
            </a:r>
          </a:p>
          <a:p>
            <a:pPr eaLnBrk="1" hangingPunct="1"/>
            <a:r>
              <a:rPr lang="en-US" smtClean="0"/>
              <a:t>Everything else is an other</a:t>
            </a:r>
          </a:p>
        </p:txBody>
      </p:sp>
      <p:sp>
        <p:nvSpPr>
          <p:cNvPr id="1730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30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59C464-C152-48E8-A385-86E9CB554121}" type="slidenum">
              <a:rPr lang="en-US" smtClean="0"/>
              <a:pPr eaLnBrk="1" hangingPunct="1"/>
              <a:t>167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Low Noise Amplifier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LNA - Low Noise Amplifier is used to take the very small radio frequency signal and make it into something that is useable</a:t>
            </a:r>
          </a:p>
          <a:p>
            <a:pPr eaLnBrk="1" hangingPunct="1"/>
            <a:r>
              <a:rPr lang="en-US" smtClean="0"/>
              <a:t>As the signal is small, if a bunch of noise is added to it, that would drown out the signal</a:t>
            </a:r>
          </a:p>
          <a:p>
            <a:pPr eaLnBrk="1" hangingPunct="1"/>
            <a:r>
              <a:rPr lang="en-US" smtClean="0"/>
              <a:t>So a LNA is very useful in such a case</a:t>
            </a:r>
          </a:p>
          <a:p>
            <a:pPr eaLnBrk="1" hangingPunct="1"/>
            <a:r>
              <a:rPr lang="en-US" smtClean="0"/>
              <a:t>Noise is measured as an NF figure, the lower the better</a:t>
            </a:r>
          </a:p>
        </p:txBody>
      </p:sp>
      <p:sp>
        <p:nvSpPr>
          <p:cNvPr id="174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4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E163FF2-E2DC-4197-B6A9-3D8BB2E138B7}" type="slidenum">
              <a:rPr lang="en-US" smtClean="0"/>
              <a:pPr eaLnBrk="1" hangingPunct="1"/>
              <a:t>168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 Power Amplifier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HPA - High Power Amplifier is used to boost the signal up to the allowable limit just before it is launched into the air</a:t>
            </a:r>
          </a:p>
          <a:p>
            <a:pPr eaLnBrk="1" hangingPunct="1"/>
            <a:r>
              <a:rPr lang="en-US" smtClean="0"/>
              <a:t>HPAs are measured in watts more or less</a:t>
            </a:r>
          </a:p>
          <a:p>
            <a:pPr eaLnBrk="1" hangingPunct="1"/>
            <a:r>
              <a:rPr lang="en-US" smtClean="0"/>
              <a:t>These watts are expressed as the dBs above one milliwatt of dBm</a:t>
            </a:r>
          </a:p>
          <a:p>
            <a:pPr eaLnBrk="1" hangingPunct="1"/>
            <a:r>
              <a:rPr lang="en-US" smtClean="0"/>
              <a:t>In other words 30 dBm is a signal 30 dB above 1 mW or 1000 times larger than 1 mW or 1 watt</a:t>
            </a:r>
          </a:p>
        </p:txBody>
      </p:sp>
      <p:sp>
        <p:nvSpPr>
          <p:cNvPr id="1751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51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52EA05-EE91-4F24-8825-CFC23FE2F90C}" type="slidenum">
              <a:rPr lang="en-US" smtClean="0"/>
              <a:pPr eaLnBrk="1" hangingPunct="1"/>
              <a:t>169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Antennas So Short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this characteristic of the ground, an antenna only a quarter-wavelength long can be made into the equivalent of a half-wavelength antenna</a:t>
            </a:r>
          </a:p>
          <a:p>
            <a:pPr eaLnBrk="1" hangingPunct="1"/>
            <a:r>
              <a:rPr lang="en-US" smtClean="0"/>
              <a:t>All of this means that a quarter-wavelength antenna standing vertically, with its lower end connected electrically to the ground acts just like a half-wave antenna</a:t>
            </a:r>
          </a:p>
        </p:txBody>
      </p:sp>
      <p:sp>
        <p:nvSpPr>
          <p:cNvPr id="194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4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92DA9EB-1C45-408C-B547-B035E3D8A35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Linearity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sending digital signals linearity is important</a:t>
            </a:r>
          </a:p>
          <a:p>
            <a:pPr eaLnBrk="1" hangingPunct="1"/>
            <a:r>
              <a:rPr lang="en-US" smtClean="0"/>
              <a:t>Linearity refers to how much the signal’s shape is distorted</a:t>
            </a:r>
          </a:p>
          <a:p>
            <a:pPr eaLnBrk="1" hangingPunct="1"/>
            <a:r>
              <a:rPr lang="en-US" smtClean="0"/>
              <a:t>What is desired is a signal coming out of the amplifier that is larger than what went in and of the same shape</a:t>
            </a:r>
          </a:p>
          <a:p>
            <a:pPr eaLnBrk="1" hangingPunct="1"/>
            <a:r>
              <a:rPr lang="en-US" smtClean="0"/>
              <a:t>This is shown as a transfer curve</a:t>
            </a:r>
          </a:p>
        </p:txBody>
      </p:sp>
      <p:sp>
        <p:nvSpPr>
          <p:cNvPr id="1761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61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D2D592-C1E1-4CE1-AF52-F9F888A4B2E3}" type="slidenum">
              <a:rPr lang="en-US" smtClean="0"/>
              <a:pPr eaLnBrk="1" hangingPunct="1"/>
              <a:t>170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Linearity</a:t>
            </a:r>
          </a:p>
        </p:txBody>
      </p:sp>
      <p:sp>
        <p:nvSpPr>
          <p:cNvPr id="177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transfer curve is a graph of the output power versus the input power of an amplifier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characteristic of an amplifier is that as the input power to an amplifier increases the output power also increases by a like amount up to a point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portion of the curve is the linear portion</a:t>
            </a:r>
          </a:p>
        </p:txBody>
      </p:sp>
      <p:sp>
        <p:nvSpPr>
          <p:cNvPr id="1771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71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FD41D7-105C-4610-ADD8-14CA8671454B}" type="slidenum">
              <a:rPr lang="en-US" smtClean="0"/>
              <a:pPr eaLnBrk="1" hangingPunct="1"/>
              <a:t>171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Linearity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end of this part of the curve is called the P</a:t>
            </a:r>
            <a:r>
              <a:rPr lang="en-US" baseline="-25000" smtClean="0"/>
              <a:t>1</a:t>
            </a:r>
            <a:r>
              <a:rPr lang="en-US" smtClean="0"/>
              <a:t>dB, pronounced as the “p wun</a:t>
            </a:r>
            <a:r>
              <a:rPr lang="en-US" baseline="30000" smtClean="0"/>
              <a:t>’</a:t>
            </a:r>
            <a:r>
              <a:rPr lang="en-US" smtClean="0"/>
              <a:t> db” point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point is the highest at which an amplifier can put out linear power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Above the P</a:t>
            </a:r>
            <a:r>
              <a:rPr lang="en-US" baseline="-25000" smtClean="0"/>
              <a:t>1</a:t>
            </a:r>
            <a:r>
              <a:rPr lang="en-US" smtClean="0"/>
              <a:t>dB point the power increases, but not in a linear fashion</a:t>
            </a:r>
          </a:p>
        </p:txBody>
      </p:sp>
      <p:sp>
        <p:nvSpPr>
          <p:cNvPr id="1781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81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C45D9C0-F186-4666-A442-9D49FE887169}" type="slidenum">
              <a:rPr lang="en-US" smtClean="0"/>
              <a:pPr eaLnBrk="1" hangingPunct="1"/>
              <a:t>172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Special Types of Amplifiers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three special types of amplifiers encountered in radio frequency systems</a:t>
            </a:r>
          </a:p>
          <a:p>
            <a:pPr lvl="1" eaLnBrk="1" hangingPunct="1"/>
            <a:r>
              <a:rPr lang="en-US" smtClean="0"/>
              <a:t>Limiting</a:t>
            </a:r>
          </a:p>
          <a:p>
            <a:pPr lvl="1" eaLnBrk="1" hangingPunct="1"/>
            <a:r>
              <a:rPr lang="en-US" smtClean="0"/>
              <a:t>Balanced</a:t>
            </a:r>
          </a:p>
          <a:p>
            <a:pPr lvl="1" eaLnBrk="1" hangingPunct="1"/>
            <a:r>
              <a:rPr lang="en-US" smtClean="0"/>
              <a:t>Variable Gain</a:t>
            </a:r>
          </a:p>
        </p:txBody>
      </p:sp>
      <p:sp>
        <p:nvSpPr>
          <p:cNvPr id="1792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79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A32E737-0F3D-4C52-945F-5B736B2DF7B7}" type="slidenum">
              <a:rPr lang="en-US" smtClean="0"/>
              <a:pPr eaLnBrk="1" hangingPunct="1"/>
              <a:t>173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Limiting Amplifier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limiting amplifier limits the output power</a:t>
            </a:r>
          </a:p>
          <a:p>
            <a:pPr eaLnBrk="1" hangingPunct="1"/>
            <a:r>
              <a:rPr lang="en-US" smtClean="0"/>
              <a:t>This type is used when the component that follows the amplifier would be damaged by too much power coming into it from the amplifier</a:t>
            </a:r>
          </a:p>
        </p:txBody>
      </p:sp>
      <p:sp>
        <p:nvSpPr>
          <p:cNvPr id="1802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0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049375B-6F0C-45F2-A677-48D3E813BAF2}" type="slidenum">
              <a:rPr lang="en-US" smtClean="0"/>
              <a:pPr eaLnBrk="1" hangingPunct="1"/>
              <a:t>174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Balanced Amplifier</a:t>
            </a:r>
          </a:p>
        </p:txBody>
      </p:sp>
      <p:sp>
        <p:nvSpPr>
          <p:cNvPr id="181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amplifier using a balanced design is really two amplifiers in one</a:t>
            </a:r>
          </a:p>
          <a:p>
            <a:pPr eaLnBrk="1" hangingPunct="1"/>
            <a:r>
              <a:rPr lang="en-US" smtClean="0"/>
              <a:t>The radio frequency signal enters one side of the amplifier</a:t>
            </a:r>
          </a:p>
          <a:p>
            <a:pPr eaLnBrk="1" hangingPunct="1"/>
            <a:r>
              <a:rPr lang="en-US" smtClean="0"/>
              <a:t>Once inside the signal is split into two parts</a:t>
            </a:r>
          </a:p>
          <a:p>
            <a:pPr eaLnBrk="1" hangingPunct="1"/>
            <a:r>
              <a:rPr lang="en-US" smtClean="0"/>
              <a:t>Half goes to one amplifier and the other half to the other amplifier</a:t>
            </a:r>
          </a:p>
        </p:txBody>
      </p:sp>
      <p:sp>
        <p:nvSpPr>
          <p:cNvPr id="1812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1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FF107A-BB8E-493D-948A-60DA86763D37}" type="slidenum">
              <a:rPr lang="en-US" smtClean="0"/>
              <a:pPr eaLnBrk="1" hangingPunct="1"/>
              <a:t>175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Balanced Amplifier</a:t>
            </a:r>
          </a:p>
        </p:txBody>
      </p:sp>
      <p:sp>
        <p:nvSpPr>
          <p:cNvPr id="182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two signals are then added back together before leaving the amplifier</a:t>
            </a:r>
          </a:p>
          <a:p>
            <a:pPr eaLnBrk="1" hangingPunct="1"/>
            <a:r>
              <a:rPr lang="en-US" smtClean="0"/>
              <a:t>The advantage to this design is that if one amplifier inside fails, the other can keep working</a:t>
            </a:r>
          </a:p>
          <a:p>
            <a:pPr eaLnBrk="1" hangingPunct="1"/>
            <a:r>
              <a:rPr lang="en-US" smtClean="0"/>
              <a:t>This design leaks less, which means less VSWR</a:t>
            </a:r>
          </a:p>
        </p:txBody>
      </p:sp>
      <p:sp>
        <p:nvSpPr>
          <p:cNvPr id="1822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22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4F9911-B618-4DC7-952F-15C53FC8CFB4}" type="slidenum">
              <a:rPr lang="en-US" smtClean="0"/>
              <a:pPr eaLnBrk="1" hangingPunct="1"/>
              <a:t>176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Variable Gain Amplifier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variable gain amplifier merely has a control that can be used to adjust the gain</a:t>
            </a:r>
          </a:p>
        </p:txBody>
      </p:sp>
      <p:sp>
        <p:nvSpPr>
          <p:cNvPr id="1833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3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5429AA-178B-420A-A2D3-BC8955019C3B}" type="slidenum">
              <a:rPr lang="en-US" smtClean="0"/>
              <a:pPr eaLnBrk="1" hangingPunct="1"/>
              <a:t>177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Filter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filter filters signals</a:t>
            </a:r>
          </a:p>
          <a:p>
            <a:pPr eaLnBrk="1" hangingPunct="1"/>
            <a:r>
              <a:rPr lang="en-US" smtClean="0"/>
              <a:t>Such as a bunch of signals all at different frequencies coming in and just one, the desired one, going back out</a:t>
            </a:r>
          </a:p>
          <a:p>
            <a:pPr eaLnBrk="1" hangingPunct="1"/>
            <a:r>
              <a:rPr lang="en-US" smtClean="0"/>
              <a:t>In essence a filter is the door bouncer at a trendy club</a:t>
            </a:r>
          </a:p>
          <a:p>
            <a:pPr eaLnBrk="1" hangingPunct="1"/>
            <a:r>
              <a:rPr lang="en-US" smtClean="0"/>
              <a:t>Some get in and some are kept out</a:t>
            </a:r>
          </a:p>
        </p:txBody>
      </p:sp>
      <p:sp>
        <p:nvSpPr>
          <p:cNvPr id="1843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43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F21A420-657D-488B-B48A-F1576F8E5451}" type="slidenum">
              <a:rPr lang="en-US" smtClean="0"/>
              <a:pPr eaLnBrk="1" hangingPunct="1"/>
              <a:t>178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of Filters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Filters are used at the receive side as the antenna will pick up signals at and near the desired frequency</a:t>
            </a:r>
          </a:p>
          <a:p>
            <a:pPr eaLnBrk="1" hangingPunct="1"/>
            <a:r>
              <a:rPr lang="en-US" smtClean="0"/>
              <a:t>The filter removes the undesired ones</a:t>
            </a:r>
          </a:p>
          <a:p>
            <a:pPr eaLnBrk="1" hangingPunct="1"/>
            <a:r>
              <a:rPr lang="en-US" smtClean="0"/>
              <a:t>Governmental regulatory authorities say you may only transmit on the authorized frequency</a:t>
            </a:r>
          </a:p>
          <a:p>
            <a:pPr eaLnBrk="1" hangingPunct="1"/>
            <a:r>
              <a:rPr lang="en-US" smtClean="0"/>
              <a:t>The filter is designed to ensure this is the case</a:t>
            </a:r>
          </a:p>
        </p:txBody>
      </p:sp>
      <p:sp>
        <p:nvSpPr>
          <p:cNvPr id="1853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53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206CC4-CC3F-46D9-94F9-2528D9A83805}" type="slidenum">
              <a:rPr lang="en-US" smtClean="0"/>
              <a:pPr eaLnBrk="1" hangingPunct="1"/>
              <a:t>179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Antennas So Short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ground takes the place of the missing quarter-wavelength</a:t>
            </a:r>
          </a:p>
          <a:p>
            <a:pPr eaLnBrk="1" hangingPunct="1"/>
            <a:r>
              <a:rPr lang="en-US" smtClean="0"/>
              <a:t>The reflections supply that part of the radiated energy that normally would be supplied by the lower half of an ungrounded half-wavelength antenna</a:t>
            </a:r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3E8C96-7836-44FE-8CD2-C57868F89F13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Types of Filters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four types of filters</a:t>
            </a:r>
          </a:p>
          <a:p>
            <a:pPr lvl="1" eaLnBrk="1" hangingPunct="1"/>
            <a:r>
              <a:rPr lang="en-US" sz="2000" smtClean="0"/>
              <a:t>Low pass</a:t>
            </a:r>
          </a:p>
          <a:p>
            <a:pPr lvl="2" eaLnBrk="1" hangingPunct="1"/>
            <a:r>
              <a:rPr lang="en-US" sz="2000" smtClean="0"/>
              <a:t>Letting all frequencies below a certain frequency to pass</a:t>
            </a:r>
          </a:p>
          <a:p>
            <a:pPr lvl="1" eaLnBrk="1" hangingPunct="1"/>
            <a:r>
              <a:rPr lang="en-US" sz="2000" smtClean="0"/>
              <a:t>High pass</a:t>
            </a:r>
          </a:p>
          <a:p>
            <a:pPr lvl="2" eaLnBrk="1" hangingPunct="1"/>
            <a:r>
              <a:rPr lang="en-US" sz="2000" smtClean="0"/>
              <a:t>Letting all frequencies above a certain frequency to pass</a:t>
            </a:r>
          </a:p>
          <a:p>
            <a:pPr lvl="1" eaLnBrk="1" hangingPunct="1"/>
            <a:r>
              <a:rPr lang="en-US" sz="2000" smtClean="0"/>
              <a:t>Bandpass</a:t>
            </a:r>
          </a:p>
          <a:p>
            <a:pPr lvl="2" eaLnBrk="1" hangingPunct="1"/>
            <a:r>
              <a:rPr lang="en-US" sz="2000" smtClean="0"/>
              <a:t>Allows all frequencies between two frequencies to pass</a:t>
            </a:r>
          </a:p>
          <a:p>
            <a:pPr lvl="1" eaLnBrk="1" hangingPunct="1"/>
            <a:r>
              <a:rPr lang="en-US" sz="2000" smtClean="0"/>
              <a:t>Band reject – notch filter</a:t>
            </a:r>
          </a:p>
          <a:p>
            <a:pPr lvl="2" eaLnBrk="1" hangingPunct="1"/>
            <a:r>
              <a:rPr lang="en-US" sz="2000" smtClean="0"/>
              <a:t>Prevents all frequencies between two frequencies from passing</a:t>
            </a:r>
          </a:p>
        </p:txBody>
      </p:sp>
      <p:sp>
        <p:nvSpPr>
          <p:cNvPr id="186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6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802B87-E643-4BD1-9CF4-4CABC2588085}" type="slidenum">
              <a:rPr lang="en-US" smtClean="0"/>
              <a:pPr eaLnBrk="1" hangingPunct="1"/>
              <a:t>180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 Operation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Filters do their work by varying their insertion loss as a function of the frequency they see</a:t>
            </a:r>
          </a:p>
          <a:p>
            <a:pPr eaLnBrk="1" hangingPunct="1"/>
            <a:r>
              <a:rPr lang="en-US" smtClean="0"/>
              <a:t>This is the frequency response of the filter</a:t>
            </a:r>
          </a:p>
        </p:txBody>
      </p:sp>
      <p:sp>
        <p:nvSpPr>
          <p:cNvPr id="1873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73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ECFA42-5DC4-45E0-BC82-0B681A526F5B}" type="slidenum">
              <a:rPr lang="en-US" smtClean="0"/>
              <a:pPr eaLnBrk="1" hangingPunct="1"/>
              <a:t>181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Mixer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mixer seeks to change the frequency of a signal while keeping everything else about the signal the same</a:t>
            </a:r>
          </a:p>
          <a:p>
            <a:pPr eaLnBrk="1" hangingPunct="1"/>
            <a:r>
              <a:rPr lang="en-US" smtClean="0"/>
              <a:t>But why would you want to do this</a:t>
            </a:r>
          </a:p>
          <a:p>
            <a:pPr eaLnBrk="1" hangingPunct="1"/>
            <a:r>
              <a:rPr lang="en-US" smtClean="0"/>
              <a:t>One reason would be that your voice creates sound in the area of 2,000 Hertz, but a cell phone operates at 900,000,000 Hertz</a:t>
            </a:r>
          </a:p>
        </p:txBody>
      </p:sp>
      <p:sp>
        <p:nvSpPr>
          <p:cNvPr id="1884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8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D7DD04-2E6A-41D8-8809-A204595BF543}" type="slidenum">
              <a:rPr lang="en-US" smtClean="0"/>
              <a:pPr eaLnBrk="1" hangingPunct="1"/>
              <a:t>182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Mixer Operation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Mixers have three ports, two input and one output</a:t>
            </a:r>
          </a:p>
          <a:p>
            <a:pPr lvl="1" eaLnBrk="1" hangingPunct="1"/>
            <a:r>
              <a:rPr lang="en-US" smtClean="0"/>
              <a:t>The RF port is the higher frequency signal port</a:t>
            </a:r>
          </a:p>
          <a:p>
            <a:pPr lvl="1" eaLnBrk="1" hangingPunct="1"/>
            <a:r>
              <a:rPr lang="en-US" smtClean="0"/>
              <a:t>The IF port is the lower frequency port</a:t>
            </a:r>
          </a:p>
          <a:p>
            <a:pPr lvl="1" eaLnBrk="1" hangingPunct="1"/>
            <a:r>
              <a:rPr lang="en-US" smtClean="0"/>
              <a:t>The LO port connects to a source or oscillator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Mixers are not perfect things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is why a filter always follows a mixer</a:t>
            </a:r>
          </a:p>
        </p:txBody>
      </p:sp>
      <p:sp>
        <p:nvSpPr>
          <p:cNvPr id="1894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894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0C15BD-C95B-45C3-8318-162E105AD0FA}" type="slidenum">
              <a:rPr lang="en-US" smtClean="0"/>
              <a:pPr eaLnBrk="1" hangingPunct="1"/>
              <a:t>183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Mixer Operation</a:t>
            </a:r>
          </a:p>
        </p:txBody>
      </p:sp>
      <p:sp>
        <p:nvSpPr>
          <p:cNvPr id="190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It gets rid of what is produced, but not needed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 mixer also produces other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Being a passive component the mixer exhibits loss as it does its work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is the conversion loss or CL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lower the CL figure the better</a:t>
            </a:r>
          </a:p>
        </p:txBody>
      </p:sp>
      <p:sp>
        <p:nvSpPr>
          <p:cNvPr id="1904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04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E6706E-1A14-4E47-AE30-6DAC557E13A3}" type="slidenum">
              <a:rPr lang="en-US" smtClean="0"/>
              <a:pPr eaLnBrk="1" hangingPunct="1"/>
              <a:t>184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Mixer Operation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mixer also produces noise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lower the noise figure or NF the better</a:t>
            </a:r>
          </a:p>
        </p:txBody>
      </p:sp>
      <p:sp>
        <p:nvSpPr>
          <p:cNvPr id="1914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14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2510AC-3118-4B3C-828C-8D3965E1BA15}" type="slidenum">
              <a:rPr lang="en-US" smtClean="0"/>
              <a:pPr eaLnBrk="1" hangingPunct="1"/>
              <a:t>185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Stage Mixer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two stage mixer is not really a type but rather a way of using mixers</a:t>
            </a:r>
          </a:p>
          <a:p>
            <a:pPr eaLnBrk="1" hangingPunct="1"/>
            <a:r>
              <a:rPr lang="en-US" smtClean="0"/>
              <a:t>In this setup there are two mixers, one after the other</a:t>
            </a:r>
          </a:p>
          <a:p>
            <a:pPr eaLnBrk="1" hangingPunct="1"/>
            <a:r>
              <a:rPr lang="en-US" smtClean="0"/>
              <a:t>The signal between the two is called the baseband signal</a:t>
            </a:r>
          </a:p>
        </p:txBody>
      </p:sp>
      <p:sp>
        <p:nvSpPr>
          <p:cNvPr id="1925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25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95F7C5B-04D6-4525-B98F-94F77DCFF39A}" type="slidenum">
              <a:rPr lang="en-US" smtClean="0"/>
              <a:pPr eaLnBrk="1" hangingPunct="1"/>
              <a:t>186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Source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source or oscillator is what generates the radio frequency</a:t>
            </a:r>
          </a:p>
          <a:p>
            <a:pPr eaLnBrk="1" hangingPunct="1"/>
            <a:r>
              <a:rPr lang="en-US" smtClean="0"/>
              <a:t>The desire is to produce a perfect sine wave at the desired frequency</a:t>
            </a:r>
          </a:p>
          <a:p>
            <a:pPr eaLnBrk="1" hangingPunct="1"/>
            <a:r>
              <a:rPr lang="en-US" smtClean="0"/>
              <a:t>Of course this never happens</a:t>
            </a:r>
          </a:p>
        </p:txBody>
      </p:sp>
      <p:sp>
        <p:nvSpPr>
          <p:cNvPr id="1935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35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296A04B-D8E6-4206-B94B-3C800C0D8EE4}" type="slidenum">
              <a:rPr lang="en-US" smtClean="0"/>
              <a:pPr eaLnBrk="1" hangingPunct="1"/>
              <a:t>187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Components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Besides the five main components used in radio frequency systems</a:t>
            </a:r>
          </a:p>
          <a:p>
            <a:pPr lvl="1" eaLnBrk="1" hangingPunct="1"/>
            <a:r>
              <a:rPr lang="en-US" smtClean="0"/>
              <a:t>Antenna</a:t>
            </a:r>
          </a:p>
          <a:p>
            <a:pPr lvl="1" eaLnBrk="1" hangingPunct="1"/>
            <a:r>
              <a:rPr lang="en-US" smtClean="0"/>
              <a:t>Amplifier</a:t>
            </a:r>
          </a:p>
          <a:p>
            <a:pPr lvl="1" eaLnBrk="1" hangingPunct="1"/>
            <a:r>
              <a:rPr lang="en-US" smtClean="0"/>
              <a:t>Mixer</a:t>
            </a:r>
          </a:p>
          <a:p>
            <a:pPr lvl="1" eaLnBrk="1" hangingPunct="1"/>
            <a:r>
              <a:rPr lang="en-US" smtClean="0"/>
              <a:t>Filter</a:t>
            </a:r>
          </a:p>
          <a:p>
            <a:pPr lvl="1" eaLnBrk="1" hangingPunct="1"/>
            <a:r>
              <a:rPr lang="en-US" smtClean="0"/>
              <a:t>Source</a:t>
            </a:r>
          </a:p>
        </p:txBody>
      </p:sp>
      <p:sp>
        <p:nvSpPr>
          <p:cNvPr id="1945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4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D5F3CC9-989F-4FD7-BB76-BE0AEF784B39}" type="slidenum">
              <a:rPr lang="en-US" smtClean="0"/>
              <a:pPr eaLnBrk="1" hangingPunct="1"/>
              <a:t>188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Components</a:t>
            </a:r>
          </a:p>
        </p:txBody>
      </p:sp>
      <p:sp>
        <p:nvSpPr>
          <p:cNvPr id="195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several more you will encounter from time to time</a:t>
            </a:r>
          </a:p>
          <a:p>
            <a:pPr eaLnBrk="1" hangingPunct="1"/>
            <a:r>
              <a:rPr lang="en-US" smtClean="0"/>
              <a:t>These include</a:t>
            </a:r>
          </a:p>
          <a:p>
            <a:pPr eaLnBrk="1" hangingPunct="1"/>
            <a:r>
              <a:rPr lang="en-US" smtClean="0"/>
              <a:t>Switch</a:t>
            </a:r>
          </a:p>
          <a:p>
            <a:pPr eaLnBrk="1" hangingPunct="1"/>
            <a:r>
              <a:rPr lang="en-US" smtClean="0"/>
              <a:t>Attenuator</a:t>
            </a:r>
          </a:p>
          <a:p>
            <a:pPr eaLnBrk="1" hangingPunct="1"/>
            <a:r>
              <a:rPr lang="en-US" smtClean="0"/>
              <a:t>Divider and Combiner</a:t>
            </a:r>
          </a:p>
          <a:p>
            <a:pPr eaLnBrk="1" hangingPunct="1"/>
            <a:r>
              <a:rPr lang="en-US" smtClean="0"/>
              <a:t>Coupler</a:t>
            </a:r>
          </a:p>
          <a:p>
            <a:pPr eaLnBrk="1" hangingPunct="1"/>
            <a:r>
              <a:rPr lang="en-US" smtClean="0"/>
              <a:t>Circulator and Isolator</a:t>
            </a:r>
          </a:p>
        </p:txBody>
      </p:sp>
      <p:sp>
        <p:nvSpPr>
          <p:cNvPr id="1955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55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F4F599-448C-4AD6-800F-88979F7F6BA4}" type="slidenum">
              <a:rPr lang="en-US" smtClean="0"/>
              <a:pPr eaLnBrk="1" hangingPunct="1"/>
              <a:t>189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Antennas So Short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 the low and medium frequencies, the ground acts as a good conductor</a:t>
            </a:r>
          </a:p>
          <a:p>
            <a:pPr eaLnBrk="1" hangingPunct="1"/>
            <a:r>
              <a:rPr lang="en-US" smtClean="0"/>
              <a:t>At the higher frequencies, artificial grounds constructed of large metal surfaces can be used to achieve this effect</a:t>
            </a:r>
          </a:p>
          <a:p>
            <a:pPr eaLnBrk="1" hangingPunct="1"/>
            <a:r>
              <a:rPr lang="en-US" smtClean="0"/>
              <a:t>Another factor is that the antenna length of a half-wave dipole is somewhat less than a half-wavelength due to end effect</a:t>
            </a:r>
          </a:p>
        </p:txBody>
      </p:sp>
      <p:sp>
        <p:nvSpPr>
          <p:cNvPr id="215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B9F1EA-D59B-4DC6-8F9C-061E4842C784}" type="slidenum">
              <a:rPr lang="en-US" smtClean="0"/>
              <a:pPr eaLnBrk="1" hangingPunct="1"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Components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Transformer</a:t>
            </a:r>
          </a:p>
          <a:p>
            <a:pPr eaLnBrk="1" hangingPunct="1"/>
            <a:r>
              <a:rPr lang="en-US" smtClean="0"/>
              <a:t>Detector</a:t>
            </a:r>
          </a:p>
          <a:p>
            <a:pPr eaLnBrk="1" hangingPunct="1"/>
            <a:r>
              <a:rPr lang="en-US" smtClean="0"/>
              <a:t>Phase Shifter</a:t>
            </a:r>
          </a:p>
          <a:p>
            <a:pPr eaLnBrk="1" hangingPunct="1"/>
            <a:r>
              <a:rPr lang="en-US" smtClean="0"/>
              <a:t>Phase Detector</a:t>
            </a:r>
          </a:p>
        </p:txBody>
      </p:sp>
      <p:sp>
        <p:nvSpPr>
          <p:cNvPr id="1966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6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25EFCA0-D7E1-4E5D-850A-B4D6C47663F7}" type="slidenum">
              <a:rPr lang="en-US" smtClean="0"/>
              <a:pPr eaLnBrk="1" hangingPunct="1"/>
              <a:t>190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Components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general all of these other devices do one of two things</a:t>
            </a:r>
          </a:p>
          <a:p>
            <a:pPr lvl="1" eaLnBrk="1" hangingPunct="1"/>
            <a:r>
              <a:rPr lang="en-US" smtClean="0"/>
              <a:t>They send the radio frequency signal in a different direction or multiple directions</a:t>
            </a:r>
          </a:p>
          <a:p>
            <a:pPr lvl="1" eaLnBrk="1" hangingPunct="1"/>
            <a:r>
              <a:rPr lang="en-US" smtClean="0"/>
              <a:t>or</a:t>
            </a:r>
          </a:p>
          <a:p>
            <a:pPr lvl="1" eaLnBrk="1" hangingPunct="1"/>
            <a:r>
              <a:rPr lang="en-US" smtClean="0"/>
              <a:t>They change the size or shape of the signal</a:t>
            </a:r>
          </a:p>
        </p:txBody>
      </p:sp>
      <p:sp>
        <p:nvSpPr>
          <p:cNvPr id="1976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76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631244-4F82-4C4B-B176-E7FE26A22C8F}" type="slidenum">
              <a:rPr lang="en-US" smtClean="0"/>
              <a:pPr eaLnBrk="1" hangingPunct="1"/>
              <a:t>191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Switch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Switches change the path of a radio frequency signal</a:t>
            </a:r>
          </a:p>
          <a:p>
            <a:pPr eaLnBrk="1" hangingPunct="1"/>
            <a:r>
              <a:rPr lang="en-US" smtClean="0"/>
              <a:t>Switch performance is based on</a:t>
            </a:r>
          </a:p>
          <a:p>
            <a:pPr lvl="1" eaLnBrk="1" hangingPunct="1"/>
            <a:r>
              <a:rPr lang="en-US" smtClean="0"/>
              <a:t>Amount of loss</a:t>
            </a:r>
          </a:p>
          <a:p>
            <a:pPr lvl="1" eaLnBrk="1" hangingPunct="1"/>
            <a:r>
              <a:rPr lang="en-US" smtClean="0"/>
              <a:t>Switching speed</a:t>
            </a:r>
          </a:p>
          <a:p>
            <a:pPr eaLnBrk="1" hangingPunct="1"/>
            <a:r>
              <a:rPr lang="en-US" smtClean="0"/>
              <a:t>In a switch there are two kinds of loss</a:t>
            </a:r>
          </a:p>
          <a:p>
            <a:pPr lvl="1" eaLnBrk="1" hangingPunct="1"/>
            <a:r>
              <a:rPr lang="en-US" smtClean="0"/>
              <a:t>Insertion loss</a:t>
            </a:r>
          </a:p>
          <a:p>
            <a:pPr lvl="1" eaLnBrk="1" hangingPunct="1"/>
            <a:r>
              <a:rPr lang="en-US" smtClean="0"/>
              <a:t>Isolation loss</a:t>
            </a:r>
          </a:p>
        </p:txBody>
      </p:sp>
      <p:sp>
        <p:nvSpPr>
          <p:cNvPr id="1986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86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CB6953-962E-43A1-A036-14D705105130}" type="slidenum">
              <a:rPr lang="en-US" smtClean="0"/>
              <a:pPr eaLnBrk="1" hangingPunct="1"/>
              <a:t>192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Switch</a:t>
            </a:r>
          </a:p>
        </p:txBody>
      </p:sp>
      <p:sp>
        <p:nvSpPr>
          <p:cNvPr id="199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Insertion loss is the reduction in the signal just because it went through the switch</a:t>
            </a:r>
          </a:p>
          <a:p>
            <a:pPr eaLnBrk="1" hangingPunct="1"/>
            <a:r>
              <a:rPr lang="en-US" smtClean="0"/>
              <a:t>Isolation loss is produced by the gap created when the switch is open</a:t>
            </a:r>
          </a:p>
          <a:p>
            <a:pPr eaLnBrk="1" hangingPunct="1"/>
            <a:r>
              <a:rPr lang="en-US" smtClean="0"/>
              <a:t>Of course insertion loss should be kept low</a:t>
            </a:r>
          </a:p>
          <a:p>
            <a:pPr eaLnBrk="1" hangingPunct="1"/>
            <a:r>
              <a:rPr lang="en-US" smtClean="0"/>
              <a:t>Isolation loss should be kept high</a:t>
            </a:r>
          </a:p>
        </p:txBody>
      </p:sp>
      <p:sp>
        <p:nvSpPr>
          <p:cNvPr id="19968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996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E4CB9D2-431B-461D-A16B-380E28A9ACA1}" type="slidenum">
              <a:rPr lang="en-US" smtClean="0"/>
              <a:pPr eaLnBrk="1" hangingPunct="1"/>
              <a:t>193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Switch</a:t>
            </a:r>
          </a:p>
        </p:txBody>
      </p:sp>
      <p:sp>
        <p:nvSpPr>
          <p:cNvPr id="200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Switches are commonly used in radio frequency systems so that a single antenna can be used for both transmitting and receiving</a:t>
            </a:r>
          </a:p>
        </p:txBody>
      </p:sp>
      <p:sp>
        <p:nvSpPr>
          <p:cNvPr id="2007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07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40948AD-4F9C-4DF6-9C55-A43A6B1E4166}" type="slidenum">
              <a:rPr lang="en-US" smtClean="0"/>
              <a:pPr eaLnBrk="1" hangingPunct="1"/>
              <a:t>194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Attenuator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attenuator creates loss</a:t>
            </a:r>
          </a:p>
          <a:p>
            <a:pPr eaLnBrk="1" hangingPunct="1"/>
            <a:r>
              <a:rPr lang="en-US" smtClean="0"/>
              <a:t>The key point here is that an attenuator is used to insert a known amount of loss for some reason related to a circuit’s design</a:t>
            </a:r>
          </a:p>
          <a:p>
            <a:pPr eaLnBrk="1" hangingPunct="1"/>
            <a:r>
              <a:rPr lang="en-US" smtClean="0"/>
              <a:t>Attenuators can be</a:t>
            </a:r>
          </a:p>
          <a:p>
            <a:pPr lvl="1" eaLnBrk="1" hangingPunct="1"/>
            <a:r>
              <a:rPr lang="en-US" smtClean="0"/>
              <a:t>Fixed</a:t>
            </a:r>
          </a:p>
          <a:p>
            <a:pPr lvl="1" eaLnBrk="1" hangingPunct="1"/>
            <a:r>
              <a:rPr lang="en-US" smtClean="0"/>
              <a:t>Variable</a:t>
            </a:r>
          </a:p>
          <a:p>
            <a:pPr eaLnBrk="1" hangingPunct="1"/>
            <a:r>
              <a:rPr lang="en-US" smtClean="0"/>
              <a:t>A fixed attenuator is sometimes called a pad</a:t>
            </a:r>
          </a:p>
        </p:txBody>
      </p:sp>
      <p:sp>
        <p:nvSpPr>
          <p:cNvPr id="201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17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68EAEE-AF5F-47B0-8C24-E7C9558F9EC0}" type="slidenum">
              <a:rPr lang="en-US" smtClean="0"/>
              <a:pPr eaLnBrk="1" hangingPunct="1"/>
              <a:t>195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Divider or Combiner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Dividers divide a signal into two or more parts, usually two or four</a:t>
            </a:r>
          </a:p>
          <a:p>
            <a:pPr eaLnBrk="1" hangingPunct="1"/>
            <a:r>
              <a:rPr lang="en-US" smtClean="0"/>
              <a:t>The division is always equal in size</a:t>
            </a:r>
          </a:p>
          <a:p>
            <a:pPr eaLnBrk="1" hangingPunct="1"/>
            <a:r>
              <a:rPr lang="en-US" smtClean="0"/>
              <a:t>These are also called power dividers</a:t>
            </a:r>
          </a:p>
          <a:p>
            <a:pPr eaLnBrk="1" hangingPunct="1"/>
            <a:r>
              <a:rPr lang="en-US" smtClean="0"/>
              <a:t>Combiners combine signals</a:t>
            </a:r>
          </a:p>
          <a:p>
            <a:pPr eaLnBrk="1" hangingPunct="1"/>
            <a:r>
              <a:rPr lang="en-US" smtClean="0"/>
              <a:t>As with most devices low insertion loss is desired</a:t>
            </a:r>
          </a:p>
        </p:txBody>
      </p:sp>
      <p:sp>
        <p:nvSpPr>
          <p:cNvPr id="2027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27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D2183B2-3E82-4B13-8F82-67879A274AAD}" type="slidenum">
              <a:rPr lang="en-US" smtClean="0"/>
              <a:pPr eaLnBrk="1" hangingPunct="1"/>
              <a:t>196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Coupler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coupler is used to draw a sample of a radio frequency signal off for some use, such as feedback to a circuit so that it can correct the signal before it is sent out</a:t>
            </a:r>
          </a:p>
          <a:p>
            <a:pPr eaLnBrk="1" hangingPunct="1"/>
            <a:r>
              <a:rPr lang="en-US" smtClean="0"/>
              <a:t>Performance measures of couplers include</a:t>
            </a:r>
          </a:p>
          <a:p>
            <a:pPr lvl="1" eaLnBrk="1" hangingPunct="1"/>
            <a:r>
              <a:rPr lang="en-US" smtClean="0"/>
              <a:t>Insertion loss</a:t>
            </a:r>
          </a:p>
          <a:p>
            <a:pPr lvl="1" eaLnBrk="1" hangingPunct="1"/>
            <a:r>
              <a:rPr lang="en-US" smtClean="0"/>
              <a:t>Coupling accuracy</a:t>
            </a:r>
          </a:p>
          <a:p>
            <a:pPr lvl="2" eaLnBrk="1" hangingPunct="1"/>
            <a:r>
              <a:rPr lang="en-US" smtClean="0"/>
              <a:t>Which is that the signal that is sampled is accurate</a:t>
            </a:r>
          </a:p>
        </p:txBody>
      </p:sp>
      <p:sp>
        <p:nvSpPr>
          <p:cNvPr id="2037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3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DDC8C23-CA7F-4B02-ACDA-2E1B7AA0FBAF}" type="slidenum">
              <a:rPr lang="en-US" smtClean="0"/>
              <a:pPr eaLnBrk="1" hangingPunct="1"/>
              <a:t>197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</a:t>
            </a:r>
          </a:p>
        </p:txBody>
      </p:sp>
      <p:sp>
        <p:nvSpPr>
          <p:cNvPr id="204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a circulator a signal that comes in travels around in a circle until it encounters an exit, then it must get off</a:t>
            </a:r>
          </a:p>
          <a:p>
            <a:pPr eaLnBrk="1" hangingPunct="1"/>
            <a:r>
              <a:rPr lang="en-US" smtClean="0"/>
              <a:t>A circulator is a form of a switch</a:t>
            </a:r>
          </a:p>
          <a:p>
            <a:pPr eaLnBrk="1" hangingPunct="1"/>
            <a:r>
              <a:rPr lang="en-US" smtClean="0"/>
              <a:t>For example</a:t>
            </a:r>
          </a:p>
        </p:txBody>
      </p:sp>
      <p:sp>
        <p:nvSpPr>
          <p:cNvPr id="2048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48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DC9172-55E1-4941-BB87-775221B2A358}" type="slidenum">
              <a:rPr lang="en-US" smtClean="0"/>
              <a:pPr eaLnBrk="1" hangingPunct="1"/>
              <a:t>198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</a:t>
            </a:r>
          </a:p>
        </p:txBody>
      </p:sp>
      <p:pic>
        <p:nvPicPr>
          <p:cNvPr id="205827" name="Picture 4" descr="Circul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4313" y="1328738"/>
            <a:ext cx="6450012" cy="4614862"/>
          </a:xfrm>
        </p:spPr>
      </p:pic>
      <p:sp>
        <p:nvSpPr>
          <p:cNvPr id="2058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58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3424452-E9E8-45B3-9E84-B328226E53EF}" type="slidenum">
              <a:rPr lang="en-US" smtClean="0"/>
              <a:pPr eaLnBrk="1" hangingPunct="1"/>
              <a:t>199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Parts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just five basic parts in a radio frequency based communication system</a:t>
            </a:r>
          </a:p>
          <a:p>
            <a:pPr lvl="1" eaLnBrk="1" hangingPunct="1"/>
            <a:r>
              <a:rPr lang="en-US" smtClean="0"/>
              <a:t>Antenna</a:t>
            </a:r>
          </a:p>
          <a:p>
            <a:pPr lvl="1" eaLnBrk="1" hangingPunct="1"/>
            <a:r>
              <a:rPr lang="en-US" smtClean="0"/>
              <a:t>Amplifier</a:t>
            </a:r>
          </a:p>
          <a:p>
            <a:pPr lvl="1" eaLnBrk="1" hangingPunct="1"/>
            <a:r>
              <a:rPr lang="en-US" smtClean="0"/>
              <a:t>Filter</a:t>
            </a:r>
          </a:p>
          <a:p>
            <a:pPr lvl="1" eaLnBrk="1" hangingPunct="1"/>
            <a:r>
              <a:rPr lang="en-US" smtClean="0"/>
              <a:t>Mixer</a:t>
            </a:r>
          </a:p>
          <a:p>
            <a:pPr lvl="1" eaLnBrk="1" hangingPunct="1"/>
            <a:r>
              <a:rPr lang="en-US" smtClean="0"/>
              <a:t>Source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CB06379-8CD5-47F3-9F31-D4D51B0D453B}" type="slidenum">
              <a:rPr lang="en-US" smtClean="0"/>
              <a:pPr eaLnBrk="1" hangingPunct="1"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Are Antennas So Short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Lastly, the speed of propagation in coaxial cable is slower than in air, so the wavelength in the cable is shorter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11A3ADF-8DD3-4948-9955-6929EBA770F0}" type="slidenum">
              <a:rPr lang="en-US" smtClean="0"/>
              <a:pPr eaLnBrk="1" hangingPunct="1"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Any signal coming in from the antenna must get off at the receiver</a:t>
            </a:r>
          </a:p>
          <a:p>
            <a:pPr eaLnBrk="1" hangingPunct="1"/>
            <a:r>
              <a:rPr lang="en-US" smtClean="0"/>
              <a:t>Any signal coming from the transmitter must get off at the antenna</a:t>
            </a:r>
          </a:p>
          <a:p>
            <a:pPr eaLnBrk="1" hangingPunct="1"/>
            <a:r>
              <a:rPr lang="en-US" smtClean="0"/>
              <a:t>So we have  a simple, but smart switch</a:t>
            </a:r>
          </a:p>
          <a:p>
            <a:pPr eaLnBrk="1" hangingPunct="1"/>
            <a:r>
              <a:rPr lang="en-US" smtClean="0"/>
              <a:t>Low insertion loss is desirable</a:t>
            </a:r>
          </a:p>
        </p:txBody>
      </p:sp>
      <p:sp>
        <p:nvSpPr>
          <p:cNvPr id="206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6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943338-68D2-4BA8-98FC-5E241D50E658}" type="slidenum">
              <a:rPr lang="en-US" smtClean="0"/>
              <a:pPr eaLnBrk="1" hangingPunct="1"/>
              <a:t>200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Isolator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special type of circulator that only uses two of the three ports is called an isolator</a:t>
            </a:r>
          </a:p>
          <a:p>
            <a:pPr eaLnBrk="1" hangingPunct="1"/>
            <a:r>
              <a:rPr lang="en-US" smtClean="0"/>
              <a:t>The isolator is used to draw off reflected power as heat so that this reflected power does not go back down the line and damage something</a:t>
            </a:r>
          </a:p>
          <a:p>
            <a:pPr eaLnBrk="1" hangingPunct="1"/>
            <a:r>
              <a:rPr lang="en-US" smtClean="0"/>
              <a:t>Low insertion loss is desirable</a:t>
            </a:r>
          </a:p>
        </p:txBody>
      </p:sp>
      <p:sp>
        <p:nvSpPr>
          <p:cNvPr id="2078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7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A6DE69-DD08-44ED-853B-D53044CDBBAD}" type="slidenum">
              <a:rPr lang="en-US" smtClean="0"/>
              <a:pPr eaLnBrk="1" hangingPunct="1"/>
              <a:t>201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Transformer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transformer, transforms</a:t>
            </a:r>
          </a:p>
          <a:p>
            <a:pPr eaLnBrk="1" hangingPunct="1"/>
            <a:r>
              <a:rPr lang="en-US" smtClean="0"/>
              <a:t>In the radio frequency world the thing being transformed is impedance</a:t>
            </a:r>
          </a:p>
          <a:p>
            <a:pPr eaLnBrk="1" hangingPunct="1"/>
            <a:r>
              <a:rPr lang="en-US" smtClean="0"/>
              <a:t>In other words it takes one thing, like an impedance of 100 ohms, and changes it to another thing, like an impedance of 50 ohms</a:t>
            </a:r>
          </a:p>
          <a:p>
            <a:pPr eaLnBrk="1" hangingPunct="1"/>
            <a:r>
              <a:rPr lang="en-US" smtClean="0"/>
              <a:t>The main performance measure is the impedance ratio</a:t>
            </a:r>
          </a:p>
        </p:txBody>
      </p:sp>
      <p:sp>
        <p:nvSpPr>
          <p:cNvPr id="2089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89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311A42B-E590-495E-9930-327F3FE662B3}" type="slidenum">
              <a:rPr lang="en-US" smtClean="0"/>
              <a:pPr eaLnBrk="1" hangingPunct="1"/>
              <a:t>202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Detector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detector is a power to voltage converter</a:t>
            </a:r>
          </a:p>
          <a:p>
            <a:pPr eaLnBrk="1" hangingPunct="1"/>
            <a:r>
              <a:rPr lang="en-US" smtClean="0"/>
              <a:t>Radio frequency power enters it at one side, it comes out the other side as a voltage that is proportional to the radio frequency power</a:t>
            </a:r>
          </a:p>
        </p:txBody>
      </p:sp>
      <p:sp>
        <p:nvSpPr>
          <p:cNvPr id="2099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099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BAAF68-8B79-4FE5-B4C7-2FA27613C966}" type="slidenum">
              <a:rPr lang="en-US" smtClean="0"/>
              <a:pPr eaLnBrk="1" hangingPunct="1"/>
              <a:t>203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Detector</a:t>
            </a:r>
          </a:p>
        </p:txBody>
      </p:sp>
      <p:sp>
        <p:nvSpPr>
          <p:cNvPr id="2109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use of this device is to convert a radio frequency signal into a voltage, as there are devices that cannot handle a radio frequency signal, but they can handle a voltage</a:t>
            </a:r>
          </a:p>
          <a:p>
            <a:pPr eaLnBrk="1" hangingPunct="1"/>
            <a:r>
              <a:rPr lang="en-US" smtClean="0"/>
              <a:t>An example is a piece of test equipment</a:t>
            </a:r>
          </a:p>
        </p:txBody>
      </p:sp>
      <p:sp>
        <p:nvSpPr>
          <p:cNvPr id="2109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09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B173622-35D4-4E4A-9490-5DF9AADF8B28}" type="slidenum">
              <a:rPr lang="en-US" smtClean="0"/>
              <a:pPr eaLnBrk="1" hangingPunct="1"/>
              <a:t>204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 Shifter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phase shifter is used to control the phase of one signal in relation to another signal</a:t>
            </a:r>
          </a:p>
          <a:p>
            <a:pPr eaLnBrk="1" hangingPunct="1"/>
            <a:r>
              <a:rPr lang="en-US" smtClean="0"/>
              <a:t>These are used when optimizing a circuit or as a means to provide feedback to a circuit</a:t>
            </a:r>
          </a:p>
        </p:txBody>
      </p:sp>
      <p:sp>
        <p:nvSpPr>
          <p:cNvPr id="2119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19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AC4E130-2CC8-4915-B51F-677B2B5DA6EC}" type="slidenum">
              <a:rPr lang="en-US" smtClean="0"/>
              <a:pPr eaLnBrk="1" hangingPunct="1"/>
              <a:t>205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 Detector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the phase shifter imparts a shift in phase, to be useful this shift must be detected</a:t>
            </a:r>
          </a:p>
          <a:p>
            <a:pPr eaLnBrk="1" hangingPunct="1"/>
            <a:r>
              <a:rPr lang="en-US" smtClean="0"/>
              <a:t>This is what the phase detector does</a:t>
            </a:r>
          </a:p>
        </p:txBody>
      </p:sp>
      <p:sp>
        <p:nvSpPr>
          <p:cNvPr id="2129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29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E7750B-90C1-43BC-8FF5-37F2FA6EA94B}" type="slidenum">
              <a:rPr lang="en-US" smtClean="0"/>
              <a:pPr eaLnBrk="1" hangingPunct="1"/>
              <a:t>206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Summarize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</a:t>
            </a:r>
          </a:p>
          <a:p>
            <a:pPr lvl="1" eaLnBrk="1" hangingPunct="1"/>
            <a:r>
              <a:rPr lang="en-US" smtClean="0"/>
              <a:t>Active or Passive</a:t>
            </a:r>
          </a:p>
          <a:p>
            <a:pPr lvl="1" eaLnBrk="1" hangingPunct="1"/>
            <a:r>
              <a:rPr lang="en-US" smtClean="0"/>
              <a:t>Converts signals to and from airborne waves</a:t>
            </a:r>
          </a:p>
          <a:p>
            <a:pPr eaLnBrk="1" hangingPunct="1"/>
            <a:r>
              <a:rPr lang="en-US" smtClean="0"/>
              <a:t>Amplifier</a:t>
            </a:r>
          </a:p>
          <a:p>
            <a:pPr lvl="1" eaLnBrk="1" hangingPunct="1"/>
            <a:r>
              <a:rPr lang="en-US" smtClean="0"/>
              <a:t>Active</a:t>
            </a:r>
          </a:p>
          <a:p>
            <a:pPr lvl="1" eaLnBrk="1" hangingPunct="1"/>
            <a:r>
              <a:rPr lang="en-US" smtClean="0"/>
              <a:t>Makes a signal larger</a:t>
            </a:r>
          </a:p>
        </p:txBody>
      </p:sp>
      <p:sp>
        <p:nvSpPr>
          <p:cNvPr id="2140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4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2FFD9C2-5918-4B78-8E28-F5D4F33F09EB}" type="slidenum">
              <a:rPr lang="en-US" smtClean="0"/>
              <a:pPr eaLnBrk="1" hangingPunct="1"/>
              <a:t>207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Summarize</a:t>
            </a:r>
          </a:p>
        </p:txBody>
      </p:sp>
      <p:sp>
        <p:nvSpPr>
          <p:cNvPr id="215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Filter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Separates a signal by frequency</a:t>
            </a:r>
          </a:p>
          <a:p>
            <a:pPr eaLnBrk="1" hangingPunct="1"/>
            <a:r>
              <a:rPr lang="en-US" smtClean="0"/>
              <a:t>Mixer</a:t>
            </a:r>
          </a:p>
          <a:p>
            <a:pPr lvl="1" eaLnBrk="1" hangingPunct="1"/>
            <a:r>
              <a:rPr lang="en-US" smtClean="0"/>
              <a:t>Active or Passive</a:t>
            </a:r>
          </a:p>
          <a:p>
            <a:pPr lvl="1" eaLnBrk="1" hangingPunct="1"/>
            <a:r>
              <a:rPr lang="en-US" smtClean="0"/>
              <a:t>Increase or decrease a signal’s frequency</a:t>
            </a:r>
          </a:p>
        </p:txBody>
      </p:sp>
      <p:sp>
        <p:nvSpPr>
          <p:cNvPr id="2150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50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0D6270-4548-4F13-B1D5-7E41ED693D44}" type="slidenum">
              <a:rPr lang="en-US" smtClean="0"/>
              <a:pPr eaLnBrk="1" hangingPunct="1"/>
              <a:t>208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Summarize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Oscillator</a:t>
            </a:r>
          </a:p>
          <a:p>
            <a:pPr lvl="1" eaLnBrk="1" hangingPunct="1"/>
            <a:r>
              <a:rPr lang="en-US" smtClean="0"/>
              <a:t>Active</a:t>
            </a:r>
          </a:p>
          <a:p>
            <a:pPr lvl="1" eaLnBrk="1" hangingPunct="1"/>
            <a:r>
              <a:rPr lang="en-US" smtClean="0"/>
              <a:t>Create a perfect sine wave</a:t>
            </a:r>
          </a:p>
          <a:p>
            <a:pPr eaLnBrk="1" hangingPunct="1"/>
            <a:r>
              <a:rPr lang="en-US" smtClean="0"/>
              <a:t>Switch</a:t>
            </a:r>
          </a:p>
          <a:p>
            <a:pPr lvl="1" eaLnBrk="1" hangingPunct="1"/>
            <a:r>
              <a:rPr lang="en-US" smtClean="0"/>
              <a:t>Active</a:t>
            </a:r>
          </a:p>
          <a:p>
            <a:pPr lvl="1" eaLnBrk="1" hangingPunct="1"/>
            <a:r>
              <a:rPr lang="en-US" smtClean="0"/>
              <a:t>Change the direction a signal travels</a:t>
            </a:r>
          </a:p>
        </p:txBody>
      </p:sp>
      <p:sp>
        <p:nvSpPr>
          <p:cNvPr id="2160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60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C5FA1D5-ED14-4AE0-BC3C-AD4EB9937000}" type="slidenum">
              <a:rPr lang="en-US" smtClean="0"/>
              <a:pPr eaLnBrk="1" hangingPunct="1"/>
              <a:t>209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When selecting an antenna the width of the area to be covered and the distance of each link must be considered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considerations will then determine the type of antenna to use based on each antenna’s signal pattern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Every antenna has a pattern to the signal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pattern applies to both sending and receiving</a:t>
            </a:r>
          </a:p>
        </p:txBody>
      </p:sp>
      <p:sp>
        <p:nvSpPr>
          <p:cNvPr id="235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93AF7EB-E95E-40ED-8F92-16E94B910F24}" type="slidenum">
              <a:rPr lang="en-US" smtClean="0"/>
              <a:pPr eaLnBrk="1" hangingPunct="1"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Summarize</a:t>
            </a:r>
          </a:p>
        </p:txBody>
      </p:sp>
      <p:sp>
        <p:nvSpPr>
          <p:cNvPr id="2170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Attenuator</a:t>
            </a:r>
          </a:p>
          <a:p>
            <a:pPr lvl="1" eaLnBrk="1" hangingPunct="1"/>
            <a:r>
              <a:rPr lang="en-US" smtClean="0"/>
              <a:t>Active or Passive</a:t>
            </a:r>
          </a:p>
          <a:p>
            <a:pPr lvl="1" eaLnBrk="1" hangingPunct="1"/>
            <a:r>
              <a:rPr lang="en-US" smtClean="0"/>
              <a:t>Make signal smaller</a:t>
            </a:r>
          </a:p>
          <a:p>
            <a:pPr eaLnBrk="1" hangingPunct="1"/>
            <a:r>
              <a:rPr lang="en-US" smtClean="0"/>
              <a:t>Divider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Split a signal</a:t>
            </a:r>
          </a:p>
        </p:txBody>
      </p:sp>
      <p:sp>
        <p:nvSpPr>
          <p:cNvPr id="2170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70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B0F7794-CCE7-4CB5-9E39-E87CFB6E34CE}" type="slidenum">
              <a:rPr lang="en-US" smtClean="0"/>
              <a:pPr eaLnBrk="1" hangingPunct="1"/>
              <a:t>210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Summarize</a:t>
            </a:r>
          </a:p>
        </p:txBody>
      </p:sp>
      <p:sp>
        <p:nvSpPr>
          <p:cNvPr id="218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Combiner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Add signals together</a:t>
            </a:r>
          </a:p>
          <a:p>
            <a:pPr eaLnBrk="1" hangingPunct="1"/>
            <a:r>
              <a:rPr lang="en-US" smtClean="0"/>
              <a:t>Coupler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Split up or add two signals in unequal proportion</a:t>
            </a:r>
          </a:p>
        </p:txBody>
      </p:sp>
      <p:sp>
        <p:nvSpPr>
          <p:cNvPr id="21811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81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F6E347-2DD9-44AD-B923-8E311315129F}" type="slidenum">
              <a:rPr lang="en-US" smtClean="0"/>
              <a:pPr eaLnBrk="1" hangingPunct="1"/>
              <a:t>211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Summarize</a:t>
            </a:r>
          </a:p>
        </p:txBody>
      </p:sp>
      <p:sp>
        <p:nvSpPr>
          <p:cNvPr id="219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Circulator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Create a smart switch</a:t>
            </a:r>
          </a:p>
          <a:p>
            <a:pPr eaLnBrk="1" hangingPunct="1"/>
            <a:r>
              <a:rPr lang="en-US" smtClean="0"/>
              <a:t>Isolator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Protect components from signal reflection</a:t>
            </a:r>
          </a:p>
        </p:txBody>
      </p:sp>
      <p:sp>
        <p:nvSpPr>
          <p:cNvPr id="2191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191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74F9DBB-D905-4D87-BFA3-AB0553E0859B}" type="slidenum">
              <a:rPr lang="en-US" smtClean="0"/>
              <a:pPr eaLnBrk="1" hangingPunct="1"/>
              <a:t>212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Summarize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9713"/>
            <a:ext cx="8229600" cy="4525962"/>
          </a:xfrm>
        </p:spPr>
        <p:txBody>
          <a:bodyPr/>
          <a:lstStyle/>
          <a:p>
            <a:pPr eaLnBrk="1" hangingPunct="1"/>
            <a:r>
              <a:rPr lang="en-US" smtClean="0"/>
              <a:t>Transformer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Change impedance</a:t>
            </a:r>
          </a:p>
          <a:p>
            <a:pPr eaLnBrk="1" hangingPunct="1"/>
            <a:r>
              <a:rPr lang="en-US" smtClean="0"/>
              <a:t>Detector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Convert an RF signal to voltage</a:t>
            </a:r>
          </a:p>
        </p:txBody>
      </p:sp>
      <p:sp>
        <p:nvSpPr>
          <p:cNvPr id="2201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01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9F36DA-85BA-48A4-B2CB-750FE72D0198}" type="slidenum">
              <a:rPr lang="en-US" smtClean="0"/>
              <a:pPr eaLnBrk="1" hangingPunct="1"/>
              <a:t>213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Summarize</a:t>
            </a:r>
          </a:p>
        </p:txBody>
      </p:sp>
      <p:sp>
        <p:nvSpPr>
          <p:cNvPr id="221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Phase Shifter</a:t>
            </a:r>
          </a:p>
          <a:p>
            <a:pPr lvl="1" eaLnBrk="1" hangingPunct="1"/>
            <a:r>
              <a:rPr lang="en-US" smtClean="0"/>
              <a:t>Active or Passive</a:t>
            </a:r>
          </a:p>
          <a:p>
            <a:pPr lvl="1" eaLnBrk="1" hangingPunct="1"/>
            <a:r>
              <a:rPr lang="en-US" smtClean="0"/>
              <a:t>Change the phase of one sine wave with respect to another</a:t>
            </a:r>
          </a:p>
          <a:p>
            <a:pPr eaLnBrk="1" hangingPunct="1"/>
            <a:r>
              <a:rPr lang="en-US" smtClean="0"/>
              <a:t>Phase Detector</a:t>
            </a:r>
          </a:p>
          <a:p>
            <a:pPr lvl="1" eaLnBrk="1" hangingPunct="1"/>
            <a:r>
              <a:rPr lang="en-US" smtClean="0"/>
              <a:t>Passive</a:t>
            </a:r>
          </a:p>
          <a:p>
            <a:pPr lvl="1" eaLnBrk="1" hangingPunct="1"/>
            <a:r>
              <a:rPr lang="en-US" smtClean="0"/>
              <a:t>Produce a voltage proportional to the difference in phases</a:t>
            </a:r>
          </a:p>
        </p:txBody>
      </p:sp>
      <p:sp>
        <p:nvSpPr>
          <p:cNvPr id="22118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11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ADD4B1-5988-4B45-9DFB-F8ABD601CE57}" type="slidenum">
              <a:rPr lang="en-US" smtClean="0"/>
              <a:pPr eaLnBrk="1" hangingPunct="1"/>
              <a:t>214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Result – A Radio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the result of putting all of these bits and pieces together</a:t>
            </a:r>
          </a:p>
          <a:p>
            <a:pPr eaLnBrk="1" hangingPunct="1"/>
            <a:r>
              <a:rPr lang="en-US" smtClean="0"/>
              <a:t>The creation of a radio of course</a:t>
            </a:r>
          </a:p>
          <a:p>
            <a:pPr eaLnBrk="1" hangingPunct="1"/>
            <a:r>
              <a:rPr lang="en-US" smtClean="0"/>
              <a:t>A radio is used to send and receive a signal that flows through the air as a series of electromagnetic waves</a:t>
            </a:r>
          </a:p>
          <a:p>
            <a:pPr eaLnBrk="1" hangingPunct="1"/>
            <a:r>
              <a:rPr lang="en-US" smtClean="0"/>
              <a:t>The way these parts are put together to form the radio, as well as the quality of the parts, determines how well the radio works</a:t>
            </a:r>
          </a:p>
        </p:txBody>
      </p:sp>
      <p:sp>
        <p:nvSpPr>
          <p:cNvPr id="2222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22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349CB3B-FBAA-4A14-8335-73F46854A140}" type="slidenum">
              <a:rPr lang="en-US" smtClean="0"/>
              <a:pPr eaLnBrk="1" hangingPunct="1"/>
              <a:t>215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several important measures used to differentiate the ability of a radio to do its work</a:t>
            </a:r>
          </a:p>
          <a:p>
            <a:pPr eaLnBrk="1" hangingPunct="1"/>
            <a:r>
              <a:rPr lang="en-US" smtClean="0"/>
              <a:t>The main measure used to determine the ability of a radio to function is its receive sensitivity</a:t>
            </a:r>
          </a:p>
          <a:p>
            <a:pPr eaLnBrk="1" hangingPunct="1"/>
            <a:r>
              <a:rPr lang="en-US" smtClean="0"/>
              <a:t>This is a measure of the lowest quality signal a radio can hear and decipher</a:t>
            </a:r>
          </a:p>
        </p:txBody>
      </p:sp>
      <p:sp>
        <p:nvSpPr>
          <p:cNvPr id="2232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32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3E88BF1-0396-404C-AC4F-62843FDD3A12}" type="slidenum">
              <a:rPr lang="en-US" smtClean="0"/>
              <a:pPr eaLnBrk="1" hangingPunct="1"/>
              <a:t>216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24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because the radio can hear something means nothing</a:t>
            </a:r>
          </a:p>
          <a:p>
            <a:pPr eaLnBrk="1" hangingPunct="1"/>
            <a:r>
              <a:rPr lang="en-US" smtClean="0"/>
              <a:t>It must be able to understand what the signal is trying to say</a:t>
            </a:r>
          </a:p>
          <a:p>
            <a:pPr eaLnBrk="1" hangingPunct="1"/>
            <a:r>
              <a:rPr lang="en-US" smtClean="0"/>
              <a:t>The receive sensitivity is expressed as a minus dBm number</a:t>
            </a:r>
          </a:p>
        </p:txBody>
      </p:sp>
      <p:sp>
        <p:nvSpPr>
          <p:cNvPr id="2242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42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839DC3C-0701-4E1F-87AD-E1547EADA037}" type="slidenum">
              <a:rPr lang="en-US" smtClean="0"/>
              <a:pPr eaLnBrk="1" hangingPunct="1"/>
              <a:t>217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larger the number the better</a:t>
            </a:r>
          </a:p>
          <a:p>
            <a:pPr eaLnBrk="1" hangingPunct="1"/>
            <a:r>
              <a:rPr lang="en-US" smtClean="0"/>
              <a:t>In other words the further away from zero the better</a:t>
            </a:r>
          </a:p>
        </p:txBody>
      </p:sp>
      <p:sp>
        <p:nvSpPr>
          <p:cNvPr id="2252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52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C9F02B-1D68-4E84-886D-BB922A8C012C}" type="slidenum">
              <a:rPr lang="en-US" smtClean="0"/>
              <a:pPr eaLnBrk="1" hangingPunct="1"/>
              <a:t>218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Receive Sensitivity</a:t>
            </a:r>
          </a:p>
        </p:txBody>
      </p:sp>
      <p:graphicFrame>
        <p:nvGraphicFramePr>
          <p:cNvPr id="601133" name="Group 45"/>
          <p:cNvGraphicFramePr>
            <a:graphicFrameLocks noGrp="1"/>
          </p:cNvGraphicFramePr>
          <p:nvPr>
            <p:ph type="tbl" idx="1"/>
          </p:nvPr>
        </p:nvGraphicFramePr>
        <p:xfrm>
          <a:off x="322263" y="3097213"/>
          <a:ext cx="8450262" cy="1616453"/>
        </p:xfrm>
        <a:graphic>
          <a:graphicData uri="http://schemas.openxmlformats.org/drawingml/2006/table">
            <a:tbl>
              <a:tblPr/>
              <a:tblGrid>
                <a:gridCol w="3871912"/>
                <a:gridCol w="827088"/>
                <a:gridCol w="3751262"/>
              </a:tblGrid>
              <a:tr h="8956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dBm Value</a:t>
                      </a: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Point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-dBm Value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The further the number is from the 0 point the better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03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Worse -1 to -95 Better</a:t>
                      </a:r>
                    </a:p>
                  </a:txBody>
                  <a:tcPr marT="45698" marB="456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632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AFC013-7BFE-420F-8EBC-E673E949C3FD}" type="slidenum">
              <a:rPr lang="en-US" smtClean="0"/>
              <a:pPr eaLnBrk="1" hangingPunct="1"/>
              <a:t>219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By convention the radiation line used to draw this pattern is drawn wherever the power radiating out drops to one half the power at the antenna surface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For example, for a dipole antenna</a:t>
            </a:r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4E97C21-620E-4C6F-B0D7-1D292F375E93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Once the radio is in the operation it not only receives the desired signal, but all signals in the area</a:t>
            </a:r>
          </a:p>
          <a:p>
            <a:pPr eaLnBrk="1" hangingPunct="1"/>
            <a:r>
              <a:rPr lang="en-US" smtClean="0"/>
              <a:t>The desired signal will have a value in dBm as well</a:t>
            </a:r>
          </a:p>
          <a:p>
            <a:pPr eaLnBrk="1" hangingPunct="1"/>
            <a:r>
              <a:rPr lang="en-US" smtClean="0"/>
              <a:t>This is the signal strength level</a:t>
            </a:r>
          </a:p>
          <a:p>
            <a:pPr eaLnBrk="1" hangingPunct="1"/>
            <a:r>
              <a:rPr lang="en-US" smtClean="0"/>
              <a:t>The signal strength level is determined by the radio based on the signal it can receive and decipher</a:t>
            </a:r>
          </a:p>
        </p:txBody>
      </p:sp>
      <p:sp>
        <p:nvSpPr>
          <p:cNvPr id="2273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73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AC4893B-51B5-42C8-B91E-C2FE3278E3DF}" type="slidenum">
              <a:rPr lang="en-US" smtClean="0"/>
              <a:pPr eaLnBrk="1" hangingPunct="1"/>
              <a:t>220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28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closer to the zero point the louder the signal</a:t>
            </a:r>
          </a:p>
          <a:p>
            <a:pPr eaLnBrk="1" hangingPunct="1"/>
            <a:r>
              <a:rPr lang="en-US" smtClean="0"/>
              <a:t>Some of the signals received by the radio cannot be deciphered</a:t>
            </a:r>
          </a:p>
          <a:p>
            <a:pPr eaLnBrk="1" hangingPunct="1"/>
            <a:r>
              <a:rPr lang="en-US" smtClean="0"/>
              <a:t>These are the undesirable signals or noise</a:t>
            </a:r>
          </a:p>
        </p:txBody>
      </p:sp>
      <p:sp>
        <p:nvSpPr>
          <p:cNvPr id="22835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83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B1AD57-80A7-4B95-B704-9E9BAA541829}" type="slidenum">
              <a:rPr lang="en-US" smtClean="0"/>
              <a:pPr eaLnBrk="1" hangingPunct="1"/>
              <a:t>221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of this noise will be from galactic noise, some from manmade noises, and some are valid signals from other radio networks</a:t>
            </a:r>
          </a:p>
          <a:p>
            <a:pPr eaLnBrk="1" hangingPunct="1"/>
            <a:r>
              <a:rPr lang="en-US" smtClean="0"/>
              <a:t>All of this is noise or undesired signal to the radio in our network</a:t>
            </a:r>
          </a:p>
          <a:p>
            <a:pPr eaLnBrk="1" hangingPunct="1"/>
            <a:r>
              <a:rPr lang="en-US" smtClean="0"/>
              <a:t>These signals create the noise floor</a:t>
            </a:r>
          </a:p>
        </p:txBody>
      </p:sp>
      <p:sp>
        <p:nvSpPr>
          <p:cNvPr id="2293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293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C85C35-D773-4712-9737-C3972EBE1C09}" type="slidenum">
              <a:rPr lang="en-US" smtClean="0"/>
              <a:pPr eaLnBrk="1" hangingPunct="1"/>
              <a:t>222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30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If the noise floor is further from the zero point than the desired signal, then we are in business</a:t>
            </a:r>
          </a:p>
          <a:p>
            <a:pPr eaLnBrk="1" hangingPunct="1"/>
            <a:r>
              <a:rPr lang="en-US" smtClean="0"/>
              <a:t>A functioning radio communication link exists</a:t>
            </a:r>
          </a:p>
          <a:p>
            <a:pPr eaLnBrk="1" hangingPunct="1"/>
            <a:r>
              <a:rPr lang="en-US" smtClean="0"/>
              <a:t>But keep in mind that the radio environment is unbounded</a:t>
            </a:r>
          </a:p>
          <a:p>
            <a:pPr eaLnBrk="1" hangingPunct="1"/>
            <a:r>
              <a:rPr lang="en-US" smtClean="0"/>
              <a:t>It is subject to almost unlimited change on a second by second basis</a:t>
            </a:r>
          </a:p>
        </p:txBody>
      </p:sp>
      <p:sp>
        <p:nvSpPr>
          <p:cNvPr id="2304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04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0469AE-2415-40C9-AB26-8BE7B5D24BCB}" type="slidenum">
              <a:rPr lang="en-US" smtClean="0"/>
              <a:pPr eaLnBrk="1" hangingPunct="1"/>
              <a:t>223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provide some margin for these varying conditions a certain SNR – Signal to Noise Ratio is desired</a:t>
            </a:r>
          </a:p>
          <a:p>
            <a:pPr eaLnBrk="1" hangingPunct="1"/>
            <a:r>
              <a:rPr lang="en-US" smtClean="0"/>
              <a:t>The SNR is the signal strength level seen by the radio minus the noise level seen by the radio</a:t>
            </a:r>
          </a:p>
          <a:p>
            <a:pPr eaLnBrk="1" hangingPunct="1"/>
            <a:r>
              <a:rPr lang="en-US" smtClean="0"/>
              <a:t>This noise level is also called the noise floor</a:t>
            </a:r>
          </a:p>
        </p:txBody>
      </p:sp>
      <p:sp>
        <p:nvSpPr>
          <p:cNvPr id="2314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14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120D0F-E48A-43E4-A1A1-E980AAB76A9F}" type="slidenum">
              <a:rPr lang="en-US" smtClean="0"/>
              <a:pPr eaLnBrk="1" hangingPunct="1"/>
              <a:t>224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324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example with a received signal strength of -65 dBm and a noise reading of -85 dBm, then the signal to noise ratio is 20 db</a:t>
            </a:r>
          </a:p>
          <a:p>
            <a:pPr eaLnBrk="1" hangingPunct="1"/>
            <a:r>
              <a:rPr lang="en-US" smtClean="0"/>
              <a:t>This allows a fade margin to account for the varying conditions while still maintaining a reliable radio link</a:t>
            </a:r>
          </a:p>
        </p:txBody>
      </p:sp>
      <p:sp>
        <p:nvSpPr>
          <p:cNvPr id="23245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24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970E4B-185C-41C2-9AE5-D0370AC5C0ED}" type="slidenum">
              <a:rPr lang="en-US" smtClean="0"/>
              <a:pPr eaLnBrk="1" hangingPunct="1"/>
              <a:t>225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Let’s look at an example</a:t>
            </a:r>
          </a:p>
          <a:p>
            <a:pPr eaLnBrk="1" hangingPunct="1"/>
            <a:r>
              <a:rPr lang="en-US" smtClean="0"/>
              <a:t>The Cisco PCMCIA 350 wireless NIC has a published receive sensitivity of -85 dBm at 11 Mbps</a:t>
            </a:r>
          </a:p>
          <a:p>
            <a:pPr eaLnBrk="1" hangingPunct="1"/>
            <a:r>
              <a:rPr lang="en-US" smtClean="0"/>
              <a:t>It also can receive at -95 dBm if the data rate is only 1 Mbps</a:t>
            </a:r>
          </a:p>
          <a:p>
            <a:pPr eaLnBrk="1" hangingPunct="1"/>
            <a:r>
              <a:rPr lang="en-US" smtClean="0"/>
              <a:t>This is always the case</a:t>
            </a:r>
          </a:p>
        </p:txBody>
      </p:sp>
      <p:sp>
        <p:nvSpPr>
          <p:cNvPr id="2334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34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61EEAF-A0F0-433D-B06A-383C07475EE7}" type="slidenum">
              <a:rPr lang="en-US" smtClean="0"/>
              <a:pPr eaLnBrk="1" hangingPunct="1"/>
              <a:t>226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34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lower the data rate the better the ability of the receiver to decipher the desired signal</a:t>
            </a:r>
          </a:p>
          <a:p>
            <a:pPr eaLnBrk="1" hangingPunct="1"/>
            <a:r>
              <a:rPr lang="en-US" smtClean="0"/>
              <a:t>What values are typically seen in the field</a:t>
            </a:r>
          </a:p>
          <a:p>
            <a:pPr eaLnBrk="1" hangingPunct="1"/>
            <a:r>
              <a:rPr lang="en-US" smtClean="0"/>
              <a:t>Following is a screen shot for the client utility that comes with the Cisco 350 PCMCIA 350 card</a:t>
            </a:r>
          </a:p>
        </p:txBody>
      </p:sp>
      <p:sp>
        <p:nvSpPr>
          <p:cNvPr id="2345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45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D661550-9F45-4F89-93CB-5F79BBAB6491}" type="slidenum">
              <a:rPr lang="en-US" smtClean="0"/>
              <a:pPr eaLnBrk="1" hangingPunct="1"/>
              <a:t>227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pic>
        <p:nvPicPr>
          <p:cNvPr id="2355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11300" y="1612900"/>
            <a:ext cx="6075363" cy="4556125"/>
          </a:xfrm>
        </p:spPr>
      </p:pic>
      <p:sp>
        <p:nvSpPr>
          <p:cNvPr id="2355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55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E86F76-CA52-4357-82C0-DD5573475B41}" type="slidenum">
              <a:rPr lang="en-US" smtClean="0"/>
              <a:pPr eaLnBrk="1" hangingPunct="1"/>
              <a:t>228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seen in the screenshot the signal strength is around -45 dBm and the noise level is around -88 dBm</a:t>
            </a:r>
          </a:p>
          <a:p>
            <a:pPr eaLnBrk="1" hangingPunct="1"/>
            <a:r>
              <a:rPr lang="en-US" smtClean="0"/>
              <a:t>This produces a SNR of 45 dB</a:t>
            </a:r>
          </a:p>
          <a:p>
            <a:pPr eaLnBrk="1" hangingPunct="1"/>
            <a:r>
              <a:rPr lang="en-US" smtClean="0"/>
              <a:t>What's good and what's bad</a:t>
            </a:r>
          </a:p>
          <a:p>
            <a:pPr eaLnBrk="1" hangingPunct="1"/>
            <a:r>
              <a:rPr lang="en-US" smtClean="0"/>
              <a:t>Signal strength is determined by the factors between the sending and receiving radios, such as distance and propagation factors</a:t>
            </a:r>
          </a:p>
        </p:txBody>
      </p:sp>
      <p:sp>
        <p:nvSpPr>
          <p:cNvPr id="2365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65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AC6B8E5-0872-4417-ACD9-7224EB5F2EBD}" type="slidenum">
              <a:rPr lang="en-US" smtClean="0"/>
              <a:pPr eaLnBrk="1" hangingPunct="1"/>
              <a:t>229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pic>
        <p:nvPicPr>
          <p:cNvPr id="25603" name="Picture 3" descr="DipoleSingleRaditionGrap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5"/>
          <a:stretch>
            <a:fillRect/>
          </a:stretch>
        </p:blipFill>
        <p:spPr>
          <a:xfrm>
            <a:off x="2343150" y="1360488"/>
            <a:ext cx="4621213" cy="4521200"/>
          </a:xfrm>
        </p:spPr>
      </p:pic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467C1FF-8062-4A22-ABD8-6B7983B1F178}" type="slidenum">
              <a:rPr lang="en-US" smtClean="0"/>
              <a:pPr eaLnBrk="1" hangingPunct="1"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37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Noise levels vary, but -85 to -97 is commonly seen</a:t>
            </a:r>
          </a:p>
          <a:p>
            <a:pPr eaLnBrk="1" hangingPunct="1"/>
            <a:r>
              <a:rPr lang="en-US" smtClean="0"/>
              <a:t>So this value of -88 dBm is quite normal</a:t>
            </a:r>
          </a:p>
          <a:p>
            <a:pPr eaLnBrk="1" hangingPunct="1"/>
            <a:r>
              <a:rPr lang="en-US" smtClean="0"/>
              <a:t>The worst I have heard of is -55 dBm</a:t>
            </a:r>
          </a:p>
          <a:p>
            <a:pPr eaLnBrk="1" hangingPunct="1"/>
            <a:r>
              <a:rPr lang="en-US" smtClean="0"/>
              <a:t>A desired SNR is 20 dB on a point-to-point link</a:t>
            </a:r>
          </a:p>
          <a:p>
            <a:pPr eaLnBrk="1" hangingPunct="1"/>
            <a:r>
              <a:rPr lang="en-US" smtClean="0"/>
              <a:t>For a point-multipoint link 12 to 14 dB SNR is adequate</a:t>
            </a:r>
          </a:p>
        </p:txBody>
      </p:sp>
      <p:sp>
        <p:nvSpPr>
          <p:cNvPr id="2375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75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94D806-C2A0-4008-990D-E4E0989B670C}" type="slidenum">
              <a:rPr lang="en-US" smtClean="0"/>
              <a:pPr eaLnBrk="1" hangingPunct="1"/>
              <a:t>230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Radio Quality</a:t>
            </a:r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Links will work, but not well, down to 6 dB or so</a:t>
            </a:r>
          </a:p>
          <a:p>
            <a:pPr eaLnBrk="1" hangingPunct="1"/>
            <a:r>
              <a:rPr lang="en-US" smtClean="0"/>
              <a:t>In this example a SNR of 45 dBm is quite good</a:t>
            </a:r>
          </a:p>
          <a:p>
            <a:pPr eaLnBrk="1" hangingPunct="1"/>
            <a:r>
              <a:rPr lang="en-US" smtClean="0"/>
              <a:t>It should be because the NIC is only 12 inches from the access point</a:t>
            </a:r>
          </a:p>
        </p:txBody>
      </p:sp>
      <p:sp>
        <p:nvSpPr>
          <p:cNvPr id="2385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85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4341CAC-23DE-4C13-9834-049167857C6B}" type="slidenum">
              <a:rPr lang="en-US" smtClean="0"/>
              <a:pPr eaLnBrk="1" hangingPunct="1"/>
              <a:t>231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</a:t>
            </a:r>
          </a:p>
        </p:txBody>
      </p:sp>
      <p:sp>
        <p:nvSpPr>
          <p:cNvPr id="2396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Find the Sensitivity Ratings for a Radio</a:t>
            </a:r>
          </a:p>
        </p:txBody>
      </p:sp>
      <p:sp>
        <p:nvSpPr>
          <p:cNvPr id="2396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396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BE10C0C-3AA1-4CFD-B769-FEDEE3D62A5E}" type="slidenum">
              <a:rPr lang="en-US" smtClean="0"/>
              <a:pPr eaLnBrk="1" hangingPunct="1"/>
              <a:t>232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Review</a:t>
            </a:r>
          </a:p>
        </p:txBody>
      </p:sp>
      <p:sp>
        <p:nvSpPr>
          <p:cNvPr id="2406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radio</a:t>
            </a:r>
          </a:p>
          <a:p>
            <a:pPr eaLnBrk="1" hangingPunct="1"/>
            <a:r>
              <a:rPr lang="en-US" smtClean="0"/>
              <a:t>What determines radio quality</a:t>
            </a:r>
          </a:p>
        </p:txBody>
      </p:sp>
      <p:sp>
        <p:nvSpPr>
          <p:cNvPr id="2406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406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89A9F0-E198-464E-A602-1465232FC06A}" type="slidenum">
              <a:rPr lang="en-US" smtClean="0"/>
              <a:pPr eaLnBrk="1" hangingPunct="1"/>
              <a:t>233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 opposed to a directional antenna</a:t>
            </a:r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F9E83A0-3936-4E7E-B69C-81DB67B966DF}" type="slidenum">
              <a:rPr lang="en-US" smtClean="0"/>
              <a:pPr eaLnBrk="1" hangingPunct="1"/>
              <a:t>24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pic>
        <p:nvPicPr>
          <p:cNvPr id="27651" name="Picture 3" descr="YagiRaditionGraphHorizon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5"/>
          <a:stretch>
            <a:fillRect/>
          </a:stretch>
        </p:blipFill>
        <p:spPr>
          <a:xfrm>
            <a:off x="2185988" y="1555750"/>
            <a:ext cx="4705350" cy="4686300"/>
          </a:xfrm>
        </p:spPr>
      </p:pic>
      <p:sp>
        <p:nvSpPr>
          <p:cNvPr id="276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3B1F75-C423-45BC-B6FE-BB982999645C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Note in the diagram above that the radiation pattern does not have an even outline</a:t>
            </a:r>
          </a:p>
          <a:p>
            <a:pPr eaLnBrk="1" hangingPunct="1"/>
            <a:r>
              <a:rPr lang="en-US" smtClean="0"/>
              <a:t>In that there is a large main lobe, which is desired, and one or more side lobes, which are undesirable</a:t>
            </a:r>
          </a:p>
          <a:p>
            <a:pPr eaLnBrk="1" hangingPunct="1"/>
            <a:r>
              <a:rPr lang="en-US" smtClean="0"/>
              <a:t>These side lobes are also called the minor lobes</a:t>
            </a: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FF46FC7-A4CE-40E6-AE9C-C66A03950D48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Antennas also have a front to back ratio that is measured in dBs</a:t>
            </a:r>
          </a:p>
          <a:p>
            <a:pPr eaLnBrk="1" hangingPunct="1"/>
            <a:r>
              <a:rPr lang="en-US" smtClean="0"/>
              <a:t>The forward gain is the peak gain on the main lobe of the antenna</a:t>
            </a:r>
          </a:p>
          <a:p>
            <a:pPr eaLnBrk="1" hangingPunct="1"/>
            <a:r>
              <a:rPr lang="en-US" smtClean="0"/>
              <a:t>The rear gain is measured as either the gain at exactly 180 degrees from the main lobe, or from 90 degrees to 270 degrees from the main lobe</a:t>
            </a:r>
          </a:p>
        </p:txBody>
      </p:sp>
      <p:sp>
        <p:nvSpPr>
          <p:cNvPr id="2970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297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40B4FAC-AE3D-457A-AC63-E5A17282E731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Using the wider sector is the better way to measure this</a:t>
            </a:r>
          </a:p>
          <a:p>
            <a:pPr eaLnBrk="1" hangingPunct="1"/>
            <a:r>
              <a:rPr lang="en-US" smtClean="0"/>
              <a:t>These back lobes are also undesirable</a:t>
            </a:r>
          </a:p>
          <a:p>
            <a:pPr eaLnBrk="1" hangingPunct="1"/>
            <a:r>
              <a:rPr lang="en-US" smtClean="0"/>
              <a:t>A front to back ratio of 10-15 dB is considered fair to poor, 15-20 dB is good, 20-30 dB is very good, and above 30 dB is excellent</a:t>
            </a: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66D8BD-5772-4F9E-A642-6770C9125AA6}" type="slidenum">
              <a:rPr lang="en-US" smtClean="0"/>
              <a:pPr eaLnBrk="1" hangingPunct="1"/>
              <a:t>28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regions in between the main and minor lobes are areas of weak signals called nulls</a:t>
            </a:r>
          </a:p>
        </p:txBody>
      </p:sp>
      <p:sp>
        <p:nvSpPr>
          <p:cNvPr id="3174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17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A12EFA1-23A5-48CA-A807-8BA922E83019}" type="slidenum">
              <a:rPr lang="en-US" smtClean="0"/>
              <a:pPr eaLnBrk="1" hangingPunct="1"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Parts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five parts are then put together to do one of two basic functions</a:t>
            </a:r>
          </a:p>
          <a:p>
            <a:pPr lvl="1" eaLnBrk="1" hangingPunct="1"/>
            <a:r>
              <a:rPr lang="en-US" smtClean="0"/>
              <a:t>Transmit</a:t>
            </a:r>
          </a:p>
          <a:p>
            <a:pPr lvl="1" eaLnBrk="1" hangingPunct="1"/>
            <a:r>
              <a:rPr lang="en-US" smtClean="0"/>
              <a:t>Receive</a:t>
            </a:r>
          </a:p>
          <a:p>
            <a:pPr eaLnBrk="1" hangingPunct="1"/>
            <a:r>
              <a:rPr lang="en-US" smtClean="0"/>
              <a:t>The name of the resulting device is a radio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09F41CA-0431-45D3-898E-852EA9F26324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pic>
        <p:nvPicPr>
          <p:cNvPr id="32771" name="Picture 3" descr="YagiRaditionGraphHorizonta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1"/>
          <a:stretch>
            <a:fillRect/>
          </a:stretch>
        </p:blipFill>
        <p:spPr>
          <a:xfrm>
            <a:off x="792163" y="1468438"/>
            <a:ext cx="4557712" cy="4810125"/>
          </a:xfrm>
        </p:spPr>
      </p:pic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27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ACE5E7-EE0C-4CBE-9D02-E09A989306D7}" type="slidenum">
              <a:rPr lang="en-US" smtClean="0"/>
              <a:pPr eaLnBrk="1" hangingPunct="1"/>
              <a:t>30</a:t>
            </a:fld>
            <a:endParaRPr lang="en-US" smtClean="0"/>
          </a:p>
        </p:txBody>
      </p:sp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5659438" y="1189038"/>
            <a:ext cx="2924175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Main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or</a:t>
            </a:r>
            <a:br>
              <a:rPr lang="en-US" sz="2400">
                <a:latin typeface="Times New Roman" pitchFamily="18" charset="0"/>
              </a:rPr>
            </a:br>
            <a:r>
              <a:rPr lang="en-US" sz="2400">
                <a:latin typeface="Times New Roman" pitchFamily="18" charset="0"/>
              </a:rPr>
              <a:t>Major Front Lobe</a:t>
            </a:r>
          </a:p>
        </p:txBody>
      </p:sp>
      <p:sp>
        <p:nvSpPr>
          <p:cNvPr id="32775" name="Text Box 5"/>
          <p:cNvSpPr txBox="1">
            <a:spLocks noChangeArrowheads="1"/>
          </p:cNvSpPr>
          <p:nvPr/>
        </p:nvSpPr>
        <p:spPr bwMode="auto">
          <a:xfrm>
            <a:off x="5791200" y="3451225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Side or Minor Lobe</a:t>
            </a:r>
          </a:p>
        </p:txBody>
      </p:sp>
      <p:sp>
        <p:nvSpPr>
          <p:cNvPr id="32776" name="Text Box 6"/>
          <p:cNvSpPr txBox="1">
            <a:spLocks noChangeArrowheads="1"/>
          </p:cNvSpPr>
          <p:nvPr/>
        </p:nvSpPr>
        <p:spPr bwMode="auto">
          <a:xfrm>
            <a:off x="5748338" y="2455863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Null</a:t>
            </a:r>
          </a:p>
        </p:txBody>
      </p:sp>
      <p:sp>
        <p:nvSpPr>
          <p:cNvPr id="32777" name="Line 7"/>
          <p:cNvSpPr>
            <a:spLocks noChangeShapeType="1"/>
          </p:cNvSpPr>
          <p:nvPr/>
        </p:nvSpPr>
        <p:spPr bwMode="auto">
          <a:xfrm flipH="1">
            <a:off x="3394075" y="1522413"/>
            <a:ext cx="3233738" cy="827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8" name="Freeform 11"/>
          <p:cNvSpPr>
            <a:spLocks/>
          </p:cNvSpPr>
          <p:nvPr/>
        </p:nvSpPr>
        <p:spPr bwMode="auto">
          <a:xfrm>
            <a:off x="3698875" y="2616200"/>
            <a:ext cx="2085975" cy="215900"/>
          </a:xfrm>
          <a:custGeom>
            <a:avLst/>
            <a:gdLst>
              <a:gd name="T0" fmla="*/ 2147483647 w 1047"/>
              <a:gd name="T1" fmla="*/ 0 h 35"/>
              <a:gd name="T2" fmla="*/ 0 w 1047"/>
              <a:gd name="T3" fmla="*/ 1331794571 h 35"/>
              <a:gd name="T4" fmla="*/ 0 60000 65536"/>
              <a:gd name="T5" fmla="*/ 0 60000 65536"/>
              <a:gd name="T6" fmla="*/ 0 w 1047"/>
              <a:gd name="T7" fmla="*/ 0 h 35"/>
              <a:gd name="T8" fmla="*/ 1047 w 1047"/>
              <a:gd name="T9" fmla="*/ 35 h 3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047" h="35">
                <a:moveTo>
                  <a:pt x="1047" y="0"/>
                </a:moveTo>
                <a:cubicBezTo>
                  <a:pt x="631" y="1"/>
                  <a:pt x="215" y="2"/>
                  <a:pt x="0" y="3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5756275" y="4786313"/>
            <a:ext cx="31242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Back Lobe</a:t>
            </a:r>
          </a:p>
        </p:txBody>
      </p:sp>
      <p:sp>
        <p:nvSpPr>
          <p:cNvPr id="32780" name="Line 13"/>
          <p:cNvSpPr>
            <a:spLocks noChangeShapeType="1"/>
          </p:cNvSpPr>
          <p:nvPr/>
        </p:nvSpPr>
        <p:spPr bwMode="auto">
          <a:xfrm flipH="1" flipV="1">
            <a:off x="3562350" y="4246563"/>
            <a:ext cx="2187575" cy="747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Line 14"/>
          <p:cNvSpPr>
            <a:spLocks noChangeShapeType="1"/>
          </p:cNvSpPr>
          <p:nvPr/>
        </p:nvSpPr>
        <p:spPr bwMode="auto">
          <a:xfrm flipH="1" flipV="1">
            <a:off x="3570288" y="3233738"/>
            <a:ext cx="2225675" cy="485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pattern provided by the manufacturer can be a rectangular grid or the more popular polar coordinate system just shown</a:t>
            </a:r>
          </a:p>
          <a:p>
            <a:pPr eaLnBrk="1" hangingPunct="1"/>
            <a:r>
              <a:rPr lang="en-US" smtClean="0"/>
              <a:t>The plotting scales used range from linear to linear logarithmic to modified logarithmic</a:t>
            </a:r>
          </a:p>
          <a:p>
            <a:pPr eaLnBrk="1" hangingPunct="1"/>
            <a:r>
              <a:rPr lang="en-US" smtClean="0"/>
              <a:t>The linear logarithmic and modified logarithmic are the ones most commonly used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C5A3E0-2D68-4356-A626-E8ACF83370E0}" type="slidenum">
              <a:rPr lang="en-US" smtClean="0"/>
              <a:pPr eaLnBrk="1" hangingPunct="1"/>
              <a:t>31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scales show the side and back lobes as well as the main lobe</a:t>
            </a:r>
          </a:p>
          <a:p>
            <a:pPr eaLnBrk="1" hangingPunct="1"/>
            <a:r>
              <a:rPr lang="en-US" smtClean="0"/>
              <a:t>For antennas in the frequencies of interest here these patterns are for the far field of the antenna</a:t>
            </a:r>
          </a:p>
          <a:p>
            <a:pPr eaLnBrk="1" hangingPunct="1"/>
            <a:r>
              <a:rPr lang="en-US" smtClean="0"/>
              <a:t>The far field region is the area in which wave propagation occurs</a:t>
            </a:r>
          </a:p>
          <a:p>
            <a:pPr eaLnBrk="1" hangingPunct="1"/>
            <a:r>
              <a:rPr lang="en-US" smtClean="0"/>
              <a:t>This field starts basically 10 wavelengths from the antenna</a:t>
            </a:r>
          </a:p>
        </p:txBody>
      </p:sp>
      <p:sp>
        <p:nvSpPr>
          <p:cNvPr id="3482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48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1F0078-25E7-480B-B5B1-B3E7EAA7EDFB}" type="slidenum">
              <a:rPr lang="en-US" smtClean="0"/>
              <a:pPr eaLnBrk="1" hangingPunct="1"/>
              <a:t>32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Radiation Pattern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radiation pattern of an antenna is adjusted in most cases by adding reflectors and directors</a:t>
            </a:r>
          </a:p>
          <a:p>
            <a:pPr eaLnBrk="1" hangingPunct="1"/>
            <a:r>
              <a:rPr lang="en-US" smtClean="0"/>
              <a:t>The reflector adds gain to the antenna, in relation to the isotropic antenna, by redirecting the signal</a:t>
            </a:r>
          </a:p>
          <a:p>
            <a:pPr eaLnBrk="1" hangingPunct="1"/>
            <a:r>
              <a:rPr lang="en-US" smtClean="0"/>
              <a:t>The director then concentrates the beam into an even tighter pattern</a:t>
            </a:r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58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CAA63BE-1199-4016-A1F6-6076E2D4C7F6}" type="slidenum">
              <a:rPr lang="en-US" smtClean="0"/>
              <a:pPr eaLnBrk="1" hangingPunct="1"/>
              <a:t>33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Find Radiation Patterns</a:t>
            </a:r>
          </a:p>
        </p:txBody>
      </p:sp>
      <p:sp>
        <p:nvSpPr>
          <p:cNvPr id="3686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68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B943C3D-D356-4CA4-B2A5-D0C263D47ABE}" type="slidenum">
              <a:rPr lang="en-US" smtClean="0"/>
              <a:pPr eaLnBrk="1" hangingPunct="1"/>
              <a:t>34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Reflector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 general the directivity of the antenna is changed by adding a reflector behind the main antenna transmitting element</a:t>
            </a:r>
          </a:p>
          <a:p>
            <a:pPr eaLnBrk="1" hangingPunct="1"/>
            <a:r>
              <a:rPr lang="en-US" smtClean="0"/>
              <a:t>There are several types of reflectors</a:t>
            </a:r>
          </a:p>
          <a:p>
            <a:pPr lvl="1" eaLnBrk="1" hangingPunct="1"/>
            <a:r>
              <a:rPr lang="en-US" smtClean="0"/>
              <a:t>Corner reflector</a:t>
            </a:r>
          </a:p>
          <a:p>
            <a:pPr lvl="1" eaLnBrk="1" hangingPunct="1"/>
            <a:r>
              <a:rPr lang="en-US" smtClean="0"/>
              <a:t>Trough reflector</a:t>
            </a:r>
          </a:p>
          <a:p>
            <a:pPr lvl="1" eaLnBrk="1" hangingPunct="1"/>
            <a:r>
              <a:rPr lang="en-US" smtClean="0"/>
              <a:t>Panel reflector</a:t>
            </a:r>
          </a:p>
        </p:txBody>
      </p:sp>
      <p:sp>
        <p:nvSpPr>
          <p:cNvPr id="378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78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4ADDB3-B9E0-4C02-AC8D-FA581645AB38}" type="slidenum">
              <a:rPr lang="en-US" smtClean="0"/>
              <a:pPr eaLnBrk="1" hangingPunct="1"/>
              <a:t>35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Corner Reflector Style</a:t>
            </a:r>
          </a:p>
        </p:txBody>
      </p:sp>
      <p:pic>
        <p:nvPicPr>
          <p:cNvPr id="38915" name="Picture 7" descr="CornerRefl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00388" y="2468563"/>
            <a:ext cx="2943225" cy="2790825"/>
          </a:xfrm>
        </p:spPr>
      </p:pic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89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6863261-C5AB-409D-B685-F41BF0448EC1}" type="slidenum">
              <a:rPr lang="en-US" smtClean="0"/>
              <a:pPr eaLnBrk="1" hangingPunct="1"/>
              <a:t>36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Trough Reflector Style</a:t>
            </a:r>
          </a:p>
        </p:txBody>
      </p:sp>
      <p:pic>
        <p:nvPicPr>
          <p:cNvPr id="39939" name="Picture 7" descr="TroughRefl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4588" y="2468563"/>
            <a:ext cx="4314825" cy="2790825"/>
          </a:xfrm>
        </p:spPr>
      </p:pic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399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498696-E0CC-4603-B264-92E996AA655D}" type="slidenum">
              <a:rPr lang="en-US" smtClean="0"/>
              <a:pPr eaLnBrk="1" hangingPunct="1"/>
              <a:t>37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Panel Reflector Style</a:t>
            </a:r>
          </a:p>
        </p:txBody>
      </p:sp>
      <p:pic>
        <p:nvPicPr>
          <p:cNvPr id="40963" name="Picture 7" descr="PanelReflec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8488" y="2481263"/>
            <a:ext cx="2867025" cy="2762250"/>
          </a:xfrm>
        </p:spPr>
      </p:pic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09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9D40D28-FF1B-440E-B07B-948F9DFBF853}" type="slidenum">
              <a:rPr lang="en-US" smtClean="0"/>
              <a:pPr eaLnBrk="1" hangingPunct="1"/>
              <a:t>38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reflector is about 5 percent longer than the driven element</a:t>
            </a:r>
          </a:p>
          <a:p>
            <a:pPr eaLnBrk="1" hangingPunct="1"/>
            <a:r>
              <a:rPr lang="en-US" smtClean="0"/>
              <a:t>The driven element being the basic antenna</a:t>
            </a:r>
          </a:p>
          <a:p>
            <a:pPr eaLnBrk="1" hangingPunct="1"/>
            <a:r>
              <a:rPr lang="en-US" smtClean="0"/>
              <a:t>It is placed parallel to the driven element about ¼ quarter wavelength from it</a:t>
            </a:r>
          </a:p>
          <a:p>
            <a:pPr eaLnBrk="1" hangingPunct="1"/>
            <a:r>
              <a:rPr lang="en-US" smtClean="0"/>
              <a:t>There is no electrical connection between these two elements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549723-00FA-4A41-8FFF-382429470105}" type="slidenum">
              <a:rPr lang="en-US" smtClean="0"/>
              <a:pPr eaLnBrk="1" hangingPunct="1"/>
              <a:t>39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Radio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radio may also go by many other names based on marketing considerations or its specific role in the wireless network</a:t>
            </a:r>
          </a:p>
          <a:p>
            <a:pPr eaLnBrk="1" hangingPunct="1"/>
            <a:r>
              <a:rPr lang="en-US" smtClean="0"/>
              <a:t>A radio is used to send and receive a signal that flows through the air as a series of electromagnetic waves</a:t>
            </a:r>
          </a:p>
          <a:p>
            <a:pPr eaLnBrk="1" hangingPunct="1"/>
            <a:r>
              <a:rPr lang="en-US" smtClean="0"/>
              <a:t>Radios can take on many different forms, as such it is not always easy to identify them</a:t>
            </a:r>
          </a:p>
        </p:txBody>
      </p:sp>
      <p:sp>
        <p:nvSpPr>
          <p:cNvPr id="61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1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AB8DE8-8FCF-41F8-91DA-9AA990701A78}" type="slidenum">
              <a:rPr lang="en-US" smtClean="0"/>
              <a:pPr eaLnBrk="1" hangingPunct="1"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Reflector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reflector works because the radio waves leave the driven element, then encounter the reflector</a:t>
            </a:r>
          </a:p>
          <a:p>
            <a:pPr eaLnBrk="1" hangingPunct="1"/>
            <a:r>
              <a:rPr lang="en-US" smtClean="0"/>
              <a:t>Since the reflector is longer, both physically and electrically, than the driven element the signal is bounced back toward the antenna element itself</a:t>
            </a:r>
          </a:p>
        </p:txBody>
      </p:sp>
      <p:sp>
        <p:nvSpPr>
          <p:cNvPr id="430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81AFD4C-C408-4761-B70F-57B41588EB9C}" type="slidenum">
              <a:rPr lang="en-US" smtClean="0"/>
              <a:pPr eaLnBrk="1" hangingPunct="1"/>
              <a:t>40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Reflector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These reflected waves then join up with the radiated waves to increase the signal that leaves the antenna</a:t>
            </a:r>
          </a:p>
          <a:p>
            <a:pPr eaLnBrk="1" hangingPunct="1"/>
            <a:r>
              <a:rPr lang="en-US" smtClean="0"/>
              <a:t>This stronger signal is sent off in a direction opposite to the location of the reflector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40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D662D8-5B8D-401A-A89A-E288FC5E7334}" type="slidenum">
              <a:rPr lang="en-US" smtClean="0"/>
              <a:pPr eaLnBrk="1" hangingPunct="1"/>
              <a:t>41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Reflector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/>
              <a:t> </a:t>
            </a:r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50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F0A5088-A509-47BE-9435-38F9F07E80FA}" type="slidenum">
              <a:rPr lang="en-US" smtClean="0"/>
              <a:pPr eaLnBrk="1" hangingPunct="1"/>
              <a:t>42</a:t>
            </a:fld>
            <a:endParaRPr lang="en-US" smtClean="0"/>
          </a:p>
        </p:txBody>
      </p:sp>
      <p:sp>
        <p:nvSpPr>
          <p:cNvPr id="45062" name="Line 4"/>
          <p:cNvSpPr>
            <a:spLocks noChangeShapeType="1"/>
          </p:cNvSpPr>
          <p:nvPr/>
        </p:nvSpPr>
        <p:spPr bwMode="auto">
          <a:xfrm>
            <a:off x="4191000" y="2743200"/>
            <a:ext cx="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3" name="Line 5"/>
          <p:cNvSpPr>
            <a:spLocks noChangeShapeType="1"/>
          </p:cNvSpPr>
          <p:nvPr/>
        </p:nvSpPr>
        <p:spPr bwMode="auto">
          <a:xfrm>
            <a:off x="3429000" y="2209800"/>
            <a:ext cx="0" cy="3200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4" name="Text Box 6"/>
          <p:cNvSpPr txBox="1">
            <a:spLocks noChangeArrowheads="1"/>
          </p:cNvSpPr>
          <p:nvPr/>
        </p:nvSpPr>
        <p:spPr bwMode="auto">
          <a:xfrm>
            <a:off x="4876800" y="19050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Reflector</a:t>
            </a:r>
          </a:p>
        </p:txBody>
      </p:sp>
      <p:sp>
        <p:nvSpPr>
          <p:cNvPr id="45065" name="Text Box 7"/>
          <p:cNvSpPr txBox="1">
            <a:spLocks noChangeArrowheads="1"/>
          </p:cNvSpPr>
          <p:nvPr/>
        </p:nvSpPr>
        <p:spPr bwMode="auto">
          <a:xfrm>
            <a:off x="5562600" y="3429000"/>
            <a:ext cx="1447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Driven Element</a:t>
            </a:r>
          </a:p>
        </p:txBody>
      </p:sp>
      <p:sp>
        <p:nvSpPr>
          <p:cNvPr id="45066" name="Line 8"/>
          <p:cNvSpPr>
            <a:spLocks noChangeShapeType="1"/>
          </p:cNvSpPr>
          <p:nvPr/>
        </p:nvSpPr>
        <p:spPr bwMode="auto">
          <a:xfrm flipH="1">
            <a:off x="3657600" y="2133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Line 9"/>
          <p:cNvSpPr>
            <a:spLocks noChangeShapeType="1"/>
          </p:cNvSpPr>
          <p:nvPr/>
        </p:nvSpPr>
        <p:spPr bwMode="auto">
          <a:xfrm flipH="1">
            <a:off x="4419600" y="3657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even more directivity a director can be added to the antenna as well</a:t>
            </a:r>
          </a:p>
          <a:p>
            <a:pPr eaLnBrk="1" hangingPunct="1"/>
            <a:r>
              <a:rPr lang="en-US" smtClean="0"/>
              <a:t>The director is an antenna element that is 5 percent shorter than the driven element</a:t>
            </a:r>
          </a:p>
          <a:p>
            <a:pPr eaLnBrk="1" hangingPunct="1"/>
            <a:r>
              <a:rPr lang="en-US" smtClean="0"/>
              <a:t>The director is placed parallel and ¼ wavelength in front of the driven element</a:t>
            </a:r>
          </a:p>
          <a:p>
            <a:pPr eaLnBrk="1" hangingPunct="1"/>
            <a:r>
              <a:rPr lang="en-US" smtClean="0"/>
              <a:t>There is no electrical connection between these elements</a:t>
            </a:r>
          </a:p>
        </p:txBody>
      </p:sp>
      <p:sp>
        <p:nvSpPr>
          <p:cNvPr id="460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60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FFA5165-947A-415C-B356-B56E915727AB}" type="slidenum">
              <a:rPr lang="en-US" smtClean="0"/>
              <a:pPr eaLnBrk="1" hangingPunct="1"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Director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effect of the director, being shorter than the driven element, is to draw the radio waves to it</a:t>
            </a:r>
          </a:p>
          <a:p>
            <a:pPr eaLnBrk="1" hangingPunct="1"/>
            <a:r>
              <a:rPr lang="en-US" smtClean="0"/>
              <a:t>This serves to force the waves into a tighter beam</a:t>
            </a:r>
          </a:p>
        </p:txBody>
      </p:sp>
      <p:sp>
        <p:nvSpPr>
          <p:cNvPr id="47108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994E62B-BDB2-434B-9448-DE4CE4F13B8E}" type="slidenum">
              <a:rPr lang="en-US" smtClean="0"/>
              <a:pPr eaLnBrk="1" hangingPunct="1"/>
              <a:t>44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Director</a:t>
            </a: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BF2A56A-2546-424F-B702-7CE6A14BE58D}" type="slidenum">
              <a:rPr lang="en-US" smtClean="0"/>
              <a:pPr eaLnBrk="1" hangingPunct="1"/>
              <a:t>45</a:t>
            </a:fld>
            <a:endParaRPr lang="en-US" smtClean="0"/>
          </a:p>
        </p:txBody>
      </p:sp>
      <p:sp>
        <p:nvSpPr>
          <p:cNvPr id="48133" name="Line 4"/>
          <p:cNvSpPr>
            <a:spLocks noChangeShapeType="1"/>
          </p:cNvSpPr>
          <p:nvPr/>
        </p:nvSpPr>
        <p:spPr bwMode="auto">
          <a:xfrm>
            <a:off x="4191000" y="2743200"/>
            <a:ext cx="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4" name="Line 5"/>
          <p:cNvSpPr>
            <a:spLocks noChangeShapeType="1"/>
          </p:cNvSpPr>
          <p:nvPr/>
        </p:nvSpPr>
        <p:spPr bwMode="auto">
          <a:xfrm>
            <a:off x="3429000" y="2209800"/>
            <a:ext cx="0" cy="320040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5" name="Text Box 6"/>
          <p:cNvSpPr txBox="1">
            <a:spLocks noChangeArrowheads="1"/>
          </p:cNvSpPr>
          <p:nvPr/>
        </p:nvSpPr>
        <p:spPr bwMode="auto">
          <a:xfrm>
            <a:off x="4876800" y="1905000"/>
            <a:ext cx="1447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Driven Element</a:t>
            </a:r>
          </a:p>
        </p:txBody>
      </p:sp>
      <p:sp>
        <p:nvSpPr>
          <p:cNvPr id="48136" name="Text Box 7"/>
          <p:cNvSpPr txBox="1">
            <a:spLocks noChangeArrowheads="1"/>
          </p:cNvSpPr>
          <p:nvPr/>
        </p:nvSpPr>
        <p:spPr bwMode="auto">
          <a:xfrm>
            <a:off x="5562600" y="3429000"/>
            <a:ext cx="1447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imes New Roman" pitchFamily="18" charset="0"/>
              </a:rPr>
              <a:t>Director</a:t>
            </a:r>
          </a:p>
        </p:txBody>
      </p:sp>
      <p:sp>
        <p:nvSpPr>
          <p:cNvPr id="48137" name="Line 8"/>
          <p:cNvSpPr>
            <a:spLocks noChangeShapeType="1"/>
          </p:cNvSpPr>
          <p:nvPr/>
        </p:nvSpPr>
        <p:spPr bwMode="auto">
          <a:xfrm flipH="1">
            <a:off x="3657600" y="2133600"/>
            <a:ext cx="990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8138" name="Line 9"/>
          <p:cNvSpPr>
            <a:spLocks noChangeShapeType="1"/>
          </p:cNvSpPr>
          <p:nvPr/>
        </p:nvSpPr>
        <p:spPr bwMode="auto">
          <a:xfrm flipH="1">
            <a:off x="4419600" y="3657600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Passive or Active Antenna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antenna can be a passive device or it can be an active device</a:t>
            </a:r>
          </a:p>
          <a:p>
            <a:pPr eaLnBrk="1" hangingPunct="1"/>
            <a:r>
              <a:rPr lang="en-US" smtClean="0"/>
              <a:t>In other words, it either has a power supply attached or it does not</a:t>
            </a:r>
          </a:p>
          <a:p>
            <a:pPr eaLnBrk="1" hangingPunct="1"/>
            <a:r>
              <a:rPr lang="en-US" smtClean="0"/>
              <a:t>The passive antenna is just a shape, a piece of metal configured into whatever form is required for the specific application</a:t>
            </a:r>
          </a:p>
        </p:txBody>
      </p:sp>
      <p:sp>
        <p:nvSpPr>
          <p:cNvPr id="491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C675064-7687-4D1F-A80E-C75D5D6231F7}" type="slidenum">
              <a:rPr lang="en-US" smtClean="0"/>
              <a:pPr eaLnBrk="1" hangingPunct="1"/>
              <a:t>46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Passive and Active Antenna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active antenna is just a shape, a piece of metal configured into whatever form is required for the specific application and with a power supply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6AE38B-EA79-406E-85A5-8D0DB7F94EA3}" type="slidenum">
              <a:rPr lang="en-US" smtClean="0"/>
              <a:pPr eaLnBrk="1" hangingPunct="1"/>
              <a:t>47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Antenna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power supply for an active antenna can be a separate device or more likely the power comes in on the same connection as the RF signal</a:t>
            </a:r>
          </a:p>
        </p:txBody>
      </p:sp>
      <p:sp>
        <p:nvSpPr>
          <p:cNvPr id="512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64C8640-108D-48AA-97D6-6232183B323C}" type="slidenum">
              <a:rPr lang="en-US" smtClean="0"/>
              <a:pPr eaLnBrk="1" hangingPunct="1"/>
              <a:t>48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Size and Shape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size and shape of an antenna depends on three things</a:t>
            </a:r>
          </a:p>
          <a:p>
            <a:pPr lvl="1" eaLnBrk="1" hangingPunct="1"/>
            <a:r>
              <a:rPr lang="en-US" smtClean="0"/>
              <a:t>Frequency</a:t>
            </a:r>
          </a:p>
          <a:p>
            <a:pPr lvl="1" eaLnBrk="1" hangingPunct="1"/>
            <a:r>
              <a:rPr lang="en-US" smtClean="0"/>
              <a:t>Direction</a:t>
            </a:r>
          </a:p>
          <a:p>
            <a:pPr lvl="1" eaLnBrk="1" hangingPunct="1"/>
            <a:r>
              <a:rPr lang="en-US" smtClean="0"/>
              <a:t>Power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In general the lower the frequency the larger the antenna</a:t>
            </a:r>
          </a:p>
        </p:txBody>
      </p:sp>
      <p:sp>
        <p:nvSpPr>
          <p:cNvPr id="522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D51530-C40B-4114-B153-F57C96D442C2}" type="slidenum">
              <a:rPr lang="en-US" smtClean="0"/>
              <a:pPr eaLnBrk="1" hangingPunct="1"/>
              <a:t>49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Transmitter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transmitting or receiving the goal is to produce a perfect sine wave, of the exact size required, at only one frequency</a:t>
            </a:r>
          </a:p>
          <a:p>
            <a:pPr eaLnBrk="1" hangingPunct="1"/>
            <a:r>
              <a:rPr lang="en-US" smtClean="0"/>
              <a:t>A block diagram of the basic parts looks like this</a:t>
            </a:r>
          </a:p>
          <a:p>
            <a:pPr eaLnBrk="1" hangingPunct="1"/>
            <a:r>
              <a:rPr lang="en-US" smtClean="0"/>
              <a:t>For a transmitter</a:t>
            </a:r>
          </a:p>
        </p:txBody>
      </p:sp>
      <p:sp>
        <p:nvSpPr>
          <p:cNvPr id="71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9B1218D-9F0C-4F6B-955B-9C5437951BBD}" type="slidenum">
              <a:rPr lang="en-US" smtClean="0"/>
              <a:pPr eaLnBrk="1" hangingPunct="1"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Size and Shape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So even though we would get better coverage if cell phone cells were the size of AM broadcast areas, the antenna would be somewhat too large for the average size pocket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32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4E20362-B1C4-4945-B5CE-66C19DA2222C}" type="slidenum">
              <a:rPr lang="en-US" smtClean="0"/>
              <a:pPr eaLnBrk="1" hangingPunct="1"/>
              <a:t>50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28750"/>
            <a:ext cx="8382000" cy="4986338"/>
          </a:xfrm>
        </p:spPr>
        <p:txBody>
          <a:bodyPr/>
          <a:lstStyle/>
          <a:p>
            <a:pPr eaLnBrk="1" hangingPunct="1"/>
            <a:r>
              <a:rPr lang="en-US" smtClean="0"/>
              <a:t>All antennas have gain</a:t>
            </a:r>
          </a:p>
          <a:p>
            <a:pPr eaLnBrk="1" hangingPunct="1"/>
            <a:r>
              <a:rPr lang="en-US" smtClean="0"/>
              <a:t>However this may or may not be real gain</a:t>
            </a:r>
          </a:p>
          <a:p>
            <a:pPr eaLnBrk="1" hangingPunct="1"/>
            <a:r>
              <a:rPr lang="en-US" smtClean="0"/>
              <a:t>Real gain is that produced by applying a power supply directly to the antenna</a:t>
            </a:r>
          </a:p>
          <a:p>
            <a:pPr eaLnBrk="1" hangingPunct="1"/>
            <a:r>
              <a:rPr lang="en-US" smtClean="0"/>
              <a:t>Yet even passive antennas have gain</a:t>
            </a:r>
          </a:p>
          <a:p>
            <a:pPr eaLnBrk="1" hangingPunct="1"/>
            <a:r>
              <a:rPr lang="en-US" smtClean="0"/>
              <a:t>How is this possible</a:t>
            </a:r>
          </a:p>
          <a:p>
            <a:pPr eaLnBrk="1" hangingPunct="1"/>
            <a:r>
              <a:rPr lang="en-US" smtClean="0"/>
              <a:t>It is so because antenna gain is measured in relation to a theoretical antenna called an isotropic antenna</a:t>
            </a:r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42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E7C8EA-B7F6-4928-A3B1-E19FE925ED95}" type="slidenum">
              <a:rPr lang="en-US" smtClean="0"/>
              <a:pPr eaLnBrk="1" hangingPunct="1"/>
              <a:t>51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is no such real thing as an isotropic antenna</a:t>
            </a:r>
          </a:p>
          <a:p>
            <a:pPr eaLnBrk="1" hangingPunct="1"/>
            <a:r>
              <a:rPr lang="en-US" smtClean="0"/>
              <a:t>If there was it would show a radiation pattern where the signal radiated out from a single point in space equally in all directions</a:t>
            </a:r>
          </a:p>
          <a:p>
            <a:pPr eaLnBrk="1" hangingPunct="1"/>
            <a:r>
              <a:rPr lang="en-US" smtClean="0"/>
              <a:t>In other words a radiation ball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53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84DC280-A7B7-4F48-B440-43850EB6B98F}" type="slidenum">
              <a:rPr lang="en-US" smtClean="0"/>
              <a:pPr eaLnBrk="1" hangingPunct="1"/>
              <a:t>52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Antenna Gain</a:t>
            </a:r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 get a balloon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06625B-70F2-4D92-9F22-6AC599ED22D9}" type="slidenum">
              <a:rPr lang="en-US" smtClean="0"/>
              <a:pPr eaLnBrk="1" hangingPunct="1"/>
              <a:t>53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</a:t>
            </a:r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8558DF5-3A0D-4EE3-B9CF-0FB06CC2FC31}" type="slidenum">
              <a:rPr lang="en-US" smtClean="0"/>
              <a:pPr eaLnBrk="1" hangingPunct="1"/>
              <a:t>54</a:t>
            </a:fld>
            <a:endParaRPr lang="en-US" smtClean="0"/>
          </a:p>
        </p:txBody>
      </p:sp>
      <p:pic>
        <p:nvPicPr>
          <p:cNvPr id="57349" name="Picture 3" descr="SL00142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676400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28750"/>
            <a:ext cx="8382000" cy="5824538"/>
          </a:xfrm>
        </p:spPr>
        <p:txBody>
          <a:bodyPr/>
          <a:lstStyle/>
          <a:p>
            <a:pPr eaLnBrk="1" hangingPunct="1"/>
            <a:r>
              <a:rPr lang="en-US" smtClean="0"/>
              <a:t>Well not exactly a basketball, but you get the idea</a:t>
            </a:r>
          </a:p>
          <a:p>
            <a:pPr eaLnBrk="1" hangingPunct="1"/>
            <a:r>
              <a:rPr lang="en-US" smtClean="0"/>
              <a:t>The energy then goes equally in all directions</a:t>
            </a:r>
          </a:p>
          <a:p>
            <a:pPr eaLnBrk="1" hangingPunct="1"/>
            <a:r>
              <a:rPr lang="en-US" smtClean="0"/>
              <a:t>Since an isotropic radiator cannot be produced, any real antenna will have some gain when compared to it</a:t>
            </a:r>
          </a:p>
          <a:p>
            <a:pPr eaLnBrk="1" hangingPunct="1"/>
            <a:r>
              <a:rPr lang="en-US" smtClean="0"/>
              <a:t>So antenna gain is a combination of directional gain and power gain</a:t>
            </a:r>
          </a:p>
        </p:txBody>
      </p:sp>
      <p:sp>
        <p:nvSpPr>
          <p:cNvPr id="5837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837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F6B8951-9868-4A38-B7F8-7CE2808D4AB8}" type="slidenum">
              <a:rPr lang="en-US" smtClean="0"/>
              <a:pPr eaLnBrk="1" hangingPunct="1"/>
              <a:t>55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</a:t>
            </a: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is always directional gain, in relation to the isotropic radiator’s radiation pattern</a:t>
            </a:r>
          </a:p>
          <a:p>
            <a:pPr eaLnBrk="1" hangingPunct="1"/>
            <a:r>
              <a:rPr lang="en-US" smtClean="0"/>
              <a:t>There is also power gain, if the antenna is an active antenna</a:t>
            </a:r>
          </a:p>
          <a:p>
            <a:pPr eaLnBrk="1" hangingPunct="1"/>
            <a:r>
              <a:rPr lang="en-US" smtClean="0"/>
              <a:t>This directional gain is expressed in relation to the isotropic radiator by using decibels</a:t>
            </a:r>
          </a:p>
          <a:p>
            <a:pPr eaLnBrk="1" hangingPunct="1"/>
            <a:r>
              <a:rPr lang="en-US" smtClean="0"/>
              <a:t>In this case a special decibel, the dBi</a:t>
            </a:r>
          </a:p>
        </p:txBody>
      </p:sp>
      <p:sp>
        <p:nvSpPr>
          <p:cNvPr id="593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593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882EA97-0DB9-4DF5-BA89-5DC62EBD91FF}" type="slidenum">
              <a:rPr lang="en-US" smtClean="0"/>
              <a:pPr eaLnBrk="1" hangingPunct="1"/>
              <a:t>56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Gain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second measure that is important to antenna gain is the power coming out of the antenna</a:t>
            </a:r>
          </a:p>
          <a:p>
            <a:pPr eaLnBrk="1" hangingPunct="1"/>
            <a:r>
              <a:rPr lang="en-US" smtClean="0"/>
              <a:t>The output power of the antenna is named the EIRP – Equivalent Isotropically Radiated Power as discussed below</a:t>
            </a: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04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0675260-427A-48FF-B910-D4A37D692637}" type="slidenum">
              <a:rPr lang="en-US" smtClean="0"/>
              <a:pPr eaLnBrk="1" hangingPunct="1"/>
              <a:t>57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Find Gain of Antennas</a:t>
            </a:r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304316-448F-4884-B906-1B24597275C5}" type="slidenum">
              <a:rPr lang="en-US" smtClean="0"/>
              <a:pPr eaLnBrk="1" hangingPunct="1"/>
              <a:t>58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Beamwidth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Another aspect to keep in mind when setting up an antenna is the beamwidth it produces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beamwidth has two 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Vertical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Horizontal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 vertical beamwidth is perpendicular to the Earth’s surface and the horizontal beamwidth is parallel to the Earth’s surface</a:t>
            </a:r>
          </a:p>
        </p:txBody>
      </p:sp>
      <p:sp>
        <p:nvSpPr>
          <p:cNvPr id="624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24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0CE6192-C2FA-4399-85BA-E27E69FC720A}" type="slidenum">
              <a:rPr lang="en-US" smtClean="0"/>
              <a:pPr eaLnBrk="1" hangingPunct="1"/>
              <a:t>59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Transmitter Block Diagram</a:t>
            </a:r>
          </a:p>
        </p:txBody>
      </p:sp>
      <p:pic>
        <p:nvPicPr>
          <p:cNvPr id="8195" name="Picture 4" descr="TransmitterBl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9388" y="1301750"/>
            <a:ext cx="6216650" cy="4927600"/>
          </a:xfrm>
        </p:spPr>
      </p:pic>
      <p:sp>
        <p:nvSpPr>
          <p:cNvPr id="819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1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6E10AD0-2D6F-463B-86AB-323E2382EBCE}" type="slidenum">
              <a:rPr lang="en-US" smtClean="0"/>
              <a:pPr eaLnBrk="1" hangingPunct="1"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Beamwidth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Antenna design determines beamwidth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Common ranges for different types of antennas are</a:t>
            </a:r>
          </a:p>
        </p:txBody>
      </p:sp>
      <p:sp>
        <p:nvSpPr>
          <p:cNvPr id="6349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34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CEE2761-2379-4339-A82C-49491522D7A8}" type="slidenum">
              <a:rPr lang="en-US" smtClean="0"/>
              <a:pPr eaLnBrk="1" hangingPunct="1"/>
              <a:t>60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Beamwidth</a:t>
            </a:r>
          </a:p>
        </p:txBody>
      </p:sp>
      <p:graphicFrame>
        <p:nvGraphicFramePr>
          <p:cNvPr id="310302" name="Group 30"/>
          <p:cNvGraphicFramePr>
            <a:graphicFrameLocks noGrp="1"/>
          </p:cNvGraphicFramePr>
          <p:nvPr>
            <p:ph type="tbl" idx="1"/>
          </p:nvPr>
        </p:nvGraphicFramePr>
        <p:xfrm>
          <a:off x="381000" y="1181100"/>
          <a:ext cx="8382000" cy="5057775"/>
        </p:xfrm>
        <a:graphic>
          <a:graphicData uri="http://schemas.openxmlformats.org/drawingml/2006/table">
            <a:tbl>
              <a:tblPr/>
              <a:tblGrid>
                <a:gridCol w="2794000"/>
                <a:gridCol w="2794000"/>
                <a:gridCol w="2794000"/>
              </a:tblGrid>
              <a:tr h="97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Antenna Type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Vertical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Horizontal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Omni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7 - 80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Patch or Panel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– 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– 180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19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Yagi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 – 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 – 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2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Parabolic Dish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– 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4 - 25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454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45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4ED7B20-B33F-48AA-B72C-B0282E1A66A6}" type="slidenum">
              <a:rPr lang="en-US" smtClean="0"/>
              <a:pPr eaLnBrk="1" hangingPunct="1"/>
              <a:t>61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</a:t>
            </a:r>
          </a:p>
        </p:txBody>
      </p:sp>
      <p:sp>
        <p:nvSpPr>
          <p:cNvPr id="655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Find Beamwidth of Antennas</a:t>
            </a:r>
          </a:p>
        </p:txBody>
      </p:sp>
      <p:sp>
        <p:nvSpPr>
          <p:cNvPr id="655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55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564AF8C-79B7-4B02-AC18-C4645E867019}" type="slidenum">
              <a:rPr lang="en-US" smtClean="0"/>
              <a:pPr eaLnBrk="1" hangingPunct="1"/>
              <a:t>62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6 dB Rule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useful rule for estimating range of an antenna is the 6 dB rule</a:t>
            </a:r>
          </a:p>
          <a:p>
            <a:pPr eaLnBrk="1" hangingPunct="1"/>
            <a:r>
              <a:rPr lang="en-US" smtClean="0"/>
              <a:t>In this relationship a 6 dB increase in EIRP doubles the range, whereas a 6 dB decrease in EIRP halves the range</a:t>
            </a:r>
          </a:p>
          <a:p>
            <a:pPr eaLnBrk="1" hangingPunct="1"/>
            <a:r>
              <a:rPr lang="en-US" smtClean="0"/>
              <a:t>For example</a:t>
            </a:r>
          </a:p>
        </p:txBody>
      </p:sp>
      <p:sp>
        <p:nvSpPr>
          <p:cNvPr id="6656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6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B6DF7F-4E31-47C2-B53A-B028EAD47374}" type="slidenum">
              <a:rPr lang="en-US" smtClean="0"/>
              <a:pPr eaLnBrk="1" hangingPunct="1"/>
              <a:t>63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6 dB Rule</a:t>
            </a:r>
          </a:p>
        </p:txBody>
      </p:sp>
      <p:graphicFrame>
        <p:nvGraphicFramePr>
          <p:cNvPr id="312323" name="Group 3"/>
          <p:cNvGraphicFramePr>
            <a:graphicFrameLocks noGrp="1"/>
          </p:cNvGraphicFramePr>
          <p:nvPr>
            <p:ph type="tbl" idx="1"/>
          </p:nvPr>
        </p:nvGraphicFramePr>
        <p:xfrm>
          <a:off x="1905000" y="1143000"/>
          <a:ext cx="5259388" cy="5105400"/>
        </p:xfrm>
        <a:graphic>
          <a:graphicData uri="http://schemas.openxmlformats.org/drawingml/2006/table">
            <a:tbl>
              <a:tblPr/>
              <a:tblGrid>
                <a:gridCol w="3040063"/>
                <a:gridCol w="2219325"/>
              </a:tblGrid>
              <a:tr h="638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Distance in Meters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Loss in dB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86.25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94.21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1,000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106.25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5,000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114.21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81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10,000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120.23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76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76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8F6B85-4BB5-4F5E-914B-3B27A058EBBE}" type="slidenum">
              <a:rPr lang="en-US" smtClean="0"/>
              <a:pPr eaLnBrk="1" hangingPunct="1"/>
              <a:t>64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Shapes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Antennas come in all sorts of shapes and sizes</a:t>
            </a:r>
          </a:p>
          <a:p>
            <a:pPr eaLnBrk="1" hangingPunct="1"/>
            <a:r>
              <a:rPr lang="en-US" smtClean="0"/>
              <a:t>However, in general there are two basic shapes</a:t>
            </a:r>
          </a:p>
          <a:p>
            <a:pPr lvl="1" eaLnBrk="1" hangingPunct="1"/>
            <a:r>
              <a:rPr lang="en-US" smtClean="0"/>
              <a:t>One dimensional</a:t>
            </a:r>
          </a:p>
          <a:p>
            <a:pPr lvl="1" eaLnBrk="1" hangingPunct="1"/>
            <a:r>
              <a:rPr lang="en-US" smtClean="0"/>
              <a:t>Two dimensional</a:t>
            </a:r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86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E339CD5-1A5F-4714-A22F-AD628010FCF2}" type="slidenum">
              <a:rPr lang="en-US" smtClean="0"/>
              <a:pPr eaLnBrk="1" hangingPunct="1"/>
              <a:t>65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Dimensional Antennas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one dimensional antenna is a piece of wire</a:t>
            </a:r>
          </a:p>
          <a:p>
            <a:pPr eaLnBrk="1" hangingPunct="1"/>
            <a:r>
              <a:rPr lang="en-US" smtClean="0"/>
              <a:t>It is either straight or in some shape</a:t>
            </a:r>
          </a:p>
          <a:p>
            <a:pPr eaLnBrk="1" hangingPunct="1"/>
            <a:r>
              <a:rPr lang="en-US" smtClean="0"/>
              <a:t>A common one dimensional antenna is the monopole</a:t>
            </a:r>
          </a:p>
          <a:p>
            <a:pPr eaLnBrk="1" hangingPunct="1"/>
            <a:r>
              <a:rPr lang="en-US" smtClean="0"/>
              <a:t>This is straight wire that is approximately one quarter of the wavelength of the radio frequency signal</a:t>
            </a:r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696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E7582A-BFA0-4CEA-8036-3670C0D18CD7}" type="slidenum">
              <a:rPr lang="en-US" smtClean="0"/>
              <a:pPr eaLnBrk="1" hangingPunct="1"/>
              <a:t>66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 Dimensional Antennas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Another common type is the dipole, which is two monopoles connected together</a:t>
            </a:r>
          </a:p>
          <a:p>
            <a:pPr eaLnBrk="1" hangingPunct="1"/>
            <a:r>
              <a:rPr lang="en-US" smtClean="0"/>
              <a:t>Dipoles are commonly used, since a half wavelength antenna radiates radio frequency energy really well</a:t>
            </a:r>
          </a:p>
          <a:p>
            <a:pPr eaLnBrk="1" hangingPunct="1"/>
            <a:r>
              <a:rPr lang="en-US" smtClean="0"/>
              <a:t>A monopole stuck in the ground acts like a dipole</a:t>
            </a:r>
          </a:p>
          <a:p>
            <a:pPr eaLnBrk="1" hangingPunct="1"/>
            <a:r>
              <a:rPr lang="en-US" smtClean="0"/>
              <a:t>Therefore, it only needs to be half as long as the dipole</a:t>
            </a:r>
          </a:p>
        </p:txBody>
      </p:sp>
      <p:sp>
        <p:nvSpPr>
          <p:cNvPr id="706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06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F9A8F00-20AD-4626-B254-67E2B4196AA4}" type="slidenum">
              <a:rPr lang="en-US" smtClean="0"/>
              <a:pPr eaLnBrk="1" hangingPunct="1"/>
              <a:t>67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Dimensional Antennas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antennas use two dimensions they may look like almost anything from a patch to a dish as detailed below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168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757771-977B-4491-B9F9-EFCD9B0F4329}" type="slidenum">
              <a:rPr lang="en-US" smtClean="0"/>
              <a:pPr eaLnBrk="1" hangingPunct="1"/>
              <a:t>68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Deploying Antennas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When deploying an antenna there are several factors to consider including</a:t>
            </a:r>
          </a:p>
          <a:p>
            <a:pPr lvl="1" eaLnBrk="1" hangingPunct="1"/>
            <a:r>
              <a:rPr lang="en-US" smtClean="0"/>
              <a:t>Line of Site</a:t>
            </a:r>
          </a:p>
          <a:p>
            <a:pPr lvl="1" eaLnBrk="1" hangingPunct="1"/>
            <a:r>
              <a:rPr lang="en-US" smtClean="0"/>
              <a:t>Fresnel Zone</a:t>
            </a:r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27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337BAEE-4B35-417D-AB7C-FEDFB64CD888}" type="slidenum">
              <a:rPr lang="en-US" smtClean="0"/>
              <a:pPr eaLnBrk="1" hangingPunct="1"/>
              <a:t>69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Receiver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block diagram of the basic parts looks like this</a:t>
            </a:r>
          </a:p>
          <a:p>
            <a:pPr eaLnBrk="1" hangingPunct="1"/>
            <a:r>
              <a:rPr lang="en-US" smtClean="0"/>
              <a:t>For a receiver</a:t>
            </a:r>
          </a:p>
        </p:txBody>
      </p:sp>
      <p:sp>
        <p:nvSpPr>
          <p:cNvPr id="92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2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090B2A-DDDD-4B5C-8FF1-B79B14AB5053}" type="slidenum">
              <a:rPr lang="en-US" smtClean="0"/>
              <a:pPr eaLnBrk="1" hangingPunct="1"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of Site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LOS – Line of Sight means the ability of one antenna to see the other antenna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37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E76237-9298-491B-8BA7-3CAA4AA00C2B}" type="slidenum">
              <a:rPr lang="en-US" smtClean="0"/>
              <a:pPr eaLnBrk="1" hangingPunct="1"/>
              <a:t>70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 of Site</a:t>
            </a:r>
          </a:p>
        </p:txBody>
      </p:sp>
      <p:pic>
        <p:nvPicPr>
          <p:cNvPr id="74755" name="Picture 8" descr="LineOfSigh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50" y="2116138"/>
            <a:ext cx="7243763" cy="3165475"/>
          </a:xfrm>
        </p:spPr>
      </p:pic>
      <p:sp>
        <p:nvSpPr>
          <p:cNvPr id="7475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475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6CC68F4-B745-456E-B447-3325C25200A6}" type="slidenum">
              <a:rPr lang="en-US" smtClean="0"/>
              <a:pPr eaLnBrk="1" hangingPunct="1"/>
              <a:t>71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Fresnel Zone is an ellipsoid around the direct line of sight between two antennas</a:t>
            </a:r>
          </a:p>
          <a:p>
            <a:pPr eaLnBrk="1" hangingPunct="1"/>
            <a:r>
              <a:rPr lang="en-US" smtClean="0"/>
              <a:t>The first Fresnel zone is a surface containing all points for which the sum of the distances from that point to the ends is exactly ½ wavelength longer than the direct path</a:t>
            </a:r>
          </a:p>
        </p:txBody>
      </p:sp>
      <p:sp>
        <p:nvSpPr>
          <p:cNvPr id="757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57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252890-7733-41AD-9237-535690E404E1}" type="slidenum">
              <a:rPr lang="en-US" smtClean="0"/>
              <a:pPr eaLnBrk="1" hangingPunct="1"/>
              <a:t>72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Each subsequent Fresnel zone surrounding this first zone is some multiple of ½ wavelength either in phase out of phase with the direct wave, thereby producing constructive or destructive multipath signals</a:t>
            </a:r>
          </a:p>
          <a:p>
            <a:pPr eaLnBrk="1" hangingPunct="1"/>
            <a:r>
              <a:rPr lang="en-US" smtClean="0"/>
              <a:t>Anything that extends into the first Fresnel zone, such as trees, hills, buildings, can diffract or reflect or degrade the signal</a:t>
            </a:r>
          </a:p>
        </p:txBody>
      </p:sp>
      <p:sp>
        <p:nvSpPr>
          <p:cNvPr id="7680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68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C9E1B09-FD92-45BD-B0C2-987C1CC79174}" type="slidenum">
              <a:rPr lang="en-US" smtClean="0"/>
              <a:pPr eaLnBrk="1" hangingPunct="1"/>
              <a:t>73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This zone is three dimensional</a:t>
            </a:r>
          </a:p>
          <a:p>
            <a:pPr eaLnBrk="1" hangingPunct="1"/>
            <a:r>
              <a:rPr lang="en-US" smtClean="0"/>
              <a:t>Therefore account for objects that protrude in from the sides as well as those that stick up</a:t>
            </a:r>
          </a:p>
          <a:p>
            <a:pPr eaLnBrk="1" hangingPunct="1"/>
            <a:r>
              <a:rPr lang="en-US" smtClean="0"/>
              <a:t>The higher the frequency, the shorter the Fresnel Zone</a:t>
            </a:r>
          </a:p>
          <a:p>
            <a:pPr eaLnBrk="1" hangingPunct="1"/>
            <a:r>
              <a:rPr lang="en-US" smtClean="0"/>
              <a:t>Also the longer the path, the broader the zone</a:t>
            </a:r>
          </a:p>
        </p:txBody>
      </p:sp>
      <p:sp>
        <p:nvSpPr>
          <p:cNvPr id="778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78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5489DD3-AE2F-4F30-879F-42CCFFDAD761}" type="slidenum">
              <a:rPr lang="en-US" smtClean="0"/>
              <a:pPr eaLnBrk="1" hangingPunct="1"/>
              <a:t>74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Usually up to 20% to 40% blockage of the Fresnel Zone will not cause a problem</a:t>
            </a:r>
          </a:p>
          <a:p>
            <a:pPr eaLnBrk="1" hangingPunct="1"/>
            <a:r>
              <a:rPr lang="en-US" smtClean="0"/>
              <a:t>Envision this as a slightly elongated football with a string running through the middle of it connecting the two points</a:t>
            </a:r>
          </a:p>
          <a:p>
            <a:pPr eaLnBrk="1" hangingPunct="1"/>
            <a:r>
              <a:rPr lang="en-US" smtClean="0"/>
              <a:t>The football is the Fresnel Zone and the string is the visual line of sight</a:t>
            </a:r>
          </a:p>
        </p:txBody>
      </p:sp>
      <p:sp>
        <p:nvSpPr>
          <p:cNvPr id="7885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88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222F1A4-61C2-4AEF-A234-32CAD41E66CA}" type="slidenum">
              <a:rPr lang="en-US" smtClean="0"/>
              <a:pPr eaLnBrk="1" hangingPunct="1"/>
              <a:t>75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pic>
        <p:nvPicPr>
          <p:cNvPr id="79875" name="Picture 8" descr="FresnelZ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8850" y="2197100"/>
            <a:ext cx="7150100" cy="3124200"/>
          </a:xfrm>
        </p:spPr>
      </p:pic>
      <p:sp>
        <p:nvSpPr>
          <p:cNvPr id="7987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798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0D511C0-CE31-4187-841F-0219207D3C6A}" type="slidenum">
              <a:rPr lang="en-US" smtClean="0"/>
              <a:pPr eaLnBrk="1" hangingPunct="1"/>
              <a:t>76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calculate the height of the Fresnel zone use this formula for meters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h = height of the Fresnel zone in meters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dFirstEnd = distance between the first antenna and the tip of the obstacle in kilometers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dSecondEnd = distance from the second antenna to the tip of the obstacle in kilometers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f = frequency in GHz</a:t>
            </a:r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09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5709E61-56E1-49E0-A4C5-FC2C12285D47}" type="slidenum">
              <a:rPr lang="en-US" smtClean="0"/>
              <a:pPr eaLnBrk="1" hangingPunct="1"/>
              <a:t>77</a:t>
            </a:fld>
            <a:endParaRPr lang="en-US" smtClean="0"/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0903" name="Object 4"/>
          <p:cNvGraphicFramePr>
            <a:graphicFrameLocks noChangeAspect="1"/>
          </p:cNvGraphicFramePr>
          <p:nvPr/>
        </p:nvGraphicFramePr>
        <p:xfrm>
          <a:off x="1141413" y="2627313"/>
          <a:ext cx="535463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Equation" r:id="rId3" imgW="2362200" imgH="469900" progId="Equation.3">
                  <p:embed/>
                </p:oleObj>
              </mc:Choice>
              <mc:Fallback>
                <p:oleObj name="Equation" r:id="rId3" imgW="2362200" imgH="469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1413" y="2627313"/>
                        <a:ext cx="5354637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calculate the height of the Fresnel zone use this formula for feet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h = height of the Fresnel zone in feet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dFirstEnd = distance between the first antenna and the tip of the obstacle in miles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dSecondEnd = distance from the second antenna to the tip of the obstacle in miles</a:t>
            </a:r>
          </a:p>
          <a:p>
            <a:pPr lvl="1" eaLnBrk="1" hangingPunct="1"/>
            <a:r>
              <a:rPr lang="en-US" sz="2000" smtClean="0">
                <a:cs typeface="Times New Roman" pitchFamily="18" charset="0"/>
              </a:rPr>
              <a:t>f = frequency in GHz</a:t>
            </a:r>
          </a:p>
        </p:txBody>
      </p:sp>
      <p:sp>
        <p:nvSpPr>
          <p:cNvPr id="8192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19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63A363-E724-4E43-96F8-D85D2EFD4668}" type="slidenum">
              <a:rPr lang="en-US" smtClean="0"/>
              <a:pPr eaLnBrk="1" hangingPunct="1"/>
              <a:t>78</a:t>
            </a:fld>
            <a:endParaRPr lang="en-US" smtClean="0"/>
          </a:p>
        </p:txBody>
      </p:sp>
      <p:sp>
        <p:nvSpPr>
          <p:cNvPr id="81926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27" name="Rectangle 7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1928" name="Object 6"/>
          <p:cNvGraphicFramePr>
            <a:graphicFrameLocks noChangeAspect="1"/>
          </p:cNvGraphicFramePr>
          <p:nvPr/>
        </p:nvGraphicFramePr>
        <p:xfrm>
          <a:off x="1158875" y="2497138"/>
          <a:ext cx="5451475" cy="1077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0" name="Equation" r:id="rId3" imgW="2362200" imgH="469900" progId="Equation.3">
                  <p:embed/>
                </p:oleObj>
              </mc:Choice>
              <mc:Fallback>
                <p:oleObj name="Equation" r:id="rId3" imgW="2362200" imgH="469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2497138"/>
                        <a:ext cx="5451475" cy="1077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two formulas just shown assume the obstacle has a fairly sharp point at the top, such as a single tower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If the obstacle is more like a wide, flat top, hill; then the loss is much higher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Further, this also assumes there is just one thing in the way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Many times there are several obstacles along the way</a:t>
            </a:r>
          </a:p>
        </p:txBody>
      </p:sp>
      <p:sp>
        <p:nvSpPr>
          <p:cNvPr id="8294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29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FB69163-F1BC-432A-9CDD-F21CF005BC46}" type="slidenum">
              <a:rPr lang="en-US" smtClean="0"/>
              <a:pPr eaLnBrk="1" hangingPunct="1"/>
              <a:t>79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Receiver Block Diagram</a:t>
            </a:r>
          </a:p>
        </p:txBody>
      </p:sp>
      <p:pic>
        <p:nvPicPr>
          <p:cNvPr id="10243" name="Picture 4" descr="ReceiverBloc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6213" y="1225550"/>
            <a:ext cx="6197600" cy="4759325"/>
          </a:xfrm>
        </p:spPr>
      </p:pic>
      <p:sp>
        <p:nvSpPr>
          <p:cNvPr id="102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2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8C0CE5-811D-4F0D-AA43-805D498ECDF3}" type="slidenum">
              <a:rPr lang="en-US" smtClean="0"/>
              <a:pPr eaLnBrk="1" hangingPunct="1"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Fresnel Zone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It is very difficult to model such a thing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This is why a fade margin is used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It attempts to account for all of these things for which exact calculations cannot be done</a:t>
            </a:r>
          </a:p>
        </p:txBody>
      </p:sp>
      <p:sp>
        <p:nvSpPr>
          <p:cNvPr id="8397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39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B802730-FB43-49D4-A7E7-44B407583854}" type="slidenum">
              <a:rPr lang="en-US" smtClean="0"/>
              <a:pPr eaLnBrk="1" hangingPunct="1"/>
              <a:t>80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</a:t>
            </a:r>
          </a:p>
        </p:txBody>
      </p:sp>
      <p:sp>
        <p:nvSpPr>
          <p:cNvPr id="849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 Fresnel Zone</a:t>
            </a:r>
          </a:p>
        </p:txBody>
      </p:sp>
      <p:sp>
        <p:nvSpPr>
          <p:cNvPr id="849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49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6E0F206-5ED5-468B-B801-4841E4BECF11}" type="slidenum">
              <a:rPr lang="en-US" smtClean="0"/>
              <a:pPr eaLnBrk="1" hangingPunct="1"/>
              <a:t>81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Earth Bulge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 distances over seven miles the curvature of the earth must be considered</a:t>
            </a:r>
          </a:p>
          <a:p>
            <a:pPr eaLnBrk="1" hangingPunct="1"/>
            <a:r>
              <a:rPr lang="en-US" smtClean="0"/>
              <a:t>The formula for this is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z="2000" smtClean="0"/>
              <a:t>h = additional height required in feet</a:t>
            </a:r>
          </a:p>
          <a:p>
            <a:pPr lvl="1" eaLnBrk="1" hangingPunct="1"/>
            <a:r>
              <a:rPr lang="en-US" sz="2000" smtClean="0"/>
              <a:t>D = distance between the antennas in miles</a:t>
            </a:r>
          </a:p>
          <a:p>
            <a:pPr eaLnBrk="1" hangingPunct="1"/>
            <a:r>
              <a:rPr lang="en-US" smtClean="0"/>
              <a:t>This formula yields the additional antenna height required to account for the bulge</a:t>
            </a:r>
          </a:p>
        </p:txBody>
      </p:sp>
      <p:sp>
        <p:nvSpPr>
          <p:cNvPr id="860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6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257D5F7-2771-405E-B0C6-68DF0D46F977}" type="slidenum">
              <a:rPr lang="en-US" smtClean="0"/>
              <a:pPr eaLnBrk="1" hangingPunct="1"/>
              <a:t>82</a:t>
            </a:fld>
            <a:endParaRPr lang="en-US" smtClean="0"/>
          </a:p>
        </p:txBody>
      </p:sp>
      <p:sp>
        <p:nvSpPr>
          <p:cNvPr id="86022" name="Rectangle 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3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86024" name="Object 6"/>
          <p:cNvGraphicFramePr>
            <a:graphicFrameLocks noChangeAspect="1"/>
          </p:cNvGraphicFramePr>
          <p:nvPr/>
        </p:nvGraphicFramePr>
        <p:xfrm>
          <a:off x="1184275" y="3209925"/>
          <a:ext cx="1165225" cy="96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6" name="Equation" r:id="rId3" imgW="508000" imgH="419100" progId="Equation.3">
                  <p:embed/>
                </p:oleObj>
              </mc:Choice>
              <mc:Fallback>
                <p:oleObj name="Equation" r:id="rId3" imgW="508000" imgH="419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4275" y="3209925"/>
                        <a:ext cx="1165225" cy="966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Intentional Radiator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intentional radiator is the entire RF system, except for the antenna itself</a:t>
            </a:r>
          </a:p>
          <a:p>
            <a:pPr eaLnBrk="1" hangingPunct="1"/>
            <a:r>
              <a:rPr lang="en-US" smtClean="0"/>
              <a:t>As in</a:t>
            </a: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70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D509086-8C86-40F1-A3FB-4AAB99754A2D}" type="slidenum">
              <a:rPr lang="en-US" smtClean="0"/>
              <a:pPr eaLnBrk="1" hangingPunct="1"/>
              <a:t>83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Intentional Radiator</a:t>
            </a:r>
          </a:p>
        </p:txBody>
      </p:sp>
      <p:pic>
        <p:nvPicPr>
          <p:cNvPr id="88067" name="Picture 8" descr="IntentionalRadiat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8963" y="1327150"/>
            <a:ext cx="5472112" cy="4724400"/>
          </a:xfrm>
        </p:spPr>
      </p:pic>
      <p:sp>
        <p:nvSpPr>
          <p:cNvPr id="880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80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6E94579-F8AC-411D-BD0E-C135763B87D8}" type="slidenum">
              <a:rPr lang="en-US" smtClean="0"/>
              <a:pPr eaLnBrk="1" hangingPunct="1"/>
              <a:t>84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Intentional Radiator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power output of the intentional radiator is the power output at the end of the last connection before the antenna</a:t>
            </a:r>
          </a:p>
        </p:txBody>
      </p:sp>
      <p:sp>
        <p:nvSpPr>
          <p:cNvPr id="8909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890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7CC9A98-9A3C-4749-8E3B-BCBB7763CB8D}" type="slidenum">
              <a:rPr lang="en-US" smtClean="0"/>
              <a:pPr eaLnBrk="1" hangingPunct="1"/>
              <a:t>85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EIRP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EIRP – Equivalent Isotropically Radiated Power is the power actually radiated by the antenna itself</a:t>
            </a:r>
          </a:p>
          <a:p>
            <a:pPr eaLnBrk="1" hangingPunct="1"/>
            <a:r>
              <a:rPr lang="en-US" smtClean="0"/>
              <a:t>It includes the gain added by the antenna</a:t>
            </a:r>
          </a:p>
          <a:p>
            <a:pPr eaLnBrk="1" hangingPunct="1"/>
            <a:r>
              <a:rPr lang="en-US" smtClean="0"/>
              <a:t>This power level is regulated by the FCC</a:t>
            </a:r>
          </a:p>
          <a:p>
            <a:pPr eaLnBrk="1" hangingPunct="1"/>
            <a:r>
              <a:rPr lang="en-US" smtClean="0"/>
              <a:t>EIRP = Transmit Power + Antenna Gain</a:t>
            </a:r>
          </a:p>
          <a:p>
            <a:pPr eaLnBrk="1" hangingPunct="1"/>
            <a:r>
              <a:rPr lang="en-US" smtClean="0"/>
              <a:t>or</a:t>
            </a:r>
          </a:p>
          <a:p>
            <a:pPr eaLnBrk="1" hangingPunct="1"/>
            <a:r>
              <a:rPr lang="en-US" smtClean="0"/>
              <a:t>EIRP = dBW/dBm+dBi-Line Loss</a:t>
            </a:r>
          </a:p>
        </p:txBody>
      </p:sp>
      <p:sp>
        <p:nvSpPr>
          <p:cNvPr id="9011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011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8A9807-4A76-4435-B2D2-72234C46AED7}" type="slidenum">
              <a:rPr lang="en-US" smtClean="0"/>
              <a:pPr eaLnBrk="1" hangingPunct="1"/>
              <a:t>86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EIRP</a:t>
            </a:r>
          </a:p>
        </p:txBody>
      </p:sp>
      <p:pic>
        <p:nvPicPr>
          <p:cNvPr id="91139" name="Picture 4" descr="EIR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38288" y="1333500"/>
            <a:ext cx="6178550" cy="4735513"/>
          </a:xfrm>
        </p:spPr>
      </p:pic>
      <p:sp>
        <p:nvSpPr>
          <p:cNvPr id="9114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11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9972351-76FD-4034-A0F0-B726BEF7B321}" type="slidenum">
              <a:rPr lang="en-US" smtClean="0"/>
              <a:pPr eaLnBrk="1" hangingPunct="1"/>
              <a:t>87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Lab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Computer EIRP of Various Radio and Antenna Combinations</a:t>
            </a:r>
          </a:p>
        </p:txBody>
      </p:sp>
      <p:sp>
        <p:nvSpPr>
          <p:cNvPr id="92164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21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8592F2C-702B-41B5-A3BE-7566E563FC23}" type="slidenum">
              <a:rPr lang="en-US" smtClean="0"/>
              <a:pPr eaLnBrk="1" hangingPunct="1"/>
              <a:t>88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Radiators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There are two other types of radiators</a:t>
            </a:r>
          </a:p>
          <a:p>
            <a:pPr lvl="1" eaLnBrk="1" hangingPunct="1"/>
            <a:r>
              <a:rPr lang="en-US" smtClean="0"/>
              <a:t>Unintentional Radiator</a:t>
            </a:r>
          </a:p>
          <a:p>
            <a:pPr lvl="2" eaLnBrk="1" hangingPunct="1"/>
            <a:r>
              <a:rPr lang="en-US" smtClean="0"/>
              <a:t>These devices generate radio frequency emissions inside themselves incidental to their normal operation</a:t>
            </a:r>
          </a:p>
          <a:p>
            <a:pPr lvl="2" eaLnBrk="1" hangingPunct="1"/>
            <a:r>
              <a:rPr lang="en-US" smtClean="0"/>
              <a:t>But they are not intended to emit these</a:t>
            </a:r>
          </a:p>
          <a:p>
            <a:pPr lvl="2" eaLnBrk="1" hangingPunct="1"/>
            <a:r>
              <a:rPr lang="en-US" smtClean="0"/>
              <a:t>Such as computers, printers, and disk drives</a:t>
            </a:r>
          </a:p>
        </p:txBody>
      </p:sp>
      <p:sp>
        <p:nvSpPr>
          <p:cNvPr id="9318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31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574AF9B-117D-41BF-A55F-B56A5EB6448C}" type="slidenum">
              <a:rPr lang="en-US" smtClean="0"/>
              <a:pPr eaLnBrk="1" hangingPunct="1"/>
              <a:t>89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Parts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main job of the manufacturers of these basic parts is to attempt to make them</a:t>
            </a:r>
          </a:p>
          <a:p>
            <a:pPr lvl="1" eaLnBrk="1" hangingPunct="1"/>
            <a:r>
              <a:rPr lang="en-US" smtClean="0"/>
              <a:t>Smaller</a:t>
            </a:r>
          </a:p>
          <a:p>
            <a:pPr lvl="1" eaLnBrk="1" hangingPunct="1"/>
            <a:r>
              <a:rPr lang="en-US" smtClean="0"/>
              <a:t>Lighter</a:t>
            </a:r>
          </a:p>
          <a:p>
            <a:pPr lvl="1" eaLnBrk="1" hangingPunct="1"/>
            <a:r>
              <a:rPr lang="en-US" smtClean="0"/>
              <a:t>More energy efficient</a:t>
            </a:r>
          </a:p>
          <a:p>
            <a:pPr lvl="1" eaLnBrk="1" hangingPunct="1"/>
            <a:r>
              <a:rPr lang="en-US" smtClean="0"/>
              <a:t>Lower in cost</a:t>
            </a:r>
          </a:p>
          <a:p>
            <a:pPr eaLnBrk="1" hangingPunct="1"/>
            <a:r>
              <a:rPr lang="en-US" smtClean="0"/>
              <a:t>Now on to some details on each of these parts</a:t>
            </a:r>
          </a:p>
        </p:txBody>
      </p:sp>
      <p:sp>
        <p:nvSpPr>
          <p:cNvPr id="1126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29EABFF-71D5-41D8-972C-6888A837227F}" type="slidenum">
              <a:rPr lang="en-US" smtClean="0"/>
              <a:pPr eaLnBrk="1" hangingPunct="1"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Radiators</a:t>
            </a:r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/>
            <a:r>
              <a:rPr lang="en-US" smtClean="0"/>
              <a:t>Incidental Radiator</a:t>
            </a:r>
          </a:p>
          <a:p>
            <a:pPr lvl="2" eaLnBrk="1" hangingPunct="1"/>
            <a:r>
              <a:rPr lang="en-US" smtClean="0"/>
              <a:t>These devices generate radio frequency energy as part of their normal operation</a:t>
            </a:r>
          </a:p>
          <a:p>
            <a:pPr lvl="2" eaLnBrk="1" hangingPunct="1"/>
            <a:r>
              <a:rPr lang="en-US" smtClean="0"/>
              <a:t>But they are not intended to emit these</a:t>
            </a:r>
          </a:p>
          <a:p>
            <a:pPr lvl="2" eaLnBrk="1" hangingPunct="1"/>
            <a:r>
              <a:rPr lang="en-US" smtClean="0"/>
              <a:t>Such as motors and generators</a:t>
            </a:r>
          </a:p>
        </p:txBody>
      </p:sp>
      <p:sp>
        <p:nvSpPr>
          <p:cNvPr id="9421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42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CDE00E-A65D-4F92-98BB-DBFA35782303}" type="slidenum">
              <a:rPr lang="en-US" smtClean="0"/>
              <a:pPr eaLnBrk="1" hangingPunct="1"/>
              <a:t>90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Output Rules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One of the ways various regulatory bodies ensure everyone can share the same unlicensed spectrum is to impose rules concerning the maximum power output</a:t>
            </a:r>
          </a:p>
          <a:p>
            <a:r>
              <a:rPr lang="en-US" smtClean="0"/>
              <a:t>This is expressed as the maximum EIRP that may be radiated from the antenna</a:t>
            </a:r>
          </a:p>
        </p:txBody>
      </p:sp>
      <p:sp>
        <p:nvSpPr>
          <p:cNvPr id="9523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52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B129A0-C4AC-4AE6-887F-5CB1A6F63353}" type="slidenum">
              <a:rPr lang="en-US" smtClean="0"/>
              <a:pPr eaLnBrk="1" hangingPunct="1"/>
              <a:t>91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Output Rules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rules that apply depend on two factors</a:t>
            </a:r>
          </a:p>
          <a:p>
            <a:pPr lvl="1"/>
            <a:r>
              <a:rPr lang="en-US" smtClean="0"/>
              <a:t>Is this an experienced or any inexperienced person installing the equipment</a:t>
            </a:r>
          </a:p>
          <a:p>
            <a:pPr lvl="1"/>
            <a:r>
              <a:rPr lang="en-US" smtClean="0"/>
              <a:t>Is this a Point to multipoint or a point-to-point link </a:t>
            </a:r>
          </a:p>
          <a:p>
            <a:r>
              <a:rPr lang="en-US" smtClean="0"/>
              <a:t>Here are the rules</a:t>
            </a:r>
          </a:p>
        </p:txBody>
      </p:sp>
      <p:sp>
        <p:nvSpPr>
          <p:cNvPr id="9626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62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08AD3B5-A924-43C9-861C-FAF4FA781882}" type="slidenum">
              <a:rPr lang="en-US" smtClean="0"/>
              <a:pPr eaLnBrk="1" hangingPunct="1"/>
              <a:t>92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Output Rules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49250" y="1600200"/>
          <a:ext cx="8551864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892"/>
                <a:gridCol w="2057324"/>
                <a:gridCol w="2057324"/>
                <a:gridCol w="2057324"/>
              </a:tblGrid>
              <a:tr h="3706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Point to Multipoint</a:t>
                      </a:r>
                      <a:r>
                        <a:rPr lang="en-US" sz="1800" baseline="0" dirty="0" smtClean="0"/>
                        <a:t> Rules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of User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Radio Power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Antenna Gain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EIRP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Consumer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Experienced Installer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</a:tr>
            </a:tbl>
          </a:graphicData>
        </a:graphic>
      </p:graphicFrame>
      <p:sp>
        <p:nvSpPr>
          <p:cNvPr id="9730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730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45D012E-3B16-4B94-A57D-2A833FF3EB0C}" type="slidenum">
              <a:rPr lang="en-US" smtClean="0"/>
              <a:pPr eaLnBrk="1" hangingPunct="1"/>
              <a:t>93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Output Rules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49250" y="1600200"/>
          <a:ext cx="8551864" cy="1482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9892"/>
                <a:gridCol w="2057324"/>
                <a:gridCol w="2057324"/>
                <a:gridCol w="2057324"/>
              </a:tblGrid>
              <a:tr h="370681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Point to Point</a:t>
                      </a:r>
                      <a:r>
                        <a:rPr lang="en-US" sz="1800" baseline="0" dirty="0" smtClean="0"/>
                        <a:t> Rules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Type of User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Radio Power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Antenna Gain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EIRP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Consumer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30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</a:tr>
              <a:tr h="37068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Experienced Installer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20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36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56 </a:t>
                      </a:r>
                      <a:r>
                        <a:rPr lang="en-US" sz="1800" dirty="0" err="1" smtClean="0"/>
                        <a:t>dBm</a:t>
                      </a:r>
                      <a:endParaRPr lang="en-US" sz="1800" dirty="0"/>
                    </a:p>
                  </a:txBody>
                  <a:tcPr marL="91437" marR="91437" marT="45700" marB="45700"/>
                </a:tc>
              </a:tr>
            </a:tbl>
          </a:graphicData>
        </a:graphic>
      </p:graphicFrame>
      <p:sp>
        <p:nvSpPr>
          <p:cNvPr id="9833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833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29DEC5-3731-4F28-9921-7A64193730A4}" type="slidenum">
              <a:rPr lang="en-US" smtClean="0"/>
              <a:pPr eaLnBrk="1" hangingPunct="1"/>
              <a:t>94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Output Rules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 addition for the 5 GHz UNII bands there are power output limits depending on which UNII band is being used</a:t>
            </a:r>
          </a:p>
        </p:txBody>
      </p:sp>
      <p:sp>
        <p:nvSpPr>
          <p:cNvPr id="9933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993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B005B8-4CAC-4A83-9BEC-54308C3DDE3D}" type="slidenum">
              <a:rPr lang="en-US" smtClean="0"/>
              <a:pPr eaLnBrk="1" hangingPunct="1"/>
              <a:t>95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Output Rules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UNII</a:t>
                      </a:r>
                      <a:r>
                        <a:rPr lang="en-US" dirty="0" smtClean="0"/>
                        <a:t> Band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Maximum Radio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EIRP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UNII-1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 </a:t>
                      </a:r>
                      <a:r>
                        <a:rPr lang="en-US" dirty="0" err="1" smtClean="0"/>
                        <a:t>dBm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UNII-2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250 </a:t>
                      </a:r>
                      <a:r>
                        <a:rPr lang="en-US" dirty="0" err="1" smtClean="0"/>
                        <a:t>mW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</a:t>
                      </a:r>
                      <a:r>
                        <a:rPr lang="en-US" dirty="0" err="1" smtClean="0"/>
                        <a:t>dBm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UNII-2</a:t>
                      </a:r>
                      <a:r>
                        <a:rPr lang="en-US" baseline="0" dirty="0" smtClean="0"/>
                        <a:t> Extended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</a:t>
                      </a:r>
                      <a:r>
                        <a:rPr lang="en-US" dirty="0" err="1" smtClean="0"/>
                        <a:t>dBm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UNII-3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 dB,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038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03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1C9DCBD-02F6-40B8-BC99-D604F3E993B3}" type="slidenum">
              <a:rPr lang="en-US" smtClean="0"/>
              <a:pPr eaLnBrk="1" hangingPunct="1"/>
              <a:t>96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Forms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basic types of antennas are</a:t>
            </a:r>
          </a:p>
          <a:p>
            <a:pPr lvl="1" eaLnBrk="1" hangingPunct="1"/>
            <a:r>
              <a:rPr lang="en-US" smtClean="0"/>
              <a:t>Dipole</a:t>
            </a:r>
          </a:p>
          <a:p>
            <a:pPr lvl="1" eaLnBrk="1" hangingPunct="1"/>
            <a:r>
              <a:rPr lang="en-US" smtClean="0"/>
              <a:t>Vertical</a:t>
            </a:r>
          </a:p>
          <a:p>
            <a:pPr lvl="1" eaLnBrk="1" hangingPunct="1"/>
            <a:r>
              <a:rPr lang="en-US" smtClean="0"/>
              <a:t>Parabolic Dish or Grid</a:t>
            </a:r>
          </a:p>
          <a:p>
            <a:pPr lvl="1" eaLnBrk="1" hangingPunct="1"/>
            <a:r>
              <a:rPr lang="en-US" smtClean="0"/>
              <a:t>Yagi</a:t>
            </a:r>
          </a:p>
          <a:p>
            <a:pPr lvl="1" eaLnBrk="1" hangingPunct="1"/>
            <a:r>
              <a:rPr lang="en-US" smtClean="0"/>
              <a:t>Sector</a:t>
            </a:r>
          </a:p>
          <a:p>
            <a:pPr lvl="1" eaLnBrk="1" hangingPunct="1"/>
            <a:r>
              <a:rPr lang="en-US" smtClean="0"/>
              <a:t>Patch or Panel</a:t>
            </a:r>
          </a:p>
          <a:p>
            <a:pPr lvl="1" eaLnBrk="1" hangingPunct="1"/>
            <a:r>
              <a:rPr lang="en-US" smtClean="0"/>
              <a:t>Adaptive</a:t>
            </a:r>
          </a:p>
        </p:txBody>
      </p:sp>
      <p:sp>
        <p:nvSpPr>
          <p:cNvPr id="10138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13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1702418-D2BF-47A0-B00D-0EFD053AB55A}" type="slidenum">
              <a:rPr lang="en-US" smtClean="0"/>
              <a:pPr eaLnBrk="1" hangingPunct="1"/>
              <a:t>97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Antenna Forms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These different types of antennas fall into three basic types depending on the direction the radiation field emitted from the antenna goes off in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All directions – omnidirectional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 limited direction – semidirectional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One single direction – highly directional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fields are called beams or lobes</a:t>
            </a:r>
          </a:p>
        </p:txBody>
      </p:sp>
      <p:sp>
        <p:nvSpPr>
          <p:cNvPr id="10240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24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95A02C1-E277-44AA-BBFE-75C8CA2AC103}" type="slidenum">
              <a:rPr lang="en-US" smtClean="0"/>
              <a:pPr eaLnBrk="1" hangingPunct="1"/>
              <a:t>98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Dipole Antenna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dipole is a bidirectional antenna, and its radiation pattern extends in two directions outward</a:t>
            </a:r>
          </a:p>
          <a:p>
            <a:pPr eaLnBrk="1" hangingPunct="1"/>
            <a:r>
              <a:rPr lang="en-US" smtClean="0"/>
              <a:t>It generally consists of a base with two antenna spokes going in opposite directions</a:t>
            </a:r>
          </a:p>
          <a:p>
            <a:pPr eaLnBrk="1" hangingPunct="1"/>
            <a:r>
              <a:rPr lang="en-US" smtClean="0"/>
              <a:t>The radiation pattern looks like a figure eight</a:t>
            </a:r>
          </a:p>
        </p:txBody>
      </p:sp>
      <p:sp>
        <p:nvSpPr>
          <p:cNvPr id="10342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Copyright 2005-2012 Kenneth M. Chipps Ph.D. www.chipps.com</a:t>
            </a:r>
          </a:p>
        </p:txBody>
      </p:sp>
      <p:sp>
        <p:nvSpPr>
          <p:cNvPr id="1034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5BC02B8-5265-4852-BC0D-76D160A304C0}" type="slidenum">
              <a:rPr lang="en-US" smtClean="0"/>
              <a:pPr eaLnBrk="1" hangingPunct="1"/>
              <a:t>99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10367</TotalTime>
  <Words>9892</Words>
  <Application>Microsoft Office PowerPoint</Application>
  <PresentationFormat>On-screen Show (4:3)</PresentationFormat>
  <Paragraphs>1458</Paragraphs>
  <Slides>233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233</vt:i4>
      </vt:variant>
    </vt:vector>
  </HeadingPairs>
  <TitlesOfParts>
    <vt:vector size="235" baseType="lpstr">
      <vt:lpstr>CCNA</vt:lpstr>
      <vt:lpstr>Equation</vt:lpstr>
      <vt:lpstr>Radio Frequency Systems Basic Parts</vt:lpstr>
      <vt:lpstr>The Basic Parts</vt:lpstr>
      <vt:lpstr>The Basic Parts</vt:lpstr>
      <vt:lpstr>A Radio</vt:lpstr>
      <vt:lpstr>The Transmitter</vt:lpstr>
      <vt:lpstr>Transmitter Block Diagram</vt:lpstr>
      <vt:lpstr>The Receiver</vt:lpstr>
      <vt:lpstr>Receiver Block Diagram</vt:lpstr>
      <vt:lpstr>The Basic Parts</vt:lpstr>
      <vt:lpstr>What is an Antenna</vt:lpstr>
      <vt:lpstr>What is an Antenna</vt:lpstr>
      <vt:lpstr>How an Antenna Works</vt:lpstr>
      <vt:lpstr>How an Antenna Works</vt:lpstr>
      <vt:lpstr>How an Antenna Works</vt:lpstr>
      <vt:lpstr>Why Are Antennas So Short</vt:lpstr>
      <vt:lpstr>Why Are Antennas So Short</vt:lpstr>
      <vt:lpstr>Why Are Antennas So Short</vt:lpstr>
      <vt:lpstr>Why Are Antennas So Short</vt:lpstr>
      <vt:lpstr>Why Are Antennas So Short</vt:lpstr>
      <vt:lpstr>Why Are Antennas So Short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Antenna Radiation Pattern</vt:lpstr>
      <vt:lpstr>Lab</vt:lpstr>
      <vt:lpstr>Reflector</vt:lpstr>
      <vt:lpstr>Corner Reflector Style</vt:lpstr>
      <vt:lpstr>Trough Reflector Style</vt:lpstr>
      <vt:lpstr>Panel Reflector Style</vt:lpstr>
      <vt:lpstr>Reflector</vt:lpstr>
      <vt:lpstr>Reflector</vt:lpstr>
      <vt:lpstr>Reflector</vt:lpstr>
      <vt:lpstr>Reflector</vt:lpstr>
      <vt:lpstr>Director</vt:lpstr>
      <vt:lpstr>Director</vt:lpstr>
      <vt:lpstr>Director</vt:lpstr>
      <vt:lpstr>Passive or Active Antenna</vt:lpstr>
      <vt:lpstr>Passive and Active Antenna</vt:lpstr>
      <vt:lpstr>Active Antenna</vt:lpstr>
      <vt:lpstr>Antenna Size and Shape</vt:lpstr>
      <vt:lpstr>Antenna Size and Shape</vt:lpstr>
      <vt:lpstr>Antenna Gain</vt:lpstr>
      <vt:lpstr>Antenna Gain</vt:lpstr>
      <vt:lpstr>Antenna Gain</vt:lpstr>
      <vt:lpstr>Antenna Gain</vt:lpstr>
      <vt:lpstr>Antenna Gain</vt:lpstr>
      <vt:lpstr>Antenna Gain</vt:lpstr>
      <vt:lpstr>Antenna Gain</vt:lpstr>
      <vt:lpstr>Lab</vt:lpstr>
      <vt:lpstr>Beamwidth</vt:lpstr>
      <vt:lpstr>Beamwidth</vt:lpstr>
      <vt:lpstr>Beamwidth</vt:lpstr>
      <vt:lpstr>Lab</vt:lpstr>
      <vt:lpstr>The 6 dB Rule</vt:lpstr>
      <vt:lpstr>The 6 dB Rule</vt:lpstr>
      <vt:lpstr>Antenna Shapes</vt:lpstr>
      <vt:lpstr>One Dimensional Antennas</vt:lpstr>
      <vt:lpstr>One Dimensional Antennas</vt:lpstr>
      <vt:lpstr>Two Dimensional Antennas</vt:lpstr>
      <vt:lpstr>Deploying Antennas</vt:lpstr>
      <vt:lpstr>Line of Site</vt:lpstr>
      <vt:lpstr>Line of Site</vt:lpstr>
      <vt:lpstr>Fresnel Zone</vt:lpstr>
      <vt:lpstr>Fresnel Zone</vt:lpstr>
      <vt:lpstr>Fresnel Zone</vt:lpstr>
      <vt:lpstr>Fresnel Zone</vt:lpstr>
      <vt:lpstr>Fresnel Zone</vt:lpstr>
      <vt:lpstr>Fresnel Zone</vt:lpstr>
      <vt:lpstr>Fresnel Zone</vt:lpstr>
      <vt:lpstr>Fresnel Zone</vt:lpstr>
      <vt:lpstr>Fresnel Zone</vt:lpstr>
      <vt:lpstr>Lab</vt:lpstr>
      <vt:lpstr>Earth Bulge</vt:lpstr>
      <vt:lpstr>Intentional Radiator</vt:lpstr>
      <vt:lpstr>Intentional Radiator</vt:lpstr>
      <vt:lpstr>Intentional Radiator</vt:lpstr>
      <vt:lpstr>EIRP</vt:lpstr>
      <vt:lpstr>EIRP</vt:lpstr>
      <vt:lpstr>Lab</vt:lpstr>
      <vt:lpstr>Other Radiators</vt:lpstr>
      <vt:lpstr>Other Radiators</vt:lpstr>
      <vt:lpstr>Power Output Rules</vt:lpstr>
      <vt:lpstr>Power Output Rules</vt:lpstr>
      <vt:lpstr>Power Output Rules</vt:lpstr>
      <vt:lpstr>Power Output Rules</vt:lpstr>
      <vt:lpstr>Power Output Rules</vt:lpstr>
      <vt:lpstr>Power Output Rules</vt:lpstr>
      <vt:lpstr>Antenna Forms</vt:lpstr>
      <vt:lpstr>Antenna Forms</vt:lpstr>
      <vt:lpstr>Dipole Antenna</vt:lpstr>
      <vt:lpstr>Dipole Design</vt:lpstr>
      <vt:lpstr>Dipole Radiation Pattern</vt:lpstr>
      <vt:lpstr>Vertical Antenna</vt:lpstr>
      <vt:lpstr>Vertical Antenna</vt:lpstr>
      <vt:lpstr>Vertical Antenna</vt:lpstr>
      <vt:lpstr>Vertical Design – Outside</vt:lpstr>
      <vt:lpstr>Vertical Design - Indoor</vt:lpstr>
      <vt:lpstr>Vertical Radiation Pattern</vt:lpstr>
      <vt:lpstr>Parabolic Dish or Grid Antenna</vt:lpstr>
      <vt:lpstr>Parabolic Dish or Grid Antenna</vt:lpstr>
      <vt:lpstr>Parabolic Dish Design</vt:lpstr>
      <vt:lpstr>Parabolic Grid Design</vt:lpstr>
      <vt:lpstr>Parabolic Radiation Pattern</vt:lpstr>
      <vt:lpstr>Yagi Antenna</vt:lpstr>
      <vt:lpstr>Yagi Design</vt:lpstr>
      <vt:lpstr>Yagi Design</vt:lpstr>
      <vt:lpstr>Yagi Design</vt:lpstr>
      <vt:lpstr>Yagi Design</vt:lpstr>
      <vt:lpstr>Yagi Design - Internal</vt:lpstr>
      <vt:lpstr>Yagi Design - External</vt:lpstr>
      <vt:lpstr>Yagi Design - External</vt:lpstr>
      <vt:lpstr>Yagi Radiation Pattern</vt:lpstr>
      <vt:lpstr>Sector Antenna</vt:lpstr>
      <vt:lpstr>Sector Antenna</vt:lpstr>
      <vt:lpstr>Sector Antenna</vt:lpstr>
      <vt:lpstr>Sector Antenna</vt:lpstr>
      <vt:lpstr>Sector Mechanical Downtilt</vt:lpstr>
      <vt:lpstr>Sector Downtilt</vt:lpstr>
      <vt:lpstr>Sector Downtilt</vt:lpstr>
      <vt:lpstr>Sector Downtilt</vt:lpstr>
      <vt:lpstr>Sector Downtilt</vt:lpstr>
      <vt:lpstr>Sector Downtilt</vt:lpstr>
      <vt:lpstr>Sector Downtilt</vt:lpstr>
      <vt:lpstr>Sector Antenna</vt:lpstr>
      <vt:lpstr>Sector Design</vt:lpstr>
      <vt:lpstr>Sector Radiation Pattern</vt:lpstr>
      <vt:lpstr>Patch Panel Microstrip Antenna</vt:lpstr>
      <vt:lpstr>Patch or Panel Design</vt:lpstr>
      <vt:lpstr>Patch or Panel Design</vt:lpstr>
      <vt:lpstr>Microstrip Design</vt:lpstr>
      <vt:lpstr>Patch Panel Radiation Pattern</vt:lpstr>
      <vt:lpstr>Adaptive Antenna Systems</vt:lpstr>
      <vt:lpstr>Adaptive Antenna Systems</vt:lpstr>
      <vt:lpstr>Adaptive Antenna Systems</vt:lpstr>
      <vt:lpstr>Adaptive Antenna Systems</vt:lpstr>
      <vt:lpstr>Adaptive Antenna Systems</vt:lpstr>
      <vt:lpstr>Lab</vt:lpstr>
      <vt:lpstr>Antenna Diversity</vt:lpstr>
      <vt:lpstr>Antenna Diversity</vt:lpstr>
      <vt:lpstr>MIMO Antenna</vt:lpstr>
      <vt:lpstr>MIMO Antenna</vt:lpstr>
      <vt:lpstr>Selecting an Antenna</vt:lpstr>
      <vt:lpstr>Antenna Gain</vt:lpstr>
      <vt:lpstr>Antenna Gain</vt:lpstr>
      <vt:lpstr>Beamwidth</vt:lpstr>
      <vt:lpstr>Beamwidth</vt:lpstr>
      <vt:lpstr>Beamwidth</vt:lpstr>
      <vt:lpstr>Beamwidth</vt:lpstr>
      <vt:lpstr>Loss</vt:lpstr>
      <vt:lpstr>Radiation Pattern</vt:lpstr>
      <vt:lpstr>Radiation Pattern</vt:lpstr>
      <vt:lpstr>Antenna Parameters in General</vt:lpstr>
      <vt:lpstr>Antenna Parameters in General</vt:lpstr>
      <vt:lpstr>What is an Amplifier</vt:lpstr>
      <vt:lpstr>Amplifier Properties</vt:lpstr>
      <vt:lpstr>Amplifier Gain</vt:lpstr>
      <vt:lpstr>Noise or Power</vt:lpstr>
      <vt:lpstr>Noise or Power</vt:lpstr>
      <vt:lpstr>Low Noise Amplifier</vt:lpstr>
      <vt:lpstr>High Power Amplifier</vt:lpstr>
      <vt:lpstr>Linearity</vt:lpstr>
      <vt:lpstr>Linearity</vt:lpstr>
      <vt:lpstr>Linearity</vt:lpstr>
      <vt:lpstr>Special Types of Amplifiers</vt:lpstr>
      <vt:lpstr>Limiting Amplifier</vt:lpstr>
      <vt:lpstr>Balanced Amplifier</vt:lpstr>
      <vt:lpstr>Balanced Amplifier</vt:lpstr>
      <vt:lpstr>Variable Gain Amplifier</vt:lpstr>
      <vt:lpstr>What is a Filter</vt:lpstr>
      <vt:lpstr>Use of Filters</vt:lpstr>
      <vt:lpstr>Types of Filters</vt:lpstr>
      <vt:lpstr>Filter Operation</vt:lpstr>
      <vt:lpstr>What is a Mixer</vt:lpstr>
      <vt:lpstr>Mixer Operation</vt:lpstr>
      <vt:lpstr>Mixer Operation</vt:lpstr>
      <vt:lpstr>Mixer Operation</vt:lpstr>
      <vt:lpstr>Two Stage Mixer</vt:lpstr>
      <vt:lpstr>What is a Source</vt:lpstr>
      <vt:lpstr>Other Components</vt:lpstr>
      <vt:lpstr>Other Components</vt:lpstr>
      <vt:lpstr>Other Components</vt:lpstr>
      <vt:lpstr>Other Components</vt:lpstr>
      <vt:lpstr>Switch</vt:lpstr>
      <vt:lpstr>Switch</vt:lpstr>
      <vt:lpstr>Switch</vt:lpstr>
      <vt:lpstr>Attenuator</vt:lpstr>
      <vt:lpstr>Divider or Combiner</vt:lpstr>
      <vt:lpstr>Coupler</vt:lpstr>
      <vt:lpstr>Circulator</vt:lpstr>
      <vt:lpstr>Circulator</vt:lpstr>
      <vt:lpstr>Circulator</vt:lpstr>
      <vt:lpstr>Isolator</vt:lpstr>
      <vt:lpstr>Transformer</vt:lpstr>
      <vt:lpstr>Detector</vt:lpstr>
      <vt:lpstr>Detector</vt:lpstr>
      <vt:lpstr>Phase Shifter</vt:lpstr>
      <vt:lpstr>Phase Detector</vt:lpstr>
      <vt:lpstr>Let’s Summarize</vt:lpstr>
      <vt:lpstr>Let’s Summarize</vt:lpstr>
      <vt:lpstr>Let’s Summarize</vt:lpstr>
      <vt:lpstr>Let’s Summarize</vt:lpstr>
      <vt:lpstr>Let’s Summarize</vt:lpstr>
      <vt:lpstr>Let’s Summarize</vt:lpstr>
      <vt:lpstr>Let’s Summarize</vt:lpstr>
      <vt:lpstr>Let’s Summarize</vt:lpstr>
      <vt:lpstr>The Result – A Radio</vt:lpstr>
      <vt:lpstr>Radio Quality</vt:lpstr>
      <vt:lpstr>Radio Quality</vt:lpstr>
      <vt:lpstr>Radio Quality</vt:lpstr>
      <vt:lpstr>Receive Sensitivity</vt:lpstr>
      <vt:lpstr>Radio Quality</vt:lpstr>
      <vt:lpstr>Radio Quality</vt:lpstr>
      <vt:lpstr>Radio Quality</vt:lpstr>
      <vt:lpstr>Radio Quality</vt:lpstr>
      <vt:lpstr>Radio Quality</vt:lpstr>
      <vt:lpstr>Radio Quality</vt:lpstr>
      <vt:lpstr>Radio Quality</vt:lpstr>
      <vt:lpstr>Radio Quality</vt:lpstr>
      <vt:lpstr>Radio Quality</vt:lpstr>
      <vt:lpstr>Radio Quality</vt:lpstr>
      <vt:lpstr>Radio Quality</vt:lpstr>
      <vt:lpstr>Radio Quality</vt:lpstr>
      <vt:lpstr>Lab</vt:lpstr>
      <vt:lpstr>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 Frequency Systems Basic Parts</dc:title>
  <dc:creator>Kenneth M. Chipps Ph.D.</dc:creator>
  <cp:lastModifiedBy>Kenneth M. Chipps Ph.D.</cp:lastModifiedBy>
  <cp:revision>354</cp:revision>
  <dcterms:created xsi:type="dcterms:W3CDTF">2000-09-27T16:26:34Z</dcterms:created>
  <dcterms:modified xsi:type="dcterms:W3CDTF">2013-01-07T18:20:14Z</dcterms:modified>
</cp:coreProperties>
</file>