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34"/>
  </p:notesMasterIdLst>
  <p:handoutMasterIdLst>
    <p:handoutMasterId r:id="rId135"/>
  </p:handoutMasterIdLst>
  <p:sldIdLst>
    <p:sldId id="477" r:id="rId2"/>
    <p:sldId id="415" r:id="rId3"/>
    <p:sldId id="478" r:id="rId4"/>
    <p:sldId id="383" r:id="rId5"/>
    <p:sldId id="479" r:id="rId6"/>
    <p:sldId id="355" r:id="rId7"/>
    <p:sldId id="481" r:id="rId8"/>
    <p:sldId id="356" r:id="rId9"/>
    <p:sldId id="480" r:id="rId10"/>
    <p:sldId id="358" r:id="rId11"/>
    <p:sldId id="357" r:id="rId12"/>
    <p:sldId id="378" r:id="rId13"/>
    <p:sldId id="482" r:id="rId14"/>
    <p:sldId id="457" r:id="rId15"/>
    <p:sldId id="483" r:id="rId16"/>
    <p:sldId id="382" r:id="rId17"/>
    <p:sldId id="484" r:id="rId18"/>
    <p:sldId id="388" r:id="rId19"/>
    <p:sldId id="436" r:id="rId20"/>
    <p:sldId id="485" r:id="rId21"/>
    <p:sldId id="427" r:id="rId22"/>
    <p:sldId id="432" r:id="rId23"/>
    <p:sldId id="529" r:id="rId24"/>
    <p:sldId id="530" r:id="rId25"/>
    <p:sldId id="379" r:id="rId26"/>
    <p:sldId id="486" r:id="rId27"/>
    <p:sldId id="380" r:id="rId28"/>
    <p:sldId id="487" r:id="rId29"/>
    <p:sldId id="455" r:id="rId30"/>
    <p:sldId id="442" r:id="rId31"/>
    <p:sldId id="488" r:id="rId32"/>
    <p:sldId id="445" r:id="rId33"/>
    <p:sldId id="444" r:id="rId34"/>
    <p:sldId id="490" r:id="rId35"/>
    <p:sldId id="462" r:id="rId36"/>
    <p:sldId id="465" r:id="rId37"/>
    <p:sldId id="491" r:id="rId38"/>
    <p:sldId id="466" r:id="rId39"/>
    <p:sldId id="492" r:id="rId40"/>
    <p:sldId id="468" r:id="rId41"/>
    <p:sldId id="493" r:id="rId42"/>
    <p:sldId id="470" r:id="rId43"/>
    <p:sldId id="494" r:id="rId44"/>
    <p:sldId id="471" r:id="rId45"/>
    <p:sldId id="495" r:id="rId46"/>
    <p:sldId id="472" r:id="rId47"/>
    <p:sldId id="496" r:id="rId48"/>
    <p:sldId id="473" r:id="rId49"/>
    <p:sldId id="413" r:id="rId50"/>
    <p:sldId id="308" r:id="rId51"/>
    <p:sldId id="497" r:id="rId52"/>
    <p:sldId id="345" r:id="rId53"/>
    <p:sldId id="346" r:id="rId54"/>
    <p:sldId id="389" r:id="rId55"/>
    <p:sldId id="349" r:id="rId56"/>
    <p:sldId id="498" r:id="rId57"/>
    <p:sldId id="350" r:id="rId58"/>
    <p:sldId id="499" r:id="rId59"/>
    <p:sldId id="418" r:id="rId60"/>
    <p:sldId id="419" r:id="rId61"/>
    <p:sldId id="309" r:id="rId62"/>
    <p:sldId id="500" r:id="rId63"/>
    <p:sldId id="368" r:id="rId64"/>
    <p:sldId id="501" r:id="rId65"/>
    <p:sldId id="390" r:id="rId66"/>
    <p:sldId id="502" r:id="rId67"/>
    <p:sldId id="458" r:id="rId68"/>
    <p:sldId id="460" r:id="rId69"/>
    <p:sldId id="452" r:id="rId70"/>
    <p:sldId id="503" r:id="rId71"/>
    <p:sldId id="364" r:id="rId72"/>
    <p:sldId id="504" r:id="rId73"/>
    <p:sldId id="369" r:id="rId74"/>
    <p:sldId id="505" r:id="rId75"/>
    <p:sldId id="506" r:id="rId76"/>
    <p:sldId id="325" r:id="rId77"/>
    <p:sldId id="507" r:id="rId78"/>
    <p:sldId id="326" r:id="rId79"/>
    <p:sldId id="508" r:id="rId80"/>
    <p:sldId id="474" r:id="rId81"/>
    <p:sldId id="476" r:id="rId82"/>
    <p:sldId id="509" r:id="rId83"/>
    <p:sldId id="385" r:id="rId84"/>
    <p:sldId id="510" r:id="rId85"/>
    <p:sldId id="394" r:id="rId86"/>
    <p:sldId id="370" r:id="rId87"/>
    <p:sldId id="511" r:id="rId88"/>
    <p:sldId id="371" r:id="rId89"/>
    <p:sldId id="512" r:id="rId90"/>
    <p:sldId id="416" r:id="rId91"/>
    <p:sldId id="351" r:id="rId92"/>
    <p:sldId id="307" r:id="rId93"/>
    <p:sldId id="531" r:id="rId94"/>
    <p:sldId id="402" r:id="rId95"/>
    <p:sldId id="429" r:id="rId96"/>
    <p:sldId id="513" r:id="rId97"/>
    <p:sldId id="449" r:id="rId98"/>
    <p:sldId id="514" r:id="rId99"/>
    <p:sldId id="387" r:id="rId100"/>
    <p:sldId id="515" r:id="rId101"/>
    <p:sldId id="453" r:id="rId102"/>
    <p:sldId id="422" r:id="rId103"/>
    <p:sldId id="516" r:id="rId104"/>
    <p:sldId id="450" r:id="rId105"/>
    <p:sldId id="517" r:id="rId106"/>
    <p:sldId id="451" r:id="rId107"/>
    <p:sldId id="423" r:id="rId108"/>
    <p:sldId id="518" r:id="rId109"/>
    <p:sldId id="430" r:id="rId110"/>
    <p:sldId id="322" r:id="rId111"/>
    <p:sldId id="352" r:id="rId112"/>
    <p:sldId id="353" r:id="rId113"/>
    <p:sldId id="323" r:id="rId114"/>
    <p:sldId id="519" r:id="rId115"/>
    <p:sldId id="426" r:id="rId116"/>
    <p:sldId id="520" r:id="rId117"/>
    <p:sldId id="395" r:id="rId118"/>
    <p:sldId id="521" r:id="rId119"/>
    <p:sldId id="373" r:id="rId120"/>
    <p:sldId id="522" r:id="rId121"/>
    <p:sldId id="421" r:id="rId122"/>
    <p:sldId id="341" r:id="rId123"/>
    <p:sldId id="523" r:id="rId124"/>
    <p:sldId id="461" r:id="rId125"/>
    <p:sldId id="433" r:id="rId126"/>
    <p:sldId id="524" r:id="rId127"/>
    <p:sldId id="435" r:id="rId128"/>
    <p:sldId id="525" r:id="rId129"/>
    <p:sldId id="365" r:id="rId130"/>
    <p:sldId id="526" r:id="rId131"/>
    <p:sldId id="366" r:id="rId132"/>
    <p:sldId id="527" r:id="rId133"/>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snapToGrid="0">
      <p:cViewPr varScale="1">
        <p:scale>
          <a:sx n="52" d="100"/>
          <a:sy n="52" d="100"/>
        </p:scale>
        <p:origin x="-948"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1CFA3726-5DB2-4733-8AE3-1C306E761429}" type="slidenum">
              <a:rPr lang="en-US"/>
              <a:pPr>
                <a:defRPr/>
              </a:pPr>
              <a:t>‹#›</a:t>
            </a:fld>
            <a:endParaRPr lang="en-US"/>
          </a:p>
        </p:txBody>
      </p:sp>
    </p:spTree>
    <p:extLst>
      <p:ext uri="{BB962C8B-B14F-4D97-AF65-F5344CB8AC3E}">
        <p14:creationId xmlns:p14="http://schemas.microsoft.com/office/powerpoint/2010/main" val="174880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138244"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956C37C7-E7BB-4D01-AC7A-2266621EAB16}" type="slidenum">
              <a:rPr lang="en-US"/>
              <a:pPr>
                <a:defRPr/>
              </a:pPr>
              <a:t>‹#›</a:t>
            </a:fld>
            <a:endParaRPr lang="en-US"/>
          </a:p>
        </p:txBody>
      </p:sp>
    </p:spTree>
    <p:extLst>
      <p:ext uri="{BB962C8B-B14F-4D97-AF65-F5344CB8AC3E}">
        <p14:creationId xmlns:p14="http://schemas.microsoft.com/office/powerpoint/2010/main" val="3980065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682E02A-9D53-4948-98F3-E2CF11639A08}" type="slidenum">
              <a:rPr lang="en-US"/>
              <a:pPr>
                <a:defRPr/>
              </a:pPr>
              <a:t>‹#›</a:t>
            </a:fld>
            <a:endParaRPr lang="en-US"/>
          </a:p>
        </p:txBody>
      </p:sp>
    </p:spTree>
    <p:extLst>
      <p:ext uri="{BB962C8B-B14F-4D97-AF65-F5344CB8AC3E}">
        <p14:creationId xmlns:p14="http://schemas.microsoft.com/office/powerpoint/2010/main" val="4966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F405C837-301C-4A97-B6C7-737623F51D2E}" type="slidenum">
              <a:rPr lang="en-US"/>
              <a:pPr>
                <a:defRPr/>
              </a:pPr>
              <a:t>‹#›</a:t>
            </a:fld>
            <a:endParaRPr lang="en-US"/>
          </a:p>
        </p:txBody>
      </p:sp>
    </p:spTree>
    <p:extLst>
      <p:ext uri="{BB962C8B-B14F-4D97-AF65-F5344CB8AC3E}">
        <p14:creationId xmlns:p14="http://schemas.microsoft.com/office/powerpoint/2010/main" val="127884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984F29D1-5419-4C91-9D61-129F3522E17E}" type="slidenum">
              <a:rPr lang="en-US"/>
              <a:pPr>
                <a:defRPr/>
              </a:pPr>
              <a:t>‹#›</a:t>
            </a:fld>
            <a:endParaRPr lang="en-US"/>
          </a:p>
        </p:txBody>
      </p:sp>
    </p:spTree>
    <p:extLst>
      <p:ext uri="{BB962C8B-B14F-4D97-AF65-F5344CB8AC3E}">
        <p14:creationId xmlns:p14="http://schemas.microsoft.com/office/powerpoint/2010/main" val="173631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35DDC0C0-10B3-4E90-8F56-16144FC3306C}" type="slidenum">
              <a:rPr lang="en-US"/>
              <a:pPr>
                <a:defRPr/>
              </a:pPr>
              <a:t>‹#›</a:t>
            </a:fld>
            <a:endParaRPr lang="en-US"/>
          </a:p>
        </p:txBody>
      </p:sp>
    </p:spTree>
    <p:extLst>
      <p:ext uri="{BB962C8B-B14F-4D97-AF65-F5344CB8AC3E}">
        <p14:creationId xmlns:p14="http://schemas.microsoft.com/office/powerpoint/2010/main" val="6721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7072886C-9497-4293-A1DE-FCA4A16AE064}" type="slidenum">
              <a:rPr lang="en-US"/>
              <a:pPr>
                <a:defRPr/>
              </a:pPr>
              <a:t>‹#›</a:t>
            </a:fld>
            <a:endParaRPr lang="en-US"/>
          </a:p>
        </p:txBody>
      </p:sp>
    </p:spTree>
    <p:extLst>
      <p:ext uri="{BB962C8B-B14F-4D97-AF65-F5344CB8AC3E}">
        <p14:creationId xmlns:p14="http://schemas.microsoft.com/office/powerpoint/2010/main" val="118473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ABC6D901-D947-417B-BF15-C6CE33C5DA00}" type="slidenum">
              <a:rPr lang="en-US"/>
              <a:pPr>
                <a:defRPr/>
              </a:pPr>
              <a:t>‹#›</a:t>
            </a:fld>
            <a:endParaRPr lang="en-US"/>
          </a:p>
        </p:txBody>
      </p:sp>
    </p:spTree>
    <p:extLst>
      <p:ext uri="{BB962C8B-B14F-4D97-AF65-F5344CB8AC3E}">
        <p14:creationId xmlns:p14="http://schemas.microsoft.com/office/powerpoint/2010/main" val="196487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90A6FC9C-41BA-4A93-B820-B964B1BC1D69}" type="slidenum">
              <a:rPr lang="en-US"/>
              <a:pPr>
                <a:defRPr/>
              </a:pPr>
              <a:t>‹#›</a:t>
            </a:fld>
            <a:endParaRPr lang="en-US"/>
          </a:p>
        </p:txBody>
      </p:sp>
    </p:spTree>
    <p:extLst>
      <p:ext uri="{BB962C8B-B14F-4D97-AF65-F5344CB8AC3E}">
        <p14:creationId xmlns:p14="http://schemas.microsoft.com/office/powerpoint/2010/main" val="147990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49CD92A9-1A60-4A12-A584-9A74FB92EF0B}" type="slidenum">
              <a:rPr lang="en-US"/>
              <a:pPr>
                <a:defRPr/>
              </a:pPr>
              <a:t>‹#›</a:t>
            </a:fld>
            <a:endParaRPr lang="en-US"/>
          </a:p>
        </p:txBody>
      </p:sp>
    </p:spTree>
    <p:extLst>
      <p:ext uri="{BB962C8B-B14F-4D97-AF65-F5344CB8AC3E}">
        <p14:creationId xmlns:p14="http://schemas.microsoft.com/office/powerpoint/2010/main" val="314880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453C9BE9-44C9-4AAD-8E60-FF86E70E067A}" type="slidenum">
              <a:rPr lang="en-US"/>
              <a:pPr>
                <a:defRPr/>
              </a:pPr>
              <a:t>‹#›</a:t>
            </a:fld>
            <a:endParaRPr lang="en-US"/>
          </a:p>
        </p:txBody>
      </p:sp>
    </p:spTree>
    <p:extLst>
      <p:ext uri="{BB962C8B-B14F-4D97-AF65-F5344CB8AC3E}">
        <p14:creationId xmlns:p14="http://schemas.microsoft.com/office/powerpoint/2010/main" val="7356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6739EF82-5DFE-4E91-A264-25E9ED4441CE}" type="slidenum">
              <a:rPr lang="en-US"/>
              <a:pPr>
                <a:defRPr/>
              </a:pPr>
              <a:t>‹#›</a:t>
            </a:fld>
            <a:endParaRPr lang="en-US"/>
          </a:p>
        </p:txBody>
      </p:sp>
    </p:spTree>
    <p:extLst>
      <p:ext uri="{BB962C8B-B14F-4D97-AF65-F5344CB8AC3E}">
        <p14:creationId xmlns:p14="http://schemas.microsoft.com/office/powerpoint/2010/main" val="360744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C21EC2C6-1547-4A32-8CEF-EA74E165034C}" type="slidenum">
              <a:rPr lang="en-US"/>
              <a:pPr>
                <a:defRPr/>
              </a:pPr>
              <a:t>‹#›</a:t>
            </a:fld>
            <a:endParaRPr lang="en-US"/>
          </a:p>
        </p:txBody>
      </p:sp>
    </p:spTree>
    <p:extLst>
      <p:ext uri="{BB962C8B-B14F-4D97-AF65-F5344CB8AC3E}">
        <p14:creationId xmlns:p14="http://schemas.microsoft.com/office/powerpoint/2010/main" val="363327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45015DC7-78C5-4898-A653-5C1A7CB0BBEF}" type="slidenum">
              <a:rPr lang="en-US"/>
              <a:pPr>
                <a:defRPr/>
              </a:pPr>
              <a:t>‹#›</a:t>
            </a:fld>
            <a:endParaRPr lang="en-US"/>
          </a:p>
        </p:txBody>
      </p:sp>
    </p:spTree>
    <p:extLst>
      <p:ext uri="{BB962C8B-B14F-4D97-AF65-F5344CB8AC3E}">
        <p14:creationId xmlns:p14="http://schemas.microsoft.com/office/powerpoint/2010/main" val="159543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CCE325B2-493D-470A-89DB-6B8999CB5BA1}" type="slidenum">
              <a:rPr lang="en-US"/>
              <a:pPr>
                <a:defRPr/>
              </a:pPr>
              <a:t>‹#›</a:t>
            </a:fld>
            <a:endParaRPr lang="en-US"/>
          </a:p>
        </p:txBody>
      </p:sp>
    </p:spTree>
    <p:extLst>
      <p:ext uri="{BB962C8B-B14F-4D97-AF65-F5344CB8AC3E}">
        <p14:creationId xmlns:p14="http://schemas.microsoft.com/office/powerpoint/2010/main" val="354089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8E5A55B4-AAF1-44CE-9B07-E3EF55ACE230}" type="slidenum">
              <a:rPr lang="en-US"/>
              <a:pPr>
                <a:defRPr/>
              </a:pPr>
              <a:t>‹#›</a:t>
            </a:fld>
            <a:endParaRPr lang="en-US"/>
          </a:p>
        </p:txBody>
      </p:sp>
    </p:spTree>
    <p:extLst>
      <p:ext uri="{BB962C8B-B14F-4D97-AF65-F5344CB8AC3E}">
        <p14:creationId xmlns:p14="http://schemas.microsoft.com/office/powerpoint/2010/main" val="133245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a:t>Copyright 2005-2010 Kenneth M. Chipps Ph.D. www.chipps.com</a:t>
            </a:r>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C331F23-E5BC-4155-A58E-F1F305DEB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dirty="0" smtClean="0"/>
              <a:t>Radio Frequency Bands</a:t>
            </a:r>
          </a:p>
        </p:txBody>
      </p:sp>
      <p:sp>
        <p:nvSpPr>
          <p:cNvPr id="3075" name="Rectangle 3"/>
          <p:cNvSpPr>
            <a:spLocks noGrp="1" noChangeArrowheads="1"/>
          </p:cNvSpPr>
          <p:nvPr>
            <p:ph type="subTitle" idx="1"/>
          </p:nvPr>
        </p:nvSpPr>
        <p:spPr/>
        <p:txBody>
          <a:bodyPr/>
          <a:lstStyle/>
          <a:p>
            <a:pPr eaLnBrk="1" hangingPunct="1"/>
            <a:r>
              <a:rPr lang="en-US" sz="2400" smtClean="0"/>
              <a:t>Last Update 2010.05.01</a:t>
            </a:r>
          </a:p>
          <a:p>
            <a:pPr eaLnBrk="1" hangingPunct="1"/>
            <a:r>
              <a:rPr lang="en-US" sz="2400" smtClean="0"/>
              <a:t>1.12.0</a:t>
            </a:r>
          </a:p>
        </p:txBody>
      </p:sp>
      <p:sp>
        <p:nvSpPr>
          <p:cNvPr id="3076" name="Footer Placeholder 6"/>
          <p:cNvSpPr>
            <a:spLocks noGrp="1"/>
          </p:cNvSpPr>
          <p:nvPr>
            <p:ph type="ftr" sz="quarter" idx="11"/>
          </p:nvPr>
        </p:nvSpPr>
        <p:spPr>
          <a:xfrm>
            <a:off x="2651125" y="6245225"/>
            <a:ext cx="39512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5FF5DE-DFD8-4291-92F7-7B0A00D7A780}"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Bands</a:t>
            </a:r>
          </a:p>
        </p:txBody>
      </p:sp>
      <p:sp>
        <p:nvSpPr>
          <p:cNvPr id="12291" name="Rectangle 3"/>
          <p:cNvSpPr>
            <a:spLocks noGrp="1" noChangeArrowheads="1"/>
          </p:cNvSpPr>
          <p:nvPr>
            <p:ph idx="1"/>
          </p:nvPr>
        </p:nvSpPr>
        <p:spPr/>
        <p:txBody>
          <a:bodyPr/>
          <a:lstStyle/>
          <a:p>
            <a:pPr eaLnBrk="1" hangingPunct="1"/>
            <a:r>
              <a:rPr lang="en-US" smtClean="0"/>
              <a:t>EHF - Extremely High Frequency</a:t>
            </a:r>
          </a:p>
          <a:p>
            <a:pPr lvl="1" eaLnBrk="1" hangingPunct="1"/>
            <a:r>
              <a:rPr lang="en-US" smtClean="0"/>
              <a:t>Frequency - 30 GHz to 300 GHz</a:t>
            </a:r>
          </a:p>
          <a:p>
            <a:pPr lvl="1" eaLnBrk="1" hangingPunct="1"/>
            <a:r>
              <a:rPr lang="en-US" smtClean="0"/>
              <a:t>Wavelength – 10 mm to 1 mm</a:t>
            </a:r>
          </a:p>
        </p:txBody>
      </p:sp>
      <p:sp>
        <p:nvSpPr>
          <p:cNvPr id="122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E4B1F7-646C-469D-A3CA-A7B2846DDF5D}" type="slidenum">
              <a:rPr lang="en-US" smtClean="0"/>
              <a:pPr eaLnBrk="1" hangingPunct="1"/>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10.5 GHz Details</a:t>
            </a:r>
          </a:p>
        </p:txBody>
      </p:sp>
      <p:sp>
        <p:nvSpPr>
          <p:cNvPr id="104451" name="Content Placeholder 2"/>
          <p:cNvSpPr>
            <a:spLocks noGrp="1"/>
          </p:cNvSpPr>
          <p:nvPr>
            <p:ph idx="1"/>
          </p:nvPr>
        </p:nvSpPr>
        <p:spPr/>
        <p:txBody>
          <a:bodyPr/>
          <a:lstStyle/>
          <a:p>
            <a:pPr eaLnBrk="1" hangingPunct="1"/>
            <a:r>
              <a:rPr lang="en-US" smtClean="0"/>
              <a:t>The main concern with this frequency and all of those above this is attenuation from rain</a:t>
            </a:r>
          </a:p>
          <a:p>
            <a:pPr eaLnBrk="1" hangingPunct="1"/>
            <a:r>
              <a:rPr lang="en-US" smtClean="0"/>
              <a:t>This might require very small cell size and correspondingly more equipment for wide coverage</a:t>
            </a:r>
          </a:p>
        </p:txBody>
      </p:sp>
      <p:sp>
        <p:nvSpPr>
          <p:cNvPr id="104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5827ED-C3E3-44BC-85A5-7763365E9780}" type="slidenum">
              <a:rPr lang="en-US" smtClean="0"/>
              <a:pPr eaLnBrk="1" hangingPunct="1"/>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11 GHz Details</a:t>
            </a:r>
          </a:p>
        </p:txBody>
      </p:sp>
      <p:sp>
        <p:nvSpPr>
          <p:cNvPr id="105475" name="Rectangle 3"/>
          <p:cNvSpPr>
            <a:spLocks noGrp="1" noChangeArrowheads="1"/>
          </p:cNvSpPr>
          <p:nvPr>
            <p:ph idx="1"/>
          </p:nvPr>
        </p:nvSpPr>
        <p:spPr/>
        <p:txBody>
          <a:bodyPr/>
          <a:lstStyle/>
          <a:p>
            <a:pPr eaLnBrk="1" hangingPunct="1"/>
            <a:r>
              <a:rPr lang="en-US" smtClean="0"/>
              <a:t>11 GHz is deployed in the same way and has basically the same characteristics as 6 and 10 GHz systems</a:t>
            </a:r>
          </a:p>
          <a:p>
            <a:pPr eaLnBrk="1" hangingPunct="1"/>
            <a:r>
              <a:rPr lang="en-US" smtClean="0"/>
              <a:t>The actual range is 10.7 to 11.7 GHz</a:t>
            </a:r>
          </a:p>
        </p:txBody>
      </p:sp>
      <p:sp>
        <p:nvSpPr>
          <p:cNvPr id="1054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54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9AD502-8DFB-42F6-9FF8-87D7B4B31B8F}"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12 GHz Details</a:t>
            </a:r>
          </a:p>
        </p:txBody>
      </p:sp>
      <p:sp>
        <p:nvSpPr>
          <p:cNvPr id="106499" name="Rectangle 3"/>
          <p:cNvSpPr>
            <a:spLocks noGrp="1" noChangeArrowheads="1"/>
          </p:cNvSpPr>
          <p:nvPr>
            <p:ph idx="1"/>
          </p:nvPr>
        </p:nvSpPr>
        <p:spPr/>
        <p:txBody>
          <a:bodyPr/>
          <a:lstStyle/>
          <a:p>
            <a:pPr eaLnBrk="1" hangingPunct="1">
              <a:lnSpc>
                <a:spcPct val="90000"/>
              </a:lnSpc>
            </a:pPr>
            <a:r>
              <a:rPr lang="en-US" smtClean="0"/>
              <a:t>The 12 GHz or MVDDS – Multichannel Video Distribution and Data Services band is being considered by the FCC in the United States as a licensed band</a:t>
            </a:r>
          </a:p>
          <a:p>
            <a:pPr eaLnBrk="1" hangingPunct="1">
              <a:lnSpc>
                <a:spcPct val="90000"/>
              </a:lnSpc>
            </a:pPr>
            <a:r>
              <a:rPr lang="en-US" smtClean="0"/>
              <a:t>The frequency range is from 12.2 to 12.7 GHz</a:t>
            </a:r>
          </a:p>
          <a:p>
            <a:pPr eaLnBrk="1" hangingPunct="1">
              <a:lnSpc>
                <a:spcPct val="90000"/>
              </a:lnSpc>
            </a:pPr>
            <a:r>
              <a:rPr lang="en-US" smtClean="0"/>
              <a:t>MVDDS is seen as a way to deliver both Internet access and video over a wireless system</a:t>
            </a:r>
          </a:p>
        </p:txBody>
      </p:sp>
      <p:sp>
        <p:nvSpPr>
          <p:cNvPr id="1065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65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051400-784D-40C6-9179-9931AD4DACBE}" type="slidenum">
              <a:rPr lang="en-US" smtClean="0"/>
              <a:pPr eaLnBrk="1" hangingPunct="1"/>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smtClean="0"/>
              <a:t>12 GHz Details</a:t>
            </a:r>
          </a:p>
        </p:txBody>
      </p:sp>
      <p:sp>
        <p:nvSpPr>
          <p:cNvPr id="107523" name="Content Placeholder 2"/>
          <p:cNvSpPr>
            <a:spLocks noGrp="1"/>
          </p:cNvSpPr>
          <p:nvPr>
            <p:ph idx="1"/>
          </p:nvPr>
        </p:nvSpPr>
        <p:spPr/>
        <p:txBody>
          <a:bodyPr/>
          <a:lstStyle/>
          <a:p>
            <a:pPr eaLnBrk="1" hangingPunct="1">
              <a:lnSpc>
                <a:spcPct val="90000"/>
              </a:lnSpc>
            </a:pPr>
            <a:r>
              <a:rPr lang="en-US" smtClean="0"/>
              <a:t>This will provide an alternative to both wired cable systems and small dish satellite providers</a:t>
            </a:r>
          </a:p>
          <a:p>
            <a:pPr eaLnBrk="1" hangingPunct="1">
              <a:lnSpc>
                <a:spcPct val="90000"/>
              </a:lnSpc>
            </a:pPr>
            <a:r>
              <a:rPr lang="en-US" smtClean="0"/>
              <a:t>Naturally the satellite providers are opposing this as it will not only compete with them, but also use the same frequencies</a:t>
            </a:r>
          </a:p>
        </p:txBody>
      </p:sp>
      <p:sp>
        <p:nvSpPr>
          <p:cNvPr id="1075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7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ABB869-28DB-486D-BA9F-A4CB9BC04B4A}" type="slidenum">
              <a:rPr lang="en-US" smtClean="0"/>
              <a:pPr eaLnBrk="1" hangingPunct="1"/>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18 GHz Details</a:t>
            </a:r>
          </a:p>
        </p:txBody>
      </p:sp>
      <p:sp>
        <p:nvSpPr>
          <p:cNvPr id="108547" name="Rectangle 3"/>
          <p:cNvSpPr>
            <a:spLocks noGrp="1" noChangeArrowheads="1"/>
          </p:cNvSpPr>
          <p:nvPr>
            <p:ph idx="1"/>
          </p:nvPr>
        </p:nvSpPr>
        <p:spPr/>
        <p:txBody>
          <a:bodyPr/>
          <a:lstStyle/>
          <a:p>
            <a:pPr eaLnBrk="1" hangingPunct="1"/>
            <a:r>
              <a:rPr lang="en-US" smtClean="0"/>
              <a:t>This frequency is similar to both 6 and 11 GHz</a:t>
            </a:r>
          </a:p>
          <a:p>
            <a:pPr eaLnBrk="1" hangingPunct="1"/>
            <a:r>
              <a:rPr lang="en-US" smtClean="0"/>
              <a:t>The main differences being the shorter range of 23 km or 14 miles and a slightly slower speed of 100 Mbps</a:t>
            </a:r>
          </a:p>
          <a:p>
            <a:pPr eaLnBrk="1" hangingPunct="1"/>
            <a:r>
              <a:rPr lang="en-US" smtClean="0"/>
              <a:t>Unlike 6 and 11 GHz, 18 GHz uses data based technologies</a:t>
            </a:r>
          </a:p>
          <a:p>
            <a:pPr eaLnBrk="1" hangingPunct="1"/>
            <a:r>
              <a:rPr lang="en-US" smtClean="0"/>
              <a:t>This makes it deployable as a direct link to an Ethernet system</a:t>
            </a:r>
          </a:p>
        </p:txBody>
      </p:sp>
      <p:sp>
        <p:nvSpPr>
          <p:cNvPr id="1085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85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3213A8-7D91-4DBA-A45B-3AFFEC7CF6A5}" type="slidenum">
              <a:rPr lang="en-US" smtClean="0"/>
              <a:pPr eaLnBrk="1" hangingPunct="1"/>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18 GHz Details</a:t>
            </a:r>
          </a:p>
        </p:txBody>
      </p:sp>
      <p:sp>
        <p:nvSpPr>
          <p:cNvPr id="109571" name="Content Placeholder 2"/>
          <p:cNvSpPr>
            <a:spLocks noGrp="1"/>
          </p:cNvSpPr>
          <p:nvPr>
            <p:ph idx="1"/>
          </p:nvPr>
        </p:nvSpPr>
        <p:spPr/>
        <p:txBody>
          <a:bodyPr/>
          <a:lstStyle/>
          <a:p>
            <a:pPr eaLnBrk="1" hangingPunct="1"/>
            <a:r>
              <a:rPr lang="en-US" smtClean="0"/>
              <a:t>This frequency is considered to be the best choice for PTP backhaul links</a:t>
            </a:r>
          </a:p>
          <a:p>
            <a:pPr eaLnBrk="1" hangingPunct="1"/>
            <a:r>
              <a:rPr lang="en-US" smtClean="0"/>
              <a:t>The actual range is 17.7 to 19.7 GHz</a:t>
            </a:r>
          </a:p>
        </p:txBody>
      </p:sp>
      <p:sp>
        <p:nvSpPr>
          <p:cNvPr id="109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9EAFAF-B80B-4730-BEA9-A4B3D5396C55}" type="slidenum">
              <a:rPr lang="en-US" smtClean="0"/>
              <a:pPr eaLnBrk="1" hangingPunct="1"/>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23 GHz Details</a:t>
            </a:r>
          </a:p>
        </p:txBody>
      </p:sp>
      <p:sp>
        <p:nvSpPr>
          <p:cNvPr id="110595" name="Rectangle 3"/>
          <p:cNvSpPr>
            <a:spLocks noGrp="1" noChangeArrowheads="1"/>
          </p:cNvSpPr>
          <p:nvPr>
            <p:ph idx="1"/>
          </p:nvPr>
        </p:nvSpPr>
        <p:spPr/>
        <p:txBody>
          <a:bodyPr/>
          <a:lstStyle/>
          <a:p>
            <a:pPr eaLnBrk="1" hangingPunct="1"/>
            <a:r>
              <a:rPr lang="en-US" smtClean="0"/>
              <a:t>23 GHz systems are similar to those that use the 18 GHz frequency</a:t>
            </a:r>
          </a:p>
          <a:p>
            <a:pPr eaLnBrk="1" hangingPunct="1"/>
            <a:r>
              <a:rPr lang="en-US" smtClean="0"/>
              <a:t>The main difference being a shorter range of 15 km or 9 miles</a:t>
            </a:r>
          </a:p>
          <a:p>
            <a:pPr eaLnBrk="1" hangingPunct="1"/>
            <a:r>
              <a:rPr lang="en-US" smtClean="0"/>
              <a:t>21.2 to 23.6 GHz is the range covered</a:t>
            </a:r>
          </a:p>
          <a:p>
            <a:pPr eaLnBrk="1" hangingPunct="1"/>
            <a:r>
              <a:rPr lang="en-US" smtClean="0"/>
              <a:t>This is a good choice for PTP backhaul links that are shorter range</a:t>
            </a:r>
          </a:p>
          <a:p>
            <a:pPr eaLnBrk="1" hangingPunct="1"/>
            <a:r>
              <a:rPr lang="en-US" smtClean="0"/>
              <a:t>It can take longer to license than other frequencies</a:t>
            </a:r>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823F1E-AC88-4E00-A17C-9A16C3EEE9F0}"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24 GHz Details</a:t>
            </a:r>
          </a:p>
        </p:txBody>
      </p:sp>
      <p:sp>
        <p:nvSpPr>
          <p:cNvPr id="111619" name="Rectangle 3"/>
          <p:cNvSpPr>
            <a:spLocks noGrp="1" noChangeArrowheads="1"/>
          </p:cNvSpPr>
          <p:nvPr>
            <p:ph idx="1"/>
          </p:nvPr>
        </p:nvSpPr>
        <p:spPr/>
        <p:txBody>
          <a:bodyPr/>
          <a:lstStyle/>
          <a:p>
            <a:pPr eaLnBrk="1" hangingPunct="1"/>
            <a:r>
              <a:rPr lang="en-US" smtClean="0"/>
              <a:t>24 GHz range is both licensed and unlicensed</a:t>
            </a:r>
          </a:p>
          <a:p>
            <a:pPr eaLnBrk="1" hangingPunct="1"/>
            <a:r>
              <a:rPr lang="en-US" smtClean="0"/>
              <a:t>The licensed part is from 24.25 to 24.45 GHz range</a:t>
            </a:r>
          </a:p>
          <a:p>
            <a:pPr eaLnBrk="1" hangingPunct="1"/>
            <a:r>
              <a:rPr lang="en-US" smtClean="0"/>
              <a:t>It is commonly called DEMS – Digital Electronic Message Service</a:t>
            </a:r>
          </a:p>
          <a:p>
            <a:pPr eaLnBrk="1" hangingPunct="1"/>
            <a:r>
              <a:rPr lang="en-US" smtClean="0"/>
              <a:t>It is seen as a possible licensed band for use to deliver data services over a wireless system</a:t>
            </a:r>
          </a:p>
        </p:txBody>
      </p:sp>
      <p:sp>
        <p:nvSpPr>
          <p:cNvPr id="1116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16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F4F9DD-20F6-4261-A7E7-338C5503BC1A}" type="slidenum">
              <a:rPr lang="en-US" smtClean="0"/>
              <a:pPr eaLnBrk="1" hangingPunct="1"/>
              <a:t>107</a:t>
            </a:fld>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24 GHz Details</a:t>
            </a:r>
          </a:p>
        </p:txBody>
      </p:sp>
      <p:sp>
        <p:nvSpPr>
          <p:cNvPr id="112643" name="Content Placeholder 2"/>
          <p:cNvSpPr>
            <a:spLocks noGrp="1"/>
          </p:cNvSpPr>
          <p:nvPr>
            <p:ph idx="1"/>
          </p:nvPr>
        </p:nvSpPr>
        <p:spPr/>
        <p:txBody>
          <a:bodyPr/>
          <a:lstStyle/>
          <a:p>
            <a:pPr eaLnBrk="1" hangingPunct="1"/>
            <a:r>
              <a:rPr lang="en-US" smtClean="0"/>
              <a:t>The unlicensed portion of this frequency range is 24.00 to 24.25 GHz</a:t>
            </a:r>
          </a:p>
          <a:p>
            <a:pPr eaLnBrk="1" hangingPunct="1"/>
            <a:r>
              <a:rPr lang="en-US" smtClean="0"/>
              <a:t>24 GHz unlicensed is used for short range, under 3 miles, point-to-point connections</a:t>
            </a:r>
          </a:p>
          <a:p>
            <a:pPr eaLnBrk="1" hangingPunct="1"/>
            <a:r>
              <a:rPr lang="en-US" smtClean="0"/>
              <a:t>Like all frequencies above 6 GHz rain is the limiting factor</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972D3B-ADC3-4076-AB12-879613FFBE68}"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26 GHz Details</a:t>
            </a:r>
          </a:p>
        </p:txBody>
      </p:sp>
      <p:sp>
        <p:nvSpPr>
          <p:cNvPr id="113667" name="Rectangle 3"/>
          <p:cNvSpPr>
            <a:spLocks noGrp="1" noChangeArrowheads="1"/>
          </p:cNvSpPr>
          <p:nvPr>
            <p:ph idx="1"/>
          </p:nvPr>
        </p:nvSpPr>
        <p:spPr/>
        <p:txBody>
          <a:bodyPr/>
          <a:lstStyle/>
          <a:p>
            <a:pPr eaLnBrk="1" hangingPunct="1"/>
            <a:r>
              <a:rPr lang="en-US" smtClean="0"/>
              <a:t>The 26 GHz frequency is used in a manner similar to the 3.5 and 10.5 GHz frequencies</a:t>
            </a:r>
          </a:p>
          <a:p>
            <a:pPr eaLnBrk="1" hangingPunct="1"/>
            <a:r>
              <a:rPr lang="en-US" smtClean="0"/>
              <a:t>In some countries the military has primary use</a:t>
            </a:r>
          </a:p>
          <a:p>
            <a:pPr eaLnBrk="1" hangingPunct="1"/>
            <a:r>
              <a:rPr lang="en-US" smtClean="0"/>
              <a:t>This frequency has similar problems to the 28 to 31 GHz range as discussed next</a:t>
            </a:r>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E52E6A-9E4E-488F-98BB-A37C285A6789}" type="slidenum">
              <a:rPr lang="en-US" smtClean="0"/>
              <a:pPr eaLnBrk="1" hangingPunct="1"/>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Bands</a:t>
            </a:r>
          </a:p>
        </p:txBody>
      </p:sp>
      <p:sp>
        <p:nvSpPr>
          <p:cNvPr id="13315" name="Rectangle 3"/>
          <p:cNvSpPr>
            <a:spLocks noGrp="1" noChangeArrowheads="1"/>
          </p:cNvSpPr>
          <p:nvPr>
            <p:ph idx="1"/>
          </p:nvPr>
        </p:nvSpPr>
        <p:spPr/>
        <p:txBody>
          <a:bodyPr/>
          <a:lstStyle/>
          <a:p>
            <a:pPr eaLnBrk="1" hangingPunct="1"/>
            <a:r>
              <a:rPr lang="en-US" smtClean="0"/>
              <a:t>After the radio frequencies come</a:t>
            </a:r>
          </a:p>
          <a:p>
            <a:pPr lvl="1" eaLnBrk="1" hangingPunct="1"/>
            <a:r>
              <a:rPr lang="en-US" smtClean="0"/>
              <a:t>Infrared</a:t>
            </a:r>
          </a:p>
          <a:p>
            <a:pPr lvl="1" eaLnBrk="1" hangingPunct="1"/>
            <a:r>
              <a:rPr lang="en-US" smtClean="0"/>
              <a:t>Visible light</a:t>
            </a:r>
          </a:p>
          <a:p>
            <a:pPr lvl="1" eaLnBrk="1" hangingPunct="1"/>
            <a:r>
              <a:rPr lang="en-US" smtClean="0"/>
              <a:t>UV</a:t>
            </a:r>
          </a:p>
          <a:p>
            <a:pPr lvl="1" eaLnBrk="1" hangingPunct="1"/>
            <a:r>
              <a:rPr lang="en-US" smtClean="0"/>
              <a:t>X Ray and so on</a:t>
            </a:r>
          </a:p>
        </p:txBody>
      </p:sp>
      <p:sp>
        <p:nvSpPr>
          <p:cNvPr id="133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3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D51D7A-2A34-43D4-9285-F3D4DBEC7D9A}"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cs typeface="Arial" pitchFamily="34" charset="0"/>
              </a:rPr>
              <a:t>28 to 31 GHz Details</a:t>
            </a:r>
          </a:p>
        </p:txBody>
      </p:sp>
      <p:sp>
        <p:nvSpPr>
          <p:cNvPr id="114691" name="Rectangle 3"/>
          <p:cNvSpPr>
            <a:spLocks noGrp="1" noChangeArrowheads="1"/>
          </p:cNvSpPr>
          <p:nvPr>
            <p:ph idx="1"/>
          </p:nvPr>
        </p:nvSpPr>
        <p:spPr/>
        <p:txBody>
          <a:bodyPr/>
          <a:lstStyle/>
          <a:p>
            <a:pPr eaLnBrk="1" hangingPunct="1"/>
            <a:r>
              <a:rPr lang="en-US" smtClean="0">
                <a:cs typeface="Times New Roman" pitchFamily="18" charset="0"/>
              </a:rPr>
              <a:t>LMDS - Local Multipoint Distribution Services is a licensed system commonly used in a point-to-point design</a:t>
            </a:r>
          </a:p>
          <a:p>
            <a:pPr eaLnBrk="1" hangingPunct="1"/>
            <a:r>
              <a:rPr lang="en-US" smtClean="0">
                <a:cs typeface="Times New Roman" pitchFamily="18" charset="0"/>
              </a:rPr>
              <a:t>It operates in the 28 GHz to 31 GHz range</a:t>
            </a:r>
          </a:p>
          <a:p>
            <a:pPr eaLnBrk="1" hangingPunct="1"/>
            <a:r>
              <a:rPr lang="en-US" smtClean="0">
                <a:cs typeface="Times New Roman" pitchFamily="18" charset="0"/>
              </a:rPr>
              <a:t>This is a line of sight technology so the range is from 2 to 5 km or 1 to 3 miles depending on terrain and obstructions</a:t>
            </a:r>
          </a:p>
          <a:p>
            <a:pPr eaLnBrk="1" hangingPunct="1"/>
            <a:r>
              <a:rPr lang="en-US" smtClean="0">
                <a:cs typeface="Times New Roman" pitchFamily="18" charset="0"/>
              </a:rPr>
              <a:t>These systems are capable of speeds in the 1.5 Mbps to 622 Mbps range</a:t>
            </a:r>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051345-14CC-42A9-8B1F-A38186952432}" type="slidenum">
              <a:rPr lang="en-US" smtClean="0"/>
              <a:pPr eaLnBrk="1" hangingPunct="1"/>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LMDS Details</a:t>
            </a:r>
          </a:p>
        </p:txBody>
      </p:sp>
      <p:pic>
        <p:nvPicPr>
          <p:cNvPr id="1157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366" t="32787" r="15570" b="9836"/>
          <a:stretch>
            <a:fillRect/>
          </a:stretch>
        </p:blipFill>
        <p:spPr>
          <a:xfrm>
            <a:off x="958850" y="1270000"/>
            <a:ext cx="7326313" cy="5224463"/>
          </a:xfrm>
        </p:spPr>
      </p:pic>
      <p:sp>
        <p:nvSpPr>
          <p:cNvPr id="1157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57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6DA29F-D0B3-4513-8076-23738F42AAD1}" type="slidenum">
              <a:rPr lang="en-US" smtClean="0"/>
              <a:pPr eaLnBrk="1" hangingPunct="1"/>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LMDS Details</a:t>
            </a:r>
          </a:p>
        </p:txBody>
      </p:sp>
      <p:pic>
        <p:nvPicPr>
          <p:cNvPr id="1167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992" t="9836" r="5736" b="3877"/>
          <a:stretch>
            <a:fillRect/>
          </a:stretch>
        </p:blipFill>
        <p:spPr>
          <a:xfrm>
            <a:off x="1679575" y="1293813"/>
            <a:ext cx="5745163" cy="4860925"/>
          </a:xfrm>
        </p:spPr>
      </p:pic>
      <p:sp>
        <p:nvSpPr>
          <p:cNvPr id="1167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67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F7E2CD-A3D8-4313-8788-5EA5B5DF04EC}" type="slidenum">
              <a:rPr lang="en-US" smtClean="0"/>
              <a:pPr eaLnBrk="1" hangingPunct="1"/>
              <a:t>112</a:t>
            </a:fld>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cs typeface="Times New Roman" pitchFamily="18" charset="0"/>
              </a:rPr>
              <a:t>LMDS Details</a:t>
            </a:r>
          </a:p>
        </p:txBody>
      </p:sp>
      <p:sp>
        <p:nvSpPr>
          <p:cNvPr id="117763" name="Rectangle 3"/>
          <p:cNvSpPr>
            <a:spLocks noGrp="1" noChangeArrowheads="1"/>
          </p:cNvSpPr>
          <p:nvPr>
            <p:ph idx="1"/>
          </p:nvPr>
        </p:nvSpPr>
        <p:spPr/>
        <p:txBody>
          <a:bodyPr/>
          <a:lstStyle/>
          <a:p>
            <a:pPr eaLnBrk="1" hangingPunct="1"/>
            <a:r>
              <a:rPr lang="en-US" smtClean="0">
                <a:cs typeface="Times New Roman" pitchFamily="18" charset="0"/>
              </a:rPr>
              <a:t>Due to the higher frequencies used, LMDS is prone to weather related problems like heavy rain and fog</a:t>
            </a:r>
          </a:p>
          <a:p>
            <a:pPr eaLnBrk="1" hangingPunct="1"/>
            <a:r>
              <a:rPr lang="en-US" smtClean="0">
                <a:cs typeface="Times New Roman" pitchFamily="18" charset="0"/>
              </a:rPr>
              <a:t>Because the waves have high amplitudes; walls, hills, and leafy trees can block the signal as well</a:t>
            </a:r>
          </a:p>
          <a:p>
            <a:pPr eaLnBrk="1" hangingPunct="1"/>
            <a:r>
              <a:rPr lang="en-US" smtClean="0">
                <a:cs typeface="Times New Roman" pitchFamily="18" charset="0"/>
              </a:rPr>
              <a:t>In a dry area a longer range can be expected versus a shorter range in a heavy rain area</a:t>
            </a:r>
          </a:p>
        </p:txBody>
      </p:sp>
      <p:sp>
        <p:nvSpPr>
          <p:cNvPr id="1177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77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57F3E3-BF4A-4994-A933-532414F66ABF}" type="slidenum">
              <a:rPr lang="en-US" smtClean="0"/>
              <a:pPr eaLnBrk="1" hangingPunct="1"/>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LMDS Details</a:t>
            </a:r>
          </a:p>
        </p:txBody>
      </p:sp>
      <p:sp>
        <p:nvSpPr>
          <p:cNvPr id="118787" name="Content Placeholder 2"/>
          <p:cNvSpPr>
            <a:spLocks noGrp="1"/>
          </p:cNvSpPr>
          <p:nvPr>
            <p:ph idx="1"/>
          </p:nvPr>
        </p:nvSpPr>
        <p:spPr/>
        <p:txBody>
          <a:bodyPr/>
          <a:lstStyle/>
          <a:p>
            <a:pPr eaLnBrk="1" hangingPunct="1"/>
            <a:r>
              <a:rPr lang="en-US" smtClean="0">
                <a:cs typeface="Times New Roman" pitchFamily="18" charset="0"/>
              </a:rPr>
              <a:t>The main problem with LMDS is the cost of manufacturing the components and the expense of the license for the spectrum</a:t>
            </a:r>
          </a:p>
          <a:p>
            <a:pPr eaLnBrk="1" hangingPunct="1"/>
            <a:r>
              <a:rPr lang="en-US" smtClean="0">
                <a:cs typeface="Times New Roman" pitchFamily="18" charset="0"/>
              </a:rPr>
              <a:t>The parts for the higher frequencies used are more exacting and therefore more expensive to produce</a:t>
            </a:r>
            <a:endParaRPr lang="en-US" smtClean="0"/>
          </a:p>
        </p:txBody>
      </p:sp>
      <p:sp>
        <p:nvSpPr>
          <p:cNvPr id="118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8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EBF756-8B9F-40EC-9541-3D83B670B3A5}" type="slidenum">
              <a:rPr lang="en-US" smtClean="0"/>
              <a:pPr eaLnBrk="1" hangingPunct="1"/>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39 GHz Details</a:t>
            </a:r>
          </a:p>
        </p:txBody>
      </p:sp>
      <p:sp>
        <p:nvSpPr>
          <p:cNvPr id="119811" name="Rectangle 3"/>
          <p:cNvSpPr>
            <a:spLocks noGrp="1" noChangeArrowheads="1"/>
          </p:cNvSpPr>
          <p:nvPr>
            <p:ph idx="1"/>
          </p:nvPr>
        </p:nvSpPr>
        <p:spPr/>
        <p:txBody>
          <a:bodyPr/>
          <a:lstStyle/>
          <a:p>
            <a:pPr eaLnBrk="1" hangingPunct="1"/>
            <a:r>
              <a:rPr lang="en-US" smtClean="0"/>
              <a:t>This is a licensed band for use in the US</a:t>
            </a:r>
          </a:p>
          <a:p>
            <a:pPr eaLnBrk="1" hangingPunct="1"/>
            <a:r>
              <a:rPr lang="en-US" smtClean="0"/>
              <a:t>It is available as a sublicense from a licensed provider</a:t>
            </a:r>
          </a:p>
          <a:p>
            <a:pPr eaLnBrk="1" hangingPunct="1"/>
            <a:r>
              <a:rPr lang="en-US" smtClean="0"/>
              <a:t>This frequency ranges from 38.6 to 40.0 GHz</a:t>
            </a:r>
          </a:p>
          <a:p>
            <a:pPr eaLnBrk="1" hangingPunct="1"/>
            <a:r>
              <a:rPr lang="en-US" smtClean="0"/>
              <a:t>According to the FCC this frequency can be used for fixed communications including point-to-point and point-to-multipoint designs</a:t>
            </a:r>
          </a:p>
        </p:txBody>
      </p:sp>
      <p:sp>
        <p:nvSpPr>
          <p:cNvPr id="1198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98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647E2A-98F0-4C40-9C72-325CDE70A0D2}"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39 GHz Details</a:t>
            </a:r>
          </a:p>
        </p:txBody>
      </p:sp>
      <p:sp>
        <p:nvSpPr>
          <p:cNvPr id="120835" name="Content Placeholder 2"/>
          <p:cNvSpPr>
            <a:spLocks noGrp="1"/>
          </p:cNvSpPr>
          <p:nvPr>
            <p:ph idx="1"/>
          </p:nvPr>
        </p:nvSpPr>
        <p:spPr/>
        <p:txBody>
          <a:bodyPr/>
          <a:lstStyle/>
          <a:p>
            <a:pPr eaLnBrk="1" hangingPunct="1"/>
            <a:r>
              <a:rPr lang="en-US" smtClean="0"/>
              <a:t>The main problem with this frequency is range</a:t>
            </a:r>
          </a:p>
          <a:p>
            <a:pPr eaLnBrk="1" hangingPunct="1"/>
            <a:r>
              <a:rPr lang="en-US" smtClean="0"/>
              <a:t>The useable range is about 5 km or 3 miles</a:t>
            </a:r>
          </a:p>
          <a:p>
            <a:pPr eaLnBrk="1" hangingPunct="1"/>
            <a:r>
              <a:rPr lang="en-US" smtClean="0"/>
              <a:t>Attenuation from rain limits the useable link in heavy rain areas to around a kilometer or so</a:t>
            </a:r>
          </a:p>
          <a:p>
            <a:pPr eaLnBrk="1" hangingPunct="1"/>
            <a:r>
              <a:rPr lang="en-US" smtClean="0"/>
              <a:t>Speeds around 622 Mbps are common</a:t>
            </a:r>
          </a:p>
        </p:txBody>
      </p:sp>
      <p:sp>
        <p:nvSpPr>
          <p:cNvPr id="1208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0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F29294-41A0-4A87-95F6-FE0E51B30632}" type="slidenum">
              <a:rPr lang="en-US" smtClean="0"/>
              <a:pPr eaLnBrk="1" hangingPunct="1"/>
              <a:t>116</a:t>
            </a:fld>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40 GHz Details</a:t>
            </a:r>
          </a:p>
        </p:txBody>
      </p:sp>
      <p:sp>
        <p:nvSpPr>
          <p:cNvPr id="121859" name="Rectangle 3"/>
          <p:cNvSpPr>
            <a:spLocks noGrp="1" noChangeArrowheads="1"/>
          </p:cNvSpPr>
          <p:nvPr>
            <p:ph idx="1"/>
          </p:nvPr>
        </p:nvSpPr>
        <p:spPr/>
        <p:txBody>
          <a:bodyPr/>
          <a:lstStyle/>
          <a:p>
            <a:pPr eaLnBrk="1" hangingPunct="1"/>
            <a:r>
              <a:rPr lang="en-US" smtClean="0"/>
              <a:t>In Europe the 40.5 to 43.5 GHz band is seen by the governmental authorities as a key resource for developing the next generation of broadband services</a:t>
            </a:r>
          </a:p>
          <a:p>
            <a:pPr eaLnBrk="1" hangingPunct="1"/>
            <a:r>
              <a:rPr lang="en-US" smtClean="0"/>
              <a:t>The band has been harmonized within Europe for MWS - Multimedia Wireless Systems</a:t>
            </a:r>
          </a:p>
        </p:txBody>
      </p:sp>
      <p:sp>
        <p:nvSpPr>
          <p:cNvPr id="1218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18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05BEDD-9F60-4ECE-BB84-3FD11686400C}" type="slidenum">
              <a:rPr lang="en-US" smtClean="0"/>
              <a:pPr eaLnBrk="1" hangingPunct="1"/>
              <a:t>117</a:t>
            </a:fld>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40 GHz Details</a:t>
            </a:r>
          </a:p>
        </p:txBody>
      </p:sp>
      <p:sp>
        <p:nvSpPr>
          <p:cNvPr id="122883" name="Content Placeholder 2"/>
          <p:cNvSpPr>
            <a:spLocks noGrp="1"/>
          </p:cNvSpPr>
          <p:nvPr>
            <p:ph idx="1"/>
          </p:nvPr>
        </p:nvSpPr>
        <p:spPr/>
        <p:txBody>
          <a:bodyPr/>
          <a:lstStyle/>
          <a:p>
            <a:pPr eaLnBrk="1" hangingPunct="1">
              <a:lnSpc>
                <a:spcPct val="90000"/>
              </a:lnSpc>
            </a:pPr>
            <a:r>
              <a:rPr lang="en-US" smtClean="0"/>
              <a:t>This frequency is seen as having the capacity to handle very high bandwidth, which would be sufficient to support several broadcast services as well as high capacity two-way telecommunication links, such as video on demand and video communication</a:t>
            </a:r>
          </a:p>
          <a:p>
            <a:pPr eaLnBrk="1" hangingPunct="1">
              <a:lnSpc>
                <a:spcPct val="90000"/>
              </a:lnSpc>
            </a:pPr>
            <a:r>
              <a:rPr lang="en-US" smtClean="0"/>
              <a:t>The small to medium sized business market, home office users, and large corporations are the first targets</a:t>
            </a:r>
          </a:p>
        </p:txBody>
      </p:sp>
      <p:sp>
        <p:nvSpPr>
          <p:cNvPr id="1228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28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0CA525-09ED-4845-AF4C-884DCD7E1E89}" type="slidenum">
              <a:rPr lang="en-US" smtClean="0"/>
              <a:pPr eaLnBrk="1" hangingPunct="1"/>
              <a:t>118</a:t>
            </a:fld>
            <a:endParaRPr lang="en-US"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60 GHz Details</a:t>
            </a:r>
          </a:p>
        </p:txBody>
      </p:sp>
      <p:sp>
        <p:nvSpPr>
          <p:cNvPr id="123907" name="Rectangle 3"/>
          <p:cNvSpPr>
            <a:spLocks noGrp="1" noChangeArrowheads="1"/>
          </p:cNvSpPr>
          <p:nvPr>
            <p:ph idx="1"/>
          </p:nvPr>
        </p:nvSpPr>
        <p:spPr/>
        <p:txBody>
          <a:bodyPr/>
          <a:lstStyle/>
          <a:p>
            <a:pPr eaLnBrk="1" hangingPunct="1"/>
            <a:r>
              <a:rPr lang="en-US" smtClean="0"/>
              <a:t>In 1995 in the United States an ISM band from 57 to 64 GHz was created</a:t>
            </a:r>
          </a:p>
          <a:p>
            <a:pPr eaLnBrk="1" hangingPunct="1"/>
            <a:r>
              <a:rPr lang="en-US" smtClean="0"/>
              <a:t>The bandwidth is almost 5 GHz</a:t>
            </a:r>
          </a:p>
          <a:p>
            <a:pPr eaLnBrk="1" hangingPunct="1"/>
            <a:r>
              <a:rPr lang="en-US" smtClean="0"/>
              <a:t>However, since the wavelength is only about 5 mm, signals at this frequency are attenuated by the very air in which they travel</a:t>
            </a:r>
          </a:p>
        </p:txBody>
      </p:sp>
      <p:sp>
        <p:nvSpPr>
          <p:cNvPr id="1239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39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9374B7-3DAE-4E4C-AD97-AB9CF9919C5F}" type="slidenum">
              <a:rPr lang="en-US" smtClean="0"/>
              <a:pPr eaLnBrk="1" hangingPunct="1"/>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Licensed v Unlicensed</a:t>
            </a:r>
          </a:p>
        </p:txBody>
      </p:sp>
      <p:sp>
        <p:nvSpPr>
          <p:cNvPr id="14339" name="Rectangle 3"/>
          <p:cNvSpPr>
            <a:spLocks noGrp="1" noChangeArrowheads="1"/>
          </p:cNvSpPr>
          <p:nvPr>
            <p:ph idx="1"/>
          </p:nvPr>
        </p:nvSpPr>
        <p:spPr/>
        <p:txBody>
          <a:bodyPr/>
          <a:lstStyle/>
          <a:p>
            <a:pPr eaLnBrk="1" hangingPunct="1"/>
            <a:r>
              <a:rPr lang="en-US" smtClean="0"/>
              <a:t>Some of these frequencies require a license issued by a national governmental authority before transmission may be undertaken</a:t>
            </a:r>
          </a:p>
          <a:p>
            <a:pPr eaLnBrk="1" hangingPunct="1"/>
            <a:r>
              <a:rPr lang="en-US" smtClean="0"/>
              <a:t>These are the licensed bands</a:t>
            </a:r>
          </a:p>
          <a:p>
            <a:pPr eaLnBrk="1" hangingPunct="1"/>
            <a:r>
              <a:rPr lang="en-US" smtClean="0"/>
              <a:t>Others may be used by anyone at anytime</a:t>
            </a:r>
          </a:p>
          <a:p>
            <a:pPr eaLnBrk="1" hangingPunct="1"/>
            <a:r>
              <a:rPr lang="en-US" smtClean="0"/>
              <a:t>These are the unlicensed bands</a:t>
            </a:r>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4829E1-E12A-45D5-AF10-9FA691AB2291}"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60 GHz Details</a:t>
            </a:r>
          </a:p>
        </p:txBody>
      </p:sp>
      <p:sp>
        <p:nvSpPr>
          <p:cNvPr id="124931" name="Content Placeholder 2"/>
          <p:cNvSpPr>
            <a:spLocks noGrp="1"/>
          </p:cNvSpPr>
          <p:nvPr>
            <p:ph idx="1"/>
          </p:nvPr>
        </p:nvSpPr>
        <p:spPr/>
        <p:txBody>
          <a:bodyPr/>
          <a:lstStyle/>
          <a:p>
            <a:pPr eaLnBrk="1" hangingPunct="1"/>
            <a:r>
              <a:rPr lang="en-US" smtClean="0"/>
              <a:t>In particular the oxygen in the air and especially any rain it encounters are attenuators</a:t>
            </a:r>
          </a:p>
          <a:p>
            <a:pPr eaLnBrk="1" hangingPunct="1"/>
            <a:r>
              <a:rPr lang="en-US" smtClean="0"/>
              <a:t>Oxygen attenuates the signal at about 16 dB per kilometer</a:t>
            </a:r>
          </a:p>
          <a:p>
            <a:pPr eaLnBrk="1" hangingPunct="1"/>
            <a:r>
              <a:rPr lang="en-US" smtClean="0"/>
              <a:t>The maximum wireless link possible is 1 km or half a mile in clear air</a:t>
            </a:r>
          </a:p>
        </p:txBody>
      </p:sp>
      <p:sp>
        <p:nvSpPr>
          <p:cNvPr id="1249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13DB54-F41B-4F25-9E41-E7B675CEC1FA}" type="slidenum">
              <a:rPr lang="en-US" smtClean="0"/>
              <a:pPr eaLnBrk="1" hangingPunct="1"/>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60 GHz Details</a:t>
            </a:r>
          </a:p>
        </p:txBody>
      </p:sp>
      <p:sp>
        <p:nvSpPr>
          <p:cNvPr id="125955" name="Rectangle 3"/>
          <p:cNvSpPr>
            <a:spLocks noGrp="1" noChangeArrowheads="1"/>
          </p:cNvSpPr>
          <p:nvPr>
            <p:ph idx="1"/>
          </p:nvPr>
        </p:nvSpPr>
        <p:spPr/>
        <p:txBody>
          <a:bodyPr/>
          <a:lstStyle/>
          <a:p>
            <a:pPr eaLnBrk="1" hangingPunct="1"/>
            <a:r>
              <a:rPr lang="en-US" smtClean="0"/>
              <a:t>Rainfall reduces the range to around 500 m</a:t>
            </a:r>
          </a:p>
          <a:p>
            <a:pPr eaLnBrk="1" hangingPunct="1"/>
            <a:r>
              <a:rPr lang="en-US" smtClean="0"/>
              <a:t>Any obstruction completely blocks the signal</a:t>
            </a:r>
          </a:p>
          <a:p>
            <a:pPr eaLnBrk="1" hangingPunct="1"/>
            <a:r>
              <a:rPr lang="en-US" smtClean="0"/>
              <a:t>But the advantage with this much attenuation is no interference from competing systems either</a:t>
            </a:r>
          </a:p>
          <a:p>
            <a:pPr eaLnBrk="1" hangingPunct="1"/>
            <a:r>
              <a:rPr lang="en-US" smtClean="0"/>
              <a:t>This also allows this frequency to be unlicensed</a:t>
            </a:r>
          </a:p>
        </p:txBody>
      </p:sp>
      <p:sp>
        <p:nvSpPr>
          <p:cNvPr id="1259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59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E3801A-D3B2-4AE1-BC62-0CB1275E1A78}" type="slidenum">
              <a:rPr lang="en-US" smtClean="0"/>
              <a:pPr eaLnBrk="1" hangingPunct="1"/>
              <a:t>121</a:t>
            </a:fld>
            <a:endParaRPr lang="en-US"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71 to 95 GHz Details</a:t>
            </a:r>
          </a:p>
        </p:txBody>
      </p:sp>
      <p:sp>
        <p:nvSpPr>
          <p:cNvPr id="126979" name="Rectangle 3"/>
          <p:cNvSpPr>
            <a:spLocks noGrp="1" noChangeArrowheads="1"/>
          </p:cNvSpPr>
          <p:nvPr>
            <p:ph idx="1"/>
          </p:nvPr>
        </p:nvSpPr>
        <p:spPr/>
        <p:txBody>
          <a:bodyPr/>
          <a:lstStyle/>
          <a:p>
            <a:pPr eaLnBrk="1" hangingPunct="1"/>
            <a:r>
              <a:rPr lang="en-US" smtClean="0"/>
              <a:t>This range of frequencies is called the upper-millimeter wave band or W band</a:t>
            </a:r>
          </a:p>
          <a:p>
            <a:pPr eaLnBrk="1" hangingPunct="1"/>
            <a:r>
              <a:rPr lang="en-US" smtClean="0"/>
              <a:t>These are the frequencies at</a:t>
            </a:r>
          </a:p>
          <a:p>
            <a:pPr lvl="1" eaLnBrk="1" hangingPunct="1"/>
            <a:r>
              <a:rPr lang="en-US" smtClean="0"/>
              <a:t>71 GHz to 76 GHz</a:t>
            </a:r>
          </a:p>
          <a:p>
            <a:pPr lvl="1" eaLnBrk="1" hangingPunct="1"/>
            <a:r>
              <a:rPr lang="en-US" smtClean="0"/>
              <a:t>81 GHz to 86 GHz</a:t>
            </a:r>
          </a:p>
          <a:p>
            <a:pPr lvl="1" eaLnBrk="1" hangingPunct="1"/>
            <a:r>
              <a:rPr lang="en-US" smtClean="0"/>
              <a:t>92 GHz to 95 GHz</a:t>
            </a:r>
          </a:p>
          <a:p>
            <a:pPr eaLnBrk="1" hangingPunct="1"/>
            <a:r>
              <a:rPr lang="en-US" smtClean="0"/>
              <a:t>The wavelengths are 3.2 to 4.2 mm</a:t>
            </a:r>
          </a:p>
        </p:txBody>
      </p:sp>
      <p:sp>
        <p:nvSpPr>
          <p:cNvPr id="1269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69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0D4141-09F9-4B6E-B84E-2ADD144B7358}" type="slidenum">
              <a:rPr lang="en-US" smtClean="0"/>
              <a:pPr eaLnBrk="1" hangingPunct="1"/>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smtClean="0"/>
              <a:t>71 to 95 GHz Details</a:t>
            </a:r>
          </a:p>
        </p:txBody>
      </p:sp>
      <p:sp>
        <p:nvSpPr>
          <p:cNvPr id="128003" name="Content Placeholder 2"/>
          <p:cNvSpPr>
            <a:spLocks noGrp="1"/>
          </p:cNvSpPr>
          <p:nvPr>
            <p:ph idx="1"/>
          </p:nvPr>
        </p:nvSpPr>
        <p:spPr/>
        <p:txBody>
          <a:bodyPr/>
          <a:lstStyle/>
          <a:p>
            <a:pPr eaLnBrk="1" hangingPunct="1"/>
            <a:r>
              <a:rPr lang="en-US" smtClean="0"/>
              <a:t>This is being viewed as a last mile solution as systems will be able to be used in close proximity to each other</a:t>
            </a:r>
          </a:p>
          <a:p>
            <a:pPr eaLnBrk="1" hangingPunct="1"/>
            <a:r>
              <a:rPr lang="en-US" smtClean="0"/>
              <a:t>Rather than be licensed to a specific user for a specific use, the use of a frequency in an area will be registered in a database by the FCC</a:t>
            </a:r>
          </a:p>
        </p:txBody>
      </p:sp>
      <p:sp>
        <p:nvSpPr>
          <p:cNvPr id="1280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80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400BFA-C93C-479F-836F-489BABE8EC6C}" type="slidenum">
              <a:rPr lang="en-US" smtClean="0"/>
              <a:pPr eaLnBrk="1" hangingPunct="1"/>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71 to 95 GHz Details</a:t>
            </a:r>
          </a:p>
        </p:txBody>
      </p:sp>
      <p:sp>
        <p:nvSpPr>
          <p:cNvPr id="129027" name="Rectangle 3"/>
          <p:cNvSpPr>
            <a:spLocks noGrp="1" noChangeArrowheads="1"/>
          </p:cNvSpPr>
          <p:nvPr>
            <p:ph idx="1"/>
          </p:nvPr>
        </p:nvSpPr>
        <p:spPr/>
        <p:txBody>
          <a:bodyPr/>
          <a:lstStyle/>
          <a:p>
            <a:pPr eaLnBrk="1" hangingPunct="1"/>
            <a:r>
              <a:rPr lang="en-US" smtClean="0"/>
              <a:t>The registrant is then entitled to interference protection based on the date of registration</a:t>
            </a:r>
          </a:p>
        </p:txBody>
      </p:sp>
      <p:sp>
        <p:nvSpPr>
          <p:cNvPr id="1290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90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FC8BA6-BC70-49C4-84D3-5AE60B349065}" type="slidenum">
              <a:rPr lang="en-US" smtClean="0"/>
              <a:pPr eaLnBrk="1" hangingPunct="1"/>
              <a:t>124</a:t>
            </a:fld>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71 to 95 GHz Details</a:t>
            </a:r>
          </a:p>
        </p:txBody>
      </p:sp>
      <p:sp>
        <p:nvSpPr>
          <p:cNvPr id="130051" name="Rectangle 3"/>
          <p:cNvSpPr>
            <a:spLocks noGrp="1" noChangeArrowheads="1"/>
          </p:cNvSpPr>
          <p:nvPr>
            <p:ph idx="1"/>
          </p:nvPr>
        </p:nvSpPr>
        <p:spPr/>
        <p:txBody>
          <a:bodyPr/>
          <a:lstStyle/>
          <a:p>
            <a:pPr eaLnBrk="1" hangingPunct="1"/>
            <a:r>
              <a:rPr lang="en-US" smtClean="0"/>
              <a:t>As two of the FCC Commissioners said in 2002</a:t>
            </a:r>
          </a:p>
          <a:p>
            <a:pPr lvl="1" eaLnBrk="1" hangingPunct="1"/>
            <a:r>
              <a:rPr lang="en-US" smtClean="0"/>
              <a:t>Kathleen Q. Abernathy</a:t>
            </a:r>
          </a:p>
          <a:p>
            <a:pPr lvl="2" eaLnBrk="1" hangingPunct="1"/>
            <a:r>
              <a:rPr lang="en-US" smtClean="0"/>
              <a:t>“As currently conceived the 70, 80 and 90 GHz bands will use ‘pencil beams’ of radio energy to transmit data relatively short distances between fixed sites”</a:t>
            </a:r>
          </a:p>
          <a:p>
            <a:pPr lvl="2" eaLnBrk="1" hangingPunct="1"/>
            <a:r>
              <a:rPr lang="en-US" smtClean="0"/>
              <a:t>“In many cases there could be thousands of these ‘hops’ in a relatively small geographic area - because of the narrow beam it is believed multiple systems can co-exist without interference”</a:t>
            </a:r>
          </a:p>
        </p:txBody>
      </p:sp>
      <p:sp>
        <p:nvSpPr>
          <p:cNvPr id="1300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0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A6118F-8D15-44A9-8DE1-055FDDD75565}" type="slidenum">
              <a:rPr lang="en-US" smtClean="0"/>
              <a:pPr eaLnBrk="1" hangingPunct="1"/>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smtClean="0"/>
              <a:t>71 to 95 GHz Details</a:t>
            </a:r>
          </a:p>
        </p:txBody>
      </p:sp>
      <p:sp>
        <p:nvSpPr>
          <p:cNvPr id="131075" name="Content Placeholder 2"/>
          <p:cNvSpPr>
            <a:spLocks noGrp="1"/>
          </p:cNvSpPr>
          <p:nvPr>
            <p:ph idx="1"/>
          </p:nvPr>
        </p:nvSpPr>
        <p:spPr/>
        <p:txBody>
          <a:bodyPr/>
          <a:lstStyle/>
          <a:p>
            <a:pPr lvl="1" eaLnBrk="1" hangingPunct="1">
              <a:lnSpc>
                <a:spcPct val="90000"/>
              </a:lnSpc>
            </a:pPr>
            <a:r>
              <a:rPr lang="en-US" smtClean="0"/>
              <a:t>Kevin J. Martin</a:t>
            </a:r>
          </a:p>
          <a:p>
            <a:pPr lvl="2" eaLnBrk="1" hangingPunct="1">
              <a:lnSpc>
                <a:spcPct val="90000"/>
              </a:lnSpc>
            </a:pPr>
            <a:r>
              <a:rPr lang="en-US" smtClean="0"/>
              <a:t>"The 71-76 GHz, 81-86 GHz, and 92-95 GHz bands - which have wavelengths of about three to five millimeters - have never before been used commercially, and it was previously unclear how these bands could be used”</a:t>
            </a:r>
          </a:p>
          <a:p>
            <a:pPr lvl="2" eaLnBrk="1" hangingPunct="1">
              <a:lnSpc>
                <a:spcPct val="90000"/>
              </a:lnSpc>
            </a:pPr>
            <a:r>
              <a:rPr lang="en-US" smtClean="0"/>
              <a:t>“… this spectrum may ultimately be used commercially for high-speed wireless local area networks, broadband access systems for the Internet, point-to-point communications, and point-to-multipoint communications”</a:t>
            </a:r>
          </a:p>
        </p:txBody>
      </p:sp>
      <p:sp>
        <p:nvSpPr>
          <p:cNvPr id="131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1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C3E6CD-95A1-4A89-BCF7-CCEA4D226658}" type="slidenum">
              <a:rPr lang="en-US" smtClean="0"/>
              <a:pPr eaLnBrk="1" hangingPunct="1"/>
              <a:t>126</a:t>
            </a:fld>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71 to 95 GHz Details</a:t>
            </a:r>
          </a:p>
        </p:txBody>
      </p:sp>
      <p:sp>
        <p:nvSpPr>
          <p:cNvPr id="132099" name="Rectangle 3"/>
          <p:cNvSpPr>
            <a:spLocks noGrp="1" noChangeArrowheads="1"/>
          </p:cNvSpPr>
          <p:nvPr>
            <p:ph idx="1"/>
          </p:nvPr>
        </p:nvSpPr>
        <p:spPr/>
        <p:txBody>
          <a:bodyPr/>
          <a:lstStyle/>
          <a:p>
            <a:pPr eaLnBrk="1" hangingPunct="1">
              <a:lnSpc>
                <a:spcPct val="90000"/>
              </a:lnSpc>
            </a:pPr>
            <a:r>
              <a:rPr lang="en-US" smtClean="0"/>
              <a:t>In other words this would have to be a mesh network design, with the attendant cost and latency issues as are always present in this type of design</a:t>
            </a:r>
          </a:p>
          <a:p>
            <a:pPr eaLnBrk="1" hangingPunct="1">
              <a:lnSpc>
                <a:spcPct val="90000"/>
              </a:lnSpc>
            </a:pPr>
            <a:r>
              <a:rPr lang="en-US" smtClean="0"/>
              <a:t>These issues are discussed in more detail in the design chapter</a:t>
            </a:r>
          </a:p>
          <a:p>
            <a:pPr eaLnBrk="1" hangingPunct="1">
              <a:lnSpc>
                <a:spcPct val="90000"/>
              </a:lnSpc>
            </a:pPr>
            <a:r>
              <a:rPr lang="en-US" smtClean="0"/>
              <a:t>The FCC will also permit unlicensed inside use of the 92.0 to 94.0 GHz and 94.1 to 95.0 GHz ranges</a:t>
            </a:r>
          </a:p>
        </p:txBody>
      </p:sp>
      <p:sp>
        <p:nvSpPr>
          <p:cNvPr id="132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2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43FADF-52DA-412F-BBEB-729EE1512AAD}" type="slidenum">
              <a:rPr lang="en-US" smtClean="0"/>
              <a:pPr eaLnBrk="1" hangingPunct="1"/>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smtClean="0"/>
              <a:t>71 to 95 GHz Details</a:t>
            </a:r>
          </a:p>
        </p:txBody>
      </p:sp>
      <p:sp>
        <p:nvSpPr>
          <p:cNvPr id="133123" name="Content Placeholder 2"/>
          <p:cNvSpPr>
            <a:spLocks noGrp="1"/>
          </p:cNvSpPr>
          <p:nvPr>
            <p:ph idx="1"/>
          </p:nvPr>
        </p:nvSpPr>
        <p:spPr/>
        <p:txBody>
          <a:bodyPr/>
          <a:lstStyle/>
          <a:p>
            <a:pPr eaLnBrk="1" hangingPunct="1">
              <a:lnSpc>
                <a:spcPct val="90000"/>
              </a:lnSpc>
            </a:pPr>
            <a:r>
              <a:rPr lang="en-US" smtClean="0"/>
              <a:t>This use is governed by Part 15 and is based on the rules for the 57 to 64 GHz band</a:t>
            </a:r>
          </a:p>
        </p:txBody>
      </p:sp>
      <p:sp>
        <p:nvSpPr>
          <p:cNvPr id="133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CD8F44-1A44-4F49-85C7-B0B6FE6AD955}" type="slidenum">
              <a:rPr lang="en-US" smtClean="0"/>
              <a:pPr eaLnBrk="1" hangingPunct="1"/>
              <a:t>128</a:t>
            </a:fld>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mtClean="0"/>
              <a:t>Which One to Use</a:t>
            </a:r>
          </a:p>
        </p:txBody>
      </p:sp>
      <p:sp>
        <p:nvSpPr>
          <p:cNvPr id="134147" name="Rectangle 3"/>
          <p:cNvSpPr>
            <a:spLocks noGrp="1" noChangeArrowheads="1"/>
          </p:cNvSpPr>
          <p:nvPr>
            <p:ph idx="1"/>
          </p:nvPr>
        </p:nvSpPr>
        <p:spPr/>
        <p:txBody>
          <a:bodyPr/>
          <a:lstStyle/>
          <a:p>
            <a:pPr eaLnBrk="1" hangingPunct="1">
              <a:lnSpc>
                <a:spcPct val="90000"/>
              </a:lnSpc>
            </a:pPr>
            <a:r>
              <a:rPr lang="en-US" smtClean="0"/>
              <a:t>Which frequency to use depends</a:t>
            </a:r>
          </a:p>
          <a:p>
            <a:pPr eaLnBrk="1" hangingPunct="1">
              <a:lnSpc>
                <a:spcPct val="90000"/>
              </a:lnSpc>
            </a:pPr>
            <a:r>
              <a:rPr lang="en-US" smtClean="0"/>
              <a:t>For a wireless LAN the selection is somewhat simplified as one of the 802.11 standards are the only ones to consider</a:t>
            </a:r>
          </a:p>
          <a:p>
            <a:pPr eaLnBrk="1" hangingPunct="1">
              <a:lnSpc>
                <a:spcPct val="90000"/>
              </a:lnSpc>
            </a:pPr>
            <a:r>
              <a:rPr lang="en-US" smtClean="0"/>
              <a:t>This means either</a:t>
            </a:r>
          </a:p>
          <a:p>
            <a:pPr lvl="1" eaLnBrk="1" hangingPunct="1">
              <a:lnSpc>
                <a:spcPct val="90000"/>
              </a:lnSpc>
            </a:pPr>
            <a:r>
              <a:rPr lang="en-US" smtClean="0"/>
              <a:t>802.11b at 2.4 GHz</a:t>
            </a:r>
          </a:p>
          <a:p>
            <a:pPr lvl="1" eaLnBrk="1" hangingPunct="1">
              <a:lnSpc>
                <a:spcPct val="90000"/>
              </a:lnSpc>
            </a:pPr>
            <a:r>
              <a:rPr lang="en-US" smtClean="0"/>
              <a:t>802.11a at 5 GHz</a:t>
            </a:r>
          </a:p>
          <a:p>
            <a:pPr lvl="1" eaLnBrk="1" hangingPunct="1">
              <a:lnSpc>
                <a:spcPct val="90000"/>
              </a:lnSpc>
            </a:pPr>
            <a:r>
              <a:rPr lang="en-US" smtClean="0"/>
              <a:t>802.1g at 2.4 GHz</a:t>
            </a:r>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622EBE-4AAA-4BD8-B6DA-C492B398B43B}"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Licensed v Unlicensed</a:t>
            </a:r>
          </a:p>
        </p:txBody>
      </p:sp>
      <p:sp>
        <p:nvSpPr>
          <p:cNvPr id="15363" name="Content Placeholder 2"/>
          <p:cNvSpPr>
            <a:spLocks noGrp="1"/>
          </p:cNvSpPr>
          <p:nvPr>
            <p:ph idx="1"/>
          </p:nvPr>
        </p:nvSpPr>
        <p:spPr/>
        <p:txBody>
          <a:bodyPr/>
          <a:lstStyle/>
          <a:p>
            <a:pPr eaLnBrk="1" hangingPunct="1"/>
            <a:r>
              <a:rPr lang="en-US" smtClean="0"/>
              <a:t>Very strict rules apply to both sets of frequencies, making their use problematic in many cases</a:t>
            </a:r>
          </a:p>
          <a:p>
            <a:pPr eaLnBrk="1" hangingPunct="1"/>
            <a:r>
              <a:rPr lang="en-US" smtClean="0"/>
              <a:t>The frequencies that are licensed or unlicensed depend on the individual country</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8A6819-8D1C-458E-9CF7-185A542EBF10}"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smtClean="0"/>
              <a:t>Which One to Use</a:t>
            </a:r>
          </a:p>
        </p:txBody>
      </p:sp>
      <p:sp>
        <p:nvSpPr>
          <p:cNvPr id="135171" name="Content Placeholder 2"/>
          <p:cNvSpPr>
            <a:spLocks noGrp="1"/>
          </p:cNvSpPr>
          <p:nvPr>
            <p:ph idx="1"/>
          </p:nvPr>
        </p:nvSpPr>
        <p:spPr/>
        <p:txBody>
          <a:bodyPr/>
          <a:lstStyle/>
          <a:p>
            <a:pPr eaLnBrk="1" hangingPunct="1">
              <a:lnSpc>
                <a:spcPct val="90000"/>
              </a:lnSpc>
            </a:pPr>
            <a:r>
              <a:rPr lang="en-US" smtClean="0"/>
              <a:t>In the wireless MAN, at least for unlicensed systems, most use 2.4, 5.3, or 5.8 GHz in the United States</a:t>
            </a:r>
          </a:p>
          <a:p>
            <a:pPr eaLnBrk="1" hangingPunct="1"/>
            <a:r>
              <a:rPr lang="en-US" smtClean="0"/>
              <a:t>2.4 GHz systems are widely deployed now as the systems are inexpensive, but these systems were designed for indoor short range use</a:t>
            </a:r>
          </a:p>
        </p:txBody>
      </p:sp>
      <p:sp>
        <p:nvSpPr>
          <p:cNvPr id="135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5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79A8FE-EB2A-4495-A573-CA1591979ACB}" type="slidenum">
              <a:rPr lang="en-US" smtClean="0"/>
              <a:pPr eaLnBrk="1" hangingPunct="1"/>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mtClean="0"/>
              <a:t>Which One to Use</a:t>
            </a:r>
          </a:p>
        </p:txBody>
      </p:sp>
      <p:sp>
        <p:nvSpPr>
          <p:cNvPr id="136195" name="Rectangle 3"/>
          <p:cNvSpPr>
            <a:spLocks noGrp="1" noChangeArrowheads="1"/>
          </p:cNvSpPr>
          <p:nvPr>
            <p:ph idx="1"/>
          </p:nvPr>
        </p:nvSpPr>
        <p:spPr/>
        <p:txBody>
          <a:bodyPr/>
          <a:lstStyle/>
          <a:p>
            <a:pPr eaLnBrk="1" hangingPunct="1"/>
            <a:r>
              <a:rPr lang="en-US" smtClean="0"/>
              <a:t>In comparison 5 GHz frequencies have</a:t>
            </a:r>
          </a:p>
          <a:p>
            <a:pPr lvl="1" eaLnBrk="1" hangingPunct="1"/>
            <a:r>
              <a:rPr lang="en-US" smtClean="0"/>
              <a:t>More bandwidth</a:t>
            </a:r>
          </a:p>
          <a:p>
            <a:pPr lvl="1" eaLnBrk="1" hangingPunct="1"/>
            <a:r>
              <a:rPr lang="en-US" smtClean="0"/>
              <a:t>More equipment designed for outdoor wireless use</a:t>
            </a:r>
          </a:p>
          <a:p>
            <a:pPr lvl="1" eaLnBrk="1" hangingPunct="1"/>
            <a:r>
              <a:rPr lang="en-US" smtClean="0"/>
              <a:t>Often more power without amps</a:t>
            </a:r>
          </a:p>
          <a:p>
            <a:pPr lvl="1" eaLnBrk="1" hangingPunct="1"/>
            <a:r>
              <a:rPr lang="en-US" smtClean="0"/>
              <a:t>Polling and other protocols better suited for the job</a:t>
            </a:r>
          </a:p>
          <a:p>
            <a:pPr lvl="1" eaLnBrk="1" hangingPunct="1"/>
            <a:r>
              <a:rPr lang="en-US" smtClean="0"/>
              <a:t>Less congested band in many cases</a:t>
            </a:r>
          </a:p>
        </p:txBody>
      </p:sp>
      <p:sp>
        <p:nvSpPr>
          <p:cNvPr id="1361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61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3722CF-F6B9-4DF1-B5A0-C3A1C50678D4}"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mtClean="0"/>
              <a:t>Which One to Use</a:t>
            </a:r>
          </a:p>
        </p:txBody>
      </p:sp>
      <p:sp>
        <p:nvSpPr>
          <p:cNvPr id="137219" name="Content Placeholder 2"/>
          <p:cNvSpPr>
            <a:spLocks noGrp="1"/>
          </p:cNvSpPr>
          <p:nvPr>
            <p:ph idx="1"/>
          </p:nvPr>
        </p:nvSpPr>
        <p:spPr/>
        <p:txBody>
          <a:bodyPr/>
          <a:lstStyle/>
          <a:p>
            <a:pPr lvl="1" eaLnBrk="1" hangingPunct="1"/>
            <a:r>
              <a:rPr lang="en-US" smtClean="0"/>
              <a:t>Often more scalable since the band allows higher EIRP at the client end</a:t>
            </a:r>
          </a:p>
          <a:p>
            <a:pPr eaLnBrk="1" hangingPunct="1"/>
            <a:r>
              <a:rPr lang="en-US" smtClean="0"/>
              <a:t>Outside the United States the 3.5 GHz frequency is very widely used</a:t>
            </a:r>
          </a:p>
        </p:txBody>
      </p:sp>
      <p:sp>
        <p:nvSpPr>
          <p:cNvPr id="137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5AEFC9-8FF9-47E3-A4F2-853F12F41E59}" type="slidenum">
              <a:rPr lang="en-US" smtClean="0"/>
              <a:pPr eaLnBrk="1" hangingPunct="1"/>
              <a:t>132</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Licensed v Unlicensed</a:t>
            </a:r>
          </a:p>
        </p:txBody>
      </p:sp>
      <p:sp>
        <p:nvSpPr>
          <p:cNvPr id="16387" name="Rectangle 3"/>
          <p:cNvSpPr>
            <a:spLocks noGrp="1" noChangeArrowheads="1"/>
          </p:cNvSpPr>
          <p:nvPr>
            <p:ph idx="1"/>
          </p:nvPr>
        </p:nvSpPr>
        <p:spPr/>
        <p:txBody>
          <a:bodyPr/>
          <a:lstStyle/>
          <a:p>
            <a:pPr eaLnBrk="1" hangingPunct="1">
              <a:lnSpc>
                <a:spcPct val="90000"/>
              </a:lnSpc>
            </a:pPr>
            <a:r>
              <a:rPr lang="en-US" smtClean="0"/>
              <a:t>Deploying a system using an unlicensed band is quicker and less expensive, but keep in mind the rules covering unlicensed spectrum commonly state</a:t>
            </a:r>
          </a:p>
          <a:p>
            <a:pPr eaLnBrk="1" hangingPunct="1">
              <a:lnSpc>
                <a:spcPct val="90000"/>
              </a:lnSpc>
            </a:pPr>
            <a:r>
              <a:rPr lang="en-US" smtClean="0"/>
              <a:t>As the FCC in the United States of America says</a:t>
            </a:r>
          </a:p>
          <a:p>
            <a:pPr lvl="1" eaLnBrk="1" hangingPunct="1">
              <a:lnSpc>
                <a:spcPct val="90000"/>
              </a:lnSpc>
            </a:pPr>
            <a:r>
              <a:rPr lang="en-US" smtClean="0"/>
              <a:t>“As a general condition, Part 15 devices may not cause harmful interference to authorized radio services and must accept any interference that they receive”</a:t>
            </a:r>
          </a:p>
        </p:txBody>
      </p:sp>
      <p:sp>
        <p:nvSpPr>
          <p:cNvPr id="16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63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469BC0-7E26-4C28-BF8F-5A5EFC2525DB}"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Licensed v Unlicensed</a:t>
            </a:r>
          </a:p>
        </p:txBody>
      </p:sp>
      <p:sp>
        <p:nvSpPr>
          <p:cNvPr id="17411" name="Content Placeholder 2"/>
          <p:cNvSpPr>
            <a:spLocks noGrp="1"/>
          </p:cNvSpPr>
          <p:nvPr>
            <p:ph idx="1"/>
          </p:nvPr>
        </p:nvSpPr>
        <p:spPr/>
        <p:txBody>
          <a:bodyPr/>
          <a:lstStyle/>
          <a:p>
            <a:pPr eaLnBrk="1" hangingPunct="1">
              <a:lnSpc>
                <a:spcPct val="90000"/>
              </a:lnSpc>
            </a:pPr>
            <a:r>
              <a:rPr lang="en-US" smtClean="0"/>
              <a:t>In most cases the use of unlicensed radio frequency spectrum for data networks is a secondary use</a:t>
            </a:r>
          </a:p>
          <a:p>
            <a:pPr eaLnBrk="1" hangingPunct="1">
              <a:lnSpc>
                <a:spcPct val="90000"/>
              </a:lnSpc>
            </a:pPr>
            <a:r>
              <a:rPr lang="en-US" smtClean="0"/>
              <a:t>Primary users, which often includes amateur radio hobbyists, may interfere at will</a:t>
            </a:r>
          </a:p>
          <a:p>
            <a:pPr eaLnBrk="1" hangingPunct="1">
              <a:lnSpc>
                <a:spcPct val="90000"/>
              </a:lnSpc>
            </a:pPr>
            <a:r>
              <a:rPr lang="en-US" smtClean="0"/>
              <a:t>This also includes any competitors who may offer service in the same area</a:t>
            </a:r>
          </a:p>
          <a:p>
            <a:pPr eaLnBrk="1" hangingPunct="1">
              <a:lnSpc>
                <a:spcPct val="90000"/>
              </a:lnSpc>
            </a:pPr>
            <a:r>
              <a:rPr lang="en-US" smtClean="0"/>
              <a:t>There is no legal recourse to address this</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EF0479-951C-43F5-BDE8-7A10B94A9E50}"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Licensed Frequencies</a:t>
            </a:r>
          </a:p>
        </p:txBody>
      </p:sp>
      <p:sp>
        <p:nvSpPr>
          <p:cNvPr id="18435" name="Rectangle 3"/>
          <p:cNvSpPr>
            <a:spLocks noGrp="1" noChangeArrowheads="1"/>
          </p:cNvSpPr>
          <p:nvPr>
            <p:ph idx="1"/>
          </p:nvPr>
        </p:nvSpPr>
        <p:spPr/>
        <p:txBody>
          <a:bodyPr/>
          <a:lstStyle/>
          <a:p>
            <a:pPr eaLnBrk="1" hangingPunct="1"/>
            <a:r>
              <a:rPr lang="en-US" smtClean="0"/>
              <a:t>Common licensed frequencies include</a:t>
            </a:r>
          </a:p>
          <a:p>
            <a:pPr lvl="1" eaLnBrk="1" hangingPunct="1"/>
            <a:r>
              <a:rPr lang="en-US" smtClean="0"/>
              <a:t>900 MHz</a:t>
            </a:r>
          </a:p>
          <a:p>
            <a:pPr lvl="2" eaLnBrk="1" hangingPunct="1"/>
            <a:r>
              <a:rPr lang="en-US" smtClean="0"/>
              <a:t>United States</a:t>
            </a:r>
          </a:p>
          <a:p>
            <a:pPr lvl="1" eaLnBrk="1" hangingPunct="1"/>
            <a:r>
              <a:rPr lang="en-US" smtClean="0"/>
              <a:t>2.3 GHz</a:t>
            </a:r>
          </a:p>
          <a:p>
            <a:pPr lvl="2" eaLnBrk="1" hangingPunct="1"/>
            <a:r>
              <a:rPr lang="en-US" smtClean="0"/>
              <a:t>United States</a:t>
            </a:r>
          </a:p>
          <a:p>
            <a:pPr lvl="1" eaLnBrk="1" hangingPunct="1"/>
            <a:r>
              <a:rPr lang="en-US" smtClean="0"/>
              <a:t>2.5 to 2.6 GHz</a:t>
            </a:r>
          </a:p>
          <a:p>
            <a:pPr lvl="2" eaLnBrk="1" hangingPunct="1"/>
            <a:r>
              <a:rPr lang="en-US" smtClean="0"/>
              <a:t>United States and other countries, such as Europe, South America, Canada, Far East</a:t>
            </a:r>
          </a:p>
        </p:txBody>
      </p:sp>
      <p:sp>
        <p:nvSpPr>
          <p:cNvPr id="184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8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9D8F62-AFAA-4607-BEFA-6B07E517FA1A}"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Licensed Frequencies</a:t>
            </a:r>
          </a:p>
        </p:txBody>
      </p:sp>
      <p:sp>
        <p:nvSpPr>
          <p:cNvPr id="19459" name="Content Placeholder 2"/>
          <p:cNvSpPr>
            <a:spLocks noGrp="1"/>
          </p:cNvSpPr>
          <p:nvPr>
            <p:ph idx="1"/>
          </p:nvPr>
        </p:nvSpPr>
        <p:spPr/>
        <p:txBody>
          <a:bodyPr/>
          <a:lstStyle/>
          <a:p>
            <a:pPr lvl="1" eaLnBrk="1" hangingPunct="1"/>
            <a:r>
              <a:rPr lang="en-US" smtClean="0"/>
              <a:t>3.5 GHz</a:t>
            </a:r>
          </a:p>
          <a:p>
            <a:pPr lvl="2" eaLnBrk="1" hangingPunct="1"/>
            <a:r>
              <a:rPr lang="en-US" smtClean="0"/>
              <a:t>Europe, South America, Canada, Far East</a:t>
            </a:r>
          </a:p>
          <a:p>
            <a:pPr lvl="1" eaLnBrk="1" hangingPunct="1"/>
            <a:r>
              <a:rPr lang="en-US" smtClean="0"/>
              <a:t>6 GHz</a:t>
            </a:r>
          </a:p>
          <a:p>
            <a:pPr lvl="2" eaLnBrk="1" hangingPunct="1"/>
            <a:r>
              <a:rPr lang="en-US" smtClean="0"/>
              <a:t>United States</a:t>
            </a:r>
          </a:p>
          <a:p>
            <a:pPr lvl="1" eaLnBrk="1" hangingPunct="1"/>
            <a:r>
              <a:rPr lang="en-US" smtClean="0"/>
              <a:t>10.5 GHz</a:t>
            </a:r>
          </a:p>
          <a:p>
            <a:pPr lvl="2" eaLnBrk="1" hangingPunct="1"/>
            <a:r>
              <a:rPr lang="en-US" smtClean="0"/>
              <a:t>Europe, South America, Canada, Far East</a:t>
            </a:r>
          </a:p>
          <a:p>
            <a:pPr lvl="1" eaLnBrk="1" hangingPunct="1"/>
            <a:r>
              <a:rPr lang="en-US" smtClean="0"/>
              <a:t>11 GHz</a:t>
            </a:r>
          </a:p>
          <a:p>
            <a:pPr lvl="2" eaLnBrk="1" hangingPunct="1"/>
            <a:r>
              <a:rPr lang="en-US" smtClean="0"/>
              <a:t>United States</a:t>
            </a:r>
          </a:p>
          <a:p>
            <a:pPr lvl="1" eaLnBrk="1" hangingPunct="1"/>
            <a:r>
              <a:rPr lang="en-US" smtClean="0"/>
              <a:t>18 GHz</a:t>
            </a:r>
          </a:p>
          <a:p>
            <a:pPr lvl="2" eaLnBrk="1" hangingPunct="1"/>
            <a:r>
              <a:rPr lang="en-US" smtClean="0"/>
              <a:t>United States</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FAAA5D-263C-4E43-932A-E09BCAEF61B0}"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Licensed Frequencies</a:t>
            </a:r>
          </a:p>
        </p:txBody>
      </p:sp>
      <p:sp>
        <p:nvSpPr>
          <p:cNvPr id="20483" name="Rectangle 3"/>
          <p:cNvSpPr>
            <a:spLocks noGrp="1" noChangeArrowheads="1"/>
          </p:cNvSpPr>
          <p:nvPr>
            <p:ph idx="1"/>
          </p:nvPr>
        </p:nvSpPr>
        <p:spPr/>
        <p:txBody>
          <a:bodyPr/>
          <a:lstStyle/>
          <a:p>
            <a:pPr lvl="1" eaLnBrk="1" hangingPunct="1"/>
            <a:r>
              <a:rPr lang="en-US" smtClean="0"/>
              <a:t>23 GHz</a:t>
            </a:r>
          </a:p>
          <a:p>
            <a:pPr lvl="2" eaLnBrk="1" hangingPunct="1"/>
            <a:r>
              <a:rPr lang="en-US" smtClean="0"/>
              <a:t>United States</a:t>
            </a:r>
          </a:p>
          <a:p>
            <a:pPr lvl="1" eaLnBrk="1" hangingPunct="1"/>
            <a:r>
              <a:rPr lang="en-US" smtClean="0"/>
              <a:t>24 GHz</a:t>
            </a:r>
          </a:p>
          <a:p>
            <a:pPr lvl="2" eaLnBrk="1" hangingPunct="1"/>
            <a:r>
              <a:rPr lang="en-US" smtClean="0"/>
              <a:t>United States</a:t>
            </a:r>
          </a:p>
          <a:p>
            <a:pPr lvl="1" eaLnBrk="1" hangingPunct="1"/>
            <a:r>
              <a:rPr lang="en-US" smtClean="0"/>
              <a:t>26 GHz</a:t>
            </a:r>
          </a:p>
          <a:p>
            <a:pPr lvl="2" eaLnBrk="1" hangingPunct="1"/>
            <a:r>
              <a:rPr lang="en-US" smtClean="0"/>
              <a:t>Europe, South America, Canada, Far East</a:t>
            </a:r>
          </a:p>
          <a:p>
            <a:pPr lvl="1" eaLnBrk="1" hangingPunct="1"/>
            <a:r>
              <a:rPr lang="en-US" smtClean="0"/>
              <a:t>28 GHz</a:t>
            </a:r>
          </a:p>
          <a:p>
            <a:pPr lvl="2" eaLnBrk="1" hangingPunct="1"/>
            <a:r>
              <a:rPr lang="en-US" smtClean="0"/>
              <a:t>United States and Europe</a:t>
            </a:r>
          </a:p>
        </p:txBody>
      </p:sp>
      <p:sp>
        <p:nvSpPr>
          <p:cNvPr id="204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04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9969C4-20A9-4C0D-BB58-DE430ADD84C4}"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Licensed Frequencies</a:t>
            </a:r>
          </a:p>
        </p:txBody>
      </p:sp>
      <p:sp>
        <p:nvSpPr>
          <p:cNvPr id="21507" name="Rectangle 3"/>
          <p:cNvSpPr>
            <a:spLocks noGrp="1" noChangeArrowheads="1"/>
          </p:cNvSpPr>
          <p:nvPr>
            <p:ph idx="1"/>
          </p:nvPr>
        </p:nvSpPr>
        <p:spPr/>
        <p:txBody>
          <a:bodyPr/>
          <a:lstStyle/>
          <a:p>
            <a:pPr lvl="1" eaLnBrk="1" hangingPunct="1"/>
            <a:r>
              <a:rPr lang="en-US" smtClean="0"/>
              <a:t>39 GHz</a:t>
            </a:r>
          </a:p>
          <a:p>
            <a:pPr lvl="2" eaLnBrk="1" hangingPunct="1"/>
            <a:r>
              <a:rPr lang="en-US" smtClean="0"/>
              <a:t>United States</a:t>
            </a:r>
          </a:p>
          <a:p>
            <a:pPr lvl="1" eaLnBrk="1" hangingPunct="1"/>
            <a:r>
              <a:rPr lang="en-US" smtClean="0"/>
              <a:t>40 GHz</a:t>
            </a:r>
          </a:p>
          <a:p>
            <a:pPr lvl="2" eaLnBrk="1" hangingPunct="1"/>
            <a:r>
              <a:rPr lang="en-US" smtClean="0"/>
              <a:t>Europe</a:t>
            </a:r>
          </a:p>
          <a:p>
            <a:pPr eaLnBrk="1" hangingPunct="1"/>
            <a:r>
              <a:rPr lang="en-US" smtClean="0"/>
              <a:t>Potential licensed bands are</a:t>
            </a:r>
          </a:p>
          <a:p>
            <a:pPr lvl="1" eaLnBrk="1" hangingPunct="1"/>
            <a:r>
              <a:rPr lang="en-US" smtClean="0"/>
              <a:t>700 MHz</a:t>
            </a:r>
          </a:p>
          <a:p>
            <a:pPr lvl="2" eaLnBrk="1" hangingPunct="1"/>
            <a:r>
              <a:rPr lang="en-US" smtClean="0"/>
              <a:t>United States</a:t>
            </a:r>
          </a:p>
          <a:p>
            <a:pPr lvl="1" eaLnBrk="1" hangingPunct="1"/>
            <a:r>
              <a:rPr lang="en-US" smtClean="0"/>
              <a:t>1700 MHz</a:t>
            </a:r>
          </a:p>
          <a:p>
            <a:pPr lvl="2" eaLnBrk="1" hangingPunct="1"/>
            <a:r>
              <a:rPr lang="en-US" smtClean="0"/>
              <a:t>United States</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0F6B56-73F0-453F-8723-DFEC925CE662}"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The Electromagnetic Spectrum</a:t>
            </a:r>
          </a:p>
        </p:txBody>
      </p:sp>
      <p:sp>
        <p:nvSpPr>
          <p:cNvPr id="4099" name="Rectangle 3"/>
          <p:cNvSpPr>
            <a:spLocks noGrp="1" noChangeArrowheads="1"/>
          </p:cNvSpPr>
          <p:nvPr>
            <p:ph idx="1"/>
          </p:nvPr>
        </p:nvSpPr>
        <p:spPr/>
        <p:txBody>
          <a:bodyPr/>
          <a:lstStyle/>
          <a:p>
            <a:pPr eaLnBrk="1" hangingPunct="1"/>
            <a:r>
              <a:rPr lang="en-US" smtClean="0"/>
              <a:t>Radio waves are part of the electromagnetic spectrum</a:t>
            </a:r>
          </a:p>
          <a:p>
            <a:pPr eaLnBrk="1" hangingPunct="1"/>
            <a:r>
              <a:rPr lang="en-US" smtClean="0"/>
              <a:t>The electromagnetic spectrum is used to describe radiation or energy that spreads out as it travels</a:t>
            </a:r>
          </a:p>
          <a:p>
            <a:pPr eaLnBrk="1" hangingPunct="1"/>
            <a:r>
              <a:rPr lang="en-US" smtClean="0"/>
              <a:t>Visible light and radio waves are two examples of electromagnetic radiation </a:t>
            </a:r>
          </a:p>
          <a:p>
            <a:pPr eaLnBrk="1" hangingPunct="1"/>
            <a:r>
              <a:rPr lang="en-US" smtClean="0"/>
              <a:t>This spectrum covers a wide range</a:t>
            </a:r>
          </a:p>
        </p:txBody>
      </p:sp>
      <p:sp>
        <p:nvSpPr>
          <p:cNvPr id="4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AF47D1-B4C7-4265-ACA4-6B9517528E9D}" type="slidenum">
              <a:rPr lang="en-US" smtClean="0"/>
              <a:pP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Licensed Frequencies</a:t>
            </a:r>
          </a:p>
        </p:txBody>
      </p:sp>
      <p:sp>
        <p:nvSpPr>
          <p:cNvPr id="22531" name="Content Placeholder 2"/>
          <p:cNvSpPr>
            <a:spLocks noGrp="1"/>
          </p:cNvSpPr>
          <p:nvPr>
            <p:ph idx="1"/>
          </p:nvPr>
        </p:nvSpPr>
        <p:spPr/>
        <p:txBody>
          <a:bodyPr/>
          <a:lstStyle/>
          <a:p>
            <a:pPr lvl="1" eaLnBrk="1" hangingPunct="1"/>
            <a:r>
              <a:rPr lang="en-US" smtClean="0"/>
              <a:t>2100 MHz</a:t>
            </a:r>
          </a:p>
          <a:p>
            <a:pPr lvl="2" eaLnBrk="1" hangingPunct="1"/>
            <a:r>
              <a:rPr lang="en-US" smtClean="0"/>
              <a:t>United States</a:t>
            </a:r>
          </a:p>
          <a:p>
            <a:pPr lvl="1" eaLnBrk="1" hangingPunct="1"/>
            <a:r>
              <a:rPr lang="en-US" smtClean="0"/>
              <a:t>12 GHz</a:t>
            </a:r>
          </a:p>
          <a:p>
            <a:pPr lvl="2" eaLnBrk="1" hangingPunct="1"/>
            <a:r>
              <a:rPr lang="en-US" smtClean="0"/>
              <a:t>United States</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CD93D9-AFFF-416B-B6DE-4B41AEA31FC7}"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Unlicensed Frequencies</a:t>
            </a:r>
          </a:p>
        </p:txBody>
      </p:sp>
      <p:sp>
        <p:nvSpPr>
          <p:cNvPr id="23555" name="Rectangle 3"/>
          <p:cNvSpPr>
            <a:spLocks noGrp="1" noChangeArrowheads="1"/>
          </p:cNvSpPr>
          <p:nvPr>
            <p:ph idx="1"/>
          </p:nvPr>
        </p:nvSpPr>
        <p:spPr/>
        <p:txBody>
          <a:bodyPr/>
          <a:lstStyle/>
          <a:p>
            <a:pPr eaLnBrk="1" hangingPunct="1"/>
            <a:r>
              <a:rPr lang="en-US" smtClean="0"/>
              <a:t>Common unlicensed bands include</a:t>
            </a:r>
          </a:p>
          <a:p>
            <a:pPr lvl="1" eaLnBrk="1" hangingPunct="1"/>
            <a:r>
              <a:rPr lang="en-US" smtClean="0"/>
              <a:t>900 MHz</a:t>
            </a:r>
          </a:p>
          <a:p>
            <a:pPr lvl="2" eaLnBrk="1" hangingPunct="1"/>
            <a:r>
              <a:rPr lang="en-US" smtClean="0"/>
              <a:t>United States, Canada, Australia, New Zealand, most of the Pacific Rim countries, and most of Latin America</a:t>
            </a:r>
          </a:p>
          <a:p>
            <a:pPr lvl="1" eaLnBrk="1" hangingPunct="1"/>
            <a:r>
              <a:rPr lang="en-US" smtClean="0"/>
              <a:t>2.4 GHz</a:t>
            </a:r>
          </a:p>
          <a:p>
            <a:pPr lvl="2" eaLnBrk="1" hangingPunct="1"/>
            <a:r>
              <a:rPr lang="en-US" smtClean="0"/>
              <a:t>Everywhere one way or the other</a:t>
            </a:r>
          </a:p>
          <a:p>
            <a:pPr lvl="1" eaLnBrk="1" hangingPunct="1"/>
            <a:r>
              <a:rPr lang="en-US" smtClean="0"/>
              <a:t>5 GHz</a:t>
            </a:r>
          </a:p>
          <a:p>
            <a:pPr lvl="2" eaLnBrk="1" hangingPunct="1"/>
            <a:r>
              <a:rPr lang="en-US" smtClean="0"/>
              <a:t>United States, Canada, and Europe</a:t>
            </a:r>
          </a:p>
        </p:txBody>
      </p:sp>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8AEE50-1149-4C83-B1DE-ADA1B7C735FA}"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Unlicensed Frequencies</a:t>
            </a:r>
          </a:p>
        </p:txBody>
      </p:sp>
      <p:sp>
        <p:nvSpPr>
          <p:cNvPr id="24579" name="Rectangle 3"/>
          <p:cNvSpPr>
            <a:spLocks noGrp="1" noChangeArrowheads="1"/>
          </p:cNvSpPr>
          <p:nvPr>
            <p:ph idx="1"/>
          </p:nvPr>
        </p:nvSpPr>
        <p:spPr/>
        <p:txBody>
          <a:bodyPr/>
          <a:lstStyle/>
          <a:p>
            <a:pPr lvl="1" eaLnBrk="1" hangingPunct="1"/>
            <a:r>
              <a:rPr lang="en-US" smtClean="0"/>
              <a:t>24 GHz</a:t>
            </a:r>
          </a:p>
          <a:p>
            <a:pPr lvl="2" eaLnBrk="1" hangingPunct="1"/>
            <a:r>
              <a:rPr lang="en-US" smtClean="0"/>
              <a:t>United States</a:t>
            </a:r>
          </a:p>
          <a:p>
            <a:pPr lvl="1" eaLnBrk="1" hangingPunct="1"/>
            <a:r>
              <a:rPr lang="en-US" smtClean="0"/>
              <a:t>60 GHz</a:t>
            </a:r>
          </a:p>
          <a:p>
            <a:pPr lvl="2" eaLnBrk="1" hangingPunct="1"/>
            <a:r>
              <a:rPr lang="en-US" smtClean="0"/>
              <a:t>United States</a:t>
            </a:r>
          </a:p>
          <a:p>
            <a:pPr eaLnBrk="1" hangingPunct="1"/>
            <a:r>
              <a:rPr lang="en-US" smtClean="0"/>
              <a:t>Potential unlicensed bands are</a:t>
            </a:r>
          </a:p>
          <a:p>
            <a:pPr lvl="1" eaLnBrk="1" hangingPunct="1"/>
            <a:r>
              <a:rPr lang="en-US" smtClean="0"/>
              <a:t>3560 to 3700 MHz</a:t>
            </a:r>
          </a:p>
          <a:p>
            <a:pPr lvl="2" eaLnBrk="1" hangingPunct="1"/>
            <a:r>
              <a:rPr lang="en-US" smtClean="0"/>
              <a:t>United States</a:t>
            </a:r>
          </a:p>
          <a:p>
            <a:pPr lvl="1" eaLnBrk="1" hangingPunct="1"/>
            <a:r>
              <a:rPr lang="en-US" smtClean="0"/>
              <a:t>71 to 95 GHz</a:t>
            </a:r>
          </a:p>
          <a:p>
            <a:pPr lvl="2" eaLnBrk="1" hangingPunct="1"/>
            <a:r>
              <a:rPr lang="en-US" smtClean="0"/>
              <a:t>United States</a:t>
            </a:r>
          </a:p>
        </p:txBody>
      </p:sp>
      <p:sp>
        <p:nvSpPr>
          <p:cNvPr id="245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45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1DBB67-B600-4B16-A19C-97F6BC522061}"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2.4 GHz in Relation</a:t>
            </a: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2B3DE9-B1AD-49EF-8CD0-FA343EA51B77}" type="slidenum">
              <a:rPr lang="en-US" smtClean="0"/>
              <a:pPr eaLnBrk="1" hangingPunct="1"/>
              <a:t>23</a:t>
            </a:fld>
            <a:endParaRPr lang="en-US" smtClean="0"/>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l="27554" t="21831" r="6116" b="26913"/>
          <a:stretch>
            <a:fillRect/>
          </a:stretch>
        </p:blipFill>
        <p:spPr bwMode="auto">
          <a:xfrm>
            <a:off x="1544638" y="1633538"/>
            <a:ext cx="6100762"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5 GHz in Relation</a:t>
            </a:r>
          </a:p>
        </p:txBody>
      </p:sp>
      <p:sp>
        <p:nvSpPr>
          <p:cNvPr id="266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6DDE58-38A5-41B9-8F53-F817E1B4CC80}" type="slidenum">
              <a:rPr lang="en-US" smtClean="0"/>
              <a:pPr eaLnBrk="1" hangingPunct="1"/>
              <a:t>24</a:t>
            </a:fld>
            <a:endParaRPr lang="en-US" smtClean="0"/>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l="30328" t="27211" r="5864" b="29062"/>
          <a:stretch>
            <a:fillRect/>
          </a:stretch>
        </p:blipFill>
        <p:spPr bwMode="auto">
          <a:xfrm>
            <a:off x="1693863" y="1603375"/>
            <a:ext cx="58007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Unlicensed Frequencies</a:t>
            </a:r>
          </a:p>
        </p:txBody>
      </p:sp>
      <p:sp>
        <p:nvSpPr>
          <p:cNvPr id="27651" name="Rectangle 3"/>
          <p:cNvSpPr>
            <a:spLocks noGrp="1" noChangeArrowheads="1"/>
          </p:cNvSpPr>
          <p:nvPr>
            <p:ph idx="1"/>
          </p:nvPr>
        </p:nvSpPr>
        <p:spPr/>
        <p:txBody>
          <a:bodyPr/>
          <a:lstStyle/>
          <a:p>
            <a:pPr eaLnBrk="1" hangingPunct="1"/>
            <a:r>
              <a:rPr lang="en-US" smtClean="0"/>
              <a:t>In the United States of America the FCC – Federal Communications Commission controls the radio frequency spectrum</a:t>
            </a:r>
          </a:p>
          <a:p>
            <a:pPr eaLnBrk="1" hangingPunct="1"/>
            <a:r>
              <a:rPr lang="en-US" smtClean="0"/>
              <a:t>The FCC first authorized unlicensed use of the airwaves for broadband wireless transmission in 1985</a:t>
            </a:r>
          </a:p>
        </p:txBody>
      </p:sp>
      <p:sp>
        <p:nvSpPr>
          <p:cNvPr id="276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76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925F2A-653F-47FA-A29A-3C22FA2D5FCC}"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Unlicensed Frequencies</a:t>
            </a:r>
          </a:p>
        </p:txBody>
      </p:sp>
      <p:sp>
        <p:nvSpPr>
          <p:cNvPr id="28675" name="Content Placeholder 2"/>
          <p:cNvSpPr>
            <a:spLocks noGrp="1"/>
          </p:cNvSpPr>
          <p:nvPr>
            <p:ph idx="1"/>
          </p:nvPr>
        </p:nvSpPr>
        <p:spPr/>
        <p:txBody>
          <a:bodyPr/>
          <a:lstStyle/>
          <a:p>
            <a:pPr eaLnBrk="1" hangingPunct="1"/>
            <a:r>
              <a:rPr lang="en-US" smtClean="0"/>
              <a:t>The basic requirements for any unlicensed system are</a:t>
            </a:r>
          </a:p>
          <a:p>
            <a:pPr lvl="1" eaLnBrk="1" hangingPunct="1"/>
            <a:r>
              <a:rPr lang="en-US" smtClean="0"/>
              <a:t>Low power output</a:t>
            </a:r>
          </a:p>
          <a:p>
            <a:pPr lvl="1" eaLnBrk="1" hangingPunct="1"/>
            <a:r>
              <a:rPr lang="en-US" smtClean="0"/>
              <a:t>Spread spectrum modulation</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878E86-80EB-4469-8080-38979E7372D0}"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Unlicensed Frequencies In Use</a:t>
            </a:r>
          </a:p>
        </p:txBody>
      </p:sp>
      <p:sp>
        <p:nvSpPr>
          <p:cNvPr id="29699" name="Rectangle 3"/>
          <p:cNvSpPr>
            <a:spLocks noGrp="1" noChangeArrowheads="1"/>
          </p:cNvSpPr>
          <p:nvPr>
            <p:ph idx="1"/>
          </p:nvPr>
        </p:nvSpPr>
        <p:spPr/>
        <p:txBody>
          <a:bodyPr/>
          <a:lstStyle/>
          <a:p>
            <a:pPr eaLnBrk="1" hangingPunct="1"/>
            <a:r>
              <a:rPr lang="en-US" smtClean="0"/>
              <a:t>There are three unlicensed frequency bands currently in use in the United States</a:t>
            </a:r>
          </a:p>
          <a:p>
            <a:pPr lvl="1" eaLnBrk="1" hangingPunct="1"/>
            <a:r>
              <a:rPr lang="en-US" smtClean="0"/>
              <a:t>900 to 928 MHz</a:t>
            </a:r>
          </a:p>
          <a:p>
            <a:pPr lvl="1" eaLnBrk="1" hangingPunct="1"/>
            <a:r>
              <a:rPr lang="en-US" smtClean="0"/>
              <a:t>2.4000 to 2.4835 GHz</a:t>
            </a:r>
          </a:p>
          <a:p>
            <a:pPr lvl="1" eaLnBrk="1" hangingPunct="1"/>
            <a:r>
              <a:rPr lang="en-US" smtClean="0"/>
              <a:t>5.1500 to 5.825 GHz</a:t>
            </a: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9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4C5B00-E8BB-4344-B2E6-F5FD3AEDB2FE}"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Unlicensed Frequencies</a:t>
            </a:r>
          </a:p>
        </p:txBody>
      </p:sp>
      <p:sp>
        <p:nvSpPr>
          <p:cNvPr id="30723" name="Content Placeholder 2"/>
          <p:cNvSpPr>
            <a:spLocks noGrp="1"/>
          </p:cNvSpPr>
          <p:nvPr>
            <p:ph idx="1"/>
          </p:nvPr>
        </p:nvSpPr>
        <p:spPr/>
        <p:txBody>
          <a:bodyPr/>
          <a:lstStyle/>
          <a:p>
            <a:pPr eaLnBrk="1" hangingPunct="1"/>
            <a:r>
              <a:rPr lang="en-US" smtClean="0"/>
              <a:t>There are several potential bands as well</a:t>
            </a:r>
          </a:p>
          <a:p>
            <a:pPr lvl="1" eaLnBrk="1" hangingPunct="1"/>
            <a:r>
              <a:rPr lang="en-US" smtClean="0"/>
              <a:t>60 GHz</a:t>
            </a:r>
          </a:p>
          <a:p>
            <a:pPr lvl="1" eaLnBrk="1" hangingPunct="1"/>
            <a:r>
              <a:rPr lang="en-US" smtClean="0"/>
              <a:t>71 GHz to 76 GHz</a:t>
            </a:r>
          </a:p>
          <a:p>
            <a:pPr lvl="1" eaLnBrk="1" hangingPunct="1"/>
            <a:r>
              <a:rPr lang="en-US" smtClean="0"/>
              <a:t>81 GHz to 86 GHz</a:t>
            </a:r>
          </a:p>
          <a:p>
            <a:pPr lvl="1" eaLnBrk="1" hangingPunct="1"/>
            <a:r>
              <a:rPr lang="en-US" smtClean="0"/>
              <a:t>92 GHz to 95 GHz</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296D77-4420-4783-901E-0CC8049254ED}"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Unlicensed Frequencies Bands</a:t>
            </a:r>
          </a:p>
        </p:txBody>
      </p:sp>
      <p:sp>
        <p:nvSpPr>
          <p:cNvPr id="31747" name="Rectangle 3"/>
          <p:cNvSpPr>
            <a:spLocks noGrp="1" noChangeArrowheads="1"/>
          </p:cNvSpPr>
          <p:nvPr>
            <p:ph idx="1"/>
          </p:nvPr>
        </p:nvSpPr>
        <p:spPr/>
        <p:txBody>
          <a:bodyPr/>
          <a:lstStyle/>
          <a:p>
            <a:pPr eaLnBrk="1" hangingPunct="1"/>
            <a:r>
              <a:rPr lang="en-US" smtClean="0"/>
              <a:t>In the United States the unlicensed frequencies are covered by two bands</a:t>
            </a:r>
          </a:p>
          <a:p>
            <a:pPr lvl="1" eaLnBrk="1" hangingPunct="1"/>
            <a:r>
              <a:rPr lang="en-US" smtClean="0"/>
              <a:t>ISM – Industrial, Scientific, and Medical</a:t>
            </a:r>
          </a:p>
          <a:p>
            <a:pPr lvl="2" eaLnBrk="1" hangingPunct="1"/>
            <a:r>
              <a:rPr lang="en-US" smtClean="0"/>
              <a:t>Covered by FCC rules in Part 15.247, 15.203, and 1.1307</a:t>
            </a:r>
          </a:p>
          <a:p>
            <a:pPr lvl="1" eaLnBrk="1" hangingPunct="1"/>
            <a:r>
              <a:rPr lang="en-US" smtClean="0"/>
              <a:t>UNII – Unlicensed National Infrastructure</a:t>
            </a:r>
          </a:p>
        </p:txBody>
      </p:sp>
      <p:sp>
        <p:nvSpPr>
          <p:cNvPr id="317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725B79-B2FA-4ADA-93F9-0261CC94C8E6}"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The Electromagnetic Spectrum</a:t>
            </a:r>
          </a:p>
        </p:txBody>
      </p:sp>
      <p:sp>
        <p:nvSpPr>
          <p:cNvPr id="5123" name="Content Placeholder 2"/>
          <p:cNvSpPr>
            <a:spLocks noGrp="1"/>
          </p:cNvSpPr>
          <p:nvPr>
            <p:ph idx="1"/>
          </p:nvPr>
        </p:nvSpPr>
        <p:spPr/>
        <p:txBody>
          <a:bodyPr/>
          <a:lstStyle/>
          <a:p>
            <a:pPr eaLnBrk="1" hangingPunct="1"/>
            <a:r>
              <a:rPr lang="en-US" smtClean="0"/>
              <a:t>The radio part of the spectrum is a small part of this from under 3 kHz to 300 GHz</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C80E41-CBC7-409F-A69E-3AFAF942A5C9}"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PTP v PTMP</a:t>
            </a:r>
          </a:p>
        </p:txBody>
      </p:sp>
      <p:sp>
        <p:nvSpPr>
          <p:cNvPr id="32771" name="Rectangle 3"/>
          <p:cNvSpPr>
            <a:spLocks noGrp="1" noChangeArrowheads="1"/>
          </p:cNvSpPr>
          <p:nvPr>
            <p:ph idx="1"/>
          </p:nvPr>
        </p:nvSpPr>
        <p:spPr/>
        <p:txBody>
          <a:bodyPr/>
          <a:lstStyle/>
          <a:p>
            <a:pPr eaLnBrk="1" hangingPunct="1"/>
            <a:r>
              <a:rPr lang="en-US" smtClean="0"/>
              <a:t>Frequencies can be categorized by how they are used</a:t>
            </a:r>
          </a:p>
          <a:p>
            <a:pPr lvl="1" eaLnBrk="1" hangingPunct="1"/>
            <a:r>
              <a:rPr lang="en-US" smtClean="0"/>
              <a:t>When a link connects only two points, this is a PTP or point-to-point connection</a:t>
            </a:r>
          </a:p>
          <a:p>
            <a:pPr lvl="1" eaLnBrk="1" hangingPunct="1"/>
            <a:r>
              <a:rPr lang="en-US" smtClean="0"/>
              <a:t>When the connection is from a single central point out to several other points, at varying distances and in varying directions, this is a PTMP or point-to-multipoint network</a:t>
            </a:r>
          </a:p>
        </p:txBody>
      </p:sp>
      <p:sp>
        <p:nvSpPr>
          <p:cNvPr id="327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0FD241-1E42-483B-BA83-289A792AF6BF}" type="slidenum">
              <a:rPr lang="en-US" smtClean="0"/>
              <a:pP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PTP v PTMP</a:t>
            </a:r>
          </a:p>
        </p:txBody>
      </p:sp>
      <p:sp>
        <p:nvSpPr>
          <p:cNvPr id="33795" name="Content Placeholder 2"/>
          <p:cNvSpPr>
            <a:spLocks noGrp="1"/>
          </p:cNvSpPr>
          <p:nvPr>
            <p:ph idx="1"/>
          </p:nvPr>
        </p:nvSpPr>
        <p:spPr/>
        <p:txBody>
          <a:bodyPr/>
          <a:lstStyle/>
          <a:p>
            <a:pPr eaLnBrk="1" hangingPunct="1"/>
            <a:r>
              <a:rPr lang="en-US" smtClean="0"/>
              <a:t>Different frequencies are typically used for these two types of network layouts</a:t>
            </a:r>
          </a:p>
          <a:p>
            <a:pPr eaLnBrk="1" hangingPunct="1"/>
            <a:r>
              <a:rPr lang="en-US" smtClean="0"/>
              <a:t>The choice depends on</a:t>
            </a:r>
          </a:p>
          <a:p>
            <a:pPr lvl="1" eaLnBrk="1" hangingPunct="1"/>
            <a:r>
              <a:rPr lang="en-US" smtClean="0"/>
              <a:t>Licensing issues</a:t>
            </a:r>
          </a:p>
          <a:p>
            <a:pPr lvl="1" eaLnBrk="1" hangingPunct="1"/>
            <a:r>
              <a:rPr lang="en-US" smtClean="0"/>
              <a:t>Carrying capacity</a:t>
            </a:r>
          </a:p>
          <a:p>
            <a:pPr lvl="1" eaLnBrk="1" hangingPunct="1"/>
            <a:r>
              <a:rPr lang="en-US" smtClean="0"/>
              <a:t>Length of the link</a:t>
            </a:r>
          </a:p>
          <a:p>
            <a:pPr lvl="1" eaLnBrk="1" hangingPunct="1"/>
            <a:r>
              <a:rPr lang="en-US" smtClean="0"/>
              <a:t>Equipment cost</a:t>
            </a:r>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2A622B-1F74-4377-95C6-FA08E5F4E2F2}"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PTP Frequencies</a:t>
            </a:r>
          </a:p>
        </p:txBody>
      </p:sp>
      <p:sp>
        <p:nvSpPr>
          <p:cNvPr id="34819" name="Rectangle 3"/>
          <p:cNvSpPr>
            <a:spLocks noGrp="1" noChangeArrowheads="1"/>
          </p:cNvSpPr>
          <p:nvPr>
            <p:ph idx="1"/>
          </p:nvPr>
        </p:nvSpPr>
        <p:spPr/>
        <p:txBody>
          <a:bodyPr/>
          <a:lstStyle/>
          <a:p>
            <a:pPr eaLnBrk="1" hangingPunct="1"/>
            <a:r>
              <a:rPr lang="en-US" smtClean="0"/>
              <a:t>Unlicensed</a:t>
            </a:r>
          </a:p>
          <a:p>
            <a:pPr lvl="1" eaLnBrk="1" hangingPunct="1"/>
            <a:r>
              <a:rPr lang="en-US" smtClean="0"/>
              <a:t>2.4 GHz</a:t>
            </a:r>
          </a:p>
          <a:p>
            <a:pPr lvl="1" eaLnBrk="1" hangingPunct="1"/>
            <a:r>
              <a:rPr lang="en-US" smtClean="0"/>
              <a:t>5.x GHz</a:t>
            </a:r>
          </a:p>
          <a:p>
            <a:pPr lvl="1" eaLnBrk="1" hangingPunct="1"/>
            <a:r>
              <a:rPr lang="en-US" smtClean="0"/>
              <a:t>24 GHz</a:t>
            </a:r>
          </a:p>
          <a:p>
            <a:pPr eaLnBrk="1" hangingPunct="1"/>
            <a:r>
              <a:rPr lang="en-US" smtClean="0"/>
              <a:t>Licensed</a:t>
            </a:r>
          </a:p>
          <a:p>
            <a:pPr lvl="1" eaLnBrk="1" hangingPunct="1"/>
            <a:r>
              <a:rPr lang="en-US" smtClean="0"/>
              <a:t>6 GHz</a:t>
            </a:r>
          </a:p>
          <a:p>
            <a:pPr lvl="1" eaLnBrk="1" hangingPunct="1"/>
            <a:r>
              <a:rPr lang="en-US" smtClean="0"/>
              <a:t>11 GHz</a:t>
            </a:r>
          </a:p>
          <a:p>
            <a:pPr lvl="1" eaLnBrk="1" hangingPunct="1"/>
            <a:r>
              <a:rPr lang="en-US" smtClean="0"/>
              <a:t>18 GHz</a:t>
            </a:r>
          </a:p>
          <a:p>
            <a:pPr lvl="1" eaLnBrk="1" hangingPunct="1"/>
            <a:r>
              <a:rPr lang="en-US" smtClean="0"/>
              <a:t>23 GHz</a:t>
            </a:r>
          </a:p>
        </p:txBody>
      </p:sp>
      <p:sp>
        <p:nvSpPr>
          <p:cNvPr id="34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4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5437B9-964E-47D5-B859-60DE01940B91}"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PTMP Frequencies</a:t>
            </a:r>
          </a:p>
        </p:txBody>
      </p:sp>
      <p:sp>
        <p:nvSpPr>
          <p:cNvPr id="35843" name="Rectangle 3"/>
          <p:cNvSpPr>
            <a:spLocks noGrp="1" noChangeArrowheads="1"/>
          </p:cNvSpPr>
          <p:nvPr>
            <p:ph idx="1"/>
          </p:nvPr>
        </p:nvSpPr>
        <p:spPr/>
        <p:txBody>
          <a:bodyPr/>
          <a:lstStyle/>
          <a:p>
            <a:pPr eaLnBrk="1" hangingPunct="1">
              <a:lnSpc>
                <a:spcPct val="90000"/>
              </a:lnSpc>
            </a:pPr>
            <a:r>
              <a:rPr lang="en-US" smtClean="0"/>
              <a:t>Unlicensed</a:t>
            </a:r>
          </a:p>
          <a:p>
            <a:pPr lvl="1" eaLnBrk="1" hangingPunct="1">
              <a:lnSpc>
                <a:spcPct val="90000"/>
              </a:lnSpc>
            </a:pPr>
            <a:r>
              <a:rPr lang="en-US" smtClean="0"/>
              <a:t>900 MHz</a:t>
            </a:r>
          </a:p>
          <a:p>
            <a:pPr lvl="1" eaLnBrk="1" hangingPunct="1">
              <a:lnSpc>
                <a:spcPct val="90000"/>
              </a:lnSpc>
            </a:pPr>
            <a:r>
              <a:rPr lang="en-US" smtClean="0"/>
              <a:t>2.4 GHz</a:t>
            </a:r>
          </a:p>
          <a:p>
            <a:pPr lvl="1" eaLnBrk="1" hangingPunct="1">
              <a:lnSpc>
                <a:spcPct val="90000"/>
              </a:lnSpc>
            </a:pPr>
            <a:r>
              <a:rPr lang="en-US" smtClean="0"/>
              <a:t>5.x GHz</a:t>
            </a:r>
          </a:p>
          <a:p>
            <a:pPr lvl="1" eaLnBrk="1" hangingPunct="1">
              <a:lnSpc>
                <a:spcPct val="90000"/>
              </a:lnSpc>
            </a:pPr>
            <a:r>
              <a:rPr lang="en-US" smtClean="0"/>
              <a:t>60 GHz</a:t>
            </a:r>
          </a:p>
          <a:p>
            <a:pPr eaLnBrk="1" hangingPunct="1">
              <a:lnSpc>
                <a:spcPct val="90000"/>
              </a:lnSpc>
            </a:pPr>
            <a:r>
              <a:rPr lang="en-US" smtClean="0"/>
              <a:t>Licensed</a:t>
            </a:r>
          </a:p>
          <a:p>
            <a:pPr lvl="1" eaLnBrk="1" hangingPunct="1">
              <a:lnSpc>
                <a:spcPct val="90000"/>
              </a:lnSpc>
            </a:pPr>
            <a:r>
              <a:rPr lang="en-US" smtClean="0"/>
              <a:t>2.5 GHz</a:t>
            </a:r>
          </a:p>
          <a:p>
            <a:pPr lvl="1" eaLnBrk="1" hangingPunct="1">
              <a:lnSpc>
                <a:spcPct val="90000"/>
              </a:lnSpc>
            </a:pPr>
            <a:r>
              <a:rPr lang="en-US" smtClean="0"/>
              <a:t>3.5 GHz</a:t>
            </a:r>
          </a:p>
          <a:p>
            <a:pPr lvl="1" eaLnBrk="1" hangingPunct="1">
              <a:lnSpc>
                <a:spcPct val="90000"/>
              </a:lnSpc>
            </a:pPr>
            <a:r>
              <a:rPr lang="en-US" smtClean="0"/>
              <a:t>10.5 GHz</a:t>
            </a:r>
          </a:p>
        </p:txBody>
      </p:sp>
      <p:sp>
        <p:nvSpPr>
          <p:cNvPr id="35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68B52B-9DAF-4C86-8391-C89E32EBCE85}" type="slidenum">
              <a:rPr lang="en-US" smtClean="0"/>
              <a:pP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PTMP Frequencies</a:t>
            </a:r>
          </a:p>
        </p:txBody>
      </p:sp>
      <p:sp>
        <p:nvSpPr>
          <p:cNvPr id="36867" name="Content Placeholder 2"/>
          <p:cNvSpPr>
            <a:spLocks noGrp="1"/>
          </p:cNvSpPr>
          <p:nvPr>
            <p:ph idx="1"/>
          </p:nvPr>
        </p:nvSpPr>
        <p:spPr/>
        <p:txBody>
          <a:bodyPr/>
          <a:lstStyle/>
          <a:p>
            <a:pPr lvl="1" eaLnBrk="1" hangingPunct="1">
              <a:lnSpc>
                <a:spcPct val="90000"/>
              </a:lnSpc>
            </a:pPr>
            <a:r>
              <a:rPr lang="en-US" smtClean="0"/>
              <a:t>26 GHz</a:t>
            </a:r>
          </a:p>
          <a:p>
            <a:pPr lvl="1" eaLnBrk="1" hangingPunct="1">
              <a:lnSpc>
                <a:spcPct val="90000"/>
              </a:lnSpc>
            </a:pPr>
            <a:r>
              <a:rPr lang="en-US" smtClean="0"/>
              <a:t>28 GHz</a:t>
            </a:r>
          </a:p>
          <a:p>
            <a:pPr lvl="1" eaLnBrk="1" hangingPunct="1">
              <a:lnSpc>
                <a:spcPct val="90000"/>
              </a:lnSpc>
            </a:pPr>
            <a:r>
              <a:rPr lang="en-US" smtClean="0"/>
              <a:t>40 GHz</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1D4FED-17B7-4EDA-A400-7A44D5B75BDA}"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Distances</a:t>
            </a:r>
          </a:p>
        </p:txBody>
      </p:sp>
      <p:sp>
        <p:nvSpPr>
          <p:cNvPr id="37891" name="Rectangle 3"/>
          <p:cNvSpPr>
            <a:spLocks noGrp="1" noChangeArrowheads="1"/>
          </p:cNvSpPr>
          <p:nvPr>
            <p:ph idx="1"/>
          </p:nvPr>
        </p:nvSpPr>
        <p:spPr/>
        <p:txBody>
          <a:bodyPr/>
          <a:lstStyle/>
          <a:p>
            <a:pPr eaLnBrk="1" hangingPunct="1"/>
            <a:r>
              <a:rPr lang="en-US" smtClean="0"/>
              <a:t>In general systems that use the range from 2 to 10 GHz have maximum path length of 30 to 60 kilometers or 20 to 40 miles</a:t>
            </a:r>
          </a:p>
          <a:p>
            <a:pPr eaLnBrk="1" hangingPunct="1"/>
            <a:r>
              <a:rPr lang="en-US" smtClean="0"/>
              <a:t>Those frequencies above 10 GHz are limited to less than 15 kilometers or 10 miles as rain fade becomes an issue</a:t>
            </a:r>
          </a:p>
        </p:txBody>
      </p:sp>
      <p:sp>
        <p:nvSpPr>
          <p:cNvPr id="378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F6372D-4724-4F37-AFF0-6D75F332A64A}"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Radio Frequency Safety</a:t>
            </a:r>
          </a:p>
        </p:txBody>
      </p:sp>
      <p:sp>
        <p:nvSpPr>
          <p:cNvPr id="38915" name="Rectangle 3"/>
          <p:cNvSpPr>
            <a:spLocks noGrp="1" noChangeArrowheads="1"/>
          </p:cNvSpPr>
          <p:nvPr>
            <p:ph idx="1"/>
          </p:nvPr>
        </p:nvSpPr>
        <p:spPr/>
        <p:txBody>
          <a:bodyPr/>
          <a:lstStyle/>
          <a:p>
            <a:pPr eaLnBrk="1" hangingPunct="1"/>
            <a:r>
              <a:rPr lang="en-US" smtClean="0"/>
              <a:t>Cisco wrote a white paper to address the concerns about RF safety</a:t>
            </a:r>
          </a:p>
          <a:p>
            <a:pPr lvl="1" eaLnBrk="1" hangingPunct="1"/>
            <a:r>
              <a:rPr lang="en-US" smtClean="0"/>
              <a:t>Concerns about health effects of cellular phones and wireless LAN radio systems are continuously increasing</a:t>
            </a:r>
          </a:p>
          <a:p>
            <a:pPr lvl="1" eaLnBrk="1" hangingPunct="1"/>
            <a:r>
              <a:rPr lang="en-US" smtClean="0"/>
              <a:t>Although radio frequency (RF) energy is a form of radiation, the public holds a misconception between the safe and potentially damaging forms</a:t>
            </a:r>
          </a:p>
        </p:txBody>
      </p:sp>
      <p:sp>
        <p:nvSpPr>
          <p:cNvPr id="389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8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D92117-BFF7-4CC8-95D0-A83B109F9F78}" type="slidenum">
              <a:rPr lang="en-US" smtClean="0"/>
              <a:pP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Radio Frequency Safety</a:t>
            </a:r>
          </a:p>
        </p:txBody>
      </p:sp>
      <p:sp>
        <p:nvSpPr>
          <p:cNvPr id="39939" name="Content Placeholder 2"/>
          <p:cNvSpPr>
            <a:spLocks noGrp="1"/>
          </p:cNvSpPr>
          <p:nvPr>
            <p:ph idx="1"/>
          </p:nvPr>
        </p:nvSpPr>
        <p:spPr/>
        <p:txBody>
          <a:bodyPr/>
          <a:lstStyle/>
          <a:p>
            <a:pPr lvl="1" eaLnBrk="1" hangingPunct="1"/>
            <a:r>
              <a:rPr lang="en-US" smtClean="0"/>
              <a:t>This misconception often raises concerns about possible problems caused by RF devices</a:t>
            </a:r>
          </a:p>
          <a:p>
            <a:pPr lvl="1" eaLnBrk="1" hangingPunct="1"/>
            <a:r>
              <a:rPr lang="en-US" smtClean="0"/>
              <a:t>Modern homes and offices are filled with RF producing devices—from computers and fax machines, to cordless phones, pagers, microwave ovens and wireless LAN (WLAN) devices</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B93187-0546-4E6A-BAA3-C2D7555B6842}"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Radio Frequency Safety</a:t>
            </a:r>
          </a:p>
        </p:txBody>
      </p:sp>
      <p:sp>
        <p:nvSpPr>
          <p:cNvPr id="40963" name="Rectangle 3"/>
          <p:cNvSpPr>
            <a:spLocks noGrp="1" noChangeArrowheads="1"/>
          </p:cNvSpPr>
          <p:nvPr>
            <p:ph idx="1"/>
          </p:nvPr>
        </p:nvSpPr>
        <p:spPr/>
        <p:txBody>
          <a:bodyPr/>
          <a:lstStyle/>
          <a:p>
            <a:pPr lvl="1" eaLnBrk="1" hangingPunct="1"/>
            <a:r>
              <a:rPr lang="en-US" smtClean="0"/>
              <a:t>The level of RF produced by these devices is extremely low</a:t>
            </a:r>
          </a:p>
          <a:p>
            <a:pPr lvl="1" eaLnBrk="1" hangingPunct="1"/>
            <a:r>
              <a:rPr lang="en-US" smtClean="0"/>
              <a:t>Today's devices however, operate at higher frequency levels than earlier devices</a:t>
            </a:r>
          </a:p>
          <a:p>
            <a:pPr lvl="1" eaLnBrk="1" hangingPunct="1"/>
            <a:r>
              <a:rPr lang="en-US" smtClean="0"/>
              <a:t>The higher frequencies produce shorter wavelengths and shorter wavelengths have the potential for greater interaction with the human body tissue</a:t>
            </a:r>
          </a:p>
        </p:txBody>
      </p:sp>
      <p:sp>
        <p:nvSpPr>
          <p:cNvPr id="409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09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1D4C7D-721F-47C9-99AD-C8CFF7B2DFCA}"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Radio Frequency Safety</a:t>
            </a:r>
          </a:p>
        </p:txBody>
      </p:sp>
      <p:sp>
        <p:nvSpPr>
          <p:cNvPr id="41987" name="Content Placeholder 2"/>
          <p:cNvSpPr>
            <a:spLocks noGrp="1"/>
          </p:cNvSpPr>
          <p:nvPr>
            <p:ph idx="1"/>
          </p:nvPr>
        </p:nvSpPr>
        <p:spPr/>
        <p:txBody>
          <a:bodyPr/>
          <a:lstStyle/>
          <a:p>
            <a:pPr lvl="1" eaLnBrk="1" hangingPunct="1"/>
            <a:r>
              <a:rPr lang="en-US" smtClean="0"/>
              <a:t>With the increase in frequencies, the potential for interference with medical life support devices also increases</a:t>
            </a:r>
          </a:p>
          <a:p>
            <a:pPr lvl="1" eaLnBrk="1" hangingPunct="1"/>
            <a:r>
              <a:rPr lang="en-US" smtClean="0"/>
              <a:t>In the first case, most forms of radio energy pass through the human body without any harmful or residual effects</a:t>
            </a:r>
          </a:p>
          <a:p>
            <a:pPr lvl="1" eaLnBrk="1" hangingPunct="1"/>
            <a:r>
              <a:rPr lang="en-US" smtClean="0"/>
              <a:t>This is because most energy that is absorbed is extremely low, and has no effect on the human body</a:t>
            </a:r>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424DD7-AB11-4189-A1A6-08261940F437}" type="slidenum">
              <a:rPr lang="en-US" smtClean="0"/>
              <a:pPr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Bands</a:t>
            </a:r>
          </a:p>
        </p:txBody>
      </p:sp>
      <p:sp>
        <p:nvSpPr>
          <p:cNvPr id="6147" name="Rectangle 3"/>
          <p:cNvSpPr>
            <a:spLocks noGrp="1" noChangeArrowheads="1"/>
          </p:cNvSpPr>
          <p:nvPr>
            <p:ph idx="1"/>
          </p:nvPr>
        </p:nvSpPr>
        <p:spPr/>
        <p:txBody>
          <a:bodyPr/>
          <a:lstStyle/>
          <a:p>
            <a:pPr eaLnBrk="1" hangingPunct="1"/>
            <a:r>
              <a:rPr lang="en-US" dirty="0" smtClean="0"/>
              <a:t>Radio frequencies are commonly organized into bands of frequencies that have similar characteristics</a:t>
            </a:r>
          </a:p>
          <a:p>
            <a:pPr eaLnBrk="1" hangingPunct="1"/>
            <a:r>
              <a:rPr lang="en-US" dirty="0" smtClean="0"/>
              <a:t>There are several different ways to classify them</a:t>
            </a:r>
          </a:p>
          <a:p>
            <a:pPr eaLnBrk="1" hangingPunct="1"/>
            <a:r>
              <a:rPr lang="en-US" dirty="0" smtClean="0"/>
              <a:t>The most used is the ITU – International Telecommunications Union – Radio Sector method as detailed next</a:t>
            </a:r>
          </a:p>
        </p:txBody>
      </p:sp>
      <p:sp>
        <p:nvSpPr>
          <p:cNvPr id="6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2A4298-1F6F-4A95-9034-B9D79DE238F2}"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Radio Frequency Safety</a:t>
            </a:r>
          </a:p>
        </p:txBody>
      </p:sp>
      <p:sp>
        <p:nvSpPr>
          <p:cNvPr id="43011" name="Rectangle 3"/>
          <p:cNvSpPr>
            <a:spLocks noGrp="1" noChangeArrowheads="1"/>
          </p:cNvSpPr>
          <p:nvPr>
            <p:ph idx="1"/>
          </p:nvPr>
        </p:nvSpPr>
        <p:spPr/>
        <p:txBody>
          <a:bodyPr/>
          <a:lstStyle/>
          <a:p>
            <a:pPr lvl="1" eaLnBrk="1" hangingPunct="1"/>
            <a:r>
              <a:rPr lang="en-US" smtClean="0"/>
              <a:t>The second is now being addressed by makers of medical devices working with the manufacturers of RF devices at places like the University of Oklahoma's Wireless Device Center</a:t>
            </a:r>
            <a:endParaRPr lang="en-US" b="1" smtClean="0"/>
          </a:p>
          <a:p>
            <a:pPr lvl="1" eaLnBrk="1" hangingPunct="1"/>
            <a:r>
              <a:rPr lang="en-US" smtClean="0"/>
              <a:t>RF experts at the Institute of Electrical and Electronic Engineers (IEEE) have developed a guide for safe usage to prevent harmful effects of RF energy</a:t>
            </a:r>
          </a:p>
        </p:txBody>
      </p:sp>
      <p:sp>
        <p:nvSpPr>
          <p:cNvPr id="430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3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154766-9162-4929-B5D3-26C9DE39F16B}"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Radio Frequency Safety</a:t>
            </a:r>
          </a:p>
        </p:txBody>
      </p:sp>
      <p:sp>
        <p:nvSpPr>
          <p:cNvPr id="44035" name="Content Placeholder 2"/>
          <p:cNvSpPr>
            <a:spLocks noGrp="1"/>
          </p:cNvSpPr>
          <p:nvPr>
            <p:ph idx="1"/>
          </p:nvPr>
        </p:nvSpPr>
        <p:spPr/>
        <p:txBody>
          <a:bodyPr/>
          <a:lstStyle/>
          <a:p>
            <a:pPr lvl="1" eaLnBrk="1" hangingPunct="1"/>
            <a:r>
              <a:rPr lang="en-US" smtClean="0"/>
              <a:t>The American National Standards Institute (ANSI) under publication C-95.1-1991 publishes this guide, which covers non-ionizing RF energy</a:t>
            </a:r>
          </a:p>
          <a:p>
            <a:pPr lvl="1" eaLnBrk="1" hangingPunct="1"/>
            <a:r>
              <a:rPr lang="en-US" smtClean="0"/>
              <a:t>As of January 1, 1997, RF devices from amateur radio stations, cellular phones, Spread Spectrum data radios, and other RF devices are required to meet the RF safety limits set forth by the FCC in Docket 96-362 (NPRM 93-62)</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13CE0E-7728-42B3-B30B-6AD4CCCF014A}"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Radio Frequency Safety</a:t>
            </a:r>
          </a:p>
        </p:txBody>
      </p:sp>
      <p:sp>
        <p:nvSpPr>
          <p:cNvPr id="45059" name="Rectangle 3"/>
          <p:cNvSpPr>
            <a:spLocks noGrp="1" noChangeArrowheads="1"/>
          </p:cNvSpPr>
          <p:nvPr>
            <p:ph idx="1"/>
          </p:nvPr>
        </p:nvSpPr>
        <p:spPr>
          <a:xfrm>
            <a:off x="457200" y="1555750"/>
            <a:ext cx="8229600" cy="4525963"/>
          </a:xfrm>
        </p:spPr>
        <p:txBody>
          <a:bodyPr/>
          <a:lstStyle/>
          <a:p>
            <a:pPr lvl="1" eaLnBrk="1" hangingPunct="1"/>
            <a:r>
              <a:rPr lang="en-US" smtClean="0"/>
              <a:t>This OET Bulletin number 65 is entitled Evaluating Compliance with the FCC Guidelines for Human Exposure to Radio Frequency Electromagnetic Fields</a:t>
            </a:r>
          </a:p>
          <a:p>
            <a:pPr lvl="1" eaLnBrk="1" hangingPunct="1"/>
            <a:r>
              <a:rPr lang="en-US" smtClean="0"/>
              <a:t>All Cisco radio-based products comply with both the ANSI C95.1-1991 IEEE Standards for Safety Levels with Respect to Human Exposure as well as the FCC Office of Engineering and Technology Bulletin 65 Evaluating Compliance with the FCC Guidelines for Human Exposure</a:t>
            </a:r>
          </a:p>
        </p:txBody>
      </p:sp>
      <p:sp>
        <p:nvSpPr>
          <p:cNvPr id="450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5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03C732-B3AA-4FA8-88DC-94EE7C1541FE}"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Radio Frequency Safety</a:t>
            </a:r>
          </a:p>
        </p:txBody>
      </p:sp>
      <p:sp>
        <p:nvSpPr>
          <p:cNvPr id="46083" name="Content Placeholder 2"/>
          <p:cNvSpPr>
            <a:spLocks noGrp="1"/>
          </p:cNvSpPr>
          <p:nvPr>
            <p:ph idx="1"/>
          </p:nvPr>
        </p:nvSpPr>
        <p:spPr/>
        <p:txBody>
          <a:bodyPr/>
          <a:lstStyle/>
          <a:p>
            <a:pPr lvl="1" eaLnBrk="1" hangingPunct="1"/>
            <a:r>
              <a:rPr lang="en-US" smtClean="0"/>
              <a:t>Cisco radios are evaluated for RF Safety Compliance per the requirements of FCC Part 2.1091 and 2.1093 of the FCC rules as well as RSS-102 requirements from Industry Canada</a:t>
            </a:r>
          </a:p>
          <a:p>
            <a:pPr lvl="1" eaLnBrk="1" hangingPunct="1"/>
            <a:r>
              <a:rPr lang="en-US" smtClean="0"/>
              <a:t>The compliance is based on the results of the Maximum Permissible Exposure Studies for mobile or fixed devices and per Specific Absorption Rate Tests for portable devices</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D29052-94C2-425A-BECA-4DE3A7A951C1}"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Radio Frequency Safety</a:t>
            </a:r>
          </a:p>
        </p:txBody>
      </p:sp>
      <p:sp>
        <p:nvSpPr>
          <p:cNvPr id="47107" name="Rectangle 3"/>
          <p:cNvSpPr>
            <a:spLocks noGrp="1" noChangeArrowheads="1"/>
          </p:cNvSpPr>
          <p:nvPr>
            <p:ph idx="1"/>
          </p:nvPr>
        </p:nvSpPr>
        <p:spPr/>
        <p:txBody>
          <a:bodyPr/>
          <a:lstStyle/>
          <a:p>
            <a:pPr lvl="1" eaLnBrk="1" hangingPunct="1">
              <a:lnSpc>
                <a:spcPct val="90000"/>
              </a:lnSpc>
            </a:pPr>
            <a:r>
              <a:rPr lang="en-US" smtClean="0"/>
              <a:t>By definition, portable devices are devices that are designed to operate with the antenna less than 20cm from the user or bystander</a:t>
            </a:r>
          </a:p>
          <a:p>
            <a:pPr lvl="1" eaLnBrk="1" hangingPunct="1">
              <a:lnSpc>
                <a:spcPct val="90000"/>
              </a:lnSpc>
            </a:pPr>
            <a:r>
              <a:rPr lang="en-US" smtClean="0"/>
              <a:t>An example would be a radio installed in a Palmtop device, which could be belt worn and used or some laptop installations</a:t>
            </a:r>
          </a:p>
          <a:p>
            <a:pPr lvl="1" eaLnBrk="1" hangingPunct="1">
              <a:lnSpc>
                <a:spcPct val="90000"/>
              </a:lnSpc>
            </a:pPr>
            <a:r>
              <a:rPr lang="en-US" smtClean="0"/>
              <a:t>Mobile and fixed devices are designed to be used at distances greater than 20 cm from the user</a:t>
            </a:r>
          </a:p>
        </p:txBody>
      </p:sp>
      <p:sp>
        <p:nvSpPr>
          <p:cNvPr id="471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71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857ED2-7965-4E74-91E9-214C76B0469E}"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Radio Frequency Safety</a:t>
            </a:r>
          </a:p>
        </p:txBody>
      </p:sp>
      <p:sp>
        <p:nvSpPr>
          <p:cNvPr id="48131" name="Content Placeholder 2"/>
          <p:cNvSpPr>
            <a:spLocks noGrp="1"/>
          </p:cNvSpPr>
          <p:nvPr>
            <p:ph idx="1"/>
          </p:nvPr>
        </p:nvSpPr>
        <p:spPr/>
        <p:txBody>
          <a:bodyPr/>
          <a:lstStyle/>
          <a:p>
            <a:pPr lvl="1" eaLnBrk="1" hangingPunct="1">
              <a:lnSpc>
                <a:spcPct val="90000"/>
              </a:lnSpc>
            </a:pPr>
            <a:r>
              <a:rPr lang="en-US" smtClean="0"/>
              <a:t>This includes systems mounted in desktops, ceiling mounted systems, or systems with the antenna mounted on the roof or tower</a:t>
            </a:r>
          </a:p>
          <a:p>
            <a:pPr lvl="1" eaLnBrk="1" hangingPunct="1">
              <a:lnSpc>
                <a:spcPct val="90000"/>
              </a:lnSpc>
            </a:pPr>
            <a:r>
              <a:rPr lang="en-US" smtClean="0"/>
              <a:t>When the devices are installed and operated with in the parameters set forth in the instruction manual, the user or general public will not be subjected to any levels of RF greater than the recommended standards.</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B4E91F-DE6C-48C4-AE50-75000A8A48CB}"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Radio Frequency Safety</a:t>
            </a:r>
          </a:p>
        </p:txBody>
      </p:sp>
      <p:sp>
        <p:nvSpPr>
          <p:cNvPr id="49155" name="Rectangle 3"/>
          <p:cNvSpPr>
            <a:spLocks noGrp="1" noChangeArrowheads="1"/>
          </p:cNvSpPr>
          <p:nvPr>
            <p:ph idx="1"/>
          </p:nvPr>
        </p:nvSpPr>
        <p:spPr/>
        <p:txBody>
          <a:bodyPr/>
          <a:lstStyle/>
          <a:p>
            <a:pPr lvl="1" eaLnBrk="1" hangingPunct="1"/>
            <a:r>
              <a:rPr lang="en-US" smtClean="0"/>
              <a:t>Cisco wireless devices generally operate at power levels 5 or 6 times lower than that of standard cell phones and at lower duty cycles</a:t>
            </a:r>
          </a:p>
          <a:p>
            <a:pPr lvl="1" eaLnBrk="1" hangingPunct="1"/>
            <a:r>
              <a:rPr lang="en-US" smtClean="0"/>
              <a:t>The lower power and duty cycle decrease's the user's exposure to RF fields, thus reducing the exposure level</a:t>
            </a:r>
          </a:p>
          <a:p>
            <a:pPr lvl="1" eaLnBrk="1" hangingPunct="1"/>
            <a:r>
              <a:rPr lang="en-US" smtClean="0"/>
              <a:t>For portable devices, the spread spectrum radios operate at one-tenth of the recommend exposure requirements for this type of device</a:t>
            </a:r>
          </a:p>
        </p:txBody>
      </p:sp>
      <p:sp>
        <p:nvSpPr>
          <p:cNvPr id="491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91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2FF98A-8A9E-4170-8028-31CB216399F0}"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Radio Frequency Safety</a:t>
            </a:r>
          </a:p>
        </p:txBody>
      </p:sp>
      <p:sp>
        <p:nvSpPr>
          <p:cNvPr id="50179" name="Content Placeholder 2"/>
          <p:cNvSpPr>
            <a:spLocks noGrp="1"/>
          </p:cNvSpPr>
          <p:nvPr>
            <p:ph idx="1"/>
          </p:nvPr>
        </p:nvSpPr>
        <p:spPr/>
        <p:txBody>
          <a:bodyPr/>
          <a:lstStyle/>
          <a:p>
            <a:pPr lvl="1" eaLnBrk="1" hangingPunct="1"/>
            <a:r>
              <a:rPr lang="en-US" smtClean="0"/>
              <a:t>The results showed that the Cisco Systems 2.4 GHz radios did not interfere or degrade the performance of heart pacemakers when operated at close proximity to such a device. Additional studies are currently on going with Cisco WLAN radios and medical implant devices</a:t>
            </a:r>
          </a:p>
          <a:p>
            <a:pPr lvl="1" eaLnBrk="1" hangingPunct="1"/>
            <a:r>
              <a:rPr lang="en-US" smtClean="0"/>
              <a:t>The various Cisco radio products do not produce any harmful ionization</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46E003-0DC6-43DB-B069-82D54DE721DA}"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Radio Frequency Safety</a:t>
            </a:r>
          </a:p>
        </p:txBody>
      </p:sp>
      <p:sp>
        <p:nvSpPr>
          <p:cNvPr id="51203" name="Rectangle 3"/>
          <p:cNvSpPr>
            <a:spLocks noGrp="1" noChangeArrowheads="1"/>
          </p:cNvSpPr>
          <p:nvPr>
            <p:ph idx="1"/>
          </p:nvPr>
        </p:nvSpPr>
        <p:spPr/>
        <p:txBody>
          <a:bodyPr/>
          <a:lstStyle/>
          <a:p>
            <a:pPr lvl="1" eaLnBrk="1" hangingPunct="1"/>
            <a:r>
              <a:rPr lang="en-US" smtClean="0"/>
              <a:t>The bottom line is that Cisco Systems products are safe, provided that they are not used in a manner inconsistent with intended use</a:t>
            </a:r>
          </a:p>
        </p:txBody>
      </p:sp>
      <p:sp>
        <p:nvSpPr>
          <p:cNvPr id="512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12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930DCC-702C-4CEE-AF30-1E46B1DBAB7F}" type="slidenum">
              <a:rPr lang="en-US" smtClean="0"/>
              <a:pP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Frequency Details</a:t>
            </a:r>
          </a:p>
        </p:txBody>
      </p:sp>
      <p:sp>
        <p:nvSpPr>
          <p:cNvPr id="52227" name="Rectangle 3"/>
          <p:cNvSpPr>
            <a:spLocks noGrp="1" noChangeArrowheads="1"/>
          </p:cNvSpPr>
          <p:nvPr>
            <p:ph idx="1"/>
          </p:nvPr>
        </p:nvSpPr>
        <p:spPr/>
        <p:txBody>
          <a:bodyPr/>
          <a:lstStyle/>
          <a:p>
            <a:pPr eaLnBrk="1" hangingPunct="1"/>
            <a:r>
              <a:rPr lang="en-US" smtClean="0"/>
              <a:t>Next we will look at the details of some of the commonly used and considered for use frequencies</a:t>
            </a:r>
          </a:p>
          <a:p>
            <a:pPr eaLnBrk="1" hangingPunct="1"/>
            <a:r>
              <a:rPr lang="en-US" smtClean="0"/>
              <a:t>This is presented in order of increasing frequency</a:t>
            </a:r>
          </a:p>
        </p:txBody>
      </p:sp>
      <p:sp>
        <p:nvSpPr>
          <p:cNvPr id="522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22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C2A2E9-75BE-47E5-B4C7-31CDE5E60CE3}"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Bands</a:t>
            </a:r>
          </a:p>
        </p:txBody>
      </p:sp>
      <p:sp>
        <p:nvSpPr>
          <p:cNvPr id="7171" name="Content Placeholder 2"/>
          <p:cNvSpPr>
            <a:spLocks noGrp="1"/>
          </p:cNvSpPr>
          <p:nvPr>
            <p:ph idx="1"/>
          </p:nvPr>
        </p:nvSpPr>
        <p:spPr/>
        <p:txBody>
          <a:bodyPr/>
          <a:lstStyle/>
          <a:p>
            <a:pPr eaLnBrk="1" hangingPunct="1"/>
            <a:r>
              <a:rPr lang="en-US" dirty="0" smtClean="0"/>
              <a:t>The frequencies of interest here are all at the top end of the radio frequency part of the electromagnetic spectrum in the UHF, SHF, and EHF bands</a:t>
            </a:r>
          </a:p>
          <a:p>
            <a:pPr eaLnBrk="1" hangingPunct="1"/>
            <a:r>
              <a:rPr lang="en-US" dirty="0" smtClean="0"/>
              <a:t>The lengths of the waves that carry the information over wireless data networks are from about 400 mm to 3 mm, in other words very short</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801827-B576-4CE7-AD93-BC41669FD4E1}"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700 MHz Details</a:t>
            </a:r>
          </a:p>
        </p:txBody>
      </p:sp>
      <p:sp>
        <p:nvSpPr>
          <p:cNvPr id="53251" name="Rectangle 3"/>
          <p:cNvSpPr>
            <a:spLocks noGrp="1" noChangeArrowheads="1"/>
          </p:cNvSpPr>
          <p:nvPr>
            <p:ph idx="1"/>
          </p:nvPr>
        </p:nvSpPr>
        <p:spPr/>
        <p:txBody>
          <a:bodyPr/>
          <a:lstStyle/>
          <a:p>
            <a:pPr eaLnBrk="1" hangingPunct="1">
              <a:lnSpc>
                <a:spcPct val="90000"/>
              </a:lnSpc>
            </a:pPr>
            <a:r>
              <a:rPr lang="en-US" smtClean="0"/>
              <a:t>700 MHz is a potential set of frequencies in the licensed area in the US</a:t>
            </a:r>
          </a:p>
          <a:p>
            <a:pPr eaLnBrk="1" hangingPunct="1">
              <a:lnSpc>
                <a:spcPct val="90000"/>
              </a:lnSpc>
            </a:pPr>
            <a:r>
              <a:rPr lang="en-US" smtClean="0"/>
              <a:t>It may be usable to provide up to 20 Mbps of throughput</a:t>
            </a:r>
          </a:p>
          <a:p>
            <a:pPr eaLnBrk="1" hangingPunct="1">
              <a:lnSpc>
                <a:spcPct val="90000"/>
              </a:lnSpc>
            </a:pPr>
            <a:r>
              <a:rPr lang="en-US" smtClean="0"/>
              <a:t>A range of 11 to 27 kilometers or 7 to 17 miles of obstructed line of sight is said to be possible</a:t>
            </a:r>
          </a:p>
          <a:p>
            <a:pPr eaLnBrk="1" hangingPunct="1">
              <a:lnSpc>
                <a:spcPct val="90000"/>
              </a:lnSpc>
            </a:pPr>
            <a:r>
              <a:rPr lang="en-US" smtClean="0"/>
              <a:t>So far the licenses have been purchased through auctions mostly by competitive telephone companies</a:t>
            </a:r>
          </a:p>
        </p:txBody>
      </p:sp>
      <p:sp>
        <p:nvSpPr>
          <p:cNvPr id="532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32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3BDA50-C743-4E10-B859-F2F2F1EC24DE}"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700 MHz Details</a:t>
            </a:r>
          </a:p>
        </p:txBody>
      </p:sp>
      <p:sp>
        <p:nvSpPr>
          <p:cNvPr id="54275" name="Content Placeholder 2"/>
          <p:cNvSpPr>
            <a:spLocks noGrp="1"/>
          </p:cNvSpPr>
          <p:nvPr>
            <p:ph idx="1"/>
          </p:nvPr>
        </p:nvSpPr>
        <p:spPr/>
        <p:txBody>
          <a:bodyPr/>
          <a:lstStyle/>
          <a:p>
            <a:pPr eaLnBrk="1" hangingPunct="1">
              <a:lnSpc>
                <a:spcPct val="90000"/>
              </a:lnSpc>
            </a:pPr>
            <a:r>
              <a:rPr lang="en-US" smtClean="0"/>
              <a:t>The purpose of these licenses is as the FCC says</a:t>
            </a:r>
          </a:p>
          <a:p>
            <a:pPr lvl="1" eaLnBrk="1" hangingPunct="1">
              <a:lnSpc>
                <a:spcPct val="90000"/>
              </a:lnSpc>
            </a:pPr>
            <a:r>
              <a:rPr lang="en-US" smtClean="0"/>
              <a:t>“One 20 megahertz license - consisting of paired 10 MHz blocks - and one 10 megahertz license  - consisting of paired 5 MHz blocks - will be offered in six regions to be known as 700 MHz band economic area groupings”</a:t>
            </a:r>
          </a:p>
          <a:p>
            <a:pPr eaLnBrk="1" hangingPunct="1">
              <a:lnSpc>
                <a:spcPct val="90000"/>
              </a:lnSpc>
            </a:pPr>
            <a:r>
              <a:rPr lang="en-US" smtClean="0"/>
              <a:t>These economic area groups are</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218A9D-C030-42C1-8A46-7B5AD3F081A7}"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700 MHz Details</a:t>
            </a:r>
          </a:p>
        </p:txBody>
      </p:sp>
      <p:pic>
        <p:nvPicPr>
          <p:cNvPr id="5529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596" t="32787" r="24174" b="11642"/>
          <a:stretch>
            <a:fillRect/>
          </a:stretch>
        </p:blipFill>
        <p:spPr>
          <a:xfrm>
            <a:off x="1708150" y="1289050"/>
            <a:ext cx="5986463" cy="4811713"/>
          </a:xfrm>
        </p:spPr>
      </p:pic>
      <p:sp>
        <p:nvSpPr>
          <p:cNvPr id="553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53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91ED22-6A63-4D00-AC1E-1F38B86471DD}" type="slidenum">
              <a:rPr lang="en-US" smtClean="0"/>
              <a:pP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700 MHz Details</a:t>
            </a:r>
          </a:p>
        </p:txBody>
      </p:sp>
      <p:sp>
        <p:nvSpPr>
          <p:cNvPr id="56323" name="Rectangle 3"/>
          <p:cNvSpPr>
            <a:spLocks noGrp="1" noChangeArrowheads="1"/>
          </p:cNvSpPr>
          <p:nvPr>
            <p:ph type="body" sz="half" idx="1"/>
          </p:nvPr>
        </p:nvSpPr>
        <p:spPr>
          <a:xfrm>
            <a:off x="381000" y="1377950"/>
            <a:ext cx="8305800" cy="5181600"/>
          </a:xfrm>
        </p:spPr>
        <p:txBody>
          <a:bodyPr/>
          <a:lstStyle/>
          <a:p>
            <a:pPr eaLnBrk="1" hangingPunct="1"/>
            <a:r>
              <a:rPr lang="en-US" smtClean="0"/>
              <a:t>These frequencies are arranged into two blocks</a:t>
            </a:r>
          </a:p>
          <a:p>
            <a:pPr lvl="1" eaLnBrk="1" hangingPunct="1"/>
            <a:r>
              <a:rPr lang="en-US" smtClean="0"/>
              <a:t>Block C</a:t>
            </a:r>
          </a:p>
          <a:p>
            <a:pPr lvl="2" eaLnBrk="1" hangingPunct="1"/>
            <a:r>
              <a:rPr lang="en-US" smtClean="0"/>
              <a:t>742 – 752 MHz</a:t>
            </a:r>
          </a:p>
          <a:p>
            <a:pPr lvl="2" eaLnBrk="1" hangingPunct="1"/>
            <a:r>
              <a:rPr lang="en-US" smtClean="0"/>
              <a:t>777 – 782 MHz</a:t>
            </a:r>
          </a:p>
          <a:p>
            <a:pPr lvl="1" eaLnBrk="1" hangingPunct="1"/>
            <a:r>
              <a:rPr lang="en-US" smtClean="0"/>
              <a:t>Block D</a:t>
            </a:r>
          </a:p>
          <a:p>
            <a:pPr lvl="2" eaLnBrk="1" hangingPunct="1"/>
            <a:r>
              <a:rPr lang="en-US" smtClean="0"/>
              <a:t>752 – 762 MHz</a:t>
            </a:r>
          </a:p>
          <a:p>
            <a:pPr lvl="2" eaLnBrk="1" hangingPunct="1"/>
            <a:r>
              <a:rPr lang="en-US" smtClean="0"/>
              <a:t>782 – 792 MHz</a:t>
            </a:r>
            <a:endParaRPr lang="en-US" sz="1800" smtClean="0"/>
          </a:p>
        </p:txBody>
      </p:sp>
      <p:sp>
        <p:nvSpPr>
          <p:cNvPr id="5632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63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BCFC47-2BF2-407B-AB5E-25AA926A3602}"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700 MHz Details</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762" t="32787" r="8194" b="13115"/>
          <a:stretch>
            <a:fillRect/>
          </a:stretch>
        </p:blipFill>
        <p:spPr>
          <a:xfrm>
            <a:off x="469900" y="1246188"/>
            <a:ext cx="8216900" cy="4500562"/>
          </a:xfrm>
        </p:spPr>
      </p:pic>
      <p:sp>
        <p:nvSpPr>
          <p:cNvPr id="573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73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9C51C9-3245-46C0-9DD3-AAB74345A28B}"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700 MHz Details</a:t>
            </a:r>
          </a:p>
        </p:txBody>
      </p:sp>
      <p:sp>
        <p:nvSpPr>
          <p:cNvPr id="58371" name="Rectangle 3"/>
          <p:cNvSpPr>
            <a:spLocks noGrp="1" noChangeArrowheads="1"/>
          </p:cNvSpPr>
          <p:nvPr>
            <p:ph idx="1"/>
          </p:nvPr>
        </p:nvSpPr>
        <p:spPr/>
        <p:txBody>
          <a:bodyPr/>
          <a:lstStyle/>
          <a:p>
            <a:pPr eaLnBrk="1" hangingPunct="1">
              <a:lnSpc>
                <a:spcPct val="90000"/>
              </a:lnSpc>
            </a:pPr>
            <a:r>
              <a:rPr lang="en-US" smtClean="0"/>
              <a:t>Permissible uses of these frequencies are according to the FCC</a:t>
            </a:r>
          </a:p>
          <a:p>
            <a:pPr lvl="1" eaLnBrk="1" hangingPunct="1">
              <a:lnSpc>
                <a:spcPct val="90000"/>
              </a:lnSpc>
            </a:pPr>
            <a:r>
              <a:rPr lang="en-US" smtClean="0"/>
              <a:t>“By Congressional direction the Commission has reallocated thirty-six megahertz for commercial use including fixed, mobile, and broadcasting services”</a:t>
            </a:r>
          </a:p>
          <a:p>
            <a:pPr lvl="1" eaLnBrk="1" hangingPunct="1">
              <a:lnSpc>
                <a:spcPct val="90000"/>
              </a:lnSpc>
            </a:pPr>
            <a:r>
              <a:rPr lang="en-US" smtClean="0"/>
              <a:t>“Six of the thirty- six megahertz have been identified as Guard Bands to provide protection to public safety users, and have been licensed in a separate proceeding”</a:t>
            </a:r>
          </a:p>
        </p:txBody>
      </p:sp>
      <p:sp>
        <p:nvSpPr>
          <p:cNvPr id="583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83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293CDC-FEE8-4BC3-BCDC-4A2114E9F4E1}"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700 MHz Details</a:t>
            </a:r>
          </a:p>
        </p:txBody>
      </p:sp>
      <p:sp>
        <p:nvSpPr>
          <p:cNvPr id="59395" name="Content Placeholder 2"/>
          <p:cNvSpPr>
            <a:spLocks noGrp="1"/>
          </p:cNvSpPr>
          <p:nvPr>
            <p:ph idx="1"/>
          </p:nvPr>
        </p:nvSpPr>
        <p:spPr/>
        <p:txBody>
          <a:bodyPr/>
          <a:lstStyle/>
          <a:p>
            <a:pPr lvl="1" eaLnBrk="1" hangingPunct="1">
              <a:lnSpc>
                <a:spcPct val="90000"/>
              </a:lnSpc>
            </a:pPr>
            <a:r>
              <a:rPr lang="en-US" smtClean="0"/>
              <a:t>“This spectrum offers potential to deploy new methods of providing high speed internet access, and is suitable for new fixed wireless in underserved areas, as well as next generation high speed mobile services”</a:t>
            </a:r>
          </a:p>
          <a:p>
            <a:pPr eaLnBrk="1" hangingPunct="1"/>
            <a:r>
              <a:rPr lang="en-US" smtClean="0"/>
              <a:t>One problem with these frequencies is that they are currently being used</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552FCE-3E17-451F-BE09-6634A317487F}" type="slidenum">
              <a:rPr lang="en-US" smtClean="0"/>
              <a:pP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700 MHz Details</a:t>
            </a:r>
          </a:p>
        </p:txBody>
      </p:sp>
      <p:sp>
        <p:nvSpPr>
          <p:cNvPr id="60419" name="Rectangle 3"/>
          <p:cNvSpPr>
            <a:spLocks noGrp="1" noChangeArrowheads="1"/>
          </p:cNvSpPr>
          <p:nvPr>
            <p:ph idx="1"/>
          </p:nvPr>
        </p:nvSpPr>
        <p:spPr/>
        <p:txBody>
          <a:bodyPr/>
          <a:lstStyle/>
          <a:p>
            <a:pPr eaLnBrk="1" hangingPunct="1"/>
            <a:r>
              <a:rPr lang="en-US" smtClean="0"/>
              <a:t>As explained by the FCC</a:t>
            </a:r>
          </a:p>
          <a:p>
            <a:pPr lvl="1" eaLnBrk="1" hangingPunct="1"/>
            <a:r>
              <a:rPr lang="en-US" smtClean="0"/>
              <a:t>“The spectrum is presently encumbered by approximately 100 existing television stations, and it may remain so, to some extent, until the end of 2006 or later”</a:t>
            </a:r>
          </a:p>
          <a:p>
            <a:pPr lvl="1" eaLnBrk="1" hangingPunct="1"/>
            <a:r>
              <a:rPr lang="en-US" smtClean="0"/>
              <a:t>“No part of the country is totally unencumbered in this band, and in some metropolitan areas, very little of this band is presently available”</a:t>
            </a:r>
          </a:p>
        </p:txBody>
      </p:sp>
      <p:sp>
        <p:nvSpPr>
          <p:cNvPr id="604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04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BE0A13-4A72-46FB-82D4-302E18EB719D}" type="slidenum">
              <a:rPr lang="en-US" smtClean="0"/>
              <a:pPr eaLnBrk="1" hangingPunct="1"/>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700 MHz Details</a:t>
            </a:r>
          </a:p>
        </p:txBody>
      </p:sp>
      <p:sp>
        <p:nvSpPr>
          <p:cNvPr id="61443" name="Content Placeholder 2"/>
          <p:cNvSpPr>
            <a:spLocks noGrp="1"/>
          </p:cNvSpPr>
          <p:nvPr>
            <p:ph idx="1"/>
          </p:nvPr>
        </p:nvSpPr>
        <p:spPr/>
        <p:txBody>
          <a:bodyPr/>
          <a:lstStyle/>
          <a:p>
            <a:pPr eaLnBrk="1" hangingPunct="1"/>
            <a:r>
              <a:rPr lang="en-US" smtClean="0"/>
              <a:t>There is also activity in the lower portion of the 700 MHz range for the same purpose, but the territory is divided up differently into smaller areas</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B5521D-6015-47C3-A87C-04AF34176458}"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p:txBody>
          <a:bodyPr/>
          <a:lstStyle/>
          <a:p>
            <a:pPr eaLnBrk="1" hangingPunct="1"/>
            <a:r>
              <a:rPr lang="en-US" smtClean="0"/>
              <a:t>700 MHz Details</a:t>
            </a:r>
          </a:p>
        </p:txBody>
      </p:sp>
      <p:pic>
        <p:nvPicPr>
          <p:cNvPr id="624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45" t="5971" r="6845" b="6599"/>
          <a:stretch>
            <a:fillRect/>
          </a:stretch>
        </p:blipFill>
        <p:spPr>
          <a:xfrm>
            <a:off x="2068513" y="1341438"/>
            <a:ext cx="5327650" cy="4676775"/>
          </a:xfrm>
        </p:spPr>
      </p:pic>
      <p:sp>
        <p:nvSpPr>
          <p:cNvPr id="624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24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A5DA44-8A5F-4A79-B1C4-ECF95651F82C}" type="slidenum">
              <a:rPr lang="en-US" smtClean="0"/>
              <a:pP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Bands</a:t>
            </a:r>
          </a:p>
        </p:txBody>
      </p:sp>
      <p:sp>
        <p:nvSpPr>
          <p:cNvPr id="8195" name="Rectangle 3"/>
          <p:cNvSpPr>
            <a:spLocks noGrp="1" noChangeArrowheads="1"/>
          </p:cNvSpPr>
          <p:nvPr>
            <p:ph idx="1"/>
          </p:nvPr>
        </p:nvSpPr>
        <p:spPr/>
        <p:txBody>
          <a:bodyPr/>
          <a:lstStyle/>
          <a:p>
            <a:pPr eaLnBrk="1" hangingPunct="1"/>
            <a:r>
              <a:rPr lang="en-US" smtClean="0"/>
              <a:t>ELF – Extremely Low Frequency</a:t>
            </a:r>
          </a:p>
          <a:p>
            <a:pPr lvl="1" eaLnBrk="1" hangingPunct="1"/>
            <a:r>
              <a:rPr lang="en-US" smtClean="0"/>
              <a:t>Frequency – 0 kHz to 3 KHz</a:t>
            </a:r>
          </a:p>
          <a:p>
            <a:pPr lvl="1" eaLnBrk="1" hangingPunct="1"/>
            <a:r>
              <a:rPr lang="en-US" smtClean="0"/>
              <a:t>Wavelength – 0 to 100,000 m</a:t>
            </a:r>
          </a:p>
          <a:p>
            <a:pPr eaLnBrk="1" hangingPunct="1"/>
            <a:r>
              <a:rPr lang="en-US" smtClean="0"/>
              <a:t>VLF - Very Low Frequency</a:t>
            </a:r>
          </a:p>
          <a:p>
            <a:pPr lvl="1" eaLnBrk="1" hangingPunct="1"/>
            <a:r>
              <a:rPr lang="en-US" smtClean="0"/>
              <a:t>Frequency - 3 kHz to 30 kHz</a:t>
            </a:r>
          </a:p>
          <a:p>
            <a:pPr lvl="1" eaLnBrk="1" hangingPunct="1"/>
            <a:r>
              <a:rPr lang="en-US" smtClean="0"/>
              <a:t>Wavelength – 100,000 m to 10,000 m</a:t>
            </a:r>
          </a:p>
        </p:txBody>
      </p:sp>
      <p:sp>
        <p:nvSpPr>
          <p:cNvPr id="81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1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09B4F6-0C81-4897-9345-031EA3421B1B}"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700 MHz Details</a:t>
            </a:r>
          </a:p>
        </p:txBody>
      </p:sp>
      <p:pic>
        <p:nvPicPr>
          <p:cNvPr id="634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128" t="5971" r="4103" b="10448"/>
          <a:stretch>
            <a:fillRect/>
          </a:stretch>
        </p:blipFill>
        <p:spPr>
          <a:xfrm>
            <a:off x="1843088" y="1258888"/>
            <a:ext cx="5853112" cy="4559300"/>
          </a:xfrm>
        </p:spPr>
      </p:pic>
      <p:sp>
        <p:nvSpPr>
          <p:cNvPr id="634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34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DAD21C-75C6-4FB6-BBE3-9F1C11C9CB76}"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900 MHz Details</a:t>
            </a:r>
          </a:p>
        </p:txBody>
      </p:sp>
      <p:sp>
        <p:nvSpPr>
          <p:cNvPr id="64515" name="Rectangle 3"/>
          <p:cNvSpPr>
            <a:spLocks noGrp="1" noChangeArrowheads="1"/>
          </p:cNvSpPr>
          <p:nvPr>
            <p:ph idx="1"/>
          </p:nvPr>
        </p:nvSpPr>
        <p:spPr/>
        <p:txBody>
          <a:bodyPr/>
          <a:lstStyle/>
          <a:p>
            <a:pPr eaLnBrk="1" hangingPunct="1"/>
            <a:r>
              <a:rPr lang="en-US" smtClean="0"/>
              <a:t>In many parts of the world the 900 MHz frequencies are license free in the range from 902 – 928 MHz</a:t>
            </a:r>
          </a:p>
          <a:p>
            <a:pPr eaLnBrk="1" hangingPunct="1"/>
            <a:r>
              <a:rPr lang="en-US" smtClean="0"/>
              <a:t>The total bandwidth is 26 MHz</a:t>
            </a:r>
          </a:p>
          <a:p>
            <a:pPr eaLnBrk="1" hangingPunct="1"/>
            <a:r>
              <a:rPr lang="en-US" smtClean="0"/>
              <a:t>The nominal wavelength is 325 mm</a:t>
            </a:r>
          </a:p>
          <a:p>
            <a:pPr eaLnBrk="1" hangingPunct="1"/>
            <a:r>
              <a:rPr lang="en-US" smtClean="0"/>
              <a:t>In comparison with other available frequencies used for wireless delivery systems, it is said to have good NLOS capabilities</a:t>
            </a:r>
          </a:p>
        </p:txBody>
      </p:sp>
      <p:sp>
        <p:nvSpPr>
          <p:cNvPr id="645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45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493A42-27DC-4474-898A-2F3141EE7442}"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900 MHz Details</a:t>
            </a:r>
          </a:p>
        </p:txBody>
      </p:sp>
      <p:sp>
        <p:nvSpPr>
          <p:cNvPr id="65539" name="Content Placeholder 2"/>
          <p:cNvSpPr>
            <a:spLocks noGrp="1"/>
          </p:cNvSpPr>
          <p:nvPr>
            <p:ph idx="1"/>
          </p:nvPr>
        </p:nvSpPr>
        <p:spPr/>
        <p:txBody>
          <a:bodyPr/>
          <a:lstStyle/>
          <a:p>
            <a:pPr eaLnBrk="1" hangingPunct="1"/>
            <a:r>
              <a:rPr lang="en-US" smtClean="0"/>
              <a:t>Because 900 MHz signals can pass through some obstructions without being completely lost, such as light trees</a:t>
            </a:r>
          </a:p>
          <a:p>
            <a:pPr eaLnBrk="1" hangingPunct="1"/>
            <a:r>
              <a:rPr lang="en-US" smtClean="0"/>
              <a:t>They will also bend or diffract over a low hill and still be strong enough to be received a few miles away</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210F89-5F38-4F0B-A66A-C049DF8D3B9E}" type="slidenum">
              <a:rPr lang="en-US" smtClean="0"/>
              <a:pPr eaLnBrk="1" hangingPunct="1"/>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900 MHz Details</a:t>
            </a:r>
          </a:p>
        </p:txBody>
      </p:sp>
      <p:sp>
        <p:nvSpPr>
          <p:cNvPr id="66563" name="Rectangle 3"/>
          <p:cNvSpPr>
            <a:spLocks noGrp="1" noChangeArrowheads="1"/>
          </p:cNvSpPr>
          <p:nvPr>
            <p:ph idx="1"/>
          </p:nvPr>
        </p:nvSpPr>
        <p:spPr/>
        <p:txBody>
          <a:bodyPr/>
          <a:lstStyle/>
          <a:p>
            <a:pPr eaLnBrk="1" hangingPunct="1"/>
            <a:r>
              <a:rPr lang="en-US" smtClean="0"/>
              <a:t>When deployed outside with an outdoor antenna typical coverage areas are</a:t>
            </a:r>
          </a:p>
          <a:p>
            <a:pPr lvl="1" eaLnBrk="1" hangingPunct="1"/>
            <a:r>
              <a:rPr lang="en-US" smtClean="0"/>
              <a:t>LOS – Line of Sight</a:t>
            </a:r>
          </a:p>
          <a:p>
            <a:pPr lvl="2" eaLnBrk="1" hangingPunct="1"/>
            <a:r>
              <a:rPr lang="en-US" smtClean="0"/>
              <a:t>13 km or 8 miles</a:t>
            </a:r>
          </a:p>
          <a:p>
            <a:pPr lvl="1" eaLnBrk="1" hangingPunct="1"/>
            <a:r>
              <a:rPr lang="en-US" smtClean="0"/>
              <a:t>NLOS – Non Line of Sight</a:t>
            </a:r>
          </a:p>
          <a:p>
            <a:pPr lvl="2" eaLnBrk="1" hangingPunct="1"/>
            <a:r>
              <a:rPr lang="en-US" smtClean="0"/>
              <a:t>3 to 5 km or 2 to 3 miles</a:t>
            </a:r>
          </a:p>
          <a:p>
            <a:pPr eaLnBrk="1" hangingPunct="1"/>
            <a:r>
              <a:rPr lang="en-US" smtClean="0"/>
              <a:t>With an indoor antenna the range is half in the best conditions</a:t>
            </a:r>
          </a:p>
        </p:txBody>
      </p:sp>
      <p:sp>
        <p:nvSpPr>
          <p:cNvPr id="665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65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097CB4-A53F-40BB-BBF9-77B6FBB78551}"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900 MHz Details</a:t>
            </a:r>
          </a:p>
        </p:txBody>
      </p:sp>
      <p:sp>
        <p:nvSpPr>
          <p:cNvPr id="67587" name="Content Placeholder 2"/>
          <p:cNvSpPr>
            <a:spLocks noGrp="1"/>
          </p:cNvSpPr>
          <p:nvPr>
            <p:ph idx="1"/>
          </p:nvPr>
        </p:nvSpPr>
        <p:spPr/>
        <p:txBody>
          <a:bodyPr/>
          <a:lstStyle/>
          <a:p>
            <a:pPr eaLnBrk="1" hangingPunct="1"/>
            <a:r>
              <a:rPr lang="en-US" smtClean="0"/>
              <a:t>900 MHz signals can typically go through 100 to 200 meters or about 500 feet of solid trees</a:t>
            </a:r>
          </a:p>
          <a:p>
            <a:pPr eaLnBrk="1" hangingPunct="1"/>
            <a:r>
              <a:rPr lang="en-US" smtClean="0"/>
              <a:t>But this assumes the antennas are mounted on towers, so that you do not have to punch through several kilometers or miles of trees, just a few around the site</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AB00B6-B44D-4336-9664-E4A243A3AB79}"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900 MHz Details</a:t>
            </a:r>
          </a:p>
        </p:txBody>
      </p:sp>
      <p:sp>
        <p:nvSpPr>
          <p:cNvPr id="68611" name="Rectangle 3"/>
          <p:cNvSpPr>
            <a:spLocks noGrp="1" noChangeArrowheads="1"/>
          </p:cNvSpPr>
          <p:nvPr>
            <p:ph idx="1"/>
          </p:nvPr>
        </p:nvSpPr>
        <p:spPr/>
        <p:txBody>
          <a:bodyPr/>
          <a:lstStyle/>
          <a:p>
            <a:pPr eaLnBrk="1" hangingPunct="1"/>
            <a:r>
              <a:rPr lang="en-US" smtClean="0"/>
              <a:t>The base station antenna needs to be at least 10 meters or 30 feet above the average tree height</a:t>
            </a:r>
          </a:p>
          <a:p>
            <a:pPr eaLnBrk="1" hangingPunct="1"/>
            <a:r>
              <a:rPr lang="en-US" smtClean="0"/>
              <a:t>The problem with the 900 MHz band has always been two things</a:t>
            </a:r>
          </a:p>
          <a:p>
            <a:pPr lvl="1" eaLnBrk="1" hangingPunct="1"/>
            <a:r>
              <a:rPr lang="en-US" smtClean="0"/>
              <a:t>Low data rates due to restricted bandwidth</a:t>
            </a:r>
          </a:p>
          <a:p>
            <a:pPr lvl="2" eaLnBrk="1" hangingPunct="1"/>
            <a:r>
              <a:rPr lang="en-US" smtClean="0"/>
              <a:t>2 to 2.5 Mbps is available for all users, 128 Kbps per end user</a:t>
            </a:r>
          </a:p>
        </p:txBody>
      </p:sp>
      <p:sp>
        <p:nvSpPr>
          <p:cNvPr id="686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86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3D409C-965A-4653-B9E0-82F8923A86EF}"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900 MHz Details</a:t>
            </a:r>
          </a:p>
        </p:txBody>
      </p:sp>
      <p:sp>
        <p:nvSpPr>
          <p:cNvPr id="69635" name="Content Placeholder 2"/>
          <p:cNvSpPr>
            <a:spLocks noGrp="1"/>
          </p:cNvSpPr>
          <p:nvPr>
            <p:ph idx="1"/>
          </p:nvPr>
        </p:nvSpPr>
        <p:spPr/>
        <p:txBody>
          <a:bodyPr/>
          <a:lstStyle/>
          <a:p>
            <a:pPr lvl="1" eaLnBrk="1" hangingPunct="1"/>
            <a:r>
              <a:rPr lang="en-US" smtClean="0"/>
              <a:t>High levels of use by other devices, which leads to considerable interference</a:t>
            </a:r>
          </a:p>
          <a:p>
            <a:pPr lvl="1" eaLnBrk="1" hangingPunct="1"/>
            <a:r>
              <a:rPr lang="en-US" smtClean="0"/>
              <a:t>Low allowable transmission power</a:t>
            </a:r>
          </a:p>
          <a:p>
            <a:pPr eaLnBrk="1" hangingPunct="1"/>
            <a:r>
              <a:rPr lang="en-US" smtClean="0"/>
              <a:t>Part of the 900 MHz range, in the middle part of the range, is also licensed for use as a point-to-point link</a:t>
            </a:r>
          </a:p>
          <a:p>
            <a:pPr eaLnBrk="1" hangingPunct="1"/>
            <a:r>
              <a:rPr lang="en-US" smtClean="0"/>
              <a:t>However, it is not often used due to limited bandwidth and licensing issues</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12486A-2089-48C5-88B6-B055DC4F8797}"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1700 MHz Details</a:t>
            </a:r>
          </a:p>
        </p:txBody>
      </p:sp>
      <p:sp>
        <p:nvSpPr>
          <p:cNvPr id="70659" name="Rectangle 3"/>
          <p:cNvSpPr>
            <a:spLocks noGrp="1" noChangeArrowheads="1"/>
          </p:cNvSpPr>
          <p:nvPr>
            <p:ph idx="1"/>
          </p:nvPr>
        </p:nvSpPr>
        <p:spPr/>
        <p:txBody>
          <a:bodyPr/>
          <a:lstStyle/>
          <a:p>
            <a:pPr eaLnBrk="1" hangingPunct="1"/>
            <a:r>
              <a:rPr lang="en-US" smtClean="0"/>
              <a:t>A new licensed frequency being offered is in the 1710 to 1755 MHz range</a:t>
            </a:r>
          </a:p>
          <a:p>
            <a:pPr eaLnBrk="1" hangingPunct="1"/>
            <a:r>
              <a:rPr lang="en-US" smtClean="0"/>
              <a:t>The FCC expects this to be used to offer voice, data, and broadband service to fixed or mobile networks</a:t>
            </a:r>
          </a:p>
          <a:p>
            <a:pPr eaLnBrk="1" hangingPunct="1"/>
            <a:r>
              <a:rPr lang="en-US" smtClean="0"/>
              <a:t>There are few limits as to the services and technologies that can be offered</a:t>
            </a:r>
          </a:p>
          <a:p>
            <a:pPr eaLnBrk="1" hangingPunct="1"/>
            <a:r>
              <a:rPr lang="en-US" smtClean="0"/>
              <a:t>It remains to be seen what this range will be used for and who will license it</a:t>
            </a:r>
          </a:p>
        </p:txBody>
      </p:sp>
      <p:sp>
        <p:nvSpPr>
          <p:cNvPr id="706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06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37A0FE-8E34-4559-A8B3-FB75B5E22792}"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2100 MHz Details</a:t>
            </a:r>
          </a:p>
        </p:txBody>
      </p:sp>
      <p:sp>
        <p:nvSpPr>
          <p:cNvPr id="71683" name="Rectangle 3"/>
          <p:cNvSpPr>
            <a:spLocks noGrp="1" noChangeArrowheads="1"/>
          </p:cNvSpPr>
          <p:nvPr>
            <p:ph idx="1"/>
          </p:nvPr>
        </p:nvSpPr>
        <p:spPr/>
        <p:txBody>
          <a:bodyPr/>
          <a:lstStyle/>
          <a:p>
            <a:pPr eaLnBrk="1" hangingPunct="1"/>
            <a:r>
              <a:rPr lang="en-US" smtClean="0"/>
              <a:t>Along with the 1700 MHz range a set of frequencies from 2110 to 2120 MHz is also being offered under the same terms</a:t>
            </a:r>
          </a:p>
          <a:p>
            <a:pPr eaLnBrk="1" hangingPunct="1"/>
            <a:r>
              <a:rPr lang="en-US" smtClean="0"/>
              <a:t>The FCC expects both of these ranges to be used to offer voice, data, and broadband service to fixed or mobile networks</a:t>
            </a:r>
          </a:p>
          <a:p>
            <a:pPr eaLnBrk="1" hangingPunct="1"/>
            <a:r>
              <a:rPr lang="en-US" smtClean="0"/>
              <a:t>There are few limits as to the services and technologies that can be offered</a:t>
            </a:r>
          </a:p>
        </p:txBody>
      </p:sp>
      <p:sp>
        <p:nvSpPr>
          <p:cNvPr id="71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16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7FA76C-BEA3-44A3-B383-FA6A2C709838}"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2.3 GHz Details</a:t>
            </a:r>
          </a:p>
        </p:txBody>
      </p:sp>
      <p:sp>
        <p:nvSpPr>
          <p:cNvPr id="72707" name="Rectangle 3"/>
          <p:cNvSpPr>
            <a:spLocks noGrp="1" noChangeArrowheads="1"/>
          </p:cNvSpPr>
          <p:nvPr>
            <p:ph idx="1"/>
          </p:nvPr>
        </p:nvSpPr>
        <p:spPr/>
        <p:txBody>
          <a:bodyPr/>
          <a:lstStyle/>
          <a:p>
            <a:pPr eaLnBrk="1" hangingPunct="1"/>
            <a:r>
              <a:rPr lang="en-US" smtClean="0"/>
              <a:t>The FCC the 2.3 GHz licensed frequencies called the WCS – Wireless Communications Services can be used for</a:t>
            </a:r>
          </a:p>
          <a:p>
            <a:pPr lvl="1" eaLnBrk="1" hangingPunct="1"/>
            <a:r>
              <a:rPr lang="en-US" smtClean="0"/>
              <a:t>“The Wireless Communications Service (WCS) may be used for any fixed, mobile, radiolocation or broadcast-satellite (sound) use consistent with the international agreements concerning spectrum allocations, and subject to the technical rules of Part 27, Title 47 of the Code of Federal Regulations”</a:t>
            </a:r>
          </a:p>
        </p:txBody>
      </p:sp>
      <p:sp>
        <p:nvSpPr>
          <p:cNvPr id="727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27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950D6B-74CF-4E30-BE71-AB0000AFF938}" type="slidenum">
              <a:rPr lang="en-US" smtClean="0"/>
              <a:pPr eaLnBrk="1" hangingPunct="1"/>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Bands</a:t>
            </a:r>
          </a:p>
        </p:txBody>
      </p:sp>
      <p:sp>
        <p:nvSpPr>
          <p:cNvPr id="9219" name="Content Placeholder 2"/>
          <p:cNvSpPr>
            <a:spLocks noGrp="1"/>
          </p:cNvSpPr>
          <p:nvPr>
            <p:ph idx="1"/>
          </p:nvPr>
        </p:nvSpPr>
        <p:spPr/>
        <p:txBody>
          <a:bodyPr/>
          <a:lstStyle/>
          <a:p>
            <a:pPr eaLnBrk="1" hangingPunct="1"/>
            <a:r>
              <a:rPr lang="en-US" smtClean="0"/>
              <a:t>LF - Low Frequency</a:t>
            </a:r>
          </a:p>
          <a:p>
            <a:pPr lvl="1" eaLnBrk="1" hangingPunct="1"/>
            <a:r>
              <a:rPr lang="en-US" smtClean="0"/>
              <a:t>Frequency - 30 kHz to 300 kHz</a:t>
            </a:r>
          </a:p>
          <a:p>
            <a:pPr lvl="1" eaLnBrk="1" hangingPunct="1"/>
            <a:r>
              <a:rPr lang="en-US" smtClean="0"/>
              <a:t>Wavelength – 10,000 m to 1,000 m</a:t>
            </a:r>
          </a:p>
          <a:p>
            <a:pPr eaLnBrk="1" hangingPunct="1"/>
            <a:r>
              <a:rPr lang="en-US" smtClean="0"/>
              <a:t>MF - Medium Frequency</a:t>
            </a:r>
          </a:p>
          <a:p>
            <a:pPr lvl="1" eaLnBrk="1" hangingPunct="1"/>
            <a:r>
              <a:rPr lang="en-US" smtClean="0"/>
              <a:t>Frequency - 300 kHz to 3 MHz</a:t>
            </a:r>
          </a:p>
          <a:p>
            <a:pPr lvl="1" eaLnBrk="1" hangingPunct="1"/>
            <a:r>
              <a:rPr lang="en-US" smtClean="0"/>
              <a:t>Wavelength – 1,000 m to 100 m</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558176-99E2-4CB8-86FC-E5665FC83B55}"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t>2.3 GHz Details</a:t>
            </a:r>
          </a:p>
        </p:txBody>
      </p:sp>
      <p:sp>
        <p:nvSpPr>
          <p:cNvPr id="73731" name="Content Placeholder 2"/>
          <p:cNvSpPr>
            <a:spLocks noGrp="1"/>
          </p:cNvSpPr>
          <p:nvPr>
            <p:ph idx="1"/>
          </p:nvPr>
        </p:nvSpPr>
        <p:spPr/>
        <p:txBody>
          <a:bodyPr/>
          <a:lstStyle/>
          <a:p>
            <a:pPr eaLnBrk="1" hangingPunct="1"/>
            <a:r>
              <a:rPr lang="en-US" smtClean="0"/>
              <a:t>This frequency is mentioned as one that is potentially suitable for PTP links</a:t>
            </a:r>
          </a:p>
          <a:p>
            <a:pPr eaLnBrk="1" hangingPunct="1"/>
            <a:r>
              <a:rPr lang="en-US" smtClean="0"/>
              <a:t>But it is not deployed this way due to limited bandwidth and licensing issues</a:t>
            </a:r>
          </a:p>
          <a:p>
            <a:pPr eaLnBrk="1" hangingPunct="1"/>
            <a:r>
              <a:rPr lang="en-US" smtClean="0"/>
              <a:t>Patrick Leary of Alvarion, who makes equipment for this type of application, says this about the 2.3 band</a:t>
            </a:r>
          </a:p>
          <a:p>
            <a:pPr lvl="1" eaLnBrk="1" hangingPunct="1"/>
            <a:r>
              <a:rPr lang="en-US" smtClean="0"/>
              <a:t>WCS is a band with small channelization and is owned by folks like Verizon</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27F008-0C2C-43A6-A55C-56B69B622B80}"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2.4 GHz Details</a:t>
            </a:r>
          </a:p>
        </p:txBody>
      </p:sp>
      <p:sp>
        <p:nvSpPr>
          <p:cNvPr id="74755" name="Rectangle 3"/>
          <p:cNvSpPr>
            <a:spLocks noGrp="1" noChangeArrowheads="1"/>
          </p:cNvSpPr>
          <p:nvPr>
            <p:ph idx="1"/>
          </p:nvPr>
        </p:nvSpPr>
        <p:spPr/>
        <p:txBody>
          <a:bodyPr/>
          <a:lstStyle/>
          <a:p>
            <a:pPr eaLnBrk="1" hangingPunct="1"/>
            <a:r>
              <a:rPr lang="en-US" smtClean="0"/>
              <a:t>The 2.4 GHz frequency range is license free worldwide for the most part, although the channel details differ</a:t>
            </a:r>
          </a:p>
          <a:p>
            <a:pPr eaLnBrk="1" hangingPunct="1"/>
            <a:r>
              <a:rPr lang="en-US" smtClean="0"/>
              <a:t>It ranges from 2.4000 – 2.5000 GHz in the FCC scheme and from 2.4000 to 2.4835 GHZ as defined by the IEEE – Institute of Electrical and Electronics Engineers, who create standards for the use of these frequencies</a:t>
            </a:r>
          </a:p>
        </p:txBody>
      </p:sp>
      <p:sp>
        <p:nvSpPr>
          <p:cNvPr id="747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47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8BB382-8FF1-4D6E-B610-AD9A42E2D1BD}" type="slidenum">
              <a:rPr lang="en-US" smtClean="0"/>
              <a:pPr eaLnBrk="1" hangingPunct="1"/>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2.4 GHz Details</a:t>
            </a:r>
          </a:p>
        </p:txBody>
      </p:sp>
      <p:sp>
        <p:nvSpPr>
          <p:cNvPr id="75779" name="Content Placeholder 2"/>
          <p:cNvSpPr>
            <a:spLocks noGrp="1"/>
          </p:cNvSpPr>
          <p:nvPr>
            <p:ph idx="1"/>
          </p:nvPr>
        </p:nvSpPr>
        <p:spPr/>
        <p:txBody>
          <a:bodyPr/>
          <a:lstStyle/>
          <a:p>
            <a:pPr eaLnBrk="1" hangingPunct="1"/>
            <a:r>
              <a:rPr lang="en-US" smtClean="0"/>
              <a:t>The 2.4 GHz band provides 83.5 MHz of bandwidth</a:t>
            </a:r>
          </a:p>
          <a:p>
            <a:pPr eaLnBrk="1" hangingPunct="1"/>
            <a:r>
              <a:rPr lang="en-US" smtClean="0"/>
              <a:t>These signals are around 125 mm</a:t>
            </a:r>
          </a:p>
          <a:p>
            <a:pPr eaLnBrk="1" hangingPunct="1"/>
            <a:r>
              <a:rPr lang="en-US" smtClean="0"/>
              <a:t>This is a fairly long range solution, but it requires LOS, as it does not pass through obstructions well</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5EE4C3-C1FA-43AB-A407-0ACB4084F04F}"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2.4 GHz Details</a:t>
            </a:r>
          </a:p>
        </p:txBody>
      </p:sp>
      <p:sp>
        <p:nvSpPr>
          <p:cNvPr id="76803" name="Rectangle 3"/>
          <p:cNvSpPr>
            <a:spLocks noGrp="1" noChangeArrowheads="1"/>
          </p:cNvSpPr>
          <p:nvPr>
            <p:ph idx="1"/>
          </p:nvPr>
        </p:nvSpPr>
        <p:spPr/>
        <p:txBody>
          <a:bodyPr/>
          <a:lstStyle/>
          <a:p>
            <a:pPr eaLnBrk="1" hangingPunct="1"/>
            <a:r>
              <a:rPr lang="en-US" smtClean="0"/>
              <a:t>Water attenuation is the major problem, especially outdoors, as the attenuation from trees is approximately .5 dB per meter of canopy</a:t>
            </a:r>
          </a:p>
          <a:p>
            <a:pPr eaLnBrk="1" hangingPunct="1"/>
            <a:r>
              <a:rPr lang="en-US" smtClean="0"/>
              <a:t>With a tree with a canopy of 10 meters or 30 feet the attenuation would be about 5 dB</a:t>
            </a:r>
          </a:p>
        </p:txBody>
      </p:sp>
      <p:sp>
        <p:nvSpPr>
          <p:cNvPr id="768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68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8202A3-FB89-4CE3-A8D7-0B4AB5B033D7}" type="slidenum">
              <a:rPr lang="en-US" smtClean="0"/>
              <a:pPr eaLnBrk="1" hangingPunct="1"/>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2.4 GHz Details</a:t>
            </a:r>
          </a:p>
        </p:txBody>
      </p:sp>
      <p:sp>
        <p:nvSpPr>
          <p:cNvPr id="77827" name="Content Placeholder 2"/>
          <p:cNvSpPr>
            <a:spLocks noGrp="1"/>
          </p:cNvSpPr>
          <p:nvPr>
            <p:ph idx="1"/>
          </p:nvPr>
        </p:nvSpPr>
        <p:spPr/>
        <p:txBody>
          <a:bodyPr/>
          <a:lstStyle/>
          <a:p>
            <a:pPr eaLnBrk="1" hangingPunct="1"/>
            <a:r>
              <a:rPr lang="en-US" smtClean="0"/>
              <a:t>As 6 dB of attenuation reduces the length of a wireless link by half, a few trees will block the signal</a:t>
            </a:r>
          </a:p>
          <a:p>
            <a:pPr eaLnBrk="1" hangingPunct="1"/>
            <a:r>
              <a:rPr lang="en-US" smtClean="0"/>
              <a:t>In the US Part 15 of the CFR – Code of Federal Regulations covers the usage of this frequency</a:t>
            </a:r>
          </a:p>
          <a:p>
            <a:pPr eaLnBrk="1" hangingPunct="1"/>
            <a:r>
              <a:rPr lang="en-US" smtClean="0"/>
              <a:t>In Europe regulation of this frequency range is covered by EN 300 328 and EN 300 826 from the ETSI</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7A6B2B-F2F0-474E-BC05-E48BF2ADCA78}"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2.4 GHz Details</a:t>
            </a:r>
          </a:p>
        </p:txBody>
      </p:sp>
      <p:sp>
        <p:nvSpPr>
          <p:cNvPr id="78851" name="Content Placeholder 2"/>
          <p:cNvSpPr>
            <a:spLocks noGrp="1"/>
          </p:cNvSpPr>
          <p:nvPr>
            <p:ph idx="1"/>
          </p:nvPr>
        </p:nvSpPr>
        <p:spPr/>
        <p:txBody>
          <a:bodyPr/>
          <a:lstStyle/>
          <a:p>
            <a:pPr eaLnBrk="1" hangingPunct="1"/>
            <a:r>
              <a:rPr lang="en-US" smtClean="0"/>
              <a:t>Part 15 and EN 300 328 are similar</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69ABDD-6A22-4E0E-BAC7-2B5564788012}"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cs typeface="Arial" pitchFamily="34" charset="0"/>
              </a:rPr>
              <a:t>2.5 GHz Details</a:t>
            </a:r>
          </a:p>
        </p:txBody>
      </p:sp>
      <p:sp>
        <p:nvSpPr>
          <p:cNvPr id="79875" name="Rectangle 3"/>
          <p:cNvSpPr>
            <a:spLocks noGrp="1" noChangeArrowheads="1"/>
          </p:cNvSpPr>
          <p:nvPr>
            <p:ph idx="1"/>
          </p:nvPr>
        </p:nvSpPr>
        <p:spPr/>
        <p:txBody>
          <a:bodyPr/>
          <a:lstStyle/>
          <a:p>
            <a:pPr eaLnBrk="1" hangingPunct="1"/>
            <a:r>
              <a:rPr lang="en-US" smtClean="0">
                <a:cs typeface="Times New Roman" pitchFamily="18" charset="0"/>
              </a:rPr>
              <a:t>2.5 GHz licensed band is also called the MMDS band in the United States</a:t>
            </a:r>
          </a:p>
          <a:p>
            <a:pPr eaLnBrk="1" hangingPunct="1"/>
            <a:r>
              <a:rPr lang="en-US" smtClean="0">
                <a:cs typeface="Times New Roman" pitchFamily="18" charset="0"/>
              </a:rPr>
              <a:t>This stands for Multichannel Multipoint Distribution Service</a:t>
            </a:r>
          </a:p>
          <a:p>
            <a:pPr eaLnBrk="1" hangingPunct="1"/>
            <a:r>
              <a:rPr lang="en-US" smtClean="0"/>
              <a:t>Sometimes it is called the ITFS  - Instructional Television Fixed Services band</a:t>
            </a:r>
          </a:p>
        </p:txBody>
      </p:sp>
      <p:sp>
        <p:nvSpPr>
          <p:cNvPr id="798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98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05C401-FC5F-4CE8-922D-162DD448FDBD}"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2.5 GHz Details</a:t>
            </a:r>
          </a:p>
        </p:txBody>
      </p:sp>
      <p:sp>
        <p:nvSpPr>
          <p:cNvPr id="80899" name="Content Placeholder 2"/>
          <p:cNvSpPr>
            <a:spLocks noGrp="1"/>
          </p:cNvSpPr>
          <p:nvPr>
            <p:ph idx="1"/>
          </p:nvPr>
        </p:nvSpPr>
        <p:spPr/>
        <p:txBody>
          <a:bodyPr/>
          <a:lstStyle/>
          <a:p>
            <a:pPr eaLnBrk="1" hangingPunct="1"/>
            <a:r>
              <a:rPr lang="en-US" smtClean="0"/>
              <a:t>And lately it is called the EBS – Educational Broadband Service or BRS – Broadband Radio Service</a:t>
            </a:r>
            <a:endParaRPr lang="en-US" smtClean="0">
              <a:cs typeface="Times New Roman" pitchFamily="18" charset="0"/>
            </a:endParaRPr>
          </a:p>
          <a:p>
            <a:pPr eaLnBrk="1" hangingPunct="1"/>
            <a:r>
              <a:rPr lang="en-US" smtClean="0">
                <a:cs typeface="Times New Roman" pitchFamily="18" charset="0"/>
              </a:rPr>
              <a:t>This is a point-to-multipoint distribution method</a:t>
            </a:r>
          </a:p>
          <a:p>
            <a:pPr eaLnBrk="1" hangingPunct="1"/>
            <a:r>
              <a:rPr lang="en-US" smtClean="0">
                <a:cs typeface="Times New Roman" pitchFamily="18" charset="0"/>
              </a:rPr>
              <a:t>In that a central tower is used to transmit within a radius</a:t>
            </a:r>
            <a:endParaRPr lang="en-US" smtClean="0"/>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D96D70-718A-4488-806A-44620CABAFF7}" type="slidenum">
              <a:rPr lang="en-US" smtClean="0"/>
              <a:pPr eaLnBrk="1" hangingPunct="1"/>
              <a:t>77</a:t>
            </a:fld>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cs typeface="Times New Roman" pitchFamily="18" charset="0"/>
              </a:rPr>
              <a:t>2.5 GHz Details</a:t>
            </a:r>
          </a:p>
        </p:txBody>
      </p:sp>
      <p:sp>
        <p:nvSpPr>
          <p:cNvPr id="81923" name="Rectangle 3"/>
          <p:cNvSpPr>
            <a:spLocks noGrp="1" noChangeArrowheads="1"/>
          </p:cNvSpPr>
          <p:nvPr>
            <p:ph idx="1"/>
          </p:nvPr>
        </p:nvSpPr>
        <p:spPr/>
        <p:txBody>
          <a:bodyPr/>
          <a:lstStyle/>
          <a:p>
            <a:pPr eaLnBrk="1" hangingPunct="1"/>
            <a:r>
              <a:rPr lang="en-US" smtClean="0">
                <a:cs typeface="Times New Roman" pitchFamily="18" charset="0"/>
              </a:rPr>
              <a:t>All users within this pattern share the bandwidth</a:t>
            </a:r>
          </a:p>
          <a:p>
            <a:pPr eaLnBrk="1" hangingPunct="1"/>
            <a:r>
              <a:rPr lang="en-US" smtClean="0">
                <a:cs typeface="Times New Roman" pitchFamily="18" charset="0"/>
              </a:rPr>
              <a:t>MMDS operates in the 2.1 GHz to 2.7 GHz range, primarily at 2.500 GHz to 2.690 GHz</a:t>
            </a:r>
          </a:p>
          <a:p>
            <a:pPr eaLnBrk="1" hangingPunct="1"/>
            <a:r>
              <a:rPr lang="en-US" smtClean="0">
                <a:cs typeface="Times New Roman" pitchFamily="18" charset="0"/>
              </a:rPr>
              <a:t>Most deployments work best in a cellular arrangement so as to minimize terrain problems</a:t>
            </a:r>
          </a:p>
        </p:txBody>
      </p:sp>
      <p:sp>
        <p:nvSpPr>
          <p:cNvPr id="819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19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F84E81-C6B8-41A2-816C-BBE5A9DDB28D}" type="slidenum">
              <a:rPr lang="en-US" smtClean="0"/>
              <a:pPr eaLnBrk="1" hangingPunct="1"/>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2.5 GHz Details</a:t>
            </a:r>
          </a:p>
        </p:txBody>
      </p:sp>
      <p:sp>
        <p:nvSpPr>
          <p:cNvPr id="82947" name="Content Placeholder 2"/>
          <p:cNvSpPr>
            <a:spLocks noGrp="1"/>
          </p:cNvSpPr>
          <p:nvPr>
            <p:ph idx="1"/>
          </p:nvPr>
        </p:nvSpPr>
        <p:spPr/>
        <p:txBody>
          <a:bodyPr/>
          <a:lstStyle/>
          <a:p>
            <a:pPr eaLnBrk="1" hangingPunct="1"/>
            <a:r>
              <a:rPr lang="en-US" smtClean="0">
                <a:cs typeface="Times New Roman" pitchFamily="18" charset="0"/>
              </a:rPr>
              <a:t>A typical radius of the cell is 18 kilometers or 11 miles</a:t>
            </a:r>
          </a:p>
          <a:p>
            <a:pPr eaLnBrk="1" hangingPunct="1"/>
            <a:r>
              <a:rPr lang="en-US" smtClean="0">
                <a:cs typeface="Times New Roman" pitchFamily="18" charset="0"/>
              </a:rPr>
              <a:t>Downstream speeds range from 384 to 514 kbps and upstream from 256 to 384 kbps</a:t>
            </a:r>
          </a:p>
          <a:p>
            <a:pPr eaLnBrk="1" hangingPunct="1"/>
            <a:r>
              <a:rPr lang="en-US" smtClean="0"/>
              <a:t>The FCC announced in March 2003 that they would be looking at changes to the use of the frequencies covered now by MMDS systems</a:t>
            </a:r>
          </a:p>
        </p:txBody>
      </p:sp>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6111A3-F2E2-4589-9FAE-401E06164803}" type="slidenum">
              <a:rPr lang="en-US" smtClean="0"/>
              <a:pPr eaLnBrk="1" hangingPunct="1"/>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Bands</a:t>
            </a:r>
          </a:p>
        </p:txBody>
      </p:sp>
      <p:sp>
        <p:nvSpPr>
          <p:cNvPr id="10243" name="Rectangle 3"/>
          <p:cNvSpPr>
            <a:spLocks noGrp="1" noChangeArrowheads="1"/>
          </p:cNvSpPr>
          <p:nvPr>
            <p:ph idx="1"/>
          </p:nvPr>
        </p:nvSpPr>
        <p:spPr/>
        <p:txBody>
          <a:bodyPr/>
          <a:lstStyle/>
          <a:p>
            <a:pPr eaLnBrk="1" hangingPunct="1"/>
            <a:r>
              <a:rPr lang="en-US" smtClean="0"/>
              <a:t>HF - High Frequency</a:t>
            </a:r>
          </a:p>
          <a:p>
            <a:pPr lvl="1" eaLnBrk="1" hangingPunct="1"/>
            <a:r>
              <a:rPr lang="en-US" smtClean="0"/>
              <a:t>Frequency - 3 MHz to 30 MHz</a:t>
            </a:r>
          </a:p>
          <a:p>
            <a:pPr lvl="1" eaLnBrk="1" hangingPunct="1"/>
            <a:r>
              <a:rPr lang="en-US" smtClean="0"/>
              <a:t>Wavelength - 100 m to 10 m</a:t>
            </a:r>
          </a:p>
          <a:p>
            <a:pPr eaLnBrk="1" hangingPunct="1"/>
            <a:r>
              <a:rPr lang="en-US" smtClean="0"/>
              <a:t>VHF - Very High Frequency</a:t>
            </a:r>
          </a:p>
          <a:p>
            <a:pPr lvl="1" eaLnBrk="1" hangingPunct="1"/>
            <a:r>
              <a:rPr lang="en-US" smtClean="0"/>
              <a:t>Frequency – 30 MHz to 300 MHz</a:t>
            </a:r>
          </a:p>
          <a:p>
            <a:pPr lvl="1" eaLnBrk="1" hangingPunct="1"/>
            <a:r>
              <a:rPr lang="en-US" smtClean="0"/>
              <a:t>Wavelength - 10 m to 1 m</a:t>
            </a:r>
          </a:p>
        </p:txBody>
      </p:sp>
      <p:sp>
        <p:nvSpPr>
          <p:cNvPr id="10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0DFB04-C6D2-47C5-A882-4EEF85019A82}"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2.5 GHz Details</a:t>
            </a:r>
          </a:p>
        </p:txBody>
      </p:sp>
      <p:sp>
        <p:nvSpPr>
          <p:cNvPr id="83971" name="Rectangle 3"/>
          <p:cNvSpPr>
            <a:spLocks noGrp="1" noChangeArrowheads="1"/>
          </p:cNvSpPr>
          <p:nvPr>
            <p:ph idx="1"/>
          </p:nvPr>
        </p:nvSpPr>
        <p:spPr/>
        <p:txBody>
          <a:bodyPr/>
          <a:lstStyle/>
          <a:p>
            <a:pPr eaLnBrk="1" hangingPunct="1"/>
            <a:r>
              <a:rPr lang="en-US" smtClean="0"/>
              <a:t>They will be looking to expand the use of these frequencies for last mile and other Internet access related services</a:t>
            </a:r>
          </a:p>
          <a:p>
            <a:pPr eaLnBrk="1" hangingPunct="1"/>
            <a:r>
              <a:rPr lang="en-US" smtClean="0"/>
              <a:t>Patrick Leary of Alvarion, who makes equipment for this type of application, says this about the 2.5 band</a:t>
            </a:r>
          </a:p>
        </p:txBody>
      </p:sp>
      <p:sp>
        <p:nvSpPr>
          <p:cNvPr id="839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39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609BCD-1DD3-4717-BD94-74C0F6E6CFA3}" type="slidenum">
              <a:rPr lang="en-US" smtClean="0"/>
              <a:pPr eaLnBrk="1" hangingPunct="1"/>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2.5 GHz Details</a:t>
            </a:r>
          </a:p>
        </p:txBody>
      </p:sp>
      <p:sp>
        <p:nvSpPr>
          <p:cNvPr id="84995" name="Rectangle 3"/>
          <p:cNvSpPr>
            <a:spLocks noGrp="1" noChangeArrowheads="1"/>
          </p:cNvSpPr>
          <p:nvPr>
            <p:ph idx="1"/>
          </p:nvPr>
        </p:nvSpPr>
        <p:spPr/>
        <p:txBody>
          <a:bodyPr/>
          <a:lstStyle/>
          <a:p>
            <a:pPr lvl="1" eaLnBrk="1" hangingPunct="1"/>
            <a:r>
              <a:rPr lang="en-US" smtClean="0"/>
              <a:t>Sprint/Nextel own licenses instead to about 80% of the BRS (broadband radio service) band, which is the commercial side of the BRS/EBS range of spectrum sitting between 2.5GHz-2.696GHz</a:t>
            </a:r>
          </a:p>
        </p:txBody>
      </p:sp>
      <p:sp>
        <p:nvSpPr>
          <p:cNvPr id="849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49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B9600B-2A13-4849-A39C-93D4F817D987}" type="slidenum">
              <a:rPr lang="en-US" smtClean="0"/>
              <a:pPr eaLnBrk="1" hangingPunct="1"/>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2.5 GHz Details</a:t>
            </a:r>
          </a:p>
        </p:txBody>
      </p:sp>
      <p:sp>
        <p:nvSpPr>
          <p:cNvPr id="86019" name="Content Placeholder 2"/>
          <p:cNvSpPr>
            <a:spLocks noGrp="1"/>
          </p:cNvSpPr>
          <p:nvPr>
            <p:ph idx="1"/>
          </p:nvPr>
        </p:nvSpPr>
        <p:spPr/>
        <p:txBody>
          <a:bodyPr/>
          <a:lstStyle/>
          <a:p>
            <a:pPr lvl="1" eaLnBrk="1" hangingPunct="1"/>
            <a:r>
              <a:rPr lang="en-US" smtClean="0"/>
              <a:t>While this range of band used to be called the MMDS/ITFS bands, this is more than a name change, since the band has been completely restructured to remove interleaving with former ITFS (instructional fixed television service), which is now called EBS (educational broadband service)</a:t>
            </a:r>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DAEF3D-72CF-45EF-BCCF-20868EF9E327}" type="slidenum">
              <a:rPr lang="en-US" smtClean="0"/>
              <a:pPr eaLnBrk="1" hangingPunct="1"/>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3.5 GHz Details</a:t>
            </a:r>
          </a:p>
        </p:txBody>
      </p:sp>
      <p:sp>
        <p:nvSpPr>
          <p:cNvPr id="87043" name="Rectangle 3"/>
          <p:cNvSpPr>
            <a:spLocks noGrp="1" noChangeArrowheads="1"/>
          </p:cNvSpPr>
          <p:nvPr>
            <p:ph idx="1"/>
          </p:nvPr>
        </p:nvSpPr>
        <p:spPr/>
        <p:txBody>
          <a:bodyPr/>
          <a:lstStyle/>
          <a:p>
            <a:pPr eaLnBrk="1" hangingPunct="1">
              <a:lnSpc>
                <a:spcPct val="90000"/>
              </a:lnSpc>
            </a:pPr>
            <a:r>
              <a:rPr lang="en-US" smtClean="0"/>
              <a:t>The 3.5 GHz frequency is very widely deployed outside of the United States</a:t>
            </a:r>
          </a:p>
          <a:p>
            <a:pPr eaLnBrk="1" hangingPunct="1">
              <a:lnSpc>
                <a:spcPct val="90000"/>
              </a:lnSpc>
            </a:pPr>
            <a:r>
              <a:rPr lang="en-US" smtClean="0"/>
              <a:t>These frequencies are available in</a:t>
            </a:r>
          </a:p>
          <a:p>
            <a:pPr lvl="1" eaLnBrk="1" hangingPunct="1">
              <a:lnSpc>
                <a:spcPct val="90000"/>
              </a:lnSpc>
            </a:pPr>
            <a:r>
              <a:rPr lang="en-US" smtClean="0"/>
              <a:t>Canada</a:t>
            </a:r>
          </a:p>
          <a:p>
            <a:pPr lvl="1" eaLnBrk="1" hangingPunct="1">
              <a:lnSpc>
                <a:spcPct val="90000"/>
              </a:lnSpc>
            </a:pPr>
            <a:r>
              <a:rPr lang="en-US" smtClean="0"/>
              <a:t>Asia</a:t>
            </a:r>
          </a:p>
          <a:p>
            <a:pPr lvl="1" eaLnBrk="1" hangingPunct="1">
              <a:lnSpc>
                <a:spcPct val="90000"/>
              </a:lnSpc>
            </a:pPr>
            <a:r>
              <a:rPr lang="en-US" smtClean="0"/>
              <a:t>Africa</a:t>
            </a:r>
          </a:p>
          <a:p>
            <a:pPr eaLnBrk="1" hangingPunct="1">
              <a:lnSpc>
                <a:spcPct val="90000"/>
              </a:lnSpc>
            </a:pPr>
            <a:r>
              <a:rPr lang="en-US" smtClean="0"/>
              <a:t>This is actually a range of frequencies from 3.4 to 3.7 GHz</a:t>
            </a:r>
          </a:p>
        </p:txBody>
      </p:sp>
      <p:sp>
        <p:nvSpPr>
          <p:cNvPr id="870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70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00F9D1-C077-4AC6-A50D-D25EE41C3AA8}" type="slidenum">
              <a:rPr lang="en-US" smtClean="0"/>
              <a:pPr eaLnBrk="1" hangingPunct="1"/>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smtClean="0"/>
              <a:t>3.5 GHz Details</a:t>
            </a:r>
          </a:p>
        </p:txBody>
      </p:sp>
      <p:sp>
        <p:nvSpPr>
          <p:cNvPr id="88067" name="Content Placeholder 2"/>
          <p:cNvSpPr>
            <a:spLocks noGrp="1"/>
          </p:cNvSpPr>
          <p:nvPr>
            <p:ph idx="1"/>
          </p:nvPr>
        </p:nvSpPr>
        <p:spPr/>
        <p:txBody>
          <a:bodyPr/>
          <a:lstStyle/>
          <a:p>
            <a:pPr eaLnBrk="1" hangingPunct="1">
              <a:lnSpc>
                <a:spcPct val="90000"/>
              </a:lnSpc>
            </a:pPr>
            <a:r>
              <a:rPr lang="en-US" smtClean="0"/>
              <a:t>A cell radius of 10 km or 6 miles is common for this frequency</a:t>
            </a:r>
          </a:p>
          <a:p>
            <a:pPr eaLnBrk="1" hangingPunct="1"/>
            <a:r>
              <a:rPr lang="en-US" smtClean="0"/>
              <a:t>For example, this is being auctioned as a fixed wireless frequency in the United Kingdom for </a:t>
            </a:r>
            <a:r>
              <a:rPr lang="en-GB" smtClean="0"/>
              <a:t>providing services to small business and home users</a:t>
            </a:r>
            <a:endParaRPr lang="en-US" smtClean="0"/>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8FACD2-EEF5-469A-AFFC-AA84E1752BCF}" type="slidenum">
              <a:rPr lang="en-US" smtClean="0"/>
              <a:pPr eaLnBrk="1" hangingPunct="1"/>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3.5 GHz Details</a:t>
            </a:r>
          </a:p>
        </p:txBody>
      </p:sp>
      <p:sp>
        <p:nvSpPr>
          <p:cNvPr id="89091" name="Rectangle 3"/>
          <p:cNvSpPr>
            <a:spLocks noGrp="1" noChangeArrowheads="1"/>
          </p:cNvSpPr>
          <p:nvPr>
            <p:ph idx="1"/>
          </p:nvPr>
        </p:nvSpPr>
        <p:spPr/>
        <p:txBody>
          <a:bodyPr/>
          <a:lstStyle/>
          <a:p>
            <a:pPr eaLnBrk="1" hangingPunct="1"/>
            <a:r>
              <a:rPr lang="en-GB" smtClean="0"/>
              <a:t>This frequency is meant to provide always on, fast Internet access services that would be most suitable for small and medium sized businesses and the top end of the consumer market</a:t>
            </a:r>
            <a:endParaRPr lang="en-US" smtClean="0"/>
          </a:p>
        </p:txBody>
      </p:sp>
      <p:sp>
        <p:nvSpPr>
          <p:cNvPr id="890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90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1DA2EE-6236-4EFF-9CB5-5012EFC25758}" type="slidenum">
              <a:rPr lang="en-US" smtClean="0"/>
              <a:pPr eaLnBrk="1" hangingPunct="1"/>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5 GHz Details</a:t>
            </a:r>
          </a:p>
        </p:txBody>
      </p:sp>
      <p:sp>
        <p:nvSpPr>
          <p:cNvPr id="90115" name="Rectangle 3"/>
          <p:cNvSpPr>
            <a:spLocks noGrp="1" noChangeArrowheads="1"/>
          </p:cNvSpPr>
          <p:nvPr>
            <p:ph idx="1"/>
          </p:nvPr>
        </p:nvSpPr>
        <p:spPr/>
        <p:txBody>
          <a:bodyPr/>
          <a:lstStyle/>
          <a:p>
            <a:pPr eaLnBrk="1" hangingPunct="1">
              <a:lnSpc>
                <a:spcPct val="90000"/>
              </a:lnSpc>
            </a:pPr>
            <a:r>
              <a:rPr lang="en-US" smtClean="0"/>
              <a:t>5 GHz systems are deployed around the world, but the frequencies allowed to be used and for what use vary widely</a:t>
            </a:r>
          </a:p>
          <a:p>
            <a:pPr eaLnBrk="1" hangingPunct="1">
              <a:lnSpc>
                <a:spcPct val="90000"/>
              </a:lnSpc>
            </a:pPr>
            <a:r>
              <a:rPr lang="en-US" smtClean="0"/>
              <a:t>For example, in the US there are four license-free subbands at 5 GHz, although two of these bands overlap each other</a:t>
            </a:r>
          </a:p>
          <a:p>
            <a:pPr eaLnBrk="1" hangingPunct="1">
              <a:lnSpc>
                <a:spcPct val="90000"/>
              </a:lnSpc>
            </a:pPr>
            <a:r>
              <a:rPr lang="en-US" smtClean="0"/>
              <a:t>There is one ISM band from 5.725 to 5.850 GHz</a:t>
            </a:r>
          </a:p>
        </p:txBody>
      </p:sp>
      <p:sp>
        <p:nvSpPr>
          <p:cNvPr id="901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01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D2ADD6-54B9-4B8A-A29A-4133B1920E0B}" type="slidenum">
              <a:rPr lang="en-US" smtClean="0"/>
              <a:pPr eaLnBrk="1" hangingPunct="1"/>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5 GHz Details</a:t>
            </a:r>
          </a:p>
        </p:txBody>
      </p:sp>
      <p:sp>
        <p:nvSpPr>
          <p:cNvPr id="91139" name="Content Placeholder 2"/>
          <p:cNvSpPr>
            <a:spLocks noGrp="1"/>
          </p:cNvSpPr>
          <p:nvPr>
            <p:ph idx="1"/>
          </p:nvPr>
        </p:nvSpPr>
        <p:spPr/>
        <p:txBody>
          <a:bodyPr/>
          <a:lstStyle/>
          <a:p>
            <a:pPr eaLnBrk="1" hangingPunct="1">
              <a:lnSpc>
                <a:spcPct val="90000"/>
              </a:lnSpc>
            </a:pPr>
            <a:r>
              <a:rPr lang="en-US" smtClean="0"/>
              <a:t>There are three UNNI - Unlicensed National Information Infrastructure bands</a:t>
            </a:r>
          </a:p>
          <a:p>
            <a:pPr lvl="1" eaLnBrk="1" hangingPunct="1">
              <a:lnSpc>
                <a:spcPct val="90000"/>
              </a:lnSpc>
            </a:pPr>
            <a:r>
              <a:rPr lang="en-US" smtClean="0"/>
              <a:t>5150 to 5250 MHz</a:t>
            </a:r>
          </a:p>
          <a:p>
            <a:pPr lvl="1" eaLnBrk="1" hangingPunct="1">
              <a:lnSpc>
                <a:spcPct val="90000"/>
              </a:lnSpc>
            </a:pPr>
            <a:r>
              <a:rPr lang="en-US" smtClean="0"/>
              <a:t>5250 to 5350 MHz</a:t>
            </a:r>
          </a:p>
          <a:p>
            <a:pPr lvl="1" eaLnBrk="1" hangingPunct="1">
              <a:lnSpc>
                <a:spcPct val="90000"/>
              </a:lnSpc>
            </a:pPr>
            <a:r>
              <a:rPr lang="en-US" smtClean="0"/>
              <a:t>5725 to 5825 MHz</a:t>
            </a:r>
          </a:p>
          <a:p>
            <a:pPr eaLnBrk="1" hangingPunct="1">
              <a:lnSpc>
                <a:spcPct val="90000"/>
              </a:lnSpc>
            </a:pPr>
            <a:r>
              <a:rPr lang="en-US" smtClean="0"/>
              <a:t>The ISM band is 125 MHz wide</a:t>
            </a:r>
          </a:p>
          <a:p>
            <a:pPr eaLnBrk="1" hangingPunct="1">
              <a:lnSpc>
                <a:spcPct val="90000"/>
              </a:lnSpc>
            </a:pPr>
            <a:r>
              <a:rPr lang="en-US" smtClean="0"/>
              <a:t>Every UNII band is 100 MHz wide</a:t>
            </a:r>
          </a:p>
          <a:p>
            <a:pPr eaLnBrk="1" hangingPunct="1"/>
            <a:r>
              <a:rPr lang="en-US" smtClean="0"/>
              <a:t>The 5 GHz range wavelength is approximately 54 mm</a:t>
            </a:r>
          </a:p>
        </p:txBody>
      </p:sp>
      <p:sp>
        <p:nvSpPr>
          <p:cNvPr id="91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6BD968-C348-4029-9C76-44D53C655A18}" type="slidenum">
              <a:rPr lang="en-US" smtClean="0"/>
              <a:pPr eaLnBrk="1" hangingPunct="1"/>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5 GHz Details</a:t>
            </a:r>
          </a:p>
        </p:txBody>
      </p:sp>
      <p:sp>
        <p:nvSpPr>
          <p:cNvPr id="92163" name="Rectangle 3"/>
          <p:cNvSpPr>
            <a:spLocks noGrp="1" noChangeArrowheads="1"/>
          </p:cNvSpPr>
          <p:nvPr>
            <p:ph idx="1"/>
          </p:nvPr>
        </p:nvSpPr>
        <p:spPr/>
        <p:txBody>
          <a:bodyPr/>
          <a:lstStyle/>
          <a:p>
            <a:pPr eaLnBrk="1" hangingPunct="1"/>
            <a:r>
              <a:rPr lang="en-US" smtClean="0"/>
              <a:t>An important point for future development is that each 5 GHz subband is wider than the entire 2.4 GHz band</a:t>
            </a:r>
          </a:p>
          <a:p>
            <a:pPr eaLnBrk="1" hangingPunct="1"/>
            <a:r>
              <a:rPr lang="en-US" smtClean="0"/>
              <a:t>It is possible to build 5 GHz wireless equipment that provides more bandwidth and more throughput than equipment for any other unlicensed band</a:t>
            </a:r>
          </a:p>
          <a:p>
            <a:pPr eaLnBrk="1" hangingPunct="1"/>
            <a:r>
              <a:rPr lang="en-US" smtClean="0"/>
              <a:t>The attenuation from trees at 5 GHz is about 1.2 dB per meter</a:t>
            </a:r>
          </a:p>
        </p:txBody>
      </p:sp>
      <p:sp>
        <p:nvSpPr>
          <p:cNvPr id="921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21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9E472F-8DD9-44D2-B656-F960CB18CD83}"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5 GHz Details</a:t>
            </a:r>
          </a:p>
        </p:txBody>
      </p:sp>
      <p:sp>
        <p:nvSpPr>
          <p:cNvPr id="93187" name="Content Placeholder 2"/>
          <p:cNvSpPr>
            <a:spLocks noGrp="1"/>
          </p:cNvSpPr>
          <p:nvPr>
            <p:ph idx="1"/>
          </p:nvPr>
        </p:nvSpPr>
        <p:spPr/>
        <p:txBody>
          <a:bodyPr/>
          <a:lstStyle/>
          <a:p>
            <a:pPr eaLnBrk="1" hangingPunct="1"/>
            <a:r>
              <a:rPr lang="en-US" smtClean="0"/>
              <a:t>Therefore, each 10 meter or 30 foot diameter tree canopy reduces the path length by 75 percent</a:t>
            </a:r>
          </a:p>
          <a:p>
            <a:pPr eaLnBrk="1" hangingPunct="1"/>
            <a:r>
              <a:rPr lang="en-US" smtClean="0"/>
              <a:t>A cell range of 13 kilometers or 8 miles is common for the upper end of this frequency range</a:t>
            </a:r>
          </a:p>
          <a:p>
            <a:pPr eaLnBrk="1" hangingPunct="1"/>
            <a:r>
              <a:rPr lang="en-US" smtClean="0"/>
              <a:t>Part 15 covers the 5 GHz band in the US</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6F64A5-1DA7-4B56-9647-6EA66BA74BFE}"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Bands</a:t>
            </a:r>
          </a:p>
        </p:txBody>
      </p:sp>
      <p:sp>
        <p:nvSpPr>
          <p:cNvPr id="11267" name="Content Placeholder 2"/>
          <p:cNvSpPr>
            <a:spLocks noGrp="1"/>
          </p:cNvSpPr>
          <p:nvPr>
            <p:ph idx="1"/>
          </p:nvPr>
        </p:nvSpPr>
        <p:spPr/>
        <p:txBody>
          <a:bodyPr/>
          <a:lstStyle/>
          <a:p>
            <a:pPr eaLnBrk="1" hangingPunct="1"/>
            <a:r>
              <a:rPr lang="en-US" smtClean="0"/>
              <a:t>UHF - Ultra High Frequency</a:t>
            </a:r>
          </a:p>
          <a:p>
            <a:pPr lvl="1" eaLnBrk="1" hangingPunct="1"/>
            <a:r>
              <a:rPr lang="en-US" smtClean="0"/>
              <a:t>Frequency 300 MHz to 3 GHz</a:t>
            </a:r>
          </a:p>
          <a:p>
            <a:pPr lvl="1" eaLnBrk="1" hangingPunct="1"/>
            <a:r>
              <a:rPr lang="en-US" smtClean="0"/>
              <a:t>Wavelength - 1 m to 100 mm</a:t>
            </a:r>
          </a:p>
          <a:p>
            <a:pPr eaLnBrk="1" hangingPunct="1"/>
            <a:r>
              <a:rPr lang="en-US" smtClean="0"/>
              <a:t>SHF - Super High Frequency</a:t>
            </a:r>
          </a:p>
          <a:p>
            <a:pPr lvl="1" eaLnBrk="1" hangingPunct="1"/>
            <a:r>
              <a:rPr lang="en-US" smtClean="0"/>
              <a:t>Frequency - 3 GHz to 30 GHz</a:t>
            </a:r>
          </a:p>
          <a:p>
            <a:pPr lvl="1" eaLnBrk="1" hangingPunct="1"/>
            <a:r>
              <a:rPr lang="en-US" smtClean="0"/>
              <a:t>Wavelength - 100 mm to 10 mm</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0DA2F6-A948-4D67-9CF4-469E5C5937F2}"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5 GHz Details</a:t>
            </a:r>
          </a:p>
        </p:txBody>
      </p:sp>
      <p:sp>
        <p:nvSpPr>
          <p:cNvPr id="94211" name="Rectangle 3"/>
          <p:cNvSpPr>
            <a:spLocks noGrp="1" noChangeArrowheads="1"/>
          </p:cNvSpPr>
          <p:nvPr>
            <p:ph idx="1"/>
          </p:nvPr>
        </p:nvSpPr>
        <p:spPr/>
        <p:txBody>
          <a:bodyPr/>
          <a:lstStyle/>
          <a:p>
            <a:pPr eaLnBrk="1" hangingPunct="1"/>
            <a:r>
              <a:rPr lang="en-US" smtClean="0"/>
              <a:t>In Canada this is the RSS-210, Low Power License-Exempt Radiocommunication Devices regulation</a:t>
            </a:r>
          </a:p>
          <a:p>
            <a:pPr eaLnBrk="1" hangingPunct="1"/>
            <a:r>
              <a:rPr lang="en-US" smtClean="0"/>
              <a:t>In Europe this group of frequencies is generally defined under EN 300 440 and EN 300 683, which is for all frequencies from 1 to 40 GHz</a:t>
            </a:r>
          </a:p>
        </p:txBody>
      </p:sp>
      <p:sp>
        <p:nvSpPr>
          <p:cNvPr id="942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42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5E7BFE-C829-439B-9475-2B09DFE2ED58}" type="slidenum">
              <a:rPr lang="en-US" smtClean="0"/>
              <a:pPr eaLnBrk="1" hangingPunct="1"/>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UNII Details</a:t>
            </a:r>
          </a:p>
        </p:txBody>
      </p:sp>
      <p:sp>
        <p:nvSpPr>
          <p:cNvPr id="95235" name="Rectangle 3"/>
          <p:cNvSpPr>
            <a:spLocks noGrp="1" noChangeArrowheads="1"/>
          </p:cNvSpPr>
          <p:nvPr>
            <p:ph idx="1"/>
          </p:nvPr>
        </p:nvSpPr>
        <p:spPr>
          <a:xfrm>
            <a:off x="381000" y="1185863"/>
            <a:ext cx="8382000" cy="5229225"/>
          </a:xfrm>
        </p:spPr>
        <p:txBody>
          <a:bodyPr/>
          <a:lstStyle/>
          <a:p>
            <a:pPr eaLnBrk="1" hangingPunct="1">
              <a:lnSpc>
                <a:spcPct val="90000"/>
              </a:lnSpc>
            </a:pPr>
            <a:r>
              <a:rPr lang="en-US" sz="1800" smtClean="0"/>
              <a:t>UNII has been divided in three parts by the FCC</a:t>
            </a:r>
          </a:p>
          <a:p>
            <a:pPr lvl="1" eaLnBrk="1" hangingPunct="1">
              <a:lnSpc>
                <a:spcPct val="90000"/>
              </a:lnSpc>
            </a:pPr>
            <a:r>
              <a:rPr lang="en-US" sz="1800" smtClean="0"/>
              <a:t>Lower – Indoor and Outdoor</a:t>
            </a:r>
          </a:p>
          <a:p>
            <a:pPr lvl="2" eaLnBrk="1" hangingPunct="1">
              <a:lnSpc>
                <a:spcPct val="90000"/>
              </a:lnSpc>
            </a:pPr>
            <a:r>
              <a:rPr lang="en-US" sz="1800" smtClean="0"/>
              <a:t>5.150 – 5.250 GHz</a:t>
            </a:r>
          </a:p>
          <a:p>
            <a:pPr lvl="2" eaLnBrk="1" hangingPunct="1">
              <a:lnSpc>
                <a:spcPct val="90000"/>
              </a:lnSpc>
            </a:pPr>
            <a:r>
              <a:rPr lang="en-US" sz="1800" smtClean="0"/>
              <a:t>50 mW maximum power FCC</a:t>
            </a:r>
          </a:p>
          <a:p>
            <a:pPr lvl="1" eaLnBrk="1" hangingPunct="1">
              <a:lnSpc>
                <a:spcPct val="90000"/>
              </a:lnSpc>
            </a:pPr>
            <a:r>
              <a:rPr lang="en-US" sz="1800" smtClean="0"/>
              <a:t>Middle – Indoors and Outdoors with DFC and TPC</a:t>
            </a:r>
          </a:p>
          <a:p>
            <a:pPr lvl="2" eaLnBrk="1" hangingPunct="1">
              <a:lnSpc>
                <a:spcPct val="90000"/>
              </a:lnSpc>
            </a:pPr>
            <a:r>
              <a:rPr lang="en-US" sz="1800" smtClean="0"/>
              <a:t>5.250 – 5.350 GHz</a:t>
            </a:r>
          </a:p>
          <a:p>
            <a:pPr lvl="2" eaLnBrk="1" hangingPunct="1">
              <a:lnSpc>
                <a:spcPct val="90000"/>
              </a:lnSpc>
            </a:pPr>
            <a:r>
              <a:rPr lang="en-US" sz="1800" smtClean="0"/>
              <a:t>This range is for indoor and outdoor use</a:t>
            </a:r>
          </a:p>
          <a:p>
            <a:pPr lvl="2" eaLnBrk="1" hangingPunct="1">
              <a:lnSpc>
                <a:spcPct val="90000"/>
              </a:lnSpc>
            </a:pPr>
            <a:r>
              <a:rPr lang="en-US" sz="1800" smtClean="0"/>
              <a:t>250 mW maximum power FCC</a:t>
            </a:r>
          </a:p>
          <a:p>
            <a:pPr lvl="1" eaLnBrk="1" hangingPunct="1"/>
            <a:r>
              <a:rPr lang="en-US" sz="1800" smtClean="0"/>
              <a:t>Upper - Outdoors</a:t>
            </a:r>
          </a:p>
          <a:p>
            <a:pPr lvl="2" eaLnBrk="1" hangingPunct="1"/>
            <a:r>
              <a:rPr lang="en-US" sz="1800" smtClean="0"/>
              <a:t>5.725 – 5.825 GHz</a:t>
            </a:r>
          </a:p>
          <a:p>
            <a:pPr lvl="2" eaLnBrk="1" hangingPunct="1"/>
            <a:r>
              <a:rPr lang="en-US" sz="1800" smtClean="0"/>
              <a:t>This range is for indoor and outdoor use</a:t>
            </a:r>
          </a:p>
          <a:p>
            <a:pPr lvl="2" eaLnBrk="1" hangingPunct="1"/>
            <a:r>
              <a:rPr lang="en-US" sz="1800" smtClean="0"/>
              <a:t>1000 mW maximum power FCC</a:t>
            </a:r>
          </a:p>
        </p:txBody>
      </p:sp>
      <p:sp>
        <p:nvSpPr>
          <p:cNvPr id="952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52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B59BE1-0A15-457F-84F0-E0AB3282D16E}" type="slidenum">
              <a:rPr lang="en-US" smtClean="0"/>
              <a:pPr eaLnBrk="1" hangingPunct="1"/>
              <a:t>91</a:t>
            </a:fld>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UNII Details</a:t>
            </a:r>
          </a:p>
        </p:txBody>
      </p:sp>
      <p:sp>
        <p:nvSpPr>
          <p:cNvPr id="96259" name="Rectangle 3"/>
          <p:cNvSpPr>
            <a:spLocks noGrp="1" noChangeArrowheads="1"/>
          </p:cNvSpPr>
          <p:nvPr>
            <p:ph idx="1"/>
          </p:nvPr>
        </p:nvSpPr>
        <p:spPr/>
        <p:txBody>
          <a:bodyPr/>
          <a:lstStyle/>
          <a:p>
            <a:pPr eaLnBrk="1" hangingPunct="1"/>
            <a:r>
              <a:rPr lang="en-US" smtClean="0"/>
              <a:t>Deployed speeds range from 128 kbps to 2 Mbps</a:t>
            </a:r>
          </a:p>
          <a:p>
            <a:pPr eaLnBrk="1" hangingPunct="1"/>
            <a:r>
              <a:rPr lang="en-US" smtClean="0"/>
              <a:t>Being an unlicensed band, UNII is susceptible to interference from other users in the same bands</a:t>
            </a:r>
          </a:p>
          <a:p>
            <a:pPr eaLnBrk="1" hangingPunct="1"/>
            <a:r>
              <a:rPr lang="en-US" smtClean="0"/>
              <a:t>In some cases radar units operating at high power levels in this band can cause intermittent interference problems in the 5.725 to 5.825 range</a:t>
            </a:r>
          </a:p>
        </p:txBody>
      </p:sp>
      <p:sp>
        <p:nvSpPr>
          <p:cNvPr id="962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62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364F7E-1548-4260-A0DF-56342B31848E}"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UNII Details</a:t>
            </a:r>
          </a:p>
        </p:txBody>
      </p:sp>
      <p:sp>
        <p:nvSpPr>
          <p:cNvPr id="97283" name="Content Placeholder 2"/>
          <p:cNvSpPr>
            <a:spLocks noGrp="1"/>
          </p:cNvSpPr>
          <p:nvPr>
            <p:ph idx="1"/>
          </p:nvPr>
        </p:nvSpPr>
        <p:spPr/>
        <p:txBody>
          <a:bodyPr/>
          <a:lstStyle/>
          <a:p>
            <a:pPr eaLnBrk="1" hangingPunct="1"/>
            <a:r>
              <a:rPr lang="en-US" smtClean="0"/>
              <a:t>The presence of radar is the reason for the DFC and TPC requirements for UNII-2</a:t>
            </a:r>
          </a:p>
          <a:p>
            <a:pPr eaLnBrk="1" hangingPunct="1"/>
            <a:r>
              <a:rPr lang="en-US" smtClean="0"/>
              <a:t>This basically calls for the radio to shutdown and then move to another channel if they see radar emmissions</a:t>
            </a:r>
          </a:p>
        </p:txBody>
      </p:sp>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CE2A6D-E79B-4720-996B-91230D8E3379}" type="slidenum">
              <a:rPr lang="en-US" smtClean="0"/>
              <a:pPr eaLnBrk="1" hangingPunct="1"/>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5 GHz Channel Use Details</a:t>
            </a:r>
          </a:p>
        </p:txBody>
      </p:sp>
      <p:graphicFrame>
        <p:nvGraphicFramePr>
          <p:cNvPr id="423132" name="Group 220"/>
          <p:cNvGraphicFramePr>
            <a:graphicFrameLocks noGrp="1"/>
          </p:cNvGraphicFramePr>
          <p:nvPr>
            <p:ph type="tbl" idx="1"/>
          </p:nvPr>
        </p:nvGraphicFramePr>
        <p:xfrm>
          <a:off x="460375" y="1181100"/>
          <a:ext cx="8226425" cy="4959355"/>
        </p:xfrm>
        <a:graphic>
          <a:graphicData uri="http://schemas.openxmlformats.org/drawingml/2006/table">
            <a:tbl>
              <a:tblPr/>
              <a:tblGrid>
                <a:gridCol w="1049338"/>
                <a:gridCol w="527050"/>
                <a:gridCol w="527050"/>
                <a:gridCol w="528637"/>
                <a:gridCol w="527050"/>
                <a:gridCol w="527050"/>
                <a:gridCol w="527050"/>
                <a:gridCol w="527050"/>
                <a:gridCol w="527050"/>
                <a:gridCol w="812800"/>
                <a:gridCol w="687388"/>
                <a:gridCol w="688975"/>
                <a:gridCol w="769937"/>
              </a:tblGrid>
              <a:tr h="3000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Channels Allowed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Power Levels Allowed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8104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12.5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EIRP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10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25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EIRP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20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50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EIRP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40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100 mW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EIRP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Austria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Belgium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Denmark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Finland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France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Germany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Ireland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Netherlands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Norway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Portugal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Sweden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Switzerland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5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8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C99E3A-6656-4262-99FB-9D8C71D1A68F}"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5 GHz Details</a:t>
            </a:r>
          </a:p>
        </p:txBody>
      </p:sp>
      <p:sp>
        <p:nvSpPr>
          <p:cNvPr id="99331" name="Rectangle 3"/>
          <p:cNvSpPr>
            <a:spLocks noGrp="1" noChangeArrowheads="1"/>
          </p:cNvSpPr>
          <p:nvPr>
            <p:ph idx="1"/>
          </p:nvPr>
        </p:nvSpPr>
        <p:spPr/>
        <p:txBody>
          <a:bodyPr/>
          <a:lstStyle/>
          <a:p>
            <a:pPr eaLnBrk="1" hangingPunct="1"/>
            <a:r>
              <a:rPr lang="en-US" smtClean="0"/>
              <a:t>The World Radiocommunication Conference held in 2003 harmonized and expanded the spectrum in the 5 GHz frequency range</a:t>
            </a:r>
          </a:p>
          <a:p>
            <a:pPr eaLnBrk="1" hangingPunct="1"/>
            <a:r>
              <a:rPr lang="en-US" smtClean="0"/>
              <a:t>Worldwide these ranges will track the US usage shown above</a:t>
            </a:r>
          </a:p>
          <a:p>
            <a:pPr eaLnBrk="1" hangingPunct="1"/>
            <a:r>
              <a:rPr lang="en-US" smtClean="0"/>
              <a:t>In addition a range from 5.470 to 5.725 GHz will be added for use both inside and outside</a:t>
            </a:r>
          </a:p>
        </p:txBody>
      </p:sp>
      <p:sp>
        <p:nvSpPr>
          <p:cNvPr id="993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93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580285-D10B-42EC-BA89-EA194B7A0F0F}" type="slidenum">
              <a:rPr lang="en-US" smtClean="0"/>
              <a:pPr eaLnBrk="1" hangingPunct="1"/>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5 GHz Details</a:t>
            </a:r>
          </a:p>
        </p:txBody>
      </p:sp>
      <p:sp>
        <p:nvSpPr>
          <p:cNvPr id="100355" name="Content Placeholder 2"/>
          <p:cNvSpPr>
            <a:spLocks noGrp="1"/>
          </p:cNvSpPr>
          <p:nvPr>
            <p:ph idx="1"/>
          </p:nvPr>
        </p:nvSpPr>
        <p:spPr/>
        <p:txBody>
          <a:bodyPr/>
          <a:lstStyle/>
          <a:p>
            <a:pPr eaLnBrk="1" hangingPunct="1"/>
            <a:r>
              <a:rPr lang="en-US" smtClean="0"/>
              <a:t>Depending on the ultimate use of these frequencies in actual products, this should increase the bandwidth for devices using these frequencies</a:t>
            </a:r>
          </a:p>
        </p:txBody>
      </p:sp>
      <p:sp>
        <p:nvSpPr>
          <p:cNvPr id="100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49DAFD-4444-4143-BE46-4D9F1E082D6F}" type="slidenum">
              <a:rPr lang="en-US" smtClean="0"/>
              <a:pPr eaLnBrk="1" hangingPunct="1"/>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6 GHz Details</a:t>
            </a:r>
          </a:p>
        </p:txBody>
      </p:sp>
      <p:sp>
        <p:nvSpPr>
          <p:cNvPr id="101379" name="Rectangle 3"/>
          <p:cNvSpPr>
            <a:spLocks noGrp="1" noChangeArrowheads="1"/>
          </p:cNvSpPr>
          <p:nvPr>
            <p:ph idx="1"/>
          </p:nvPr>
        </p:nvSpPr>
        <p:spPr/>
        <p:txBody>
          <a:bodyPr/>
          <a:lstStyle/>
          <a:p>
            <a:pPr eaLnBrk="1" hangingPunct="1"/>
            <a:r>
              <a:rPr lang="en-US" smtClean="0"/>
              <a:t>The frequencies around 6 GHz, 5.9 to 6.8 GHz, are licensed in the United States for use as point-to-point links</a:t>
            </a:r>
          </a:p>
          <a:p>
            <a:pPr eaLnBrk="1" hangingPunct="1"/>
            <a:r>
              <a:rPr lang="en-US" smtClean="0"/>
              <a:t>This frequency has a long range for a microwave radio link at 75 kilometers or 45 miles</a:t>
            </a:r>
          </a:p>
          <a:p>
            <a:pPr eaLnBrk="1" hangingPunct="1"/>
            <a:r>
              <a:rPr lang="en-US" smtClean="0"/>
              <a:t>A common speed is 155 Mbps</a:t>
            </a:r>
          </a:p>
        </p:txBody>
      </p:sp>
      <p:sp>
        <p:nvSpPr>
          <p:cNvPr id="1013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13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86CAB5-7C6A-4539-B9BF-26DF9BFA30C3}" type="slidenum">
              <a:rPr lang="en-US" smtClean="0"/>
              <a:pPr eaLnBrk="1" hangingPunct="1"/>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6 GHz Details</a:t>
            </a:r>
          </a:p>
        </p:txBody>
      </p:sp>
      <p:sp>
        <p:nvSpPr>
          <p:cNvPr id="102403" name="Content Placeholder 2"/>
          <p:cNvSpPr>
            <a:spLocks noGrp="1"/>
          </p:cNvSpPr>
          <p:nvPr>
            <p:ph idx="1"/>
          </p:nvPr>
        </p:nvSpPr>
        <p:spPr/>
        <p:txBody>
          <a:bodyPr/>
          <a:lstStyle/>
          <a:p>
            <a:pPr eaLnBrk="1" hangingPunct="1"/>
            <a:r>
              <a:rPr lang="en-US" smtClean="0"/>
              <a:t>Rather than being in based on data networking technologies, the systems deployed at these frequencies typically use circuit switching technologies</a:t>
            </a:r>
          </a:p>
        </p:txBody>
      </p:sp>
      <p:sp>
        <p:nvSpPr>
          <p:cNvPr id="102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C1DC0D-358C-4ACA-91BA-68134B03993D}"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10.5 GHz Details</a:t>
            </a:r>
          </a:p>
        </p:txBody>
      </p:sp>
      <p:sp>
        <p:nvSpPr>
          <p:cNvPr id="103427" name="Rectangle 3"/>
          <p:cNvSpPr>
            <a:spLocks noGrp="1" noChangeArrowheads="1"/>
          </p:cNvSpPr>
          <p:nvPr>
            <p:ph idx="1"/>
          </p:nvPr>
        </p:nvSpPr>
        <p:spPr/>
        <p:txBody>
          <a:bodyPr/>
          <a:lstStyle/>
          <a:p>
            <a:pPr eaLnBrk="1" hangingPunct="1"/>
            <a:r>
              <a:rPr lang="en-US" smtClean="0"/>
              <a:t>The 10.5 GHz frequency is not a widely used frequency for broadband wireless access at present</a:t>
            </a:r>
          </a:p>
          <a:p>
            <a:pPr eaLnBrk="1" hangingPunct="1"/>
            <a:r>
              <a:rPr lang="en-US" smtClean="0"/>
              <a:t>If deployed, it would be similar to the systems using 3.5 MHz</a:t>
            </a:r>
          </a:p>
          <a:p>
            <a:pPr eaLnBrk="1" hangingPunct="1"/>
            <a:r>
              <a:rPr lang="en-US" smtClean="0"/>
              <a:t>As a cell based system it should have a cell radius of 10 km or 6 miles</a:t>
            </a:r>
          </a:p>
        </p:txBody>
      </p:sp>
      <p:sp>
        <p:nvSpPr>
          <p:cNvPr id="1034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34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FB2EC2-9867-44DA-9AD7-24135600BB35}" type="slidenum">
              <a:rPr lang="en-US" smtClean="0"/>
              <a:pPr eaLnBrk="1" hangingPunct="1"/>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11163</TotalTime>
  <Words>6962</Words>
  <Application>Microsoft Office PowerPoint</Application>
  <PresentationFormat>On-screen Show (4:3)</PresentationFormat>
  <Paragraphs>967</Paragraphs>
  <Slides>132</Slides>
  <Notes>0</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CCNA</vt:lpstr>
      <vt:lpstr>Radio Frequency Bands</vt:lpstr>
      <vt:lpstr>The Electromagnetic Spectrum</vt:lpstr>
      <vt:lpstr>The Electromagnetic Spectrum</vt:lpstr>
      <vt:lpstr>Bands</vt:lpstr>
      <vt:lpstr>Bands</vt:lpstr>
      <vt:lpstr>Bands</vt:lpstr>
      <vt:lpstr>Bands</vt:lpstr>
      <vt:lpstr>Bands</vt:lpstr>
      <vt:lpstr>Bands</vt:lpstr>
      <vt:lpstr>Bands</vt:lpstr>
      <vt:lpstr>Bands</vt:lpstr>
      <vt:lpstr>Licensed v Unlicensed</vt:lpstr>
      <vt:lpstr>Licensed v Unlicensed</vt:lpstr>
      <vt:lpstr>Licensed v Unlicensed</vt:lpstr>
      <vt:lpstr>Licensed v Unlicensed</vt:lpstr>
      <vt:lpstr>Licensed Frequencies</vt:lpstr>
      <vt:lpstr>Licensed Frequencies</vt:lpstr>
      <vt:lpstr>Licensed Frequencies</vt:lpstr>
      <vt:lpstr>Licensed Frequencies</vt:lpstr>
      <vt:lpstr>Licensed Frequencies</vt:lpstr>
      <vt:lpstr>Unlicensed Frequencies</vt:lpstr>
      <vt:lpstr>Unlicensed Frequencies</vt:lpstr>
      <vt:lpstr>2.4 GHz in Relation</vt:lpstr>
      <vt:lpstr>5 GHz in Relation</vt:lpstr>
      <vt:lpstr>Unlicensed Frequencies</vt:lpstr>
      <vt:lpstr>Unlicensed Frequencies</vt:lpstr>
      <vt:lpstr>Unlicensed Frequencies In Use</vt:lpstr>
      <vt:lpstr>Unlicensed Frequencies</vt:lpstr>
      <vt:lpstr>Unlicensed Frequencies Bands</vt:lpstr>
      <vt:lpstr>PTP v PTMP</vt:lpstr>
      <vt:lpstr>PTP v PTMP</vt:lpstr>
      <vt:lpstr>PTP Frequencies</vt:lpstr>
      <vt:lpstr>PTMP Frequencies</vt:lpstr>
      <vt:lpstr>PTMP Frequencies</vt:lpstr>
      <vt:lpstr>Distances</vt:lpstr>
      <vt:lpstr>Radio Frequency Safety</vt:lpstr>
      <vt:lpstr>Radio Frequency Safety</vt:lpstr>
      <vt:lpstr>Radio Frequency Safety</vt:lpstr>
      <vt:lpstr>Radio Frequency Safety</vt:lpstr>
      <vt:lpstr>Radio Frequency Safety</vt:lpstr>
      <vt:lpstr>Radio Frequency Safety</vt:lpstr>
      <vt:lpstr>Radio Frequency Safety</vt:lpstr>
      <vt:lpstr>Radio Frequency Safety</vt:lpstr>
      <vt:lpstr>Radio Frequency Safety</vt:lpstr>
      <vt:lpstr>Radio Frequency Safety</vt:lpstr>
      <vt:lpstr>Radio Frequency Safety</vt:lpstr>
      <vt:lpstr>Radio Frequency Safety</vt:lpstr>
      <vt:lpstr>Radio Frequency Safety</vt:lpstr>
      <vt:lpstr>Frequency Details</vt:lpstr>
      <vt:lpstr>700 MHz Details</vt:lpstr>
      <vt:lpstr>700 MHz Details</vt:lpstr>
      <vt:lpstr>700 MHz Details</vt:lpstr>
      <vt:lpstr>700 MHz Details</vt:lpstr>
      <vt:lpstr>700 MHz Details</vt:lpstr>
      <vt:lpstr>700 MHz Details</vt:lpstr>
      <vt:lpstr>700 MHz Details</vt:lpstr>
      <vt:lpstr>700 MHz Details</vt:lpstr>
      <vt:lpstr>700 MHz Details</vt:lpstr>
      <vt:lpstr>700 MHz Details</vt:lpstr>
      <vt:lpstr>700 MHz Details</vt:lpstr>
      <vt:lpstr>900 MHz Details</vt:lpstr>
      <vt:lpstr>900 MHz Details</vt:lpstr>
      <vt:lpstr>900 MHz Details</vt:lpstr>
      <vt:lpstr>900 MHz Details</vt:lpstr>
      <vt:lpstr>900 MHz Details</vt:lpstr>
      <vt:lpstr>900 MHz Details</vt:lpstr>
      <vt:lpstr>1700 MHz Details</vt:lpstr>
      <vt:lpstr>2100 MHz Details</vt:lpstr>
      <vt:lpstr>2.3 GHz Details</vt:lpstr>
      <vt:lpstr>2.3 GHz Details</vt:lpstr>
      <vt:lpstr>2.4 GHz Details</vt:lpstr>
      <vt:lpstr>2.4 GHz Details</vt:lpstr>
      <vt:lpstr>2.4 GHz Details</vt:lpstr>
      <vt:lpstr>2.4 GHz Details</vt:lpstr>
      <vt:lpstr>2.4 GHz Details</vt:lpstr>
      <vt:lpstr>2.5 GHz Details</vt:lpstr>
      <vt:lpstr>2.5 GHz Details</vt:lpstr>
      <vt:lpstr>2.5 GHz Details</vt:lpstr>
      <vt:lpstr>2.5 GHz Details</vt:lpstr>
      <vt:lpstr>2.5 GHz Details</vt:lpstr>
      <vt:lpstr>2.5 GHz Details</vt:lpstr>
      <vt:lpstr>2.5 GHz Details</vt:lpstr>
      <vt:lpstr>3.5 GHz Details</vt:lpstr>
      <vt:lpstr>3.5 GHz Details</vt:lpstr>
      <vt:lpstr>3.5 GHz Details</vt:lpstr>
      <vt:lpstr>5 GHz Details</vt:lpstr>
      <vt:lpstr>5 GHz Details</vt:lpstr>
      <vt:lpstr>5 GHz Details</vt:lpstr>
      <vt:lpstr>5 GHz Details</vt:lpstr>
      <vt:lpstr>5 GHz Details</vt:lpstr>
      <vt:lpstr>UNII Details</vt:lpstr>
      <vt:lpstr>UNII Details</vt:lpstr>
      <vt:lpstr>UNII Details</vt:lpstr>
      <vt:lpstr>5 GHz Channel Use Details</vt:lpstr>
      <vt:lpstr>5 GHz Details</vt:lpstr>
      <vt:lpstr>5 GHz Details</vt:lpstr>
      <vt:lpstr>6 GHz Details</vt:lpstr>
      <vt:lpstr>6 GHz Details</vt:lpstr>
      <vt:lpstr>10.5 GHz Details</vt:lpstr>
      <vt:lpstr>10.5 GHz Details</vt:lpstr>
      <vt:lpstr>11 GHz Details</vt:lpstr>
      <vt:lpstr>12 GHz Details</vt:lpstr>
      <vt:lpstr>12 GHz Details</vt:lpstr>
      <vt:lpstr>18 GHz Details</vt:lpstr>
      <vt:lpstr>18 GHz Details</vt:lpstr>
      <vt:lpstr>23 GHz Details</vt:lpstr>
      <vt:lpstr>24 GHz Details</vt:lpstr>
      <vt:lpstr>24 GHz Details</vt:lpstr>
      <vt:lpstr>26 GHz Details</vt:lpstr>
      <vt:lpstr>28 to 31 GHz Details</vt:lpstr>
      <vt:lpstr>LMDS Details</vt:lpstr>
      <vt:lpstr>LMDS Details</vt:lpstr>
      <vt:lpstr>LMDS Details</vt:lpstr>
      <vt:lpstr>LMDS Details</vt:lpstr>
      <vt:lpstr>39 GHz Details</vt:lpstr>
      <vt:lpstr>39 GHz Details</vt:lpstr>
      <vt:lpstr>40 GHz Details</vt:lpstr>
      <vt:lpstr>40 GHz Details</vt:lpstr>
      <vt:lpstr>60 GHz Details</vt:lpstr>
      <vt:lpstr>60 GHz Details</vt:lpstr>
      <vt:lpstr>60 GHz Details</vt:lpstr>
      <vt:lpstr>71 to 95 GHz Details</vt:lpstr>
      <vt:lpstr>71 to 95 GHz Details</vt:lpstr>
      <vt:lpstr>71 to 95 GHz Details</vt:lpstr>
      <vt:lpstr>71 to 95 GHz Details</vt:lpstr>
      <vt:lpstr>71 to 95 GHz Details</vt:lpstr>
      <vt:lpstr>71 to 95 GHz Details</vt:lpstr>
      <vt:lpstr>71 to 95 GHz Details</vt:lpstr>
      <vt:lpstr>Which One to Use</vt:lpstr>
      <vt:lpstr>Which One to Use</vt:lpstr>
      <vt:lpstr>Which One to Use</vt:lpstr>
      <vt:lpstr>Which One to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Frequency Bands</dc:title>
  <dc:creator>Kenneth M. Chipps Ph.D.</dc:creator>
  <cp:lastModifiedBy>Kenneth M. Chipps Ph.D.</cp:lastModifiedBy>
  <cp:revision>378</cp:revision>
  <dcterms:created xsi:type="dcterms:W3CDTF">2000-09-27T16:26:34Z</dcterms:created>
  <dcterms:modified xsi:type="dcterms:W3CDTF">2013-01-07T18:18:19Z</dcterms:modified>
</cp:coreProperties>
</file>