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1"/>
  </p:notesMasterIdLst>
  <p:handoutMasterIdLst>
    <p:handoutMasterId r:id="rId32"/>
  </p:handoutMasterIdLst>
  <p:sldIdLst>
    <p:sldId id="565" r:id="rId2"/>
    <p:sldId id="511" r:id="rId3"/>
    <p:sldId id="506" r:id="rId4"/>
    <p:sldId id="499" r:id="rId5"/>
    <p:sldId id="529" r:id="rId6"/>
    <p:sldId id="500" r:id="rId7"/>
    <p:sldId id="501" r:id="rId8"/>
    <p:sldId id="502" r:id="rId9"/>
    <p:sldId id="503" r:id="rId10"/>
    <p:sldId id="504" r:id="rId11"/>
    <p:sldId id="534" r:id="rId12"/>
    <p:sldId id="533" r:id="rId13"/>
    <p:sldId id="569" r:id="rId14"/>
    <p:sldId id="563" r:id="rId15"/>
    <p:sldId id="571" r:id="rId16"/>
    <p:sldId id="579" r:id="rId17"/>
    <p:sldId id="507" r:id="rId18"/>
    <p:sldId id="572" r:id="rId19"/>
    <p:sldId id="509" r:id="rId20"/>
    <p:sldId id="573" r:id="rId21"/>
    <p:sldId id="515" r:id="rId22"/>
    <p:sldId id="552" r:id="rId23"/>
    <p:sldId id="550" r:id="rId24"/>
    <p:sldId id="551" r:id="rId25"/>
    <p:sldId id="574" r:id="rId26"/>
    <p:sldId id="575" r:id="rId27"/>
    <p:sldId id="576" r:id="rId28"/>
    <p:sldId id="577" r:id="rId29"/>
    <p:sldId id="578" r:id="rId30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2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39" autoAdjust="0"/>
  </p:normalViewPr>
  <p:slideViewPr>
    <p:cSldViewPr snapToGrid="0">
      <p:cViewPr varScale="1">
        <p:scale>
          <a:sx n="59" d="100"/>
          <a:sy n="59" d="100"/>
        </p:scale>
        <p:origin x="7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-1422" y="-90"/>
      </p:cViewPr>
      <p:guideLst>
        <p:guide orient="horz" pos="2872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4C67C70-A979-49C9-9501-3B233F0A3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07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82CF894-B32B-4B03-B7F8-A7E577D59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8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EE01-752E-475F-A3F3-45CB86F0F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4D4C-2DAE-4CA0-BE3C-0995CB9AC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4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2999-717A-4882-8E1F-9FB7CC93A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3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0458-6BC9-4808-834E-7D9976B7C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88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26B9-ACC6-4D98-9BAD-7101F3C75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8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08B5-8300-44B8-9CBE-0D6B076A0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5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E24B-FA5F-4B0D-9457-ECBDAD3B2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ACB9-E9A1-4513-B51C-88845A829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2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A9BF-861C-48EB-B9C4-874CD3082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4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5C73-3E65-4F2F-A279-187F6D9C9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9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B010-0FCC-4EFB-83AE-47F461897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6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CB754-2304-4775-8127-919916CE5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4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01CD0-D77C-4F75-8D5E-10CD12FC8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9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73CA-2147-4007-B067-50189FE08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5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E5FD86-96EF-49EF-AC02-9793300D6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Wireless Networks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Last Update 2013.01.07</a:t>
            </a:r>
          </a:p>
          <a:p>
            <a:pPr eaLnBrk="1" hangingPunct="1"/>
            <a:r>
              <a:rPr lang="en-US" sz="2400" dirty="0" smtClean="0"/>
              <a:t>1.3.0</a:t>
            </a:r>
          </a:p>
        </p:txBody>
      </p:sp>
      <p:sp>
        <p:nvSpPr>
          <p:cNvPr id="307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35250" y="6245225"/>
            <a:ext cx="405923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661C679-F488-4989-9895-B24C18D28A39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WAN covers a very large area or connects sites together that are far apart</a:t>
            </a:r>
          </a:p>
          <a:p>
            <a:pPr eaLnBrk="1" hangingPunct="1"/>
            <a:r>
              <a:rPr lang="en-US" smtClean="0"/>
              <a:t>You could drive there, but it would be hard to do so and return in the same day</a:t>
            </a:r>
          </a:p>
          <a:p>
            <a:pPr eaLnBrk="1" hangingPunct="1"/>
            <a:r>
              <a:rPr lang="en-US" smtClean="0"/>
              <a:t>For example, as a news release from the University of North Texas says</a:t>
            </a:r>
          </a:p>
          <a:p>
            <a:pPr lvl="1" eaLnBrk="1" hangingPunct="1"/>
            <a:r>
              <a:rPr lang="en-US" smtClean="0"/>
              <a:t>“Dr. Timothy Montler, …has been working for over two decades to preserve the languages of Pacific Northwest Native American tribes”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8666E2-457A-4A8E-B512-C33D1F0F9486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WAN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22388" r="2518" b="5971"/>
          <a:stretch>
            <a:fillRect/>
          </a:stretch>
        </p:blipFill>
        <p:spPr>
          <a:xfrm>
            <a:off x="900113" y="1303338"/>
            <a:ext cx="7285037" cy="4605337"/>
          </a:xfrm>
        </p:spPr>
      </p:pic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444609-369C-4F1B-B7F0-26F6306CD6E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2057400" y="2217738"/>
            <a:ext cx="1504950" cy="1714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629025" y="2217738"/>
            <a:ext cx="154305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Washington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4895850" y="4884738"/>
            <a:ext cx="762000" cy="2095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53100" y="4618038"/>
            <a:ext cx="1676400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Texas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1924050" y="2408238"/>
            <a:ext cx="2857500" cy="2781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466850" y="3879850"/>
            <a:ext cx="1828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This distance is</a:t>
            </a:r>
            <a:br>
              <a:rPr lang="en-US">
                <a:latin typeface="Times New Roman" pitchFamily="18" charset="0"/>
              </a:rPr>
            </a:br>
            <a:r>
              <a:rPr lang="en-US">
                <a:latin typeface="Times New Roman" pitchFamily="18" charset="0"/>
              </a:rPr>
              <a:t>2500 kilometers 1500 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Types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point to this discussion of network types is that different frequencies and techniques are used depending on the size of the network</a:t>
            </a:r>
          </a:p>
          <a:p>
            <a:pPr eaLnBrk="1" hangingPunct="1"/>
            <a:r>
              <a:rPr lang="en-US" smtClean="0"/>
              <a:t>Besides the distances used to define the different types of networks the terrain makes a difference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937453-97A6-4FD9-A4E2-079B88405877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Types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example the UNT campus map does not show that the middle of the campus when going east to west is on quite a rise</a:t>
            </a:r>
          </a:p>
          <a:p>
            <a:pPr eaLnBrk="1" hangingPunct="1"/>
            <a:r>
              <a:rPr lang="en-US" smtClean="0"/>
              <a:t>You cannot see the stadium on the west side from the buildings on the east side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E7CCC9-880C-41C4-8AA5-595DDBC59B8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Types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FF93CF-2A15-40C6-A461-CB43A1CF3465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393825"/>
            <a:ext cx="6338887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Types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map also does not show that the campus is covered in trees</a:t>
            </a:r>
          </a:p>
          <a:p>
            <a:pPr eaLnBrk="1" hangingPunct="1"/>
            <a:r>
              <a:rPr lang="en-US" smtClean="0"/>
              <a:t>None of these definitions are set in stone</a:t>
            </a:r>
          </a:p>
          <a:p>
            <a:pPr eaLnBrk="1" hangingPunct="1"/>
            <a:r>
              <a:rPr lang="en-US" smtClean="0"/>
              <a:t>They are just offered as guidelines to use when judging the size of a network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B77FA5-9C59-4F12-B639-B0D6CE7ED2B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CE24B-FA5F-4B0D-9457-ECBDAD3B245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24922" r="29807" b="12383"/>
          <a:stretch/>
        </p:blipFill>
        <p:spPr bwMode="auto">
          <a:xfrm>
            <a:off x="514350" y="1657349"/>
            <a:ext cx="8147750" cy="39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About a Wireless Network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networks can be used in any of these four types of networks</a:t>
            </a:r>
          </a:p>
          <a:p>
            <a:pPr eaLnBrk="1" hangingPunct="1"/>
            <a:r>
              <a:rPr lang="en-US" smtClean="0"/>
              <a:t>One note here, many wireless networks that are used to connect end users to a central site as in a last mile solution are called wide area networks by some</a:t>
            </a:r>
          </a:p>
          <a:p>
            <a:pPr eaLnBrk="1" hangingPunct="1"/>
            <a:r>
              <a:rPr lang="en-US" smtClean="0"/>
              <a:t>This is not the case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9516D6-3A78-4C13-8829-1FD4240D982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About a Wireless Network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network of that type is clearly a CAN or a MAN</a:t>
            </a:r>
          </a:p>
          <a:p>
            <a:pPr eaLnBrk="1" hangingPunct="1"/>
            <a:r>
              <a:rPr lang="en-US" smtClean="0"/>
              <a:t>The only case where a wireless network is truly used as part of a WAN, are the long range point-to-point microwave connections used to span long distances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7AAEA5-1F5A-4DCE-B4FA-CB9B1BE50EE9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must be kept in mind that wireless networks are fundamentally different from those that use wires</a:t>
            </a:r>
          </a:p>
          <a:p>
            <a:pPr eaLnBrk="1" hangingPunct="1"/>
            <a:r>
              <a:rPr lang="en-US" smtClean="0"/>
              <a:t>Wireless signals are unbounded and dynamic</a:t>
            </a:r>
          </a:p>
          <a:p>
            <a:pPr eaLnBrk="1" hangingPunct="1"/>
            <a:r>
              <a:rPr lang="en-US" smtClean="0"/>
              <a:t>A wireless signal’s environment is quite similar to a microclimate as used when discussing the weather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E782BB-9258-49C8-99AF-210AB68CCB2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Purpose of a Network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data network for</a:t>
            </a:r>
          </a:p>
          <a:p>
            <a:pPr eaLnBrk="1" hangingPunct="1"/>
            <a:r>
              <a:rPr lang="en-US" smtClean="0"/>
              <a:t>A network is used to share things</a:t>
            </a:r>
          </a:p>
          <a:p>
            <a:pPr eaLnBrk="1" hangingPunct="1"/>
            <a:r>
              <a:rPr lang="en-US" smtClean="0"/>
              <a:t>If there is nothing to share, there is no need for a network</a:t>
            </a:r>
          </a:p>
          <a:p>
            <a:pPr eaLnBrk="1" hangingPunct="1"/>
            <a:r>
              <a:rPr lang="en-US" smtClean="0"/>
              <a:t>Wireless networks are used to share the same things that wired networks do, such as</a:t>
            </a:r>
          </a:p>
          <a:p>
            <a:pPr lvl="1" eaLnBrk="1" hangingPunct="1"/>
            <a:r>
              <a:rPr lang="en-US" smtClean="0"/>
              <a:t>Applications</a:t>
            </a:r>
          </a:p>
          <a:p>
            <a:pPr lvl="1" eaLnBrk="1" hangingPunct="1"/>
            <a:r>
              <a:rPr lang="en-US" smtClean="0"/>
              <a:t>Printers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37C023-7267-4B67-97DD-B512A71DDC2A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fact, the weather and wireless networks are very similar</a:t>
            </a:r>
          </a:p>
          <a:p>
            <a:pPr eaLnBrk="1" hangingPunct="1"/>
            <a:r>
              <a:rPr lang="en-US" smtClean="0"/>
              <a:t>They both suffer from the same problem</a:t>
            </a:r>
          </a:p>
          <a:p>
            <a:pPr eaLnBrk="1" hangingPunct="1"/>
            <a:r>
              <a:rPr lang="en-US" smtClean="0"/>
              <a:t>For the weather we know about the behavior of large weather systems and climate in general</a:t>
            </a:r>
          </a:p>
          <a:p>
            <a:pPr eaLnBrk="1" hangingPunct="1"/>
            <a:r>
              <a:rPr lang="en-US" smtClean="0"/>
              <a:t>We can then predict that in the summer the weather will be hot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0E779E-AEB0-4002-BE39-E49C4F246B96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the monsoon, it will rain often</a:t>
            </a:r>
          </a:p>
          <a:p>
            <a:pPr eaLnBrk="1" hangingPunct="1"/>
            <a:r>
              <a:rPr lang="en-US" smtClean="0"/>
              <a:t>What we do not know is exactly where it will rain and exactly how much</a:t>
            </a:r>
          </a:p>
          <a:p>
            <a:pPr eaLnBrk="1" hangingPunct="1"/>
            <a:r>
              <a:rPr lang="en-US" smtClean="0"/>
              <a:t>Even if rain can be predicted for an area, will it rain on my house</a:t>
            </a:r>
          </a:p>
          <a:p>
            <a:pPr eaLnBrk="1" hangingPunct="1"/>
            <a:r>
              <a:rPr lang="en-US" smtClean="0"/>
              <a:t>This is the microclimate problem</a:t>
            </a:r>
          </a:p>
          <a:p>
            <a:pPr eaLnBrk="1" hangingPunct="1"/>
            <a:r>
              <a:rPr lang="en-US" smtClean="0"/>
              <a:t>There are simply too many variables, engaging in too many interactions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D6265B-2D21-4C8E-A34C-A4D4A57610DF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look at an example of this problem related to forecasting exactly where it will rain</a:t>
            </a:r>
          </a:p>
          <a:p>
            <a:pPr eaLnBrk="1" hangingPunct="1"/>
            <a:r>
              <a:rPr lang="en-US" smtClean="0"/>
              <a:t>The forecast was for a 100 percent chance of rain for the DFW area</a:t>
            </a:r>
          </a:p>
          <a:p>
            <a:pPr eaLnBrk="1" hangingPunct="1"/>
            <a:r>
              <a:rPr lang="en-US" smtClean="0"/>
              <a:t>But where exactly did it actually rain and how much at each location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3A4278-0A19-40E6-AF5D-30D85265D4BF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A08AC7-1700-491F-9508-2C64856F972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pic>
        <p:nvPicPr>
          <p:cNvPr id="24581" name="Picture 4" descr="3390127_320X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46200"/>
            <a:ext cx="6396038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 the map shows </a:t>
            </a:r>
            <a:r>
              <a:rPr lang="en-US" dirty="0" smtClean="0"/>
              <a:t>it </a:t>
            </a:r>
            <a:r>
              <a:rPr lang="en-US" dirty="0" smtClean="0"/>
              <a:t>poured in some places and did not rain at all in others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We have the same problem with radio frequency networks as we have with the weather network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Much is known, in general, about how radio frequency signals traverse the environment</a:t>
            </a: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50E686-45D4-4020-BD52-9DB9FE30B74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Nature of Wireless Networks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But we cannot accurately predict what they will do or not do from a base station antenna to an end user’s location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usual way of handling this problem for both the weather and radio frequency networks is a fudge factor or fade margin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1BF5EB-0518-469C-B4BA-FB646A97056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Capacity of Wireless Networks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addition to the variability of wireless signals just discussed there is also the issue of the load a wireless network can handle</a:t>
            </a:r>
          </a:p>
          <a:p>
            <a:pPr eaLnBrk="1" hangingPunct="1"/>
            <a:r>
              <a:rPr lang="en-US" dirty="0" smtClean="0"/>
              <a:t>For example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1E05075-91F7-4732-B2D7-116BA2ACB4D9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Capacity of Wireless Networks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446D7D-4640-4931-9D30-BA3EAE408751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t="49057" r="37802" b="10849"/>
          <a:stretch>
            <a:fillRect/>
          </a:stretch>
        </p:blipFill>
        <p:spPr bwMode="auto">
          <a:xfrm>
            <a:off x="515938" y="1576388"/>
            <a:ext cx="8162925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Capacity of Wireless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happened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The introduction of the device was marred by a glitch with Mr. Jobs initially having difficulty getting web pages to load and causing the largely enthusiastic crowd to go silent</a:t>
            </a:r>
          </a:p>
          <a:p>
            <a:pPr lvl="1" eaLnBrk="1" hangingPunct="1">
              <a:defRPr/>
            </a:pPr>
            <a:r>
              <a:rPr lang="en-US" sz="2400" dirty="0" smtClean="0">
                <a:ea typeface="+mn-ea"/>
                <a:cs typeface="+mn-cs"/>
              </a:rPr>
              <a:t>"I'm afraid we have a problem and I'm not going to be able to show you much today," said Mr. Jobs, who tried switching devices and also asked the audience to disconnect from the Wi-Fi network, before managing to connect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8B8D19-1A04-4C6E-8D8A-D3E694FDA360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Capacity of Wireless Networks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unlicensed environment wireless cannot replace wired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14634E3-DCAE-4437-AC72-494AF5444710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Types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our purposes the types of networks are by geographic size</a:t>
            </a:r>
          </a:p>
          <a:p>
            <a:pPr eaLnBrk="1" hangingPunct="1"/>
            <a:r>
              <a:rPr lang="en-US" smtClean="0"/>
              <a:t>When classified by the size there are four types of networks</a:t>
            </a:r>
          </a:p>
          <a:p>
            <a:pPr lvl="1" eaLnBrk="1" hangingPunct="1"/>
            <a:r>
              <a:rPr lang="en-US" smtClean="0"/>
              <a:t>LAN – Local Area Network</a:t>
            </a:r>
          </a:p>
          <a:p>
            <a:pPr lvl="1" eaLnBrk="1" hangingPunct="1"/>
            <a:r>
              <a:rPr lang="en-US" smtClean="0"/>
              <a:t>CAN – Campus Area Network</a:t>
            </a:r>
          </a:p>
          <a:p>
            <a:pPr lvl="1" eaLnBrk="1" hangingPunct="1"/>
            <a:r>
              <a:rPr lang="en-US" smtClean="0"/>
              <a:t>MAN – Metropolitan Area Network</a:t>
            </a:r>
          </a:p>
          <a:p>
            <a:pPr lvl="1" eaLnBrk="1" hangingPunct="1"/>
            <a:r>
              <a:rPr lang="en-US" smtClean="0"/>
              <a:t>WAN – Wide Area Network</a:t>
            </a:r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0AF67B-DDE5-47C4-90BC-608F29F6AFC8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LAN covers a small area</a:t>
            </a:r>
          </a:p>
          <a:p>
            <a:pPr eaLnBrk="1" hangingPunct="1"/>
            <a:r>
              <a:rPr lang="en-US" smtClean="0"/>
              <a:t>This is usually just a single building or a few floors in a single building</a:t>
            </a:r>
          </a:p>
          <a:p>
            <a:pPr eaLnBrk="1" hangingPunct="1"/>
            <a:r>
              <a:rPr lang="en-US" smtClean="0"/>
              <a:t>The LAN contains devices such as workstations, servers, and printers</a:t>
            </a:r>
          </a:p>
          <a:p>
            <a:pPr eaLnBrk="1" hangingPunct="1"/>
            <a:r>
              <a:rPr lang="en-US" smtClean="0"/>
              <a:t>It is used to share these things among the users of the LAN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A4EC14-C42C-4F92-96A3-1BC76E561A7E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</a:t>
            </a:r>
          </a:p>
        </p:txBody>
      </p:sp>
      <p:pic>
        <p:nvPicPr>
          <p:cNvPr id="7171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18645" r="19865" b="48134"/>
          <a:stretch>
            <a:fillRect/>
          </a:stretch>
        </p:blipFill>
        <p:spPr>
          <a:xfrm>
            <a:off x="912813" y="1123950"/>
            <a:ext cx="7285037" cy="2630488"/>
          </a:xfrm>
        </p:spPr>
      </p:pic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BDEFEA-6966-4678-B221-0820CBCA4C26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952500" y="4038600"/>
            <a:ext cx="72580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This is the Environmental Education, Science, and Technology Building as shown in the virtual tour of the campus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 single LAN could cover this entire building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CAN typically connects LANs that are located in separate buildings that are near to each other</a:t>
            </a:r>
          </a:p>
          <a:p>
            <a:pPr eaLnBrk="1" hangingPunct="1"/>
            <a:r>
              <a:rPr lang="en-US" smtClean="0"/>
              <a:t>By near I mean you can walk to each building and back without much trouble</a:t>
            </a:r>
          </a:p>
          <a:p>
            <a:pPr eaLnBrk="1" hangingPunct="1"/>
            <a:r>
              <a:rPr lang="en-US" smtClean="0"/>
              <a:t>A CAN may also connect LANs on several floors in a tall building</a:t>
            </a: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086DC5-6B00-4E36-BC36-66F30326BFB1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t="19029" r="15668" b="8232"/>
          <a:stretch>
            <a:fillRect/>
          </a:stretch>
        </p:blipFill>
        <p:spPr>
          <a:xfrm>
            <a:off x="2382838" y="1590675"/>
            <a:ext cx="4779962" cy="4425950"/>
          </a:xfrm>
        </p:spPr>
      </p:pic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378923-A631-4B81-8BAF-E0AE58E7236A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889250" y="4953000"/>
            <a:ext cx="3960813" cy="46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7375" y="4514850"/>
            <a:ext cx="1809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This distance is 1.8 kilometers or 1.1 miles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 flipV="1">
            <a:off x="6856413" y="2359025"/>
            <a:ext cx="46037" cy="35925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180263" y="3371850"/>
            <a:ext cx="1714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This distance is 1.3 kilometers or .8 miles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MAN size network you cannot easily walk there</a:t>
            </a:r>
          </a:p>
          <a:p>
            <a:pPr eaLnBrk="1" hangingPunct="1"/>
            <a:r>
              <a:rPr lang="en-US" smtClean="0"/>
              <a:t>But you can drive there and back in a short while</a:t>
            </a:r>
          </a:p>
          <a:p>
            <a:pPr eaLnBrk="1" hangingPunct="1"/>
            <a:r>
              <a:rPr lang="en-US" smtClean="0"/>
              <a:t>If we blowup the top corner of the map, we can see that UNT has a research facility 7.5 km or 4.5 miles from the main campus</a:t>
            </a:r>
          </a:p>
          <a:p>
            <a:pPr eaLnBrk="1" hangingPunct="1"/>
            <a:r>
              <a:rPr lang="en-US" smtClean="0"/>
              <a:t>Now this is too far to walk, but you could drive there and back without any trouble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E92A08-A17C-492B-ADFF-9D2A7D54AAB7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</a:t>
            </a:r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t="19029" r="35968" b="37003"/>
          <a:stretch>
            <a:fillRect/>
          </a:stretch>
        </p:blipFill>
        <p:spPr>
          <a:xfrm>
            <a:off x="720725" y="1285875"/>
            <a:ext cx="7646988" cy="4965700"/>
          </a:xfrm>
        </p:spPr>
      </p:pic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mtClean="0"/>
              <a:t>Copyright 2005-2013 Kenneth M. Chipps Ph.D. www.chipps.com</a:t>
            </a:r>
            <a:endParaRPr lang="en-US"/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8E43F5-EC61-4126-BAAF-9C40084BE5A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2133600" y="2171700"/>
            <a:ext cx="3009900" cy="211455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13171</TotalTime>
  <Words>1337</Words>
  <Application>Microsoft Office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Times New Roman</vt:lpstr>
      <vt:lpstr>CCNA</vt:lpstr>
      <vt:lpstr>Introduction to Wireless Networks</vt:lpstr>
      <vt:lpstr>Purpose of a Network</vt:lpstr>
      <vt:lpstr>Network Types</vt:lpstr>
      <vt:lpstr>LAN</vt:lpstr>
      <vt:lpstr>LAN</vt:lpstr>
      <vt:lpstr>CAN</vt:lpstr>
      <vt:lpstr>CAN</vt:lpstr>
      <vt:lpstr>MAN</vt:lpstr>
      <vt:lpstr>MAN</vt:lpstr>
      <vt:lpstr>WAN</vt:lpstr>
      <vt:lpstr>WAN</vt:lpstr>
      <vt:lpstr>Network Types</vt:lpstr>
      <vt:lpstr>Network Types</vt:lpstr>
      <vt:lpstr>Network Types</vt:lpstr>
      <vt:lpstr>Network Types</vt:lpstr>
      <vt:lpstr>Network Types</vt:lpstr>
      <vt:lpstr>What About a Wireless Network</vt:lpstr>
      <vt:lpstr>What About a Wireless Network</vt:lpstr>
      <vt:lpstr>Nature of Wireless Networks</vt:lpstr>
      <vt:lpstr>Nature of Wireless Networks</vt:lpstr>
      <vt:lpstr>Nature of Wireless Networks</vt:lpstr>
      <vt:lpstr>Nature of Wireless Networks</vt:lpstr>
      <vt:lpstr>Nature of Wireless Networks</vt:lpstr>
      <vt:lpstr>Nature of Wireless Networks</vt:lpstr>
      <vt:lpstr>Nature of Wireless Networks</vt:lpstr>
      <vt:lpstr>Capacity of Wireless Networks</vt:lpstr>
      <vt:lpstr>Capacity of Wireless Networks</vt:lpstr>
      <vt:lpstr>Capacity of Wireless Networks</vt:lpstr>
      <vt:lpstr>Capacity of Wireless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Wireless Networks</dc:title>
  <dc:creator>Kenneth M. Chipps Ph.D.</dc:creator>
  <cp:lastModifiedBy>Microsoft account</cp:lastModifiedBy>
  <cp:revision>441</cp:revision>
  <dcterms:created xsi:type="dcterms:W3CDTF">2000-09-27T16:26:34Z</dcterms:created>
  <dcterms:modified xsi:type="dcterms:W3CDTF">2014-01-06T16:41:26Z</dcterms:modified>
</cp:coreProperties>
</file>