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6"/>
  </p:notesMasterIdLst>
  <p:handoutMasterIdLst>
    <p:handoutMasterId r:id="rId27"/>
  </p:handoutMasterIdLst>
  <p:sldIdLst>
    <p:sldId id="511" r:id="rId2"/>
    <p:sldId id="479" r:id="rId3"/>
    <p:sldId id="540" r:id="rId4"/>
    <p:sldId id="539" r:id="rId5"/>
    <p:sldId id="518" r:id="rId6"/>
    <p:sldId id="519" r:id="rId7"/>
    <p:sldId id="520" r:id="rId8"/>
    <p:sldId id="521" r:id="rId9"/>
    <p:sldId id="522" r:id="rId10"/>
    <p:sldId id="523" r:id="rId11"/>
    <p:sldId id="524" r:id="rId12"/>
    <p:sldId id="525" r:id="rId13"/>
    <p:sldId id="526" r:id="rId14"/>
    <p:sldId id="527" r:id="rId15"/>
    <p:sldId id="528" r:id="rId16"/>
    <p:sldId id="529" r:id="rId17"/>
    <p:sldId id="530" r:id="rId18"/>
    <p:sldId id="531" r:id="rId19"/>
    <p:sldId id="532" r:id="rId20"/>
    <p:sldId id="535" r:id="rId21"/>
    <p:sldId id="533" r:id="rId22"/>
    <p:sldId id="537" r:id="rId23"/>
    <p:sldId id="534" r:id="rId24"/>
    <p:sldId id="538" r:id="rId25"/>
  </p:sldIdLst>
  <p:sldSz cx="9144000" cy="6858000" type="screen4x3"/>
  <p:notesSz cx="6934200" cy="91186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15" autoAdjust="0"/>
    <p:restoredTop sz="86339" autoAdjust="0"/>
  </p:normalViewPr>
  <p:slideViewPr>
    <p:cSldViewPr snapToGrid="0">
      <p:cViewPr varScale="1">
        <p:scale>
          <a:sx n="58" d="100"/>
          <a:sy n="58" d="100"/>
        </p:scale>
        <p:origin x="-768" y="-84"/>
      </p:cViewPr>
      <p:guideLst>
        <p:guide orient="horz" pos="2160"/>
        <p:guide pos="2880"/>
      </p:guideLst>
    </p:cSldViewPr>
  </p:slideViewPr>
  <p:outlineViewPr>
    <p:cViewPr>
      <p:scale>
        <a:sx n="33" d="100"/>
        <a:sy n="33" d="100"/>
      </p:scale>
      <p:origin x="0" y="427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005138" cy="455613"/>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lvl1pPr defTabSz="917575">
              <a:defRPr sz="1200" dirty="0">
                <a:latin typeface="Times New Roman" pitchFamily="18" charset="0"/>
                <a:cs typeface="+mn-cs"/>
              </a:defRPr>
            </a:lvl1pPr>
          </a:lstStyle>
          <a:p>
            <a:pPr>
              <a:defRPr/>
            </a:pPr>
            <a:endParaRPr lang="en-US"/>
          </a:p>
        </p:txBody>
      </p:sp>
      <p:sp>
        <p:nvSpPr>
          <p:cNvPr id="22531" name="Rectangle 3"/>
          <p:cNvSpPr>
            <a:spLocks noGrp="1" noChangeArrowheads="1"/>
          </p:cNvSpPr>
          <p:nvPr>
            <p:ph type="dt" sz="quarter" idx="1"/>
          </p:nvPr>
        </p:nvSpPr>
        <p:spPr bwMode="auto">
          <a:xfrm>
            <a:off x="3929063" y="0"/>
            <a:ext cx="3005137" cy="455613"/>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lvl1pPr algn="r" defTabSz="917575">
              <a:defRPr sz="1200" dirty="0">
                <a:latin typeface="Times New Roman" pitchFamily="18" charset="0"/>
                <a:cs typeface="+mn-cs"/>
              </a:defRPr>
            </a:lvl1pPr>
          </a:lstStyle>
          <a:p>
            <a:pPr>
              <a:defRPr/>
            </a:pPr>
            <a:endParaRPr lang="en-US"/>
          </a:p>
        </p:txBody>
      </p:sp>
      <p:sp>
        <p:nvSpPr>
          <p:cNvPr id="22532" name="Rectangle 4"/>
          <p:cNvSpPr>
            <a:spLocks noGrp="1" noChangeArrowheads="1"/>
          </p:cNvSpPr>
          <p:nvPr>
            <p:ph type="ftr" sz="quarter" idx="2"/>
          </p:nvPr>
        </p:nvSpPr>
        <p:spPr bwMode="auto">
          <a:xfrm>
            <a:off x="0" y="8662988"/>
            <a:ext cx="3005138" cy="455612"/>
          </a:xfrm>
          <a:prstGeom prst="rect">
            <a:avLst/>
          </a:prstGeom>
          <a:noFill/>
          <a:ln w="9525">
            <a:noFill/>
            <a:miter lim="800000"/>
            <a:headEnd/>
            <a:tailEnd/>
          </a:ln>
          <a:effectLst/>
        </p:spPr>
        <p:txBody>
          <a:bodyPr vert="horz" wrap="square" lIns="91722" tIns="45861" rIns="91722" bIns="45861" numCol="1" anchor="b" anchorCtr="0" compatLnSpc="1">
            <a:prstTxWarp prst="textNoShape">
              <a:avLst/>
            </a:prstTxWarp>
          </a:bodyPr>
          <a:lstStyle>
            <a:lvl1pPr defTabSz="917575">
              <a:defRPr sz="1200" dirty="0">
                <a:latin typeface="Times New Roman" pitchFamily="18" charset="0"/>
                <a:cs typeface="+mn-cs"/>
              </a:defRPr>
            </a:lvl1pPr>
          </a:lstStyle>
          <a:p>
            <a:pPr>
              <a:defRPr/>
            </a:pPr>
            <a:endParaRPr lang="en-US"/>
          </a:p>
        </p:txBody>
      </p:sp>
      <p:sp>
        <p:nvSpPr>
          <p:cNvPr id="22533" name="Rectangle 5"/>
          <p:cNvSpPr>
            <a:spLocks noGrp="1" noChangeArrowheads="1"/>
          </p:cNvSpPr>
          <p:nvPr>
            <p:ph type="sldNum" sz="quarter" idx="3"/>
          </p:nvPr>
        </p:nvSpPr>
        <p:spPr bwMode="auto">
          <a:xfrm>
            <a:off x="3929063" y="8662988"/>
            <a:ext cx="3005137" cy="455612"/>
          </a:xfrm>
          <a:prstGeom prst="rect">
            <a:avLst/>
          </a:prstGeom>
          <a:noFill/>
          <a:ln w="9525">
            <a:noFill/>
            <a:miter lim="800000"/>
            <a:headEnd/>
            <a:tailEnd/>
          </a:ln>
          <a:effectLst/>
        </p:spPr>
        <p:txBody>
          <a:bodyPr vert="horz" wrap="square" lIns="91722" tIns="45861" rIns="91722" bIns="45861" numCol="1" anchor="b" anchorCtr="0" compatLnSpc="1">
            <a:prstTxWarp prst="textNoShape">
              <a:avLst/>
            </a:prstTxWarp>
          </a:bodyPr>
          <a:lstStyle>
            <a:lvl1pPr algn="r" defTabSz="917575">
              <a:defRPr sz="1200">
                <a:latin typeface="Times New Roman" pitchFamily="18" charset="0"/>
                <a:cs typeface="+mn-cs"/>
              </a:defRPr>
            </a:lvl1pPr>
          </a:lstStyle>
          <a:p>
            <a:pPr>
              <a:defRPr/>
            </a:pPr>
            <a:fld id="{000E98FF-245A-4DA2-83BD-5E39C033F3A6}" type="slidenum">
              <a:rPr lang="en-US"/>
              <a:pPr>
                <a:defRPr/>
              </a:pPr>
              <a:t>‹#›</a:t>
            </a:fld>
            <a:endParaRPr lang="en-US" dirty="0"/>
          </a:p>
        </p:txBody>
      </p:sp>
    </p:spTree>
    <p:extLst>
      <p:ext uri="{BB962C8B-B14F-4D97-AF65-F5344CB8AC3E}">
        <p14:creationId xmlns:p14="http://schemas.microsoft.com/office/powerpoint/2010/main" val="25051675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05138" cy="455613"/>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lvl1pPr defTabSz="917575">
              <a:defRPr sz="1200" dirty="0">
                <a:latin typeface="Times New Roman" pitchFamily="18" charset="0"/>
                <a:cs typeface="+mn-cs"/>
              </a:defRPr>
            </a:lvl1pPr>
          </a:lstStyle>
          <a:p>
            <a:pPr>
              <a:defRPr/>
            </a:pPr>
            <a:endParaRPr lang="en-US"/>
          </a:p>
        </p:txBody>
      </p:sp>
      <p:sp>
        <p:nvSpPr>
          <p:cNvPr id="3075" name="Rectangle 3"/>
          <p:cNvSpPr>
            <a:spLocks noGrp="1" noChangeArrowheads="1"/>
          </p:cNvSpPr>
          <p:nvPr>
            <p:ph type="dt" idx="1"/>
          </p:nvPr>
        </p:nvSpPr>
        <p:spPr bwMode="auto">
          <a:xfrm>
            <a:off x="3929063" y="0"/>
            <a:ext cx="3005137" cy="455613"/>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lvl1pPr algn="r" defTabSz="917575">
              <a:defRPr sz="1200" dirty="0">
                <a:latin typeface="Times New Roman" pitchFamily="18" charset="0"/>
                <a:cs typeface="+mn-cs"/>
              </a:defRPr>
            </a:lvl1pPr>
          </a:lstStyle>
          <a:p>
            <a:pPr>
              <a:defRPr/>
            </a:pPr>
            <a:endParaRPr lang="en-US"/>
          </a:p>
        </p:txBody>
      </p:sp>
      <p:sp>
        <p:nvSpPr>
          <p:cNvPr id="28676" name="Rectangle 4"/>
          <p:cNvSpPr>
            <a:spLocks noGrp="1" noRot="1" noChangeAspect="1" noChangeArrowheads="1" noTextEdit="1"/>
          </p:cNvSpPr>
          <p:nvPr>
            <p:ph type="sldImg" idx="2"/>
          </p:nvPr>
        </p:nvSpPr>
        <p:spPr bwMode="auto">
          <a:xfrm>
            <a:off x="1187450" y="684213"/>
            <a:ext cx="4559300" cy="34194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23925" y="4332288"/>
            <a:ext cx="5086350" cy="4102100"/>
          </a:xfrm>
          <a:prstGeom prst="rect">
            <a:avLst/>
          </a:prstGeom>
          <a:noFill/>
          <a:ln w="9525">
            <a:noFill/>
            <a:miter lim="800000"/>
            <a:headEnd/>
            <a:tailEnd/>
          </a:ln>
          <a:effectLst/>
        </p:spPr>
        <p:txBody>
          <a:bodyPr vert="horz" wrap="square" lIns="91722" tIns="45861" rIns="91722" bIns="4586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62988"/>
            <a:ext cx="3005138" cy="455612"/>
          </a:xfrm>
          <a:prstGeom prst="rect">
            <a:avLst/>
          </a:prstGeom>
          <a:noFill/>
          <a:ln w="9525">
            <a:noFill/>
            <a:miter lim="800000"/>
            <a:headEnd/>
            <a:tailEnd/>
          </a:ln>
          <a:effectLst/>
        </p:spPr>
        <p:txBody>
          <a:bodyPr vert="horz" wrap="square" lIns="91722" tIns="45861" rIns="91722" bIns="45861" numCol="1" anchor="b" anchorCtr="0" compatLnSpc="1">
            <a:prstTxWarp prst="textNoShape">
              <a:avLst/>
            </a:prstTxWarp>
          </a:bodyPr>
          <a:lstStyle>
            <a:lvl1pPr defTabSz="917575">
              <a:defRPr sz="1200" dirty="0">
                <a:latin typeface="Times New Roman" pitchFamily="18" charset="0"/>
                <a:cs typeface="+mn-cs"/>
              </a:defRPr>
            </a:lvl1pPr>
          </a:lstStyle>
          <a:p>
            <a:pPr>
              <a:defRPr/>
            </a:pPr>
            <a:endParaRPr lang="en-US"/>
          </a:p>
        </p:txBody>
      </p:sp>
      <p:sp>
        <p:nvSpPr>
          <p:cNvPr id="3079" name="Rectangle 7"/>
          <p:cNvSpPr>
            <a:spLocks noGrp="1" noChangeArrowheads="1"/>
          </p:cNvSpPr>
          <p:nvPr>
            <p:ph type="sldNum" sz="quarter" idx="5"/>
          </p:nvPr>
        </p:nvSpPr>
        <p:spPr bwMode="auto">
          <a:xfrm>
            <a:off x="3929063" y="8662988"/>
            <a:ext cx="3005137" cy="455612"/>
          </a:xfrm>
          <a:prstGeom prst="rect">
            <a:avLst/>
          </a:prstGeom>
          <a:noFill/>
          <a:ln w="9525">
            <a:noFill/>
            <a:miter lim="800000"/>
            <a:headEnd/>
            <a:tailEnd/>
          </a:ln>
          <a:effectLst/>
        </p:spPr>
        <p:txBody>
          <a:bodyPr vert="horz" wrap="square" lIns="91722" tIns="45861" rIns="91722" bIns="45861" numCol="1" anchor="b" anchorCtr="0" compatLnSpc="1">
            <a:prstTxWarp prst="textNoShape">
              <a:avLst/>
            </a:prstTxWarp>
          </a:bodyPr>
          <a:lstStyle>
            <a:lvl1pPr algn="r" defTabSz="917575">
              <a:defRPr sz="1200">
                <a:latin typeface="Times New Roman" pitchFamily="18" charset="0"/>
                <a:cs typeface="+mn-cs"/>
              </a:defRPr>
            </a:lvl1pPr>
          </a:lstStyle>
          <a:p>
            <a:pPr>
              <a:defRPr/>
            </a:pPr>
            <a:fld id="{8E082C06-AEF3-4192-8B15-83A934A4F117}" type="slidenum">
              <a:rPr lang="en-US"/>
              <a:pPr>
                <a:defRPr/>
              </a:pPr>
              <a:t>‹#›</a:t>
            </a:fld>
            <a:endParaRPr lang="en-US" dirty="0"/>
          </a:p>
        </p:txBody>
      </p:sp>
    </p:spTree>
    <p:extLst>
      <p:ext uri="{BB962C8B-B14F-4D97-AF65-F5344CB8AC3E}">
        <p14:creationId xmlns:p14="http://schemas.microsoft.com/office/powerpoint/2010/main" val="3120580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dirty="0"/>
            </a:lvl1pPr>
          </a:lstStyle>
          <a:p>
            <a:pPr>
              <a:defRPr/>
            </a:pPr>
            <a:endParaRPr lang="en-US"/>
          </a:p>
        </p:txBody>
      </p:sp>
      <p:sp>
        <p:nvSpPr>
          <p:cNvPr id="5" name="Rectangle 5"/>
          <p:cNvSpPr>
            <a:spLocks noGrp="1" noChangeArrowheads="1"/>
          </p:cNvSpPr>
          <p:nvPr>
            <p:ph type="ftr" sz="quarter" idx="11"/>
          </p:nvPr>
        </p:nvSpPr>
        <p:spPr>
          <a:xfrm>
            <a:off x="2667000" y="6245225"/>
            <a:ext cx="3886200" cy="476250"/>
          </a:xfrm>
        </p:spPr>
        <p:txBody>
          <a:bodyPr/>
          <a:lstStyle>
            <a:lvl1pPr>
              <a:defRPr sz="1400" smtClean="0"/>
            </a:lvl1pPr>
          </a:lstStyle>
          <a:p>
            <a:pPr>
              <a:defRPr/>
            </a:pPr>
            <a:r>
              <a:rPr lang="en-US"/>
              <a:t>Copyright 2008-2011 Kenneth M. Chipps Ph.D. www.chipps.com</a:t>
            </a:r>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82E88643-957E-44F4-9DEB-FCA44E8E5150}" type="slidenum">
              <a:rPr lang="en-US"/>
              <a:pPr>
                <a:defRPr/>
              </a:pPr>
              <a:t>‹#›</a:t>
            </a:fld>
            <a:endParaRPr lang="en-US" dirty="0"/>
          </a:p>
        </p:txBody>
      </p:sp>
    </p:spTree>
    <p:extLst>
      <p:ext uri="{BB962C8B-B14F-4D97-AF65-F5344CB8AC3E}">
        <p14:creationId xmlns:p14="http://schemas.microsoft.com/office/powerpoint/2010/main" val="887157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321AD49-8211-4FD9-9384-4E11B7269C26}" type="slidenum">
              <a:rPr lang="en-US"/>
              <a:pPr>
                <a:defRPr/>
              </a:pPr>
              <a:t>‹#›</a:t>
            </a:fld>
            <a:endParaRPr lang="en-US" dirty="0"/>
          </a:p>
        </p:txBody>
      </p:sp>
    </p:spTree>
    <p:extLst>
      <p:ext uri="{BB962C8B-B14F-4D97-AF65-F5344CB8AC3E}">
        <p14:creationId xmlns:p14="http://schemas.microsoft.com/office/powerpoint/2010/main" val="577120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F9181AA-6123-4730-AB51-054628D0476F}" type="slidenum">
              <a:rPr lang="en-US"/>
              <a:pPr>
                <a:defRPr/>
              </a:pPr>
              <a:t>‹#›</a:t>
            </a:fld>
            <a:endParaRPr lang="en-US" dirty="0"/>
          </a:p>
        </p:txBody>
      </p:sp>
    </p:spTree>
    <p:extLst>
      <p:ext uri="{BB962C8B-B14F-4D97-AF65-F5344CB8AC3E}">
        <p14:creationId xmlns:p14="http://schemas.microsoft.com/office/powerpoint/2010/main" val="659212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21B16975-EDB9-43F7-99EF-E29E7E6D254C}" type="slidenum">
              <a:rPr lang="en-US"/>
              <a:pPr>
                <a:defRPr/>
              </a:pPr>
              <a:t>‹#›</a:t>
            </a:fld>
            <a:endParaRPr lang="en-US" dirty="0"/>
          </a:p>
        </p:txBody>
      </p:sp>
    </p:spTree>
    <p:extLst>
      <p:ext uri="{BB962C8B-B14F-4D97-AF65-F5344CB8AC3E}">
        <p14:creationId xmlns:p14="http://schemas.microsoft.com/office/powerpoint/2010/main" val="39055311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038799F-EADA-47B9-9C8F-3E908F9BA5AE}" type="slidenum">
              <a:rPr lang="en-US"/>
              <a:pPr>
                <a:defRPr/>
              </a:pPr>
              <a:t>‹#›</a:t>
            </a:fld>
            <a:endParaRPr lang="en-US" dirty="0"/>
          </a:p>
        </p:txBody>
      </p:sp>
    </p:spTree>
    <p:extLst>
      <p:ext uri="{BB962C8B-B14F-4D97-AF65-F5344CB8AC3E}">
        <p14:creationId xmlns:p14="http://schemas.microsoft.com/office/powerpoint/2010/main" val="1093464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0640A0-6A92-43C1-ABED-2C49A430902A}" type="slidenum">
              <a:rPr lang="en-US"/>
              <a:pPr>
                <a:defRPr/>
              </a:pPr>
              <a:t>‹#›</a:t>
            </a:fld>
            <a:endParaRPr lang="en-US" dirty="0"/>
          </a:p>
        </p:txBody>
      </p:sp>
    </p:spTree>
    <p:extLst>
      <p:ext uri="{BB962C8B-B14F-4D97-AF65-F5344CB8AC3E}">
        <p14:creationId xmlns:p14="http://schemas.microsoft.com/office/powerpoint/2010/main" val="1319447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6EFF188-6660-4C32-963D-C1CA6C14C0AD}" type="slidenum">
              <a:rPr lang="en-US"/>
              <a:pPr>
                <a:defRPr/>
              </a:pPr>
              <a:t>‹#›</a:t>
            </a:fld>
            <a:endParaRPr lang="en-US" dirty="0"/>
          </a:p>
        </p:txBody>
      </p:sp>
    </p:spTree>
    <p:extLst>
      <p:ext uri="{BB962C8B-B14F-4D97-AF65-F5344CB8AC3E}">
        <p14:creationId xmlns:p14="http://schemas.microsoft.com/office/powerpoint/2010/main" val="2173148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F15C658-C353-430B-8A6D-BA850C11C6D7}" type="slidenum">
              <a:rPr lang="en-US"/>
              <a:pPr>
                <a:defRPr/>
              </a:pPr>
              <a:t>‹#›</a:t>
            </a:fld>
            <a:endParaRPr lang="en-US" dirty="0"/>
          </a:p>
        </p:txBody>
      </p:sp>
    </p:spTree>
    <p:extLst>
      <p:ext uri="{BB962C8B-B14F-4D97-AF65-F5344CB8AC3E}">
        <p14:creationId xmlns:p14="http://schemas.microsoft.com/office/powerpoint/2010/main" val="2153250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9D940B2-819E-470F-9E43-F0526F956782}" type="slidenum">
              <a:rPr lang="en-US"/>
              <a:pPr>
                <a:defRPr/>
              </a:pPr>
              <a:t>‹#›</a:t>
            </a:fld>
            <a:endParaRPr lang="en-US" dirty="0"/>
          </a:p>
        </p:txBody>
      </p:sp>
    </p:spTree>
    <p:extLst>
      <p:ext uri="{BB962C8B-B14F-4D97-AF65-F5344CB8AC3E}">
        <p14:creationId xmlns:p14="http://schemas.microsoft.com/office/powerpoint/2010/main" val="895518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B6AE027-F2F6-413C-B589-B01D36CCD1AF}" type="slidenum">
              <a:rPr lang="en-US"/>
              <a:pPr>
                <a:defRPr/>
              </a:pPr>
              <a:t>‹#›</a:t>
            </a:fld>
            <a:endParaRPr lang="en-US" dirty="0"/>
          </a:p>
        </p:txBody>
      </p:sp>
    </p:spTree>
    <p:extLst>
      <p:ext uri="{BB962C8B-B14F-4D97-AF65-F5344CB8AC3E}">
        <p14:creationId xmlns:p14="http://schemas.microsoft.com/office/powerpoint/2010/main" val="70453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950972DE-3631-4FA3-AD4F-565721461168}" type="slidenum">
              <a:rPr lang="en-US"/>
              <a:pPr>
                <a:defRPr/>
              </a:pPr>
              <a:t>‹#›</a:t>
            </a:fld>
            <a:endParaRPr lang="en-US" dirty="0"/>
          </a:p>
        </p:txBody>
      </p:sp>
    </p:spTree>
    <p:extLst>
      <p:ext uri="{BB962C8B-B14F-4D97-AF65-F5344CB8AC3E}">
        <p14:creationId xmlns:p14="http://schemas.microsoft.com/office/powerpoint/2010/main" val="3743119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211BD4E-8599-4A38-8134-24534102DBFF}" type="slidenum">
              <a:rPr lang="en-US"/>
              <a:pPr>
                <a:defRPr/>
              </a:pPr>
              <a:t>‹#›</a:t>
            </a:fld>
            <a:endParaRPr lang="en-US" dirty="0"/>
          </a:p>
        </p:txBody>
      </p:sp>
    </p:spTree>
    <p:extLst>
      <p:ext uri="{BB962C8B-B14F-4D97-AF65-F5344CB8AC3E}">
        <p14:creationId xmlns:p14="http://schemas.microsoft.com/office/powerpoint/2010/main" val="3894294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2F469EB-7493-482A-A802-C5ACC27BEE5E}" type="slidenum">
              <a:rPr lang="en-US"/>
              <a:pPr>
                <a:defRPr/>
              </a:pPr>
              <a:t>‹#›</a:t>
            </a:fld>
            <a:endParaRPr lang="en-US" dirty="0"/>
          </a:p>
        </p:txBody>
      </p:sp>
    </p:spTree>
    <p:extLst>
      <p:ext uri="{BB962C8B-B14F-4D97-AF65-F5344CB8AC3E}">
        <p14:creationId xmlns:p14="http://schemas.microsoft.com/office/powerpoint/2010/main" val="2541823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2008-2011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F5571D5-3042-4FE4-A1AA-94A7CD8CC62E}" type="slidenum">
              <a:rPr lang="en-US"/>
              <a:pPr>
                <a:defRPr/>
              </a:pPr>
              <a:t>‹#›</a:t>
            </a:fld>
            <a:endParaRPr lang="en-US" dirty="0"/>
          </a:p>
        </p:txBody>
      </p:sp>
    </p:spTree>
    <p:extLst>
      <p:ext uri="{BB962C8B-B14F-4D97-AF65-F5344CB8AC3E}">
        <p14:creationId xmlns:p14="http://schemas.microsoft.com/office/powerpoint/2010/main" val="72336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atin typeface="Arial" charset="0"/>
                <a:cs typeface="+mn-cs"/>
              </a:defRPr>
            </a:lvl1pPr>
          </a:lstStyle>
          <a:p>
            <a:pPr>
              <a:defRPr/>
            </a:pPr>
            <a:endParaRPr lang="en-US"/>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Arial" charset="0"/>
                <a:cs typeface="+mn-cs"/>
              </a:defRPr>
            </a:lvl1pPr>
          </a:lstStyle>
          <a:p>
            <a:pPr>
              <a:defRPr/>
            </a:pPr>
            <a:r>
              <a:rPr lang="en-US"/>
              <a:t>Copyright 2008-2011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EA1866CF-2DDB-4716-A146-D87118FF99E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pPr eaLnBrk="1" hangingPunct="1"/>
            <a:r>
              <a:rPr lang="en-US" dirty="0" smtClean="0"/>
              <a:t>Installation Verification</a:t>
            </a:r>
          </a:p>
        </p:txBody>
      </p:sp>
      <p:sp>
        <p:nvSpPr>
          <p:cNvPr id="3075" name="Rectangle 3"/>
          <p:cNvSpPr>
            <a:spLocks noGrp="1" noChangeArrowheads="1"/>
          </p:cNvSpPr>
          <p:nvPr>
            <p:ph type="subTitle" idx="1"/>
          </p:nvPr>
        </p:nvSpPr>
        <p:spPr/>
        <p:txBody>
          <a:bodyPr/>
          <a:lstStyle/>
          <a:p>
            <a:pPr eaLnBrk="1" hangingPunct="1"/>
            <a:r>
              <a:rPr lang="en-US" sz="2400" dirty="0" smtClean="0"/>
              <a:t>Last Update 2011.04.13</a:t>
            </a:r>
          </a:p>
          <a:p>
            <a:pPr eaLnBrk="1" hangingPunct="1"/>
            <a:r>
              <a:rPr lang="en-US" sz="2400" dirty="0" smtClean="0"/>
              <a:t>1.1.0</a:t>
            </a:r>
          </a:p>
        </p:txBody>
      </p:sp>
      <p:sp>
        <p:nvSpPr>
          <p:cNvPr id="307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DDD5CE9A-9DAB-4A47-A866-586E6CCA99B3}" type="slidenum">
              <a:rPr lang="en-US" smtClean="0"/>
              <a:pPr eaLnBrk="1" hangingPunct="1"/>
              <a:t>1</a:t>
            </a:fld>
            <a:endParaRPr lang="en-US" smtClean="0"/>
          </a:p>
        </p:txBody>
      </p:sp>
      <p:sp>
        <p:nvSpPr>
          <p:cNvPr id="3077" name="Footer Placeholder 6"/>
          <p:cNvSpPr>
            <a:spLocks noGrp="1"/>
          </p:cNvSpPr>
          <p:nvPr>
            <p:ph type="ftr" sz="quarter" idx="11"/>
          </p:nvPr>
        </p:nvSpPr>
        <p:spPr>
          <a:xfrm>
            <a:off x="2192338" y="6200775"/>
            <a:ext cx="4719637"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dirty="0" smtClean="0"/>
              <a:t>Basic Throughput Test</a:t>
            </a:r>
          </a:p>
        </p:txBody>
      </p:sp>
      <p:sp>
        <p:nvSpPr>
          <p:cNvPr id="12291" name="Content Placeholder 2"/>
          <p:cNvSpPr>
            <a:spLocks noGrp="1"/>
          </p:cNvSpPr>
          <p:nvPr>
            <p:ph idx="1"/>
          </p:nvPr>
        </p:nvSpPr>
        <p:spPr/>
        <p:txBody>
          <a:bodyPr/>
          <a:lstStyle/>
          <a:p>
            <a:pPr eaLnBrk="1" hangingPunct="1"/>
            <a:r>
              <a:rPr lang="en-US" dirty="0" smtClean="0"/>
              <a:t>On the </a:t>
            </a:r>
            <a:r>
              <a:rPr lang="en-US" dirty="0" err="1" smtClean="0"/>
              <a:t>iperf</a:t>
            </a:r>
            <a:r>
              <a:rPr lang="en-US" dirty="0" smtClean="0"/>
              <a:t> client</a:t>
            </a:r>
          </a:p>
          <a:p>
            <a:pPr lvl="1" eaLnBrk="1" hangingPunct="1"/>
            <a:r>
              <a:rPr lang="en-US" dirty="0" smtClean="0"/>
              <a:t>Type</a:t>
            </a:r>
          </a:p>
          <a:p>
            <a:pPr lvl="2" eaLnBrk="1" hangingPunct="1"/>
            <a:r>
              <a:rPr lang="en-US" dirty="0" err="1" smtClean="0"/>
              <a:t>iperf</a:t>
            </a:r>
            <a:r>
              <a:rPr lang="en-US" dirty="0" smtClean="0"/>
              <a:t> –c </a:t>
            </a:r>
            <a:r>
              <a:rPr lang="en-US" dirty="0" err="1" smtClean="0"/>
              <a:t>xx.xx.xx.xx</a:t>
            </a:r>
            <a:r>
              <a:rPr lang="en-US" dirty="0" smtClean="0"/>
              <a:t> where the </a:t>
            </a:r>
            <a:r>
              <a:rPr lang="en-US" dirty="0" err="1" smtClean="0"/>
              <a:t>xs</a:t>
            </a:r>
            <a:r>
              <a:rPr lang="en-US" dirty="0" smtClean="0"/>
              <a:t> are the IP address of the server</a:t>
            </a:r>
          </a:p>
          <a:p>
            <a:pPr eaLnBrk="1" hangingPunct="1"/>
            <a:r>
              <a:rPr lang="en-US" dirty="0" smtClean="0"/>
              <a:t>The result looks like this</a:t>
            </a:r>
          </a:p>
        </p:txBody>
      </p:sp>
      <p:sp>
        <p:nvSpPr>
          <p:cNvPr id="1229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22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C156D5B-C355-42B3-A047-ADDA250BD0FC}" type="slidenum">
              <a:rPr lang="en-US" smtClean="0"/>
              <a:pPr eaLnBrk="1" hangingPunct="1"/>
              <a:t>10</a:t>
            </a:fld>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dirty="0" smtClean="0"/>
              <a:t>Basic Throughput Test</a:t>
            </a:r>
          </a:p>
        </p:txBody>
      </p:sp>
      <p:sp>
        <p:nvSpPr>
          <p:cNvPr id="13315"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3316"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16097C7-E6B1-4E99-833D-CA3F935AE25F}" type="slidenum">
              <a:rPr lang="en-US" smtClean="0"/>
              <a:pPr eaLnBrk="1" hangingPunct="1"/>
              <a:t>11</a:t>
            </a:fld>
            <a:endParaRPr lang="en-US" smtClean="0"/>
          </a:p>
        </p:txBody>
      </p:sp>
      <p:pic>
        <p:nvPicPr>
          <p:cNvPr id="13317" name="Picture 2"/>
          <p:cNvPicPr>
            <a:picLocks noChangeAspect="1" noChangeArrowheads="1"/>
          </p:cNvPicPr>
          <p:nvPr/>
        </p:nvPicPr>
        <p:blipFill>
          <a:blip r:embed="rId2">
            <a:extLst>
              <a:ext uri="{28A0092B-C50C-407E-A947-70E740481C1C}">
                <a14:useLocalDpi xmlns:a14="http://schemas.microsoft.com/office/drawing/2010/main" val="0"/>
              </a:ext>
            </a:extLst>
          </a:blip>
          <a:srcRect l="11372" t="21721" r="39293" b="3075"/>
          <a:stretch>
            <a:fillRect/>
          </a:stretch>
        </p:blipFill>
        <p:spPr bwMode="auto">
          <a:xfrm>
            <a:off x="2452688" y="1619250"/>
            <a:ext cx="3933825" cy="449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dirty="0" smtClean="0"/>
              <a:t>Basic Throughput Test</a:t>
            </a:r>
          </a:p>
        </p:txBody>
      </p:sp>
      <p:sp>
        <p:nvSpPr>
          <p:cNvPr id="14339" name="Content Placeholder 2"/>
          <p:cNvSpPr>
            <a:spLocks noGrp="1"/>
          </p:cNvSpPr>
          <p:nvPr>
            <p:ph idx="1"/>
          </p:nvPr>
        </p:nvSpPr>
        <p:spPr/>
        <p:txBody>
          <a:bodyPr/>
          <a:lstStyle/>
          <a:p>
            <a:pPr eaLnBrk="1" hangingPunct="1"/>
            <a:r>
              <a:rPr lang="en-US" dirty="0" smtClean="0"/>
              <a:t>The first group of transfer results is obtained when the </a:t>
            </a:r>
            <a:r>
              <a:rPr lang="en-US" dirty="0" err="1" smtClean="0"/>
              <a:t>iperf</a:t>
            </a:r>
            <a:r>
              <a:rPr lang="en-US" dirty="0" smtClean="0"/>
              <a:t> client sends blocks of data to the server</a:t>
            </a:r>
          </a:p>
          <a:p>
            <a:pPr eaLnBrk="1" hangingPunct="1"/>
            <a:r>
              <a:rPr lang="en-US" dirty="0" smtClean="0"/>
              <a:t>This data transfer testing is reasonably close to real-world movement of data since the 8 kilobyte block of data must be broken up into multiple 1460 byte data segments for transfer with TCP</a:t>
            </a:r>
          </a:p>
        </p:txBody>
      </p:sp>
      <p:sp>
        <p:nvSpPr>
          <p:cNvPr id="1434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434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858743D-9635-4644-8E58-B80A4916937B}" type="slidenum">
              <a:rPr lang="en-US" smtClean="0"/>
              <a:pPr eaLnBrk="1" hangingPunct="1"/>
              <a:t>12</a:t>
            </a:fld>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dirty="0" smtClean="0"/>
              <a:t>Basic Throughput Test</a:t>
            </a:r>
          </a:p>
        </p:txBody>
      </p:sp>
      <p:sp>
        <p:nvSpPr>
          <p:cNvPr id="15363" name="Content Placeholder 2"/>
          <p:cNvSpPr>
            <a:spLocks noGrp="1"/>
          </p:cNvSpPr>
          <p:nvPr>
            <p:ph idx="1"/>
          </p:nvPr>
        </p:nvSpPr>
        <p:spPr/>
        <p:txBody>
          <a:bodyPr/>
          <a:lstStyle/>
          <a:p>
            <a:pPr eaLnBrk="1" hangingPunct="1"/>
            <a:r>
              <a:rPr lang="en-US" dirty="0" smtClean="0"/>
              <a:t>Then the receipt of the data must be acknowledged through the TCP sequence number and acknowledgment mechanism</a:t>
            </a:r>
          </a:p>
          <a:p>
            <a:pPr eaLnBrk="1" hangingPunct="1"/>
            <a:r>
              <a:rPr lang="en-US" dirty="0" smtClean="0"/>
              <a:t>Results like the “996 Kbps/sec” or “904 Kbps/sec” transfer rates are due to severe packet corruption such that even the TCP retransmission mechanism was unable compensate for 802.11 packet corruption</a:t>
            </a:r>
          </a:p>
        </p:txBody>
      </p:sp>
      <p:sp>
        <p:nvSpPr>
          <p:cNvPr id="1536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536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4B98129-3485-4C00-AE72-A946F8E61073}" type="slidenum">
              <a:rPr lang="en-US" smtClean="0"/>
              <a:pPr eaLnBrk="1" hangingPunct="1"/>
              <a:t>13</a:t>
            </a:fld>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dirty="0" smtClean="0"/>
              <a:t>Basic Throughput Test</a:t>
            </a:r>
          </a:p>
        </p:txBody>
      </p:sp>
      <p:sp>
        <p:nvSpPr>
          <p:cNvPr id="16387" name="Content Placeholder 2"/>
          <p:cNvSpPr>
            <a:spLocks noGrp="1"/>
          </p:cNvSpPr>
          <p:nvPr>
            <p:ph idx="1"/>
          </p:nvPr>
        </p:nvSpPr>
        <p:spPr/>
        <p:txBody>
          <a:bodyPr/>
          <a:lstStyle/>
          <a:p>
            <a:pPr eaLnBrk="1" hangingPunct="1"/>
            <a:r>
              <a:rPr lang="en-US" dirty="0" smtClean="0"/>
              <a:t>Remember, though, that at the end of the run, the average data transfer from the client 22.4 megabytes at 2.23 megabits per second represents totally accurate data having been sent without ultimate loss</a:t>
            </a:r>
          </a:p>
          <a:p>
            <a:pPr eaLnBrk="1" hangingPunct="1"/>
            <a:r>
              <a:rPr lang="en-US" dirty="0" smtClean="0"/>
              <a:t>The TCP retransmission mechanism guarantees delivery of the data however long it takes</a:t>
            </a:r>
          </a:p>
        </p:txBody>
      </p:sp>
      <p:sp>
        <p:nvSpPr>
          <p:cNvPr id="1638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638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69331C5-7BDD-4782-BFEE-D5E4181FB91B}" type="slidenum">
              <a:rPr lang="en-US" smtClean="0"/>
              <a:pPr eaLnBrk="1" hangingPunct="1"/>
              <a:t>14</a:t>
            </a:fld>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dirty="0" smtClean="0"/>
              <a:t>Basic Throughput Test</a:t>
            </a:r>
          </a:p>
        </p:txBody>
      </p:sp>
      <p:sp>
        <p:nvSpPr>
          <p:cNvPr id="17411" name="Content Placeholder 2"/>
          <p:cNvSpPr>
            <a:spLocks noGrp="1"/>
          </p:cNvSpPr>
          <p:nvPr>
            <p:ph idx="1"/>
          </p:nvPr>
        </p:nvSpPr>
        <p:spPr/>
        <p:txBody>
          <a:bodyPr/>
          <a:lstStyle/>
          <a:p>
            <a:pPr eaLnBrk="1" hangingPunct="1"/>
            <a:r>
              <a:rPr lang="en-US" dirty="0" smtClean="0"/>
              <a:t>In the second group, the data is being sent back from the server side to the client</a:t>
            </a:r>
          </a:p>
          <a:p>
            <a:pPr eaLnBrk="1" hangingPunct="1"/>
            <a:r>
              <a:rPr lang="en-US" dirty="0" smtClean="0"/>
              <a:t>There is a period of time from the start of the 5.0 second interval through to the end of the 20.0 second interval when 0.00 bytes were transferred</a:t>
            </a:r>
          </a:p>
          <a:p>
            <a:pPr eaLnBrk="1" hangingPunct="1"/>
            <a:r>
              <a:rPr lang="en-US" dirty="0" smtClean="0"/>
              <a:t>Any 5 second interval with 0 bytes transferred is catastrophic</a:t>
            </a:r>
          </a:p>
        </p:txBody>
      </p:sp>
      <p:sp>
        <p:nvSpPr>
          <p:cNvPr id="1741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741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159C2D9-A2CE-4F98-A002-2014A087A986}" type="slidenum">
              <a:rPr lang="en-US" smtClean="0"/>
              <a:pPr eaLnBrk="1" hangingPunct="1"/>
              <a:t>15</a:t>
            </a:fld>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dirty="0" smtClean="0"/>
              <a:t>Basic Throughput Test</a:t>
            </a:r>
          </a:p>
        </p:txBody>
      </p:sp>
      <p:sp>
        <p:nvSpPr>
          <p:cNvPr id="18435" name="Content Placeholder 2"/>
          <p:cNvSpPr>
            <a:spLocks noGrp="1"/>
          </p:cNvSpPr>
          <p:nvPr>
            <p:ph idx="1"/>
          </p:nvPr>
        </p:nvSpPr>
        <p:spPr/>
        <p:txBody>
          <a:bodyPr/>
          <a:lstStyle/>
          <a:p>
            <a:pPr eaLnBrk="1" hangingPunct="1"/>
            <a:r>
              <a:rPr lang="en-US" dirty="0" smtClean="0"/>
              <a:t>Here we see that fully 15 seconds elapsed with complete loss of connectivity</a:t>
            </a:r>
          </a:p>
          <a:p>
            <a:pPr eaLnBrk="1" hangingPunct="1"/>
            <a:r>
              <a:rPr lang="en-US" dirty="0" smtClean="0"/>
              <a:t>This is a bad thing</a:t>
            </a:r>
          </a:p>
          <a:p>
            <a:pPr eaLnBrk="1" hangingPunct="1"/>
            <a:r>
              <a:rPr lang="en-US" dirty="0" smtClean="0"/>
              <a:t>Further study shows that the 35.0 to 40.0 second interval only provided 30.1 kb/s</a:t>
            </a:r>
          </a:p>
        </p:txBody>
      </p:sp>
      <p:sp>
        <p:nvSpPr>
          <p:cNvPr id="184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0C6A973-4434-4017-A1E9-9DCCD7C78517}" type="slidenum">
              <a:rPr lang="en-US" smtClean="0"/>
              <a:pPr eaLnBrk="1" hangingPunct="1"/>
              <a:t>16</a:t>
            </a:fld>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dirty="0" smtClean="0"/>
              <a:t>Basic Throughput Test</a:t>
            </a:r>
          </a:p>
        </p:txBody>
      </p:sp>
      <p:sp>
        <p:nvSpPr>
          <p:cNvPr id="19459" name="Content Placeholder 2"/>
          <p:cNvSpPr>
            <a:spLocks noGrp="1"/>
          </p:cNvSpPr>
          <p:nvPr>
            <p:ph idx="1"/>
          </p:nvPr>
        </p:nvSpPr>
        <p:spPr/>
        <p:txBody>
          <a:bodyPr/>
          <a:lstStyle/>
          <a:p>
            <a:pPr eaLnBrk="1" hangingPunct="1"/>
            <a:r>
              <a:rPr lang="en-US" dirty="0" smtClean="0"/>
              <a:t>The conclusion is that while the client hardware and 802.11 radio equipment seem to be able to successfully transmit to the server-side receiver, there is something about the server’s 802.11 radio that does not provide satisfactory service in this network system</a:t>
            </a:r>
          </a:p>
        </p:txBody>
      </p:sp>
      <p:sp>
        <p:nvSpPr>
          <p:cNvPr id="1946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946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0D63578-A44F-4FFA-8DB9-81FE113D2074}" type="slidenum">
              <a:rPr lang="en-US" smtClean="0"/>
              <a:pPr eaLnBrk="1" hangingPunct="1"/>
              <a:t>17</a:t>
            </a:fld>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dirty="0" smtClean="0"/>
              <a:t>Spectrum Analysis</a:t>
            </a:r>
          </a:p>
        </p:txBody>
      </p:sp>
      <p:sp>
        <p:nvSpPr>
          <p:cNvPr id="20483" name="Content Placeholder 2"/>
          <p:cNvSpPr>
            <a:spLocks noGrp="1"/>
          </p:cNvSpPr>
          <p:nvPr>
            <p:ph idx="1"/>
          </p:nvPr>
        </p:nvSpPr>
        <p:spPr/>
        <p:txBody>
          <a:bodyPr/>
          <a:lstStyle/>
          <a:p>
            <a:pPr eaLnBrk="1" hangingPunct="1"/>
            <a:r>
              <a:rPr lang="en-US" dirty="0" smtClean="0"/>
              <a:t>If, as in this case, there is a problem with the basic throughput test, then the use of the spectrum must be analyzed</a:t>
            </a:r>
          </a:p>
          <a:p>
            <a:pPr eaLnBrk="1" hangingPunct="1"/>
            <a:r>
              <a:rPr lang="en-US" dirty="0" smtClean="0"/>
              <a:t>There are three basic tools used to do this</a:t>
            </a:r>
          </a:p>
          <a:p>
            <a:pPr lvl="1" eaLnBrk="1" hangingPunct="1"/>
            <a:r>
              <a:rPr lang="en-US" dirty="0" smtClean="0"/>
              <a:t>802.11 device discovery tools</a:t>
            </a:r>
          </a:p>
          <a:p>
            <a:pPr lvl="1" eaLnBrk="1" hangingPunct="1"/>
            <a:r>
              <a:rPr lang="en-US" dirty="0" smtClean="0"/>
              <a:t>Network analyzers</a:t>
            </a:r>
          </a:p>
          <a:p>
            <a:pPr lvl="1" eaLnBrk="1" hangingPunct="1"/>
            <a:r>
              <a:rPr lang="en-US" dirty="0" smtClean="0"/>
              <a:t>Spectrum analyzers</a:t>
            </a:r>
          </a:p>
        </p:txBody>
      </p:sp>
      <p:sp>
        <p:nvSpPr>
          <p:cNvPr id="2048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2048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3AC154F-721E-40D7-A0C1-8903B0EC6963}" type="slidenum">
              <a:rPr lang="en-US" smtClean="0"/>
              <a:pPr eaLnBrk="1" hangingPunct="1"/>
              <a:t>18</a:t>
            </a:fld>
            <a:endParaRPr lang="en-U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dirty="0" smtClean="0"/>
              <a:t>802.11 Device Discovery Tools</a:t>
            </a:r>
          </a:p>
        </p:txBody>
      </p:sp>
      <p:sp>
        <p:nvSpPr>
          <p:cNvPr id="21507" name="Content Placeholder 2"/>
          <p:cNvSpPr>
            <a:spLocks noGrp="1"/>
          </p:cNvSpPr>
          <p:nvPr>
            <p:ph idx="1"/>
          </p:nvPr>
        </p:nvSpPr>
        <p:spPr/>
        <p:txBody>
          <a:bodyPr/>
          <a:lstStyle/>
          <a:p>
            <a:pPr eaLnBrk="1" hangingPunct="1"/>
            <a:r>
              <a:rPr lang="en-US" dirty="0" smtClean="0"/>
              <a:t>These tools look for 802.11 based devices to see who else is sending data through the same space</a:t>
            </a:r>
          </a:p>
          <a:p>
            <a:pPr eaLnBrk="1" hangingPunct="1"/>
            <a:r>
              <a:rPr lang="en-US" dirty="0" smtClean="0"/>
              <a:t>Common ones include</a:t>
            </a:r>
          </a:p>
          <a:p>
            <a:pPr lvl="1" eaLnBrk="1" hangingPunct="1"/>
            <a:r>
              <a:rPr lang="en-US" dirty="0" err="1" smtClean="0"/>
              <a:t>Netstumbler</a:t>
            </a:r>
            <a:endParaRPr lang="en-US" dirty="0" smtClean="0"/>
          </a:p>
          <a:p>
            <a:pPr lvl="1" eaLnBrk="1" hangingPunct="1"/>
            <a:r>
              <a:rPr lang="en-US" dirty="0" err="1" smtClean="0"/>
              <a:t>Innsidder</a:t>
            </a:r>
            <a:endParaRPr lang="en-US" dirty="0" smtClean="0"/>
          </a:p>
        </p:txBody>
      </p:sp>
      <p:sp>
        <p:nvSpPr>
          <p:cNvPr id="2150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215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AEDDBC8-608D-4F1C-BCB9-1886DA494655}" type="slidenum">
              <a:rPr lang="en-US" smtClean="0"/>
              <a:pPr eaLnBrk="1" hangingPunct="1"/>
              <a:t>19</a:t>
            </a:fld>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smtClean="0"/>
              <a:t>Installation Verification</a:t>
            </a:r>
          </a:p>
        </p:txBody>
      </p:sp>
      <p:sp>
        <p:nvSpPr>
          <p:cNvPr id="4099" name="Rectangle 3"/>
          <p:cNvSpPr>
            <a:spLocks noGrp="1" noChangeArrowheads="1"/>
          </p:cNvSpPr>
          <p:nvPr>
            <p:ph idx="1"/>
          </p:nvPr>
        </p:nvSpPr>
        <p:spPr/>
        <p:txBody>
          <a:bodyPr/>
          <a:lstStyle/>
          <a:p>
            <a:pPr eaLnBrk="1" hangingPunct="1"/>
            <a:r>
              <a:rPr lang="en-US" dirty="0" smtClean="0">
                <a:cs typeface="Times New Roman" pitchFamily="18" charset="0"/>
              </a:rPr>
              <a:t>After the installation of a wireless network the ability of the network to deliver the anticipated performance level must be measured</a:t>
            </a:r>
          </a:p>
          <a:p>
            <a:pPr eaLnBrk="1" hangingPunct="1"/>
            <a:r>
              <a:rPr lang="en-US" dirty="0" smtClean="0">
                <a:cs typeface="Times New Roman" pitchFamily="18" charset="0"/>
              </a:rPr>
              <a:t>This involves a series of tests of the fully installed system</a:t>
            </a:r>
          </a:p>
        </p:txBody>
      </p:sp>
      <p:sp>
        <p:nvSpPr>
          <p:cNvPr id="41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19857B7D-05CE-4A65-8E11-D5F76F8CC692}" type="slidenum">
              <a:rPr lang="en-US" smtClean="0"/>
              <a:pPr eaLnBrk="1" hangingPunct="1"/>
              <a:t>2</a:t>
            </a:fld>
            <a:endParaRPr lang="en-US" smtClean="0"/>
          </a:p>
        </p:txBody>
      </p:sp>
      <p:sp>
        <p:nvSpPr>
          <p:cNvPr id="4101"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dirty="0" smtClean="0"/>
              <a:t>802.11 Device Discovery Tools</a:t>
            </a:r>
          </a:p>
        </p:txBody>
      </p:sp>
      <p:sp>
        <p:nvSpPr>
          <p:cNvPr id="2253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2253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5011489-773C-4D41-B246-89DF29790C9F}" type="slidenum">
              <a:rPr lang="en-US" smtClean="0"/>
              <a:pPr eaLnBrk="1" hangingPunct="1"/>
              <a:t>20</a:t>
            </a:fld>
            <a:endParaRPr lang="en-US" smtClean="0"/>
          </a:p>
        </p:txBody>
      </p:sp>
      <p:pic>
        <p:nvPicPr>
          <p:cNvPr id="22533" name="Picture 2"/>
          <p:cNvPicPr>
            <a:picLocks noChangeAspect="1" noChangeArrowheads="1"/>
          </p:cNvPicPr>
          <p:nvPr/>
        </p:nvPicPr>
        <p:blipFill>
          <a:blip r:embed="rId2">
            <a:extLst>
              <a:ext uri="{28A0092B-C50C-407E-A947-70E740481C1C}">
                <a14:useLocalDpi xmlns:a14="http://schemas.microsoft.com/office/drawing/2010/main" val="0"/>
              </a:ext>
            </a:extLst>
          </a:blip>
          <a:srcRect l="12500" t="32944" r="43701" b="23894"/>
          <a:stretch>
            <a:fillRect/>
          </a:stretch>
        </p:blipFill>
        <p:spPr bwMode="auto">
          <a:xfrm>
            <a:off x="1398588" y="1585913"/>
            <a:ext cx="6170612" cy="455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dirty="0" smtClean="0"/>
              <a:t>Network Analyzers</a:t>
            </a:r>
          </a:p>
        </p:txBody>
      </p:sp>
      <p:sp>
        <p:nvSpPr>
          <p:cNvPr id="23555" name="Content Placeholder 2"/>
          <p:cNvSpPr>
            <a:spLocks noGrp="1"/>
          </p:cNvSpPr>
          <p:nvPr>
            <p:ph idx="1"/>
          </p:nvPr>
        </p:nvSpPr>
        <p:spPr/>
        <p:txBody>
          <a:bodyPr/>
          <a:lstStyle/>
          <a:p>
            <a:pPr eaLnBrk="1" hangingPunct="1"/>
            <a:r>
              <a:rPr lang="en-US" dirty="0" smtClean="0"/>
              <a:t>To examine the flow of the frames through the ether a network analyzer is used</a:t>
            </a:r>
          </a:p>
          <a:p>
            <a:pPr eaLnBrk="1" hangingPunct="1"/>
            <a:r>
              <a:rPr lang="en-US" dirty="0" smtClean="0"/>
              <a:t>Tools that do this include</a:t>
            </a:r>
          </a:p>
          <a:p>
            <a:pPr lvl="1" eaLnBrk="1" hangingPunct="1"/>
            <a:r>
              <a:rPr lang="en-US" dirty="0" smtClean="0"/>
              <a:t>Sniffer Wireless</a:t>
            </a:r>
          </a:p>
          <a:p>
            <a:pPr lvl="1" eaLnBrk="1" hangingPunct="1"/>
            <a:r>
              <a:rPr lang="en-US" dirty="0" err="1" smtClean="0"/>
              <a:t>Wireshark</a:t>
            </a:r>
            <a:r>
              <a:rPr lang="en-US" dirty="0" smtClean="0"/>
              <a:t> with the </a:t>
            </a:r>
            <a:r>
              <a:rPr lang="en-US" dirty="0" err="1" smtClean="0"/>
              <a:t>Airpcap</a:t>
            </a:r>
            <a:r>
              <a:rPr lang="en-US" dirty="0" smtClean="0"/>
              <a:t> adapter</a:t>
            </a:r>
          </a:p>
        </p:txBody>
      </p:sp>
      <p:sp>
        <p:nvSpPr>
          <p:cNvPr id="2355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2355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A311763C-B10A-4FE0-9849-E591DDF35C70}" type="slidenum">
              <a:rPr lang="en-US" smtClean="0"/>
              <a:pPr eaLnBrk="1" hangingPunct="1"/>
              <a:t>21</a:t>
            </a:fld>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dirty="0" smtClean="0"/>
              <a:t>Network Analyzer</a:t>
            </a:r>
          </a:p>
        </p:txBody>
      </p:sp>
      <p:pic>
        <p:nvPicPr>
          <p:cNvPr id="24579"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12963" y="1377950"/>
            <a:ext cx="4932362" cy="4589463"/>
          </a:xfrm>
        </p:spPr>
      </p:pic>
      <p:sp>
        <p:nvSpPr>
          <p:cNvPr id="2458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7B149DD-81BA-4C35-8F50-F3D6139B1620}" type="slidenum">
              <a:rPr lang="en-US" smtClean="0"/>
              <a:pPr eaLnBrk="1" hangingPunct="1"/>
              <a:t>22</a:t>
            </a:fld>
            <a:endParaRPr lang="en-US" smtClean="0"/>
          </a:p>
        </p:txBody>
      </p:sp>
      <p:sp>
        <p:nvSpPr>
          <p:cNvPr id="24581"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dirty="0" smtClean="0"/>
              <a:t>Spectrum Analyzers</a:t>
            </a:r>
          </a:p>
        </p:txBody>
      </p:sp>
      <p:sp>
        <p:nvSpPr>
          <p:cNvPr id="25603" name="Content Placeholder 2"/>
          <p:cNvSpPr>
            <a:spLocks noGrp="1"/>
          </p:cNvSpPr>
          <p:nvPr>
            <p:ph idx="1"/>
          </p:nvPr>
        </p:nvSpPr>
        <p:spPr/>
        <p:txBody>
          <a:bodyPr/>
          <a:lstStyle/>
          <a:p>
            <a:pPr eaLnBrk="1" hangingPunct="1"/>
            <a:r>
              <a:rPr lang="en-US" dirty="0" smtClean="0"/>
              <a:t>A spectrum analyzer is required to show devices that are using the spectrum that are not 802.11 devices, such as</a:t>
            </a:r>
          </a:p>
          <a:p>
            <a:pPr lvl="1" eaLnBrk="1" hangingPunct="1"/>
            <a:r>
              <a:rPr lang="en-US" dirty="0" smtClean="0"/>
              <a:t>Microwave ovens</a:t>
            </a:r>
          </a:p>
          <a:p>
            <a:pPr lvl="1" eaLnBrk="1" hangingPunct="1"/>
            <a:r>
              <a:rPr lang="en-US" dirty="0" smtClean="0"/>
              <a:t>Bluetooth headsets</a:t>
            </a:r>
          </a:p>
        </p:txBody>
      </p:sp>
      <p:sp>
        <p:nvSpPr>
          <p:cNvPr id="2560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2560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FD7DFE1-57E8-496E-833F-491EDDA7A8E1}" type="slidenum">
              <a:rPr lang="en-US" smtClean="0"/>
              <a:pPr eaLnBrk="1" hangingPunct="1"/>
              <a:t>23</a:t>
            </a:fld>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dirty="0" smtClean="0"/>
              <a:t>Spectrum Analyzer</a:t>
            </a:r>
          </a:p>
        </p:txBody>
      </p:sp>
      <p:sp>
        <p:nvSpPr>
          <p:cNvPr id="26627"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26628"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C741D11-844D-4255-8F73-D415237017F5}" type="slidenum">
              <a:rPr lang="en-US" smtClean="0"/>
              <a:pPr eaLnBrk="1" hangingPunct="1"/>
              <a:t>24</a:t>
            </a:fld>
            <a:endParaRPr lang="en-US" smtClean="0"/>
          </a:p>
        </p:txBody>
      </p:sp>
      <p:pic>
        <p:nvPicPr>
          <p:cNvPr id="26629" name="Picture 2"/>
          <p:cNvPicPr>
            <a:picLocks noChangeAspect="1" noChangeArrowheads="1"/>
          </p:cNvPicPr>
          <p:nvPr/>
        </p:nvPicPr>
        <p:blipFill>
          <a:blip r:embed="rId2">
            <a:extLst>
              <a:ext uri="{28A0092B-C50C-407E-A947-70E740481C1C}">
                <a14:useLocalDpi xmlns:a14="http://schemas.microsoft.com/office/drawing/2010/main" val="0"/>
              </a:ext>
            </a:extLst>
          </a:blip>
          <a:srcRect l="12604" t="21925" r="43596" b="35657"/>
          <a:stretch>
            <a:fillRect/>
          </a:stretch>
        </p:blipFill>
        <p:spPr bwMode="auto">
          <a:xfrm>
            <a:off x="1393825" y="1603375"/>
            <a:ext cx="6296025" cy="457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dirty="0" smtClean="0"/>
              <a:t>Spot Verification</a:t>
            </a:r>
          </a:p>
        </p:txBody>
      </p:sp>
      <p:sp>
        <p:nvSpPr>
          <p:cNvPr id="5123" name="Content Placeholder 2"/>
          <p:cNvSpPr>
            <a:spLocks noGrp="1"/>
          </p:cNvSpPr>
          <p:nvPr>
            <p:ph idx="1"/>
          </p:nvPr>
        </p:nvSpPr>
        <p:spPr/>
        <p:txBody>
          <a:bodyPr/>
          <a:lstStyle/>
          <a:p>
            <a:pPr eaLnBrk="1" hangingPunct="1"/>
            <a:r>
              <a:rPr lang="en-US" dirty="0" smtClean="0"/>
              <a:t>The first step is to walk the desired coverage area to check the signal levels</a:t>
            </a:r>
          </a:p>
          <a:p>
            <a:pPr lvl="1" eaLnBrk="1" hangingPunct="1"/>
            <a:r>
              <a:rPr lang="en-US" dirty="0" smtClean="0"/>
              <a:t>Can all of the </a:t>
            </a:r>
            <a:r>
              <a:rPr lang="en-US" dirty="0" err="1" smtClean="0"/>
              <a:t>APs</a:t>
            </a:r>
            <a:r>
              <a:rPr lang="en-US" dirty="0" smtClean="0"/>
              <a:t> and </a:t>
            </a:r>
            <a:r>
              <a:rPr lang="en-US" dirty="0" err="1" smtClean="0"/>
              <a:t>SSIDS</a:t>
            </a:r>
            <a:r>
              <a:rPr lang="en-US" dirty="0" smtClean="0"/>
              <a:t> be seen where you expect to see them</a:t>
            </a:r>
          </a:p>
          <a:p>
            <a:pPr lvl="1" eaLnBrk="1" hangingPunct="1"/>
            <a:r>
              <a:rPr lang="en-US" dirty="0" smtClean="0"/>
              <a:t>Is the </a:t>
            </a:r>
            <a:r>
              <a:rPr lang="en-US" dirty="0" err="1" smtClean="0"/>
              <a:t>SNR</a:t>
            </a:r>
            <a:r>
              <a:rPr lang="en-US" dirty="0" smtClean="0"/>
              <a:t> adequate at all points</a:t>
            </a:r>
          </a:p>
          <a:p>
            <a:pPr lvl="1" eaLnBrk="1" hangingPunct="1"/>
            <a:r>
              <a:rPr lang="en-US" dirty="0" smtClean="0"/>
              <a:t>Is the signal strength and data rate at the required levels</a:t>
            </a:r>
          </a:p>
          <a:p>
            <a:pPr lvl="1" eaLnBrk="1" hangingPunct="1"/>
            <a:r>
              <a:rPr lang="en-US" dirty="0" smtClean="0"/>
              <a:t>Can a connection be maintained</a:t>
            </a:r>
          </a:p>
          <a:p>
            <a:pPr lvl="1" eaLnBrk="1" hangingPunct="1"/>
            <a:r>
              <a:rPr lang="en-US" dirty="0" smtClean="0"/>
              <a:t>Does any one AP handle too much traffic</a:t>
            </a:r>
          </a:p>
        </p:txBody>
      </p:sp>
      <p:sp>
        <p:nvSpPr>
          <p:cNvPr id="512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51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4C5DA39-A5E5-4F4A-A8C1-3C2DC8D9F366}" type="slidenum">
              <a:rPr lang="en-US" smtClean="0"/>
              <a:pPr eaLnBrk="1" hangingPunct="1"/>
              <a:t>3</a:t>
            </a:fld>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dirty="0" smtClean="0"/>
              <a:t>Source</a:t>
            </a:r>
          </a:p>
        </p:txBody>
      </p:sp>
      <p:sp>
        <p:nvSpPr>
          <p:cNvPr id="6147" name="Content Placeholder 2"/>
          <p:cNvSpPr>
            <a:spLocks noGrp="1"/>
          </p:cNvSpPr>
          <p:nvPr>
            <p:ph idx="1"/>
          </p:nvPr>
        </p:nvSpPr>
        <p:spPr/>
        <p:txBody>
          <a:bodyPr/>
          <a:lstStyle/>
          <a:p>
            <a:pPr eaLnBrk="1" hangingPunct="1"/>
            <a:r>
              <a:rPr lang="en-US" dirty="0" smtClean="0"/>
              <a:t>Much of the following is from an article in the January/February 2008 </a:t>
            </a:r>
            <a:r>
              <a:rPr lang="en-US" dirty="0" err="1" smtClean="0"/>
              <a:t>BICSI</a:t>
            </a:r>
            <a:r>
              <a:rPr lang="en-US" dirty="0" smtClean="0"/>
              <a:t> News by Joe Bardwell</a:t>
            </a:r>
          </a:p>
        </p:txBody>
      </p:sp>
      <p:sp>
        <p:nvSpPr>
          <p:cNvPr id="614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61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714CEFD6-9533-4797-9013-854DD01367DD}" type="slidenum">
              <a:rPr lang="en-US" smtClean="0"/>
              <a:pPr eaLnBrk="1" hangingPunct="1"/>
              <a:t>4</a:t>
            </a:fld>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dirty="0" smtClean="0"/>
              <a:t>Simple Ping Test</a:t>
            </a:r>
          </a:p>
        </p:txBody>
      </p:sp>
      <p:sp>
        <p:nvSpPr>
          <p:cNvPr id="7171" name="Content Placeholder 2"/>
          <p:cNvSpPr>
            <a:spLocks noGrp="1"/>
          </p:cNvSpPr>
          <p:nvPr>
            <p:ph idx="1"/>
          </p:nvPr>
        </p:nvSpPr>
        <p:spPr/>
        <p:txBody>
          <a:bodyPr/>
          <a:lstStyle/>
          <a:p>
            <a:pPr eaLnBrk="1" hangingPunct="1"/>
            <a:r>
              <a:rPr lang="en-US" dirty="0" smtClean="0"/>
              <a:t>The first and easiest test is to walk the area to be covered by the wireless network while performing a continuous ping test</a:t>
            </a:r>
          </a:p>
          <a:p>
            <a:pPr eaLnBrk="1" hangingPunct="1"/>
            <a:r>
              <a:rPr lang="en-US" dirty="0" smtClean="0"/>
              <a:t>This is done by running ping from a network while walking around the coverage area</a:t>
            </a:r>
          </a:p>
          <a:p>
            <a:pPr eaLnBrk="1" hangingPunct="1"/>
            <a:r>
              <a:rPr lang="en-US" dirty="0" smtClean="0"/>
              <a:t>Ping the default gateway on the wired side of the network</a:t>
            </a:r>
          </a:p>
        </p:txBody>
      </p:sp>
      <p:sp>
        <p:nvSpPr>
          <p:cNvPr id="71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71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9D7CA885-FF93-4674-9CFE-9F7B90FE075F}" type="slidenum">
              <a:rPr lang="en-US" smtClean="0"/>
              <a:pPr eaLnBrk="1" hangingPunct="1"/>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dirty="0" smtClean="0"/>
              <a:t>Simple Ping Test</a:t>
            </a:r>
          </a:p>
        </p:txBody>
      </p:sp>
      <p:sp>
        <p:nvSpPr>
          <p:cNvPr id="8195" name="Content Placeholder 2"/>
          <p:cNvSpPr>
            <a:spLocks noGrp="1"/>
          </p:cNvSpPr>
          <p:nvPr>
            <p:ph idx="1"/>
          </p:nvPr>
        </p:nvSpPr>
        <p:spPr/>
        <p:txBody>
          <a:bodyPr/>
          <a:lstStyle/>
          <a:p>
            <a:pPr eaLnBrk="1" hangingPunct="1"/>
            <a:r>
              <a:rPr lang="en-US" dirty="0" smtClean="0"/>
              <a:t>If more than 5 percent of the ping echoes are lost then this area is not receiving adequate signal</a:t>
            </a:r>
          </a:p>
          <a:p>
            <a:pPr eaLnBrk="1" hangingPunct="1"/>
            <a:r>
              <a:rPr lang="en-US" dirty="0" smtClean="0"/>
              <a:t>For the areas with successful pings the times should be 5 </a:t>
            </a:r>
            <a:r>
              <a:rPr lang="en-US" dirty="0" err="1" smtClean="0"/>
              <a:t>ms</a:t>
            </a:r>
            <a:r>
              <a:rPr lang="en-US" dirty="0" smtClean="0"/>
              <a:t> or less</a:t>
            </a:r>
          </a:p>
          <a:p>
            <a:pPr eaLnBrk="1" hangingPunct="1"/>
            <a:r>
              <a:rPr lang="en-US" dirty="0" smtClean="0"/>
              <a:t>A higher time indicates a lost frame that had to be retransmitted</a:t>
            </a:r>
          </a:p>
        </p:txBody>
      </p:sp>
      <p:sp>
        <p:nvSpPr>
          <p:cNvPr id="81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81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D238119-932A-4F3A-92DD-47AD7F5FD4CA}" type="slidenum">
              <a:rPr lang="en-US" smtClean="0"/>
              <a:pPr eaLnBrk="1" hangingPunct="1"/>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dirty="0" smtClean="0"/>
              <a:t>Simple Ping Test</a:t>
            </a:r>
          </a:p>
        </p:txBody>
      </p:sp>
      <p:sp>
        <p:nvSpPr>
          <p:cNvPr id="9219" name="Content Placeholder 2"/>
          <p:cNvSpPr>
            <a:spLocks noGrp="1"/>
          </p:cNvSpPr>
          <p:nvPr>
            <p:ph idx="1"/>
          </p:nvPr>
        </p:nvSpPr>
        <p:spPr/>
        <p:txBody>
          <a:bodyPr/>
          <a:lstStyle/>
          <a:p>
            <a:pPr eaLnBrk="1" hangingPunct="1"/>
            <a:r>
              <a:rPr lang="en-US" dirty="0" smtClean="0"/>
              <a:t>The ping test just assumed this was a case of a lengthy response time</a:t>
            </a:r>
          </a:p>
          <a:p>
            <a:pPr eaLnBrk="1" hangingPunct="1"/>
            <a:r>
              <a:rPr lang="en-US" dirty="0" smtClean="0"/>
              <a:t>This is actually a result of a corrupted frame</a:t>
            </a:r>
          </a:p>
          <a:p>
            <a:pPr eaLnBrk="1" hangingPunct="1"/>
            <a:r>
              <a:rPr lang="en-US" dirty="0" smtClean="0"/>
              <a:t>In a noisy or poorly covered area there will be numerous request timed out listings</a:t>
            </a:r>
          </a:p>
        </p:txBody>
      </p:sp>
      <p:sp>
        <p:nvSpPr>
          <p:cNvPr id="92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EC7C6AF-4C9C-4F23-940A-0B5594B7BD9A}" type="slidenum">
              <a:rPr lang="en-US" smtClean="0"/>
              <a:pPr eaLnBrk="1" hangingPunct="1"/>
              <a:t>7</a:t>
            </a:fld>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dirty="0" smtClean="0"/>
              <a:t>Basic Throughput Test</a:t>
            </a:r>
          </a:p>
        </p:txBody>
      </p:sp>
      <p:sp>
        <p:nvSpPr>
          <p:cNvPr id="10243" name="Content Placeholder 2"/>
          <p:cNvSpPr>
            <a:spLocks noGrp="1"/>
          </p:cNvSpPr>
          <p:nvPr>
            <p:ph idx="1"/>
          </p:nvPr>
        </p:nvSpPr>
        <p:spPr/>
        <p:txBody>
          <a:bodyPr/>
          <a:lstStyle/>
          <a:p>
            <a:pPr eaLnBrk="1" hangingPunct="1"/>
            <a:r>
              <a:rPr lang="en-US" dirty="0" smtClean="0"/>
              <a:t>A ping test does not show how actual data will flow across the wireless network</a:t>
            </a:r>
          </a:p>
          <a:p>
            <a:pPr eaLnBrk="1" hangingPunct="1"/>
            <a:r>
              <a:rPr lang="en-US" dirty="0" smtClean="0"/>
              <a:t>A simple data transfer test can be done using the freeware tool </a:t>
            </a:r>
            <a:r>
              <a:rPr lang="en-US" dirty="0" err="1" smtClean="0"/>
              <a:t>iperf</a:t>
            </a:r>
            <a:endParaRPr lang="en-US" dirty="0" smtClean="0"/>
          </a:p>
          <a:p>
            <a:pPr eaLnBrk="1" hangingPunct="1"/>
            <a:r>
              <a:rPr lang="en-US" dirty="0" smtClean="0"/>
              <a:t>To run this tool one device, such as a wireless workstation, will act as the </a:t>
            </a:r>
            <a:r>
              <a:rPr lang="en-US" dirty="0" err="1" smtClean="0"/>
              <a:t>iperf</a:t>
            </a:r>
            <a:r>
              <a:rPr lang="en-US" dirty="0" smtClean="0"/>
              <a:t> client</a:t>
            </a:r>
          </a:p>
          <a:p>
            <a:pPr eaLnBrk="1" hangingPunct="1"/>
            <a:r>
              <a:rPr lang="en-US" dirty="0" smtClean="0"/>
              <a:t>Another computer will act as the </a:t>
            </a:r>
            <a:r>
              <a:rPr lang="en-US" dirty="0" err="1" smtClean="0"/>
              <a:t>iperf</a:t>
            </a:r>
            <a:r>
              <a:rPr lang="en-US" dirty="0" smtClean="0"/>
              <a:t> server</a:t>
            </a:r>
          </a:p>
        </p:txBody>
      </p:sp>
      <p:sp>
        <p:nvSpPr>
          <p:cNvPr id="102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02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2F363D74-2F15-4320-94C3-EBFE93DE24A7}" type="slidenum">
              <a:rPr lang="en-US" smtClean="0"/>
              <a:pPr eaLnBrk="1" hangingPunct="1"/>
              <a:t>8</a:t>
            </a:fld>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dirty="0" smtClean="0"/>
              <a:t>Basic Throughput Test</a:t>
            </a:r>
          </a:p>
        </p:txBody>
      </p:sp>
      <p:sp>
        <p:nvSpPr>
          <p:cNvPr id="11267" name="Content Placeholder 2"/>
          <p:cNvSpPr>
            <a:spLocks noGrp="1"/>
          </p:cNvSpPr>
          <p:nvPr>
            <p:ph idx="1"/>
          </p:nvPr>
        </p:nvSpPr>
        <p:spPr/>
        <p:txBody>
          <a:bodyPr/>
          <a:lstStyle/>
          <a:p>
            <a:pPr eaLnBrk="1" hangingPunct="1"/>
            <a:r>
              <a:rPr lang="en-US" dirty="0" smtClean="0"/>
              <a:t>To install </a:t>
            </a:r>
            <a:r>
              <a:rPr lang="en-US" dirty="0" err="1" smtClean="0"/>
              <a:t>iperf</a:t>
            </a:r>
            <a:endParaRPr lang="en-US" dirty="0" smtClean="0"/>
          </a:p>
          <a:p>
            <a:pPr lvl="1" eaLnBrk="1" hangingPunct="1"/>
            <a:r>
              <a:rPr lang="en-US" dirty="0" smtClean="0"/>
              <a:t>Create a directory</a:t>
            </a:r>
          </a:p>
          <a:p>
            <a:pPr lvl="1" eaLnBrk="1" hangingPunct="1"/>
            <a:r>
              <a:rPr lang="en-US" dirty="0" smtClean="0"/>
              <a:t>Copy </a:t>
            </a:r>
            <a:r>
              <a:rPr lang="en-US" dirty="0" err="1" smtClean="0"/>
              <a:t>iperf</a:t>
            </a:r>
            <a:r>
              <a:rPr lang="en-US" dirty="0" smtClean="0"/>
              <a:t> to the directory</a:t>
            </a:r>
          </a:p>
          <a:p>
            <a:pPr eaLnBrk="1" hangingPunct="1"/>
            <a:r>
              <a:rPr lang="en-US" dirty="0" smtClean="0"/>
              <a:t>On run the </a:t>
            </a:r>
            <a:r>
              <a:rPr lang="en-US" dirty="0" err="1" smtClean="0"/>
              <a:t>iperf</a:t>
            </a:r>
            <a:r>
              <a:rPr lang="en-US" dirty="0" smtClean="0"/>
              <a:t> server</a:t>
            </a:r>
          </a:p>
          <a:p>
            <a:pPr lvl="1" eaLnBrk="1" hangingPunct="1"/>
            <a:r>
              <a:rPr lang="en-US" dirty="0" smtClean="0"/>
              <a:t>Type</a:t>
            </a:r>
          </a:p>
          <a:p>
            <a:pPr lvl="2" eaLnBrk="1" hangingPunct="1"/>
            <a:r>
              <a:rPr lang="en-US" dirty="0" err="1" smtClean="0"/>
              <a:t>iperf</a:t>
            </a:r>
            <a:r>
              <a:rPr lang="en-US" dirty="0" smtClean="0"/>
              <a:t> –s</a:t>
            </a:r>
          </a:p>
          <a:p>
            <a:pPr lvl="1" eaLnBrk="1" hangingPunct="1"/>
            <a:r>
              <a:rPr lang="en-US" dirty="0" smtClean="0"/>
              <a:t>The server will listen for an incoming connection request from the </a:t>
            </a:r>
            <a:r>
              <a:rPr lang="en-US" dirty="0" err="1" smtClean="0"/>
              <a:t>iperf</a:t>
            </a:r>
            <a:r>
              <a:rPr lang="en-US" dirty="0" smtClean="0"/>
              <a:t> client</a:t>
            </a:r>
          </a:p>
        </p:txBody>
      </p:sp>
      <p:sp>
        <p:nvSpPr>
          <p:cNvPr id="1126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2008-2011 Kenneth M. Chipps Ph.D. www.chipps.com</a:t>
            </a:r>
          </a:p>
        </p:txBody>
      </p:sp>
      <p:sp>
        <p:nvSpPr>
          <p:cNvPr id="112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C7748D43-B016-432B-9489-62B7116C3BB7}" type="slidenum">
              <a:rPr lang="en-US" smtClean="0"/>
              <a:pPr eaLnBrk="1" hangingPunct="1"/>
              <a:t>9</a:t>
            </a:fld>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12191</TotalTime>
  <Words>1062</Words>
  <Application>Microsoft Office PowerPoint</Application>
  <PresentationFormat>On-screen Show (4:3)</PresentationFormat>
  <Paragraphs>136</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CCNA</vt:lpstr>
      <vt:lpstr>Installation Verification</vt:lpstr>
      <vt:lpstr>Installation Verification</vt:lpstr>
      <vt:lpstr>Spot Verification</vt:lpstr>
      <vt:lpstr>Source</vt:lpstr>
      <vt:lpstr>Simple Ping Test</vt:lpstr>
      <vt:lpstr>Simple Ping Test</vt:lpstr>
      <vt:lpstr>Simple Ping Test</vt:lpstr>
      <vt:lpstr>Basic Throughput Test</vt:lpstr>
      <vt:lpstr>Basic Throughput Test</vt:lpstr>
      <vt:lpstr>Basic Throughput Test</vt:lpstr>
      <vt:lpstr>Basic Throughput Test</vt:lpstr>
      <vt:lpstr>Basic Throughput Test</vt:lpstr>
      <vt:lpstr>Basic Throughput Test</vt:lpstr>
      <vt:lpstr>Basic Throughput Test</vt:lpstr>
      <vt:lpstr>Basic Throughput Test</vt:lpstr>
      <vt:lpstr>Basic Throughput Test</vt:lpstr>
      <vt:lpstr>Basic Throughput Test</vt:lpstr>
      <vt:lpstr>Spectrum Analysis</vt:lpstr>
      <vt:lpstr>802.11 Device Discovery Tools</vt:lpstr>
      <vt:lpstr>802.11 Device Discovery Tools</vt:lpstr>
      <vt:lpstr>Network Analyzers</vt:lpstr>
      <vt:lpstr>Network Analyzer</vt:lpstr>
      <vt:lpstr>Spectrum Analyzers</vt:lpstr>
      <vt:lpstr>Spectrum Analyzer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Installation Verification</dc:title>
  <dc:creator>Kenneth M. Chipps Ph.D.</dc:creator>
  <cp:lastModifiedBy>Kenneth M. Chipps Ph.D.</cp:lastModifiedBy>
  <cp:revision>391</cp:revision>
  <dcterms:created xsi:type="dcterms:W3CDTF">2000-09-27T16:26:34Z</dcterms:created>
  <dcterms:modified xsi:type="dcterms:W3CDTF">2015-03-05T23:44:38Z</dcterms:modified>
</cp:coreProperties>
</file>