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97"/>
  </p:notesMasterIdLst>
  <p:handoutMasterIdLst>
    <p:handoutMasterId r:id="rId198"/>
  </p:handoutMasterIdLst>
  <p:sldIdLst>
    <p:sldId id="575" r:id="rId2"/>
    <p:sldId id="280" r:id="rId3"/>
    <p:sldId id="410" r:id="rId4"/>
    <p:sldId id="394" r:id="rId5"/>
    <p:sldId id="578" r:id="rId6"/>
    <p:sldId id="541" r:id="rId7"/>
    <p:sldId id="479" r:id="rId8"/>
    <p:sldId id="490" r:id="rId9"/>
    <p:sldId id="579" r:id="rId10"/>
    <p:sldId id="283" r:id="rId11"/>
    <p:sldId id="580" r:id="rId12"/>
    <p:sldId id="554" r:id="rId13"/>
    <p:sldId id="424" r:id="rId14"/>
    <p:sldId id="405" r:id="rId15"/>
    <p:sldId id="581" r:id="rId16"/>
    <p:sldId id="547" r:id="rId17"/>
    <p:sldId id="548" r:id="rId18"/>
    <p:sldId id="582" r:id="rId19"/>
    <p:sldId id="583" r:id="rId20"/>
    <p:sldId id="550" r:id="rId21"/>
    <p:sldId id="584" r:id="rId22"/>
    <p:sldId id="551" r:id="rId23"/>
    <p:sldId id="585" r:id="rId24"/>
    <p:sldId id="552" r:id="rId25"/>
    <p:sldId id="586" r:id="rId26"/>
    <p:sldId id="553" r:id="rId27"/>
    <p:sldId id="587" r:id="rId28"/>
    <p:sldId id="439" r:id="rId29"/>
    <p:sldId id="546" r:id="rId30"/>
    <p:sldId id="406" r:id="rId31"/>
    <p:sldId id="588" r:id="rId32"/>
    <p:sldId id="415" r:id="rId33"/>
    <p:sldId id="589" r:id="rId34"/>
    <p:sldId id="440" r:id="rId35"/>
    <p:sldId id="590" r:id="rId36"/>
    <p:sldId id="286" r:id="rId37"/>
    <p:sldId id="591" r:id="rId38"/>
    <p:sldId id="288" r:id="rId39"/>
    <p:sldId id="592" r:id="rId40"/>
    <p:sldId id="356" r:id="rId41"/>
    <p:sldId id="593" r:id="rId42"/>
    <p:sldId id="357" r:id="rId43"/>
    <p:sldId id="594" r:id="rId44"/>
    <p:sldId id="363" r:id="rId45"/>
    <p:sldId id="595" r:id="rId46"/>
    <p:sldId id="360" r:id="rId47"/>
    <p:sldId id="596" r:id="rId48"/>
    <p:sldId id="361" r:id="rId49"/>
    <p:sldId id="411" r:id="rId50"/>
    <p:sldId id="362" r:id="rId51"/>
    <p:sldId id="597" r:id="rId52"/>
    <p:sldId id="364" r:id="rId53"/>
    <p:sldId id="598" r:id="rId54"/>
    <p:sldId id="412" r:id="rId55"/>
    <p:sldId id="365" r:id="rId56"/>
    <p:sldId id="599" r:id="rId57"/>
    <p:sldId id="366" r:id="rId58"/>
    <p:sldId id="600" r:id="rId59"/>
    <p:sldId id="408" r:id="rId60"/>
    <p:sldId id="355" r:id="rId61"/>
    <p:sldId id="601" r:id="rId62"/>
    <p:sldId id="367" r:id="rId63"/>
    <p:sldId id="602" r:id="rId64"/>
    <p:sldId id="369" r:id="rId65"/>
    <p:sldId id="603" r:id="rId66"/>
    <p:sldId id="644" r:id="rId67"/>
    <p:sldId id="645" r:id="rId68"/>
    <p:sldId id="646" r:id="rId69"/>
    <p:sldId id="647" r:id="rId70"/>
    <p:sldId id="370" r:id="rId71"/>
    <p:sldId id="604" r:id="rId72"/>
    <p:sldId id="648" r:id="rId73"/>
    <p:sldId id="371" r:id="rId74"/>
    <p:sldId id="605" r:id="rId75"/>
    <p:sldId id="574" r:id="rId76"/>
    <p:sldId id="413" r:id="rId77"/>
    <p:sldId id="606" r:id="rId78"/>
    <p:sldId id="414" r:id="rId79"/>
    <p:sldId id="508" r:id="rId80"/>
    <p:sldId id="607" r:id="rId81"/>
    <p:sldId id="290" r:id="rId82"/>
    <p:sldId id="442" r:id="rId83"/>
    <p:sldId id="608" r:id="rId84"/>
    <p:sldId id="443" r:id="rId85"/>
    <p:sldId id="573" r:id="rId86"/>
    <p:sldId id="609" r:id="rId87"/>
    <p:sldId id="437" r:id="rId88"/>
    <p:sldId id="610" r:id="rId89"/>
    <p:sldId id="556" r:id="rId90"/>
    <p:sldId id="611" r:id="rId91"/>
    <p:sldId id="438" r:id="rId92"/>
    <p:sldId id="612" r:id="rId93"/>
    <p:sldId id="565" r:id="rId94"/>
    <p:sldId id="613" r:id="rId95"/>
    <p:sldId id="525" r:id="rId96"/>
    <p:sldId id="614" r:id="rId97"/>
    <p:sldId id="563" r:id="rId98"/>
    <p:sldId id="615" r:id="rId99"/>
    <p:sldId id="566" r:id="rId100"/>
    <p:sldId id="514" r:id="rId101"/>
    <p:sldId id="616" r:id="rId102"/>
    <p:sldId id="451" r:id="rId103"/>
    <p:sldId id="485" r:id="rId104"/>
    <p:sldId id="504" r:id="rId105"/>
    <p:sldId id="618" r:id="rId106"/>
    <p:sldId id="505" r:id="rId107"/>
    <p:sldId id="391" r:id="rId108"/>
    <p:sldId id="619" r:id="rId109"/>
    <p:sldId id="445" r:id="rId110"/>
    <p:sldId id="420" r:id="rId111"/>
    <p:sldId id="407" r:id="rId112"/>
    <p:sldId id="620" r:id="rId113"/>
    <p:sldId id="398" r:id="rId114"/>
    <p:sldId id="539" r:id="rId115"/>
    <p:sldId id="621" r:id="rId116"/>
    <p:sldId id="538" r:id="rId117"/>
    <p:sldId id="372" r:id="rId118"/>
    <p:sldId id="330" r:id="rId119"/>
    <p:sldId id="425" r:id="rId120"/>
    <p:sldId id="622" r:id="rId121"/>
    <p:sldId id="454" r:id="rId122"/>
    <p:sldId id="623" r:id="rId123"/>
    <p:sldId id="476" r:id="rId124"/>
    <p:sldId id="474" r:id="rId125"/>
    <p:sldId id="624" r:id="rId126"/>
    <p:sldId id="475" r:id="rId127"/>
    <p:sldId id="625" r:id="rId128"/>
    <p:sldId id="510" r:id="rId129"/>
    <p:sldId id="626" r:id="rId130"/>
    <p:sldId id="449" r:id="rId131"/>
    <p:sldId id="627" r:id="rId132"/>
    <p:sldId id="426" r:id="rId133"/>
    <p:sldId id="628" r:id="rId134"/>
    <p:sldId id="427" r:id="rId135"/>
    <p:sldId id="629" r:id="rId136"/>
    <p:sldId id="428" r:id="rId137"/>
    <p:sldId id="630" r:id="rId138"/>
    <p:sldId id="433" r:id="rId139"/>
    <p:sldId id="631" r:id="rId140"/>
    <p:sldId id="526" r:id="rId141"/>
    <p:sldId id="527" r:id="rId142"/>
    <p:sldId id="446" r:id="rId143"/>
    <p:sldId id="632" r:id="rId144"/>
    <p:sldId id="491" r:id="rId145"/>
    <p:sldId id="416" r:id="rId146"/>
    <p:sldId id="633" r:id="rId147"/>
    <p:sldId id="456" r:id="rId148"/>
    <p:sldId id="417" r:id="rId149"/>
    <p:sldId id="634" r:id="rId150"/>
    <p:sldId id="418" r:id="rId151"/>
    <p:sldId id="635" r:id="rId152"/>
    <p:sldId id="419" r:id="rId153"/>
    <p:sldId id="421" r:id="rId154"/>
    <p:sldId id="423" r:id="rId155"/>
    <p:sldId id="452" r:id="rId156"/>
    <p:sldId id="480" r:id="rId157"/>
    <p:sldId id="459" r:id="rId158"/>
    <p:sldId id="636" r:id="rId159"/>
    <p:sldId id="468" r:id="rId160"/>
    <p:sldId id="469" r:id="rId161"/>
    <p:sldId id="473" r:id="rId162"/>
    <p:sldId id="470" r:id="rId163"/>
    <p:sldId id="429" r:id="rId164"/>
    <p:sldId id="637" r:id="rId165"/>
    <p:sldId id="431" r:id="rId166"/>
    <p:sldId id="638" r:id="rId167"/>
    <p:sldId id="455" r:id="rId168"/>
    <p:sldId id="506" r:id="rId169"/>
    <p:sldId id="507" r:id="rId170"/>
    <p:sldId id="434" r:id="rId171"/>
    <p:sldId id="568" r:id="rId172"/>
    <p:sldId id="435" r:id="rId173"/>
    <p:sldId id="471" r:id="rId174"/>
    <p:sldId id="457" r:id="rId175"/>
    <p:sldId id="639" r:id="rId176"/>
    <p:sldId id="462" r:id="rId177"/>
    <p:sldId id="458" r:id="rId178"/>
    <p:sldId id="640" r:id="rId179"/>
    <p:sldId id="464" r:id="rId180"/>
    <p:sldId id="477" r:id="rId181"/>
    <p:sldId id="641" r:id="rId182"/>
    <p:sldId id="478" r:id="rId183"/>
    <p:sldId id="460" r:id="rId184"/>
    <p:sldId id="642" r:id="rId185"/>
    <p:sldId id="569" r:id="rId186"/>
    <p:sldId id="465" r:id="rId187"/>
    <p:sldId id="436" r:id="rId188"/>
    <p:sldId id="643" r:id="rId189"/>
    <p:sldId id="466" r:id="rId190"/>
    <p:sldId id="512" r:id="rId191"/>
    <p:sldId id="461" r:id="rId192"/>
    <p:sldId id="467" r:id="rId193"/>
    <p:sldId id="472" r:id="rId194"/>
    <p:sldId id="444" r:id="rId195"/>
    <p:sldId id="399" r:id="rId19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CCE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4" autoAdjust="0"/>
  </p:normalViewPr>
  <p:slideViewPr>
    <p:cSldViewPr snapToGrid="0">
      <p:cViewPr varScale="1">
        <p:scale>
          <a:sx n="52" d="100"/>
          <a:sy n="52" d="100"/>
        </p:scale>
        <p:origin x="-1380" y="-102"/>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5" d="100"/>
          <a:sy n="45" d="100"/>
        </p:scale>
        <p:origin x="-143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notesMaster" Target="notesMasters/notesMaster1.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handoutMaster" Target="handoutMasters/handout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atin typeface="Times New Roman" pitchFamily="18" charset="0"/>
                <a:cs typeface="+mn-cs"/>
              </a:defRPr>
            </a:lvl1pPr>
          </a:lstStyle>
          <a:p>
            <a:pPr>
              <a:defRPr/>
            </a:pPr>
            <a:fld id="{8C78EDCA-EFB5-4FBA-A6C4-D868DCB5A4E7}" type="slidenum">
              <a:rPr lang="en-US"/>
              <a:pPr>
                <a:defRPr/>
              </a:pPr>
              <a:t>‹#›</a:t>
            </a:fld>
            <a:endParaRPr lang="en-US" dirty="0"/>
          </a:p>
        </p:txBody>
      </p:sp>
    </p:spTree>
    <p:extLst>
      <p:ext uri="{BB962C8B-B14F-4D97-AF65-F5344CB8AC3E}">
        <p14:creationId xmlns:p14="http://schemas.microsoft.com/office/powerpoint/2010/main" val="3437960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atin typeface="Times New Roman" pitchFamily="18" charset="0"/>
                <a:cs typeface="+mn-cs"/>
              </a:defRPr>
            </a:lvl1pPr>
          </a:lstStyle>
          <a:p>
            <a:pPr>
              <a:defRPr/>
            </a:pPr>
            <a:endParaRPr lang="en-US"/>
          </a:p>
        </p:txBody>
      </p:sp>
      <p:sp>
        <p:nvSpPr>
          <p:cNvPr id="2027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atin typeface="Times New Roman" pitchFamily="18" charset="0"/>
                <a:cs typeface="+mn-cs"/>
              </a:defRPr>
            </a:lvl1pPr>
          </a:lstStyle>
          <a:p>
            <a:pPr>
              <a:defRPr/>
            </a:pPr>
            <a:fld id="{869E0612-3DCC-4A5E-8041-EF562B42B8E5}" type="slidenum">
              <a:rPr lang="en-US"/>
              <a:pPr>
                <a:defRPr/>
              </a:pPr>
              <a:t>‹#›</a:t>
            </a:fld>
            <a:endParaRPr lang="en-US" dirty="0"/>
          </a:p>
        </p:txBody>
      </p:sp>
    </p:spTree>
    <p:extLst>
      <p:ext uri="{BB962C8B-B14F-4D97-AF65-F5344CB8AC3E}">
        <p14:creationId xmlns:p14="http://schemas.microsoft.com/office/powerpoint/2010/main" val="1844613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a:t>Copyright 2005-2010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1EBF8220-7D29-4500-BA04-F7B35389ED45}" type="slidenum">
              <a:rPr lang="en-US"/>
              <a:pPr>
                <a:defRPr/>
              </a:pPr>
              <a:t>‹#›</a:t>
            </a:fld>
            <a:endParaRPr lang="en-US" dirty="0"/>
          </a:p>
        </p:txBody>
      </p:sp>
    </p:spTree>
    <p:extLst>
      <p:ext uri="{BB962C8B-B14F-4D97-AF65-F5344CB8AC3E}">
        <p14:creationId xmlns:p14="http://schemas.microsoft.com/office/powerpoint/2010/main" val="72243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B1025287-1C27-479A-B514-D837912C0B6D}" type="slidenum">
              <a:rPr lang="en-US"/>
              <a:pPr>
                <a:defRPr/>
              </a:pPr>
              <a:t>‹#›</a:t>
            </a:fld>
            <a:endParaRPr lang="en-US" dirty="0"/>
          </a:p>
        </p:txBody>
      </p:sp>
    </p:spTree>
    <p:extLst>
      <p:ext uri="{BB962C8B-B14F-4D97-AF65-F5344CB8AC3E}">
        <p14:creationId xmlns:p14="http://schemas.microsoft.com/office/powerpoint/2010/main" val="205393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8C5E3D28-7411-456B-B9FB-65410DFAC842}" type="slidenum">
              <a:rPr lang="en-US"/>
              <a:pPr>
                <a:defRPr/>
              </a:pPr>
              <a:t>‹#›</a:t>
            </a:fld>
            <a:endParaRPr lang="en-US" dirty="0"/>
          </a:p>
        </p:txBody>
      </p:sp>
    </p:spTree>
    <p:extLst>
      <p:ext uri="{BB962C8B-B14F-4D97-AF65-F5344CB8AC3E}">
        <p14:creationId xmlns:p14="http://schemas.microsoft.com/office/powerpoint/2010/main" val="3026899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E36E62C7-A9C3-4B82-9A18-77871A290DA0}" type="slidenum">
              <a:rPr lang="en-US"/>
              <a:pPr>
                <a:defRPr/>
              </a:pPr>
              <a:t>‹#›</a:t>
            </a:fld>
            <a:endParaRPr lang="en-US" dirty="0"/>
          </a:p>
        </p:txBody>
      </p:sp>
    </p:spTree>
    <p:extLst>
      <p:ext uri="{BB962C8B-B14F-4D97-AF65-F5344CB8AC3E}">
        <p14:creationId xmlns:p14="http://schemas.microsoft.com/office/powerpoint/2010/main" val="169218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6D6E376F-2313-418A-A4B7-B402462C4F70}" type="slidenum">
              <a:rPr lang="en-US"/>
              <a:pPr>
                <a:defRPr/>
              </a:pPr>
              <a:t>‹#›</a:t>
            </a:fld>
            <a:endParaRPr lang="en-US" dirty="0"/>
          </a:p>
        </p:txBody>
      </p:sp>
    </p:spTree>
    <p:extLst>
      <p:ext uri="{BB962C8B-B14F-4D97-AF65-F5344CB8AC3E}">
        <p14:creationId xmlns:p14="http://schemas.microsoft.com/office/powerpoint/2010/main" val="2350741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C9F93E8D-F5D0-4DCC-B2BC-754A592B6174}" type="slidenum">
              <a:rPr lang="en-US"/>
              <a:pPr>
                <a:defRPr/>
              </a:pPr>
              <a:t>‹#›</a:t>
            </a:fld>
            <a:endParaRPr lang="en-US" dirty="0"/>
          </a:p>
        </p:txBody>
      </p:sp>
    </p:spTree>
    <p:extLst>
      <p:ext uri="{BB962C8B-B14F-4D97-AF65-F5344CB8AC3E}">
        <p14:creationId xmlns:p14="http://schemas.microsoft.com/office/powerpoint/2010/main" val="291907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B6776FC0-22AD-4C06-BDA7-0E124CA2AD8A}" type="slidenum">
              <a:rPr lang="en-US"/>
              <a:pPr>
                <a:defRPr/>
              </a:pPr>
              <a:t>‹#›</a:t>
            </a:fld>
            <a:endParaRPr lang="en-US" dirty="0"/>
          </a:p>
        </p:txBody>
      </p:sp>
    </p:spTree>
    <p:extLst>
      <p:ext uri="{BB962C8B-B14F-4D97-AF65-F5344CB8AC3E}">
        <p14:creationId xmlns:p14="http://schemas.microsoft.com/office/powerpoint/2010/main" val="288721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EE47EFFB-D3C7-4D14-AB6E-CEFDA4F07929}" type="slidenum">
              <a:rPr lang="en-US"/>
              <a:pPr>
                <a:defRPr/>
              </a:pPr>
              <a:t>‹#›</a:t>
            </a:fld>
            <a:endParaRPr lang="en-US" dirty="0"/>
          </a:p>
        </p:txBody>
      </p:sp>
    </p:spTree>
    <p:extLst>
      <p:ext uri="{BB962C8B-B14F-4D97-AF65-F5344CB8AC3E}">
        <p14:creationId xmlns:p14="http://schemas.microsoft.com/office/powerpoint/2010/main" val="417632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A38AB489-FBB0-4490-AFF0-139A4ACCE902}" type="slidenum">
              <a:rPr lang="en-US"/>
              <a:pPr>
                <a:defRPr/>
              </a:pPr>
              <a:t>‹#›</a:t>
            </a:fld>
            <a:endParaRPr lang="en-US" dirty="0"/>
          </a:p>
        </p:txBody>
      </p:sp>
    </p:spTree>
    <p:extLst>
      <p:ext uri="{BB962C8B-B14F-4D97-AF65-F5344CB8AC3E}">
        <p14:creationId xmlns:p14="http://schemas.microsoft.com/office/powerpoint/2010/main" val="189791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A63FF295-05F7-4669-9B7B-97EDC018BA5C}" type="slidenum">
              <a:rPr lang="en-US"/>
              <a:pPr>
                <a:defRPr/>
              </a:pPr>
              <a:t>‹#›</a:t>
            </a:fld>
            <a:endParaRPr lang="en-US" dirty="0"/>
          </a:p>
        </p:txBody>
      </p:sp>
    </p:spTree>
    <p:extLst>
      <p:ext uri="{BB962C8B-B14F-4D97-AF65-F5344CB8AC3E}">
        <p14:creationId xmlns:p14="http://schemas.microsoft.com/office/powerpoint/2010/main" val="371459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D7AC430F-6A98-471D-B68C-EEB460328930}" type="slidenum">
              <a:rPr lang="en-US"/>
              <a:pPr>
                <a:defRPr/>
              </a:pPr>
              <a:t>‹#›</a:t>
            </a:fld>
            <a:endParaRPr lang="en-US" dirty="0"/>
          </a:p>
        </p:txBody>
      </p:sp>
    </p:spTree>
    <p:extLst>
      <p:ext uri="{BB962C8B-B14F-4D97-AF65-F5344CB8AC3E}">
        <p14:creationId xmlns:p14="http://schemas.microsoft.com/office/powerpoint/2010/main" val="134042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EC4A41A5-3437-4E35-8B05-9D3A9FC6DBD6}" type="slidenum">
              <a:rPr lang="en-US"/>
              <a:pPr>
                <a:defRPr/>
              </a:pPr>
              <a:t>‹#›</a:t>
            </a:fld>
            <a:endParaRPr lang="en-US" dirty="0"/>
          </a:p>
        </p:txBody>
      </p:sp>
    </p:spTree>
    <p:extLst>
      <p:ext uri="{BB962C8B-B14F-4D97-AF65-F5344CB8AC3E}">
        <p14:creationId xmlns:p14="http://schemas.microsoft.com/office/powerpoint/2010/main" val="217856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141DB630-77EF-4EF8-B5B0-212A07EC517A}" type="slidenum">
              <a:rPr lang="en-US"/>
              <a:pPr>
                <a:defRPr/>
              </a:pPr>
              <a:t>‹#›</a:t>
            </a:fld>
            <a:endParaRPr lang="en-US" dirty="0"/>
          </a:p>
        </p:txBody>
      </p:sp>
    </p:spTree>
    <p:extLst>
      <p:ext uri="{BB962C8B-B14F-4D97-AF65-F5344CB8AC3E}">
        <p14:creationId xmlns:p14="http://schemas.microsoft.com/office/powerpoint/2010/main" val="152817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BC40DC0E-8CBE-471E-B540-58B3BAA19464}" type="slidenum">
              <a:rPr lang="en-US"/>
              <a:pPr>
                <a:defRPr/>
              </a:pPr>
              <a:t>‹#›</a:t>
            </a:fld>
            <a:endParaRPr lang="en-US" dirty="0"/>
          </a:p>
        </p:txBody>
      </p:sp>
    </p:spTree>
    <p:extLst>
      <p:ext uri="{BB962C8B-B14F-4D97-AF65-F5344CB8AC3E}">
        <p14:creationId xmlns:p14="http://schemas.microsoft.com/office/powerpoint/2010/main" val="273819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cs typeface="+mn-cs"/>
              </a:defRPr>
            </a:lvl1pPr>
          </a:lstStyle>
          <a:p>
            <a:pPr>
              <a:defRPr/>
            </a:pPr>
            <a:r>
              <a:rPr lang="en-US"/>
              <a:t>Copyright 2005-2010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B46E66CC-5C11-498F-ABBA-60391A9C971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1"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xfrm>
            <a:off x="2590800" y="6245225"/>
            <a:ext cx="3962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075" name="Rectangle 2"/>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n-US" altLang="en-US" sz="3200"/>
          </a:p>
        </p:txBody>
      </p:sp>
      <p:sp>
        <p:nvSpPr>
          <p:cNvPr id="3076" name="Rectangle 3"/>
          <p:cNvSpPr>
            <a:spLocks noGrp="1" noChangeArrowheads="1"/>
          </p:cNvSpPr>
          <p:nvPr>
            <p:ph type="ctrTitle"/>
          </p:nvPr>
        </p:nvSpPr>
        <p:spPr/>
        <p:txBody>
          <a:bodyPr/>
          <a:lstStyle/>
          <a:p>
            <a:pPr eaLnBrk="1" hangingPunct="1"/>
            <a:r>
              <a:rPr lang="en-US" altLang="en-US" smtClean="0"/>
              <a:t>FSO</a:t>
            </a:r>
            <a:br>
              <a:rPr lang="en-US" altLang="en-US" smtClean="0"/>
            </a:br>
            <a:r>
              <a:rPr lang="en-US" altLang="en-US" smtClean="0"/>
              <a:t> </a:t>
            </a:r>
            <a:r>
              <a:rPr lang="en-US" sz="2400" smtClean="0"/>
              <a:t>Last Update 2012.06.07</a:t>
            </a:r>
            <a:br>
              <a:rPr lang="en-US" sz="2400" smtClean="0"/>
            </a:br>
            <a:r>
              <a:rPr lang="en-US" sz="2400" smtClean="0"/>
              <a:t>1.6.0</a:t>
            </a:r>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1EAAA9-682C-4C5F-AF4B-76F494464D58}"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Method of Operation</a:t>
            </a:r>
            <a:endParaRPr lang="en-US" smtClean="0">
              <a:cs typeface="Arial" pitchFamily="34" charset="0"/>
            </a:endParaRPr>
          </a:p>
        </p:txBody>
      </p:sp>
      <p:sp>
        <p:nvSpPr>
          <p:cNvPr id="12291" name="Rectangle 3"/>
          <p:cNvSpPr>
            <a:spLocks noGrp="1" noChangeArrowheads="1"/>
          </p:cNvSpPr>
          <p:nvPr>
            <p:ph idx="1"/>
          </p:nvPr>
        </p:nvSpPr>
        <p:spPr/>
        <p:txBody>
          <a:bodyPr/>
          <a:lstStyle/>
          <a:p>
            <a:pPr eaLnBrk="1" hangingPunct="1"/>
            <a:r>
              <a:rPr lang="en-US" smtClean="0">
                <a:cs typeface="Arial" pitchFamily="34" charset="0"/>
              </a:rPr>
              <a:t>A telescope consisting of either lenses or a mirror is used to narrow and direct the beam produced by the LED or laser</a:t>
            </a:r>
          </a:p>
          <a:p>
            <a:pPr eaLnBrk="1" hangingPunct="1"/>
            <a:r>
              <a:rPr lang="en-US" smtClean="0">
                <a:cs typeface="Arial" pitchFamily="34" charset="0"/>
              </a:rPr>
              <a:t>This beam is conical in shape and diverges from one side of the link to the other</a:t>
            </a:r>
          </a:p>
          <a:p>
            <a:pPr eaLnBrk="1" hangingPunct="1"/>
            <a:r>
              <a:rPr lang="en-US" smtClean="0">
                <a:cs typeface="Arial" pitchFamily="34" charset="0"/>
              </a:rPr>
              <a:t>The amount of beam spreading is determined by the size of the transmitting lens</a:t>
            </a: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71C8A8-2C03-434A-BF2C-73A39EDD55EA}" type="slidenum">
              <a:rPr lang="en-US" smtClean="0"/>
              <a:pPr eaLnBrk="1" hangingPunct="1"/>
              <a:t>10</a:t>
            </a:fld>
            <a:endParaRPr lang="en-US" smtClean="0"/>
          </a:p>
        </p:txBody>
      </p:sp>
      <p:sp>
        <p:nvSpPr>
          <p:cNvPr id="122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Speed</a:t>
            </a:r>
          </a:p>
        </p:txBody>
      </p:sp>
      <p:sp>
        <p:nvSpPr>
          <p:cNvPr id="104451" name="Rectangle 3"/>
          <p:cNvSpPr>
            <a:spLocks noGrp="1" noChangeArrowheads="1"/>
          </p:cNvSpPr>
          <p:nvPr>
            <p:ph idx="1"/>
          </p:nvPr>
        </p:nvSpPr>
        <p:spPr/>
        <p:txBody>
          <a:bodyPr/>
          <a:lstStyle/>
          <a:p>
            <a:pPr eaLnBrk="1" hangingPunct="1"/>
            <a:r>
              <a:rPr lang="en-US" smtClean="0"/>
              <a:t>Speeds for FSO systems typically run from 1.5 Mbps to 2.5 Gbps</a:t>
            </a:r>
          </a:p>
          <a:p>
            <a:pPr eaLnBrk="1" hangingPunct="1"/>
            <a:r>
              <a:rPr lang="en-US" smtClean="0"/>
              <a:t>The best use of FSO is around 100 Mbps with Gbps links seeing wider use in the future</a:t>
            </a:r>
          </a:p>
          <a:p>
            <a:pPr eaLnBrk="1" hangingPunct="1"/>
            <a:r>
              <a:rPr lang="en-US" smtClean="0"/>
              <a:t>In standard FSO systems, two elements limit the bandwidth of the overall system</a:t>
            </a:r>
          </a:p>
          <a:p>
            <a:pPr eaLnBrk="1" hangingPunct="1"/>
            <a:r>
              <a:rPr lang="en-US" smtClean="0"/>
              <a:t>These elements are the transmission source and the photo detector</a:t>
            </a:r>
          </a:p>
        </p:txBody>
      </p:sp>
      <p:sp>
        <p:nvSpPr>
          <p:cNvPr id="1044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035BA5C-D613-4EE9-9D2A-74FEC3A6A3EB}" type="slidenum">
              <a:rPr lang="en-US" smtClean="0"/>
              <a:pPr eaLnBrk="1" hangingPunct="1"/>
              <a:t>100</a:t>
            </a:fld>
            <a:endParaRPr lang="en-US" smtClean="0"/>
          </a:p>
        </p:txBody>
      </p:sp>
      <p:sp>
        <p:nvSpPr>
          <p:cNvPr id="1044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smtClean="0"/>
              <a:t>Speed</a:t>
            </a:r>
          </a:p>
        </p:txBody>
      </p:sp>
      <p:sp>
        <p:nvSpPr>
          <p:cNvPr id="105475" name="Content Placeholder 2"/>
          <p:cNvSpPr>
            <a:spLocks noGrp="1"/>
          </p:cNvSpPr>
          <p:nvPr>
            <p:ph idx="1"/>
          </p:nvPr>
        </p:nvSpPr>
        <p:spPr/>
        <p:txBody>
          <a:bodyPr/>
          <a:lstStyle/>
          <a:p>
            <a:pPr eaLnBrk="1" hangingPunct="1"/>
            <a:r>
              <a:rPr lang="en-US" smtClean="0"/>
              <a:t>When LEDs are used, the bandwidth is typically limited to 155 Mbps</a:t>
            </a:r>
          </a:p>
          <a:p>
            <a:pPr eaLnBrk="1" hangingPunct="1"/>
            <a:r>
              <a:rPr lang="en-US" smtClean="0"/>
              <a:t>When semiconductor laser sources are used, the speed can be much higher</a:t>
            </a:r>
            <a:endParaRPr lang="en-US" smtClean="0">
              <a:cs typeface="Arial" pitchFamily="34" charset="0"/>
            </a:endParaRPr>
          </a:p>
          <a:p>
            <a:pPr eaLnBrk="1" hangingPunct="1"/>
            <a:r>
              <a:rPr lang="en-US" smtClean="0">
                <a:cs typeface="Arial" pitchFamily="34" charset="0"/>
              </a:rPr>
              <a:t>Common speeds in deployed units are 100 Mbps to 2.5 Gbps</a:t>
            </a:r>
          </a:p>
          <a:p>
            <a:pPr eaLnBrk="1" hangingPunct="1"/>
            <a:r>
              <a:rPr lang="en-US" smtClean="0">
                <a:cs typeface="Arial" pitchFamily="34" charset="0"/>
              </a:rPr>
              <a:t>160 Gbps is said to be possible at least in test units</a:t>
            </a:r>
          </a:p>
        </p:txBody>
      </p:sp>
      <p:sp>
        <p:nvSpPr>
          <p:cNvPr id="1054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54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D7B129-F7C3-4A09-92C6-69EA72C3CC67}" type="slidenum">
              <a:rPr lang="en-US" smtClean="0"/>
              <a:pPr eaLnBrk="1" hangingPunct="1"/>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Speed</a:t>
            </a:r>
            <a:endParaRPr lang="en-US" smtClean="0">
              <a:cs typeface="Arial" pitchFamily="34" charset="0"/>
            </a:endParaRPr>
          </a:p>
        </p:txBody>
      </p:sp>
      <p:sp>
        <p:nvSpPr>
          <p:cNvPr id="106499" name="Rectangle 3"/>
          <p:cNvSpPr>
            <a:spLocks noGrp="1" noChangeArrowheads="1"/>
          </p:cNvSpPr>
          <p:nvPr>
            <p:ph idx="1"/>
          </p:nvPr>
        </p:nvSpPr>
        <p:spPr/>
        <p:txBody>
          <a:bodyPr/>
          <a:lstStyle/>
          <a:p>
            <a:pPr eaLnBrk="1" hangingPunct="1"/>
            <a:r>
              <a:rPr lang="en-US" smtClean="0">
                <a:cs typeface="Arial" pitchFamily="34" charset="0"/>
              </a:rPr>
              <a:t>These speeds fall off whenever the backup radio frequency based unit must be used due to atmospheric conditions, but the link is still operational</a:t>
            </a:r>
          </a:p>
        </p:txBody>
      </p:sp>
      <p:sp>
        <p:nvSpPr>
          <p:cNvPr id="1065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47CF95-E51D-405D-8C29-5AA40670A614}" type="slidenum">
              <a:rPr lang="en-US" smtClean="0"/>
              <a:pPr eaLnBrk="1" hangingPunct="1"/>
              <a:t>102</a:t>
            </a:fld>
            <a:endParaRPr lang="en-US" smtClean="0"/>
          </a:p>
        </p:txBody>
      </p:sp>
      <p:sp>
        <p:nvSpPr>
          <p:cNvPr id="1065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FSO Network Layout</a:t>
            </a:r>
          </a:p>
        </p:txBody>
      </p:sp>
      <p:sp>
        <p:nvSpPr>
          <p:cNvPr id="107523" name="Rectangle 3"/>
          <p:cNvSpPr>
            <a:spLocks noGrp="1" noChangeArrowheads="1"/>
          </p:cNvSpPr>
          <p:nvPr>
            <p:ph idx="1"/>
          </p:nvPr>
        </p:nvSpPr>
        <p:spPr/>
        <p:txBody>
          <a:bodyPr/>
          <a:lstStyle/>
          <a:p>
            <a:pPr eaLnBrk="1" hangingPunct="1">
              <a:lnSpc>
                <a:spcPct val="90000"/>
              </a:lnSpc>
            </a:pPr>
            <a:r>
              <a:rPr lang="en-US" smtClean="0"/>
              <a:t>Unlike a radio frequency based data network where a single base station can function as a member of different types of network layouts by just changing the antenna, a FSO system is always fundamentally a point-to-point link</a:t>
            </a:r>
          </a:p>
        </p:txBody>
      </p:sp>
      <p:sp>
        <p:nvSpPr>
          <p:cNvPr id="1075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33250E-FCCC-40DE-8A21-01723B10B1AC}" type="slidenum">
              <a:rPr lang="en-US" smtClean="0"/>
              <a:pPr eaLnBrk="1" hangingPunct="1"/>
              <a:t>103</a:t>
            </a:fld>
            <a:endParaRPr lang="en-US" smtClean="0"/>
          </a:p>
        </p:txBody>
      </p:sp>
      <p:sp>
        <p:nvSpPr>
          <p:cNvPr id="1075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Deployment</a:t>
            </a:r>
          </a:p>
        </p:txBody>
      </p:sp>
      <p:sp>
        <p:nvSpPr>
          <p:cNvPr id="108547" name="Rectangle 3"/>
          <p:cNvSpPr>
            <a:spLocks noGrp="1" noChangeArrowheads="1"/>
          </p:cNvSpPr>
          <p:nvPr>
            <p:ph idx="1"/>
          </p:nvPr>
        </p:nvSpPr>
        <p:spPr/>
        <p:txBody>
          <a:bodyPr/>
          <a:lstStyle/>
          <a:p>
            <a:pPr eaLnBrk="1" hangingPunct="1">
              <a:lnSpc>
                <a:spcPct val="90000"/>
              </a:lnSpc>
            </a:pPr>
            <a:r>
              <a:rPr lang="en-US" smtClean="0"/>
              <a:t>A major advantage to a FSO network connection is the speed with which it can be deployed</a:t>
            </a:r>
          </a:p>
          <a:p>
            <a:pPr eaLnBrk="1" hangingPunct="1">
              <a:lnSpc>
                <a:spcPct val="90000"/>
              </a:lnSpc>
            </a:pPr>
            <a:r>
              <a:rPr lang="en-US" smtClean="0"/>
              <a:t>Once the units are acquired, deployment, if inside behind a window, consists of</a:t>
            </a:r>
          </a:p>
          <a:p>
            <a:pPr lvl="1" eaLnBrk="1" hangingPunct="1">
              <a:lnSpc>
                <a:spcPct val="90000"/>
              </a:lnSpc>
            </a:pPr>
            <a:r>
              <a:rPr lang="en-US" smtClean="0"/>
              <a:t>Plugging them into a network connection</a:t>
            </a:r>
          </a:p>
          <a:p>
            <a:pPr lvl="1" eaLnBrk="1" hangingPunct="1">
              <a:lnSpc>
                <a:spcPct val="90000"/>
              </a:lnSpc>
            </a:pPr>
            <a:r>
              <a:rPr lang="en-US" smtClean="0"/>
              <a:t>Plugging them into electrical power</a:t>
            </a:r>
          </a:p>
          <a:p>
            <a:pPr lvl="1" eaLnBrk="1" hangingPunct="1">
              <a:lnSpc>
                <a:spcPct val="90000"/>
              </a:lnSpc>
            </a:pPr>
            <a:r>
              <a:rPr lang="en-US" smtClean="0"/>
              <a:t>Aligning and configuring the units</a:t>
            </a:r>
          </a:p>
          <a:p>
            <a:pPr eaLnBrk="1" hangingPunct="1">
              <a:lnSpc>
                <a:spcPct val="90000"/>
              </a:lnSpc>
            </a:pPr>
            <a:r>
              <a:rPr lang="en-US" smtClean="0"/>
              <a:t>All of this could be done in a couple of hours</a:t>
            </a:r>
          </a:p>
        </p:txBody>
      </p:sp>
      <p:sp>
        <p:nvSpPr>
          <p:cNvPr id="1085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BBB9AF-D106-4406-A147-75B96ECC7AA1}" type="slidenum">
              <a:rPr lang="en-US" smtClean="0"/>
              <a:pPr eaLnBrk="1" hangingPunct="1"/>
              <a:t>104</a:t>
            </a:fld>
            <a:endParaRPr lang="en-US" smtClean="0"/>
          </a:p>
        </p:txBody>
      </p:sp>
      <p:sp>
        <p:nvSpPr>
          <p:cNvPr id="1085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Deployment</a:t>
            </a:r>
          </a:p>
        </p:txBody>
      </p:sp>
      <p:sp>
        <p:nvSpPr>
          <p:cNvPr id="109571" name="Content Placeholder 2"/>
          <p:cNvSpPr>
            <a:spLocks noGrp="1"/>
          </p:cNvSpPr>
          <p:nvPr>
            <p:ph idx="1"/>
          </p:nvPr>
        </p:nvSpPr>
        <p:spPr/>
        <p:txBody>
          <a:bodyPr/>
          <a:lstStyle/>
          <a:p>
            <a:pPr eaLnBrk="1" hangingPunct="1">
              <a:lnSpc>
                <a:spcPct val="90000"/>
              </a:lnSpc>
            </a:pPr>
            <a:r>
              <a:rPr lang="en-US" smtClean="0"/>
              <a:t>On moving, redeployment is equally as simple</a:t>
            </a:r>
          </a:p>
          <a:p>
            <a:pPr eaLnBrk="1" hangingPunct="1">
              <a:lnSpc>
                <a:spcPct val="90000"/>
              </a:lnSpc>
            </a:pPr>
            <a:r>
              <a:rPr lang="en-US" smtClean="0"/>
              <a:t>This is in contrast to acquiring right-of-way, arranging for permits, digging ditches, and so on as are required for fiber optic cable connections</a:t>
            </a:r>
          </a:p>
          <a:p>
            <a:pPr eaLnBrk="1" hangingPunct="1"/>
            <a:r>
              <a:rPr lang="en-US" smtClean="0"/>
              <a:t>Unlike many radio frequency connections, FSO systems do not require a license</a:t>
            </a:r>
          </a:p>
        </p:txBody>
      </p:sp>
      <p:sp>
        <p:nvSpPr>
          <p:cNvPr id="1095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95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6772267-166B-48C4-A672-B699CC219A18}" type="slidenum">
              <a:rPr lang="en-US" smtClean="0"/>
              <a:pPr eaLnBrk="1" hangingPunct="1"/>
              <a:t>105</a:t>
            </a:fld>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Deployment</a:t>
            </a:r>
          </a:p>
        </p:txBody>
      </p:sp>
      <p:sp>
        <p:nvSpPr>
          <p:cNvPr id="110595" name="Rectangle 3"/>
          <p:cNvSpPr>
            <a:spLocks noGrp="1" noChangeArrowheads="1"/>
          </p:cNvSpPr>
          <p:nvPr>
            <p:ph idx="1"/>
          </p:nvPr>
        </p:nvSpPr>
        <p:spPr/>
        <p:txBody>
          <a:bodyPr/>
          <a:lstStyle/>
          <a:p>
            <a:pPr eaLnBrk="1" hangingPunct="1"/>
            <a:r>
              <a:rPr lang="en-US" smtClean="0"/>
              <a:t>The FCC’s authority stops at 300 GHz, FSO is in the THz area</a:t>
            </a:r>
          </a:p>
        </p:txBody>
      </p:sp>
      <p:sp>
        <p:nvSpPr>
          <p:cNvPr id="110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130A1B-B48E-4B47-9106-60FDC1CF0D7A}" type="slidenum">
              <a:rPr lang="en-US" smtClean="0"/>
              <a:pPr eaLnBrk="1" hangingPunct="1"/>
              <a:t>106</a:t>
            </a:fld>
            <a:endParaRPr lang="en-US" smtClean="0"/>
          </a:p>
        </p:txBody>
      </p:sp>
      <p:sp>
        <p:nvSpPr>
          <p:cNvPr id="1105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Security</a:t>
            </a:r>
          </a:p>
        </p:txBody>
      </p:sp>
      <p:sp>
        <p:nvSpPr>
          <p:cNvPr id="111619" name="Rectangle 3"/>
          <p:cNvSpPr>
            <a:spLocks noGrp="1" noChangeArrowheads="1"/>
          </p:cNvSpPr>
          <p:nvPr>
            <p:ph idx="1"/>
          </p:nvPr>
        </p:nvSpPr>
        <p:spPr/>
        <p:txBody>
          <a:bodyPr/>
          <a:lstStyle/>
          <a:p>
            <a:pPr eaLnBrk="1" hangingPunct="1"/>
            <a:r>
              <a:rPr lang="en-US" smtClean="0"/>
              <a:t>Inherent security for FSO links is generally adequate, as the optical beam is extremely difficult to intercept</a:t>
            </a:r>
          </a:p>
          <a:p>
            <a:pPr eaLnBrk="1" hangingPunct="1"/>
            <a:r>
              <a:rPr lang="en-US" smtClean="0"/>
              <a:t>To do so requires placing a receiver very near or directly in the narrow, invisible light path</a:t>
            </a:r>
          </a:p>
          <a:p>
            <a:pPr eaLnBrk="1" hangingPunct="1"/>
            <a:r>
              <a:rPr lang="en-US" smtClean="0"/>
              <a:t>The beamwidth does spread out with distance</a:t>
            </a:r>
          </a:p>
        </p:txBody>
      </p:sp>
      <p:sp>
        <p:nvSpPr>
          <p:cNvPr id="111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667F55-8CFA-471B-A662-E7C140F2862A}" type="slidenum">
              <a:rPr lang="en-US" smtClean="0"/>
              <a:pPr eaLnBrk="1" hangingPunct="1"/>
              <a:t>107</a:t>
            </a:fld>
            <a:endParaRPr lang="en-US" smtClean="0"/>
          </a:p>
        </p:txBody>
      </p:sp>
      <p:sp>
        <p:nvSpPr>
          <p:cNvPr id="1116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Security</a:t>
            </a:r>
          </a:p>
        </p:txBody>
      </p:sp>
      <p:sp>
        <p:nvSpPr>
          <p:cNvPr id="112643" name="Content Placeholder 2"/>
          <p:cNvSpPr>
            <a:spLocks noGrp="1"/>
          </p:cNvSpPr>
          <p:nvPr>
            <p:ph idx="1"/>
          </p:nvPr>
        </p:nvSpPr>
        <p:spPr/>
        <p:txBody>
          <a:bodyPr/>
          <a:lstStyle/>
          <a:p>
            <a:pPr eaLnBrk="1" hangingPunct="1"/>
            <a:r>
              <a:rPr lang="en-US" smtClean="0"/>
              <a:t>For example one vendor reports these beam diameters</a:t>
            </a:r>
          </a:p>
          <a:p>
            <a:pPr lvl="1" eaLnBrk="1" hangingPunct="1"/>
            <a:r>
              <a:rPr lang="en-US" smtClean="0"/>
              <a:t>At 100 m – 18 to 40 cm beam diameter</a:t>
            </a:r>
          </a:p>
          <a:p>
            <a:pPr lvl="1" eaLnBrk="1" hangingPunct="1"/>
            <a:r>
              <a:rPr lang="en-US" smtClean="0"/>
              <a:t>At 300 m – 54 to 120 cm beam diameter</a:t>
            </a:r>
          </a:p>
          <a:p>
            <a:pPr lvl="1" eaLnBrk="1" hangingPunct="1"/>
            <a:r>
              <a:rPr lang="en-US" smtClean="0"/>
              <a:t>At 500 m – 90 to 200 cm beam diameter</a:t>
            </a:r>
          </a:p>
          <a:p>
            <a:pPr eaLnBrk="1" hangingPunct="1"/>
            <a:r>
              <a:rPr lang="en-US" smtClean="0"/>
              <a:t>Still this is a rather narrow beam, especially when compared to radio frequency based systems</a:t>
            </a:r>
          </a:p>
        </p:txBody>
      </p:sp>
      <p:sp>
        <p:nvSpPr>
          <p:cNvPr id="1126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2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9D699F-D4D2-4FA7-B149-AB96DF63EF41}" type="slidenum">
              <a:rPr lang="en-US" smtClean="0"/>
              <a:pPr eaLnBrk="1" hangingPunct="1"/>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Security</a:t>
            </a:r>
          </a:p>
        </p:txBody>
      </p:sp>
      <p:sp>
        <p:nvSpPr>
          <p:cNvPr id="113667" name="Rectangle 3"/>
          <p:cNvSpPr>
            <a:spLocks noGrp="1" noChangeArrowheads="1"/>
          </p:cNvSpPr>
          <p:nvPr>
            <p:ph idx="1"/>
          </p:nvPr>
        </p:nvSpPr>
        <p:spPr/>
        <p:txBody>
          <a:bodyPr/>
          <a:lstStyle/>
          <a:p>
            <a:pPr eaLnBrk="1" hangingPunct="1"/>
            <a:r>
              <a:rPr lang="en-US" smtClean="0"/>
              <a:t>Shown next is a graphic produced by MRV Communications, which illustrates this quite well</a:t>
            </a:r>
          </a:p>
          <a:p>
            <a:pPr eaLnBrk="1" hangingPunct="1"/>
            <a:r>
              <a:rPr lang="en-US" smtClean="0"/>
              <a:t>If additional security is required, encryption can be used over a link of this type</a:t>
            </a:r>
          </a:p>
        </p:txBody>
      </p:sp>
      <p:sp>
        <p:nvSpPr>
          <p:cNvPr id="113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F6BD97-769D-428E-89AF-E98E85218252}" type="slidenum">
              <a:rPr lang="en-US" smtClean="0"/>
              <a:pPr eaLnBrk="1" hangingPunct="1"/>
              <a:t>109</a:t>
            </a:fld>
            <a:endParaRPr lang="en-US" smtClean="0"/>
          </a:p>
        </p:txBody>
      </p:sp>
      <p:sp>
        <p:nvSpPr>
          <p:cNvPr id="1136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Method of Operation</a:t>
            </a:r>
          </a:p>
        </p:txBody>
      </p:sp>
      <p:sp>
        <p:nvSpPr>
          <p:cNvPr id="13315" name="Content Placeholder 2"/>
          <p:cNvSpPr>
            <a:spLocks noGrp="1"/>
          </p:cNvSpPr>
          <p:nvPr>
            <p:ph idx="1"/>
          </p:nvPr>
        </p:nvSpPr>
        <p:spPr/>
        <p:txBody>
          <a:bodyPr/>
          <a:lstStyle/>
          <a:p>
            <a:pPr eaLnBrk="1" hangingPunct="1"/>
            <a:r>
              <a:rPr lang="en-US" smtClean="0">
                <a:cs typeface="Arial" pitchFamily="34" charset="0"/>
              </a:rPr>
              <a:t>A typical FSO transmitter will generate a beam from 5 to 8 cm in diameter</a:t>
            </a:r>
          </a:p>
          <a:p>
            <a:pPr eaLnBrk="1" hangingPunct="1">
              <a:lnSpc>
                <a:spcPct val="90000"/>
              </a:lnSpc>
            </a:pPr>
            <a:r>
              <a:rPr lang="en-US" smtClean="0">
                <a:cs typeface="Arial" pitchFamily="34" charset="0"/>
              </a:rPr>
              <a:t>At the other end of the link typical beam diameters at one kilometer range from 1 meter to 6 meters, depending on the type of beam alignment system used</a:t>
            </a:r>
            <a:endParaRPr lang="en-US" smtClean="0"/>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C707FC-34BB-4BA0-9CA1-6D71D16916D4}"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Security</a:t>
            </a:r>
          </a:p>
        </p:txBody>
      </p:sp>
      <p:pic>
        <p:nvPicPr>
          <p:cNvPr id="11469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841" t="19403" r="11937" b="11940"/>
          <a:stretch>
            <a:fillRect/>
          </a:stretch>
        </p:blipFill>
        <p:spPr>
          <a:xfrm>
            <a:off x="1528763" y="1301750"/>
            <a:ext cx="6367462" cy="4843463"/>
          </a:xfrm>
        </p:spPr>
      </p:pic>
      <p:sp>
        <p:nvSpPr>
          <p:cNvPr id="114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1D0B1D-F58D-4D56-86AD-A0037C23D30B}" type="slidenum">
              <a:rPr lang="en-US" smtClean="0"/>
              <a:pPr eaLnBrk="1" hangingPunct="1"/>
              <a:t>110</a:t>
            </a:fld>
            <a:endParaRPr lang="en-US" smtClean="0"/>
          </a:p>
        </p:txBody>
      </p:sp>
      <p:sp>
        <p:nvSpPr>
          <p:cNvPr id="114693" name="Oval 6"/>
          <p:cNvSpPr>
            <a:spLocks noChangeArrowheads="1"/>
          </p:cNvSpPr>
          <p:nvPr/>
        </p:nvSpPr>
        <p:spPr bwMode="auto">
          <a:xfrm rot="-890988">
            <a:off x="4919663" y="3670300"/>
            <a:ext cx="685800" cy="1069975"/>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4694" name="Text Box 8"/>
          <p:cNvSpPr txBox="1">
            <a:spLocks noChangeArrowheads="1"/>
          </p:cNvSpPr>
          <p:nvPr/>
        </p:nvSpPr>
        <p:spPr bwMode="auto">
          <a:xfrm>
            <a:off x="1598613" y="3962400"/>
            <a:ext cx="2057400" cy="366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solidFill>
                  <a:schemeClr val="bg1"/>
                </a:solidFill>
              </a:rPr>
              <a:t>The FSO beam</a:t>
            </a:r>
          </a:p>
        </p:txBody>
      </p:sp>
      <p:sp>
        <p:nvSpPr>
          <p:cNvPr id="114695" name="Line 9"/>
          <p:cNvSpPr>
            <a:spLocks noChangeShapeType="1"/>
          </p:cNvSpPr>
          <p:nvPr/>
        </p:nvSpPr>
        <p:spPr bwMode="auto">
          <a:xfrm>
            <a:off x="3687763" y="4114800"/>
            <a:ext cx="1143000" cy="304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696"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Security</a:t>
            </a:r>
          </a:p>
        </p:txBody>
      </p:sp>
      <p:sp>
        <p:nvSpPr>
          <p:cNvPr id="115715" name="Rectangle 3"/>
          <p:cNvSpPr>
            <a:spLocks noGrp="1" noChangeArrowheads="1"/>
          </p:cNvSpPr>
          <p:nvPr>
            <p:ph idx="1"/>
          </p:nvPr>
        </p:nvSpPr>
        <p:spPr/>
        <p:txBody>
          <a:bodyPr/>
          <a:lstStyle/>
          <a:p>
            <a:pPr eaLnBrk="1" hangingPunct="1"/>
            <a:r>
              <a:rPr lang="en-US" smtClean="0"/>
              <a:t>Of course if the beam is broken, the connection immediately drops and transmissions stops</a:t>
            </a:r>
          </a:p>
          <a:p>
            <a:pPr eaLnBrk="1" hangingPunct="1"/>
            <a:r>
              <a:rPr lang="en-US" smtClean="0"/>
              <a:t>It is possible to intercept the beam without bringing the link down, but this should be detected and reported by the management system as a reduction in the received signal</a:t>
            </a:r>
          </a:p>
        </p:txBody>
      </p:sp>
      <p:sp>
        <p:nvSpPr>
          <p:cNvPr id="115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B8FAA83-0C27-401F-A1E2-D97929341EDA}" type="slidenum">
              <a:rPr lang="en-US" smtClean="0"/>
              <a:pPr eaLnBrk="1" hangingPunct="1"/>
              <a:t>111</a:t>
            </a:fld>
            <a:endParaRPr lang="en-US" smtClean="0"/>
          </a:p>
        </p:txBody>
      </p:sp>
      <p:sp>
        <p:nvSpPr>
          <p:cNvPr id="1157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n-US" smtClean="0"/>
              <a:t>Security</a:t>
            </a:r>
          </a:p>
        </p:txBody>
      </p:sp>
      <p:sp>
        <p:nvSpPr>
          <p:cNvPr id="116739" name="Content Placeholder 2"/>
          <p:cNvSpPr>
            <a:spLocks noGrp="1"/>
          </p:cNvSpPr>
          <p:nvPr>
            <p:ph idx="1"/>
          </p:nvPr>
        </p:nvSpPr>
        <p:spPr/>
        <p:txBody>
          <a:bodyPr/>
          <a:lstStyle/>
          <a:p>
            <a:pPr eaLnBrk="1" hangingPunct="1"/>
            <a:r>
              <a:rPr lang="en-US" smtClean="0"/>
              <a:t>The signal can also be intercepted by placing a rogue receiver behind the real receiver</a:t>
            </a:r>
          </a:p>
          <a:p>
            <a:pPr eaLnBrk="1" hangingPunct="1"/>
            <a:r>
              <a:rPr lang="en-US" smtClean="0"/>
              <a:t>The way around this is to place a wall behind the real receiver and physically inspect the location on a regular basis either in person or by video surveillance</a:t>
            </a:r>
          </a:p>
        </p:txBody>
      </p:sp>
      <p:sp>
        <p:nvSpPr>
          <p:cNvPr id="1167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67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EED7C2-E04E-4060-A67F-656A0E8D5233}" type="slidenum">
              <a:rPr lang="en-US" smtClean="0"/>
              <a:pPr eaLnBrk="1" hangingPunct="1"/>
              <a:t>112</a:t>
            </a:fld>
            <a:endParaRPr lang="en-US"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Security</a:t>
            </a:r>
          </a:p>
        </p:txBody>
      </p:sp>
      <p:sp>
        <p:nvSpPr>
          <p:cNvPr id="117763" name="Rectangle 3"/>
          <p:cNvSpPr>
            <a:spLocks noGrp="1" noChangeArrowheads="1"/>
          </p:cNvSpPr>
          <p:nvPr>
            <p:ph idx="1"/>
          </p:nvPr>
        </p:nvSpPr>
        <p:spPr/>
        <p:txBody>
          <a:bodyPr/>
          <a:lstStyle/>
          <a:p>
            <a:pPr eaLnBrk="1" hangingPunct="1"/>
            <a:r>
              <a:rPr lang="en-US" smtClean="0"/>
              <a:t>The wall or shield should be at least twice as large as the beam diameter at the distance where the shield is installed and made of a non reflective surface</a:t>
            </a:r>
            <a:endParaRPr lang="en-US" i="1" smtClean="0"/>
          </a:p>
          <a:p>
            <a:pPr eaLnBrk="1" hangingPunct="1"/>
            <a:r>
              <a:rPr lang="en-US" smtClean="0"/>
              <a:t>Another even more secure method is to place the units inside behind a window as discussed below</a:t>
            </a:r>
          </a:p>
          <a:p>
            <a:pPr eaLnBrk="1" hangingPunct="1"/>
            <a:r>
              <a:rPr lang="en-US" smtClean="0"/>
              <a:t>The optical signal is also relatively immune to jamming</a:t>
            </a:r>
          </a:p>
        </p:txBody>
      </p:sp>
      <p:sp>
        <p:nvSpPr>
          <p:cNvPr id="1177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D4DE34-9FA9-4B9F-AD21-4896DF5452CE}" type="slidenum">
              <a:rPr lang="en-US" smtClean="0"/>
              <a:pPr eaLnBrk="1" hangingPunct="1"/>
              <a:t>113</a:t>
            </a:fld>
            <a:endParaRPr lang="en-US" smtClean="0"/>
          </a:p>
        </p:txBody>
      </p:sp>
      <p:sp>
        <p:nvSpPr>
          <p:cNvPr id="1177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FSO Equipment</a:t>
            </a:r>
          </a:p>
        </p:txBody>
      </p:sp>
      <p:sp>
        <p:nvSpPr>
          <p:cNvPr id="118787" name="Rectangle 3"/>
          <p:cNvSpPr>
            <a:spLocks noGrp="1" noChangeArrowheads="1"/>
          </p:cNvSpPr>
          <p:nvPr>
            <p:ph idx="1"/>
          </p:nvPr>
        </p:nvSpPr>
        <p:spPr/>
        <p:txBody>
          <a:bodyPr/>
          <a:lstStyle/>
          <a:p>
            <a:pPr eaLnBrk="1" hangingPunct="1"/>
            <a:r>
              <a:rPr lang="en-US" smtClean="0"/>
              <a:t>Only a few pieces of equipment are required to create a FSO link</a:t>
            </a:r>
          </a:p>
          <a:p>
            <a:pPr eaLnBrk="1" hangingPunct="1"/>
            <a:r>
              <a:rPr lang="en-US" smtClean="0"/>
              <a:t>All the parts are mounted together within a few feet of each other</a:t>
            </a:r>
          </a:p>
          <a:p>
            <a:pPr eaLnBrk="1" hangingPunct="1"/>
            <a:r>
              <a:rPr lang="en-US" smtClean="0"/>
              <a:t>The outdoor equipment consists of</a:t>
            </a:r>
          </a:p>
          <a:p>
            <a:pPr lvl="1" eaLnBrk="1" hangingPunct="1"/>
            <a:r>
              <a:rPr lang="en-US" smtClean="0"/>
              <a:t>Main FSO unit to generate the beam</a:t>
            </a:r>
          </a:p>
          <a:p>
            <a:pPr lvl="1" eaLnBrk="1" hangingPunct="1"/>
            <a:r>
              <a:rPr lang="en-US" smtClean="0"/>
              <a:t>Outdoor box to convert the signal from the LAN to the FSO unit, control the unit, and manage the connection</a:t>
            </a:r>
          </a:p>
        </p:txBody>
      </p:sp>
      <p:sp>
        <p:nvSpPr>
          <p:cNvPr id="1187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9CA704-56D8-4C12-8BD4-7C4994C23F93}" type="slidenum">
              <a:rPr lang="en-US" smtClean="0"/>
              <a:pPr eaLnBrk="1" hangingPunct="1"/>
              <a:t>114</a:t>
            </a:fld>
            <a:endParaRPr lang="en-US" smtClean="0"/>
          </a:p>
        </p:txBody>
      </p:sp>
      <p:sp>
        <p:nvSpPr>
          <p:cNvPr id="1187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smtClean="0"/>
              <a:t>FSO Equipment</a:t>
            </a:r>
          </a:p>
        </p:txBody>
      </p:sp>
      <p:sp>
        <p:nvSpPr>
          <p:cNvPr id="119811" name="Content Placeholder 2"/>
          <p:cNvSpPr>
            <a:spLocks noGrp="1"/>
          </p:cNvSpPr>
          <p:nvPr>
            <p:ph idx="1"/>
          </p:nvPr>
        </p:nvSpPr>
        <p:spPr/>
        <p:txBody>
          <a:bodyPr/>
          <a:lstStyle/>
          <a:p>
            <a:pPr lvl="1" eaLnBrk="1" hangingPunct="1"/>
            <a:r>
              <a:rPr lang="en-US" smtClean="0"/>
              <a:t>Cables, which can be fiber optic or UTP, used to connect the FSO equipment to the local area network</a:t>
            </a:r>
          </a:p>
          <a:p>
            <a:pPr lvl="1" eaLnBrk="1" hangingPunct="1"/>
            <a:r>
              <a:rPr lang="en-US" smtClean="0"/>
              <a:t>Electrical power to the FSO outdoor unit using an exterior electrical outlet or power over Ethernet</a:t>
            </a:r>
          </a:p>
        </p:txBody>
      </p:sp>
      <p:sp>
        <p:nvSpPr>
          <p:cNvPr id="1198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98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74A8A4-B83B-44D3-B34D-3931C082379B}" type="slidenum">
              <a:rPr lang="en-US" smtClean="0"/>
              <a:pPr eaLnBrk="1" hangingPunct="1"/>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FSO Equipment Layout</a:t>
            </a:r>
          </a:p>
        </p:txBody>
      </p:sp>
      <p:pic>
        <p:nvPicPr>
          <p:cNvPr id="120835" name="Picture 13" descr="FSONetworkLayout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1825" y="1600200"/>
            <a:ext cx="7880350" cy="4525963"/>
          </a:xfrm>
        </p:spPr>
      </p:pic>
      <p:sp>
        <p:nvSpPr>
          <p:cNvPr id="1208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C08314-E120-4047-9B4B-80C5B42E87D8}" type="slidenum">
              <a:rPr lang="en-US" smtClean="0"/>
              <a:pPr eaLnBrk="1" hangingPunct="1"/>
              <a:t>116</a:t>
            </a:fld>
            <a:endParaRPr lang="en-US" smtClean="0"/>
          </a:p>
        </p:txBody>
      </p:sp>
      <p:sp>
        <p:nvSpPr>
          <p:cNvPr id="1208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mtClean="0">
                <a:cs typeface="Arial" pitchFamily="34" charset="0"/>
              </a:rPr>
              <a:t>FSO Equipment</a:t>
            </a:r>
          </a:p>
        </p:txBody>
      </p:sp>
      <p:sp>
        <p:nvSpPr>
          <p:cNvPr id="121859" name="Rectangle 3"/>
          <p:cNvSpPr>
            <a:spLocks noGrp="1" noChangeArrowheads="1"/>
          </p:cNvSpPr>
          <p:nvPr>
            <p:ph idx="1"/>
          </p:nvPr>
        </p:nvSpPr>
        <p:spPr/>
        <p:txBody>
          <a:bodyPr/>
          <a:lstStyle/>
          <a:p>
            <a:pPr eaLnBrk="1" hangingPunct="1"/>
            <a:r>
              <a:rPr lang="en-US" smtClean="0"/>
              <a:t>Prices of FSO systems typically range from $4,000 to $18,000 in 2008 dollars for typical units</a:t>
            </a:r>
          </a:p>
          <a:p>
            <a:pPr eaLnBrk="1" hangingPunct="1"/>
            <a:r>
              <a:rPr lang="en-US" smtClean="0"/>
              <a:t>As the distance that can be spanned increases, the throughout of the link goes up, and as radio frequency backup is included, the price increases significantly</a:t>
            </a:r>
          </a:p>
        </p:txBody>
      </p:sp>
      <p:sp>
        <p:nvSpPr>
          <p:cNvPr id="1218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E05BE7-CAC7-40F7-83BF-C1002AB11E2B}" type="slidenum">
              <a:rPr lang="en-US" smtClean="0"/>
              <a:pPr eaLnBrk="1" hangingPunct="1"/>
              <a:t>117</a:t>
            </a:fld>
            <a:endParaRPr lang="en-US" smtClean="0"/>
          </a:p>
        </p:txBody>
      </p:sp>
      <p:sp>
        <p:nvSpPr>
          <p:cNvPr id="1218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mtClean="0"/>
              <a:t>FSO Equipment</a:t>
            </a:r>
          </a:p>
        </p:txBody>
      </p:sp>
      <p:sp>
        <p:nvSpPr>
          <p:cNvPr id="1228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B83AE9-9E92-437C-B07A-51D3C6A15F91}" type="slidenum">
              <a:rPr lang="en-US" smtClean="0"/>
              <a:pPr eaLnBrk="1" hangingPunct="1"/>
              <a:t>118</a:t>
            </a:fld>
            <a:endParaRPr lang="en-US" smtClean="0"/>
          </a:p>
        </p:txBody>
      </p:sp>
      <p:pic>
        <p:nvPicPr>
          <p:cNvPr id="122884" name="Picture 4" descr="LaserTerminal"/>
          <p:cNvPicPr>
            <a:picLocks noChangeAspect="1" noChangeArrowheads="1"/>
          </p:cNvPicPr>
          <p:nvPr/>
        </p:nvPicPr>
        <p:blipFill>
          <a:blip r:embed="rId2">
            <a:extLst>
              <a:ext uri="{28A0092B-C50C-407E-A947-70E740481C1C}">
                <a14:useLocalDpi xmlns:a14="http://schemas.microsoft.com/office/drawing/2010/main" val="0"/>
              </a:ext>
            </a:extLst>
          </a:blip>
          <a:srcRect b="39163"/>
          <a:stretch>
            <a:fillRect/>
          </a:stretch>
        </p:blipFill>
        <p:spPr bwMode="auto">
          <a:xfrm>
            <a:off x="1987550" y="1600200"/>
            <a:ext cx="5167313"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Oval 6"/>
          <p:cNvSpPr>
            <a:spLocks noChangeArrowheads="1"/>
          </p:cNvSpPr>
          <p:nvPr/>
        </p:nvSpPr>
        <p:spPr bwMode="auto">
          <a:xfrm>
            <a:off x="2819400" y="1981200"/>
            <a:ext cx="2438400" cy="25146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886" name="Text Box 7"/>
          <p:cNvSpPr txBox="1">
            <a:spLocks noChangeArrowheads="1"/>
          </p:cNvSpPr>
          <p:nvPr/>
        </p:nvSpPr>
        <p:spPr bwMode="auto">
          <a:xfrm>
            <a:off x="7010400" y="1752600"/>
            <a:ext cx="2133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a:latin typeface="Times New Roman" pitchFamily="18" charset="0"/>
              </a:rPr>
              <a:t>Laser</a:t>
            </a:r>
            <a:br>
              <a:rPr lang="en-US" sz="2400">
                <a:latin typeface="Times New Roman" pitchFamily="18" charset="0"/>
              </a:rPr>
            </a:br>
            <a:r>
              <a:rPr lang="en-US" sz="2400">
                <a:latin typeface="Times New Roman" pitchFamily="18" charset="0"/>
              </a:rPr>
              <a:t>Transceiver</a:t>
            </a:r>
            <a:br>
              <a:rPr lang="en-US" sz="2400">
                <a:latin typeface="Times New Roman" pitchFamily="18" charset="0"/>
              </a:rPr>
            </a:br>
            <a:r>
              <a:rPr lang="en-US" sz="2400">
                <a:latin typeface="Times New Roman" pitchFamily="18" charset="0"/>
              </a:rPr>
              <a:t>with</a:t>
            </a:r>
            <a:br>
              <a:rPr lang="en-US" sz="2400">
                <a:latin typeface="Times New Roman" pitchFamily="18" charset="0"/>
              </a:rPr>
            </a:br>
            <a:r>
              <a:rPr lang="en-US" sz="2400">
                <a:latin typeface="Times New Roman" pitchFamily="18" charset="0"/>
              </a:rPr>
              <a:t>Multiple Beams</a:t>
            </a:r>
          </a:p>
        </p:txBody>
      </p:sp>
      <p:sp>
        <p:nvSpPr>
          <p:cNvPr id="122887" name="Line 8"/>
          <p:cNvSpPr>
            <a:spLocks noChangeShapeType="1"/>
          </p:cNvSpPr>
          <p:nvPr/>
        </p:nvSpPr>
        <p:spPr bwMode="auto">
          <a:xfrm flipH="1">
            <a:off x="5334000" y="2828925"/>
            <a:ext cx="2074863" cy="37147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88" name="Oval 9"/>
          <p:cNvSpPr>
            <a:spLocks noChangeArrowheads="1"/>
          </p:cNvSpPr>
          <p:nvPr/>
        </p:nvSpPr>
        <p:spPr bwMode="auto">
          <a:xfrm>
            <a:off x="2057400" y="3657600"/>
            <a:ext cx="762000" cy="9144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889" name="Text Box 10"/>
          <p:cNvSpPr txBox="1">
            <a:spLocks noChangeArrowheads="1"/>
          </p:cNvSpPr>
          <p:nvPr/>
        </p:nvSpPr>
        <p:spPr bwMode="auto">
          <a:xfrm>
            <a:off x="76200" y="1866900"/>
            <a:ext cx="190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a:latin typeface="Times New Roman" pitchFamily="18" charset="0"/>
              </a:rPr>
              <a:t>Radio Frequency Backup Connection</a:t>
            </a:r>
          </a:p>
        </p:txBody>
      </p:sp>
      <p:sp>
        <p:nvSpPr>
          <p:cNvPr id="122890" name="Line 11"/>
          <p:cNvSpPr>
            <a:spLocks noChangeShapeType="1"/>
          </p:cNvSpPr>
          <p:nvPr/>
        </p:nvSpPr>
        <p:spPr bwMode="auto">
          <a:xfrm>
            <a:off x="1047750" y="3409950"/>
            <a:ext cx="933450" cy="685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91" name="Footer Placehold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Site Survey</a:t>
            </a:r>
          </a:p>
        </p:txBody>
      </p:sp>
      <p:sp>
        <p:nvSpPr>
          <p:cNvPr id="123907" name="Rectangle 3"/>
          <p:cNvSpPr>
            <a:spLocks noGrp="1" noChangeArrowheads="1"/>
          </p:cNvSpPr>
          <p:nvPr>
            <p:ph idx="1"/>
          </p:nvPr>
        </p:nvSpPr>
        <p:spPr/>
        <p:txBody>
          <a:bodyPr/>
          <a:lstStyle/>
          <a:p>
            <a:pPr eaLnBrk="1" hangingPunct="1"/>
            <a:r>
              <a:rPr lang="en-US" smtClean="0"/>
              <a:t>Before deciding to use FSO as the connection between two sites an on-site site survey must be performed</a:t>
            </a:r>
          </a:p>
          <a:p>
            <a:pPr eaLnBrk="1" hangingPunct="1"/>
            <a:r>
              <a:rPr lang="en-US" smtClean="0"/>
              <a:t>This survey should address the issues generally considered when installing data network equipment as well as those peculiar to FSO</a:t>
            </a:r>
          </a:p>
        </p:txBody>
      </p:sp>
      <p:sp>
        <p:nvSpPr>
          <p:cNvPr id="1239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54864B-E89E-4003-B88F-3BE4C3DB9BCD}" type="slidenum">
              <a:rPr lang="en-US" smtClean="0"/>
              <a:pPr eaLnBrk="1" hangingPunct="1"/>
              <a:t>119</a:t>
            </a:fld>
            <a:endParaRPr lang="en-US" smtClean="0"/>
          </a:p>
        </p:txBody>
      </p:sp>
      <p:sp>
        <p:nvSpPr>
          <p:cNvPr id="1239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pPr eaLnBrk="1" hangingPunct="1"/>
            <a:r>
              <a:rPr lang="en-US" smtClean="0"/>
              <a:t>Beam Divergence</a:t>
            </a:r>
          </a:p>
        </p:txBody>
      </p:sp>
      <p:pic>
        <p:nvPicPr>
          <p:cNvPr id="14339" name="Picture 4" descr="FSOBeamDiverge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78063"/>
            <a:ext cx="8229600" cy="3170237"/>
          </a:xfrm>
        </p:spPr>
      </p:pic>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537966-8E51-42E0-9B7C-3EAA6B5A9A08}" type="slidenum">
              <a:rPr lang="en-US" smtClean="0"/>
              <a:pPr eaLnBrk="1" hangingPunct="1"/>
              <a:t>12</a:t>
            </a:fld>
            <a:endParaRPr lang="en-US" smtClean="0"/>
          </a:p>
        </p:txBody>
      </p:sp>
      <p:sp>
        <p:nvSpPr>
          <p:cNvPr id="1434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Site Survey</a:t>
            </a:r>
          </a:p>
        </p:txBody>
      </p:sp>
      <p:sp>
        <p:nvSpPr>
          <p:cNvPr id="124931" name="Content Placeholder 2"/>
          <p:cNvSpPr>
            <a:spLocks noGrp="1"/>
          </p:cNvSpPr>
          <p:nvPr>
            <p:ph idx="1"/>
          </p:nvPr>
        </p:nvSpPr>
        <p:spPr/>
        <p:txBody>
          <a:bodyPr/>
          <a:lstStyle/>
          <a:p>
            <a:pPr eaLnBrk="1" hangingPunct="1"/>
            <a:r>
              <a:rPr lang="en-US" smtClean="0"/>
              <a:t>The steps in this site survey at both ends are</a:t>
            </a:r>
          </a:p>
          <a:p>
            <a:pPr lvl="1" eaLnBrk="1" hangingPunct="1"/>
            <a:r>
              <a:rPr lang="en-US" smtClean="0"/>
              <a:t>Determine the distance to be spanned</a:t>
            </a:r>
          </a:p>
          <a:p>
            <a:pPr lvl="1" eaLnBrk="1" hangingPunct="1"/>
            <a:r>
              <a:rPr lang="en-US" smtClean="0"/>
              <a:t>Check for line of sight</a:t>
            </a:r>
          </a:p>
          <a:p>
            <a:pPr lvl="1" eaLnBrk="1" hangingPunct="1"/>
            <a:r>
              <a:rPr lang="en-US" smtClean="0"/>
              <a:t>Select a mounting location</a:t>
            </a:r>
          </a:p>
          <a:p>
            <a:pPr lvl="1" eaLnBrk="1" hangingPunct="1"/>
            <a:r>
              <a:rPr lang="en-US" smtClean="0"/>
              <a:t>Select locations for electrical power and data cable routing</a:t>
            </a:r>
          </a:p>
        </p:txBody>
      </p:sp>
      <p:sp>
        <p:nvSpPr>
          <p:cNvPr id="1249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49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AA7295-8357-41EC-BC54-C21D0C924DBB}" type="slidenum">
              <a:rPr lang="en-US" smtClean="0"/>
              <a:pPr eaLnBrk="1" hangingPunct="1"/>
              <a:t>120</a:t>
            </a:fld>
            <a:endParaRPr 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Distance to Span</a:t>
            </a:r>
          </a:p>
        </p:txBody>
      </p:sp>
      <p:sp>
        <p:nvSpPr>
          <p:cNvPr id="125955" name="Rectangle 3"/>
          <p:cNvSpPr>
            <a:spLocks noGrp="1" noChangeArrowheads="1"/>
          </p:cNvSpPr>
          <p:nvPr>
            <p:ph idx="1"/>
          </p:nvPr>
        </p:nvSpPr>
        <p:spPr/>
        <p:txBody>
          <a:bodyPr/>
          <a:lstStyle/>
          <a:p>
            <a:pPr eaLnBrk="1" hangingPunct="1"/>
            <a:r>
              <a:rPr lang="en-US" smtClean="0"/>
              <a:t>As FSO systems are very distance limited, one of the first things to do is to determine the distance to be spanned by the link</a:t>
            </a:r>
          </a:p>
          <a:p>
            <a:pPr eaLnBrk="1" hangingPunct="1"/>
            <a:r>
              <a:rPr lang="en-US" smtClean="0"/>
              <a:t>For short distances this can be measured with a tape or a wheeled unit</a:t>
            </a:r>
          </a:p>
        </p:txBody>
      </p:sp>
      <p:sp>
        <p:nvSpPr>
          <p:cNvPr id="1259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0C56ED-8FA4-40BE-B8C4-38ADF63FB518}" type="slidenum">
              <a:rPr lang="en-US" smtClean="0"/>
              <a:pPr eaLnBrk="1" hangingPunct="1"/>
              <a:t>121</a:t>
            </a:fld>
            <a:endParaRPr lang="en-US" smtClean="0"/>
          </a:p>
        </p:txBody>
      </p:sp>
      <p:sp>
        <p:nvSpPr>
          <p:cNvPr id="1259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eaLnBrk="1" hangingPunct="1"/>
            <a:r>
              <a:rPr lang="en-US" smtClean="0"/>
              <a:t>Distance to Span</a:t>
            </a:r>
          </a:p>
        </p:txBody>
      </p:sp>
      <p:sp>
        <p:nvSpPr>
          <p:cNvPr id="126979" name="Content Placeholder 2"/>
          <p:cNvSpPr>
            <a:spLocks noGrp="1"/>
          </p:cNvSpPr>
          <p:nvPr>
            <p:ph idx="1"/>
          </p:nvPr>
        </p:nvSpPr>
        <p:spPr/>
        <p:txBody>
          <a:bodyPr/>
          <a:lstStyle/>
          <a:p>
            <a:pPr eaLnBrk="1" hangingPunct="1"/>
            <a:r>
              <a:rPr lang="en-US" smtClean="0"/>
              <a:t>For longer distances it is easier to use a GPS unit to determine the latitude and longitude at each location, then calculate the distance from that using the function built-in to whatever handheld GPS unit is being used</a:t>
            </a:r>
          </a:p>
          <a:p>
            <a:pPr eaLnBrk="1" hangingPunct="1"/>
            <a:r>
              <a:rPr lang="en-US" smtClean="0"/>
              <a:t>For example, here is the procedure for a basic Garmin GPS device</a:t>
            </a:r>
          </a:p>
        </p:txBody>
      </p:sp>
      <p:sp>
        <p:nvSpPr>
          <p:cNvPr id="1269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69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A258BF-F93F-4F40-A1D6-0F328EF77C31}" type="slidenum">
              <a:rPr lang="en-US" smtClean="0"/>
              <a:pPr eaLnBrk="1" hangingPunct="1"/>
              <a:t>122</a:t>
            </a:fld>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t>Distance to Span</a:t>
            </a:r>
          </a:p>
        </p:txBody>
      </p:sp>
      <p:pic>
        <p:nvPicPr>
          <p:cNvPr id="12800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246" t="8955" r="4103" b="10448"/>
          <a:stretch>
            <a:fillRect/>
          </a:stretch>
        </p:blipFill>
        <p:spPr>
          <a:xfrm>
            <a:off x="1573213" y="1287463"/>
            <a:ext cx="6427787" cy="4887912"/>
          </a:xfrm>
        </p:spPr>
      </p:pic>
      <p:sp>
        <p:nvSpPr>
          <p:cNvPr id="1280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4C4EC79-7607-4DA8-BE75-260F75DAAC3A}" type="slidenum">
              <a:rPr lang="en-US" smtClean="0"/>
              <a:pPr eaLnBrk="1" hangingPunct="1"/>
              <a:t>123</a:t>
            </a:fld>
            <a:endParaRPr lang="en-US" smtClean="0"/>
          </a:p>
        </p:txBody>
      </p:sp>
      <p:sp>
        <p:nvSpPr>
          <p:cNvPr id="128005" name="Oval 6"/>
          <p:cNvSpPr>
            <a:spLocks noChangeArrowheads="1"/>
          </p:cNvSpPr>
          <p:nvPr/>
        </p:nvSpPr>
        <p:spPr bwMode="auto">
          <a:xfrm>
            <a:off x="3352800" y="4611688"/>
            <a:ext cx="4343400" cy="1447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8006" name="Text Box 7"/>
          <p:cNvSpPr txBox="1">
            <a:spLocks noChangeArrowheads="1"/>
          </p:cNvSpPr>
          <p:nvPr/>
        </p:nvSpPr>
        <p:spPr bwMode="auto">
          <a:xfrm>
            <a:off x="7391400" y="2667000"/>
            <a:ext cx="1524000" cy="92551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atin typeface="Times New Roman" pitchFamily="18" charset="0"/>
              </a:rPr>
              <a:t>Procedure to Measure</a:t>
            </a:r>
            <a:br>
              <a:rPr lang="en-US">
                <a:latin typeface="Times New Roman" pitchFamily="18" charset="0"/>
              </a:rPr>
            </a:br>
            <a:r>
              <a:rPr lang="en-US">
                <a:latin typeface="Times New Roman" pitchFamily="18" charset="0"/>
              </a:rPr>
              <a:t>Distance</a:t>
            </a:r>
          </a:p>
        </p:txBody>
      </p:sp>
      <p:sp>
        <p:nvSpPr>
          <p:cNvPr id="128007" name="Line 8"/>
          <p:cNvSpPr>
            <a:spLocks noChangeShapeType="1"/>
          </p:cNvSpPr>
          <p:nvPr/>
        </p:nvSpPr>
        <p:spPr bwMode="auto">
          <a:xfrm flipH="1">
            <a:off x="5562600" y="3200400"/>
            <a:ext cx="1676400" cy="12954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008"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Distance to Span</a:t>
            </a:r>
          </a:p>
        </p:txBody>
      </p:sp>
      <p:sp>
        <p:nvSpPr>
          <p:cNvPr id="129027" name="Rectangle 3"/>
          <p:cNvSpPr>
            <a:spLocks noGrp="1" noChangeArrowheads="1"/>
          </p:cNvSpPr>
          <p:nvPr>
            <p:ph idx="1"/>
          </p:nvPr>
        </p:nvSpPr>
        <p:spPr/>
        <p:txBody>
          <a:bodyPr/>
          <a:lstStyle/>
          <a:p>
            <a:pPr eaLnBrk="1" hangingPunct="1"/>
            <a:r>
              <a:rPr lang="en-US" smtClean="0"/>
              <a:t>If you wish to calculate the distance yourself, the easiest way to find formulas to calculate the distance using latitude and longitude is to go to www.google.com and search using terms such as “calculate distance latitude longitude”</a:t>
            </a:r>
          </a:p>
          <a:p>
            <a:pPr eaLnBrk="1" hangingPunct="1"/>
            <a:r>
              <a:rPr lang="en-US" smtClean="0"/>
              <a:t>Several sites that will take the coordinates and produce the distance will be in the listings, as well as formulas you can use</a:t>
            </a:r>
          </a:p>
        </p:txBody>
      </p:sp>
      <p:sp>
        <p:nvSpPr>
          <p:cNvPr id="129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62D81A-8AB6-4908-819E-4ADA054BB438}" type="slidenum">
              <a:rPr lang="en-US" smtClean="0"/>
              <a:pPr eaLnBrk="1" hangingPunct="1"/>
              <a:t>124</a:t>
            </a:fld>
            <a:endParaRPr lang="en-US" smtClean="0"/>
          </a:p>
        </p:txBody>
      </p:sp>
      <p:sp>
        <p:nvSpPr>
          <p:cNvPr id="1290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smtClean="0"/>
              <a:t>Distance to Span</a:t>
            </a:r>
          </a:p>
        </p:txBody>
      </p:sp>
      <p:sp>
        <p:nvSpPr>
          <p:cNvPr id="130051" name="Content Placeholder 2"/>
          <p:cNvSpPr>
            <a:spLocks noGrp="1"/>
          </p:cNvSpPr>
          <p:nvPr>
            <p:ph idx="1"/>
          </p:nvPr>
        </p:nvSpPr>
        <p:spPr/>
        <p:txBody>
          <a:bodyPr/>
          <a:lstStyle/>
          <a:p>
            <a:pPr eaLnBrk="1" hangingPunct="1"/>
            <a:r>
              <a:rPr lang="en-US" smtClean="0"/>
              <a:t>See http://jan.ucc.nau.edu/~cvm/latlongdist.html for example</a:t>
            </a:r>
          </a:p>
          <a:p>
            <a:pPr eaLnBrk="1" hangingPunct="1"/>
            <a:r>
              <a:rPr lang="en-US" smtClean="0"/>
              <a:t>Remember links change over time</a:t>
            </a:r>
          </a:p>
        </p:txBody>
      </p:sp>
      <p:sp>
        <p:nvSpPr>
          <p:cNvPr id="1300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0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A15F32-457E-48A5-B48C-CE465CAE677B}" type="slidenum">
              <a:rPr lang="en-US" smtClean="0"/>
              <a:pPr eaLnBrk="1" hangingPunct="1"/>
              <a:t>125</a:t>
            </a:fld>
            <a:endParaRPr lang="en-US"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mtClean="0"/>
              <a:t>Distance to Span</a:t>
            </a:r>
          </a:p>
        </p:txBody>
      </p:sp>
      <p:sp>
        <p:nvSpPr>
          <p:cNvPr id="131075" name="Rectangle 3"/>
          <p:cNvSpPr>
            <a:spLocks noGrp="1" noChangeArrowheads="1"/>
          </p:cNvSpPr>
          <p:nvPr>
            <p:ph idx="1"/>
          </p:nvPr>
        </p:nvSpPr>
        <p:spPr/>
        <p:txBody>
          <a:bodyPr/>
          <a:lstStyle/>
          <a:p>
            <a:pPr eaLnBrk="1" hangingPunct="1"/>
            <a:r>
              <a:rPr lang="en-US" smtClean="0"/>
              <a:t>A typical formula used is</a:t>
            </a:r>
          </a:p>
          <a:p>
            <a:pPr lvl="1" eaLnBrk="1" hangingPunct="1"/>
            <a:r>
              <a:rPr lang="en-US" smtClean="0"/>
              <a:t>Arccos[Cos[a1] Cos[b1] Cos[a2] Cos[b2] + Cos[a1] Sin[b1] Cos[a2] Sin[b2] + Sin[a1] Sin[a2]]/360 * 2Pi * r</a:t>
            </a:r>
          </a:p>
          <a:p>
            <a:pPr eaLnBrk="1" hangingPunct="1"/>
            <a:r>
              <a:rPr lang="en-US" smtClean="0"/>
              <a:t>As this is a non-trivial formula to compute, it is far easier to use the function built-in to the GPS handheld unit or one of the web sites</a:t>
            </a:r>
          </a:p>
        </p:txBody>
      </p:sp>
      <p:sp>
        <p:nvSpPr>
          <p:cNvPr id="131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ADABF8-370B-4174-ABE0-086380900845}" type="slidenum">
              <a:rPr lang="en-US" smtClean="0"/>
              <a:pPr eaLnBrk="1" hangingPunct="1"/>
              <a:t>126</a:t>
            </a:fld>
            <a:endParaRPr lang="en-US" smtClean="0"/>
          </a:p>
        </p:txBody>
      </p:sp>
      <p:sp>
        <p:nvSpPr>
          <p:cNvPr id="1310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r>
              <a:rPr lang="en-US" smtClean="0"/>
              <a:t>Distance to Span</a:t>
            </a:r>
          </a:p>
        </p:txBody>
      </p:sp>
      <p:sp>
        <p:nvSpPr>
          <p:cNvPr id="132099" name="Content Placeholder 2"/>
          <p:cNvSpPr>
            <a:spLocks noGrp="1"/>
          </p:cNvSpPr>
          <p:nvPr>
            <p:ph idx="1"/>
          </p:nvPr>
        </p:nvSpPr>
        <p:spPr/>
        <p:txBody>
          <a:bodyPr/>
          <a:lstStyle/>
          <a:p>
            <a:pPr eaLnBrk="1" hangingPunct="1"/>
            <a:r>
              <a:rPr lang="en-US" smtClean="0"/>
              <a:t>For the industrious, try this Microsoft Excel formula</a:t>
            </a:r>
          </a:p>
          <a:p>
            <a:pPr lvl="1" eaLnBrk="1" hangingPunct="1"/>
            <a:r>
              <a:rPr lang="en-US" smtClean="0"/>
              <a:t>=3963*ACOS(SIN(A1/57.2958)*SIN(A3/57.2958)+COS(A1/57.2958)*COS(A3/57.2958)*COS(A4/57.2958-A2/57.2958))</a:t>
            </a:r>
          </a:p>
          <a:p>
            <a:pPr eaLnBrk="1" hangingPunct="1"/>
            <a:r>
              <a:rPr lang="en-US" smtClean="0"/>
              <a:t>This formula produces the Great Circle distance between two points</a:t>
            </a:r>
          </a:p>
        </p:txBody>
      </p:sp>
      <p:sp>
        <p:nvSpPr>
          <p:cNvPr id="132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2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7E8695-9302-457F-9518-029017226FB1}" type="slidenum">
              <a:rPr lang="en-US" smtClean="0"/>
              <a:pPr eaLnBrk="1" hangingPunct="1"/>
              <a:t>127</a:t>
            </a:fld>
            <a:endParaRPr lang="en-US"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mtClean="0"/>
              <a:t>Distance to Span</a:t>
            </a:r>
          </a:p>
        </p:txBody>
      </p:sp>
      <p:sp>
        <p:nvSpPr>
          <p:cNvPr id="133123" name="Rectangle 3"/>
          <p:cNvSpPr>
            <a:spLocks noGrp="1" noChangeArrowheads="1"/>
          </p:cNvSpPr>
          <p:nvPr>
            <p:ph idx="1"/>
          </p:nvPr>
        </p:nvSpPr>
        <p:spPr/>
        <p:txBody>
          <a:bodyPr/>
          <a:lstStyle/>
          <a:p>
            <a:pPr eaLnBrk="1" hangingPunct="1"/>
            <a:r>
              <a:rPr lang="en-US" smtClean="0"/>
              <a:t>The latitude and longitude values are entered as decimal values, such as 32.4826 and 97.30763</a:t>
            </a:r>
          </a:p>
          <a:p>
            <a:pPr eaLnBrk="1" hangingPunct="1"/>
            <a:r>
              <a:rPr lang="en-US" smtClean="0"/>
              <a:t>The values are</a:t>
            </a:r>
          </a:p>
          <a:p>
            <a:pPr lvl="1" eaLnBrk="1" hangingPunct="1"/>
            <a:r>
              <a:rPr lang="en-US" smtClean="0"/>
              <a:t>A1 = Location One Latitude</a:t>
            </a:r>
          </a:p>
          <a:p>
            <a:pPr lvl="1" eaLnBrk="1" hangingPunct="1"/>
            <a:r>
              <a:rPr lang="en-US" smtClean="0"/>
              <a:t>A2 = Location One Longitude</a:t>
            </a:r>
          </a:p>
          <a:p>
            <a:pPr lvl="1" eaLnBrk="1" hangingPunct="1"/>
            <a:r>
              <a:rPr lang="en-US" smtClean="0"/>
              <a:t>A3 = Location Two Latitude</a:t>
            </a:r>
          </a:p>
          <a:p>
            <a:pPr lvl="1" eaLnBrk="1" hangingPunct="1"/>
            <a:r>
              <a:rPr lang="en-US" smtClean="0"/>
              <a:t>A4 = Location Two Longitude</a:t>
            </a:r>
          </a:p>
        </p:txBody>
      </p:sp>
      <p:sp>
        <p:nvSpPr>
          <p:cNvPr id="133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B53E93-D657-4D18-98DD-37278DF740FF}" type="slidenum">
              <a:rPr lang="en-US" smtClean="0"/>
              <a:pPr eaLnBrk="1" hangingPunct="1"/>
              <a:t>128</a:t>
            </a:fld>
            <a:endParaRPr lang="en-US" smtClean="0"/>
          </a:p>
        </p:txBody>
      </p:sp>
      <p:sp>
        <p:nvSpPr>
          <p:cNvPr id="1331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smtClean="0"/>
              <a:t>Distance to Span</a:t>
            </a:r>
          </a:p>
        </p:txBody>
      </p:sp>
      <p:sp>
        <p:nvSpPr>
          <p:cNvPr id="134147" name="Content Placeholder 2"/>
          <p:cNvSpPr>
            <a:spLocks noGrp="1"/>
          </p:cNvSpPr>
          <p:nvPr>
            <p:ph idx="1"/>
          </p:nvPr>
        </p:nvSpPr>
        <p:spPr/>
        <p:txBody>
          <a:bodyPr/>
          <a:lstStyle/>
          <a:p>
            <a:pPr eaLnBrk="1" hangingPunct="1"/>
            <a:r>
              <a:rPr lang="en-US" smtClean="0"/>
              <a:t>To convert latitude and longitude values in Degrees:Minutes:Seconds to a decimal value, use this formula</a:t>
            </a:r>
          </a:p>
          <a:p>
            <a:pPr lvl="1" eaLnBrk="1" hangingPunct="1"/>
            <a:r>
              <a:rPr lang="en-US" smtClean="0"/>
              <a:t>DD:MM:SS * 24, for example 45:30:30 * 24 = 45.50833</a:t>
            </a:r>
          </a:p>
        </p:txBody>
      </p:sp>
      <p:sp>
        <p:nvSpPr>
          <p:cNvPr id="134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4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EA73A0-1425-45FD-BD4F-BDD8956BE946}" type="slidenum">
              <a:rPr lang="en-US" smtClean="0"/>
              <a:pPr eaLnBrk="1" hangingPunct="1"/>
              <a:t>129</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Method of Operation</a:t>
            </a:r>
          </a:p>
        </p:txBody>
      </p:sp>
      <p:sp>
        <p:nvSpPr>
          <p:cNvPr id="15363" name="Rectangle 3"/>
          <p:cNvSpPr>
            <a:spLocks noGrp="1" noChangeArrowheads="1"/>
          </p:cNvSpPr>
          <p:nvPr>
            <p:ph idx="1"/>
          </p:nvPr>
        </p:nvSpPr>
        <p:spPr/>
        <p:txBody>
          <a:bodyPr/>
          <a:lstStyle/>
          <a:p>
            <a:pPr eaLnBrk="1" hangingPunct="1"/>
            <a:r>
              <a:rPr lang="en-US" smtClean="0">
                <a:cs typeface="Arial" pitchFamily="34" charset="0"/>
              </a:rPr>
              <a:t>The ability of the unit to receive this beam is determined by the optical receiver sensitivity and the size of the receiving lens which focuses the beam on a photo detector</a:t>
            </a:r>
          </a:p>
          <a:p>
            <a:pPr eaLnBrk="1" hangingPunct="1"/>
            <a:r>
              <a:rPr lang="en-US" smtClean="0"/>
              <a:t>Beam divergence angles or spreading of the signal is typically expressed as a milliradiant value</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CE155E-A155-4DA3-A9C4-8132CF1ACDED}" type="slidenum">
              <a:rPr lang="en-US" smtClean="0"/>
              <a:pPr eaLnBrk="1" hangingPunct="1"/>
              <a:t>13</a:t>
            </a:fld>
            <a:endParaRPr lang="en-US" smtClean="0"/>
          </a:p>
        </p:txBody>
      </p:sp>
      <p:sp>
        <p:nvSpPr>
          <p:cNvPr id="153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mtClean="0"/>
              <a:t>Line of Sight</a:t>
            </a:r>
            <a:endParaRPr lang="en-US" smtClean="0">
              <a:cs typeface="Arial" pitchFamily="34" charset="0"/>
            </a:endParaRPr>
          </a:p>
        </p:txBody>
      </p:sp>
      <p:sp>
        <p:nvSpPr>
          <p:cNvPr id="135171" name="Rectangle 3"/>
          <p:cNvSpPr>
            <a:spLocks noGrp="1" noChangeArrowheads="1"/>
          </p:cNvSpPr>
          <p:nvPr>
            <p:ph idx="1"/>
          </p:nvPr>
        </p:nvSpPr>
        <p:spPr/>
        <p:txBody>
          <a:bodyPr/>
          <a:lstStyle/>
          <a:p>
            <a:pPr eaLnBrk="1" hangingPunct="1"/>
            <a:r>
              <a:rPr lang="en-US" smtClean="0">
                <a:cs typeface="Arial" pitchFamily="34" charset="0"/>
              </a:rPr>
              <a:t>Line of sight is a major issue for FSO systems</a:t>
            </a:r>
          </a:p>
          <a:p>
            <a:pPr eaLnBrk="1" hangingPunct="1"/>
            <a:r>
              <a:rPr lang="en-US" smtClean="0">
                <a:cs typeface="Arial" pitchFamily="34" charset="0"/>
              </a:rPr>
              <a:t>A clear view one day, may be blocked the next</a:t>
            </a:r>
          </a:p>
          <a:p>
            <a:pPr eaLnBrk="1" hangingPunct="1"/>
            <a:r>
              <a:rPr lang="en-US" smtClean="0"/>
              <a:t>The user needs to be creative about equipment placement</a:t>
            </a:r>
          </a:p>
        </p:txBody>
      </p:sp>
      <p:sp>
        <p:nvSpPr>
          <p:cNvPr id="135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44D851-E7B5-4888-905E-20EF2323E05D}" type="slidenum">
              <a:rPr lang="en-US" smtClean="0"/>
              <a:pPr eaLnBrk="1" hangingPunct="1"/>
              <a:t>130</a:t>
            </a:fld>
            <a:endParaRPr lang="en-US" smtClean="0"/>
          </a:p>
        </p:txBody>
      </p:sp>
      <p:sp>
        <p:nvSpPr>
          <p:cNvPr id="13517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en-US" smtClean="0"/>
              <a:t>Line of Sight</a:t>
            </a:r>
          </a:p>
        </p:txBody>
      </p:sp>
      <p:sp>
        <p:nvSpPr>
          <p:cNvPr id="136195" name="Content Placeholder 2"/>
          <p:cNvSpPr>
            <a:spLocks noGrp="1"/>
          </p:cNvSpPr>
          <p:nvPr>
            <p:ph idx="1"/>
          </p:nvPr>
        </p:nvSpPr>
        <p:spPr/>
        <p:txBody>
          <a:bodyPr/>
          <a:lstStyle/>
          <a:p>
            <a:pPr eaLnBrk="1" hangingPunct="1"/>
            <a:r>
              <a:rPr lang="en-US" smtClean="0"/>
              <a:t>Although rooftop to rooftop is one of the more typical deployment scenarios for FSO, it might be possible to locate the transceivers behind windows in a building when roof access is not available</a:t>
            </a:r>
          </a:p>
          <a:p>
            <a:pPr eaLnBrk="1" hangingPunct="1"/>
            <a:r>
              <a:rPr lang="en-US" smtClean="0"/>
              <a:t>The line of sight for a FSO link is dependent on physical and atmospheric obstructions</a:t>
            </a:r>
          </a:p>
        </p:txBody>
      </p:sp>
      <p:sp>
        <p:nvSpPr>
          <p:cNvPr id="136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6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B1B489A-B3BE-4B0F-97F9-7B73C505406E}" type="slidenum">
              <a:rPr lang="en-US" smtClean="0"/>
              <a:pPr eaLnBrk="1" hangingPunct="1"/>
              <a:t>131</a:t>
            </a:fld>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t>Line of Sight</a:t>
            </a:r>
          </a:p>
        </p:txBody>
      </p:sp>
      <p:sp>
        <p:nvSpPr>
          <p:cNvPr id="137219" name="Rectangle 3"/>
          <p:cNvSpPr>
            <a:spLocks noGrp="1" noChangeArrowheads="1"/>
          </p:cNvSpPr>
          <p:nvPr>
            <p:ph idx="1"/>
          </p:nvPr>
        </p:nvSpPr>
        <p:spPr/>
        <p:txBody>
          <a:bodyPr/>
          <a:lstStyle/>
          <a:p>
            <a:pPr eaLnBrk="1" hangingPunct="1"/>
            <a:r>
              <a:rPr lang="en-US" smtClean="0"/>
              <a:t>In addition to the general atmospheric problems, common impediments in the local microclimate are</a:t>
            </a:r>
          </a:p>
          <a:p>
            <a:pPr lvl="1" eaLnBrk="1" hangingPunct="1"/>
            <a:r>
              <a:rPr lang="en-US" smtClean="0"/>
              <a:t>Smoke</a:t>
            </a:r>
          </a:p>
          <a:p>
            <a:pPr lvl="1" eaLnBrk="1" hangingPunct="1"/>
            <a:r>
              <a:rPr lang="en-US" smtClean="0"/>
              <a:t>Steam</a:t>
            </a:r>
          </a:p>
          <a:p>
            <a:pPr lvl="1" eaLnBrk="1" hangingPunct="1"/>
            <a:r>
              <a:rPr lang="en-US" smtClean="0"/>
              <a:t>Fumes from traffic</a:t>
            </a:r>
          </a:p>
          <a:p>
            <a:pPr lvl="1" eaLnBrk="1" hangingPunct="1"/>
            <a:r>
              <a:rPr lang="en-US" smtClean="0"/>
              <a:t>Local scintillation</a:t>
            </a:r>
          </a:p>
        </p:txBody>
      </p:sp>
      <p:sp>
        <p:nvSpPr>
          <p:cNvPr id="137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A7086C-1ECA-4A44-8F92-64DF6BBAF631}" type="slidenum">
              <a:rPr lang="en-US" smtClean="0"/>
              <a:pPr eaLnBrk="1" hangingPunct="1"/>
              <a:t>132</a:t>
            </a:fld>
            <a:endParaRPr lang="en-US" smtClean="0"/>
          </a:p>
        </p:txBody>
      </p:sp>
      <p:sp>
        <p:nvSpPr>
          <p:cNvPr id="1372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smtClean="0"/>
              <a:t>Line of Sight</a:t>
            </a:r>
          </a:p>
        </p:txBody>
      </p:sp>
      <p:sp>
        <p:nvSpPr>
          <p:cNvPr id="138243" name="Content Placeholder 2"/>
          <p:cNvSpPr>
            <a:spLocks noGrp="1"/>
          </p:cNvSpPr>
          <p:nvPr>
            <p:ph idx="1"/>
          </p:nvPr>
        </p:nvSpPr>
        <p:spPr/>
        <p:txBody>
          <a:bodyPr/>
          <a:lstStyle/>
          <a:p>
            <a:pPr eaLnBrk="1" hangingPunct="1">
              <a:lnSpc>
                <a:spcPct val="90000"/>
              </a:lnSpc>
            </a:pPr>
            <a:r>
              <a:rPr lang="en-US" smtClean="0"/>
              <a:t>Physical obstructions to the signal can include</a:t>
            </a:r>
          </a:p>
          <a:p>
            <a:pPr lvl="1" eaLnBrk="1" hangingPunct="1">
              <a:lnSpc>
                <a:spcPct val="90000"/>
              </a:lnSpc>
            </a:pPr>
            <a:r>
              <a:rPr lang="en-US" smtClean="0"/>
              <a:t>Vibration</a:t>
            </a:r>
          </a:p>
          <a:p>
            <a:pPr lvl="1" eaLnBrk="1" hangingPunct="1">
              <a:lnSpc>
                <a:spcPct val="90000"/>
              </a:lnSpc>
            </a:pPr>
            <a:r>
              <a:rPr lang="en-US" smtClean="0"/>
              <a:t>Building movement</a:t>
            </a:r>
          </a:p>
          <a:p>
            <a:pPr lvl="1" eaLnBrk="1" hangingPunct="1">
              <a:lnSpc>
                <a:spcPct val="90000"/>
              </a:lnSpc>
            </a:pPr>
            <a:r>
              <a:rPr lang="en-US" smtClean="0"/>
              <a:t>East-West orientation</a:t>
            </a:r>
          </a:p>
          <a:p>
            <a:pPr lvl="1" eaLnBrk="1" hangingPunct="1">
              <a:lnSpc>
                <a:spcPct val="90000"/>
              </a:lnSpc>
            </a:pPr>
            <a:r>
              <a:rPr lang="en-US" smtClean="0"/>
              <a:t>Moving objects, such as traffic or crane arms</a:t>
            </a:r>
          </a:p>
          <a:p>
            <a:pPr lvl="1" eaLnBrk="1" hangingPunct="1">
              <a:lnSpc>
                <a:spcPct val="90000"/>
              </a:lnSpc>
            </a:pPr>
            <a:r>
              <a:rPr lang="en-US" smtClean="0"/>
              <a:t>Static or growing objects, such as trees</a:t>
            </a:r>
          </a:p>
        </p:txBody>
      </p:sp>
      <p:sp>
        <p:nvSpPr>
          <p:cNvPr id="138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8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7F441C-6D88-470A-A45D-193D46D3BDFB}" type="slidenum">
              <a:rPr lang="en-US" smtClean="0"/>
              <a:pPr eaLnBrk="1" hangingPunct="1"/>
              <a:t>133</a:t>
            </a:fld>
            <a:endParaRPr lang="en-US"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mtClean="0"/>
              <a:t>Line of Sight</a:t>
            </a:r>
          </a:p>
        </p:txBody>
      </p:sp>
      <p:sp>
        <p:nvSpPr>
          <p:cNvPr id="139267" name="Rectangle 3"/>
          <p:cNvSpPr>
            <a:spLocks noGrp="1" noChangeArrowheads="1"/>
          </p:cNvSpPr>
          <p:nvPr>
            <p:ph idx="1"/>
          </p:nvPr>
        </p:nvSpPr>
        <p:spPr/>
        <p:txBody>
          <a:bodyPr/>
          <a:lstStyle/>
          <a:p>
            <a:pPr eaLnBrk="1" hangingPunct="1">
              <a:lnSpc>
                <a:spcPct val="90000"/>
              </a:lnSpc>
            </a:pPr>
            <a:r>
              <a:rPr lang="en-US" smtClean="0"/>
              <a:t>Steam is an odd problem as sometimes it appears as a heat plume producing scintillation and other times more like fog blocking the signal entirely</a:t>
            </a:r>
          </a:p>
          <a:p>
            <a:pPr eaLnBrk="1" hangingPunct="1">
              <a:lnSpc>
                <a:spcPct val="90000"/>
              </a:lnSpc>
            </a:pPr>
            <a:r>
              <a:rPr lang="en-US" smtClean="0"/>
              <a:t>Some factory operations will produce quite large steam clouds in certain weather conditions</a:t>
            </a:r>
          </a:p>
          <a:p>
            <a:pPr eaLnBrk="1" hangingPunct="1">
              <a:lnSpc>
                <a:spcPct val="90000"/>
              </a:lnSpc>
            </a:pPr>
            <a:r>
              <a:rPr lang="en-US" smtClean="0"/>
              <a:t>Local scintillation can come from</a:t>
            </a:r>
          </a:p>
        </p:txBody>
      </p:sp>
      <p:sp>
        <p:nvSpPr>
          <p:cNvPr id="139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806680-2629-48D6-A9F3-B5A85A0D2D84}" type="slidenum">
              <a:rPr lang="en-US" smtClean="0"/>
              <a:pPr eaLnBrk="1" hangingPunct="1"/>
              <a:t>134</a:t>
            </a:fld>
            <a:endParaRPr lang="en-US" smtClean="0"/>
          </a:p>
        </p:txBody>
      </p:sp>
      <p:sp>
        <p:nvSpPr>
          <p:cNvPr id="1392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en-US" smtClean="0"/>
              <a:t>Line of Sight</a:t>
            </a:r>
          </a:p>
        </p:txBody>
      </p:sp>
      <p:sp>
        <p:nvSpPr>
          <p:cNvPr id="140291" name="Content Placeholder 2"/>
          <p:cNvSpPr>
            <a:spLocks noGrp="1"/>
          </p:cNvSpPr>
          <p:nvPr>
            <p:ph idx="1"/>
          </p:nvPr>
        </p:nvSpPr>
        <p:spPr/>
        <p:txBody>
          <a:bodyPr/>
          <a:lstStyle/>
          <a:p>
            <a:pPr lvl="1" eaLnBrk="1" hangingPunct="1">
              <a:lnSpc>
                <a:spcPct val="90000"/>
              </a:lnSpc>
            </a:pPr>
            <a:r>
              <a:rPr lang="en-US" smtClean="0"/>
              <a:t>Air conditioning units</a:t>
            </a:r>
          </a:p>
          <a:p>
            <a:pPr lvl="1" eaLnBrk="1" hangingPunct="1">
              <a:lnSpc>
                <a:spcPct val="90000"/>
              </a:lnSpc>
            </a:pPr>
            <a:r>
              <a:rPr lang="en-US" smtClean="0"/>
              <a:t>The distance from the unit to the edge of the roof, when the roof surface produces heat, such as a metal or black tar roof</a:t>
            </a:r>
          </a:p>
          <a:p>
            <a:pPr lvl="1" eaLnBrk="1" hangingPunct="1">
              <a:lnSpc>
                <a:spcPct val="90000"/>
              </a:lnSpc>
            </a:pPr>
            <a:r>
              <a:rPr lang="en-US" smtClean="0"/>
              <a:t>Chimneys</a:t>
            </a:r>
          </a:p>
          <a:p>
            <a:pPr lvl="1" eaLnBrk="1" hangingPunct="1">
              <a:lnSpc>
                <a:spcPct val="90000"/>
              </a:lnSpc>
            </a:pPr>
            <a:r>
              <a:rPr lang="en-US" smtClean="0"/>
              <a:t>Hot fumes from traffic or equipment</a:t>
            </a:r>
          </a:p>
          <a:p>
            <a:pPr lvl="1" eaLnBrk="1" hangingPunct="1">
              <a:lnSpc>
                <a:spcPct val="90000"/>
              </a:lnSpc>
            </a:pPr>
            <a:r>
              <a:rPr lang="en-US" smtClean="0"/>
              <a:t>Steam</a:t>
            </a:r>
          </a:p>
          <a:p>
            <a:pPr eaLnBrk="1" hangingPunct="1">
              <a:lnSpc>
                <a:spcPct val="90000"/>
              </a:lnSpc>
            </a:pPr>
            <a:r>
              <a:rPr lang="en-US" smtClean="0"/>
              <a:t>To reduce the effect of local scintillation place the units near the edge of the building</a:t>
            </a:r>
          </a:p>
        </p:txBody>
      </p:sp>
      <p:sp>
        <p:nvSpPr>
          <p:cNvPr id="140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40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6576E99-3481-45C1-ABE8-6071DFE77BD2}" type="slidenum">
              <a:rPr lang="en-US" smtClean="0"/>
              <a:pPr eaLnBrk="1" hangingPunct="1"/>
              <a:t>135</a:t>
            </a:fld>
            <a:endParaRPr lang="en-US"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mtClean="0"/>
              <a:t>Line of Sight</a:t>
            </a:r>
          </a:p>
        </p:txBody>
      </p:sp>
      <p:sp>
        <p:nvSpPr>
          <p:cNvPr id="141315" name="Rectangle 3"/>
          <p:cNvSpPr>
            <a:spLocks noGrp="1" noChangeArrowheads="1"/>
          </p:cNvSpPr>
          <p:nvPr>
            <p:ph idx="1"/>
          </p:nvPr>
        </p:nvSpPr>
        <p:spPr/>
        <p:txBody>
          <a:bodyPr/>
          <a:lstStyle/>
          <a:p>
            <a:pPr eaLnBrk="1" hangingPunct="1"/>
            <a:r>
              <a:rPr lang="en-US" smtClean="0"/>
              <a:t>The line of sight should clear any type of exhaust or heat producing surface by three to five meters</a:t>
            </a:r>
          </a:p>
          <a:p>
            <a:pPr eaLnBrk="1" hangingPunct="1"/>
            <a:r>
              <a:rPr lang="en-US" smtClean="0"/>
              <a:t>Vibration of the unit, if excessive, will also cause the link to fail due to movement of the beam</a:t>
            </a:r>
          </a:p>
        </p:txBody>
      </p:sp>
      <p:sp>
        <p:nvSpPr>
          <p:cNvPr id="141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2E8EDC-50C1-460E-BB09-8631FCFA2F8B}" type="slidenum">
              <a:rPr lang="en-US" smtClean="0"/>
              <a:pPr eaLnBrk="1" hangingPunct="1"/>
              <a:t>136</a:t>
            </a:fld>
            <a:endParaRPr lang="en-US" smtClean="0"/>
          </a:p>
        </p:txBody>
      </p:sp>
      <p:sp>
        <p:nvSpPr>
          <p:cNvPr id="1413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eaLnBrk="1" hangingPunct="1"/>
            <a:r>
              <a:rPr lang="en-US" smtClean="0"/>
              <a:t>Line of Sight</a:t>
            </a:r>
          </a:p>
        </p:txBody>
      </p:sp>
      <p:sp>
        <p:nvSpPr>
          <p:cNvPr id="142339" name="Content Placeholder 2"/>
          <p:cNvSpPr>
            <a:spLocks noGrp="1"/>
          </p:cNvSpPr>
          <p:nvPr>
            <p:ph idx="1"/>
          </p:nvPr>
        </p:nvSpPr>
        <p:spPr/>
        <p:txBody>
          <a:bodyPr/>
          <a:lstStyle/>
          <a:p>
            <a:pPr eaLnBrk="1" hangingPunct="1"/>
            <a:r>
              <a:rPr lang="en-US" smtClean="0"/>
              <a:t>Vibration producers include sources of fast but small movements, such as</a:t>
            </a:r>
          </a:p>
          <a:p>
            <a:pPr lvl="1" eaLnBrk="1" hangingPunct="1"/>
            <a:r>
              <a:rPr lang="en-US" smtClean="0"/>
              <a:t>Elevators</a:t>
            </a:r>
          </a:p>
          <a:p>
            <a:pPr lvl="1" eaLnBrk="1" hangingPunct="1"/>
            <a:r>
              <a:rPr lang="en-US" smtClean="0"/>
              <a:t>Compressors or other equipment</a:t>
            </a:r>
          </a:p>
          <a:p>
            <a:pPr lvl="1" eaLnBrk="1" hangingPunct="1"/>
            <a:r>
              <a:rPr lang="en-US" smtClean="0"/>
              <a:t>Nearby traffic</a:t>
            </a:r>
          </a:p>
          <a:p>
            <a:pPr eaLnBrk="1" hangingPunct="1"/>
            <a:r>
              <a:rPr lang="en-US" smtClean="0"/>
              <a:t>Movement of the entire building is a slower process, but this type of movement has produces larger changes in the location of the FSO unit</a:t>
            </a:r>
          </a:p>
        </p:txBody>
      </p:sp>
      <p:sp>
        <p:nvSpPr>
          <p:cNvPr id="142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42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4DA95-DEF9-4883-8E31-543A34722C08}" type="slidenum">
              <a:rPr lang="en-US" smtClean="0"/>
              <a:pPr eaLnBrk="1" hangingPunct="1"/>
              <a:t>137</a:t>
            </a:fld>
            <a:endParaRPr lang="en-US"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smtClean="0"/>
              <a:t>Line of Sight</a:t>
            </a:r>
          </a:p>
        </p:txBody>
      </p:sp>
      <p:sp>
        <p:nvSpPr>
          <p:cNvPr id="143363" name="Rectangle 3"/>
          <p:cNvSpPr>
            <a:spLocks noGrp="1" noChangeArrowheads="1"/>
          </p:cNvSpPr>
          <p:nvPr>
            <p:ph idx="1"/>
          </p:nvPr>
        </p:nvSpPr>
        <p:spPr/>
        <p:txBody>
          <a:bodyPr/>
          <a:lstStyle/>
          <a:p>
            <a:pPr eaLnBrk="1" hangingPunct="1"/>
            <a:r>
              <a:rPr lang="en-US" smtClean="0"/>
              <a:t>FSO links can also be affected by the receiver being blinded by the sun when these links are deployed East to West</a:t>
            </a:r>
          </a:p>
          <a:p>
            <a:pPr eaLnBrk="1" hangingPunct="1">
              <a:lnSpc>
                <a:spcPct val="90000"/>
              </a:lnSpc>
            </a:pPr>
            <a:r>
              <a:rPr lang="en-US" smtClean="0"/>
              <a:t>The problem occurs when the sun rests directly behind one of the units</a:t>
            </a:r>
          </a:p>
          <a:p>
            <a:pPr eaLnBrk="1" hangingPunct="1">
              <a:lnSpc>
                <a:spcPct val="90000"/>
              </a:lnSpc>
            </a:pPr>
            <a:r>
              <a:rPr lang="en-US" smtClean="0"/>
              <a:t>The sunlight beaming around the sides of the unit, prevents the unit at the other end from seeing the beam being sent to it</a:t>
            </a:r>
          </a:p>
        </p:txBody>
      </p:sp>
      <p:sp>
        <p:nvSpPr>
          <p:cNvPr id="143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921D83-3D51-4601-985D-036D54E33AEF}" type="slidenum">
              <a:rPr lang="en-US" smtClean="0"/>
              <a:pPr eaLnBrk="1" hangingPunct="1"/>
              <a:t>138</a:t>
            </a:fld>
            <a:endParaRPr lang="en-US" smtClean="0"/>
          </a:p>
        </p:txBody>
      </p:sp>
      <p:sp>
        <p:nvSpPr>
          <p:cNvPr id="1433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en-US" smtClean="0"/>
              <a:t>Line of Sight</a:t>
            </a:r>
          </a:p>
        </p:txBody>
      </p:sp>
      <p:sp>
        <p:nvSpPr>
          <p:cNvPr id="144387" name="Content Placeholder 2"/>
          <p:cNvSpPr>
            <a:spLocks noGrp="1"/>
          </p:cNvSpPr>
          <p:nvPr>
            <p:ph idx="1"/>
          </p:nvPr>
        </p:nvSpPr>
        <p:spPr/>
        <p:txBody>
          <a:bodyPr/>
          <a:lstStyle/>
          <a:p>
            <a:pPr eaLnBrk="1" hangingPunct="1">
              <a:lnSpc>
                <a:spcPct val="90000"/>
              </a:lnSpc>
            </a:pPr>
            <a:r>
              <a:rPr lang="en-US" smtClean="0"/>
              <a:t>This condition can also saturate the receiver’s electronics at the other end of the link</a:t>
            </a:r>
          </a:p>
        </p:txBody>
      </p:sp>
      <p:sp>
        <p:nvSpPr>
          <p:cNvPr id="144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44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F35A24-021A-427E-9883-343C6D750310}" type="slidenum">
              <a:rPr lang="en-US" smtClean="0"/>
              <a:pPr eaLnBrk="1" hangingPunct="1"/>
              <a:t>139</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cs typeface="Arial" pitchFamily="34" charset="0"/>
              </a:rPr>
              <a:t>Method of Operation</a:t>
            </a:r>
          </a:p>
        </p:txBody>
      </p:sp>
      <p:sp>
        <p:nvSpPr>
          <p:cNvPr id="16387" name="Rectangle 3"/>
          <p:cNvSpPr>
            <a:spLocks noGrp="1" noChangeArrowheads="1"/>
          </p:cNvSpPr>
          <p:nvPr>
            <p:ph idx="1"/>
          </p:nvPr>
        </p:nvSpPr>
        <p:spPr/>
        <p:txBody>
          <a:bodyPr/>
          <a:lstStyle/>
          <a:p>
            <a:pPr eaLnBrk="1" hangingPunct="1"/>
            <a:r>
              <a:rPr lang="en-US" smtClean="0"/>
              <a:t>The conversion is</a:t>
            </a:r>
          </a:p>
          <a:p>
            <a:pPr lvl="1" eaLnBrk="1" hangingPunct="1"/>
            <a:r>
              <a:rPr lang="en-US" smtClean="0"/>
              <a:t>1 radiant or rad = 57.3 degrees</a:t>
            </a:r>
          </a:p>
          <a:p>
            <a:pPr lvl="1" eaLnBrk="1" hangingPunct="1"/>
            <a:r>
              <a:rPr lang="en-US" smtClean="0"/>
              <a:t>1 milliradiant or mrad = 0.0573 degrees</a:t>
            </a:r>
          </a:p>
          <a:p>
            <a:pPr eaLnBrk="1" hangingPunct="1"/>
            <a:r>
              <a:rPr lang="en-US" smtClean="0">
                <a:cs typeface="Arial" pitchFamily="34" charset="0"/>
              </a:rPr>
              <a:t>A FSO system operates at layer 1 of the OSI model as a wireless repeater</a:t>
            </a:r>
          </a:p>
          <a:p>
            <a:pPr eaLnBrk="1" hangingPunct="1"/>
            <a:r>
              <a:rPr lang="en-US" smtClean="0">
                <a:cs typeface="Arial" pitchFamily="34" charset="0"/>
              </a:rPr>
              <a:t>Therefore, it can carry any of the higher layer protocols</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480538-6385-4F95-BEC4-45CC5B75CFC5}" type="slidenum">
              <a:rPr lang="en-US" smtClean="0"/>
              <a:pPr eaLnBrk="1" hangingPunct="1"/>
              <a:t>14</a:t>
            </a:fld>
            <a:endParaRPr lang="en-US" smtClean="0"/>
          </a:p>
        </p:txBody>
      </p:sp>
      <p:sp>
        <p:nvSpPr>
          <p:cNvPr id="163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Grp="1" noChangeArrowheads="1"/>
          </p:cNvSpPr>
          <p:nvPr>
            <p:ph type="title"/>
          </p:nvPr>
        </p:nvSpPr>
        <p:spPr/>
        <p:txBody>
          <a:bodyPr/>
          <a:lstStyle/>
          <a:p>
            <a:pPr eaLnBrk="1" hangingPunct="1"/>
            <a:r>
              <a:rPr lang="en-US" smtClean="0"/>
              <a:t>East-West Problem</a:t>
            </a:r>
          </a:p>
        </p:txBody>
      </p:sp>
      <p:pic>
        <p:nvPicPr>
          <p:cNvPr id="145411" name="Picture 8" descr="FSOEastWest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1319213"/>
            <a:ext cx="5967412" cy="4632325"/>
          </a:xfrm>
        </p:spPr>
      </p:pic>
      <p:sp>
        <p:nvSpPr>
          <p:cNvPr id="145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5ACFB4-85E4-48EB-A0A0-651A596EA0E1}" type="slidenum">
              <a:rPr lang="en-US" smtClean="0"/>
              <a:pPr eaLnBrk="1" hangingPunct="1"/>
              <a:t>140</a:t>
            </a:fld>
            <a:endParaRPr lang="en-US" smtClean="0"/>
          </a:p>
        </p:txBody>
      </p:sp>
      <p:sp>
        <p:nvSpPr>
          <p:cNvPr id="1454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title"/>
          </p:nvPr>
        </p:nvSpPr>
        <p:spPr/>
        <p:txBody>
          <a:bodyPr/>
          <a:lstStyle/>
          <a:p>
            <a:pPr eaLnBrk="1" hangingPunct="1"/>
            <a:r>
              <a:rPr lang="en-US" smtClean="0"/>
              <a:t>East-West Problem</a:t>
            </a:r>
          </a:p>
        </p:txBody>
      </p:sp>
      <p:pic>
        <p:nvPicPr>
          <p:cNvPr id="146435" name="Picture 8" descr="FSOEastWest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8" y="1370013"/>
            <a:ext cx="5784850" cy="4491037"/>
          </a:xfrm>
        </p:spPr>
      </p:pic>
      <p:sp>
        <p:nvSpPr>
          <p:cNvPr id="146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069303-F9A9-4599-A698-EC5A1B67224D}" type="slidenum">
              <a:rPr lang="en-US" smtClean="0"/>
              <a:pPr eaLnBrk="1" hangingPunct="1"/>
              <a:t>141</a:t>
            </a:fld>
            <a:endParaRPr lang="en-US" smtClean="0"/>
          </a:p>
        </p:txBody>
      </p:sp>
      <p:sp>
        <p:nvSpPr>
          <p:cNvPr id="1464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smtClean="0"/>
              <a:t>Line of Sight</a:t>
            </a:r>
          </a:p>
        </p:txBody>
      </p:sp>
      <p:sp>
        <p:nvSpPr>
          <p:cNvPr id="147459" name="Rectangle 3"/>
          <p:cNvSpPr>
            <a:spLocks noGrp="1" noChangeArrowheads="1"/>
          </p:cNvSpPr>
          <p:nvPr>
            <p:ph idx="1"/>
          </p:nvPr>
        </p:nvSpPr>
        <p:spPr/>
        <p:txBody>
          <a:bodyPr/>
          <a:lstStyle/>
          <a:p>
            <a:pPr eaLnBrk="1" hangingPunct="1">
              <a:lnSpc>
                <a:spcPct val="90000"/>
              </a:lnSpc>
            </a:pPr>
            <a:r>
              <a:rPr lang="en-US" smtClean="0"/>
              <a:t>To mitigate, but not solve, this problem optical filters can be placed over the lens or a radio frequency backup unit can be provided with the FSO system</a:t>
            </a:r>
          </a:p>
          <a:p>
            <a:pPr eaLnBrk="1" hangingPunct="1">
              <a:lnSpc>
                <a:spcPct val="90000"/>
              </a:lnSpc>
            </a:pPr>
            <a:r>
              <a:rPr lang="en-US" smtClean="0"/>
              <a:t>The other alternative is to just tolerate the condition, as it only occurs for a few minutes each day a few days a year</a:t>
            </a:r>
          </a:p>
          <a:p>
            <a:pPr eaLnBrk="1" hangingPunct="1">
              <a:lnSpc>
                <a:spcPct val="90000"/>
              </a:lnSpc>
            </a:pPr>
            <a:r>
              <a:rPr lang="en-US" smtClean="0"/>
              <a:t>This can bring the link down for up to five minutes on the days when this occurs</a:t>
            </a:r>
          </a:p>
        </p:txBody>
      </p:sp>
      <p:sp>
        <p:nvSpPr>
          <p:cNvPr id="147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D3C78C-CF99-4DFF-A6C6-116FA52D6D45}" type="slidenum">
              <a:rPr lang="en-US" smtClean="0"/>
              <a:pPr eaLnBrk="1" hangingPunct="1"/>
              <a:t>142</a:t>
            </a:fld>
            <a:endParaRPr lang="en-US" smtClean="0"/>
          </a:p>
        </p:txBody>
      </p:sp>
      <p:sp>
        <p:nvSpPr>
          <p:cNvPr id="1474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eaLnBrk="1" hangingPunct="1"/>
            <a:r>
              <a:rPr lang="en-US" smtClean="0"/>
              <a:t>Line of Sight</a:t>
            </a:r>
          </a:p>
        </p:txBody>
      </p:sp>
      <p:sp>
        <p:nvSpPr>
          <p:cNvPr id="148483" name="Content Placeholder 2"/>
          <p:cNvSpPr>
            <a:spLocks noGrp="1"/>
          </p:cNvSpPr>
          <p:nvPr>
            <p:ph idx="1"/>
          </p:nvPr>
        </p:nvSpPr>
        <p:spPr/>
        <p:txBody>
          <a:bodyPr/>
          <a:lstStyle/>
          <a:p>
            <a:pPr eaLnBrk="1" hangingPunct="1">
              <a:lnSpc>
                <a:spcPct val="90000"/>
              </a:lnSpc>
            </a:pPr>
            <a:r>
              <a:rPr lang="en-US" smtClean="0"/>
              <a:t>Light reflected into the units can also cause a similar problem</a:t>
            </a:r>
          </a:p>
          <a:p>
            <a:pPr eaLnBrk="1" hangingPunct="1">
              <a:lnSpc>
                <a:spcPct val="90000"/>
              </a:lnSpc>
            </a:pPr>
            <a:r>
              <a:rPr lang="en-US" smtClean="0"/>
              <a:t>This may be an issue in areas where the building are covered in glass designed to reflect sunlight</a:t>
            </a:r>
          </a:p>
          <a:p>
            <a:pPr eaLnBrk="1" hangingPunct="1">
              <a:lnSpc>
                <a:spcPct val="90000"/>
              </a:lnSpc>
            </a:pPr>
            <a:r>
              <a:rPr lang="en-US" smtClean="0"/>
              <a:t>Moving and static objects can come and go, as can your line of sight</a:t>
            </a:r>
          </a:p>
        </p:txBody>
      </p:sp>
      <p:sp>
        <p:nvSpPr>
          <p:cNvPr id="148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48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E112C0-C211-4BC0-93F5-C9B782C20EF0}" type="slidenum">
              <a:rPr lang="en-US" smtClean="0"/>
              <a:pPr eaLnBrk="1" hangingPunct="1"/>
              <a:t>143</a:t>
            </a:fld>
            <a:endParaRPr lang="en-US"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smtClean="0"/>
              <a:t>Line of Sight</a:t>
            </a:r>
          </a:p>
        </p:txBody>
      </p:sp>
      <p:sp>
        <p:nvSpPr>
          <p:cNvPr id="149507" name="Rectangle 3"/>
          <p:cNvSpPr>
            <a:spLocks noGrp="1" noChangeArrowheads="1"/>
          </p:cNvSpPr>
          <p:nvPr>
            <p:ph idx="1"/>
          </p:nvPr>
        </p:nvSpPr>
        <p:spPr/>
        <p:txBody>
          <a:bodyPr/>
          <a:lstStyle/>
          <a:p>
            <a:pPr eaLnBrk="1" hangingPunct="1"/>
            <a:r>
              <a:rPr lang="en-US" smtClean="0"/>
              <a:t>There are an unending supply of moving and static objects, such as flags, loading cranes, trees, snow buildup, and flocks of birds roosting</a:t>
            </a:r>
          </a:p>
          <a:p>
            <a:pPr eaLnBrk="1" hangingPunct="1"/>
            <a:r>
              <a:rPr lang="en-US" smtClean="0"/>
              <a:t>There is little that can be done about this, except to maintain an adequate height over those obstructions observed to exist today and which may grow up into the line of sight in the future</a:t>
            </a:r>
          </a:p>
        </p:txBody>
      </p:sp>
      <p:sp>
        <p:nvSpPr>
          <p:cNvPr id="149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7A9B68-385E-4EE8-B845-A24A7AF37A67}" type="slidenum">
              <a:rPr lang="en-US" smtClean="0"/>
              <a:pPr eaLnBrk="1" hangingPunct="1"/>
              <a:t>144</a:t>
            </a:fld>
            <a:endParaRPr lang="en-US" smtClean="0"/>
          </a:p>
        </p:txBody>
      </p:sp>
      <p:sp>
        <p:nvSpPr>
          <p:cNvPr id="1495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mtClean="0"/>
              <a:t>Equipment Mounting</a:t>
            </a:r>
          </a:p>
        </p:txBody>
      </p:sp>
      <p:sp>
        <p:nvSpPr>
          <p:cNvPr id="150531" name="Rectangle 3"/>
          <p:cNvSpPr>
            <a:spLocks noGrp="1" noChangeArrowheads="1"/>
          </p:cNvSpPr>
          <p:nvPr>
            <p:ph idx="1"/>
          </p:nvPr>
        </p:nvSpPr>
        <p:spPr/>
        <p:txBody>
          <a:bodyPr/>
          <a:lstStyle/>
          <a:p>
            <a:pPr eaLnBrk="1" hangingPunct="1"/>
            <a:r>
              <a:rPr lang="en-US" smtClean="0"/>
              <a:t>There are two places where FSO equipment can be mounted</a:t>
            </a:r>
          </a:p>
          <a:p>
            <a:pPr lvl="1" eaLnBrk="1" hangingPunct="1"/>
            <a:r>
              <a:rPr lang="en-US" smtClean="0"/>
              <a:t>Outside</a:t>
            </a:r>
          </a:p>
          <a:p>
            <a:pPr lvl="1" eaLnBrk="1" hangingPunct="1"/>
            <a:r>
              <a:rPr lang="en-US" smtClean="0"/>
              <a:t>Inside</a:t>
            </a:r>
          </a:p>
          <a:p>
            <a:pPr eaLnBrk="1" hangingPunct="1"/>
            <a:r>
              <a:rPr lang="en-US" smtClean="0"/>
              <a:t>There are issues related to both locations</a:t>
            </a:r>
          </a:p>
          <a:p>
            <a:pPr eaLnBrk="1" hangingPunct="1"/>
            <a:r>
              <a:rPr lang="en-US" smtClean="0"/>
              <a:t>Regardless of the location the equipment used to establish a FSO link must be absolutely rigid</a:t>
            </a:r>
          </a:p>
        </p:txBody>
      </p:sp>
      <p:sp>
        <p:nvSpPr>
          <p:cNvPr id="150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9F1F35-7849-4C87-BD53-FAD0324A0F2C}" type="slidenum">
              <a:rPr lang="en-US" smtClean="0"/>
              <a:pPr eaLnBrk="1" hangingPunct="1"/>
              <a:t>145</a:t>
            </a:fld>
            <a:endParaRPr lang="en-US" smtClean="0"/>
          </a:p>
        </p:txBody>
      </p:sp>
      <p:sp>
        <p:nvSpPr>
          <p:cNvPr id="1505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eaLnBrk="1" hangingPunct="1"/>
            <a:r>
              <a:rPr lang="en-US" smtClean="0"/>
              <a:t>Equipment Mounting</a:t>
            </a:r>
          </a:p>
        </p:txBody>
      </p:sp>
      <p:sp>
        <p:nvSpPr>
          <p:cNvPr id="151555" name="Content Placeholder 2"/>
          <p:cNvSpPr>
            <a:spLocks noGrp="1"/>
          </p:cNvSpPr>
          <p:nvPr>
            <p:ph idx="1"/>
          </p:nvPr>
        </p:nvSpPr>
        <p:spPr/>
        <p:txBody>
          <a:bodyPr/>
          <a:lstStyle/>
          <a:p>
            <a:pPr eaLnBrk="1" hangingPunct="1"/>
            <a:r>
              <a:rPr lang="en-US" smtClean="0"/>
              <a:t>As the beam widths of these signals are quite narrow, any movement of the device transmitting or receiving this beam will cause the signal to drop or fail completely</a:t>
            </a:r>
          </a:p>
          <a:p>
            <a:pPr eaLnBrk="1" hangingPunct="1"/>
            <a:r>
              <a:rPr lang="en-US" smtClean="0"/>
              <a:t>Recall the millirad from above</a:t>
            </a:r>
          </a:p>
          <a:p>
            <a:pPr eaLnBrk="1" hangingPunct="1"/>
            <a:r>
              <a:rPr lang="en-US" smtClean="0"/>
              <a:t>Misalignment of 1 millirad will case the beam to shift by one meter at 1,000 meters</a:t>
            </a:r>
          </a:p>
        </p:txBody>
      </p:sp>
      <p:sp>
        <p:nvSpPr>
          <p:cNvPr id="151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51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1A8E56-9F50-404B-ADDC-6892BECA457E}" type="slidenum">
              <a:rPr lang="en-US" smtClean="0"/>
              <a:pPr eaLnBrk="1" hangingPunct="1"/>
              <a:t>146</a:t>
            </a:fld>
            <a:endParaRPr lang="en-US"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mtClean="0"/>
              <a:t>Equipment Mounting</a:t>
            </a:r>
          </a:p>
        </p:txBody>
      </p:sp>
      <p:sp>
        <p:nvSpPr>
          <p:cNvPr id="152579" name="Rectangle 3"/>
          <p:cNvSpPr>
            <a:spLocks noGrp="1" noChangeArrowheads="1"/>
          </p:cNvSpPr>
          <p:nvPr>
            <p:ph idx="1"/>
          </p:nvPr>
        </p:nvSpPr>
        <p:spPr/>
        <p:txBody>
          <a:bodyPr/>
          <a:lstStyle/>
          <a:p>
            <a:pPr eaLnBrk="1" hangingPunct="1"/>
            <a:r>
              <a:rPr lang="en-US" smtClean="0"/>
              <a:t>This need for rigidity means towers are a poor choice for mounting as they sway too easily</a:t>
            </a:r>
          </a:p>
          <a:p>
            <a:pPr eaLnBrk="1" hangingPunct="1"/>
            <a:r>
              <a:rPr lang="en-US" smtClean="0"/>
              <a:t>A tower is generally considered to be anything over 1 meter or so in this application</a:t>
            </a:r>
          </a:p>
          <a:p>
            <a:pPr eaLnBrk="1" hangingPunct="1"/>
            <a:r>
              <a:rPr lang="en-US" smtClean="0"/>
              <a:t>Whatever the unit is mounted to, that surface must remain rigid over time</a:t>
            </a:r>
          </a:p>
        </p:txBody>
      </p:sp>
      <p:sp>
        <p:nvSpPr>
          <p:cNvPr id="152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7869C1-FD82-46FB-942E-1FB1298988AA}" type="slidenum">
              <a:rPr lang="en-US" smtClean="0"/>
              <a:pPr eaLnBrk="1" hangingPunct="1"/>
              <a:t>147</a:t>
            </a:fld>
            <a:endParaRPr lang="en-US" smtClean="0"/>
          </a:p>
        </p:txBody>
      </p:sp>
      <p:sp>
        <p:nvSpPr>
          <p:cNvPr id="1525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smtClean="0"/>
              <a:t>Equipment Mounting Outside</a:t>
            </a:r>
          </a:p>
        </p:txBody>
      </p:sp>
      <p:sp>
        <p:nvSpPr>
          <p:cNvPr id="153603" name="Rectangle 3"/>
          <p:cNvSpPr>
            <a:spLocks noGrp="1" noChangeArrowheads="1"/>
          </p:cNvSpPr>
          <p:nvPr>
            <p:ph idx="1"/>
          </p:nvPr>
        </p:nvSpPr>
        <p:spPr/>
        <p:txBody>
          <a:bodyPr/>
          <a:lstStyle/>
          <a:p>
            <a:pPr eaLnBrk="1" hangingPunct="1">
              <a:lnSpc>
                <a:spcPct val="90000"/>
              </a:lnSpc>
            </a:pPr>
            <a:r>
              <a:rPr lang="en-US" smtClean="0"/>
              <a:t>When mounting FSO equipment outside there are several issues to consider</a:t>
            </a:r>
          </a:p>
          <a:p>
            <a:pPr eaLnBrk="1" hangingPunct="1">
              <a:lnSpc>
                <a:spcPct val="90000"/>
              </a:lnSpc>
            </a:pPr>
            <a:r>
              <a:rPr lang="en-US" smtClean="0"/>
              <a:t>These are</a:t>
            </a:r>
          </a:p>
          <a:p>
            <a:pPr lvl="1" eaLnBrk="1" hangingPunct="1">
              <a:lnSpc>
                <a:spcPct val="90000"/>
              </a:lnSpc>
            </a:pPr>
            <a:r>
              <a:rPr lang="en-US" smtClean="0"/>
              <a:t>Permits</a:t>
            </a:r>
          </a:p>
          <a:p>
            <a:pPr lvl="1" eaLnBrk="1" hangingPunct="1">
              <a:lnSpc>
                <a:spcPct val="90000"/>
              </a:lnSpc>
            </a:pPr>
            <a:r>
              <a:rPr lang="en-US" smtClean="0"/>
              <a:t>Roof access rights</a:t>
            </a:r>
          </a:p>
          <a:p>
            <a:pPr lvl="1" eaLnBrk="1" hangingPunct="1">
              <a:lnSpc>
                <a:spcPct val="90000"/>
              </a:lnSpc>
            </a:pPr>
            <a:r>
              <a:rPr lang="en-US" smtClean="0"/>
              <a:t>Physical access</a:t>
            </a:r>
          </a:p>
          <a:p>
            <a:pPr lvl="1" eaLnBrk="1" hangingPunct="1">
              <a:lnSpc>
                <a:spcPct val="90000"/>
              </a:lnSpc>
            </a:pPr>
            <a:r>
              <a:rPr lang="en-US" smtClean="0"/>
              <a:t>Mounting options</a:t>
            </a:r>
          </a:p>
        </p:txBody>
      </p:sp>
      <p:sp>
        <p:nvSpPr>
          <p:cNvPr id="153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B07D62-F802-4FBF-BBE2-758E123C0955}" type="slidenum">
              <a:rPr lang="en-US" smtClean="0"/>
              <a:pPr eaLnBrk="1" hangingPunct="1"/>
              <a:t>148</a:t>
            </a:fld>
            <a:endParaRPr lang="en-US" smtClean="0"/>
          </a:p>
        </p:txBody>
      </p:sp>
      <p:sp>
        <p:nvSpPr>
          <p:cNvPr id="1536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eaLnBrk="1" hangingPunct="1"/>
            <a:r>
              <a:rPr lang="en-US" smtClean="0"/>
              <a:t>Equipment Mounting Outside</a:t>
            </a:r>
          </a:p>
        </p:txBody>
      </p:sp>
      <p:sp>
        <p:nvSpPr>
          <p:cNvPr id="154627" name="Content Placeholder 2"/>
          <p:cNvSpPr>
            <a:spLocks noGrp="1"/>
          </p:cNvSpPr>
          <p:nvPr>
            <p:ph idx="1"/>
          </p:nvPr>
        </p:nvSpPr>
        <p:spPr/>
        <p:txBody>
          <a:bodyPr/>
          <a:lstStyle/>
          <a:p>
            <a:pPr eaLnBrk="1" hangingPunct="1">
              <a:lnSpc>
                <a:spcPct val="90000"/>
              </a:lnSpc>
            </a:pPr>
            <a:r>
              <a:rPr lang="en-US" smtClean="0"/>
              <a:t>Depending on the jurisdiction a permit may be required before a device is attached to the outside of a building</a:t>
            </a:r>
          </a:p>
          <a:p>
            <a:pPr eaLnBrk="1" hangingPunct="1">
              <a:lnSpc>
                <a:spcPct val="90000"/>
              </a:lnSpc>
            </a:pPr>
            <a:r>
              <a:rPr lang="en-US" smtClean="0"/>
              <a:t>As permits come from governments, they usually take time to acquire</a:t>
            </a:r>
          </a:p>
          <a:p>
            <a:pPr eaLnBrk="1" hangingPunct="1"/>
            <a:r>
              <a:rPr lang="en-US" smtClean="0"/>
              <a:t>In some cases an engineer may have to be consulted to determine the suitability of the mounting method before such as permit is granted</a:t>
            </a:r>
          </a:p>
        </p:txBody>
      </p:sp>
      <p:sp>
        <p:nvSpPr>
          <p:cNvPr id="154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54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A6CD99-91C2-47F0-9EC8-4F9B31563040}" type="slidenum">
              <a:rPr lang="en-US" smtClean="0"/>
              <a:pPr eaLnBrk="1" hangingPunct="1"/>
              <a:t>149</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Method of Operation</a:t>
            </a:r>
          </a:p>
        </p:txBody>
      </p:sp>
      <p:sp>
        <p:nvSpPr>
          <p:cNvPr id="17411" name="Content Placeholder 2"/>
          <p:cNvSpPr>
            <a:spLocks noGrp="1"/>
          </p:cNvSpPr>
          <p:nvPr>
            <p:ph idx="1"/>
          </p:nvPr>
        </p:nvSpPr>
        <p:spPr/>
        <p:txBody>
          <a:bodyPr/>
          <a:lstStyle/>
          <a:p>
            <a:pPr eaLnBrk="1" hangingPunct="1">
              <a:lnSpc>
                <a:spcPct val="90000"/>
              </a:lnSpc>
            </a:pPr>
            <a:r>
              <a:rPr lang="en-US" smtClean="0">
                <a:cs typeface="Arial" pitchFamily="34" charset="0"/>
              </a:rPr>
              <a:t>In these systems, when they are sending data, the logical one is represented by a narrow pulse of optical energy and the logical zero by no energy</a:t>
            </a:r>
            <a:endParaRPr lang="en-US" smtClean="0"/>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560D91-1D42-4A82-A6BB-AB7097C9D19D}"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mtClean="0"/>
              <a:t>Equipment Mounting Outside</a:t>
            </a:r>
          </a:p>
        </p:txBody>
      </p:sp>
      <p:sp>
        <p:nvSpPr>
          <p:cNvPr id="155651" name="Rectangle 3"/>
          <p:cNvSpPr>
            <a:spLocks noGrp="1" noChangeArrowheads="1"/>
          </p:cNvSpPr>
          <p:nvPr>
            <p:ph idx="1"/>
          </p:nvPr>
        </p:nvSpPr>
        <p:spPr/>
        <p:txBody>
          <a:bodyPr/>
          <a:lstStyle/>
          <a:p>
            <a:pPr eaLnBrk="1" hangingPunct="1"/>
            <a:r>
              <a:rPr lang="en-US" smtClean="0"/>
              <a:t>Most building owners charge for access to the roof or exterior of the building, if the lease does not grant this</a:t>
            </a:r>
          </a:p>
          <a:p>
            <a:pPr eaLnBrk="1" hangingPunct="1"/>
            <a:r>
              <a:rPr lang="en-US" smtClean="0"/>
              <a:t>Connections will have to be made to the FSO equipment to carry the data signal and power to it</a:t>
            </a:r>
          </a:p>
          <a:p>
            <a:pPr eaLnBrk="1" hangingPunct="1"/>
            <a:r>
              <a:rPr lang="en-US" smtClean="0"/>
              <a:t>Be sure this is possible for the location on the building that is selected</a:t>
            </a:r>
          </a:p>
        </p:txBody>
      </p:sp>
      <p:sp>
        <p:nvSpPr>
          <p:cNvPr id="155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9AEDE23-A169-42B2-8E49-38A24DC8C148}" type="slidenum">
              <a:rPr lang="en-US" smtClean="0"/>
              <a:pPr eaLnBrk="1" hangingPunct="1"/>
              <a:t>150</a:t>
            </a:fld>
            <a:endParaRPr lang="en-US" smtClean="0"/>
          </a:p>
        </p:txBody>
      </p:sp>
      <p:sp>
        <p:nvSpPr>
          <p:cNvPr id="1556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eaLnBrk="1" hangingPunct="1"/>
            <a:r>
              <a:rPr lang="en-US" smtClean="0"/>
              <a:t>Equipment Mounting Outside</a:t>
            </a:r>
          </a:p>
        </p:txBody>
      </p:sp>
      <p:sp>
        <p:nvSpPr>
          <p:cNvPr id="156675" name="Content Placeholder 2"/>
          <p:cNvSpPr>
            <a:spLocks noGrp="1"/>
          </p:cNvSpPr>
          <p:nvPr>
            <p:ph idx="1"/>
          </p:nvPr>
        </p:nvSpPr>
        <p:spPr/>
        <p:txBody>
          <a:bodyPr/>
          <a:lstStyle/>
          <a:p>
            <a:pPr eaLnBrk="1" hangingPunct="1">
              <a:lnSpc>
                <a:spcPct val="90000"/>
              </a:lnSpc>
            </a:pPr>
            <a:r>
              <a:rPr lang="en-US" smtClean="0"/>
              <a:t>FSO systems can be mounted one of two ways when installed outside</a:t>
            </a:r>
          </a:p>
          <a:p>
            <a:pPr lvl="1" eaLnBrk="1" hangingPunct="1">
              <a:lnSpc>
                <a:spcPct val="90000"/>
              </a:lnSpc>
            </a:pPr>
            <a:r>
              <a:rPr lang="en-US" smtClean="0"/>
              <a:t>Penetrating</a:t>
            </a:r>
          </a:p>
          <a:p>
            <a:pPr lvl="1" eaLnBrk="1" hangingPunct="1">
              <a:lnSpc>
                <a:spcPct val="90000"/>
              </a:lnSpc>
            </a:pPr>
            <a:r>
              <a:rPr lang="en-US" smtClean="0"/>
              <a:t>Non-Penetrating</a:t>
            </a:r>
          </a:p>
          <a:p>
            <a:pPr eaLnBrk="1" hangingPunct="1">
              <a:lnSpc>
                <a:spcPct val="90000"/>
              </a:lnSpc>
            </a:pPr>
            <a:r>
              <a:rPr lang="en-US" smtClean="0"/>
              <a:t>In a penetrating type of mount the unit or the unit’s mount is bolted to the building one place or the other</a:t>
            </a:r>
          </a:p>
        </p:txBody>
      </p:sp>
      <p:sp>
        <p:nvSpPr>
          <p:cNvPr id="156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56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94105E-B6C1-4AE8-AB6E-8841BF1DB845}" type="slidenum">
              <a:rPr lang="en-US" smtClean="0"/>
              <a:pPr eaLnBrk="1" hangingPunct="1"/>
              <a:t>151</a:t>
            </a:fld>
            <a:endParaRPr lang="en-US"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mtClean="0"/>
              <a:t>Equipment Mounting Outside</a:t>
            </a:r>
          </a:p>
        </p:txBody>
      </p:sp>
      <p:sp>
        <p:nvSpPr>
          <p:cNvPr id="157699" name="Rectangle 3"/>
          <p:cNvSpPr>
            <a:spLocks noGrp="1" noChangeArrowheads="1"/>
          </p:cNvSpPr>
          <p:nvPr>
            <p:ph idx="1"/>
          </p:nvPr>
        </p:nvSpPr>
        <p:spPr/>
        <p:txBody>
          <a:bodyPr/>
          <a:lstStyle/>
          <a:p>
            <a:pPr eaLnBrk="1" hangingPunct="1">
              <a:lnSpc>
                <a:spcPct val="90000"/>
              </a:lnSpc>
            </a:pPr>
            <a:r>
              <a:rPr lang="en-US" smtClean="0"/>
              <a:t>For a non-penetrating mount, weight of some type is used to keep the unit still</a:t>
            </a:r>
          </a:p>
          <a:p>
            <a:pPr eaLnBrk="1" hangingPunct="1">
              <a:lnSpc>
                <a:spcPct val="90000"/>
              </a:lnSpc>
            </a:pPr>
            <a:r>
              <a:rPr lang="en-US" smtClean="0"/>
              <a:t>Sand, water, and concrete blocks are commonly used for this</a:t>
            </a:r>
          </a:p>
          <a:p>
            <a:pPr eaLnBrk="1" hangingPunct="1">
              <a:lnSpc>
                <a:spcPct val="90000"/>
              </a:lnSpc>
            </a:pPr>
            <a:r>
              <a:rPr lang="en-US" smtClean="0"/>
              <a:t>No matter how it is mounted, keep the unit high enough that people working do not block the signal</a:t>
            </a:r>
          </a:p>
        </p:txBody>
      </p:sp>
      <p:sp>
        <p:nvSpPr>
          <p:cNvPr id="157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BE2AB0-580A-47A1-8DE2-263A87A25124}" type="slidenum">
              <a:rPr lang="en-US" smtClean="0"/>
              <a:pPr eaLnBrk="1" hangingPunct="1"/>
              <a:t>152</a:t>
            </a:fld>
            <a:endParaRPr lang="en-US" smtClean="0"/>
          </a:p>
        </p:txBody>
      </p:sp>
      <p:sp>
        <p:nvSpPr>
          <p:cNvPr id="1577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a:spLocks noGrp="1" noChangeArrowheads="1"/>
          </p:cNvSpPr>
          <p:nvPr>
            <p:ph type="title"/>
          </p:nvPr>
        </p:nvSpPr>
        <p:spPr/>
        <p:txBody>
          <a:bodyPr/>
          <a:lstStyle/>
          <a:p>
            <a:pPr eaLnBrk="1" hangingPunct="1"/>
            <a:r>
              <a:rPr lang="en-US" smtClean="0"/>
              <a:t>Penetrating Mount</a:t>
            </a:r>
          </a:p>
        </p:txBody>
      </p:sp>
      <p:pic>
        <p:nvPicPr>
          <p:cNvPr id="1587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723" t="8955" r="25368" b="11940"/>
          <a:stretch>
            <a:fillRect/>
          </a:stretch>
        </p:blipFill>
        <p:spPr>
          <a:xfrm>
            <a:off x="2368550" y="1311275"/>
            <a:ext cx="4418013" cy="4605338"/>
          </a:xfrm>
        </p:spPr>
      </p:pic>
      <p:sp>
        <p:nvSpPr>
          <p:cNvPr id="158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CFE41B4-DFF9-4A3D-8032-AABA4BBBC0C7}" type="slidenum">
              <a:rPr lang="en-US" smtClean="0"/>
              <a:pPr eaLnBrk="1" hangingPunct="1"/>
              <a:t>153</a:t>
            </a:fld>
            <a:endParaRPr lang="en-US" smtClean="0"/>
          </a:p>
        </p:txBody>
      </p:sp>
      <p:sp>
        <p:nvSpPr>
          <p:cNvPr id="15872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Grp="1" noChangeArrowheads="1"/>
          </p:cNvSpPr>
          <p:nvPr>
            <p:ph type="title"/>
          </p:nvPr>
        </p:nvSpPr>
        <p:spPr/>
        <p:txBody>
          <a:bodyPr/>
          <a:lstStyle/>
          <a:p>
            <a:pPr eaLnBrk="1" hangingPunct="1"/>
            <a:r>
              <a:rPr lang="en-US" smtClean="0"/>
              <a:t>Penetrating Mount</a:t>
            </a:r>
          </a:p>
        </p:txBody>
      </p:sp>
      <p:pic>
        <p:nvPicPr>
          <p:cNvPr id="15974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343" t="8955" r="13057" b="13432"/>
          <a:stretch>
            <a:fillRect/>
          </a:stretch>
        </p:blipFill>
        <p:spPr>
          <a:xfrm>
            <a:off x="2713038" y="1246188"/>
            <a:ext cx="3859212" cy="4868862"/>
          </a:xfrm>
        </p:spPr>
      </p:pic>
      <p:sp>
        <p:nvSpPr>
          <p:cNvPr id="159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145AFB-4260-4DF9-A157-48A11FAC765C}" type="slidenum">
              <a:rPr lang="en-US" smtClean="0"/>
              <a:pPr eaLnBrk="1" hangingPunct="1"/>
              <a:t>154</a:t>
            </a:fld>
            <a:endParaRPr lang="en-US" smtClean="0"/>
          </a:p>
        </p:txBody>
      </p:sp>
      <p:sp>
        <p:nvSpPr>
          <p:cNvPr id="15974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smtClean="0"/>
              <a:t>Non-Penetrating Mount</a:t>
            </a:r>
          </a:p>
        </p:txBody>
      </p:sp>
      <p:pic>
        <p:nvPicPr>
          <p:cNvPr id="160771" name="Picture 4" descr="FSOMountConcre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8438" y="1309688"/>
            <a:ext cx="6397625" cy="4865687"/>
          </a:xfrm>
        </p:spPr>
      </p:pic>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980961-5717-4B97-A7B7-D08A86808C80}" type="slidenum">
              <a:rPr lang="en-US" smtClean="0"/>
              <a:pPr eaLnBrk="1" hangingPunct="1"/>
              <a:t>155</a:t>
            </a:fld>
            <a:endParaRPr lang="en-US" smtClean="0"/>
          </a:p>
        </p:txBody>
      </p:sp>
      <p:sp>
        <p:nvSpPr>
          <p:cNvPr id="160773" name="Oval 7"/>
          <p:cNvSpPr>
            <a:spLocks noChangeArrowheads="1"/>
          </p:cNvSpPr>
          <p:nvPr/>
        </p:nvSpPr>
        <p:spPr bwMode="auto">
          <a:xfrm rot="-3348435">
            <a:off x="2977357" y="2699544"/>
            <a:ext cx="1849437" cy="3254375"/>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74" name="Text Box 8"/>
          <p:cNvSpPr txBox="1">
            <a:spLocks noChangeArrowheads="1"/>
          </p:cNvSpPr>
          <p:nvPr/>
        </p:nvSpPr>
        <p:spPr bwMode="auto">
          <a:xfrm>
            <a:off x="381000" y="1752600"/>
            <a:ext cx="1905000" cy="83185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a:latin typeface="Times New Roman" pitchFamily="18" charset="0"/>
              </a:rPr>
              <a:t>Concrete Blocks</a:t>
            </a:r>
          </a:p>
        </p:txBody>
      </p:sp>
      <p:sp>
        <p:nvSpPr>
          <p:cNvPr id="160775" name="Line 9"/>
          <p:cNvSpPr>
            <a:spLocks noChangeShapeType="1"/>
          </p:cNvSpPr>
          <p:nvPr/>
        </p:nvSpPr>
        <p:spPr bwMode="auto">
          <a:xfrm>
            <a:off x="1593850" y="2695575"/>
            <a:ext cx="828675" cy="65722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0776"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mtClean="0"/>
              <a:t>Non-Penetrating Mount</a:t>
            </a:r>
          </a:p>
        </p:txBody>
      </p:sp>
      <p:pic>
        <p:nvPicPr>
          <p:cNvPr id="161795" name="Picture 4" descr="Princeston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3900" y="1273175"/>
            <a:ext cx="5384800" cy="4794250"/>
          </a:xfrm>
        </p:spPr>
      </p:pic>
      <p:sp>
        <p:nvSpPr>
          <p:cNvPr id="161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FFB406-CEE5-4000-97A9-A3E85CB46E7F}" type="slidenum">
              <a:rPr lang="en-US" smtClean="0"/>
              <a:pPr eaLnBrk="1" hangingPunct="1"/>
              <a:t>156</a:t>
            </a:fld>
            <a:endParaRPr lang="en-US" smtClean="0"/>
          </a:p>
        </p:txBody>
      </p:sp>
      <p:sp>
        <p:nvSpPr>
          <p:cNvPr id="161797" name="Oval 6"/>
          <p:cNvSpPr>
            <a:spLocks noChangeArrowheads="1"/>
          </p:cNvSpPr>
          <p:nvPr/>
        </p:nvSpPr>
        <p:spPr bwMode="auto">
          <a:xfrm rot="-6391355">
            <a:off x="4458494" y="3467894"/>
            <a:ext cx="1849437" cy="3254375"/>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1798" name="Text Box 7"/>
          <p:cNvSpPr txBox="1">
            <a:spLocks noChangeArrowheads="1"/>
          </p:cNvSpPr>
          <p:nvPr/>
        </p:nvSpPr>
        <p:spPr bwMode="auto">
          <a:xfrm>
            <a:off x="857250" y="3657600"/>
            <a:ext cx="1905000" cy="83185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a:latin typeface="Times New Roman" pitchFamily="18" charset="0"/>
              </a:rPr>
              <a:t>Concrete Blocks</a:t>
            </a:r>
          </a:p>
        </p:txBody>
      </p:sp>
      <p:sp>
        <p:nvSpPr>
          <p:cNvPr id="161799" name="Line 8"/>
          <p:cNvSpPr>
            <a:spLocks noChangeShapeType="1"/>
          </p:cNvSpPr>
          <p:nvPr/>
        </p:nvSpPr>
        <p:spPr bwMode="auto">
          <a:xfrm>
            <a:off x="2835275" y="4144963"/>
            <a:ext cx="1216025" cy="5334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1800"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mtClean="0"/>
              <a:t>Mounting Outside</a:t>
            </a:r>
          </a:p>
        </p:txBody>
      </p:sp>
      <p:sp>
        <p:nvSpPr>
          <p:cNvPr id="162819" name="Rectangle 3"/>
          <p:cNvSpPr>
            <a:spLocks noGrp="1" noChangeArrowheads="1"/>
          </p:cNvSpPr>
          <p:nvPr>
            <p:ph idx="1"/>
          </p:nvPr>
        </p:nvSpPr>
        <p:spPr/>
        <p:txBody>
          <a:bodyPr/>
          <a:lstStyle/>
          <a:p>
            <a:pPr eaLnBrk="1" hangingPunct="1">
              <a:lnSpc>
                <a:spcPct val="90000"/>
              </a:lnSpc>
            </a:pPr>
            <a:r>
              <a:rPr lang="en-US" smtClean="0"/>
              <a:t>For most manufacturers of FSO equipment the preferred method of mounting is to the top of a concrete roof ledge</a:t>
            </a:r>
          </a:p>
          <a:p>
            <a:pPr eaLnBrk="1" hangingPunct="1">
              <a:lnSpc>
                <a:spcPct val="90000"/>
              </a:lnSpc>
            </a:pPr>
            <a:r>
              <a:rPr lang="en-US" smtClean="0"/>
              <a:t>This requires that a set of holes be drilled into the ledge, into which concrete anchors are placed</a:t>
            </a:r>
          </a:p>
          <a:p>
            <a:pPr eaLnBrk="1" hangingPunct="1">
              <a:lnSpc>
                <a:spcPct val="90000"/>
              </a:lnSpc>
            </a:pPr>
            <a:r>
              <a:rPr lang="en-US" smtClean="0"/>
              <a:t>The unit’s mounting plate is then attached to the ledge by using the concrete anchor bolts</a:t>
            </a:r>
          </a:p>
        </p:txBody>
      </p:sp>
      <p:sp>
        <p:nvSpPr>
          <p:cNvPr id="162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D2EAD2-CD65-453B-99DC-749948438696}" type="slidenum">
              <a:rPr lang="en-US" smtClean="0"/>
              <a:pPr eaLnBrk="1" hangingPunct="1"/>
              <a:t>157</a:t>
            </a:fld>
            <a:endParaRPr lang="en-US" smtClean="0"/>
          </a:p>
        </p:txBody>
      </p:sp>
      <p:sp>
        <p:nvSpPr>
          <p:cNvPr id="1628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eaLnBrk="1" hangingPunct="1"/>
            <a:r>
              <a:rPr lang="en-US" smtClean="0"/>
              <a:t>Mounting Outside</a:t>
            </a:r>
          </a:p>
        </p:txBody>
      </p:sp>
      <p:sp>
        <p:nvSpPr>
          <p:cNvPr id="163843" name="Content Placeholder 2"/>
          <p:cNvSpPr>
            <a:spLocks noGrp="1"/>
          </p:cNvSpPr>
          <p:nvPr>
            <p:ph idx="1"/>
          </p:nvPr>
        </p:nvSpPr>
        <p:spPr/>
        <p:txBody>
          <a:bodyPr/>
          <a:lstStyle/>
          <a:p>
            <a:pPr eaLnBrk="1" hangingPunct="1">
              <a:lnSpc>
                <a:spcPct val="90000"/>
              </a:lnSpc>
            </a:pPr>
            <a:r>
              <a:rPr lang="en-US" smtClean="0"/>
              <a:t>Finally the FSO unit itself is attached to the mount</a:t>
            </a:r>
          </a:p>
          <a:p>
            <a:pPr eaLnBrk="1" hangingPunct="1">
              <a:lnSpc>
                <a:spcPct val="90000"/>
              </a:lnSpc>
            </a:pPr>
            <a:r>
              <a:rPr lang="en-US" smtClean="0"/>
              <a:t>Unless no other method can be used, non-penetrating mounts are to be avoided, as it is difficult to ensure sufficient rigidity with them</a:t>
            </a:r>
          </a:p>
        </p:txBody>
      </p:sp>
      <p:sp>
        <p:nvSpPr>
          <p:cNvPr id="163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63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072ED9-1B30-4297-A4D1-852599294CB9}" type="slidenum">
              <a:rPr lang="en-US" smtClean="0"/>
              <a:pPr eaLnBrk="1" hangingPunct="1"/>
              <a:t>158</a:t>
            </a:fld>
            <a:endParaRPr lang="en-US" smtClean="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a:spLocks noGrp="1" noChangeArrowheads="1"/>
          </p:cNvSpPr>
          <p:nvPr>
            <p:ph type="title"/>
          </p:nvPr>
        </p:nvSpPr>
        <p:spPr/>
        <p:txBody>
          <a:bodyPr/>
          <a:lstStyle/>
          <a:p>
            <a:pPr eaLnBrk="1" hangingPunct="1"/>
            <a:r>
              <a:rPr lang="en-US" smtClean="0"/>
              <a:t>Roof Ledge Mount</a:t>
            </a:r>
          </a:p>
        </p:txBody>
      </p:sp>
      <p:pic>
        <p:nvPicPr>
          <p:cNvPr id="16486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137" t="12047" r="35854" b="18460"/>
          <a:stretch>
            <a:fillRect/>
          </a:stretch>
        </p:blipFill>
        <p:spPr>
          <a:xfrm>
            <a:off x="2547938" y="1468438"/>
            <a:ext cx="4092575" cy="4587875"/>
          </a:xfrm>
        </p:spPr>
      </p:pic>
      <p:sp>
        <p:nvSpPr>
          <p:cNvPr id="164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EC0FAB-5576-4554-86C5-AD859149ACEA}" type="slidenum">
              <a:rPr lang="en-US" smtClean="0"/>
              <a:pPr eaLnBrk="1" hangingPunct="1"/>
              <a:t>159</a:t>
            </a:fld>
            <a:endParaRPr lang="en-US" smtClean="0"/>
          </a:p>
        </p:txBody>
      </p:sp>
      <p:sp>
        <p:nvSpPr>
          <p:cNvPr id="16486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System Design</a:t>
            </a:r>
          </a:p>
        </p:txBody>
      </p:sp>
      <p:sp>
        <p:nvSpPr>
          <p:cNvPr id="18435" name="Rectangle 3"/>
          <p:cNvSpPr>
            <a:spLocks noGrp="1" noChangeArrowheads="1"/>
          </p:cNvSpPr>
          <p:nvPr>
            <p:ph idx="1"/>
          </p:nvPr>
        </p:nvSpPr>
        <p:spPr/>
        <p:txBody>
          <a:bodyPr/>
          <a:lstStyle/>
          <a:p>
            <a:pPr eaLnBrk="1" hangingPunct="1"/>
            <a:r>
              <a:rPr lang="en-US" smtClean="0"/>
              <a:t>Let’s switch now to a more detailed discussion of the design of these systems and the parts used to create a laser beam that will carry information through the air</a:t>
            </a:r>
          </a:p>
          <a:p>
            <a:pPr eaLnBrk="1" hangingPunct="1"/>
            <a:r>
              <a:rPr lang="en-US" smtClean="0"/>
              <a:t>The design considerations include</a:t>
            </a:r>
          </a:p>
          <a:p>
            <a:pPr lvl="1" eaLnBrk="1" hangingPunct="1"/>
            <a:r>
              <a:rPr lang="en-US" smtClean="0"/>
              <a:t>Transmitter type</a:t>
            </a:r>
          </a:p>
          <a:p>
            <a:pPr lvl="1" eaLnBrk="1" hangingPunct="1"/>
            <a:r>
              <a:rPr lang="en-US" smtClean="0"/>
              <a:t>Transmitting power</a:t>
            </a:r>
          </a:p>
          <a:p>
            <a:pPr lvl="1" eaLnBrk="1" hangingPunct="1"/>
            <a:r>
              <a:rPr lang="en-US" smtClean="0"/>
              <a:t>Beam divergence</a:t>
            </a:r>
          </a:p>
          <a:p>
            <a:pPr lvl="1" eaLnBrk="1" hangingPunct="1"/>
            <a:r>
              <a:rPr lang="en-US" smtClean="0"/>
              <a:t>Receiver diode type and characteristics</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33423D-15AD-4F58-B710-D33B79A7A485}" type="slidenum">
              <a:rPr lang="en-US" smtClean="0"/>
              <a:pPr eaLnBrk="1" hangingPunct="1"/>
              <a:t>16</a:t>
            </a:fld>
            <a:endParaRPr lang="en-US" smtClean="0"/>
          </a:p>
        </p:txBody>
      </p:sp>
      <p:sp>
        <p:nvSpPr>
          <p:cNvPr id="184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smtClean="0"/>
              <a:t>Pole Mount</a:t>
            </a:r>
          </a:p>
        </p:txBody>
      </p:sp>
      <p:sp>
        <p:nvSpPr>
          <p:cNvPr id="165891" name="Rectangle 3"/>
          <p:cNvSpPr>
            <a:spLocks noGrp="1" noChangeArrowheads="1"/>
          </p:cNvSpPr>
          <p:nvPr>
            <p:ph idx="1"/>
          </p:nvPr>
        </p:nvSpPr>
        <p:spPr/>
        <p:txBody>
          <a:bodyPr/>
          <a:lstStyle/>
          <a:p>
            <a:pPr eaLnBrk="1" hangingPunct="1"/>
            <a:r>
              <a:rPr lang="en-US" smtClean="0"/>
              <a:t>Another manufacturer, fSONA, recommends mounting their equipment to a short pole, which is then mounted to the building structure</a:t>
            </a:r>
          </a:p>
          <a:p>
            <a:pPr eaLnBrk="1" hangingPunct="1"/>
            <a:r>
              <a:rPr lang="en-US" smtClean="0"/>
              <a:t>This allows for more range for adjustment</a:t>
            </a:r>
          </a:p>
          <a:p>
            <a:pPr eaLnBrk="1" hangingPunct="1"/>
            <a:r>
              <a:rPr lang="en-US" smtClean="0"/>
              <a:t>But this method can be more difficult if the location is not against a solid wall</a:t>
            </a:r>
          </a:p>
        </p:txBody>
      </p:sp>
      <p:sp>
        <p:nvSpPr>
          <p:cNvPr id="165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97EE78-A23F-4F59-A1D9-FDCE13F1F8AE}" type="slidenum">
              <a:rPr lang="en-US" smtClean="0"/>
              <a:pPr eaLnBrk="1" hangingPunct="1"/>
              <a:t>160</a:t>
            </a:fld>
            <a:endParaRPr lang="en-US" smtClean="0"/>
          </a:p>
        </p:txBody>
      </p:sp>
      <p:sp>
        <p:nvSpPr>
          <p:cNvPr id="1658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title"/>
          </p:nvPr>
        </p:nvSpPr>
        <p:spPr/>
        <p:txBody>
          <a:bodyPr/>
          <a:lstStyle/>
          <a:p>
            <a:pPr eaLnBrk="1" hangingPunct="1"/>
            <a:r>
              <a:rPr lang="en-US" smtClean="0"/>
              <a:t>Pole Mount</a:t>
            </a:r>
          </a:p>
        </p:txBody>
      </p:sp>
      <p:pic>
        <p:nvPicPr>
          <p:cNvPr id="166915" name="Picture 14" descr="Vimer complet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8138" y="1296988"/>
            <a:ext cx="3575050" cy="4765675"/>
          </a:xfrm>
        </p:spPr>
      </p:pic>
      <p:sp>
        <p:nvSpPr>
          <p:cNvPr id="166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A0AB35-F8C9-4C86-8D1F-086CF0B12B3B}" type="slidenum">
              <a:rPr lang="en-US" smtClean="0"/>
              <a:pPr eaLnBrk="1" hangingPunct="1"/>
              <a:t>161</a:t>
            </a:fld>
            <a:endParaRPr lang="en-US" smtClean="0"/>
          </a:p>
        </p:txBody>
      </p:sp>
      <p:sp>
        <p:nvSpPr>
          <p:cNvPr id="16691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smtClean="0"/>
              <a:t>Pole Mount</a:t>
            </a:r>
          </a:p>
        </p:txBody>
      </p:sp>
      <p:pic>
        <p:nvPicPr>
          <p:cNvPr id="16793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603" t="23880" r="11937" b="11940"/>
          <a:stretch>
            <a:fillRect/>
          </a:stretch>
        </p:blipFill>
        <p:spPr>
          <a:xfrm>
            <a:off x="533400" y="1295400"/>
            <a:ext cx="8001000" cy="4845050"/>
          </a:xfrm>
        </p:spPr>
      </p:pic>
      <p:sp>
        <p:nvSpPr>
          <p:cNvPr id="167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538899-8F1C-45A0-A240-132C71D4B707}" type="slidenum">
              <a:rPr lang="en-US" smtClean="0"/>
              <a:pPr eaLnBrk="1" hangingPunct="1"/>
              <a:t>162</a:t>
            </a:fld>
            <a:endParaRPr lang="en-US" smtClean="0"/>
          </a:p>
        </p:txBody>
      </p:sp>
      <p:sp>
        <p:nvSpPr>
          <p:cNvPr id="16794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smtClean="0"/>
              <a:t>Equipment Mounting Inside</a:t>
            </a:r>
          </a:p>
        </p:txBody>
      </p:sp>
      <p:sp>
        <p:nvSpPr>
          <p:cNvPr id="168963" name="Rectangle 3"/>
          <p:cNvSpPr>
            <a:spLocks noGrp="1" noChangeArrowheads="1"/>
          </p:cNvSpPr>
          <p:nvPr>
            <p:ph idx="1"/>
          </p:nvPr>
        </p:nvSpPr>
        <p:spPr/>
        <p:txBody>
          <a:bodyPr/>
          <a:lstStyle/>
          <a:p>
            <a:pPr eaLnBrk="1" hangingPunct="1"/>
            <a:r>
              <a:rPr lang="en-US" smtClean="0"/>
              <a:t>The main problem for inside installations is the type of glass through which it must transmit</a:t>
            </a:r>
          </a:p>
          <a:p>
            <a:pPr eaLnBrk="1" hangingPunct="1"/>
            <a:r>
              <a:rPr lang="en-US" smtClean="0"/>
              <a:t>Common window issues to consider include</a:t>
            </a:r>
          </a:p>
          <a:p>
            <a:pPr lvl="1" eaLnBrk="1" hangingPunct="1"/>
            <a:r>
              <a:rPr lang="en-US" smtClean="0"/>
              <a:t>Optical aberrations in the glass</a:t>
            </a:r>
          </a:p>
          <a:p>
            <a:pPr lvl="1" eaLnBrk="1" hangingPunct="1"/>
            <a:r>
              <a:rPr lang="en-US" smtClean="0"/>
              <a:t>Double or triple pane glass</a:t>
            </a:r>
          </a:p>
          <a:p>
            <a:pPr lvl="1" eaLnBrk="1" hangingPunct="1"/>
            <a:r>
              <a:rPr lang="en-US" smtClean="0"/>
              <a:t>Tinting</a:t>
            </a:r>
          </a:p>
        </p:txBody>
      </p:sp>
      <p:sp>
        <p:nvSpPr>
          <p:cNvPr id="1689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E60BC1-5A81-4036-A425-7F5DF857346B}" type="slidenum">
              <a:rPr lang="en-US" smtClean="0"/>
              <a:pPr eaLnBrk="1" hangingPunct="1"/>
              <a:t>163</a:t>
            </a:fld>
            <a:endParaRPr lang="en-US" smtClean="0"/>
          </a:p>
        </p:txBody>
      </p:sp>
      <p:sp>
        <p:nvSpPr>
          <p:cNvPr id="1689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eaLnBrk="1" hangingPunct="1"/>
            <a:r>
              <a:rPr lang="en-US" smtClean="0"/>
              <a:t>Equipment Mounting Inside</a:t>
            </a:r>
          </a:p>
        </p:txBody>
      </p:sp>
      <p:sp>
        <p:nvSpPr>
          <p:cNvPr id="169987" name="Content Placeholder 2"/>
          <p:cNvSpPr>
            <a:spLocks noGrp="1"/>
          </p:cNvSpPr>
          <p:nvPr>
            <p:ph idx="1"/>
          </p:nvPr>
        </p:nvSpPr>
        <p:spPr/>
        <p:txBody>
          <a:bodyPr/>
          <a:lstStyle/>
          <a:p>
            <a:pPr eaLnBrk="1" hangingPunct="1"/>
            <a:r>
              <a:rPr lang="en-US" smtClean="0"/>
              <a:t>Common values for the reduction in the signal when passing through glass are 4% per surface, in other words 4% for each side of a pane of glass</a:t>
            </a:r>
          </a:p>
          <a:p>
            <a:pPr eaLnBrk="1" hangingPunct="1"/>
            <a:r>
              <a:rPr lang="en-US" smtClean="0"/>
              <a:t>This means for a double pane window the total is 16%</a:t>
            </a:r>
          </a:p>
        </p:txBody>
      </p:sp>
      <p:sp>
        <p:nvSpPr>
          <p:cNvPr id="169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69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177206-D8EE-4DB7-9BA0-0DBF6BF724ED}" type="slidenum">
              <a:rPr lang="en-US" smtClean="0"/>
              <a:pPr eaLnBrk="1" hangingPunct="1"/>
              <a:t>164</a:t>
            </a:fld>
            <a:endParaRPr lang="en-US"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mtClean="0"/>
              <a:t>Equipment Mounting Inside</a:t>
            </a:r>
          </a:p>
        </p:txBody>
      </p:sp>
      <p:sp>
        <p:nvSpPr>
          <p:cNvPr id="171011" name="Rectangle 3"/>
          <p:cNvSpPr>
            <a:spLocks noGrp="1" noChangeArrowheads="1"/>
          </p:cNvSpPr>
          <p:nvPr>
            <p:ph idx="1"/>
          </p:nvPr>
        </p:nvSpPr>
        <p:spPr/>
        <p:txBody>
          <a:bodyPr/>
          <a:lstStyle/>
          <a:p>
            <a:pPr eaLnBrk="1" hangingPunct="1"/>
            <a:r>
              <a:rPr lang="en-US" smtClean="0"/>
              <a:t>The angle to the window glass of the beam should be larger than 1 degree and less than 30 degrees from perpendicular to the window surface</a:t>
            </a:r>
          </a:p>
          <a:p>
            <a:pPr eaLnBrk="1" hangingPunct="1"/>
            <a:r>
              <a:rPr lang="en-US" smtClean="0"/>
              <a:t>At some angles, no light will be transmitted at all, since it will all be reflected back toward the unit</a:t>
            </a:r>
          </a:p>
          <a:p>
            <a:pPr eaLnBrk="1" hangingPunct="1"/>
            <a:r>
              <a:rPr lang="en-US" smtClean="0"/>
              <a:t>This complete internal reflection is what keeps light inside fiber optic cable</a:t>
            </a:r>
          </a:p>
        </p:txBody>
      </p:sp>
      <p:sp>
        <p:nvSpPr>
          <p:cNvPr id="171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E7B966-E48D-423E-AAAF-3054FD420C58}" type="slidenum">
              <a:rPr lang="en-US" smtClean="0"/>
              <a:pPr eaLnBrk="1" hangingPunct="1"/>
              <a:t>165</a:t>
            </a:fld>
            <a:endParaRPr lang="en-US" smtClean="0"/>
          </a:p>
        </p:txBody>
      </p:sp>
      <p:sp>
        <p:nvSpPr>
          <p:cNvPr id="1710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pPr eaLnBrk="1" hangingPunct="1"/>
            <a:r>
              <a:rPr lang="en-US" smtClean="0"/>
              <a:t>Equipment Mounting Inside</a:t>
            </a:r>
          </a:p>
        </p:txBody>
      </p:sp>
      <p:sp>
        <p:nvSpPr>
          <p:cNvPr id="172035" name="Content Placeholder 2"/>
          <p:cNvSpPr>
            <a:spLocks noGrp="1"/>
          </p:cNvSpPr>
          <p:nvPr>
            <p:ph idx="1"/>
          </p:nvPr>
        </p:nvSpPr>
        <p:spPr/>
        <p:txBody>
          <a:bodyPr/>
          <a:lstStyle/>
          <a:p>
            <a:pPr eaLnBrk="1" hangingPunct="1"/>
            <a:r>
              <a:rPr lang="en-US" smtClean="0"/>
              <a:t>Some windows contain coatings that reduce glare</a:t>
            </a:r>
          </a:p>
          <a:p>
            <a:pPr eaLnBrk="1" hangingPunct="1"/>
            <a:r>
              <a:rPr lang="en-US" smtClean="0"/>
              <a:t>As these windows are often specifically designed to reject infrared glare, the coatings can reduce the signal by 60% or more</a:t>
            </a:r>
          </a:p>
        </p:txBody>
      </p:sp>
      <p:sp>
        <p:nvSpPr>
          <p:cNvPr id="172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72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CA3390-F41A-4724-82B0-7F3CF0503717}" type="slidenum">
              <a:rPr lang="en-US" smtClean="0"/>
              <a:pPr eaLnBrk="1" hangingPunct="1"/>
              <a:t>166</a:t>
            </a:fld>
            <a:endParaRPr lang="en-US"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mtClean="0"/>
              <a:t>Equipment Mounting Inside</a:t>
            </a:r>
          </a:p>
        </p:txBody>
      </p:sp>
      <p:sp>
        <p:nvSpPr>
          <p:cNvPr id="173059" name="Rectangle 3"/>
          <p:cNvSpPr>
            <a:spLocks noGrp="1" noChangeArrowheads="1"/>
          </p:cNvSpPr>
          <p:nvPr>
            <p:ph idx="1"/>
          </p:nvPr>
        </p:nvSpPr>
        <p:spPr/>
        <p:txBody>
          <a:bodyPr/>
          <a:lstStyle/>
          <a:p>
            <a:pPr eaLnBrk="1" hangingPunct="1"/>
            <a:r>
              <a:rPr lang="en-US" smtClean="0"/>
              <a:t>Weather conditions affect inside mounts as well as those outside</a:t>
            </a:r>
          </a:p>
          <a:p>
            <a:pPr eaLnBrk="1" hangingPunct="1"/>
            <a:r>
              <a:rPr lang="en-US" smtClean="0"/>
              <a:t>If the window frosts over or snow builds up, the signal can be blocked</a:t>
            </a:r>
          </a:p>
          <a:p>
            <a:pPr eaLnBrk="1" hangingPunct="1"/>
            <a:r>
              <a:rPr lang="en-US" smtClean="0"/>
              <a:t>The point is to consider line of sight at all times, as this is a critical requirement for FSO links</a:t>
            </a:r>
          </a:p>
        </p:txBody>
      </p:sp>
      <p:sp>
        <p:nvSpPr>
          <p:cNvPr id="173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6F10B4-F054-4822-8266-2D027E877568}" type="slidenum">
              <a:rPr lang="en-US" smtClean="0"/>
              <a:pPr eaLnBrk="1" hangingPunct="1"/>
              <a:t>167</a:t>
            </a:fld>
            <a:endParaRPr lang="en-US" smtClean="0"/>
          </a:p>
        </p:txBody>
      </p:sp>
      <p:sp>
        <p:nvSpPr>
          <p:cNvPr id="1730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smtClean="0"/>
              <a:t>Equipment Mounting Inside</a:t>
            </a:r>
          </a:p>
        </p:txBody>
      </p:sp>
      <p:pic>
        <p:nvPicPr>
          <p:cNvPr id="174083" name="Picture 4" descr="sanfran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8067"/>
          <a:stretch>
            <a:fillRect/>
          </a:stretch>
        </p:blipFill>
        <p:spPr>
          <a:xfrm>
            <a:off x="2965450" y="1244600"/>
            <a:ext cx="3270250" cy="4883150"/>
          </a:xfrm>
        </p:spPr>
      </p:pic>
      <p:sp>
        <p:nvSpPr>
          <p:cNvPr id="174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4E48CF-A473-422A-9918-E162B8C970A2}" type="slidenum">
              <a:rPr lang="en-US" smtClean="0"/>
              <a:pPr eaLnBrk="1" hangingPunct="1"/>
              <a:t>168</a:t>
            </a:fld>
            <a:endParaRPr lang="en-US" smtClean="0"/>
          </a:p>
        </p:txBody>
      </p:sp>
      <p:sp>
        <p:nvSpPr>
          <p:cNvPr id="17408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smtClean="0"/>
              <a:t>Equipment Mounting Inside</a:t>
            </a:r>
          </a:p>
        </p:txBody>
      </p:sp>
      <p:pic>
        <p:nvPicPr>
          <p:cNvPr id="175107" name="Picture 4" descr="sanfra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2388" y="1349375"/>
            <a:ext cx="3695700" cy="4449763"/>
          </a:xfrm>
        </p:spPr>
      </p:pic>
      <p:sp>
        <p:nvSpPr>
          <p:cNvPr id="175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83A182-BAE4-466E-BB2B-D664F2E7F246}" type="slidenum">
              <a:rPr lang="en-US" smtClean="0"/>
              <a:pPr eaLnBrk="1" hangingPunct="1"/>
              <a:t>169</a:t>
            </a:fld>
            <a:endParaRPr lang="en-US" smtClean="0"/>
          </a:p>
        </p:txBody>
      </p:sp>
      <p:sp>
        <p:nvSpPr>
          <p:cNvPr id="175109" name="Footer Placeholder 6"/>
          <p:cNvSpPr>
            <a:spLocks noGrp="1"/>
          </p:cNvSpPr>
          <p:nvPr>
            <p:ph type="ftr" sz="quarter" idx="11"/>
          </p:nvPr>
        </p:nvSpPr>
        <p:spPr>
          <a:xfrm>
            <a:off x="2743200" y="6259513"/>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Transmitter Type</a:t>
            </a:r>
          </a:p>
        </p:txBody>
      </p:sp>
      <p:sp>
        <p:nvSpPr>
          <p:cNvPr id="19459" name="Rectangle 3"/>
          <p:cNvSpPr>
            <a:spLocks noGrp="1" noChangeArrowheads="1"/>
          </p:cNvSpPr>
          <p:nvPr>
            <p:ph idx="1"/>
          </p:nvPr>
        </p:nvSpPr>
        <p:spPr/>
        <p:txBody>
          <a:bodyPr/>
          <a:lstStyle/>
          <a:p>
            <a:pPr eaLnBrk="1" hangingPunct="1">
              <a:lnSpc>
                <a:spcPct val="90000"/>
              </a:lnSpc>
            </a:pPr>
            <a:r>
              <a:rPr lang="en-US" smtClean="0"/>
              <a:t>The first consideration in system design is the optical light source, which modulates the light signal so as to generate a logical one or zero</a:t>
            </a:r>
          </a:p>
          <a:p>
            <a:pPr eaLnBrk="1" hangingPunct="1">
              <a:lnSpc>
                <a:spcPct val="90000"/>
              </a:lnSpc>
            </a:pPr>
            <a:r>
              <a:rPr lang="en-US" smtClean="0"/>
              <a:t>Either a LED or a semiconductor laser is used for this</a:t>
            </a:r>
          </a:p>
          <a:p>
            <a:pPr eaLnBrk="1" hangingPunct="1">
              <a:lnSpc>
                <a:spcPct val="90000"/>
              </a:lnSpc>
            </a:pPr>
            <a:r>
              <a:rPr lang="en-US" smtClean="0"/>
              <a:t>LEDs are used for the shorter wavelengths, over shorter distances, and to keep costs down</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A74698-6C36-4071-B939-52BF1AE12DF8}" type="slidenum">
              <a:rPr lang="en-US" smtClean="0"/>
              <a:pPr eaLnBrk="1" hangingPunct="1"/>
              <a:t>17</a:t>
            </a:fld>
            <a:endParaRPr lang="en-US" smtClean="0"/>
          </a:p>
        </p:txBody>
      </p:sp>
      <p:sp>
        <p:nvSpPr>
          <p:cNvPr id="194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smtClean="0"/>
              <a:t>Equipment Connections</a:t>
            </a:r>
          </a:p>
        </p:txBody>
      </p:sp>
      <p:sp>
        <p:nvSpPr>
          <p:cNvPr id="176131" name="Rectangle 3"/>
          <p:cNvSpPr>
            <a:spLocks noGrp="1" noChangeArrowheads="1"/>
          </p:cNvSpPr>
          <p:nvPr>
            <p:ph idx="1"/>
          </p:nvPr>
        </p:nvSpPr>
        <p:spPr/>
        <p:txBody>
          <a:bodyPr/>
          <a:lstStyle/>
          <a:p>
            <a:pPr eaLnBrk="1" hangingPunct="1"/>
            <a:r>
              <a:rPr lang="en-US" smtClean="0"/>
              <a:t>A FSO unit whether mounted outside or inside must be connected to the LAN - Local Area Network and electrical power</a:t>
            </a:r>
          </a:p>
          <a:p>
            <a:pPr eaLnBrk="1" hangingPunct="1"/>
            <a:r>
              <a:rPr lang="en-US" smtClean="0"/>
              <a:t>For outside mounting a junction box, such as a NEMA enclosure, is typically used</a:t>
            </a:r>
          </a:p>
          <a:p>
            <a:pPr eaLnBrk="1" hangingPunct="1"/>
            <a:r>
              <a:rPr lang="en-US" smtClean="0"/>
              <a:t>This box should be near the FSO unit</a:t>
            </a:r>
          </a:p>
          <a:p>
            <a:pPr eaLnBrk="1" hangingPunct="1"/>
            <a:r>
              <a:rPr lang="en-US" smtClean="0"/>
              <a:t>The LAN connection can be made with fiber optic or UTP cable</a:t>
            </a:r>
          </a:p>
        </p:txBody>
      </p:sp>
      <p:sp>
        <p:nvSpPr>
          <p:cNvPr id="176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863E05-4480-4488-B5F8-206DEE381599}" type="slidenum">
              <a:rPr lang="en-US" smtClean="0"/>
              <a:pPr eaLnBrk="1" hangingPunct="1"/>
              <a:t>170</a:t>
            </a:fld>
            <a:endParaRPr lang="en-US" smtClean="0"/>
          </a:p>
        </p:txBody>
      </p:sp>
      <p:sp>
        <p:nvSpPr>
          <p:cNvPr id="1761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smtClean="0"/>
              <a:t>Equipment Connections</a:t>
            </a:r>
          </a:p>
        </p:txBody>
      </p:sp>
      <p:pic>
        <p:nvPicPr>
          <p:cNvPr id="177155" name="Picture 4" descr="101_01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8438" y="1422400"/>
            <a:ext cx="6169025" cy="4625975"/>
          </a:xfrm>
        </p:spPr>
      </p:pic>
      <p:sp>
        <p:nvSpPr>
          <p:cNvPr id="177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8BDB8C-3C6E-4431-A300-8BDC45C8D6A9}" type="slidenum">
              <a:rPr lang="en-US" smtClean="0"/>
              <a:pPr eaLnBrk="1" hangingPunct="1"/>
              <a:t>171</a:t>
            </a:fld>
            <a:endParaRPr lang="en-US" smtClean="0"/>
          </a:p>
        </p:txBody>
      </p:sp>
      <p:sp>
        <p:nvSpPr>
          <p:cNvPr id="17715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smtClean="0"/>
              <a:t>Equipment Connections</a:t>
            </a:r>
          </a:p>
        </p:txBody>
      </p:sp>
      <p:pic>
        <p:nvPicPr>
          <p:cNvPr id="1781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914" t="16417" r="8580" b="7463"/>
          <a:stretch>
            <a:fillRect/>
          </a:stretch>
        </p:blipFill>
        <p:spPr>
          <a:xfrm>
            <a:off x="2008188" y="1282700"/>
            <a:ext cx="5157787" cy="4764088"/>
          </a:xfrm>
        </p:spPr>
      </p:pic>
      <p:sp>
        <p:nvSpPr>
          <p:cNvPr id="178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E45DEF-3066-4667-AF45-B1D4A5995B79}" type="slidenum">
              <a:rPr lang="en-US" smtClean="0"/>
              <a:pPr eaLnBrk="1" hangingPunct="1"/>
              <a:t>172</a:t>
            </a:fld>
            <a:endParaRPr lang="en-US" smtClean="0"/>
          </a:p>
        </p:txBody>
      </p:sp>
      <p:sp>
        <p:nvSpPr>
          <p:cNvPr id="17818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mtClean="0"/>
              <a:t>Equipment Connections</a:t>
            </a:r>
          </a:p>
        </p:txBody>
      </p:sp>
      <p:pic>
        <p:nvPicPr>
          <p:cNvPr id="179203"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152" t="10448" r="30963" b="7463"/>
          <a:stretch>
            <a:fillRect/>
          </a:stretch>
        </p:blipFill>
        <p:spPr>
          <a:xfrm>
            <a:off x="2921000" y="1319213"/>
            <a:ext cx="3122613" cy="4781550"/>
          </a:xfrm>
        </p:spPr>
      </p:pic>
      <p:sp>
        <p:nvSpPr>
          <p:cNvPr id="179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04EAA2D-69C9-4A3A-B41D-27D34FD508DF}" type="slidenum">
              <a:rPr lang="en-US" smtClean="0"/>
              <a:pPr eaLnBrk="1" hangingPunct="1"/>
              <a:t>173</a:t>
            </a:fld>
            <a:endParaRPr lang="en-US" smtClean="0"/>
          </a:p>
        </p:txBody>
      </p:sp>
      <p:sp>
        <p:nvSpPr>
          <p:cNvPr id="179205" name="Oval 10"/>
          <p:cNvSpPr>
            <a:spLocks noChangeArrowheads="1"/>
          </p:cNvSpPr>
          <p:nvPr/>
        </p:nvSpPr>
        <p:spPr bwMode="auto">
          <a:xfrm>
            <a:off x="3733800" y="2133600"/>
            <a:ext cx="1447800" cy="12954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06" name="Text Box 11"/>
          <p:cNvSpPr txBox="1">
            <a:spLocks noChangeArrowheads="1"/>
          </p:cNvSpPr>
          <p:nvPr/>
        </p:nvSpPr>
        <p:spPr bwMode="auto">
          <a:xfrm>
            <a:off x="6457950" y="22479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a:latin typeface="Times New Roman" pitchFamily="18" charset="0"/>
              </a:rPr>
              <a:t>Fiber Optic</a:t>
            </a:r>
            <a:br>
              <a:rPr lang="en-US" sz="2400">
                <a:latin typeface="Times New Roman" pitchFamily="18" charset="0"/>
              </a:rPr>
            </a:br>
            <a:r>
              <a:rPr lang="en-US" sz="2400">
                <a:latin typeface="Times New Roman" pitchFamily="18" charset="0"/>
              </a:rPr>
              <a:t>Data Connection</a:t>
            </a:r>
          </a:p>
        </p:txBody>
      </p:sp>
      <p:sp>
        <p:nvSpPr>
          <p:cNvPr id="179207" name="Line 12"/>
          <p:cNvSpPr>
            <a:spLocks noChangeShapeType="1"/>
          </p:cNvSpPr>
          <p:nvPr/>
        </p:nvSpPr>
        <p:spPr bwMode="auto">
          <a:xfrm flipH="1">
            <a:off x="5391150" y="2590800"/>
            <a:ext cx="1435100" cy="15875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9208" name="Oval 13"/>
          <p:cNvSpPr>
            <a:spLocks noChangeArrowheads="1"/>
          </p:cNvSpPr>
          <p:nvPr/>
        </p:nvSpPr>
        <p:spPr bwMode="auto">
          <a:xfrm>
            <a:off x="3886200" y="3905250"/>
            <a:ext cx="2133600" cy="17526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09" name="Text Box 14"/>
          <p:cNvSpPr txBox="1">
            <a:spLocks noChangeArrowheads="1"/>
          </p:cNvSpPr>
          <p:nvPr/>
        </p:nvSpPr>
        <p:spPr bwMode="auto">
          <a:xfrm>
            <a:off x="6972300" y="3867150"/>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a:latin typeface="Times New Roman" pitchFamily="18" charset="0"/>
              </a:rPr>
              <a:t>Electrical Power Connection</a:t>
            </a:r>
          </a:p>
        </p:txBody>
      </p:sp>
      <p:sp>
        <p:nvSpPr>
          <p:cNvPr id="179210" name="Line 15"/>
          <p:cNvSpPr>
            <a:spLocks noChangeShapeType="1"/>
          </p:cNvSpPr>
          <p:nvPr/>
        </p:nvSpPr>
        <p:spPr bwMode="auto">
          <a:xfrm flipH="1">
            <a:off x="6126163" y="4495800"/>
            <a:ext cx="1112837" cy="21272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9211" name="Footer Placehold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smtClean="0"/>
              <a:t>Equipment Connections</a:t>
            </a:r>
          </a:p>
        </p:txBody>
      </p:sp>
      <p:sp>
        <p:nvSpPr>
          <p:cNvPr id="180227" name="Rectangle 3"/>
          <p:cNvSpPr>
            <a:spLocks noGrp="1" noChangeArrowheads="1"/>
          </p:cNvSpPr>
          <p:nvPr>
            <p:ph idx="1"/>
          </p:nvPr>
        </p:nvSpPr>
        <p:spPr/>
        <p:txBody>
          <a:bodyPr/>
          <a:lstStyle/>
          <a:p>
            <a:pPr eaLnBrk="1" hangingPunct="1"/>
            <a:r>
              <a:rPr lang="en-US" smtClean="0"/>
              <a:t>In general electrical connections for computer equipment should be made using </a:t>
            </a:r>
            <a:r>
              <a:rPr lang="en-US" smtClean="0">
                <a:solidFill>
                  <a:srgbClr val="000000"/>
                </a:solidFill>
                <a:cs typeface="Times New Roman" pitchFamily="18" charset="0"/>
              </a:rPr>
              <a:t>a dedicated, isolated, and grounded circuit</a:t>
            </a:r>
          </a:p>
          <a:p>
            <a:pPr eaLnBrk="1" hangingPunct="1"/>
            <a:r>
              <a:rPr lang="en-US" smtClean="0">
                <a:solidFill>
                  <a:srgbClr val="000000"/>
                </a:solidFill>
                <a:cs typeface="Times New Roman" pitchFamily="18" charset="0"/>
              </a:rPr>
              <a:t>This means each circuit goes from its own breaker in the breaker panel to a single outlet</a:t>
            </a:r>
          </a:p>
        </p:txBody>
      </p:sp>
      <p:sp>
        <p:nvSpPr>
          <p:cNvPr id="180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3EA03F-2A75-4589-BFC9-4E5341AA2908}" type="slidenum">
              <a:rPr lang="en-US" smtClean="0"/>
              <a:pPr eaLnBrk="1" hangingPunct="1"/>
              <a:t>174</a:t>
            </a:fld>
            <a:endParaRPr lang="en-US" smtClean="0"/>
          </a:p>
        </p:txBody>
      </p:sp>
      <p:sp>
        <p:nvSpPr>
          <p:cNvPr id="1802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pPr eaLnBrk="1" hangingPunct="1"/>
            <a:r>
              <a:rPr lang="en-US" smtClean="0"/>
              <a:t>Equipment Connections</a:t>
            </a:r>
          </a:p>
        </p:txBody>
      </p:sp>
      <p:sp>
        <p:nvSpPr>
          <p:cNvPr id="181251" name="Content Placeholder 2"/>
          <p:cNvSpPr>
            <a:spLocks noGrp="1"/>
          </p:cNvSpPr>
          <p:nvPr>
            <p:ph idx="1"/>
          </p:nvPr>
        </p:nvSpPr>
        <p:spPr/>
        <p:txBody>
          <a:bodyPr/>
          <a:lstStyle/>
          <a:p>
            <a:pPr eaLnBrk="1" hangingPunct="1"/>
            <a:r>
              <a:rPr lang="en-US" smtClean="0">
                <a:solidFill>
                  <a:srgbClr val="000000"/>
                </a:solidFill>
                <a:cs typeface="Times New Roman" pitchFamily="18" charset="0"/>
              </a:rPr>
              <a:t>The circuit should also have an isolated ground, which is one that is attached directly to the ground for the building using a ground wire in the same bundle with the other wires for the circuit</a:t>
            </a:r>
          </a:p>
          <a:p>
            <a:pPr eaLnBrk="1" hangingPunct="1"/>
            <a:r>
              <a:rPr lang="en-US" smtClean="0">
                <a:solidFill>
                  <a:srgbClr val="000000"/>
                </a:solidFill>
                <a:cs typeface="Times New Roman" pitchFamily="18" charset="0"/>
              </a:rPr>
              <a:t>This type of circuit is designated by an orange outlet with a small green triangle</a:t>
            </a:r>
            <a:endParaRPr lang="en-US" smtClean="0"/>
          </a:p>
        </p:txBody>
      </p:sp>
      <p:sp>
        <p:nvSpPr>
          <p:cNvPr id="181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81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47B6E1-8B71-4902-880B-49EB44F9D9B2}" type="slidenum">
              <a:rPr lang="en-US" smtClean="0"/>
              <a:pPr eaLnBrk="1" hangingPunct="1"/>
              <a:t>175</a:t>
            </a:fld>
            <a:endParaRPr lang="en-US" smtClean="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US" smtClean="0"/>
              <a:t>Circuit</a:t>
            </a:r>
          </a:p>
        </p:txBody>
      </p:sp>
      <p:pic>
        <p:nvPicPr>
          <p:cNvPr id="182275" name="Picture 4" descr="OutletOran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266" t="38573" r="30533" b="33832"/>
          <a:stretch>
            <a:fillRect/>
          </a:stretch>
        </p:blipFill>
        <p:spPr>
          <a:xfrm>
            <a:off x="2471738" y="1606550"/>
            <a:ext cx="4092575" cy="4579938"/>
          </a:xfrm>
        </p:spPr>
      </p:pic>
      <p:sp>
        <p:nvSpPr>
          <p:cNvPr id="182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12CF5A-10F9-47FB-BB14-643992FA20FD}" type="slidenum">
              <a:rPr lang="en-US" smtClean="0"/>
              <a:pPr eaLnBrk="1" hangingPunct="1"/>
              <a:t>176</a:t>
            </a:fld>
            <a:endParaRPr lang="en-US" smtClean="0"/>
          </a:p>
        </p:txBody>
      </p:sp>
      <p:sp>
        <p:nvSpPr>
          <p:cNvPr id="18227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smtClean="0">
                <a:solidFill>
                  <a:srgbClr val="000000"/>
                </a:solidFill>
                <a:cs typeface="Times New Roman" pitchFamily="18" charset="0"/>
              </a:rPr>
              <a:t>Equipment Connections</a:t>
            </a:r>
          </a:p>
        </p:txBody>
      </p:sp>
      <p:sp>
        <p:nvSpPr>
          <p:cNvPr id="183299" name="Rectangle 3"/>
          <p:cNvSpPr>
            <a:spLocks noGrp="1" noChangeArrowheads="1"/>
          </p:cNvSpPr>
          <p:nvPr>
            <p:ph idx="1"/>
          </p:nvPr>
        </p:nvSpPr>
        <p:spPr/>
        <p:txBody>
          <a:bodyPr/>
          <a:lstStyle/>
          <a:p>
            <a:pPr eaLnBrk="1" hangingPunct="1"/>
            <a:r>
              <a:rPr lang="en-US" smtClean="0"/>
              <a:t>Such a circuit is more costly to install than a standard shared circuit</a:t>
            </a:r>
          </a:p>
          <a:p>
            <a:pPr eaLnBrk="1" hangingPunct="1"/>
            <a:r>
              <a:rPr lang="en-US" smtClean="0"/>
              <a:t>As FSO equipment mounted outdoors cannot easily be protected from electrical disturbances by installation of a UPS or other power conditioning device, the cost may be worth it in the long run</a:t>
            </a:r>
          </a:p>
        </p:txBody>
      </p:sp>
      <p:sp>
        <p:nvSpPr>
          <p:cNvPr id="183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5593E8D-5310-4EEE-8128-0028A3CB39C8}" type="slidenum">
              <a:rPr lang="en-US" smtClean="0"/>
              <a:pPr eaLnBrk="1" hangingPunct="1"/>
              <a:t>177</a:t>
            </a:fld>
            <a:endParaRPr lang="en-US" smtClean="0"/>
          </a:p>
        </p:txBody>
      </p:sp>
      <p:sp>
        <p:nvSpPr>
          <p:cNvPr id="1833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pPr eaLnBrk="1" hangingPunct="1"/>
            <a:r>
              <a:rPr lang="en-US" smtClean="0"/>
              <a:t>Equipment Connections</a:t>
            </a:r>
          </a:p>
        </p:txBody>
      </p:sp>
      <p:sp>
        <p:nvSpPr>
          <p:cNvPr id="184323" name="Content Placeholder 2"/>
          <p:cNvSpPr>
            <a:spLocks noGrp="1"/>
          </p:cNvSpPr>
          <p:nvPr>
            <p:ph idx="1"/>
          </p:nvPr>
        </p:nvSpPr>
        <p:spPr/>
        <p:txBody>
          <a:bodyPr/>
          <a:lstStyle/>
          <a:p>
            <a:pPr eaLnBrk="1" hangingPunct="1"/>
            <a:r>
              <a:rPr lang="en-US" smtClean="0"/>
              <a:t>Some will suggest including a outlet near the device as a convenience while working on the equipment</a:t>
            </a:r>
          </a:p>
          <a:p>
            <a:pPr eaLnBrk="1" hangingPunct="1"/>
            <a:r>
              <a:rPr lang="en-US" smtClean="0"/>
              <a:t>This is useful, but it may also prove useful for others working in the area, which defeats the purpose of the dedicated and isolated circuit</a:t>
            </a:r>
          </a:p>
        </p:txBody>
      </p:sp>
      <p:sp>
        <p:nvSpPr>
          <p:cNvPr id="184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84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013ED8-F7B5-4AD8-B16B-AB9AF12705C5}" type="slidenum">
              <a:rPr lang="en-US" smtClean="0"/>
              <a:pPr eaLnBrk="1" hangingPunct="1"/>
              <a:t>178</a:t>
            </a:fld>
            <a:endParaRPr lang="en-US" smtClean="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smtClean="0"/>
              <a:t>Electrical Connection</a:t>
            </a:r>
          </a:p>
        </p:txBody>
      </p:sp>
      <p:pic>
        <p:nvPicPr>
          <p:cNvPr id="18534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33650" y="1260475"/>
            <a:ext cx="4124325" cy="4795838"/>
          </a:xfrm>
        </p:spPr>
      </p:pic>
      <p:sp>
        <p:nvSpPr>
          <p:cNvPr id="185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85CF12-69F7-4FC8-B496-F68DEC8326B9}" type="slidenum">
              <a:rPr lang="en-US" smtClean="0"/>
              <a:pPr eaLnBrk="1" hangingPunct="1"/>
              <a:t>179</a:t>
            </a:fld>
            <a:endParaRPr lang="en-US" smtClean="0"/>
          </a:p>
        </p:txBody>
      </p:sp>
      <p:sp>
        <p:nvSpPr>
          <p:cNvPr id="185349" name="Oval 9"/>
          <p:cNvSpPr>
            <a:spLocks noChangeArrowheads="1"/>
          </p:cNvSpPr>
          <p:nvPr/>
        </p:nvSpPr>
        <p:spPr bwMode="auto">
          <a:xfrm>
            <a:off x="4876800" y="4895850"/>
            <a:ext cx="1524000" cy="13716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350" name="Text Box 10"/>
          <p:cNvSpPr txBox="1">
            <a:spLocks noChangeArrowheads="1"/>
          </p:cNvSpPr>
          <p:nvPr/>
        </p:nvSpPr>
        <p:spPr bwMode="auto">
          <a:xfrm>
            <a:off x="6819900" y="3473450"/>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a:latin typeface="Times New Roman" pitchFamily="18" charset="0"/>
              </a:rPr>
              <a:t>Electrical Power Outlet</a:t>
            </a:r>
          </a:p>
        </p:txBody>
      </p:sp>
      <p:sp>
        <p:nvSpPr>
          <p:cNvPr id="185351" name="Line 11"/>
          <p:cNvSpPr>
            <a:spLocks noChangeShapeType="1"/>
          </p:cNvSpPr>
          <p:nvPr/>
        </p:nvSpPr>
        <p:spPr bwMode="auto">
          <a:xfrm flipH="1">
            <a:off x="6448425" y="4398963"/>
            <a:ext cx="1243013" cy="76835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352"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Transmitter Type</a:t>
            </a:r>
          </a:p>
        </p:txBody>
      </p:sp>
      <p:sp>
        <p:nvSpPr>
          <p:cNvPr id="20483" name="Content Placeholder 2"/>
          <p:cNvSpPr>
            <a:spLocks noGrp="1"/>
          </p:cNvSpPr>
          <p:nvPr>
            <p:ph idx="1"/>
          </p:nvPr>
        </p:nvSpPr>
        <p:spPr/>
        <p:txBody>
          <a:bodyPr/>
          <a:lstStyle/>
          <a:p>
            <a:pPr eaLnBrk="1" hangingPunct="1">
              <a:lnSpc>
                <a:spcPct val="90000"/>
              </a:lnSpc>
            </a:pPr>
            <a:r>
              <a:rPr lang="en-US" smtClean="0"/>
              <a:t>When a laser is used, it can be of three types</a:t>
            </a:r>
          </a:p>
          <a:p>
            <a:pPr eaLnBrk="1" hangingPunct="1">
              <a:lnSpc>
                <a:spcPct val="90000"/>
              </a:lnSpc>
            </a:pPr>
            <a:r>
              <a:rPr lang="en-US" smtClean="0"/>
              <a:t>Either a FP - FabryPerot or DFB - Distributed-Feedback laser is used for longer wavelengths</a:t>
            </a:r>
          </a:p>
          <a:p>
            <a:pPr eaLnBrk="1" hangingPunct="1">
              <a:lnSpc>
                <a:spcPct val="90000"/>
              </a:lnSpc>
            </a:pPr>
            <a:r>
              <a:rPr lang="en-US" smtClean="0"/>
              <a:t>For wavelengths around 850 nm a VCSEL – Vertical Cavity Surface Emitting Laser is used</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D4E9B3-6693-4DDA-A2EA-36F6505193B4}"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US" smtClean="0"/>
              <a:t>Lightning Protection</a:t>
            </a:r>
          </a:p>
        </p:txBody>
      </p:sp>
      <p:sp>
        <p:nvSpPr>
          <p:cNvPr id="186371" name="Rectangle 3"/>
          <p:cNvSpPr>
            <a:spLocks noGrp="1" noChangeArrowheads="1"/>
          </p:cNvSpPr>
          <p:nvPr>
            <p:ph idx="1"/>
          </p:nvPr>
        </p:nvSpPr>
        <p:spPr/>
        <p:txBody>
          <a:bodyPr/>
          <a:lstStyle/>
          <a:p>
            <a:pPr eaLnBrk="1" hangingPunct="1"/>
            <a:r>
              <a:rPr lang="en-US" smtClean="0"/>
              <a:t>Protection from lightning strikes is generally not addressed for FSO installations</a:t>
            </a:r>
          </a:p>
          <a:p>
            <a:pPr eaLnBrk="1" hangingPunct="1"/>
            <a:r>
              <a:rPr lang="en-US" smtClean="0"/>
              <a:t>Although never said directly, the feeling seems to be that the electrical connection is protected by its connection to the building’s ground and the data connection, being fiber optic cable in most cases, does not require any protection</a:t>
            </a:r>
          </a:p>
        </p:txBody>
      </p:sp>
      <p:sp>
        <p:nvSpPr>
          <p:cNvPr id="186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7C0365-C42D-40FC-859F-6C831D4C4BED}" type="slidenum">
              <a:rPr lang="en-US" smtClean="0"/>
              <a:pPr eaLnBrk="1" hangingPunct="1"/>
              <a:t>180</a:t>
            </a:fld>
            <a:endParaRPr lang="en-US" smtClean="0"/>
          </a:p>
        </p:txBody>
      </p:sp>
      <p:sp>
        <p:nvSpPr>
          <p:cNvPr id="1863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smtClean="0"/>
              <a:t>Lightning Protection</a:t>
            </a:r>
          </a:p>
        </p:txBody>
      </p:sp>
      <p:sp>
        <p:nvSpPr>
          <p:cNvPr id="187395" name="Content Placeholder 2"/>
          <p:cNvSpPr>
            <a:spLocks noGrp="1"/>
          </p:cNvSpPr>
          <p:nvPr>
            <p:ph idx="1"/>
          </p:nvPr>
        </p:nvSpPr>
        <p:spPr/>
        <p:txBody>
          <a:bodyPr/>
          <a:lstStyle/>
          <a:p>
            <a:pPr eaLnBrk="1" hangingPunct="1"/>
            <a:r>
              <a:rPr lang="en-US" smtClean="0"/>
              <a:t>If the connection to the network is via copper UTP cable instead of fiber optic cable, then a surge suppressor as discussed in the chapter on outdoor equipment installation should be added to the data line</a:t>
            </a:r>
          </a:p>
          <a:p>
            <a:pPr eaLnBrk="1" hangingPunct="1"/>
            <a:r>
              <a:rPr lang="en-US" smtClean="0"/>
              <a:t>As the FSO unit itself is small, it does not pose a significant target</a:t>
            </a:r>
          </a:p>
        </p:txBody>
      </p:sp>
      <p:sp>
        <p:nvSpPr>
          <p:cNvPr id="187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87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928ABD-B5FD-4531-BF04-A0F0B12A1373}" type="slidenum">
              <a:rPr lang="en-US" smtClean="0"/>
              <a:pPr eaLnBrk="1" hangingPunct="1"/>
              <a:t>181</a:t>
            </a:fld>
            <a:endParaRPr lang="en-US"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mtClean="0"/>
              <a:t>Lightning Protection</a:t>
            </a:r>
          </a:p>
        </p:txBody>
      </p:sp>
      <p:sp>
        <p:nvSpPr>
          <p:cNvPr id="188419" name="Rectangle 3"/>
          <p:cNvSpPr>
            <a:spLocks noGrp="1" noChangeArrowheads="1"/>
          </p:cNvSpPr>
          <p:nvPr>
            <p:ph idx="1"/>
          </p:nvPr>
        </p:nvSpPr>
        <p:spPr/>
        <p:txBody>
          <a:bodyPr/>
          <a:lstStyle/>
          <a:p>
            <a:pPr eaLnBrk="1" hangingPunct="1"/>
            <a:r>
              <a:rPr lang="en-US" smtClean="0"/>
              <a:t>However, these units do tend to be placed on the corners of buildings or out on the edge</a:t>
            </a:r>
          </a:p>
          <a:p>
            <a:pPr eaLnBrk="1" hangingPunct="1"/>
            <a:r>
              <a:rPr lang="en-US" smtClean="0"/>
              <a:t>In such a location they may be struck</a:t>
            </a:r>
          </a:p>
          <a:p>
            <a:pPr eaLnBrk="1" hangingPunct="1"/>
            <a:r>
              <a:rPr lang="en-US" smtClean="0"/>
              <a:t>As the unit is unlikely to survive a direct or nearby strike, lightning protection is somewhat pointless, since replacement will be required anyway</a:t>
            </a:r>
          </a:p>
        </p:txBody>
      </p:sp>
      <p:sp>
        <p:nvSpPr>
          <p:cNvPr id="188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102EE5-88FC-4544-94A1-2477E0459A1B}" type="slidenum">
              <a:rPr lang="en-US" smtClean="0"/>
              <a:pPr eaLnBrk="1" hangingPunct="1"/>
              <a:t>182</a:t>
            </a:fld>
            <a:endParaRPr lang="en-US" smtClean="0"/>
          </a:p>
        </p:txBody>
      </p:sp>
      <p:sp>
        <p:nvSpPr>
          <p:cNvPr id="1884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smtClean="0"/>
              <a:t>FSO Safety</a:t>
            </a:r>
          </a:p>
        </p:txBody>
      </p:sp>
      <p:sp>
        <p:nvSpPr>
          <p:cNvPr id="189443" name="Rectangle 3"/>
          <p:cNvSpPr>
            <a:spLocks noGrp="1" noChangeArrowheads="1"/>
          </p:cNvSpPr>
          <p:nvPr>
            <p:ph idx="1"/>
          </p:nvPr>
        </p:nvSpPr>
        <p:spPr/>
        <p:txBody>
          <a:bodyPr/>
          <a:lstStyle/>
          <a:p>
            <a:pPr eaLnBrk="1" hangingPunct="1"/>
            <a:r>
              <a:rPr lang="en-US" smtClean="0"/>
              <a:t>Although the units are designed to be safe, eye damage is always a concern with equipment of this type</a:t>
            </a:r>
          </a:p>
          <a:p>
            <a:pPr eaLnBrk="1" hangingPunct="1"/>
            <a:r>
              <a:rPr lang="en-US" smtClean="0"/>
              <a:t>Do not look directly into the beam from one of these units</a:t>
            </a:r>
          </a:p>
        </p:txBody>
      </p:sp>
      <p:sp>
        <p:nvSpPr>
          <p:cNvPr id="189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00ECC5-64E5-4DD5-9203-DAC6743E914B}" type="slidenum">
              <a:rPr lang="en-US" smtClean="0"/>
              <a:pPr eaLnBrk="1" hangingPunct="1"/>
              <a:t>183</a:t>
            </a:fld>
            <a:endParaRPr lang="en-US" smtClean="0"/>
          </a:p>
        </p:txBody>
      </p:sp>
      <p:sp>
        <p:nvSpPr>
          <p:cNvPr id="18944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pPr eaLnBrk="1" hangingPunct="1"/>
            <a:r>
              <a:rPr lang="en-US" smtClean="0"/>
              <a:t>FSO Safety</a:t>
            </a:r>
          </a:p>
        </p:txBody>
      </p:sp>
      <p:sp>
        <p:nvSpPr>
          <p:cNvPr id="190467" name="Content Placeholder 2"/>
          <p:cNvSpPr>
            <a:spLocks noGrp="1"/>
          </p:cNvSpPr>
          <p:nvPr>
            <p:ph idx="1"/>
          </p:nvPr>
        </p:nvSpPr>
        <p:spPr/>
        <p:txBody>
          <a:bodyPr/>
          <a:lstStyle/>
          <a:p>
            <a:pPr eaLnBrk="1" hangingPunct="1"/>
            <a:r>
              <a:rPr lang="en-US" smtClean="0"/>
              <a:t>Never look directly at a powered on unit from a distance using binoculars or a telescope, as this will magnify the intensity, unless the manufacturer’s specified safe distance is observed</a:t>
            </a:r>
          </a:p>
          <a:p>
            <a:pPr eaLnBrk="1" hangingPunct="1"/>
            <a:r>
              <a:rPr lang="en-US" smtClean="0"/>
              <a:t>Spotting scopes included with the units to be used for alignment are generally treated to prevent these sorts of problems</a:t>
            </a:r>
          </a:p>
        </p:txBody>
      </p:sp>
      <p:sp>
        <p:nvSpPr>
          <p:cNvPr id="190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90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4699C1-1279-4046-9718-9160E84ACD14}" type="slidenum">
              <a:rPr lang="en-US" smtClean="0"/>
              <a:pPr eaLnBrk="1" hangingPunct="1"/>
              <a:t>184</a:t>
            </a:fld>
            <a:endParaRPr lang="en-US"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smtClean="0"/>
              <a:t>FSO Safety</a:t>
            </a:r>
          </a:p>
        </p:txBody>
      </p:sp>
      <p:sp>
        <p:nvSpPr>
          <p:cNvPr id="191491" name="Rectangle 3"/>
          <p:cNvSpPr>
            <a:spLocks noGrp="1" noChangeArrowheads="1"/>
          </p:cNvSpPr>
          <p:nvPr>
            <p:ph idx="1"/>
          </p:nvPr>
        </p:nvSpPr>
        <p:spPr/>
        <p:txBody>
          <a:bodyPr/>
          <a:lstStyle/>
          <a:p>
            <a:pPr eaLnBrk="1" hangingPunct="1"/>
            <a:r>
              <a:rPr lang="en-US" smtClean="0"/>
              <a:t>Laser are rated by a class system with most units being Class 1M rated</a:t>
            </a:r>
          </a:p>
          <a:p>
            <a:pPr eaLnBrk="1" hangingPunct="1"/>
            <a:r>
              <a:rPr lang="en-US" smtClean="0"/>
              <a:t>In other words it is safe to view the beam by using only the unaided eye</a:t>
            </a:r>
          </a:p>
        </p:txBody>
      </p:sp>
      <p:sp>
        <p:nvSpPr>
          <p:cNvPr id="1914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22CC5A-BBE5-4D40-BB8E-6EBF80D7A862}" type="slidenum">
              <a:rPr lang="en-US" smtClean="0"/>
              <a:pPr eaLnBrk="1" hangingPunct="1"/>
              <a:t>185</a:t>
            </a:fld>
            <a:endParaRPr lang="en-US" smtClean="0"/>
          </a:p>
        </p:txBody>
      </p:sp>
      <p:sp>
        <p:nvSpPr>
          <p:cNvPr id="1914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smtClean="0"/>
              <a:t>FSO Safety</a:t>
            </a:r>
          </a:p>
        </p:txBody>
      </p:sp>
      <p:pic>
        <p:nvPicPr>
          <p:cNvPr id="192515"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5681" t="26067" r="16510" b="31178"/>
          <a:stretch>
            <a:fillRect/>
          </a:stretch>
        </p:blipFill>
        <p:spPr>
          <a:xfrm>
            <a:off x="479425" y="1589088"/>
            <a:ext cx="3778250" cy="2525712"/>
          </a:xfrm>
        </p:spPr>
      </p:pic>
      <p:pic>
        <p:nvPicPr>
          <p:cNvPr id="192516"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6975" t="31480" r="23453" b="21266"/>
          <a:stretch>
            <a:fillRect/>
          </a:stretch>
        </p:blipFill>
        <p:spPr>
          <a:xfrm>
            <a:off x="4422775" y="1595438"/>
            <a:ext cx="4271963" cy="2541587"/>
          </a:xfrm>
        </p:spPr>
      </p:pic>
      <p:sp>
        <p:nvSpPr>
          <p:cNvPr id="19251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112AE9C-2A77-4660-BDEB-5B76BAEB3E21}" type="slidenum">
              <a:rPr lang="en-US" smtClean="0"/>
              <a:pPr eaLnBrk="1" hangingPunct="1"/>
              <a:t>186</a:t>
            </a:fld>
            <a:endParaRPr lang="en-US" smtClean="0"/>
          </a:p>
        </p:txBody>
      </p:sp>
      <p:sp>
        <p:nvSpPr>
          <p:cNvPr id="192518" name="Text Box 8"/>
          <p:cNvSpPr txBox="1">
            <a:spLocks noChangeArrowheads="1"/>
          </p:cNvSpPr>
          <p:nvPr/>
        </p:nvSpPr>
        <p:spPr bwMode="auto">
          <a:xfrm>
            <a:off x="609600" y="440055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Sample 780 to 860 nm Label</a:t>
            </a:r>
          </a:p>
        </p:txBody>
      </p:sp>
      <p:sp>
        <p:nvSpPr>
          <p:cNvPr id="192519" name="Text Box 9"/>
          <p:cNvSpPr txBox="1">
            <a:spLocks noChangeArrowheads="1"/>
          </p:cNvSpPr>
          <p:nvPr/>
        </p:nvSpPr>
        <p:spPr bwMode="auto">
          <a:xfrm>
            <a:off x="4876800" y="440055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Sample 1550 nm Label</a:t>
            </a:r>
          </a:p>
        </p:txBody>
      </p:sp>
      <p:sp>
        <p:nvSpPr>
          <p:cNvPr id="192520"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smtClean="0"/>
              <a:t>FSO Alignment</a:t>
            </a:r>
          </a:p>
        </p:txBody>
      </p:sp>
      <p:sp>
        <p:nvSpPr>
          <p:cNvPr id="193539" name="Rectangle 3"/>
          <p:cNvSpPr>
            <a:spLocks noGrp="1" noChangeArrowheads="1"/>
          </p:cNvSpPr>
          <p:nvPr>
            <p:ph idx="1"/>
          </p:nvPr>
        </p:nvSpPr>
        <p:spPr/>
        <p:txBody>
          <a:bodyPr/>
          <a:lstStyle/>
          <a:p>
            <a:pPr eaLnBrk="1" hangingPunct="1"/>
            <a:r>
              <a:rPr lang="en-US" smtClean="0"/>
              <a:t>Proper alignment is a major concern with FSO systems</a:t>
            </a:r>
          </a:p>
          <a:p>
            <a:pPr eaLnBrk="1" hangingPunct="1"/>
            <a:r>
              <a:rPr lang="en-US" smtClean="0"/>
              <a:t>As these are laser beams, the units on each end must be initially aligned and maintain that alignment</a:t>
            </a:r>
          </a:p>
          <a:p>
            <a:pPr eaLnBrk="1" hangingPunct="1"/>
            <a:r>
              <a:rPr lang="en-US" smtClean="0"/>
              <a:t>For these systems to see wide spread deployment, advances must be made in ease of installation and alignment</a:t>
            </a:r>
          </a:p>
        </p:txBody>
      </p:sp>
      <p:sp>
        <p:nvSpPr>
          <p:cNvPr id="193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2E81F2-95DB-417E-B5F1-3638355BAFF3}" type="slidenum">
              <a:rPr lang="en-US" smtClean="0"/>
              <a:pPr eaLnBrk="1" hangingPunct="1"/>
              <a:t>187</a:t>
            </a:fld>
            <a:endParaRPr lang="en-US" smtClean="0"/>
          </a:p>
        </p:txBody>
      </p:sp>
      <p:sp>
        <p:nvSpPr>
          <p:cNvPr id="1935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pPr eaLnBrk="1" hangingPunct="1"/>
            <a:r>
              <a:rPr lang="en-US" smtClean="0"/>
              <a:t>FSO Alignment</a:t>
            </a:r>
          </a:p>
        </p:txBody>
      </p:sp>
      <p:sp>
        <p:nvSpPr>
          <p:cNvPr id="194563" name="Content Placeholder 2"/>
          <p:cNvSpPr>
            <a:spLocks noGrp="1"/>
          </p:cNvSpPr>
          <p:nvPr>
            <p:ph idx="1"/>
          </p:nvPr>
        </p:nvSpPr>
        <p:spPr/>
        <p:txBody>
          <a:bodyPr/>
          <a:lstStyle/>
          <a:p>
            <a:pPr eaLnBrk="1" hangingPunct="1"/>
            <a:r>
              <a:rPr lang="en-US" smtClean="0"/>
              <a:t>To align the signal between the two units most FSO equipment comes with either a telescope or alignment camera or both built-in to the unit</a:t>
            </a:r>
          </a:p>
        </p:txBody>
      </p:sp>
      <p:sp>
        <p:nvSpPr>
          <p:cNvPr id="194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94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5C57E4-DDA0-496F-8FC3-AC9C1EA2F2EC}" type="slidenum">
              <a:rPr lang="en-US" smtClean="0"/>
              <a:pPr eaLnBrk="1" hangingPunct="1"/>
              <a:t>188</a:t>
            </a:fld>
            <a:endParaRPr lang="en-US"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smtClean="0"/>
              <a:t>FSO Spotting Scope</a:t>
            </a:r>
          </a:p>
        </p:txBody>
      </p:sp>
      <p:pic>
        <p:nvPicPr>
          <p:cNvPr id="19558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748" t="20895" r="27606" b="7463"/>
          <a:stretch>
            <a:fillRect/>
          </a:stretch>
        </p:blipFill>
        <p:spPr>
          <a:xfrm>
            <a:off x="2787650" y="1257300"/>
            <a:ext cx="3584575" cy="5030788"/>
          </a:xfrm>
        </p:spPr>
      </p:pic>
      <p:sp>
        <p:nvSpPr>
          <p:cNvPr id="195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B02787-79BE-429D-9FE9-0CA287EFF963}" type="slidenum">
              <a:rPr lang="en-US" smtClean="0"/>
              <a:pPr eaLnBrk="1" hangingPunct="1"/>
              <a:t>189</a:t>
            </a:fld>
            <a:endParaRPr lang="en-US" smtClean="0"/>
          </a:p>
        </p:txBody>
      </p:sp>
      <p:sp>
        <p:nvSpPr>
          <p:cNvPr id="195589" name="Oval 6"/>
          <p:cNvSpPr>
            <a:spLocks noChangeArrowheads="1"/>
          </p:cNvSpPr>
          <p:nvPr/>
        </p:nvSpPr>
        <p:spPr bwMode="auto">
          <a:xfrm>
            <a:off x="3505200" y="1676400"/>
            <a:ext cx="2133600" cy="17526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590" name="Text Box 7"/>
          <p:cNvSpPr txBox="1">
            <a:spLocks noChangeArrowheads="1"/>
          </p:cNvSpPr>
          <p:nvPr/>
        </p:nvSpPr>
        <p:spPr bwMode="auto">
          <a:xfrm>
            <a:off x="6572250" y="1747838"/>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a:latin typeface="Times New Roman" pitchFamily="18" charset="0"/>
              </a:rPr>
              <a:t>Spotting Scope</a:t>
            </a:r>
          </a:p>
        </p:txBody>
      </p:sp>
      <p:sp>
        <p:nvSpPr>
          <p:cNvPr id="195591" name="Line 8"/>
          <p:cNvSpPr>
            <a:spLocks noChangeShapeType="1"/>
          </p:cNvSpPr>
          <p:nvPr/>
        </p:nvSpPr>
        <p:spPr bwMode="auto">
          <a:xfrm flipH="1">
            <a:off x="5030788" y="2209800"/>
            <a:ext cx="1827212" cy="15875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592"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Transmitter Type</a:t>
            </a:r>
          </a:p>
        </p:txBody>
      </p:sp>
      <p:sp>
        <p:nvSpPr>
          <p:cNvPr id="21507" name="Content Placeholder 2"/>
          <p:cNvSpPr>
            <a:spLocks noGrp="1"/>
          </p:cNvSpPr>
          <p:nvPr>
            <p:ph idx="1"/>
          </p:nvPr>
        </p:nvSpPr>
        <p:spPr/>
        <p:txBody>
          <a:bodyPr/>
          <a:lstStyle/>
          <a:p>
            <a:pPr eaLnBrk="1" hangingPunct="1">
              <a:lnSpc>
                <a:spcPct val="90000"/>
              </a:lnSpc>
            </a:pPr>
            <a:r>
              <a:rPr lang="en-US" smtClean="0"/>
              <a:t>VCSELs are lower in cost, but with excellent performance as compared to FP and DFB lasers</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EC6553-2B24-45CB-BB30-D33B1BE16E25}" type="slidenum">
              <a:rPr lang="en-US" smtClean="0"/>
              <a:pPr eaLnBrk="1" hangingPunct="1"/>
              <a:t>19</a:t>
            </a:fld>
            <a:endParaRPr lang="en-US"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smtClean="0"/>
              <a:t>FSO Alignment</a:t>
            </a:r>
          </a:p>
        </p:txBody>
      </p:sp>
      <p:sp>
        <p:nvSpPr>
          <p:cNvPr id="196611" name="Rectangle 3"/>
          <p:cNvSpPr>
            <a:spLocks noGrp="1" noChangeArrowheads="1"/>
          </p:cNvSpPr>
          <p:nvPr>
            <p:ph idx="1"/>
          </p:nvPr>
        </p:nvSpPr>
        <p:spPr/>
        <p:txBody>
          <a:bodyPr/>
          <a:lstStyle/>
          <a:p>
            <a:pPr eaLnBrk="1" hangingPunct="1">
              <a:lnSpc>
                <a:spcPct val="90000"/>
              </a:lnSpc>
            </a:pPr>
            <a:r>
              <a:rPr lang="en-US" smtClean="0"/>
              <a:t>Alignment is done in two phases</a:t>
            </a:r>
          </a:p>
          <a:p>
            <a:pPr eaLnBrk="1" hangingPunct="1">
              <a:lnSpc>
                <a:spcPct val="90000"/>
              </a:lnSpc>
            </a:pPr>
            <a:r>
              <a:rPr lang="en-US" smtClean="0"/>
              <a:t>First, gross alignment of the devices is done using whatever tool is provided, such as a sighting scope</a:t>
            </a:r>
          </a:p>
          <a:p>
            <a:pPr eaLnBrk="1" hangingPunct="1">
              <a:lnSpc>
                <a:spcPct val="90000"/>
              </a:lnSpc>
            </a:pPr>
            <a:r>
              <a:rPr lang="en-US" smtClean="0"/>
              <a:t>This phase, accomplished by moving the entire unit and its mount, points the units directly at each other</a:t>
            </a:r>
          </a:p>
          <a:p>
            <a:pPr eaLnBrk="1" hangingPunct="1">
              <a:lnSpc>
                <a:spcPct val="90000"/>
              </a:lnSpc>
            </a:pPr>
            <a:r>
              <a:rPr lang="en-US" smtClean="0"/>
              <a:t>The second phase is the fine adjustment to bring the beam exactly into the aperture of the two units at the ends of the link</a:t>
            </a:r>
          </a:p>
        </p:txBody>
      </p:sp>
      <p:sp>
        <p:nvSpPr>
          <p:cNvPr id="1966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4C189C-E489-42D4-8CEB-92ADC6C8AA08}" type="slidenum">
              <a:rPr lang="en-US" smtClean="0"/>
              <a:pPr eaLnBrk="1" hangingPunct="1"/>
              <a:t>190</a:t>
            </a:fld>
            <a:endParaRPr lang="en-US" smtClean="0"/>
          </a:p>
        </p:txBody>
      </p:sp>
      <p:sp>
        <p:nvSpPr>
          <p:cNvPr id="1966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smtClean="0"/>
              <a:t>FSO Alignment</a:t>
            </a:r>
          </a:p>
        </p:txBody>
      </p:sp>
      <p:sp>
        <p:nvSpPr>
          <p:cNvPr id="197635" name="Rectangle 3"/>
          <p:cNvSpPr>
            <a:spLocks noGrp="1" noChangeArrowheads="1"/>
          </p:cNvSpPr>
          <p:nvPr>
            <p:ph idx="1"/>
          </p:nvPr>
        </p:nvSpPr>
        <p:spPr/>
        <p:txBody>
          <a:bodyPr/>
          <a:lstStyle/>
          <a:p>
            <a:pPr eaLnBrk="1" hangingPunct="1">
              <a:lnSpc>
                <a:spcPct val="90000"/>
              </a:lnSpc>
            </a:pPr>
            <a:r>
              <a:rPr lang="en-US" smtClean="0"/>
              <a:t>Once the mount and the unit are locked in place, this fine adjustment is done using the means provided, such as adjustment screws</a:t>
            </a:r>
          </a:p>
          <a:p>
            <a:pPr eaLnBrk="1" hangingPunct="1"/>
            <a:r>
              <a:rPr lang="en-US" smtClean="0"/>
              <a:t>The guidance for this type of adjustment is typically provided by a computer program supplied by the vendor</a:t>
            </a:r>
          </a:p>
          <a:p>
            <a:pPr eaLnBrk="1" hangingPunct="1"/>
            <a:r>
              <a:rPr lang="en-US" smtClean="0"/>
              <a:t>Which means you will need a laptop on the roof</a:t>
            </a:r>
          </a:p>
        </p:txBody>
      </p:sp>
      <p:sp>
        <p:nvSpPr>
          <p:cNvPr id="197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B41505-85CC-428C-8366-4E5F241D249D}" type="slidenum">
              <a:rPr lang="en-US" smtClean="0"/>
              <a:pPr eaLnBrk="1" hangingPunct="1"/>
              <a:t>191</a:t>
            </a:fld>
            <a:endParaRPr lang="en-US" smtClean="0"/>
          </a:p>
        </p:txBody>
      </p:sp>
      <p:sp>
        <p:nvSpPr>
          <p:cNvPr id="1976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smtClean="0"/>
              <a:t>FSO Fine Adjustment</a:t>
            </a:r>
          </a:p>
        </p:txBody>
      </p:sp>
      <p:pic>
        <p:nvPicPr>
          <p:cNvPr id="19865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675" t="22388" r="18280" b="14278"/>
          <a:stretch>
            <a:fillRect/>
          </a:stretch>
        </p:blipFill>
        <p:spPr>
          <a:xfrm>
            <a:off x="1649413" y="1243013"/>
            <a:ext cx="5838825" cy="5016500"/>
          </a:xfrm>
        </p:spPr>
      </p:pic>
      <p:sp>
        <p:nvSpPr>
          <p:cNvPr id="1986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CF4D64-FF66-4918-AB7D-BB350E4AD3C9}" type="slidenum">
              <a:rPr lang="en-US" smtClean="0"/>
              <a:pPr eaLnBrk="1" hangingPunct="1"/>
              <a:t>192</a:t>
            </a:fld>
            <a:endParaRPr lang="en-US" smtClean="0"/>
          </a:p>
        </p:txBody>
      </p:sp>
      <p:sp>
        <p:nvSpPr>
          <p:cNvPr id="19866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r>
              <a:rPr lang="en-US" smtClean="0"/>
              <a:t>FSO Fine Adjustment</a:t>
            </a:r>
          </a:p>
        </p:txBody>
      </p:sp>
      <p:pic>
        <p:nvPicPr>
          <p:cNvPr id="19968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7557" t="20895" r="23129" b="19403"/>
          <a:stretch>
            <a:fillRect/>
          </a:stretch>
        </p:blipFill>
        <p:spPr>
          <a:xfrm>
            <a:off x="1828800" y="1323975"/>
            <a:ext cx="5484813" cy="4719638"/>
          </a:xfrm>
        </p:spPr>
      </p:pic>
      <p:sp>
        <p:nvSpPr>
          <p:cNvPr id="1996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FD6824-0B31-4D31-9B1F-1E6AEEA43E94}" type="slidenum">
              <a:rPr lang="en-US" smtClean="0"/>
              <a:pPr eaLnBrk="1" hangingPunct="1"/>
              <a:t>193</a:t>
            </a:fld>
            <a:endParaRPr lang="en-US" smtClean="0"/>
          </a:p>
        </p:txBody>
      </p:sp>
      <p:sp>
        <p:nvSpPr>
          <p:cNvPr id="19968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smtClean="0"/>
              <a:t>Maintenance</a:t>
            </a:r>
          </a:p>
        </p:txBody>
      </p:sp>
      <p:sp>
        <p:nvSpPr>
          <p:cNvPr id="200707" name="Rectangle 3"/>
          <p:cNvSpPr>
            <a:spLocks noGrp="1" noChangeArrowheads="1"/>
          </p:cNvSpPr>
          <p:nvPr>
            <p:ph idx="1"/>
          </p:nvPr>
        </p:nvSpPr>
        <p:spPr/>
        <p:txBody>
          <a:bodyPr/>
          <a:lstStyle/>
          <a:p>
            <a:pPr eaLnBrk="1" hangingPunct="1"/>
            <a:r>
              <a:rPr lang="en-US" smtClean="0"/>
              <a:t>The only maintenance suggested for the devices used in FSO systems is to clean the lens and window, if it is mounted inside, once a quarter or so</a:t>
            </a:r>
          </a:p>
        </p:txBody>
      </p:sp>
      <p:sp>
        <p:nvSpPr>
          <p:cNvPr id="2007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161F1A-6624-4C56-AF0F-259E23623D67}" type="slidenum">
              <a:rPr lang="en-US" smtClean="0"/>
              <a:pPr eaLnBrk="1" hangingPunct="1"/>
              <a:t>194</a:t>
            </a:fld>
            <a:endParaRPr lang="en-US" smtClean="0"/>
          </a:p>
        </p:txBody>
      </p:sp>
      <p:sp>
        <p:nvSpPr>
          <p:cNvPr id="2007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smtClean="0"/>
              <a:t>Conclusion</a:t>
            </a:r>
          </a:p>
        </p:txBody>
      </p:sp>
      <p:sp>
        <p:nvSpPr>
          <p:cNvPr id="201731" name="Rectangle 3"/>
          <p:cNvSpPr>
            <a:spLocks noGrp="1" noChangeArrowheads="1"/>
          </p:cNvSpPr>
          <p:nvPr>
            <p:ph idx="1"/>
          </p:nvPr>
        </p:nvSpPr>
        <p:spPr/>
        <p:txBody>
          <a:bodyPr/>
          <a:lstStyle/>
          <a:p>
            <a:pPr eaLnBrk="1" hangingPunct="1"/>
            <a:r>
              <a:rPr lang="en-US" smtClean="0"/>
              <a:t>At this point you should be familiar with the methods and issues related to using a laser based FSO system as a link in a data network</a:t>
            </a:r>
          </a:p>
        </p:txBody>
      </p:sp>
      <p:sp>
        <p:nvSpPr>
          <p:cNvPr id="201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B4BC9F-6595-4A8A-A253-9E9BC5A41342}" type="slidenum">
              <a:rPr lang="en-US" smtClean="0"/>
              <a:pPr eaLnBrk="1" hangingPunct="1"/>
              <a:t>195</a:t>
            </a:fld>
            <a:endParaRPr lang="en-US" smtClean="0"/>
          </a:p>
        </p:txBody>
      </p:sp>
      <p:sp>
        <p:nvSpPr>
          <p:cNvPr id="2017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What is FSO</a:t>
            </a:r>
          </a:p>
        </p:txBody>
      </p:sp>
      <p:sp>
        <p:nvSpPr>
          <p:cNvPr id="4099" name="Rectangle 3"/>
          <p:cNvSpPr>
            <a:spLocks noGrp="1" noChangeArrowheads="1"/>
          </p:cNvSpPr>
          <p:nvPr>
            <p:ph idx="1"/>
          </p:nvPr>
        </p:nvSpPr>
        <p:spPr/>
        <p:txBody>
          <a:bodyPr/>
          <a:lstStyle/>
          <a:p>
            <a:pPr eaLnBrk="1" hangingPunct="1"/>
            <a:r>
              <a:rPr lang="en-US" smtClean="0">
                <a:cs typeface="Arial" pitchFamily="34" charset="0"/>
              </a:rPr>
              <a:t>FSO or Free Space Optics is a laser based system used to create a wireless link with light, instead of using a radio frequency</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292960-2597-49FE-80DB-9ACFE3F8EEC0}" type="slidenum">
              <a:rPr lang="en-US" smtClean="0"/>
              <a:pPr eaLnBrk="1" hangingPunct="1"/>
              <a:t>2</a:t>
            </a:fld>
            <a:endParaRPr lang="en-US" smtClean="0"/>
          </a:p>
        </p:txBody>
      </p:sp>
      <p:sp>
        <p:nvSpPr>
          <p:cNvPr id="41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Transmitting Power</a:t>
            </a:r>
          </a:p>
        </p:txBody>
      </p:sp>
      <p:sp>
        <p:nvSpPr>
          <p:cNvPr id="22531" name="Rectangle 3"/>
          <p:cNvSpPr>
            <a:spLocks noGrp="1" noChangeArrowheads="1"/>
          </p:cNvSpPr>
          <p:nvPr>
            <p:ph idx="1"/>
          </p:nvPr>
        </p:nvSpPr>
        <p:spPr/>
        <p:txBody>
          <a:bodyPr/>
          <a:lstStyle/>
          <a:p>
            <a:pPr eaLnBrk="1" hangingPunct="1"/>
            <a:r>
              <a:rPr lang="en-US" smtClean="0"/>
              <a:t>The power of the transmitting device is the next system design consideration</a:t>
            </a:r>
          </a:p>
          <a:p>
            <a:pPr eaLnBrk="1" hangingPunct="1"/>
            <a:r>
              <a:rPr lang="en-US" smtClean="0"/>
              <a:t>In general the higher the power the longer and more stable the link, but at a higher cost</a:t>
            </a:r>
          </a:p>
          <a:p>
            <a:pPr eaLnBrk="1" hangingPunct="1"/>
            <a:r>
              <a:rPr lang="en-US" smtClean="0"/>
              <a:t>But, due to safety considerations, the amount of power that can be used is restricted</a:t>
            </a: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0CEA4A-D81F-4560-B177-4C33A42E2DA5}" type="slidenum">
              <a:rPr lang="en-US" smtClean="0"/>
              <a:pPr eaLnBrk="1" hangingPunct="1"/>
              <a:t>20</a:t>
            </a:fld>
            <a:endParaRPr lang="en-US" smtClean="0"/>
          </a:p>
        </p:txBody>
      </p:sp>
      <p:sp>
        <p:nvSpPr>
          <p:cNvPr id="225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Transmitting Power</a:t>
            </a:r>
          </a:p>
        </p:txBody>
      </p:sp>
      <p:sp>
        <p:nvSpPr>
          <p:cNvPr id="23555" name="Content Placeholder 2"/>
          <p:cNvSpPr>
            <a:spLocks noGrp="1"/>
          </p:cNvSpPr>
          <p:nvPr>
            <p:ph idx="1"/>
          </p:nvPr>
        </p:nvSpPr>
        <p:spPr/>
        <p:txBody>
          <a:bodyPr/>
          <a:lstStyle/>
          <a:p>
            <a:pPr eaLnBrk="1" hangingPunct="1"/>
            <a:r>
              <a:rPr lang="en-US" smtClean="0"/>
              <a:t>As discussed below, FSO beams can damage the eye</a:t>
            </a:r>
          </a:p>
          <a:p>
            <a:pPr eaLnBrk="1" hangingPunct="1"/>
            <a:r>
              <a:rPr lang="en-US" smtClean="0"/>
              <a:t>There are constant arguments concerning the best wavelength to use as longer wavelengths do not damage the eye</a:t>
            </a:r>
          </a:p>
          <a:p>
            <a:pPr eaLnBrk="1" hangingPunct="1"/>
            <a:r>
              <a:rPr lang="en-US" smtClean="0"/>
              <a:t>Therefore, they can use higher transmitter power</a:t>
            </a:r>
          </a:p>
          <a:p>
            <a:pPr eaLnBrk="1" hangingPunct="1"/>
            <a:r>
              <a:rPr lang="en-US" smtClean="0"/>
              <a:t>In practice, the exact wavelength used does not matter</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1D214E-CF46-4023-A774-0647F941DCBB}" type="slidenum">
              <a:rPr lang="en-US" smtClean="0"/>
              <a:pPr eaLnBrk="1" hangingPunct="1"/>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Beam Divergence</a:t>
            </a:r>
          </a:p>
        </p:txBody>
      </p:sp>
      <p:sp>
        <p:nvSpPr>
          <p:cNvPr id="24579" name="Rectangle 3"/>
          <p:cNvSpPr>
            <a:spLocks noGrp="1" noChangeArrowheads="1"/>
          </p:cNvSpPr>
          <p:nvPr>
            <p:ph idx="1"/>
          </p:nvPr>
        </p:nvSpPr>
        <p:spPr/>
        <p:txBody>
          <a:bodyPr/>
          <a:lstStyle/>
          <a:p>
            <a:pPr eaLnBrk="1" hangingPunct="1"/>
            <a:r>
              <a:rPr lang="en-US" smtClean="0"/>
              <a:t>Beam divergence is a function of the transmitting lens</a:t>
            </a:r>
          </a:p>
          <a:p>
            <a:pPr eaLnBrk="1" hangingPunct="1"/>
            <a:r>
              <a:rPr lang="en-US" smtClean="0"/>
              <a:t>A more focused beam is desired, but this means a higher cost for the transmitting unit</a:t>
            </a:r>
          </a:p>
          <a:p>
            <a:pPr eaLnBrk="1" hangingPunct="1"/>
            <a:r>
              <a:rPr lang="en-US" smtClean="0"/>
              <a:t>The diameter of the receiver must be matched to the beam being transmitted</a:t>
            </a: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40BCD6-6DCA-4E16-A940-8636F16E4333}" type="slidenum">
              <a:rPr lang="en-US" smtClean="0"/>
              <a:pPr eaLnBrk="1" hangingPunct="1"/>
              <a:t>22</a:t>
            </a:fld>
            <a:endParaRPr lang="en-US" smtClean="0"/>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Beam Divergence</a:t>
            </a:r>
          </a:p>
        </p:txBody>
      </p:sp>
      <p:sp>
        <p:nvSpPr>
          <p:cNvPr id="25603" name="Content Placeholder 2"/>
          <p:cNvSpPr>
            <a:spLocks noGrp="1"/>
          </p:cNvSpPr>
          <p:nvPr>
            <p:ph idx="1"/>
          </p:nvPr>
        </p:nvSpPr>
        <p:spPr/>
        <p:txBody>
          <a:bodyPr/>
          <a:lstStyle/>
          <a:p>
            <a:pPr eaLnBrk="1" hangingPunct="1"/>
            <a:r>
              <a:rPr lang="en-US" smtClean="0"/>
              <a:t>The larger the diameter the better the receiving unit is in maintaining a link as the building moves or the atmosphere alters the path of the transmitted beam</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8D55F9-2AEE-4A17-896F-2F31EFB32CC0}" type="slidenum">
              <a:rPr lang="en-US" smtClean="0"/>
              <a:pPr eaLnBrk="1" hangingPunct="1"/>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Receiver Diode Type</a:t>
            </a:r>
          </a:p>
        </p:txBody>
      </p:sp>
      <p:sp>
        <p:nvSpPr>
          <p:cNvPr id="26627" name="Rectangle 3"/>
          <p:cNvSpPr>
            <a:spLocks noGrp="1" noChangeArrowheads="1"/>
          </p:cNvSpPr>
          <p:nvPr>
            <p:ph idx="1"/>
          </p:nvPr>
        </p:nvSpPr>
        <p:spPr/>
        <p:txBody>
          <a:bodyPr/>
          <a:lstStyle/>
          <a:p>
            <a:pPr eaLnBrk="1" hangingPunct="1"/>
            <a:r>
              <a:rPr lang="en-US" smtClean="0"/>
              <a:t>The type of diode used makes a difference in both performance and cost</a:t>
            </a:r>
          </a:p>
          <a:p>
            <a:pPr eaLnBrk="1" hangingPunct="1"/>
            <a:r>
              <a:rPr lang="en-US" smtClean="0"/>
              <a:t>A photodiode is used to convert the incoming light signal into an electrical signal</a:t>
            </a:r>
          </a:p>
          <a:p>
            <a:pPr eaLnBrk="1" hangingPunct="1"/>
            <a:r>
              <a:rPr lang="en-US" smtClean="0"/>
              <a:t>Two types of detectors are used, Si and InGaAs</a:t>
            </a:r>
          </a:p>
          <a:p>
            <a:pPr eaLnBrk="1" hangingPunct="1"/>
            <a:r>
              <a:rPr lang="en-US" smtClean="0"/>
              <a:t>Si or sodium based detectors are used at the shorter wavelengths</a:t>
            </a: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8216D3-A64B-493B-B5F7-E0DFB3735198}" type="slidenum">
              <a:rPr lang="en-US" smtClean="0"/>
              <a:pPr eaLnBrk="1" hangingPunct="1"/>
              <a:t>24</a:t>
            </a:fld>
            <a:endParaRPr lang="en-US" smtClean="0"/>
          </a:p>
        </p:txBody>
      </p:sp>
      <p:sp>
        <p:nvSpPr>
          <p:cNvPr id="266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Receiver Diode Type</a:t>
            </a:r>
          </a:p>
        </p:txBody>
      </p:sp>
      <p:sp>
        <p:nvSpPr>
          <p:cNvPr id="27651" name="Content Placeholder 2"/>
          <p:cNvSpPr>
            <a:spLocks noGrp="1"/>
          </p:cNvSpPr>
          <p:nvPr>
            <p:ph idx="1"/>
          </p:nvPr>
        </p:nvSpPr>
        <p:spPr/>
        <p:txBody>
          <a:bodyPr/>
          <a:lstStyle/>
          <a:p>
            <a:pPr eaLnBrk="1" hangingPunct="1"/>
            <a:r>
              <a:rPr lang="en-US" smtClean="0"/>
              <a:t>For the longer wavelengths InGaAs – indium/gallium/arsenide detectors are used in all cases</a:t>
            </a:r>
          </a:p>
          <a:p>
            <a:pPr eaLnBrk="1" hangingPunct="1"/>
            <a:r>
              <a:rPr lang="en-US" smtClean="0"/>
              <a:t>These are not used below 850 nm</a:t>
            </a:r>
          </a:p>
          <a:p>
            <a:pPr eaLnBrk="1" hangingPunct="1"/>
            <a:r>
              <a:rPr lang="en-US" smtClean="0"/>
              <a:t>Both of these types of detectors are then one of two designs, either PIN or APD</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776C54-7957-493A-9F52-727487DCAD47}" type="slidenum">
              <a:rPr lang="en-US" smtClean="0"/>
              <a:pPr eaLnBrk="1" hangingPunct="1"/>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Receiver Diode Type</a:t>
            </a:r>
          </a:p>
        </p:txBody>
      </p:sp>
      <p:sp>
        <p:nvSpPr>
          <p:cNvPr id="28675" name="Rectangle 3"/>
          <p:cNvSpPr>
            <a:spLocks noGrp="1" noChangeArrowheads="1"/>
          </p:cNvSpPr>
          <p:nvPr>
            <p:ph idx="1"/>
          </p:nvPr>
        </p:nvSpPr>
        <p:spPr/>
        <p:txBody>
          <a:bodyPr/>
          <a:lstStyle/>
          <a:p>
            <a:pPr eaLnBrk="1" hangingPunct="1"/>
            <a:r>
              <a:rPr lang="en-US" smtClean="0"/>
              <a:t>A PIN diode is a p-n junction diode with a doping profile tailored so that an intrinsic layer or i region is sandwiched between a p layer and an n layer</a:t>
            </a:r>
          </a:p>
          <a:p>
            <a:pPr eaLnBrk="1" hangingPunct="1"/>
            <a:r>
              <a:rPr lang="en-US" smtClean="0"/>
              <a:t>These type of detectors are not as sensitive as the APD</a:t>
            </a:r>
          </a:p>
          <a:p>
            <a:pPr eaLnBrk="1" hangingPunct="1"/>
            <a:r>
              <a:rPr lang="en-US" smtClean="0"/>
              <a:t>APD  - Avalanche Photo Diodes provide 100 times the level of sensitivity and greater speed than PIN diodes</a:t>
            </a:r>
          </a:p>
        </p:txBody>
      </p:sp>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6FF14C-76CB-401D-B8AD-9DE4F26EB9C0}" type="slidenum">
              <a:rPr lang="en-US" smtClean="0"/>
              <a:pPr eaLnBrk="1" hangingPunct="1"/>
              <a:t>26</a:t>
            </a:fld>
            <a:endParaRPr lang="en-US" smtClean="0"/>
          </a:p>
        </p:txBody>
      </p:sp>
      <p:sp>
        <p:nvSpPr>
          <p:cNvPr id="286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Receiver Diode Type</a:t>
            </a:r>
          </a:p>
        </p:txBody>
      </p:sp>
      <p:sp>
        <p:nvSpPr>
          <p:cNvPr id="29699" name="Content Placeholder 2"/>
          <p:cNvSpPr>
            <a:spLocks noGrp="1"/>
          </p:cNvSpPr>
          <p:nvPr>
            <p:ph idx="1"/>
          </p:nvPr>
        </p:nvSpPr>
        <p:spPr/>
        <p:txBody>
          <a:bodyPr/>
          <a:lstStyle/>
          <a:p>
            <a:pPr eaLnBrk="1" hangingPunct="1"/>
            <a:r>
              <a:rPr lang="en-US" smtClean="0"/>
              <a:t>Regardless of the type of detector device used, the more sensitive the detector is the better</a:t>
            </a:r>
          </a:p>
          <a:p>
            <a:pPr eaLnBrk="1" hangingPunct="1"/>
            <a:r>
              <a:rPr lang="en-US" smtClean="0"/>
              <a:t>Greater sensitivity will allow a marginal signal to be read</a:t>
            </a:r>
          </a:p>
          <a:p>
            <a:pPr eaLnBrk="1" hangingPunct="1"/>
            <a:r>
              <a:rPr lang="en-US" smtClean="0"/>
              <a:t>Higher receiver sensitivity is desirable to read in the transmitted signal, but always at a higher cost</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12B4AD-288D-4871-84A9-F8792950C78D}" type="slidenum">
              <a:rPr lang="en-US" smtClean="0"/>
              <a:pPr eaLnBrk="1" hangingPunct="1"/>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cs typeface="Arial" pitchFamily="34" charset="0"/>
              </a:rPr>
              <a:t>Issues</a:t>
            </a:r>
          </a:p>
        </p:txBody>
      </p:sp>
      <p:sp>
        <p:nvSpPr>
          <p:cNvPr id="30723" name="Rectangle 3"/>
          <p:cNvSpPr>
            <a:spLocks noGrp="1" noChangeArrowheads="1"/>
          </p:cNvSpPr>
          <p:nvPr>
            <p:ph idx="1"/>
          </p:nvPr>
        </p:nvSpPr>
        <p:spPr/>
        <p:txBody>
          <a:bodyPr/>
          <a:lstStyle/>
          <a:p>
            <a:pPr eaLnBrk="1" hangingPunct="1"/>
            <a:r>
              <a:rPr lang="en-US" smtClean="0">
                <a:cs typeface="Arial" pitchFamily="34" charset="0"/>
              </a:rPr>
              <a:t>The beam carrying the signal moves from one unit to the other through the air</a:t>
            </a:r>
          </a:p>
          <a:p>
            <a:pPr eaLnBrk="1" hangingPunct="1"/>
            <a:r>
              <a:rPr lang="en-US" smtClean="0">
                <a:cs typeface="Arial" pitchFamily="34" charset="0"/>
              </a:rPr>
              <a:t>The major difference between FSO and fiber optic cable systems comes from the replacement of fiber by the atmosphere as the conducting medium</a:t>
            </a:r>
          </a:p>
          <a:p>
            <a:pPr eaLnBrk="1" hangingPunct="1"/>
            <a:r>
              <a:rPr lang="en-US" smtClean="0">
                <a:cs typeface="Arial" pitchFamily="34" charset="0"/>
              </a:rPr>
              <a:t>This reduces the potential link length from thousands of kilometers to just a few</a:t>
            </a: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067B81-68DD-462B-8425-1E751264F690}" type="slidenum">
              <a:rPr lang="en-US" smtClean="0"/>
              <a:pPr eaLnBrk="1" hangingPunct="1"/>
              <a:t>28</a:t>
            </a:fld>
            <a:endParaRPr lang="en-US" smtClean="0"/>
          </a:p>
        </p:txBody>
      </p:sp>
      <p:sp>
        <p:nvSpPr>
          <p:cNvPr id="307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cs typeface="Arial" pitchFamily="34" charset="0"/>
              </a:rPr>
              <a:t>Issues</a:t>
            </a:r>
          </a:p>
        </p:txBody>
      </p:sp>
      <p:sp>
        <p:nvSpPr>
          <p:cNvPr id="31747" name="Rectangle 3"/>
          <p:cNvSpPr>
            <a:spLocks noGrp="1" noChangeArrowheads="1"/>
          </p:cNvSpPr>
          <p:nvPr>
            <p:ph idx="1"/>
          </p:nvPr>
        </p:nvSpPr>
        <p:spPr/>
        <p:txBody>
          <a:bodyPr/>
          <a:lstStyle/>
          <a:p>
            <a:pPr eaLnBrk="1" hangingPunct="1"/>
            <a:r>
              <a:rPr lang="en-US" smtClean="0">
                <a:cs typeface="Arial" pitchFamily="34" charset="0"/>
              </a:rPr>
              <a:t>There are several issues or problems with laser based systems that affect their ability to perform as a data network connection</a:t>
            </a:r>
          </a:p>
          <a:p>
            <a:pPr eaLnBrk="1" hangingPunct="1"/>
            <a:r>
              <a:rPr lang="en-US" smtClean="0">
                <a:cs typeface="Arial" pitchFamily="34" charset="0"/>
              </a:rPr>
              <a:t>The specific limitations of these systems are the result of</a:t>
            </a:r>
          </a:p>
          <a:p>
            <a:pPr lvl="1" eaLnBrk="1" hangingPunct="1"/>
            <a:r>
              <a:rPr lang="en-US" smtClean="0">
                <a:cs typeface="Arial" pitchFamily="34" charset="0"/>
              </a:rPr>
              <a:t>Safety restrictions on laser intensity</a:t>
            </a:r>
          </a:p>
          <a:p>
            <a:pPr lvl="1" eaLnBrk="1" hangingPunct="1"/>
            <a:r>
              <a:rPr lang="en-US" smtClean="0">
                <a:cs typeface="Arial" pitchFamily="34" charset="0"/>
              </a:rPr>
              <a:t>Building movement</a:t>
            </a:r>
          </a:p>
          <a:p>
            <a:pPr lvl="1" eaLnBrk="1" hangingPunct="1"/>
            <a:r>
              <a:rPr lang="en-US" smtClean="0">
                <a:cs typeface="Arial" pitchFamily="34" charset="0"/>
              </a:rPr>
              <a:t>Weather and other light-blocking atmospheric conditions</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85E8D0-E48A-474A-B0B6-4C55BA22F1B2}" type="slidenum">
              <a:rPr lang="en-US" smtClean="0"/>
              <a:pPr eaLnBrk="1" hangingPunct="1"/>
              <a:t>29</a:t>
            </a:fld>
            <a:endParaRPr lang="en-US" smtClean="0"/>
          </a:p>
        </p:txBody>
      </p:sp>
      <p:sp>
        <p:nvSpPr>
          <p:cNvPr id="3174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Why Use FSO</a:t>
            </a:r>
          </a:p>
        </p:txBody>
      </p:sp>
      <p:sp>
        <p:nvSpPr>
          <p:cNvPr id="5123" name="Rectangle 3"/>
          <p:cNvSpPr>
            <a:spLocks noGrp="1" noChangeArrowheads="1"/>
          </p:cNvSpPr>
          <p:nvPr>
            <p:ph idx="1"/>
          </p:nvPr>
        </p:nvSpPr>
        <p:spPr/>
        <p:txBody>
          <a:bodyPr/>
          <a:lstStyle/>
          <a:p>
            <a:pPr eaLnBrk="1" hangingPunct="1"/>
            <a:r>
              <a:rPr lang="en-US" smtClean="0"/>
              <a:t>The advantages of FSO include</a:t>
            </a:r>
          </a:p>
          <a:p>
            <a:pPr lvl="1" eaLnBrk="1" hangingPunct="1"/>
            <a:r>
              <a:rPr lang="en-US" smtClean="0"/>
              <a:t>No need for a license</a:t>
            </a:r>
          </a:p>
          <a:p>
            <a:pPr lvl="1" eaLnBrk="1" hangingPunct="1"/>
            <a:r>
              <a:rPr lang="en-US" smtClean="0"/>
              <a:t>No right of way issues, since for the most part you may shoot a signal across anyone’s property at any time</a:t>
            </a:r>
          </a:p>
          <a:p>
            <a:pPr lvl="1" eaLnBrk="1" hangingPunct="1"/>
            <a:r>
              <a:rPr lang="en-US" smtClean="0"/>
              <a:t>High throughput levels these systems can achieve</a:t>
            </a:r>
          </a:p>
          <a:p>
            <a:pPr lvl="1" eaLnBrk="1" hangingPunct="1"/>
            <a:r>
              <a:rPr lang="en-US" smtClean="0"/>
              <a:t>No interference from radio frequency signals</a:t>
            </a:r>
          </a:p>
          <a:p>
            <a:pPr lvl="1" eaLnBrk="1" hangingPunct="1"/>
            <a:r>
              <a:rPr lang="en-US" smtClean="0"/>
              <a:t>Better security than a radio frequency signal</a:t>
            </a: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FC2AB2-80E3-4B06-BD54-65596E249898}" type="slidenum">
              <a:rPr lang="en-US" smtClean="0"/>
              <a:pPr eaLnBrk="1" hangingPunct="1"/>
              <a:t>3</a:t>
            </a:fld>
            <a:endParaRPr lang="en-US" smtClean="0"/>
          </a:p>
        </p:txBody>
      </p:sp>
      <p:sp>
        <p:nvSpPr>
          <p:cNvPr id="512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Safety Restrictions</a:t>
            </a:r>
          </a:p>
        </p:txBody>
      </p:sp>
      <p:sp>
        <p:nvSpPr>
          <p:cNvPr id="32771" name="Rectangle 3"/>
          <p:cNvSpPr>
            <a:spLocks noGrp="1" noChangeArrowheads="1"/>
          </p:cNvSpPr>
          <p:nvPr>
            <p:ph idx="1"/>
          </p:nvPr>
        </p:nvSpPr>
        <p:spPr/>
        <p:txBody>
          <a:bodyPr/>
          <a:lstStyle/>
          <a:p>
            <a:pPr eaLnBrk="1" hangingPunct="1"/>
            <a:r>
              <a:rPr lang="en-US" smtClean="0"/>
              <a:t>The safety restrictions on FSO systems gives rise to one of the ongoing arguments about this type of link</a:t>
            </a:r>
          </a:p>
          <a:p>
            <a:pPr eaLnBrk="1" hangingPunct="1"/>
            <a:r>
              <a:rPr lang="en-US" smtClean="0"/>
              <a:t>Some vendors use wavelengths around 780 nm as the lasers for these wavelengths are widely available</a:t>
            </a:r>
          </a:p>
          <a:p>
            <a:pPr eaLnBrk="1" hangingPunct="1"/>
            <a:r>
              <a:rPr lang="en-US" smtClean="0"/>
              <a:t>However, due to eye safety issues the power levels are much lower at these wavelengths</a:t>
            </a: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38BC72-0BC8-4A2A-8E81-982586C01CC4}" type="slidenum">
              <a:rPr lang="en-US" smtClean="0"/>
              <a:pPr eaLnBrk="1" hangingPunct="1"/>
              <a:t>30</a:t>
            </a:fld>
            <a:endParaRPr lang="en-US" smtClean="0"/>
          </a:p>
        </p:txBody>
      </p:sp>
      <p:sp>
        <p:nvSpPr>
          <p:cNvPr id="327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Safety Restrictions</a:t>
            </a:r>
          </a:p>
        </p:txBody>
      </p:sp>
      <p:sp>
        <p:nvSpPr>
          <p:cNvPr id="33795" name="Content Placeholder 2"/>
          <p:cNvSpPr>
            <a:spLocks noGrp="1"/>
          </p:cNvSpPr>
          <p:nvPr>
            <p:ph idx="1"/>
          </p:nvPr>
        </p:nvSpPr>
        <p:spPr/>
        <p:txBody>
          <a:bodyPr/>
          <a:lstStyle/>
          <a:p>
            <a:pPr eaLnBrk="1" hangingPunct="1"/>
            <a:r>
              <a:rPr lang="en-US" smtClean="0"/>
              <a:t>This has lead other vendors to promote the use of lasers using the 1550 nm wavelength</a:t>
            </a:r>
          </a:p>
          <a:p>
            <a:pPr eaLnBrk="1" hangingPunct="1"/>
            <a:r>
              <a:rPr lang="en-US" smtClean="0"/>
              <a:t>These lasers may use fifty times more power than the lower wavelength lasers, as they do not damage the eye</a:t>
            </a:r>
          </a:p>
          <a:p>
            <a:pPr eaLnBrk="1" hangingPunct="1"/>
            <a:r>
              <a:rPr lang="en-US" smtClean="0"/>
              <a:t>As deployed, both wavelengths exhibit similar performance due to different scattering effects</a:t>
            </a:r>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CBBCEB-69EC-4326-957A-B7919324F063}" type="slidenum">
              <a:rPr lang="en-US" smtClean="0"/>
              <a:pPr eaLnBrk="1" hangingPunct="1"/>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Safety Restrictions</a:t>
            </a:r>
          </a:p>
        </p:txBody>
      </p:sp>
      <p:sp>
        <p:nvSpPr>
          <p:cNvPr id="34819" name="Rectangle 3"/>
          <p:cNvSpPr>
            <a:spLocks noGrp="1" noChangeArrowheads="1"/>
          </p:cNvSpPr>
          <p:nvPr>
            <p:ph idx="1"/>
          </p:nvPr>
        </p:nvSpPr>
        <p:spPr/>
        <p:txBody>
          <a:bodyPr/>
          <a:lstStyle/>
          <a:p>
            <a:pPr eaLnBrk="1" hangingPunct="1"/>
            <a:r>
              <a:rPr lang="en-US" smtClean="0"/>
              <a:t>For safety rating purposes lasers are assigned to a class</a:t>
            </a:r>
          </a:p>
          <a:p>
            <a:pPr eaLnBrk="1" hangingPunct="1"/>
            <a:r>
              <a:rPr lang="en-US" smtClean="0"/>
              <a:t>This class assignment is based on the output transmission power at the exit lens</a:t>
            </a:r>
          </a:p>
          <a:p>
            <a:pPr eaLnBrk="1" hangingPunct="1"/>
            <a:r>
              <a:rPr lang="en-US" smtClean="0"/>
              <a:t>Classes used for FSO include</a:t>
            </a:r>
          </a:p>
          <a:p>
            <a:pPr lvl="1" eaLnBrk="1" hangingPunct="1"/>
            <a:r>
              <a:rPr lang="en-US" smtClean="0"/>
              <a:t>Class 1</a:t>
            </a:r>
          </a:p>
          <a:p>
            <a:pPr lvl="2" eaLnBrk="1" hangingPunct="1"/>
            <a:r>
              <a:rPr lang="en-US" smtClean="0"/>
              <a:t>These systems are safe under reasonably foreseeable conditions</a:t>
            </a:r>
          </a:p>
          <a:p>
            <a:pPr lvl="2" eaLnBrk="1" hangingPunct="1"/>
            <a:r>
              <a:rPr lang="en-US" smtClean="0"/>
              <a:t>They may be deployed anywhere without restriction</a:t>
            </a:r>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7DE101B-BEC9-4A1A-87EA-9607C4626D47}" type="slidenum">
              <a:rPr lang="en-US" smtClean="0"/>
              <a:pPr eaLnBrk="1" hangingPunct="1"/>
              <a:t>32</a:t>
            </a:fld>
            <a:endParaRPr lang="en-US" smtClean="0"/>
          </a:p>
        </p:txBody>
      </p:sp>
      <p:sp>
        <p:nvSpPr>
          <p:cNvPr id="348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Safety Restrictions</a:t>
            </a:r>
          </a:p>
        </p:txBody>
      </p:sp>
      <p:sp>
        <p:nvSpPr>
          <p:cNvPr id="35843" name="Content Placeholder 2"/>
          <p:cNvSpPr>
            <a:spLocks noGrp="1"/>
          </p:cNvSpPr>
          <p:nvPr>
            <p:ph idx="1"/>
          </p:nvPr>
        </p:nvSpPr>
        <p:spPr/>
        <p:txBody>
          <a:bodyPr/>
          <a:lstStyle/>
          <a:p>
            <a:pPr lvl="1" eaLnBrk="1" hangingPunct="1"/>
            <a:r>
              <a:rPr lang="en-US" smtClean="0"/>
              <a:t>Class 1M</a:t>
            </a:r>
          </a:p>
          <a:p>
            <a:pPr lvl="2" eaLnBrk="1" hangingPunct="1"/>
            <a:r>
              <a:rPr lang="en-US" smtClean="0"/>
              <a:t>These system must be installed where someone cannot look directly at them when using an optical aid, such as binoculars</a:t>
            </a:r>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D0B172-6DBF-4D81-878A-F913C255DFB9}" type="slidenum">
              <a:rPr lang="en-US" smtClean="0"/>
              <a:pPr eaLnBrk="1" hangingPunct="1"/>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Building Movement</a:t>
            </a:r>
          </a:p>
        </p:txBody>
      </p:sp>
      <p:sp>
        <p:nvSpPr>
          <p:cNvPr id="36867" name="Rectangle 3"/>
          <p:cNvSpPr>
            <a:spLocks noGrp="1" noChangeArrowheads="1"/>
          </p:cNvSpPr>
          <p:nvPr>
            <p:ph idx="1"/>
          </p:nvPr>
        </p:nvSpPr>
        <p:spPr/>
        <p:txBody>
          <a:bodyPr/>
          <a:lstStyle/>
          <a:p>
            <a:pPr eaLnBrk="1" hangingPunct="1">
              <a:lnSpc>
                <a:spcPct val="90000"/>
              </a:lnSpc>
            </a:pPr>
            <a:r>
              <a:rPr lang="en-US" smtClean="0">
                <a:cs typeface="Arial" pitchFamily="34" charset="0"/>
              </a:rPr>
              <a:t>Buildings move for many reasons</a:t>
            </a:r>
          </a:p>
          <a:p>
            <a:pPr eaLnBrk="1" hangingPunct="1">
              <a:lnSpc>
                <a:spcPct val="90000"/>
              </a:lnSpc>
            </a:pPr>
            <a:r>
              <a:rPr lang="en-US" smtClean="0">
                <a:cs typeface="Arial" pitchFamily="34" charset="0"/>
              </a:rPr>
              <a:t>Building movement can be quite a problem for FSO links</a:t>
            </a:r>
          </a:p>
          <a:p>
            <a:pPr eaLnBrk="1" hangingPunct="1">
              <a:lnSpc>
                <a:spcPct val="90000"/>
              </a:lnSpc>
            </a:pPr>
            <a:r>
              <a:rPr lang="en-US" smtClean="0">
                <a:cs typeface="Arial" pitchFamily="34" charset="0"/>
              </a:rPr>
              <a:t>Buildings are affected by heat, especially when the sun is shining more on one side than the other</a:t>
            </a:r>
          </a:p>
          <a:p>
            <a:pPr eaLnBrk="1" hangingPunct="1">
              <a:lnSpc>
                <a:spcPct val="90000"/>
              </a:lnSpc>
            </a:pPr>
            <a:r>
              <a:rPr lang="en-US" smtClean="0">
                <a:cs typeface="Arial" pitchFamily="34" charset="0"/>
              </a:rPr>
              <a:t>As the heat expands the one side, the building changes shape</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834DE1-0DE0-4C5D-B26D-BC4CD263EF8A}" type="slidenum">
              <a:rPr lang="en-US" smtClean="0"/>
              <a:pPr eaLnBrk="1" hangingPunct="1"/>
              <a:t>34</a:t>
            </a:fld>
            <a:endParaRPr lang="en-US" smtClean="0"/>
          </a:p>
        </p:txBody>
      </p:sp>
      <p:sp>
        <p:nvSpPr>
          <p:cNvPr id="3686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Building Movement</a:t>
            </a:r>
          </a:p>
        </p:txBody>
      </p:sp>
      <p:sp>
        <p:nvSpPr>
          <p:cNvPr id="37891" name="Content Placeholder 2"/>
          <p:cNvSpPr>
            <a:spLocks noGrp="1"/>
          </p:cNvSpPr>
          <p:nvPr>
            <p:ph idx="1"/>
          </p:nvPr>
        </p:nvSpPr>
        <p:spPr/>
        <p:txBody>
          <a:bodyPr/>
          <a:lstStyle/>
          <a:p>
            <a:pPr eaLnBrk="1" hangingPunct="1">
              <a:lnSpc>
                <a:spcPct val="90000"/>
              </a:lnSpc>
            </a:pPr>
            <a:r>
              <a:rPr lang="en-US" smtClean="0">
                <a:cs typeface="Arial" pitchFamily="34" charset="0"/>
              </a:rPr>
              <a:t>Taller buildings, generally above 20 stories, sway or turn in the wind</a:t>
            </a:r>
          </a:p>
          <a:p>
            <a:pPr eaLnBrk="1" hangingPunct="1">
              <a:lnSpc>
                <a:spcPct val="90000"/>
              </a:lnSpc>
            </a:pPr>
            <a:r>
              <a:rPr lang="en-US" smtClean="0">
                <a:cs typeface="Arial" pitchFamily="34" charset="0"/>
              </a:rPr>
              <a:t>Earthquakes, even small ones, move buildings regardless of their height</a:t>
            </a:r>
          </a:p>
          <a:p>
            <a:pPr eaLnBrk="1" hangingPunct="1">
              <a:lnSpc>
                <a:spcPct val="90000"/>
              </a:lnSpc>
            </a:pPr>
            <a:r>
              <a:rPr lang="en-US" smtClean="0">
                <a:cs typeface="Arial" pitchFamily="34" charset="0"/>
              </a:rPr>
              <a:t>These three things cause the FSO device to move in relation to where it was before the building changed shape or began to sway</a:t>
            </a:r>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FE4405-8841-44C9-8A6C-9D22F23E2D64}" type="slidenum">
              <a:rPr lang="en-US" smtClean="0"/>
              <a:pPr eaLnBrk="1" hangingPunct="1"/>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Building Movement</a:t>
            </a:r>
            <a:endParaRPr lang="en-US" smtClean="0">
              <a:cs typeface="Arial" pitchFamily="34" charset="0"/>
            </a:endParaRPr>
          </a:p>
        </p:txBody>
      </p:sp>
      <p:sp>
        <p:nvSpPr>
          <p:cNvPr id="38915" name="Rectangle 3"/>
          <p:cNvSpPr>
            <a:spLocks noGrp="1" noChangeArrowheads="1"/>
          </p:cNvSpPr>
          <p:nvPr>
            <p:ph idx="1"/>
          </p:nvPr>
        </p:nvSpPr>
        <p:spPr/>
        <p:txBody>
          <a:bodyPr/>
          <a:lstStyle/>
          <a:p>
            <a:pPr eaLnBrk="1" hangingPunct="1">
              <a:lnSpc>
                <a:spcPct val="90000"/>
              </a:lnSpc>
            </a:pPr>
            <a:r>
              <a:rPr lang="en-US" smtClean="0">
                <a:cs typeface="Arial" pitchFamily="34" charset="0"/>
              </a:rPr>
              <a:t>This apparent movement causes the signal to drop</a:t>
            </a:r>
          </a:p>
          <a:p>
            <a:pPr eaLnBrk="1" hangingPunct="1">
              <a:lnSpc>
                <a:spcPct val="90000"/>
              </a:lnSpc>
            </a:pPr>
            <a:r>
              <a:rPr lang="en-US" smtClean="0"/>
              <a:t>Movement is dealt with by using a larger diameter beamwidth, multiple lasers, or a beam alignment system that moves the unit as the building moves</a:t>
            </a:r>
          </a:p>
          <a:p>
            <a:pPr eaLnBrk="1" hangingPunct="1">
              <a:lnSpc>
                <a:spcPct val="90000"/>
              </a:lnSpc>
            </a:pPr>
            <a:r>
              <a:rPr lang="en-US" smtClean="0"/>
              <a:t>These beam alignment systems mount </a:t>
            </a:r>
            <a:r>
              <a:rPr lang="en-US" smtClean="0">
                <a:cs typeface="Arial" pitchFamily="34" charset="0"/>
              </a:rPr>
              <a:t>the laser equipment on a steerable mount that is regulated by a measuring system</a:t>
            </a: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65DDDB-7ACA-4553-A565-8915E06F2EC5}" type="slidenum">
              <a:rPr lang="en-US" smtClean="0"/>
              <a:pPr eaLnBrk="1" hangingPunct="1"/>
              <a:t>36</a:t>
            </a:fld>
            <a:endParaRPr lang="en-US" smtClean="0"/>
          </a:p>
        </p:txBody>
      </p:sp>
      <p:sp>
        <p:nvSpPr>
          <p:cNvPr id="389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Building Movement</a:t>
            </a:r>
          </a:p>
        </p:txBody>
      </p:sp>
      <p:sp>
        <p:nvSpPr>
          <p:cNvPr id="39939" name="Content Placeholder 2"/>
          <p:cNvSpPr>
            <a:spLocks noGrp="1"/>
          </p:cNvSpPr>
          <p:nvPr>
            <p:ph idx="1"/>
          </p:nvPr>
        </p:nvSpPr>
        <p:spPr/>
        <p:txBody>
          <a:bodyPr/>
          <a:lstStyle/>
          <a:p>
            <a:pPr eaLnBrk="1" hangingPunct="1"/>
            <a:r>
              <a:rPr lang="en-US" smtClean="0">
                <a:cs typeface="Arial" pitchFamily="34" charset="0"/>
              </a:rPr>
              <a:t>Current systems are claimed to be able to maintain a connection in a 100 mile per hour wind without any signal loss</a:t>
            </a:r>
            <a:endParaRPr lang="en-US" smtClean="0"/>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1610EB-C666-4850-AF89-A55B95F3CB24}" type="slidenum">
              <a:rPr lang="en-US" smtClean="0"/>
              <a:pPr eaLnBrk="1" hangingPunct="1"/>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Weather</a:t>
            </a:r>
            <a:endParaRPr lang="en-US" smtClean="0">
              <a:cs typeface="Arial" pitchFamily="34" charset="0"/>
            </a:endParaRPr>
          </a:p>
        </p:txBody>
      </p:sp>
      <p:sp>
        <p:nvSpPr>
          <p:cNvPr id="40963" name="Rectangle 3"/>
          <p:cNvSpPr>
            <a:spLocks noGrp="1" noChangeArrowheads="1"/>
          </p:cNvSpPr>
          <p:nvPr>
            <p:ph idx="1"/>
          </p:nvPr>
        </p:nvSpPr>
        <p:spPr/>
        <p:txBody>
          <a:bodyPr/>
          <a:lstStyle/>
          <a:p>
            <a:pPr eaLnBrk="1" hangingPunct="1"/>
            <a:r>
              <a:rPr lang="en-US" smtClean="0">
                <a:cs typeface="Arial" pitchFamily="34" charset="0"/>
              </a:rPr>
              <a:t>The microclimate the particular system must operate in will have a profound effect on its range and reliability</a:t>
            </a:r>
          </a:p>
          <a:p>
            <a:pPr eaLnBrk="1" hangingPunct="1"/>
            <a:r>
              <a:rPr lang="en-US" smtClean="0">
                <a:cs typeface="Arial" pitchFamily="34" charset="0"/>
              </a:rPr>
              <a:t>Rain is not an issue, and neither is snow, unless you have a major cloudburst or a complete whiteout</a:t>
            </a:r>
          </a:p>
          <a:p>
            <a:pPr eaLnBrk="1" hangingPunct="1"/>
            <a:r>
              <a:rPr lang="en-US" smtClean="0">
                <a:cs typeface="Arial" pitchFamily="34" charset="0"/>
              </a:rPr>
              <a:t>This is possible in some areas during a thunderstorm or heavy snowstorm</a:t>
            </a:r>
          </a:p>
        </p:txBody>
      </p:sp>
      <p:sp>
        <p:nvSpPr>
          <p:cNvPr id="409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132C74-1EC6-4DA6-8C25-C84EB9D7342D}" type="slidenum">
              <a:rPr lang="en-US" smtClean="0"/>
              <a:pPr eaLnBrk="1" hangingPunct="1"/>
              <a:t>38</a:t>
            </a:fld>
            <a:endParaRPr lang="en-US" smtClean="0"/>
          </a:p>
        </p:txBody>
      </p:sp>
      <p:sp>
        <p:nvSpPr>
          <p:cNvPr id="4096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Weather</a:t>
            </a:r>
          </a:p>
        </p:txBody>
      </p:sp>
      <p:sp>
        <p:nvSpPr>
          <p:cNvPr id="41987" name="Content Placeholder 2"/>
          <p:cNvSpPr>
            <a:spLocks noGrp="1"/>
          </p:cNvSpPr>
          <p:nvPr>
            <p:ph idx="1"/>
          </p:nvPr>
        </p:nvSpPr>
        <p:spPr/>
        <p:txBody>
          <a:bodyPr/>
          <a:lstStyle/>
          <a:p>
            <a:pPr eaLnBrk="1" hangingPunct="1"/>
            <a:r>
              <a:rPr lang="en-US" smtClean="0">
                <a:cs typeface="Arial" pitchFamily="34" charset="0"/>
              </a:rPr>
              <a:t>Fog, which does block light, is the major problem for laser based systems</a:t>
            </a:r>
          </a:p>
          <a:p>
            <a:pPr eaLnBrk="1" hangingPunct="1"/>
            <a:r>
              <a:rPr lang="en-US" smtClean="0">
                <a:cs typeface="Arial" pitchFamily="34" charset="0"/>
              </a:rPr>
              <a:t>Condensation on the lens of the outdoor unit was an issue, where this is a problem the units now use both heating and cooling devices to prevent this</a:t>
            </a:r>
            <a:endParaRPr lang="en-US" smtClean="0"/>
          </a:p>
        </p:txBody>
      </p:sp>
      <p:sp>
        <p:nvSpPr>
          <p:cNvPr id="41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6EC661-BF6A-4C10-B7BC-F509BA7BC8FE}" type="slidenum">
              <a:rPr lang="en-US" smtClean="0"/>
              <a:pPr eaLnBrk="1" hangingPunct="1"/>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cs typeface="Arial" pitchFamily="34" charset="0"/>
              </a:rPr>
              <a:t>Method of Operation</a:t>
            </a:r>
          </a:p>
        </p:txBody>
      </p:sp>
      <p:sp>
        <p:nvSpPr>
          <p:cNvPr id="6147" name="Rectangle 3"/>
          <p:cNvSpPr>
            <a:spLocks noGrp="1" noChangeArrowheads="1"/>
          </p:cNvSpPr>
          <p:nvPr>
            <p:ph idx="1"/>
          </p:nvPr>
        </p:nvSpPr>
        <p:spPr/>
        <p:txBody>
          <a:bodyPr/>
          <a:lstStyle/>
          <a:p>
            <a:pPr eaLnBrk="1" hangingPunct="1">
              <a:lnSpc>
                <a:spcPct val="90000"/>
              </a:lnSpc>
            </a:pPr>
            <a:r>
              <a:rPr lang="en-US" smtClean="0">
                <a:cs typeface="Arial" pitchFamily="34" charset="0"/>
              </a:rPr>
              <a:t>FSO systems operate very much like a fiber optic connection using a cable</a:t>
            </a:r>
          </a:p>
          <a:p>
            <a:pPr eaLnBrk="1" hangingPunct="1">
              <a:lnSpc>
                <a:spcPct val="90000"/>
              </a:lnSpc>
            </a:pPr>
            <a:r>
              <a:rPr lang="en-US" smtClean="0">
                <a:cs typeface="Arial" pitchFamily="34" charset="0"/>
              </a:rPr>
              <a:t>The main difference being the attenuation in a cable is known and controllable</a:t>
            </a:r>
          </a:p>
          <a:p>
            <a:pPr eaLnBrk="1" hangingPunct="1">
              <a:lnSpc>
                <a:spcPct val="90000"/>
              </a:lnSpc>
            </a:pPr>
            <a:r>
              <a:rPr lang="en-US" smtClean="0">
                <a:cs typeface="Arial" pitchFamily="34" charset="0"/>
              </a:rPr>
              <a:t>Whereas in a FSO link that uses the atmosphere as the media, the exact attenuation of the link can vary by the second and is unknowable</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A86FC1-AF1B-4ACC-B638-ED20518F5848}" type="slidenum">
              <a:rPr lang="en-US" smtClean="0"/>
              <a:pPr eaLnBrk="1" hangingPunct="1"/>
              <a:t>4</a:t>
            </a:fld>
            <a:endParaRPr lang="en-US" smtClean="0"/>
          </a:p>
        </p:txBody>
      </p:sp>
      <p:sp>
        <p:nvSpPr>
          <p:cNvPr id="614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Specific Atmospheric Problems</a:t>
            </a:r>
          </a:p>
        </p:txBody>
      </p:sp>
      <p:sp>
        <p:nvSpPr>
          <p:cNvPr id="43011" name="Rectangle 3"/>
          <p:cNvSpPr>
            <a:spLocks noGrp="1" noChangeArrowheads="1"/>
          </p:cNvSpPr>
          <p:nvPr>
            <p:ph idx="1"/>
          </p:nvPr>
        </p:nvSpPr>
        <p:spPr/>
        <p:txBody>
          <a:bodyPr/>
          <a:lstStyle/>
          <a:p>
            <a:pPr eaLnBrk="1" hangingPunct="1"/>
            <a:r>
              <a:rPr lang="en-US" smtClean="0"/>
              <a:t>The microclimate a FSO link operates in will contain several constituents that have an effect on the signal, such as water vapor, pollutants, and the air itself</a:t>
            </a:r>
          </a:p>
          <a:p>
            <a:pPr eaLnBrk="1" hangingPunct="1"/>
            <a:r>
              <a:rPr lang="en-US" smtClean="0"/>
              <a:t>All of these particles can absorb or scatter infrared photons propagating in the atmosphere</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F11AE4-E7F3-4F38-B951-81E8F6556B3A}" type="slidenum">
              <a:rPr lang="en-US" smtClean="0"/>
              <a:pPr eaLnBrk="1" hangingPunct="1"/>
              <a:t>40</a:t>
            </a:fld>
            <a:endParaRPr lang="en-US" smtClean="0"/>
          </a:p>
        </p:txBody>
      </p:sp>
      <p:sp>
        <p:nvSpPr>
          <p:cNvPr id="430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Specific Atmospheric Problems</a:t>
            </a:r>
          </a:p>
        </p:txBody>
      </p:sp>
      <p:sp>
        <p:nvSpPr>
          <p:cNvPr id="44035" name="Content Placeholder 2"/>
          <p:cNvSpPr>
            <a:spLocks noGrp="1"/>
          </p:cNvSpPr>
          <p:nvPr>
            <p:ph idx="1"/>
          </p:nvPr>
        </p:nvSpPr>
        <p:spPr/>
        <p:txBody>
          <a:bodyPr/>
          <a:lstStyle/>
          <a:p>
            <a:pPr eaLnBrk="1" hangingPunct="1"/>
            <a:r>
              <a:rPr lang="en-US" smtClean="0"/>
              <a:t>Although it is not possible to change the physics of the atmosphere, it is possible to minimize the problems encountered by carefully choosing the transmission wavelengths</a:t>
            </a:r>
          </a:p>
          <a:p>
            <a:pPr eaLnBrk="1" hangingPunct="1"/>
            <a:r>
              <a:rPr lang="en-US" smtClean="0"/>
              <a:t>This is one of the reasons for the selection of the wavelengths used today</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3E39FD-44EB-4A16-BC79-01E4C38AF0D5}" type="slidenum">
              <a:rPr lang="en-US" smtClean="0"/>
              <a:pPr eaLnBrk="1" hangingPunct="1"/>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Specific Atmospheric Problems</a:t>
            </a:r>
          </a:p>
        </p:txBody>
      </p:sp>
      <p:sp>
        <p:nvSpPr>
          <p:cNvPr id="45059" name="Rectangle 3"/>
          <p:cNvSpPr>
            <a:spLocks noGrp="1" noChangeArrowheads="1"/>
          </p:cNvSpPr>
          <p:nvPr>
            <p:ph idx="1"/>
          </p:nvPr>
        </p:nvSpPr>
        <p:spPr/>
        <p:txBody>
          <a:bodyPr/>
          <a:lstStyle/>
          <a:p>
            <a:pPr eaLnBrk="1" hangingPunct="1">
              <a:lnSpc>
                <a:spcPct val="90000"/>
              </a:lnSpc>
            </a:pPr>
            <a:r>
              <a:rPr lang="en-US" smtClean="0"/>
              <a:t>Among other things they yield a minimum amount of attenuation due to the atmosphere</a:t>
            </a:r>
          </a:p>
          <a:p>
            <a:pPr eaLnBrk="1" hangingPunct="1">
              <a:lnSpc>
                <a:spcPct val="90000"/>
              </a:lnSpc>
            </a:pPr>
            <a:r>
              <a:rPr lang="en-US" smtClean="0"/>
              <a:t>There are several physical laws and principles that define what these atmospheric problems are, such as</a:t>
            </a:r>
          </a:p>
          <a:p>
            <a:pPr lvl="1" eaLnBrk="1" hangingPunct="1">
              <a:lnSpc>
                <a:spcPct val="90000"/>
              </a:lnSpc>
            </a:pPr>
            <a:r>
              <a:rPr lang="en-US" smtClean="0"/>
              <a:t>Absorption</a:t>
            </a:r>
          </a:p>
          <a:p>
            <a:pPr lvl="1" eaLnBrk="1" hangingPunct="1">
              <a:lnSpc>
                <a:spcPct val="90000"/>
              </a:lnSpc>
            </a:pPr>
            <a:r>
              <a:rPr lang="en-US" smtClean="0"/>
              <a:t>Scattering</a:t>
            </a:r>
          </a:p>
          <a:p>
            <a:pPr lvl="1" eaLnBrk="1" hangingPunct="1">
              <a:lnSpc>
                <a:spcPct val="90000"/>
              </a:lnSpc>
            </a:pPr>
            <a:r>
              <a:rPr lang="en-US" smtClean="0"/>
              <a:t>Rayleigh Scattering</a:t>
            </a:r>
          </a:p>
          <a:p>
            <a:pPr lvl="1" eaLnBrk="1" hangingPunct="1">
              <a:lnSpc>
                <a:spcPct val="90000"/>
              </a:lnSpc>
            </a:pPr>
            <a:r>
              <a:rPr lang="en-US" smtClean="0"/>
              <a:t>Mie Scattering</a:t>
            </a: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5281A4-B9E2-404F-A309-853A1909D0C1}" type="slidenum">
              <a:rPr lang="en-US" smtClean="0"/>
              <a:pPr eaLnBrk="1" hangingPunct="1"/>
              <a:t>42</a:t>
            </a:fld>
            <a:endParaRPr lang="en-US" smtClean="0"/>
          </a:p>
        </p:txBody>
      </p:sp>
      <p:sp>
        <p:nvSpPr>
          <p:cNvPr id="450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Specific Atmospheric Problems</a:t>
            </a:r>
          </a:p>
        </p:txBody>
      </p:sp>
      <p:sp>
        <p:nvSpPr>
          <p:cNvPr id="46083" name="Content Placeholder 2"/>
          <p:cNvSpPr>
            <a:spLocks noGrp="1"/>
          </p:cNvSpPr>
          <p:nvPr>
            <p:ph idx="1"/>
          </p:nvPr>
        </p:nvSpPr>
        <p:spPr/>
        <p:txBody>
          <a:bodyPr/>
          <a:lstStyle/>
          <a:p>
            <a:pPr lvl="1" eaLnBrk="1" hangingPunct="1">
              <a:lnSpc>
                <a:spcPct val="90000"/>
              </a:lnSpc>
            </a:pPr>
            <a:r>
              <a:rPr lang="en-US" smtClean="0"/>
              <a:t>Turbulence</a:t>
            </a:r>
          </a:p>
          <a:p>
            <a:pPr lvl="1" eaLnBrk="1" hangingPunct="1">
              <a:lnSpc>
                <a:spcPct val="90000"/>
              </a:lnSpc>
            </a:pPr>
            <a:r>
              <a:rPr lang="en-US" smtClean="0"/>
              <a:t>Beam Wander</a:t>
            </a:r>
          </a:p>
          <a:p>
            <a:pPr lvl="1" eaLnBrk="1" hangingPunct="1">
              <a:lnSpc>
                <a:spcPct val="90000"/>
              </a:lnSpc>
            </a:pPr>
            <a:r>
              <a:rPr lang="en-US" smtClean="0"/>
              <a:t>Scintillation</a:t>
            </a:r>
          </a:p>
          <a:p>
            <a:pPr lvl="1" eaLnBrk="1" hangingPunct="1">
              <a:lnSpc>
                <a:spcPct val="90000"/>
              </a:lnSpc>
            </a:pPr>
            <a:r>
              <a:rPr lang="en-US" smtClean="0"/>
              <a:t>Beam Spreading</a:t>
            </a:r>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4E4D84E-9F21-4AD9-BF7B-561D43C0D981}" type="slidenum">
              <a:rPr lang="en-US" smtClean="0"/>
              <a:pPr eaLnBrk="1" hangingPunct="1"/>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Absorption</a:t>
            </a:r>
          </a:p>
        </p:txBody>
      </p:sp>
      <p:sp>
        <p:nvSpPr>
          <p:cNvPr id="47107" name="Rectangle 3"/>
          <p:cNvSpPr>
            <a:spLocks noGrp="1" noChangeArrowheads="1"/>
          </p:cNvSpPr>
          <p:nvPr>
            <p:ph idx="1"/>
          </p:nvPr>
        </p:nvSpPr>
        <p:spPr/>
        <p:txBody>
          <a:bodyPr/>
          <a:lstStyle/>
          <a:p>
            <a:pPr eaLnBrk="1" hangingPunct="1"/>
            <a:r>
              <a:rPr lang="en-US" smtClean="0"/>
              <a:t>In the atmospheric window used for FSO the particles of water, carbon dioxide, and ozone present in the microclimate absorb the signal</a:t>
            </a:r>
          </a:p>
          <a:p>
            <a:pPr eaLnBrk="1" hangingPunct="1"/>
            <a:r>
              <a:rPr lang="en-US" smtClean="0"/>
              <a:t>In the near infrared range, water vapor is the primary absorber</a:t>
            </a:r>
          </a:p>
          <a:p>
            <a:pPr eaLnBrk="1" hangingPunct="1"/>
            <a:r>
              <a:rPr lang="en-US" smtClean="0"/>
              <a:t>In the higher ranges, both water vapor and carbon dioxide act on the signal</a:t>
            </a: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49735A-5B45-4F37-8204-23372BF505CE}" type="slidenum">
              <a:rPr lang="en-US" smtClean="0"/>
              <a:pPr eaLnBrk="1" hangingPunct="1"/>
              <a:t>44</a:t>
            </a:fld>
            <a:endParaRPr lang="en-US" smtClean="0"/>
          </a:p>
        </p:txBody>
      </p:sp>
      <p:sp>
        <p:nvSpPr>
          <p:cNvPr id="471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Absorption</a:t>
            </a:r>
          </a:p>
        </p:txBody>
      </p:sp>
      <p:sp>
        <p:nvSpPr>
          <p:cNvPr id="48131" name="Content Placeholder 2"/>
          <p:cNvSpPr>
            <a:spLocks noGrp="1"/>
          </p:cNvSpPr>
          <p:nvPr>
            <p:ph idx="1"/>
          </p:nvPr>
        </p:nvSpPr>
        <p:spPr/>
        <p:txBody>
          <a:bodyPr/>
          <a:lstStyle/>
          <a:p>
            <a:pPr eaLnBrk="1" hangingPunct="1"/>
            <a:r>
              <a:rPr lang="en-US" smtClean="0"/>
              <a:t>1 dB per kilometer is a typical loss figure for molecular absorption</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7F286F-1F05-4959-879D-AC469126BE1A}"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Scattering</a:t>
            </a:r>
          </a:p>
        </p:txBody>
      </p:sp>
      <p:sp>
        <p:nvSpPr>
          <p:cNvPr id="49155" name="Rectangle 3"/>
          <p:cNvSpPr>
            <a:spLocks noGrp="1" noChangeArrowheads="1"/>
          </p:cNvSpPr>
          <p:nvPr>
            <p:ph idx="1"/>
          </p:nvPr>
        </p:nvSpPr>
        <p:spPr/>
        <p:txBody>
          <a:bodyPr/>
          <a:lstStyle/>
          <a:p>
            <a:pPr eaLnBrk="1" hangingPunct="1"/>
            <a:r>
              <a:rPr lang="en-US" smtClean="0"/>
              <a:t>Scattering describes the bouncing around of light as it passes through the atmosphere</a:t>
            </a:r>
          </a:p>
          <a:p>
            <a:pPr eaLnBrk="1" hangingPunct="1"/>
            <a:r>
              <a:rPr lang="en-US" smtClean="0"/>
              <a:t>Light scattering can drastically impact the performance of these systems</a:t>
            </a:r>
          </a:p>
          <a:p>
            <a:pPr eaLnBrk="1" hangingPunct="1"/>
            <a:r>
              <a:rPr lang="en-US" smtClean="0"/>
              <a:t>Scattering is not energy absorption</a:t>
            </a:r>
          </a:p>
          <a:p>
            <a:pPr eaLnBrk="1" hangingPunct="1"/>
            <a:r>
              <a:rPr lang="en-US" smtClean="0"/>
              <a:t>Rather, it is a redirection or redistribution of the light away from the receiver at the other end</a:t>
            </a: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626C7B-991C-450C-AA24-9D83034A1843}" type="slidenum">
              <a:rPr lang="en-US" smtClean="0"/>
              <a:pPr eaLnBrk="1" hangingPunct="1"/>
              <a:t>46</a:t>
            </a:fld>
            <a:endParaRPr lang="en-US" smtClean="0"/>
          </a:p>
        </p:txBody>
      </p:sp>
      <p:sp>
        <p:nvSpPr>
          <p:cNvPr id="491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Scattering</a:t>
            </a:r>
          </a:p>
        </p:txBody>
      </p:sp>
      <p:sp>
        <p:nvSpPr>
          <p:cNvPr id="50179" name="Content Placeholder 2"/>
          <p:cNvSpPr>
            <a:spLocks noGrp="1"/>
          </p:cNvSpPr>
          <p:nvPr>
            <p:ph idx="1"/>
          </p:nvPr>
        </p:nvSpPr>
        <p:spPr/>
        <p:txBody>
          <a:bodyPr/>
          <a:lstStyle/>
          <a:p>
            <a:pPr eaLnBrk="1" hangingPunct="1"/>
            <a:r>
              <a:rPr lang="en-US" smtClean="0"/>
              <a:t>This makes the received signal at the other end much lower in power</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92A800-015E-42F9-8C64-8E8B4CB77D88}"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Rayleigh Scattering</a:t>
            </a:r>
          </a:p>
        </p:txBody>
      </p:sp>
      <p:sp>
        <p:nvSpPr>
          <p:cNvPr id="51203" name="Rectangle 3"/>
          <p:cNvSpPr>
            <a:spLocks noGrp="1" noChangeArrowheads="1"/>
          </p:cNvSpPr>
          <p:nvPr>
            <p:ph idx="1"/>
          </p:nvPr>
        </p:nvSpPr>
        <p:spPr/>
        <p:txBody>
          <a:bodyPr/>
          <a:lstStyle/>
          <a:p>
            <a:pPr eaLnBrk="1" hangingPunct="1"/>
            <a:r>
              <a:rPr lang="en-US" smtClean="0"/>
              <a:t>Rayleigh scattering is the result of the signal encountering particles that are less than one-tenth of a wavelength</a:t>
            </a:r>
          </a:p>
          <a:p>
            <a:pPr eaLnBrk="1" hangingPunct="1"/>
            <a:r>
              <a:rPr lang="en-US" smtClean="0"/>
              <a:t>In the case of FSO signals with a wavelength from 0.0015 to .0008 mm Rayleigh scattering is not a major factor, but it is still a factor over longer distances</a:t>
            </a:r>
          </a:p>
          <a:p>
            <a:pPr eaLnBrk="1" hangingPunct="1"/>
            <a:r>
              <a:rPr lang="en-US" smtClean="0"/>
              <a:t>The result is the light being reradiated in the form of a scattered wave</a:t>
            </a:r>
          </a:p>
        </p:txBody>
      </p:sp>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7734F9D-7AFD-47A9-A56A-1C455541B602}" type="slidenum">
              <a:rPr lang="en-US" smtClean="0"/>
              <a:pPr eaLnBrk="1" hangingPunct="1"/>
              <a:t>48</a:t>
            </a:fld>
            <a:endParaRPr lang="en-US" smtClean="0"/>
          </a:p>
        </p:txBody>
      </p:sp>
      <p:sp>
        <p:nvSpPr>
          <p:cNvPr id="512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Rayleigh Scattering</a:t>
            </a:r>
          </a:p>
        </p:txBody>
      </p:sp>
      <p:sp>
        <p:nvSpPr>
          <p:cNvPr id="52227" name="Rectangle 3"/>
          <p:cNvSpPr>
            <a:spLocks noGrp="1" noChangeArrowheads="1"/>
          </p:cNvSpPr>
          <p:nvPr>
            <p:ph idx="1"/>
          </p:nvPr>
        </p:nvSpPr>
        <p:spPr/>
        <p:txBody>
          <a:bodyPr/>
          <a:lstStyle/>
          <a:p>
            <a:pPr eaLnBrk="1" hangingPunct="1"/>
            <a:r>
              <a:rPr lang="en-US" smtClean="0"/>
              <a:t>An example of Rayleigh scattering is the color of the sky</a:t>
            </a:r>
          </a:p>
          <a:p>
            <a:pPr eaLnBrk="1" hangingPunct="1"/>
            <a:r>
              <a:rPr lang="en-US" smtClean="0"/>
              <a:t>This is due to blue light being scattered about four times more than red light</a:t>
            </a:r>
          </a:p>
          <a:p>
            <a:pPr eaLnBrk="1" hangingPunct="1"/>
            <a:r>
              <a:rPr lang="en-US" smtClean="0"/>
              <a:t>This refracted blue light then makes the sky itself appear to be blue</a:t>
            </a: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E9EF3E-59D2-4B5F-8DCD-C23E484F3A2F}" type="slidenum">
              <a:rPr lang="en-US" smtClean="0"/>
              <a:pPr eaLnBrk="1" hangingPunct="1"/>
              <a:t>49</a:t>
            </a:fld>
            <a:endParaRPr lang="en-US" smtClean="0"/>
          </a:p>
        </p:txBody>
      </p:sp>
      <p:sp>
        <p:nvSpPr>
          <p:cNvPr id="522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Method of Operation</a:t>
            </a:r>
          </a:p>
        </p:txBody>
      </p:sp>
      <p:sp>
        <p:nvSpPr>
          <p:cNvPr id="7171" name="Content Placeholder 2"/>
          <p:cNvSpPr>
            <a:spLocks noGrp="1"/>
          </p:cNvSpPr>
          <p:nvPr>
            <p:ph idx="1"/>
          </p:nvPr>
        </p:nvSpPr>
        <p:spPr/>
        <p:txBody>
          <a:bodyPr/>
          <a:lstStyle/>
          <a:p>
            <a:pPr eaLnBrk="1" hangingPunct="1">
              <a:lnSpc>
                <a:spcPct val="90000"/>
              </a:lnSpc>
            </a:pPr>
            <a:r>
              <a:rPr lang="en-US" smtClean="0">
                <a:cs typeface="Arial" pitchFamily="34" charset="0"/>
              </a:rPr>
              <a:t>To make this type of system work a device known as a laser diode is used to produce a signal in the first part of the near infrared range, which is just above visible light at 700 nanometers or nm</a:t>
            </a:r>
          </a:p>
          <a:p>
            <a:pPr eaLnBrk="1" hangingPunct="1">
              <a:lnSpc>
                <a:spcPct val="90000"/>
              </a:lnSpc>
            </a:pPr>
            <a:r>
              <a:rPr lang="en-US" smtClean="0">
                <a:cs typeface="Arial" pitchFamily="34" charset="0"/>
              </a:rPr>
              <a:t>The most common wavelengths used are 780 nm to 900 nm and 1500 to 1600 nm</a:t>
            </a:r>
            <a:endParaRPr lang="en-US" smtClean="0"/>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67312C-5B44-4334-9816-6362D3E9695E}"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Mie Scattering</a:t>
            </a:r>
          </a:p>
        </p:txBody>
      </p:sp>
      <p:sp>
        <p:nvSpPr>
          <p:cNvPr id="53251" name="Rectangle 3"/>
          <p:cNvSpPr>
            <a:spLocks noGrp="1" noChangeArrowheads="1"/>
          </p:cNvSpPr>
          <p:nvPr>
            <p:ph idx="1"/>
          </p:nvPr>
        </p:nvSpPr>
        <p:spPr/>
        <p:txBody>
          <a:bodyPr/>
          <a:lstStyle/>
          <a:p>
            <a:pPr eaLnBrk="1" hangingPunct="1"/>
            <a:r>
              <a:rPr lang="en-US" smtClean="0"/>
              <a:t>Mie scattering occurs for particles that are about the same size or somewhat larger than the wavelength of the signal</a:t>
            </a:r>
          </a:p>
          <a:p>
            <a:pPr eaLnBrk="1" hangingPunct="1"/>
            <a:r>
              <a:rPr lang="en-US" smtClean="0"/>
              <a:t>In the near infrared wavelength range particles called aerosols, such as fog, haze, and pollution are the major causes of Mie scattering as fog particles range from 0.01 to 0.05 mm, near the size of the signal particles</a:t>
            </a:r>
          </a:p>
        </p:txBody>
      </p:sp>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280105-4F4D-4831-8F64-85F1DBB3E179}" type="slidenum">
              <a:rPr lang="en-US" smtClean="0"/>
              <a:pPr eaLnBrk="1" hangingPunct="1"/>
              <a:t>50</a:t>
            </a:fld>
            <a:endParaRPr lang="en-US" smtClean="0"/>
          </a:p>
        </p:txBody>
      </p:sp>
      <p:sp>
        <p:nvSpPr>
          <p:cNvPr id="532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Mie Scattering</a:t>
            </a:r>
          </a:p>
        </p:txBody>
      </p:sp>
      <p:sp>
        <p:nvSpPr>
          <p:cNvPr id="54275" name="Content Placeholder 2"/>
          <p:cNvSpPr>
            <a:spLocks noGrp="1"/>
          </p:cNvSpPr>
          <p:nvPr>
            <p:ph idx="1"/>
          </p:nvPr>
        </p:nvSpPr>
        <p:spPr/>
        <p:txBody>
          <a:bodyPr/>
          <a:lstStyle/>
          <a:p>
            <a:pPr eaLnBrk="1" hangingPunct="1"/>
            <a:r>
              <a:rPr lang="en-US" smtClean="0"/>
              <a:t>Fog is a major problem for FSO systems as it can attenuate the signal at up to 300 dB per kilometer</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C10133-1DAC-4B8F-A459-26D285C53AA0}" type="slidenum">
              <a:rPr lang="en-US" smtClean="0"/>
              <a:pPr eaLnBrk="1" hangingPunct="1"/>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Turbulence</a:t>
            </a:r>
          </a:p>
        </p:txBody>
      </p:sp>
      <p:sp>
        <p:nvSpPr>
          <p:cNvPr id="55299" name="Rectangle 3"/>
          <p:cNvSpPr>
            <a:spLocks noGrp="1" noChangeArrowheads="1"/>
          </p:cNvSpPr>
          <p:nvPr>
            <p:ph idx="1"/>
          </p:nvPr>
        </p:nvSpPr>
        <p:spPr/>
        <p:txBody>
          <a:bodyPr/>
          <a:lstStyle/>
          <a:p>
            <a:pPr eaLnBrk="1" hangingPunct="1"/>
            <a:r>
              <a:rPr lang="en-US" smtClean="0"/>
              <a:t>The desert might seem the perfect location for a laser based system</a:t>
            </a:r>
          </a:p>
          <a:p>
            <a:pPr eaLnBrk="1" hangingPunct="1"/>
            <a:r>
              <a:rPr lang="en-US" smtClean="0"/>
              <a:t>However, in hot, dry microclimates, air turbulence can be a problem</a:t>
            </a:r>
          </a:p>
          <a:p>
            <a:pPr eaLnBrk="1" hangingPunct="1"/>
            <a:r>
              <a:rPr lang="en-US" smtClean="0"/>
              <a:t>This occurs as the ground heats up in the sunlight</a:t>
            </a:r>
          </a:p>
          <a:p>
            <a:pPr eaLnBrk="1" hangingPunct="1"/>
            <a:r>
              <a:rPr lang="en-US" smtClean="0"/>
              <a:t>As this happens the surrounding air heats up as well</a:t>
            </a:r>
          </a:p>
        </p:txBody>
      </p:sp>
      <p:sp>
        <p:nvSpPr>
          <p:cNvPr id="55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D1B523-B513-4CD2-8364-4FB8569EAB18}" type="slidenum">
              <a:rPr lang="en-US" smtClean="0"/>
              <a:pPr eaLnBrk="1" hangingPunct="1"/>
              <a:t>52</a:t>
            </a:fld>
            <a:endParaRPr lang="en-US" smtClean="0"/>
          </a:p>
        </p:txBody>
      </p:sp>
      <p:sp>
        <p:nvSpPr>
          <p:cNvPr id="553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Turbulence</a:t>
            </a:r>
          </a:p>
        </p:txBody>
      </p:sp>
      <p:sp>
        <p:nvSpPr>
          <p:cNvPr id="56323" name="Content Placeholder 2"/>
          <p:cNvSpPr>
            <a:spLocks noGrp="1"/>
          </p:cNvSpPr>
          <p:nvPr>
            <p:ph idx="1"/>
          </p:nvPr>
        </p:nvSpPr>
        <p:spPr/>
        <p:txBody>
          <a:bodyPr/>
          <a:lstStyle/>
          <a:p>
            <a:pPr eaLnBrk="1" hangingPunct="1"/>
            <a:r>
              <a:rPr lang="en-US" smtClean="0"/>
              <a:t>Some air cells or air pockets heat up more than others depending on the nature of the terrain</a:t>
            </a:r>
          </a:p>
          <a:p>
            <a:pPr eaLnBrk="1" hangingPunct="1"/>
            <a:r>
              <a:rPr lang="en-US" smtClean="0"/>
              <a:t>This causes changes in the index of refraction as the beam crosses these differing areas</a:t>
            </a:r>
          </a:p>
        </p:txBody>
      </p:sp>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18F3B8-57D5-4012-AC8F-59748A807C47}" type="slidenum">
              <a:rPr lang="en-US" smtClean="0"/>
              <a:pPr eaLnBrk="1" hangingPunct="1"/>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Turbulence</a:t>
            </a:r>
          </a:p>
        </p:txBody>
      </p:sp>
      <p:sp>
        <p:nvSpPr>
          <p:cNvPr id="57347" name="Rectangle 3"/>
          <p:cNvSpPr>
            <a:spLocks noGrp="1" noChangeArrowheads="1"/>
          </p:cNvSpPr>
          <p:nvPr>
            <p:ph idx="1"/>
          </p:nvPr>
        </p:nvSpPr>
        <p:spPr/>
        <p:txBody>
          <a:bodyPr/>
          <a:lstStyle/>
          <a:p>
            <a:pPr eaLnBrk="1" hangingPunct="1"/>
            <a:r>
              <a:rPr lang="en-US" smtClean="0"/>
              <a:t>This in turn changes the path that the light takes while it propagates through the air encountering one pocket after another, each with different characteristics</a:t>
            </a:r>
          </a:p>
        </p:txBody>
      </p:sp>
      <p:sp>
        <p:nvSpPr>
          <p:cNvPr id="57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5B8B12-18FB-45D1-B83B-94D33B6453B7}" type="slidenum">
              <a:rPr lang="en-US" smtClean="0"/>
              <a:pPr eaLnBrk="1" hangingPunct="1"/>
              <a:t>54</a:t>
            </a:fld>
            <a:endParaRPr lang="en-US" smtClean="0"/>
          </a:p>
        </p:txBody>
      </p:sp>
      <p:sp>
        <p:nvSpPr>
          <p:cNvPr id="573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Beam Wander</a:t>
            </a:r>
          </a:p>
        </p:txBody>
      </p:sp>
      <p:sp>
        <p:nvSpPr>
          <p:cNvPr id="58371" name="Rectangle 3"/>
          <p:cNvSpPr>
            <a:spLocks noGrp="1" noChangeArrowheads="1"/>
          </p:cNvSpPr>
          <p:nvPr>
            <p:ph idx="1"/>
          </p:nvPr>
        </p:nvSpPr>
        <p:spPr/>
        <p:txBody>
          <a:bodyPr/>
          <a:lstStyle/>
          <a:p>
            <a:pPr eaLnBrk="1" hangingPunct="1"/>
            <a:r>
              <a:rPr lang="en-US" smtClean="0"/>
              <a:t>Beam wander is the result of turbulence as the signal passes through the areas of differing refractive index</a:t>
            </a:r>
          </a:p>
          <a:p>
            <a:pPr eaLnBrk="1" hangingPunct="1"/>
            <a:r>
              <a:rPr lang="en-US" smtClean="0"/>
              <a:t>Although it is a somewhat weak association the concept of beam wander suggests that longer wavelengths will have less beam wander than shorter wavelengths</a:t>
            </a:r>
          </a:p>
        </p:txBody>
      </p:sp>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F08EEA-B6D2-4B8C-B6A9-4594F86F6956}" type="slidenum">
              <a:rPr lang="en-US" smtClean="0"/>
              <a:pPr eaLnBrk="1" hangingPunct="1"/>
              <a:t>55</a:t>
            </a:fld>
            <a:endParaRPr lang="en-US" smtClean="0"/>
          </a:p>
        </p:txBody>
      </p:sp>
      <p:sp>
        <p:nvSpPr>
          <p:cNvPr id="583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Beam Wander</a:t>
            </a:r>
          </a:p>
        </p:txBody>
      </p:sp>
      <p:sp>
        <p:nvSpPr>
          <p:cNvPr id="59395" name="Content Placeholder 2"/>
          <p:cNvSpPr>
            <a:spLocks noGrp="1"/>
          </p:cNvSpPr>
          <p:nvPr>
            <p:ph idx="1"/>
          </p:nvPr>
        </p:nvSpPr>
        <p:spPr/>
        <p:txBody>
          <a:bodyPr/>
          <a:lstStyle/>
          <a:p>
            <a:pPr eaLnBrk="1" hangingPunct="1"/>
            <a:r>
              <a:rPr lang="en-US" smtClean="0"/>
              <a:t>Most modern tracking systems are able to deal with this problem, regardless of wavelength</a:t>
            </a:r>
          </a:p>
          <a:p>
            <a:pPr eaLnBrk="1" hangingPunct="1"/>
            <a:r>
              <a:rPr lang="en-US" smtClean="0"/>
              <a:t>Nevertheless it is an issue to account for</a:t>
            </a:r>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07375C-558E-4F86-89A5-72F1E184CE47}" type="slidenum">
              <a:rPr lang="en-US" smtClean="0"/>
              <a:pPr eaLnBrk="1" hangingPunct="1"/>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Scintillation</a:t>
            </a:r>
          </a:p>
        </p:txBody>
      </p:sp>
      <p:sp>
        <p:nvSpPr>
          <p:cNvPr id="60419" name="Rectangle 3"/>
          <p:cNvSpPr>
            <a:spLocks noGrp="1" noChangeArrowheads="1"/>
          </p:cNvSpPr>
          <p:nvPr>
            <p:ph idx="1"/>
          </p:nvPr>
        </p:nvSpPr>
        <p:spPr/>
        <p:txBody>
          <a:bodyPr/>
          <a:lstStyle/>
          <a:p>
            <a:pPr eaLnBrk="1" hangingPunct="1"/>
            <a:r>
              <a:rPr lang="en-US" smtClean="0"/>
              <a:t>Scintillation is a specific instance of turbulence that can be commonly seen as a mirage that appears as a lake</a:t>
            </a:r>
          </a:p>
          <a:p>
            <a:pPr eaLnBrk="1" hangingPunct="1"/>
            <a:r>
              <a:rPr lang="en-US" smtClean="0"/>
              <a:t>Scintillation is a major problem for laser based systems</a:t>
            </a:r>
          </a:p>
          <a:p>
            <a:pPr eaLnBrk="1" hangingPunct="1"/>
            <a:r>
              <a:rPr lang="en-US" smtClean="0"/>
              <a:t>This problem appears as interference with the wave front</a:t>
            </a:r>
          </a:p>
        </p:txBody>
      </p:sp>
      <p:sp>
        <p:nvSpPr>
          <p:cNvPr id="60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71F84A-D1E2-4C5D-95F6-4DF2A0BF31B7}" type="slidenum">
              <a:rPr lang="en-US" smtClean="0"/>
              <a:pPr eaLnBrk="1" hangingPunct="1"/>
              <a:t>57</a:t>
            </a:fld>
            <a:endParaRPr lang="en-US" smtClean="0"/>
          </a:p>
        </p:txBody>
      </p:sp>
      <p:sp>
        <p:nvSpPr>
          <p:cNvPr id="604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Scintillation</a:t>
            </a:r>
          </a:p>
        </p:txBody>
      </p:sp>
      <p:sp>
        <p:nvSpPr>
          <p:cNvPr id="61443" name="Content Placeholder 2"/>
          <p:cNvSpPr>
            <a:spLocks noGrp="1"/>
          </p:cNvSpPr>
          <p:nvPr>
            <p:ph idx="1"/>
          </p:nvPr>
        </p:nvSpPr>
        <p:spPr/>
        <p:txBody>
          <a:bodyPr/>
          <a:lstStyle/>
          <a:p>
            <a:pPr eaLnBrk="1" hangingPunct="1"/>
            <a:r>
              <a:rPr lang="en-US" smtClean="0"/>
              <a:t>This interference is the result of temperature changes in the pockets of air through which the signal must pass</a:t>
            </a:r>
          </a:p>
          <a:p>
            <a:pPr eaLnBrk="1" hangingPunct="1"/>
            <a:r>
              <a:rPr lang="en-US" smtClean="0"/>
              <a:t>This causes the photons of light to be sent off in random directions, due to refraction</a:t>
            </a:r>
          </a:p>
          <a:p>
            <a:pPr eaLnBrk="1" hangingPunct="1"/>
            <a:r>
              <a:rPr lang="en-US" smtClean="0"/>
              <a:t>Peaks and dips in the signal level occur in microseconds</a:t>
            </a:r>
          </a:p>
          <a:p>
            <a:pPr eaLnBrk="1" hangingPunct="1"/>
            <a:r>
              <a:rPr lang="en-US" smtClean="0"/>
              <a:t>This produces receiver saturation or signal loss as a result</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4820F4-99CF-42C6-9760-5E9AE68B9A06}" type="slidenum">
              <a:rPr lang="en-US" smtClean="0"/>
              <a:pPr eaLnBrk="1" hangingPunct="1"/>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Scintillation</a:t>
            </a:r>
          </a:p>
        </p:txBody>
      </p:sp>
      <p:sp>
        <p:nvSpPr>
          <p:cNvPr id="62467" name="Rectangle 3"/>
          <p:cNvSpPr>
            <a:spLocks noGrp="1" noChangeArrowheads="1"/>
          </p:cNvSpPr>
          <p:nvPr>
            <p:ph idx="1"/>
          </p:nvPr>
        </p:nvSpPr>
        <p:spPr/>
        <p:txBody>
          <a:bodyPr/>
          <a:lstStyle/>
          <a:p>
            <a:pPr eaLnBrk="1" hangingPunct="1"/>
            <a:r>
              <a:rPr lang="en-US" smtClean="0"/>
              <a:t>As these systems are typically mounted horizontally in the atmosphere at a level near the surface, they see quite a bit of scintillation</a:t>
            </a:r>
          </a:p>
          <a:p>
            <a:pPr eaLnBrk="1" hangingPunct="1"/>
            <a:r>
              <a:rPr lang="en-US" smtClean="0"/>
              <a:t>The common solution for scintillation is multiple lasers in the units and mounting the equipment away from surfaces that produce scintillation as much as possible</a:t>
            </a: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D36FA3-4352-4090-88AF-A9435F8F3D7E}" type="slidenum">
              <a:rPr lang="en-US" smtClean="0"/>
              <a:pPr eaLnBrk="1" hangingPunct="1"/>
              <a:t>59</a:t>
            </a:fld>
            <a:endParaRPr lang="en-US" smtClean="0"/>
          </a:p>
        </p:txBody>
      </p:sp>
      <p:sp>
        <p:nvSpPr>
          <p:cNvPr id="624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cs typeface="Arial" pitchFamily="34" charset="0"/>
              </a:rPr>
              <a:t>Method of Operation</a:t>
            </a:r>
          </a:p>
        </p:txBody>
      </p:sp>
      <p:sp>
        <p:nvSpPr>
          <p:cNvPr id="8195" name="Rectangle 3"/>
          <p:cNvSpPr>
            <a:spLocks noGrp="1" noChangeArrowheads="1"/>
          </p:cNvSpPr>
          <p:nvPr>
            <p:ph idx="1"/>
          </p:nvPr>
        </p:nvSpPr>
        <p:spPr/>
        <p:txBody>
          <a:bodyPr/>
          <a:lstStyle/>
          <a:p>
            <a:pPr eaLnBrk="1" hangingPunct="1"/>
            <a:r>
              <a:rPr lang="en-US" smtClean="0">
                <a:cs typeface="Arial" pitchFamily="34" charset="0"/>
              </a:rPr>
              <a:t>The laser diode differs from the traditional laser in that it is simpler, smaller, and lower powered</a:t>
            </a:r>
          </a:p>
          <a:p>
            <a:pPr eaLnBrk="1" hangingPunct="1"/>
            <a:r>
              <a:rPr lang="en-US" smtClean="0">
                <a:cs typeface="Arial" pitchFamily="34" charset="0"/>
              </a:rPr>
              <a:t>The device on the other end that receives the signal is a photodiode</a:t>
            </a:r>
          </a:p>
          <a:p>
            <a:pPr eaLnBrk="1" hangingPunct="1"/>
            <a:r>
              <a:rPr lang="en-US" smtClean="0">
                <a:cs typeface="Arial" pitchFamily="34" charset="0"/>
              </a:rPr>
              <a:t>A transceiver has both devices so that the units can send and receive</a:t>
            </a:r>
          </a:p>
          <a:p>
            <a:pPr eaLnBrk="1" hangingPunct="1"/>
            <a:r>
              <a:rPr lang="en-US" smtClean="0">
                <a:cs typeface="Arial" pitchFamily="34" charset="0"/>
              </a:rPr>
              <a:t>For example</a:t>
            </a:r>
          </a:p>
        </p:txBody>
      </p:sp>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AAEC24-D9CF-40B2-BEE5-3153823D4C86}" type="slidenum">
              <a:rPr lang="en-US" smtClean="0"/>
              <a:pPr eaLnBrk="1" hangingPunct="1"/>
              <a:t>6</a:t>
            </a:fld>
            <a:endParaRPr lang="en-US" smtClean="0"/>
          </a:p>
        </p:txBody>
      </p:sp>
      <p:sp>
        <p:nvSpPr>
          <p:cNvPr id="81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Beam Spreading</a:t>
            </a:r>
          </a:p>
        </p:txBody>
      </p:sp>
      <p:sp>
        <p:nvSpPr>
          <p:cNvPr id="63491" name="Rectangle 3"/>
          <p:cNvSpPr>
            <a:spLocks noGrp="1" noChangeArrowheads="1"/>
          </p:cNvSpPr>
          <p:nvPr>
            <p:ph idx="1"/>
          </p:nvPr>
        </p:nvSpPr>
        <p:spPr/>
        <p:txBody>
          <a:bodyPr/>
          <a:lstStyle/>
          <a:p>
            <a:pPr eaLnBrk="1" hangingPunct="1"/>
            <a:r>
              <a:rPr lang="en-US" smtClean="0"/>
              <a:t>All electromagnetic beams spread</a:t>
            </a:r>
          </a:p>
          <a:p>
            <a:pPr eaLnBrk="1" hangingPunct="1"/>
            <a:r>
              <a:rPr lang="en-US" smtClean="0"/>
              <a:t>In laser based systems using infrared beams, a beam spread of approximately 1 m of beam spread per kilometer of distance is common</a:t>
            </a:r>
          </a:p>
          <a:p>
            <a:pPr eaLnBrk="1" hangingPunct="1"/>
            <a:r>
              <a:rPr lang="en-US" smtClean="0"/>
              <a:t>This is 1 mrad or 0.0673 degrees</a:t>
            </a:r>
          </a:p>
          <a:p>
            <a:pPr eaLnBrk="1" hangingPunct="1"/>
            <a:r>
              <a:rPr lang="en-US" smtClean="0"/>
              <a:t>If no environmental attenuators were present, beam spread would be the only distance-limiting variable</a:t>
            </a:r>
          </a:p>
        </p:txBody>
      </p:sp>
      <p:sp>
        <p:nvSpPr>
          <p:cNvPr id="634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F6CA88-D258-41B1-9DF6-800314287712}" type="slidenum">
              <a:rPr lang="en-US" smtClean="0"/>
              <a:pPr eaLnBrk="1" hangingPunct="1"/>
              <a:t>60</a:t>
            </a:fld>
            <a:endParaRPr lang="en-US" smtClean="0"/>
          </a:p>
        </p:txBody>
      </p:sp>
      <p:sp>
        <p:nvSpPr>
          <p:cNvPr id="634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Beam Spreading</a:t>
            </a:r>
          </a:p>
        </p:txBody>
      </p:sp>
      <p:sp>
        <p:nvSpPr>
          <p:cNvPr id="64515" name="Content Placeholder 2"/>
          <p:cNvSpPr>
            <a:spLocks noGrp="1"/>
          </p:cNvSpPr>
          <p:nvPr>
            <p:ph idx="1"/>
          </p:nvPr>
        </p:nvSpPr>
        <p:spPr/>
        <p:txBody>
          <a:bodyPr/>
          <a:lstStyle/>
          <a:p>
            <a:pPr eaLnBrk="1" hangingPunct="1"/>
            <a:r>
              <a:rPr lang="en-US" smtClean="0"/>
              <a:t>Turbulence can increase beam spreading over what would normally be expected</a:t>
            </a:r>
          </a:p>
        </p:txBody>
      </p:sp>
      <p:sp>
        <p:nvSpPr>
          <p:cNvPr id="64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49FDD2-E10C-4F8B-9B1A-2F07B262C13C}" type="slidenum">
              <a:rPr lang="en-US" smtClean="0"/>
              <a:pPr eaLnBrk="1" hangingPunct="1"/>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Rain</a:t>
            </a:r>
          </a:p>
        </p:txBody>
      </p:sp>
      <p:sp>
        <p:nvSpPr>
          <p:cNvPr id="65539" name="Rectangle 3"/>
          <p:cNvSpPr>
            <a:spLocks noGrp="1" noChangeArrowheads="1"/>
          </p:cNvSpPr>
          <p:nvPr>
            <p:ph idx="1"/>
          </p:nvPr>
        </p:nvSpPr>
        <p:spPr/>
        <p:txBody>
          <a:bodyPr/>
          <a:lstStyle/>
          <a:p>
            <a:pPr eaLnBrk="1" hangingPunct="1"/>
            <a:r>
              <a:rPr lang="en-US" smtClean="0"/>
              <a:t>Rain has a distance-limiting impact on FSO systems, although its impact is significantly less than that of fog</a:t>
            </a:r>
          </a:p>
          <a:p>
            <a:pPr eaLnBrk="1" hangingPunct="1"/>
            <a:r>
              <a:rPr lang="en-US" smtClean="0"/>
              <a:t>This is because the size of raindrops, 0.4 to 4 mm, is larger than the wavelength of typical FSO light sources</a:t>
            </a:r>
          </a:p>
          <a:p>
            <a:pPr eaLnBrk="1" hangingPunct="1"/>
            <a:r>
              <a:rPr lang="en-US" smtClean="0"/>
              <a:t>Rain attenuation values are not particularly high</a:t>
            </a:r>
          </a:p>
        </p:txBody>
      </p:sp>
      <p:sp>
        <p:nvSpPr>
          <p:cNvPr id="65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742BE2-7392-46D0-A404-B2EC08B1022E}" type="slidenum">
              <a:rPr lang="en-US" smtClean="0"/>
              <a:pPr eaLnBrk="1" hangingPunct="1"/>
              <a:t>62</a:t>
            </a:fld>
            <a:endParaRPr lang="en-US" smtClean="0"/>
          </a:p>
        </p:txBody>
      </p:sp>
      <p:sp>
        <p:nvSpPr>
          <p:cNvPr id="655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Rain</a:t>
            </a:r>
          </a:p>
        </p:txBody>
      </p:sp>
      <p:sp>
        <p:nvSpPr>
          <p:cNvPr id="66563" name="Content Placeholder 2"/>
          <p:cNvSpPr>
            <a:spLocks noGrp="1"/>
          </p:cNvSpPr>
          <p:nvPr>
            <p:ph idx="1"/>
          </p:nvPr>
        </p:nvSpPr>
        <p:spPr/>
        <p:txBody>
          <a:bodyPr/>
          <a:lstStyle/>
          <a:p>
            <a:pPr eaLnBrk="1" hangingPunct="1"/>
            <a:r>
              <a:rPr lang="en-US" smtClean="0"/>
              <a:t>For example, for a rainfall rate of 2.5 cm per hour, a signal attenuation of 6 dB per km is normal</a:t>
            </a:r>
          </a:p>
          <a:p>
            <a:pPr eaLnBrk="1" hangingPunct="1">
              <a:lnSpc>
                <a:spcPct val="90000"/>
              </a:lnSpc>
            </a:pPr>
            <a:r>
              <a:rPr lang="en-US" smtClean="0"/>
              <a:t>With a high enough link margin rain can be penetrated in most cases</a:t>
            </a:r>
          </a:p>
          <a:p>
            <a:pPr eaLnBrk="1" hangingPunct="1"/>
            <a:r>
              <a:rPr lang="en-US" smtClean="0"/>
              <a:t>This is especially so when the connection is to a nearby buildings, such as in a high-rise building area where the distances between are less than 1 km</a:t>
            </a:r>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B2DFCB-EC2D-4F65-A50C-7E3E0B38682C}" type="slidenum">
              <a:rPr lang="en-US" smtClean="0"/>
              <a:pPr eaLnBrk="1" hangingPunct="1"/>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Rain</a:t>
            </a:r>
          </a:p>
        </p:txBody>
      </p:sp>
      <p:sp>
        <p:nvSpPr>
          <p:cNvPr id="67587" name="Rectangle 3"/>
          <p:cNvSpPr>
            <a:spLocks noGrp="1" noChangeArrowheads="1"/>
          </p:cNvSpPr>
          <p:nvPr>
            <p:ph idx="1"/>
          </p:nvPr>
        </p:nvSpPr>
        <p:spPr/>
        <p:txBody>
          <a:bodyPr/>
          <a:lstStyle/>
          <a:p>
            <a:pPr eaLnBrk="1" hangingPunct="1"/>
            <a:r>
              <a:rPr lang="en-US" smtClean="0"/>
              <a:t>For example, if two buildings were 500 m apart, the loss in moderate rain would be 3 dB</a:t>
            </a:r>
          </a:p>
          <a:p>
            <a:pPr eaLnBrk="1" hangingPunct="1"/>
            <a:r>
              <a:rPr lang="en-US" smtClean="0"/>
              <a:t>However, when the rain rate is greater than 10 cm per hour, rain attenuation can become an issue in deployments of almost any distance</a:t>
            </a:r>
          </a:p>
        </p:txBody>
      </p:sp>
      <p:sp>
        <p:nvSpPr>
          <p:cNvPr id="67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13E42C-6175-414A-9338-0C0CB310CFF4}" type="slidenum">
              <a:rPr lang="en-US" smtClean="0"/>
              <a:pPr eaLnBrk="1" hangingPunct="1"/>
              <a:t>64</a:t>
            </a:fld>
            <a:endParaRPr lang="en-US" smtClean="0"/>
          </a:p>
        </p:txBody>
      </p:sp>
      <p:sp>
        <p:nvSpPr>
          <p:cNvPr id="675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Rain</a:t>
            </a:r>
          </a:p>
        </p:txBody>
      </p:sp>
      <p:sp>
        <p:nvSpPr>
          <p:cNvPr id="68611" name="Content Placeholder 2"/>
          <p:cNvSpPr>
            <a:spLocks noGrp="1"/>
          </p:cNvSpPr>
          <p:nvPr>
            <p:ph idx="1"/>
          </p:nvPr>
        </p:nvSpPr>
        <p:spPr/>
        <p:txBody>
          <a:bodyPr/>
          <a:lstStyle/>
          <a:p>
            <a:pPr eaLnBrk="1" hangingPunct="1"/>
            <a:r>
              <a:rPr lang="en-US" smtClean="0"/>
              <a:t>A formula to approximate the effect of rain when the rate is 12.5 mm per hour or higher is</a:t>
            </a:r>
          </a:p>
          <a:p>
            <a:pPr lvl="1" eaLnBrk="1" hangingPunct="1"/>
            <a:r>
              <a:rPr lang="en-US" smtClean="0"/>
              <a:t>0.155p + 2.66 dB per kilometer</a:t>
            </a:r>
          </a:p>
          <a:p>
            <a:pPr lvl="2" eaLnBrk="1" hangingPunct="1"/>
            <a:r>
              <a:rPr lang="en-US" smtClean="0"/>
              <a:t>p = rain rate in mm per hour</a:t>
            </a:r>
          </a:p>
          <a:p>
            <a:pPr eaLnBrk="1" hangingPunct="1"/>
            <a:r>
              <a:rPr lang="en-US" smtClean="0"/>
              <a:t>Below 12.5 mm per hour attenuation of 0.4p dB can be used for each kilometer of distance</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33A30D-B1A1-4DF7-B896-B47B8A6661F6}" type="slidenum">
              <a:rPr lang="en-US" smtClean="0"/>
              <a:pPr eaLnBrk="1" hangingPunct="1"/>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Rain</a:t>
            </a:r>
          </a:p>
        </p:txBody>
      </p:sp>
      <p:sp>
        <p:nvSpPr>
          <p:cNvPr id="69635" name="Content Placeholder 2"/>
          <p:cNvSpPr>
            <a:spLocks noGrp="1"/>
          </p:cNvSpPr>
          <p:nvPr>
            <p:ph idx="1"/>
          </p:nvPr>
        </p:nvSpPr>
        <p:spPr/>
        <p:txBody>
          <a:bodyPr/>
          <a:lstStyle/>
          <a:p>
            <a:r>
              <a:rPr lang="en-US" smtClean="0"/>
              <a:t>Here is another formula for rain from the Canobeam DT-100 Series website</a:t>
            </a:r>
          </a:p>
          <a:p>
            <a:pPr lvl="1"/>
            <a:r>
              <a:rPr lang="en-US" smtClean="0"/>
              <a:t>X=4.9R</a:t>
            </a:r>
            <a:r>
              <a:rPr lang="en-US" baseline="30000" smtClean="0"/>
              <a:t>0.63</a:t>
            </a:r>
          </a:p>
          <a:p>
            <a:pPr lvl="2"/>
            <a:r>
              <a:rPr lang="en-US" smtClean="0"/>
              <a:t>R = Rainfall per 10 minutes in mm</a:t>
            </a:r>
          </a:p>
          <a:p>
            <a:r>
              <a:rPr lang="en-US" smtClean="0"/>
              <a:t>Here are some examples of typical rainfall rates</a:t>
            </a:r>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EFB74D-BE50-4FE8-9485-75A47BEBE6B4}"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Rain</a:t>
            </a:r>
          </a:p>
        </p:txBody>
      </p:sp>
      <p:sp>
        <p:nvSpPr>
          <p:cNvPr id="70659" name="Content Placeholder 2"/>
          <p:cNvSpPr>
            <a:spLocks noGrp="1"/>
          </p:cNvSpPr>
          <p:nvPr>
            <p:ph idx="1"/>
          </p:nvPr>
        </p:nvSpPr>
        <p:spPr/>
        <p:txBody>
          <a:bodyPr/>
          <a:lstStyle/>
          <a:p>
            <a:endParaRPr lang="en-US" smtClean="0"/>
          </a:p>
        </p:txBody>
      </p:sp>
      <p:sp>
        <p:nvSpPr>
          <p:cNvPr id="70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5CA5A7-4625-4CAD-ABD9-0EF02F3AE005}" type="slidenum">
              <a:rPr lang="en-US" smtClean="0"/>
              <a:pPr eaLnBrk="1" hangingPunct="1"/>
              <a:t>67</a:t>
            </a:fld>
            <a:endParaRPr lang="en-US" smtClean="0"/>
          </a:p>
        </p:txBody>
      </p:sp>
      <p:pic>
        <p:nvPicPr>
          <p:cNvPr id="70662" name="Picture 2"/>
          <p:cNvPicPr>
            <a:picLocks noChangeAspect="1" noChangeArrowheads="1"/>
          </p:cNvPicPr>
          <p:nvPr/>
        </p:nvPicPr>
        <p:blipFill>
          <a:blip r:embed="rId2">
            <a:extLst>
              <a:ext uri="{28A0092B-C50C-407E-A947-70E740481C1C}">
                <a14:useLocalDpi xmlns:a14="http://schemas.microsoft.com/office/drawing/2010/main" val="0"/>
              </a:ext>
            </a:extLst>
          </a:blip>
          <a:srcRect l="11320" t="33727" r="44061" b="38445"/>
          <a:stretch>
            <a:fillRect/>
          </a:stretch>
        </p:blipFill>
        <p:spPr bwMode="auto">
          <a:xfrm>
            <a:off x="485775" y="1619250"/>
            <a:ext cx="8207375"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Rain</a:t>
            </a:r>
          </a:p>
        </p:txBody>
      </p:sp>
      <p:sp>
        <p:nvSpPr>
          <p:cNvPr id="71683" name="Content Placeholder 2"/>
          <p:cNvSpPr>
            <a:spLocks noGrp="1"/>
          </p:cNvSpPr>
          <p:nvPr>
            <p:ph idx="1"/>
          </p:nvPr>
        </p:nvSpPr>
        <p:spPr/>
        <p:txBody>
          <a:bodyPr/>
          <a:lstStyle/>
          <a:p>
            <a:r>
              <a:rPr lang="en-US" smtClean="0"/>
              <a:t>Here are distance limits for the DT-100 Series at two different BERs</a:t>
            </a:r>
          </a:p>
        </p:txBody>
      </p:sp>
      <p:sp>
        <p:nvSpPr>
          <p:cNvPr id="71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76CF88-7D97-4A87-BE98-658126D47D2F}" type="slidenum">
              <a:rPr lang="en-US" smtClean="0"/>
              <a:pPr eaLnBrk="1" hangingPunct="1"/>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Rain</a:t>
            </a:r>
          </a:p>
        </p:txBody>
      </p:sp>
      <p:sp>
        <p:nvSpPr>
          <p:cNvPr id="72707" name="Content Placeholder 2"/>
          <p:cNvSpPr>
            <a:spLocks noGrp="1"/>
          </p:cNvSpPr>
          <p:nvPr>
            <p:ph idx="1"/>
          </p:nvPr>
        </p:nvSpPr>
        <p:spPr/>
        <p:txBody>
          <a:bodyPr/>
          <a:lstStyle/>
          <a:p>
            <a:endParaRPr lang="en-US" smtClean="0"/>
          </a:p>
        </p:txBody>
      </p:sp>
      <p:sp>
        <p:nvSpPr>
          <p:cNvPr id="727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2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23BEA6-BC91-483D-83FD-D7B4A71BC958}" type="slidenum">
              <a:rPr lang="en-US" smtClean="0"/>
              <a:pPr eaLnBrk="1" hangingPunct="1"/>
              <a:t>69</a:t>
            </a:fld>
            <a:endParaRPr lang="en-US" smtClean="0"/>
          </a:p>
        </p:txBody>
      </p:sp>
      <p:pic>
        <p:nvPicPr>
          <p:cNvPr id="72710" name="Picture 2"/>
          <p:cNvPicPr>
            <a:picLocks noChangeAspect="1" noChangeArrowheads="1"/>
          </p:cNvPicPr>
          <p:nvPr/>
        </p:nvPicPr>
        <p:blipFill>
          <a:blip r:embed="rId2">
            <a:extLst>
              <a:ext uri="{28A0092B-C50C-407E-A947-70E740481C1C}">
                <a14:useLocalDpi xmlns:a14="http://schemas.microsoft.com/office/drawing/2010/main" val="0"/>
              </a:ext>
            </a:extLst>
          </a:blip>
          <a:srcRect l="11588" t="43633" r="44196" b="10226"/>
          <a:stretch>
            <a:fillRect/>
          </a:stretch>
        </p:blipFill>
        <p:spPr bwMode="auto">
          <a:xfrm>
            <a:off x="719138" y="1628775"/>
            <a:ext cx="761841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Method of Operation</a:t>
            </a:r>
          </a:p>
        </p:txBody>
      </p:sp>
      <p:pic>
        <p:nvPicPr>
          <p:cNvPr id="92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318" t="20895" r="15295" b="20895"/>
          <a:stretch>
            <a:fillRect/>
          </a:stretch>
        </p:blipFill>
        <p:spPr>
          <a:xfrm>
            <a:off x="1049338" y="1217613"/>
            <a:ext cx="6969125" cy="5000625"/>
          </a:xfrm>
        </p:spPr>
      </p:pic>
      <p:sp>
        <p:nvSpPr>
          <p:cNvPr id="9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116FD0-8397-4C63-969D-5D11FDA43E26}" type="slidenum">
              <a:rPr lang="en-US" smtClean="0"/>
              <a:pPr eaLnBrk="1" hangingPunct="1"/>
              <a:t>7</a:t>
            </a:fld>
            <a:endParaRPr lang="en-US" smtClean="0"/>
          </a:p>
        </p:txBody>
      </p:sp>
      <p:sp>
        <p:nvSpPr>
          <p:cNvPr id="922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Snow</a:t>
            </a:r>
          </a:p>
        </p:txBody>
      </p:sp>
      <p:sp>
        <p:nvSpPr>
          <p:cNvPr id="73731" name="Rectangle 3"/>
          <p:cNvSpPr>
            <a:spLocks noGrp="1" noChangeArrowheads="1"/>
          </p:cNvSpPr>
          <p:nvPr>
            <p:ph idx="1"/>
          </p:nvPr>
        </p:nvSpPr>
        <p:spPr/>
        <p:txBody>
          <a:bodyPr/>
          <a:lstStyle/>
          <a:p>
            <a:pPr eaLnBrk="1" hangingPunct="1"/>
            <a:r>
              <a:rPr lang="en-US" smtClean="0"/>
              <a:t>Snowflakes are ice crystals that come in a variety of shapes and sizes</a:t>
            </a:r>
          </a:p>
          <a:p>
            <a:pPr eaLnBrk="1" hangingPunct="1"/>
            <a:r>
              <a:rPr lang="en-US" smtClean="0"/>
              <a:t>In general, snow is larger than rain</a:t>
            </a:r>
          </a:p>
          <a:p>
            <a:pPr eaLnBrk="1" hangingPunct="1"/>
            <a:r>
              <a:rPr lang="en-US" smtClean="0"/>
              <a:t>As the snowflakes are larger than the wavelength of the signal, this is not a major issue, except for whiteout conditions</a:t>
            </a:r>
          </a:p>
        </p:txBody>
      </p:sp>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8B90A9-101B-4756-A2A2-F27B2DA55FDA}" type="slidenum">
              <a:rPr lang="en-US" smtClean="0"/>
              <a:pPr eaLnBrk="1" hangingPunct="1"/>
              <a:t>70</a:t>
            </a:fld>
            <a:endParaRPr lang="en-US" smtClean="0"/>
          </a:p>
        </p:txBody>
      </p:sp>
      <p:sp>
        <p:nvSpPr>
          <p:cNvPr id="737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t>Snow</a:t>
            </a:r>
          </a:p>
        </p:txBody>
      </p:sp>
      <p:sp>
        <p:nvSpPr>
          <p:cNvPr id="74755" name="Content Placeholder 2"/>
          <p:cNvSpPr>
            <a:spLocks noGrp="1"/>
          </p:cNvSpPr>
          <p:nvPr>
            <p:ph idx="1"/>
          </p:nvPr>
        </p:nvSpPr>
        <p:spPr/>
        <p:txBody>
          <a:bodyPr/>
          <a:lstStyle/>
          <a:p>
            <a:pPr eaLnBrk="1" hangingPunct="1"/>
            <a:r>
              <a:rPr lang="en-US" smtClean="0"/>
              <a:t>The effect of snow from light to blizzard to whiteout falls between light rain to moderate fog, with link attenuation potentials of approximately 3 dB per km to 30 dB per km</a:t>
            </a:r>
          </a:p>
          <a:p>
            <a:pPr eaLnBrk="1" hangingPunct="1"/>
            <a:r>
              <a:rPr lang="en-US" smtClean="0"/>
              <a:t>Snow does produce fog like conditions when it falls in ambient temperatures around 28 to 34 degrees F</a:t>
            </a:r>
          </a:p>
        </p:txBody>
      </p:sp>
      <p:sp>
        <p:nvSpPr>
          <p:cNvPr id="747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9B515E-CC8E-4F80-9790-57A8EC44FBFC}" type="slidenum">
              <a:rPr lang="en-US" smtClean="0"/>
              <a:pPr eaLnBrk="1" hangingPunct="1"/>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Ice</a:t>
            </a:r>
          </a:p>
        </p:txBody>
      </p:sp>
      <p:sp>
        <p:nvSpPr>
          <p:cNvPr id="75779" name="Content Placeholder 2"/>
          <p:cNvSpPr>
            <a:spLocks noGrp="1"/>
          </p:cNvSpPr>
          <p:nvPr>
            <p:ph idx="1"/>
          </p:nvPr>
        </p:nvSpPr>
        <p:spPr/>
        <p:txBody>
          <a:bodyPr/>
          <a:lstStyle/>
          <a:p>
            <a:r>
              <a:rPr lang="en-US" smtClean="0"/>
              <a:t>In an ice storm ice forming over the lens will block the signal</a:t>
            </a:r>
          </a:p>
          <a:p>
            <a:r>
              <a:rPr lang="en-US" smtClean="0"/>
              <a:t>To prevent this shield the unit or use one with a heater</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89C275-5BC3-4107-AC2C-9995A624A107}" type="slidenum">
              <a:rPr lang="en-US" smtClean="0"/>
              <a:pPr eaLnBrk="1" hangingPunct="1"/>
              <a:t>72</a:t>
            </a:fld>
            <a:endParaRPr 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Fog</a:t>
            </a:r>
          </a:p>
        </p:txBody>
      </p:sp>
      <p:sp>
        <p:nvSpPr>
          <p:cNvPr id="76803" name="Rectangle 3"/>
          <p:cNvSpPr>
            <a:spLocks noGrp="1" noChangeArrowheads="1"/>
          </p:cNvSpPr>
          <p:nvPr>
            <p:ph idx="1"/>
          </p:nvPr>
        </p:nvSpPr>
        <p:spPr/>
        <p:txBody>
          <a:bodyPr/>
          <a:lstStyle/>
          <a:p>
            <a:pPr eaLnBrk="1" hangingPunct="1"/>
            <a:r>
              <a:rPr lang="en-US" smtClean="0"/>
              <a:t>Fog is the most significant weather related problem with FSO because it is composed of small water droplets with radii about the size of near infrared wavelengths</a:t>
            </a:r>
          </a:p>
          <a:p>
            <a:pPr eaLnBrk="1" hangingPunct="1"/>
            <a:r>
              <a:rPr lang="en-US" smtClean="0"/>
              <a:t>Fog causes scattering of the signal</a:t>
            </a:r>
          </a:p>
          <a:p>
            <a:pPr eaLnBrk="1" hangingPunct="1"/>
            <a:r>
              <a:rPr lang="en-US" smtClean="0"/>
              <a:t>Even modest fog can highly attenuate infrared signals over even short distances</a:t>
            </a:r>
          </a:p>
          <a:p>
            <a:pPr eaLnBrk="1" hangingPunct="1"/>
            <a:r>
              <a:rPr lang="en-US" smtClean="0"/>
              <a:t>Fog is not well understood</a:t>
            </a:r>
          </a:p>
        </p:txBody>
      </p:sp>
      <p:sp>
        <p:nvSpPr>
          <p:cNvPr id="76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5DFA40-CBD6-48C6-8F87-9417C0B9C9C7}" type="slidenum">
              <a:rPr lang="en-US" smtClean="0"/>
              <a:pPr eaLnBrk="1" hangingPunct="1"/>
              <a:t>73</a:t>
            </a:fld>
            <a:endParaRPr lang="en-US" smtClean="0"/>
          </a:p>
        </p:txBody>
      </p:sp>
      <p:sp>
        <p:nvSpPr>
          <p:cNvPr id="768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Fog</a:t>
            </a:r>
          </a:p>
        </p:txBody>
      </p:sp>
      <p:sp>
        <p:nvSpPr>
          <p:cNvPr id="77827" name="Content Placeholder 2"/>
          <p:cNvSpPr>
            <a:spLocks noGrp="1"/>
          </p:cNvSpPr>
          <p:nvPr>
            <p:ph idx="1"/>
          </p:nvPr>
        </p:nvSpPr>
        <p:spPr/>
        <p:txBody>
          <a:bodyPr/>
          <a:lstStyle/>
          <a:p>
            <a:pPr eaLnBrk="1" hangingPunct="1"/>
            <a:r>
              <a:rPr lang="en-US" smtClean="0"/>
              <a:t>As such it is difficult to characterize</a:t>
            </a:r>
          </a:p>
          <a:p>
            <a:pPr eaLnBrk="1" hangingPunct="1"/>
            <a:r>
              <a:rPr lang="en-US" smtClean="0"/>
              <a:t>Therefore it is difficult to design measures to work around it</a:t>
            </a: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198FD9-BF8C-4297-9B51-D60AE7F94589}" type="slidenum">
              <a:rPr lang="en-US" smtClean="0"/>
              <a:pPr eaLnBrk="1" hangingPunct="1"/>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Smog</a:t>
            </a:r>
          </a:p>
        </p:txBody>
      </p:sp>
      <p:sp>
        <p:nvSpPr>
          <p:cNvPr id="78851" name="Rectangle 3"/>
          <p:cNvSpPr>
            <a:spLocks noGrp="1" noChangeArrowheads="1"/>
          </p:cNvSpPr>
          <p:nvPr>
            <p:ph idx="1"/>
          </p:nvPr>
        </p:nvSpPr>
        <p:spPr/>
        <p:txBody>
          <a:bodyPr/>
          <a:lstStyle/>
          <a:p>
            <a:pPr eaLnBrk="1" hangingPunct="1"/>
            <a:r>
              <a:rPr lang="en-US" smtClean="0"/>
              <a:t>Smog is difficult to characterize as it contains both particulate matter and water droplets</a:t>
            </a:r>
          </a:p>
          <a:p>
            <a:pPr eaLnBrk="1" hangingPunct="1"/>
            <a:r>
              <a:rPr lang="en-US" smtClean="0"/>
              <a:t>If the smog has particles the size of fog, then just like fog it will block the signal</a:t>
            </a:r>
          </a:p>
          <a:p>
            <a:pPr eaLnBrk="1" hangingPunct="1"/>
            <a:r>
              <a:rPr lang="en-US" smtClean="0"/>
              <a:t>If the particles are larger, then like rain it will not have a major affect on the signal</a:t>
            </a: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5415BA-04BC-44B8-BCC4-6749BA639BB6}" type="slidenum">
              <a:rPr lang="en-US" smtClean="0"/>
              <a:pPr eaLnBrk="1" hangingPunct="1"/>
              <a:t>75</a:t>
            </a:fld>
            <a:endParaRPr lang="en-US" smtClean="0"/>
          </a:p>
        </p:txBody>
      </p:sp>
      <p:sp>
        <p:nvSpPr>
          <p:cNvPr id="788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Attenuation Factors</a:t>
            </a:r>
          </a:p>
        </p:txBody>
      </p:sp>
      <p:sp>
        <p:nvSpPr>
          <p:cNvPr id="79875" name="Rectangle 3"/>
          <p:cNvSpPr>
            <a:spLocks noGrp="1" noChangeArrowheads="1"/>
          </p:cNvSpPr>
          <p:nvPr>
            <p:ph idx="1"/>
          </p:nvPr>
        </p:nvSpPr>
        <p:spPr/>
        <p:txBody>
          <a:bodyPr/>
          <a:lstStyle/>
          <a:p>
            <a:pPr eaLnBrk="1" hangingPunct="1"/>
            <a:r>
              <a:rPr lang="en-US" smtClean="0"/>
              <a:t>AirFiber, a FSO manufacturer, has suggested the following as common values for the attenuation caused by these various atmospheric problems</a:t>
            </a:r>
          </a:p>
          <a:p>
            <a:pPr lvl="1" eaLnBrk="1" hangingPunct="1"/>
            <a:r>
              <a:rPr lang="en-US" smtClean="0"/>
              <a:t>Clear air – 5 to 15 dB per km</a:t>
            </a:r>
          </a:p>
          <a:p>
            <a:pPr lvl="1" eaLnBrk="1" hangingPunct="1"/>
            <a:r>
              <a:rPr lang="en-US" smtClean="0"/>
              <a:t>Rain - 20 to 50 dB per km</a:t>
            </a:r>
          </a:p>
          <a:p>
            <a:pPr lvl="1" eaLnBrk="1" hangingPunct="1"/>
            <a:r>
              <a:rPr lang="en-US" smtClean="0"/>
              <a:t>Snow – 50 to 150 dB per km</a:t>
            </a:r>
          </a:p>
          <a:p>
            <a:pPr lvl="1" eaLnBrk="1" hangingPunct="1"/>
            <a:r>
              <a:rPr lang="en-US" smtClean="0"/>
              <a:t>Fog – 50 to 300 dB per km</a:t>
            </a:r>
          </a:p>
        </p:txBody>
      </p:sp>
      <p:sp>
        <p:nvSpPr>
          <p:cNvPr id="79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EF1E32-1BC3-4AFF-B29D-223A5F3ED603}" type="slidenum">
              <a:rPr lang="en-US" smtClean="0"/>
              <a:pPr eaLnBrk="1" hangingPunct="1"/>
              <a:t>76</a:t>
            </a:fld>
            <a:endParaRPr lang="en-US" smtClean="0"/>
          </a:p>
        </p:txBody>
      </p:sp>
      <p:sp>
        <p:nvSpPr>
          <p:cNvPr id="798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Attenuation Factors</a:t>
            </a:r>
          </a:p>
        </p:txBody>
      </p:sp>
      <p:sp>
        <p:nvSpPr>
          <p:cNvPr id="80899" name="Content Placeholder 2"/>
          <p:cNvSpPr>
            <a:spLocks noGrp="1"/>
          </p:cNvSpPr>
          <p:nvPr>
            <p:ph idx="1"/>
          </p:nvPr>
        </p:nvSpPr>
        <p:spPr/>
        <p:txBody>
          <a:bodyPr/>
          <a:lstStyle/>
          <a:p>
            <a:pPr eaLnBrk="1" hangingPunct="1"/>
            <a:r>
              <a:rPr lang="en-US" smtClean="0"/>
              <a:t>Another often quoted report by Issac Kim from www.opticalaccess.com, now MRV Communications, reports these values for attenuation for a TerraLink brand FSO system</a:t>
            </a:r>
          </a:p>
        </p:txBody>
      </p:sp>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9E4287-4446-4D89-9456-77192CBAAB06}" type="slidenum">
              <a:rPr lang="en-US" smtClean="0"/>
              <a:pPr eaLnBrk="1" hangingPunct="1"/>
              <a:t>77</a:t>
            </a:fld>
            <a:endParaRPr 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Attenuation Factors</a:t>
            </a:r>
          </a:p>
        </p:txBody>
      </p:sp>
      <p:graphicFrame>
        <p:nvGraphicFramePr>
          <p:cNvPr id="537068" name="Group 1516"/>
          <p:cNvGraphicFramePr>
            <a:graphicFrameLocks noGrp="1"/>
          </p:cNvGraphicFramePr>
          <p:nvPr>
            <p:ph type="tbl" idx="1"/>
          </p:nvPr>
        </p:nvGraphicFramePr>
        <p:xfrm>
          <a:off x="914400" y="1219200"/>
          <a:ext cx="7315200" cy="5186363"/>
        </p:xfrm>
        <a:graphic>
          <a:graphicData uri="http://schemas.openxmlformats.org/drawingml/2006/table">
            <a:tbl>
              <a:tblPr/>
              <a:tblGrid>
                <a:gridCol w="1379538"/>
                <a:gridCol w="1108075"/>
                <a:gridCol w="1457325"/>
                <a:gridCol w="855662"/>
                <a:gridCol w="1257300"/>
                <a:gridCol w="1257300"/>
              </a:tblGrid>
              <a:tr h="23971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Air Condition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Precipitation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Visibility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dB loss per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dB loss per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785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1550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Dense fog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50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Thick fog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75.3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Moderate fog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500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Light fog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Cloudburst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100 mm per hour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770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Thin fog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Heavy 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 mm per hour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1.9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Medium 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12.5 mm per hour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Light haze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Light 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 mm per hour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5.9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Clear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Drizzle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0.25 mm per hour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18.1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Very clear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23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50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47164F-1FA8-4D58-A2E0-A5263EDB7DB3}" type="slidenum">
              <a:rPr lang="en-US" smtClean="0"/>
              <a:pPr eaLnBrk="1" hangingPunct="1"/>
              <a:t>78</a:t>
            </a:fld>
            <a:endParaRPr lang="en-US" smtClean="0"/>
          </a:p>
        </p:txBody>
      </p:sp>
      <p:sp>
        <p:nvSpPr>
          <p:cNvPr id="82051" name="Footer Placeholder 132"/>
          <p:cNvSpPr>
            <a:spLocks noGrp="1"/>
          </p:cNvSpPr>
          <p:nvPr>
            <p:ph type="ftr" sz="quarter" idx="11"/>
          </p:nvPr>
        </p:nvSpPr>
        <p:spPr>
          <a:xfrm>
            <a:off x="2743200" y="64103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Beer’s Law</a:t>
            </a:r>
          </a:p>
        </p:txBody>
      </p:sp>
      <p:sp>
        <p:nvSpPr>
          <p:cNvPr id="82947" name="Rectangle 3"/>
          <p:cNvSpPr>
            <a:spLocks noGrp="1" noChangeArrowheads="1"/>
          </p:cNvSpPr>
          <p:nvPr>
            <p:ph idx="1"/>
          </p:nvPr>
        </p:nvSpPr>
        <p:spPr/>
        <p:txBody>
          <a:bodyPr/>
          <a:lstStyle/>
          <a:p>
            <a:pPr eaLnBrk="1" hangingPunct="1">
              <a:lnSpc>
                <a:spcPct val="90000"/>
              </a:lnSpc>
            </a:pPr>
            <a:r>
              <a:rPr lang="en-US" smtClean="0"/>
              <a:t>For the industrious, Beer’s law summarizes attenuation in the atmosphere</a:t>
            </a:r>
          </a:p>
          <a:p>
            <a:pPr eaLnBrk="1" hangingPunct="1">
              <a:lnSpc>
                <a:spcPct val="90000"/>
              </a:lnSpc>
            </a:pPr>
            <a:endParaRPr lang="en-US" smtClean="0"/>
          </a:p>
          <a:p>
            <a:pPr lvl="1" eaLnBrk="1" hangingPunct="1">
              <a:lnSpc>
                <a:spcPct val="90000"/>
              </a:lnSpc>
            </a:pPr>
            <a:endParaRPr lang="en-US" smtClean="0"/>
          </a:p>
          <a:p>
            <a:pPr lvl="1" eaLnBrk="1" hangingPunct="1">
              <a:lnSpc>
                <a:spcPct val="90000"/>
              </a:lnSpc>
            </a:pPr>
            <a:r>
              <a:rPr lang="en-US" smtClean="0"/>
              <a:t>t(R) = transmittance at range R</a:t>
            </a:r>
          </a:p>
          <a:p>
            <a:pPr lvl="1" eaLnBrk="1" hangingPunct="1">
              <a:lnSpc>
                <a:spcPct val="90000"/>
              </a:lnSpc>
            </a:pPr>
            <a:r>
              <a:rPr lang="en-US" smtClean="0"/>
              <a:t>P(R) = laser power at R</a:t>
            </a:r>
          </a:p>
          <a:p>
            <a:pPr lvl="1" eaLnBrk="1" hangingPunct="1">
              <a:lnSpc>
                <a:spcPct val="90000"/>
              </a:lnSpc>
            </a:pPr>
            <a:r>
              <a:rPr lang="en-US" smtClean="0"/>
              <a:t>P(O) = laser power at the source</a:t>
            </a:r>
          </a:p>
        </p:txBody>
      </p:sp>
      <p:sp>
        <p:nvSpPr>
          <p:cNvPr id="82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AFFCBE-FE06-468A-B536-847EDE9F062E}" type="slidenum">
              <a:rPr lang="en-US" smtClean="0"/>
              <a:pPr eaLnBrk="1" hangingPunct="1"/>
              <a:t>79</a:t>
            </a:fld>
            <a:endParaRPr lang="en-US" smtClean="0"/>
          </a:p>
        </p:txBody>
      </p:sp>
      <p:sp>
        <p:nvSpPr>
          <p:cNvPr id="82949"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2950" name="Object 4"/>
          <p:cNvGraphicFramePr>
            <a:graphicFrameLocks noChangeAspect="1"/>
          </p:cNvGraphicFramePr>
          <p:nvPr/>
        </p:nvGraphicFramePr>
        <p:xfrm>
          <a:off x="1152525" y="2559050"/>
          <a:ext cx="2506663" cy="887413"/>
        </p:xfrm>
        <a:graphic>
          <a:graphicData uri="http://schemas.openxmlformats.org/presentationml/2006/ole">
            <mc:AlternateContent xmlns:mc="http://schemas.openxmlformats.org/markup-compatibility/2006">
              <mc:Choice xmlns:v="urn:schemas-microsoft-com:vml" Requires="v">
                <p:oleObj spid="_x0000_s82952" name="Equation" r:id="rId3" imgW="1206500" imgH="431800" progId="Equation.3">
                  <p:embed/>
                </p:oleObj>
              </mc:Choice>
              <mc:Fallback>
                <p:oleObj name="Equation" r:id="rId3" imgW="12065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2559050"/>
                        <a:ext cx="250666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1"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Method of Operation</a:t>
            </a:r>
          </a:p>
        </p:txBody>
      </p:sp>
      <p:sp>
        <p:nvSpPr>
          <p:cNvPr id="10243" name="Rectangle 3"/>
          <p:cNvSpPr>
            <a:spLocks noGrp="1" noChangeArrowheads="1"/>
          </p:cNvSpPr>
          <p:nvPr>
            <p:ph idx="1"/>
          </p:nvPr>
        </p:nvSpPr>
        <p:spPr/>
        <p:txBody>
          <a:bodyPr/>
          <a:lstStyle/>
          <a:p>
            <a:pPr eaLnBrk="1" hangingPunct="1">
              <a:lnSpc>
                <a:spcPct val="90000"/>
              </a:lnSpc>
            </a:pPr>
            <a:r>
              <a:rPr lang="en-US" smtClean="0"/>
              <a:t>Either a LED – Light Emitting Diode or semiconductor laser can be used to generate the signal</a:t>
            </a:r>
          </a:p>
          <a:p>
            <a:pPr eaLnBrk="1" hangingPunct="1">
              <a:lnSpc>
                <a:spcPct val="90000"/>
              </a:lnSpc>
            </a:pPr>
            <a:r>
              <a:rPr lang="en-US" smtClean="0"/>
              <a:t>LEDs are used for low data rate applications as the beam is not as precise as the laser beam</a:t>
            </a:r>
          </a:p>
          <a:p>
            <a:pPr eaLnBrk="1" hangingPunct="1">
              <a:lnSpc>
                <a:spcPct val="90000"/>
              </a:lnSpc>
            </a:pPr>
            <a:r>
              <a:rPr lang="en-US" smtClean="0"/>
              <a:t>LEDs operate in the 700 to 900 nm range</a:t>
            </a:r>
          </a:p>
          <a:p>
            <a:pPr eaLnBrk="1" hangingPunct="1">
              <a:lnSpc>
                <a:spcPct val="90000"/>
              </a:lnSpc>
            </a:pPr>
            <a:r>
              <a:rPr lang="en-US" smtClean="0"/>
              <a:t>Semiconductor laser based systems can operate at short or long wavelengths</a:t>
            </a:r>
          </a:p>
        </p:txBody>
      </p:sp>
      <p:sp>
        <p:nvSpPr>
          <p:cNvPr id="10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F2A983-B282-4DE9-8F1F-E6E8035FEAB8}" type="slidenum">
              <a:rPr lang="en-US" smtClean="0"/>
              <a:pPr eaLnBrk="1" hangingPunct="1"/>
              <a:t>8</a:t>
            </a:fld>
            <a:endParaRPr lang="en-US" smtClean="0"/>
          </a:p>
        </p:txBody>
      </p:sp>
      <p:sp>
        <p:nvSpPr>
          <p:cNvPr id="102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t>Beer’s Law</a:t>
            </a:r>
          </a:p>
        </p:txBody>
      </p:sp>
      <p:sp>
        <p:nvSpPr>
          <p:cNvPr id="83971" name="Content Placeholder 2"/>
          <p:cNvSpPr>
            <a:spLocks noGrp="1"/>
          </p:cNvSpPr>
          <p:nvPr>
            <p:ph idx="1"/>
          </p:nvPr>
        </p:nvSpPr>
        <p:spPr/>
        <p:txBody>
          <a:bodyPr/>
          <a:lstStyle/>
          <a:p>
            <a:pPr lvl="1" eaLnBrk="1" hangingPunct="1">
              <a:lnSpc>
                <a:spcPct val="90000"/>
              </a:lnSpc>
            </a:pPr>
            <a:r>
              <a:rPr lang="en-US" smtClean="0"/>
              <a:t>o = attenuation coefficient, which is</a:t>
            </a:r>
          </a:p>
          <a:p>
            <a:pPr lvl="2" eaLnBrk="1" hangingPunct="1">
              <a:lnSpc>
                <a:spcPct val="90000"/>
              </a:lnSpc>
            </a:pPr>
            <a:r>
              <a:rPr lang="en-US" smtClean="0"/>
              <a:t>o = a+b+c+d</a:t>
            </a:r>
          </a:p>
          <a:p>
            <a:pPr lvl="3" eaLnBrk="1" hangingPunct="1">
              <a:lnSpc>
                <a:spcPct val="90000"/>
              </a:lnSpc>
            </a:pPr>
            <a:r>
              <a:rPr lang="en-US" smtClean="0"/>
              <a:t>a = The molecular absorption coefficient</a:t>
            </a:r>
          </a:p>
          <a:p>
            <a:pPr lvl="3" eaLnBrk="1" hangingPunct="1">
              <a:lnSpc>
                <a:spcPct val="90000"/>
              </a:lnSpc>
            </a:pPr>
            <a:r>
              <a:rPr lang="en-US" smtClean="0"/>
              <a:t>b = aerosol absorption coefficient</a:t>
            </a:r>
          </a:p>
          <a:p>
            <a:pPr lvl="3" eaLnBrk="1" hangingPunct="1">
              <a:lnSpc>
                <a:spcPct val="90000"/>
              </a:lnSpc>
            </a:pPr>
            <a:r>
              <a:rPr lang="en-US" smtClean="0"/>
              <a:t>c = Rayleigh scattering coefficient</a:t>
            </a:r>
          </a:p>
          <a:p>
            <a:pPr lvl="3" eaLnBrk="1" hangingPunct="1">
              <a:lnSpc>
                <a:spcPct val="90000"/>
              </a:lnSpc>
            </a:pPr>
            <a:r>
              <a:rPr lang="en-US" smtClean="0"/>
              <a:t>d = Mie scattering coefficient</a:t>
            </a:r>
          </a:p>
        </p:txBody>
      </p:sp>
      <p:sp>
        <p:nvSpPr>
          <p:cNvPr id="83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9F9CF8-89C5-439A-8931-F5FDEE1F6C09}" type="slidenum">
              <a:rPr lang="en-US" smtClean="0"/>
              <a:pPr eaLnBrk="1" hangingPunct="1"/>
              <a:t>80</a:t>
            </a:fld>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Overcoming Problems</a:t>
            </a:r>
          </a:p>
        </p:txBody>
      </p:sp>
      <p:sp>
        <p:nvSpPr>
          <p:cNvPr id="84995" name="Rectangle 3"/>
          <p:cNvSpPr>
            <a:spLocks noGrp="1" noChangeArrowheads="1"/>
          </p:cNvSpPr>
          <p:nvPr>
            <p:ph idx="1"/>
          </p:nvPr>
        </p:nvSpPr>
        <p:spPr/>
        <p:txBody>
          <a:bodyPr/>
          <a:lstStyle/>
          <a:p>
            <a:pPr eaLnBrk="1" hangingPunct="1"/>
            <a:r>
              <a:rPr lang="en-US" smtClean="0">
                <a:cs typeface="Arial" pitchFamily="34" charset="0"/>
              </a:rPr>
              <a:t>The main problem in overcoming weather related problems over any but short distances is the low power of the units</a:t>
            </a:r>
          </a:p>
          <a:p>
            <a:pPr eaLnBrk="1" hangingPunct="1"/>
            <a:r>
              <a:rPr lang="en-US" smtClean="0">
                <a:cs typeface="Arial" pitchFamily="34" charset="0"/>
              </a:rPr>
              <a:t>Higher powers are technically possible, but they are dangerous to those exposed to the beam</a:t>
            </a:r>
          </a:p>
          <a:p>
            <a:pPr eaLnBrk="1" hangingPunct="1"/>
            <a:r>
              <a:rPr lang="en-US" smtClean="0">
                <a:cs typeface="Arial" pitchFamily="34" charset="0"/>
              </a:rPr>
              <a:t>To compensate for the loss of the FSO signal many manufacturers add a backup microwave unit in the same cabinet</a:t>
            </a:r>
          </a:p>
        </p:txBody>
      </p:sp>
      <p:sp>
        <p:nvSpPr>
          <p:cNvPr id="84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F39425-7794-4179-8F47-FFCE16FBC0E5}" type="slidenum">
              <a:rPr lang="en-US" smtClean="0"/>
              <a:pPr eaLnBrk="1" hangingPunct="1"/>
              <a:t>81</a:t>
            </a:fld>
            <a:endParaRPr lang="en-US" smtClean="0"/>
          </a:p>
        </p:txBody>
      </p:sp>
      <p:sp>
        <p:nvSpPr>
          <p:cNvPr id="849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Distance</a:t>
            </a:r>
          </a:p>
        </p:txBody>
      </p:sp>
      <p:sp>
        <p:nvSpPr>
          <p:cNvPr id="86019" name="Rectangle 3"/>
          <p:cNvSpPr>
            <a:spLocks noGrp="1" noChangeArrowheads="1"/>
          </p:cNvSpPr>
          <p:nvPr>
            <p:ph idx="1"/>
          </p:nvPr>
        </p:nvSpPr>
        <p:spPr/>
        <p:txBody>
          <a:bodyPr/>
          <a:lstStyle/>
          <a:p>
            <a:pPr eaLnBrk="1" hangingPunct="1"/>
            <a:r>
              <a:rPr lang="en-US" smtClean="0"/>
              <a:t>The distance between the two points being connected impacts the performance of FSO systems in three ways</a:t>
            </a:r>
          </a:p>
          <a:p>
            <a:pPr eaLnBrk="1" hangingPunct="1"/>
            <a:r>
              <a:rPr lang="en-US" smtClean="0"/>
              <a:t>First, even in clear weather conditions, the beam diverges and the detector element receives less power than was transmitted</a:t>
            </a:r>
          </a:p>
          <a:p>
            <a:pPr eaLnBrk="1" hangingPunct="1"/>
            <a:r>
              <a:rPr lang="en-US" smtClean="0"/>
              <a:t>For a circular beam, the geometrical path loss increases by 6 dB when the distance is increased by a factor of two</a:t>
            </a:r>
          </a:p>
        </p:txBody>
      </p:sp>
      <p:sp>
        <p:nvSpPr>
          <p:cNvPr id="86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F5C495-4A4C-433D-B339-143C5B1AC99D}" type="slidenum">
              <a:rPr lang="en-US" smtClean="0"/>
              <a:pPr eaLnBrk="1" hangingPunct="1"/>
              <a:t>82</a:t>
            </a:fld>
            <a:endParaRPr lang="en-US" smtClean="0"/>
          </a:p>
        </p:txBody>
      </p:sp>
      <p:sp>
        <p:nvSpPr>
          <p:cNvPr id="860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Distance</a:t>
            </a:r>
          </a:p>
        </p:txBody>
      </p:sp>
      <p:sp>
        <p:nvSpPr>
          <p:cNvPr id="87043" name="Content Placeholder 2"/>
          <p:cNvSpPr>
            <a:spLocks noGrp="1"/>
          </p:cNvSpPr>
          <p:nvPr>
            <p:ph idx="1"/>
          </p:nvPr>
        </p:nvSpPr>
        <p:spPr/>
        <p:txBody>
          <a:bodyPr/>
          <a:lstStyle/>
          <a:p>
            <a:pPr eaLnBrk="1" hangingPunct="1"/>
            <a:r>
              <a:rPr lang="en-US" smtClean="0"/>
              <a:t>Second, the total transmission loss of the beam increases with increasing distance</a:t>
            </a:r>
          </a:p>
          <a:p>
            <a:pPr eaLnBrk="1" hangingPunct="1"/>
            <a:r>
              <a:rPr lang="en-US" smtClean="0"/>
              <a:t>Third, scintillation effects, as discussed above, accumulate with longer distances</a:t>
            </a:r>
          </a:p>
          <a:p>
            <a:pPr eaLnBrk="1" hangingPunct="1"/>
            <a:r>
              <a:rPr lang="en-US" smtClean="0"/>
              <a:t>Therefore, the value for the fade margin in the overall power budget must increase to maintain a predefined value for the BER – Bit Error Rate that is deemed acceptable</a:t>
            </a:r>
          </a:p>
        </p:txBody>
      </p:sp>
      <p:sp>
        <p:nvSpPr>
          <p:cNvPr id="87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271136-418E-4612-B4FF-38BB9B9135B8}" type="slidenum">
              <a:rPr lang="en-US" smtClean="0"/>
              <a:pPr eaLnBrk="1" hangingPunct="1"/>
              <a:t>83</a:t>
            </a:fld>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Distance</a:t>
            </a:r>
          </a:p>
        </p:txBody>
      </p:sp>
      <p:sp>
        <p:nvSpPr>
          <p:cNvPr id="88067" name="Rectangle 3"/>
          <p:cNvSpPr>
            <a:spLocks noGrp="1" noChangeArrowheads="1"/>
          </p:cNvSpPr>
          <p:nvPr>
            <p:ph idx="1"/>
          </p:nvPr>
        </p:nvSpPr>
        <p:spPr/>
        <p:txBody>
          <a:bodyPr/>
          <a:lstStyle/>
          <a:p>
            <a:pPr eaLnBrk="1" hangingPunct="1"/>
            <a:r>
              <a:rPr lang="en-US" smtClean="0"/>
              <a:t>The common distances for FSO units is from 500 meters to 2 kilometers with 500 meters being the distance where these units work best</a:t>
            </a:r>
          </a:p>
          <a:p>
            <a:pPr eaLnBrk="1" hangingPunct="1"/>
            <a:r>
              <a:rPr lang="en-US" smtClean="0"/>
              <a:t>Most systems rated for greater than 1 km incorporate three or more lasers operating in parallel to mitigate distance-related issues</a:t>
            </a:r>
          </a:p>
        </p:txBody>
      </p:sp>
      <p:sp>
        <p:nvSpPr>
          <p:cNvPr id="88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3147EC-D2D2-41EB-92FD-2A987D8C31B1}" type="slidenum">
              <a:rPr lang="en-US" smtClean="0"/>
              <a:pPr eaLnBrk="1" hangingPunct="1"/>
              <a:t>84</a:t>
            </a:fld>
            <a:endParaRPr lang="en-US" smtClean="0"/>
          </a:p>
        </p:txBody>
      </p:sp>
      <p:sp>
        <p:nvSpPr>
          <p:cNvPr id="8806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Distance</a:t>
            </a:r>
          </a:p>
        </p:txBody>
      </p:sp>
      <p:sp>
        <p:nvSpPr>
          <p:cNvPr id="89091" name="Rectangle 3"/>
          <p:cNvSpPr>
            <a:spLocks noGrp="1" noChangeArrowheads="1"/>
          </p:cNvSpPr>
          <p:nvPr>
            <p:ph idx="1"/>
          </p:nvPr>
        </p:nvSpPr>
        <p:spPr/>
        <p:txBody>
          <a:bodyPr/>
          <a:lstStyle/>
          <a:p>
            <a:pPr eaLnBrk="1" hangingPunct="1"/>
            <a:r>
              <a:rPr lang="en-US" smtClean="0">
                <a:cs typeface="Arial" pitchFamily="34" charset="0"/>
              </a:rPr>
              <a:t>The best lengths for FSO is under 200 meters in foggy environments and 350 to 450 meters otherwise</a:t>
            </a:r>
          </a:p>
          <a:p>
            <a:pPr eaLnBrk="1" hangingPunct="1"/>
            <a:r>
              <a:rPr lang="en-US" smtClean="0"/>
              <a:t>For the longer distances automatic tracking systems that keep the beams at each end pointing at each other can be used to create a link, but as the weather conditions deteriorate so does the quality of the link</a:t>
            </a:r>
          </a:p>
        </p:txBody>
      </p:sp>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49225D-3D77-427B-8455-BF02274F1781}" type="slidenum">
              <a:rPr lang="en-US" smtClean="0"/>
              <a:pPr eaLnBrk="1" hangingPunct="1"/>
              <a:t>85</a:t>
            </a:fld>
            <a:endParaRPr lang="en-US" smtClean="0"/>
          </a:p>
        </p:txBody>
      </p:sp>
      <p:sp>
        <p:nvSpPr>
          <p:cNvPr id="890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smtClean="0"/>
              <a:t>Distance</a:t>
            </a:r>
          </a:p>
        </p:txBody>
      </p:sp>
      <p:sp>
        <p:nvSpPr>
          <p:cNvPr id="90115" name="Content Placeholder 2"/>
          <p:cNvSpPr>
            <a:spLocks noGrp="1"/>
          </p:cNvSpPr>
          <p:nvPr>
            <p:ph idx="1"/>
          </p:nvPr>
        </p:nvSpPr>
        <p:spPr/>
        <p:txBody>
          <a:bodyPr/>
          <a:lstStyle/>
          <a:p>
            <a:pPr eaLnBrk="1" hangingPunct="1"/>
            <a:r>
              <a:rPr lang="en-US" smtClean="0"/>
              <a:t>Depending on the availability figure required and the five to ten year visibility figures from the weather service, the link may be possible</a:t>
            </a:r>
          </a:p>
        </p:txBody>
      </p:sp>
      <p:sp>
        <p:nvSpPr>
          <p:cNvPr id="90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0F387E6-8FDA-453F-973C-7B2D64906855}" type="slidenum">
              <a:rPr lang="en-US" smtClean="0"/>
              <a:pPr eaLnBrk="1" hangingPunct="1"/>
              <a:t>86</a:t>
            </a:fld>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Link Margin</a:t>
            </a:r>
          </a:p>
        </p:txBody>
      </p:sp>
      <p:sp>
        <p:nvSpPr>
          <p:cNvPr id="91139" name="Rectangle 3"/>
          <p:cNvSpPr>
            <a:spLocks noGrp="1" noChangeArrowheads="1"/>
          </p:cNvSpPr>
          <p:nvPr>
            <p:ph idx="1"/>
          </p:nvPr>
        </p:nvSpPr>
        <p:spPr/>
        <p:txBody>
          <a:bodyPr/>
          <a:lstStyle/>
          <a:p>
            <a:pPr eaLnBrk="1" hangingPunct="1">
              <a:lnSpc>
                <a:spcPct val="90000"/>
              </a:lnSpc>
            </a:pPr>
            <a:r>
              <a:rPr lang="en-US" smtClean="0"/>
              <a:t>If it is desired to calculate a link margin for a link, rather than relying on the experience of the vendor or industry guidelines, this formula can be used</a:t>
            </a:r>
          </a:p>
          <a:p>
            <a:pPr lvl="1" eaLnBrk="1" hangingPunct="1">
              <a:lnSpc>
                <a:spcPct val="90000"/>
              </a:lnSpc>
            </a:pPr>
            <a:endParaRPr lang="en-US" smtClean="0"/>
          </a:p>
          <a:p>
            <a:pPr lvl="1" eaLnBrk="1" hangingPunct="1">
              <a:lnSpc>
                <a:spcPct val="90000"/>
              </a:lnSpc>
            </a:pPr>
            <a:endParaRPr lang="en-US" smtClean="0"/>
          </a:p>
          <a:p>
            <a:pPr lvl="1" eaLnBrk="1" hangingPunct="1">
              <a:lnSpc>
                <a:spcPct val="90000"/>
              </a:lnSpc>
            </a:pPr>
            <a:endParaRPr lang="en-US" smtClean="0"/>
          </a:p>
        </p:txBody>
      </p:sp>
      <p:sp>
        <p:nvSpPr>
          <p:cNvPr id="911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4C3366-1931-4F0B-8C90-FDEB62E7A7DB}" type="slidenum">
              <a:rPr lang="en-US" smtClean="0"/>
              <a:pPr eaLnBrk="1" hangingPunct="1"/>
              <a:t>87</a:t>
            </a:fld>
            <a:endParaRPr lang="en-US" smtClean="0"/>
          </a:p>
        </p:txBody>
      </p:sp>
      <p:sp>
        <p:nvSpPr>
          <p:cNvPr id="91141" name="Rectangle 5"/>
          <p:cNvSpPr>
            <a:spLocks noChangeArrowheads="1"/>
          </p:cNvSpPr>
          <p:nvPr/>
        </p:nvSpPr>
        <p:spPr bwMode="auto">
          <a:xfrm>
            <a:off x="0"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1142" name="Rectangle 7"/>
          <p:cNvSpPr>
            <a:spLocks noChangeArrowheads="1"/>
          </p:cNvSpPr>
          <p:nvPr/>
        </p:nvSpPr>
        <p:spPr bwMode="auto">
          <a:xfrm>
            <a:off x="0"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1143" name="Rectangle 9"/>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1144" name="Rectangle 11"/>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1145" name="Rectangle 13"/>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1146" name="Rectangle 15"/>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1147" name="Rectangle 17"/>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91148" name="Object 16"/>
          <p:cNvGraphicFramePr>
            <a:graphicFrameLocks noChangeAspect="1"/>
          </p:cNvGraphicFramePr>
          <p:nvPr/>
        </p:nvGraphicFramePr>
        <p:xfrm>
          <a:off x="1068388" y="3535363"/>
          <a:ext cx="7162800" cy="1243012"/>
        </p:xfrm>
        <a:graphic>
          <a:graphicData uri="http://schemas.openxmlformats.org/presentationml/2006/ole">
            <mc:AlternateContent xmlns:mc="http://schemas.openxmlformats.org/markup-compatibility/2006">
              <mc:Choice xmlns:v="urn:schemas-microsoft-com:vml" Requires="v">
                <p:oleObj spid="_x0000_s91150" name="Equation" r:id="rId3" imgW="3517900" imgH="609600" progId="Equation.3">
                  <p:embed/>
                </p:oleObj>
              </mc:Choice>
              <mc:Fallback>
                <p:oleObj name="Equation" r:id="rId3" imgW="3517900" imgH="60960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388" y="3535363"/>
                        <a:ext cx="716280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9" name="Footer Placeholder 1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Link Margin</a:t>
            </a:r>
          </a:p>
        </p:txBody>
      </p:sp>
      <p:sp>
        <p:nvSpPr>
          <p:cNvPr id="92163" name="Content Placeholder 2"/>
          <p:cNvSpPr>
            <a:spLocks noGrp="1"/>
          </p:cNvSpPr>
          <p:nvPr>
            <p:ph idx="1"/>
          </p:nvPr>
        </p:nvSpPr>
        <p:spPr/>
        <p:txBody>
          <a:bodyPr/>
          <a:lstStyle/>
          <a:p>
            <a:pPr lvl="1" eaLnBrk="1" hangingPunct="1">
              <a:lnSpc>
                <a:spcPct val="90000"/>
              </a:lnSpc>
            </a:pPr>
            <a:r>
              <a:rPr lang="en-US" smtClean="0"/>
              <a:t>P =  power</a:t>
            </a:r>
          </a:p>
          <a:p>
            <a:pPr lvl="1" eaLnBrk="1" hangingPunct="1">
              <a:lnSpc>
                <a:spcPct val="90000"/>
              </a:lnSpc>
            </a:pPr>
            <a:r>
              <a:rPr lang="en-US" smtClean="0"/>
              <a:t>dr = receiver aperture diameter in meters</a:t>
            </a:r>
          </a:p>
          <a:p>
            <a:pPr lvl="1" eaLnBrk="1" hangingPunct="1">
              <a:lnSpc>
                <a:spcPct val="90000"/>
              </a:lnSpc>
            </a:pPr>
            <a:r>
              <a:rPr lang="en-US" smtClean="0"/>
              <a:t>dt = transmitter aperture diameter in meters</a:t>
            </a:r>
          </a:p>
          <a:p>
            <a:pPr lvl="1" eaLnBrk="1" hangingPunct="1">
              <a:lnSpc>
                <a:spcPct val="90000"/>
              </a:lnSpc>
            </a:pPr>
            <a:r>
              <a:rPr lang="en-US" smtClean="0"/>
              <a:t>D = beam divergence in mrad</a:t>
            </a:r>
          </a:p>
          <a:p>
            <a:pPr lvl="1" eaLnBrk="1" hangingPunct="1">
              <a:lnSpc>
                <a:spcPct val="90000"/>
              </a:lnSpc>
            </a:pPr>
            <a:r>
              <a:rPr lang="en-US" smtClean="0"/>
              <a:t>R = range in kilometers</a:t>
            </a:r>
          </a:p>
          <a:p>
            <a:pPr lvl="1" eaLnBrk="1" hangingPunct="1">
              <a:lnSpc>
                <a:spcPct val="90000"/>
              </a:lnSpc>
            </a:pPr>
            <a:r>
              <a:rPr lang="en-US" smtClean="0"/>
              <a:t>a = atmospheric attenuation factor in dB per kilometer</a:t>
            </a:r>
          </a:p>
          <a:p>
            <a:pPr lvl="3" eaLnBrk="1" hangingPunct="1">
              <a:lnSpc>
                <a:spcPct val="90000"/>
              </a:lnSpc>
            </a:pPr>
            <a:r>
              <a:rPr lang="en-US" smtClean="0"/>
              <a:t>See the table above for these values</a:t>
            </a:r>
          </a:p>
        </p:txBody>
      </p:sp>
      <p:sp>
        <p:nvSpPr>
          <p:cNvPr id="92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288C1B-FB56-4FB2-BABD-820994BE4FF4}" type="slidenum">
              <a:rPr lang="en-US" smtClean="0"/>
              <a:pPr eaLnBrk="1" hangingPunct="1"/>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Availability</a:t>
            </a:r>
          </a:p>
        </p:txBody>
      </p:sp>
      <p:sp>
        <p:nvSpPr>
          <p:cNvPr id="93187" name="Rectangle 3"/>
          <p:cNvSpPr>
            <a:spLocks noGrp="1" noChangeArrowheads="1"/>
          </p:cNvSpPr>
          <p:nvPr>
            <p:ph idx="1"/>
          </p:nvPr>
        </p:nvSpPr>
        <p:spPr/>
        <p:txBody>
          <a:bodyPr/>
          <a:lstStyle/>
          <a:p>
            <a:pPr eaLnBrk="1" hangingPunct="1"/>
            <a:r>
              <a:rPr lang="en-US" smtClean="0"/>
              <a:t>The availability of a connection, whether it is wired or wireless, is determined by the BER – Bit Error Rate of the link</a:t>
            </a:r>
          </a:p>
          <a:p>
            <a:pPr eaLnBrk="1" hangingPunct="1"/>
            <a:r>
              <a:rPr lang="en-US" smtClean="0"/>
              <a:t>The BER measures the number of bits that have an error in a set number of bits</a:t>
            </a:r>
          </a:p>
          <a:p>
            <a:pPr eaLnBrk="1" hangingPunct="1">
              <a:lnSpc>
                <a:spcPct val="90000"/>
              </a:lnSpc>
            </a:pPr>
            <a:r>
              <a:rPr lang="en-US" smtClean="0"/>
              <a:t>BER is normally expressed along the lines of 1 in 10 to some power, such as 1 in 10</a:t>
            </a:r>
            <a:r>
              <a:rPr lang="en-US" baseline="30000" smtClean="0"/>
              <a:t>6</a:t>
            </a:r>
          </a:p>
        </p:txBody>
      </p:sp>
      <p:sp>
        <p:nvSpPr>
          <p:cNvPr id="93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6F0E88-1883-4E95-96C7-08C9038C44D9}" type="slidenum">
              <a:rPr lang="en-US" smtClean="0"/>
              <a:pPr eaLnBrk="1" hangingPunct="1"/>
              <a:t>89</a:t>
            </a:fld>
            <a:endParaRPr lang="en-US" smtClean="0"/>
          </a:p>
        </p:txBody>
      </p:sp>
      <p:sp>
        <p:nvSpPr>
          <p:cNvPr id="931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Method of Operation</a:t>
            </a:r>
          </a:p>
        </p:txBody>
      </p:sp>
      <p:sp>
        <p:nvSpPr>
          <p:cNvPr id="11267" name="Content Placeholder 2"/>
          <p:cNvSpPr>
            <a:spLocks noGrp="1"/>
          </p:cNvSpPr>
          <p:nvPr>
            <p:ph idx="1"/>
          </p:nvPr>
        </p:nvSpPr>
        <p:spPr/>
        <p:txBody>
          <a:bodyPr/>
          <a:lstStyle/>
          <a:p>
            <a:pPr eaLnBrk="1" hangingPunct="1">
              <a:lnSpc>
                <a:spcPct val="90000"/>
              </a:lnSpc>
            </a:pPr>
            <a:r>
              <a:rPr lang="en-US" smtClean="0"/>
              <a:t>A laser can produce a more coherent beam</a:t>
            </a:r>
          </a:p>
          <a:p>
            <a:pPr eaLnBrk="1" hangingPunct="1">
              <a:lnSpc>
                <a:spcPct val="90000"/>
              </a:lnSpc>
            </a:pPr>
            <a:r>
              <a:rPr lang="en-US" smtClean="0"/>
              <a:t>This allows longer distances to be connected</a:t>
            </a:r>
          </a:p>
          <a:p>
            <a:pPr eaLnBrk="1" hangingPunct="1">
              <a:lnSpc>
                <a:spcPct val="90000"/>
              </a:lnSpc>
            </a:pPr>
            <a:r>
              <a:rPr lang="en-US" smtClean="0"/>
              <a:t>A laser can also cycle on and off faster than an LED, which produces higher data rates</a:t>
            </a:r>
          </a:p>
          <a:p>
            <a:pPr eaLnBrk="1" hangingPunct="1">
              <a:lnSpc>
                <a:spcPct val="90000"/>
              </a:lnSpc>
            </a:pPr>
            <a:r>
              <a:rPr lang="en-US" smtClean="0">
                <a:cs typeface="Arial" pitchFamily="34" charset="0"/>
              </a:rPr>
              <a:t>Regardless, the beam between the two units is transmitted as a narrow infrared light beam</a:t>
            </a:r>
            <a:endParaRPr lang="en-US" smtClean="0"/>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41038A-62F4-48B4-A7A0-C9F800CADA15}"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mtClean="0"/>
              <a:t>Availability</a:t>
            </a:r>
          </a:p>
        </p:txBody>
      </p:sp>
      <p:sp>
        <p:nvSpPr>
          <p:cNvPr id="94211" name="Content Placeholder 2"/>
          <p:cNvSpPr>
            <a:spLocks noGrp="1"/>
          </p:cNvSpPr>
          <p:nvPr>
            <p:ph idx="1"/>
          </p:nvPr>
        </p:nvSpPr>
        <p:spPr/>
        <p:txBody>
          <a:bodyPr/>
          <a:lstStyle/>
          <a:p>
            <a:pPr eaLnBrk="1" hangingPunct="1">
              <a:lnSpc>
                <a:spcPct val="90000"/>
              </a:lnSpc>
            </a:pPr>
            <a:r>
              <a:rPr lang="en-US" smtClean="0"/>
              <a:t>When the BER is stated to be of 1 in 10</a:t>
            </a:r>
            <a:r>
              <a:rPr lang="en-US" baseline="30000" smtClean="0"/>
              <a:t>6</a:t>
            </a:r>
            <a:r>
              <a:rPr lang="en-US" smtClean="0"/>
              <a:t> for example, this means that on average for every million bits sent, one will have an error</a:t>
            </a:r>
          </a:p>
          <a:p>
            <a:pPr eaLnBrk="1" hangingPunct="1">
              <a:lnSpc>
                <a:spcPct val="90000"/>
              </a:lnSpc>
            </a:pPr>
            <a:r>
              <a:rPr lang="en-US" smtClean="0"/>
              <a:t>The BER by itself is meaningless until translated it into something more useful, such as the number of frames that have an error</a:t>
            </a:r>
          </a:p>
        </p:txBody>
      </p:sp>
      <p:sp>
        <p:nvSpPr>
          <p:cNvPr id="94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0E6268-C6F5-4BA4-8031-5FA6415EF8CD}" type="slidenum">
              <a:rPr lang="en-US" smtClean="0"/>
              <a:pPr eaLnBrk="1" hangingPunct="1"/>
              <a:t>90</a:t>
            </a:fld>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Availability</a:t>
            </a:r>
          </a:p>
        </p:txBody>
      </p:sp>
      <p:sp>
        <p:nvSpPr>
          <p:cNvPr id="95235" name="Rectangle 3"/>
          <p:cNvSpPr>
            <a:spLocks noGrp="1" noChangeArrowheads="1"/>
          </p:cNvSpPr>
          <p:nvPr>
            <p:ph idx="1"/>
          </p:nvPr>
        </p:nvSpPr>
        <p:spPr/>
        <p:txBody>
          <a:bodyPr/>
          <a:lstStyle/>
          <a:p>
            <a:pPr eaLnBrk="1" hangingPunct="1">
              <a:lnSpc>
                <a:spcPct val="90000"/>
              </a:lnSpc>
            </a:pPr>
            <a:r>
              <a:rPr lang="en-US" smtClean="0"/>
              <a:t>If Ethernet frames are sent over the FSO link using standard 1500 byte frames, 1 in 10</a:t>
            </a:r>
            <a:r>
              <a:rPr lang="en-US" baseline="30000" smtClean="0"/>
              <a:t>6 </a:t>
            </a:r>
            <a:r>
              <a:rPr lang="en-US" smtClean="0"/>
              <a:t>means one bad frame in every 83</a:t>
            </a:r>
          </a:p>
          <a:p>
            <a:pPr eaLnBrk="1" hangingPunct="1">
              <a:lnSpc>
                <a:spcPct val="90000"/>
              </a:lnSpc>
            </a:pPr>
            <a:r>
              <a:rPr lang="en-US" smtClean="0"/>
              <a:t>One bad frame out of every 83 is not very good</a:t>
            </a:r>
          </a:p>
          <a:p>
            <a:pPr eaLnBrk="1" hangingPunct="1">
              <a:lnSpc>
                <a:spcPct val="90000"/>
              </a:lnSpc>
            </a:pPr>
            <a:r>
              <a:rPr lang="en-US" smtClean="0"/>
              <a:t>A rating of 1 in 10</a:t>
            </a:r>
            <a:r>
              <a:rPr lang="en-US" baseline="30000" smtClean="0"/>
              <a:t>12</a:t>
            </a:r>
            <a:r>
              <a:rPr lang="en-US" smtClean="0"/>
              <a:t> is generally considered to be an extremely reliable link</a:t>
            </a:r>
          </a:p>
          <a:p>
            <a:pPr eaLnBrk="1" hangingPunct="1"/>
            <a:r>
              <a:rPr lang="en-US" smtClean="0"/>
              <a:t>Many FSO systems state their BER figures as 1 in 10</a:t>
            </a:r>
            <a:r>
              <a:rPr lang="en-US" baseline="30000" smtClean="0"/>
              <a:t>9</a:t>
            </a:r>
            <a:r>
              <a:rPr lang="en-US" smtClean="0"/>
              <a:t> or higher</a:t>
            </a:r>
          </a:p>
        </p:txBody>
      </p:sp>
      <p:sp>
        <p:nvSpPr>
          <p:cNvPr id="952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FEF257-296C-4C8E-8724-1F38938755B5}" type="slidenum">
              <a:rPr lang="en-US" smtClean="0"/>
              <a:pPr eaLnBrk="1" hangingPunct="1"/>
              <a:t>91</a:t>
            </a:fld>
            <a:endParaRPr lang="en-US" smtClean="0"/>
          </a:p>
        </p:txBody>
      </p:sp>
      <p:sp>
        <p:nvSpPr>
          <p:cNvPr id="952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smtClean="0"/>
              <a:t>Availability</a:t>
            </a:r>
          </a:p>
        </p:txBody>
      </p:sp>
      <p:sp>
        <p:nvSpPr>
          <p:cNvPr id="96259" name="Content Placeholder 2"/>
          <p:cNvSpPr>
            <a:spLocks noGrp="1"/>
          </p:cNvSpPr>
          <p:nvPr>
            <p:ph idx="1"/>
          </p:nvPr>
        </p:nvSpPr>
        <p:spPr/>
        <p:txBody>
          <a:bodyPr/>
          <a:lstStyle/>
          <a:p>
            <a:pPr eaLnBrk="1" hangingPunct="1"/>
            <a:r>
              <a:rPr lang="en-US" smtClean="0"/>
              <a:t>However, they do not always point out that this is only achievable at a distance of a few hundred meters</a:t>
            </a:r>
          </a:p>
          <a:p>
            <a:pPr eaLnBrk="1" hangingPunct="1"/>
            <a:r>
              <a:rPr lang="en-US" smtClean="0"/>
              <a:t>As the distance goes up, and the weather conditions deteriorate, the BER will also increase</a:t>
            </a:r>
          </a:p>
        </p:txBody>
      </p:sp>
      <p:sp>
        <p:nvSpPr>
          <p:cNvPr id="962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62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1A3296-EC3F-4750-9319-FCF9909D3801}" type="slidenum">
              <a:rPr lang="en-US" smtClean="0"/>
              <a:pPr eaLnBrk="1" hangingPunct="1"/>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Availability</a:t>
            </a:r>
          </a:p>
        </p:txBody>
      </p:sp>
      <p:sp>
        <p:nvSpPr>
          <p:cNvPr id="97283" name="Rectangle 3"/>
          <p:cNvSpPr>
            <a:spLocks noGrp="1" noChangeArrowheads="1"/>
          </p:cNvSpPr>
          <p:nvPr>
            <p:ph idx="1"/>
          </p:nvPr>
        </p:nvSpPr>
        <p:spPr/>
        <p:txBody>
          <a:bodyPr/>
          <a:lstStyle/>
          <a:p>
            <a:pPr eaLnBrk="1" hangingPunct="1">
              <a:lnSpc>
                <a:spcPct val="90000"/>
              </a:lnSpc>
            </a:pPr>
            <a:r>
              <a:rPr lang="en-US" smtClean="0"/>
              <a:t>Regardless of the published BER figure for a particular model of FSO equipment, each link will have its own BER based on the microclimate the link must operate in</a:t>
            </a:r>
          </a:p>
          <a:p>
            <a:pPr eaLnBrk="1" hangingPunct="1">
              <a:lnSpc>
                <a:spcPct val="90000"/>
              </a:lnSpc>
            </a:pPr>
            <a:r>
              <a:rPr lang="en-US" smtClean="0"/>
              <a:t>Recall that unlike a wired network, the FSO system must operate in a dynamic and uncontrollable environment</a:t>
            </a:r>
          </a:p>
          <a:p>
            <a:pPr eaLnBrk="1" hangingPunct="1">
              <a:lnSpc>
                <a:spcPct val="90000"/>
              </a:lnSpc>
            </a:pPr>
            <a:r>
              <a:rPr lang="en-US" smtClean="0"/>
              <a:t>BER is directly related to link availability</a:t>
            </a:r>
          </a:p>
        </p:txBody>
      </p:sp>
      <p:sp>
        <p:nvSpPr>
          <p:cNvPr id="972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58960F-95B8-428D-8131-7B571A68FD5E}" type="slidenum">
              <a:rPr lang="en-US" smtClean="0"/>
              <a:pPr eaLnBrk="1" hangingPunct="1"/>
              <a:t>93</a:t>
            </a:fld>
            <a:endParaRPr lang="en-US" smtClean="0"/>
          </a:p>
        </p:txBody>
      </p:sp>
      <p:sp>
        <p:nvSpPr>
          <p:cNvPr id="972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smtClean="0"/>
              <a:t>Availability</a:t>
            </a:r>
          </a:p>
        </p:txBody>
      </p:sp>
      <p:sp>
        <p:nvSpPr>
          <p:cNvPr id="98307" name="Content Placeholder 2"/>
          <p:cNvSpPr>
            <a:spLocks noGrp="1"/>
          </p:cNvSpPr>
          <p:nvPr>
            <p:ph idx="1"/>
          </p:nvPr>
        </p:nvSpPr>
        <p:spPr/>
        <p:txBody>
          <a:bodyPr/>
          <a:lstStyle/>
          <a:p>
            <a:pPr eaLnBrk="1" hangingPunct="1">
              <a:lnSpc>
                <a:spcPct val="90000"/>
              </a:lnSpc>
            </a:pPr>
            <a:r>
              <a:rPr lang="en-US" smtClean="0"/>
              <a:t>To maintain the required uptime or availability rating the bit error rate must be kept within expected limits</a:t>
            </a:r>
          </a:p>
          <a:p>
            <a:pPr eaLnBrk="1" hangingPunct="1">
              <a:lnSpc>
                <a:spcPct val="90000"/>
              </a:lnSpc>
            </a:pPr>
            <a:r>
              <a:rPr lang="en-US" smtClean="0"/>
              <a:t>For an FSO link the only option is to reduce the distance or use a radio frequency backup unit along with the FSO connection</a:t>
            </a:r>
          </a:p>
        </p:txBody>
      </p:sp>
      <p:sp>
        <p:nvSpPr>
          <p:cNvPr id="983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83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BB9C2E-383B-44CF-A33E-D2C6BD0C0DBB}" type="slidenum">
              <a:rPr lang="en-US" smtClean="0"/>
              <a:pPr eaLnBrk="1" hangingPunct="1"/>
              <a:t>94</a:t>
            </a:fld>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Availability</a:t>
            </a:r>
          </a:p>
        </p:txBody>
      </p:sp>
      <p:sp>
        <p:nvSpPr>
          <p:cNvPr id="99331" name="Rectangle 3"/>
          <p:cNvSpPr>
            <a:spLocks noGrp="1" noChangeArrowheads="1"/>
          </p:cNvSpPr>
          <p:nvPr>
            <p:ph idx="1"/>
          </p:nvPr>
        </p:nvSpPr>
        <p:spPr/>
        <p:txBody>
          <a:bodyPr/>
          <a:lstStyle/>
          <a:p>
            <a:pPr eaLnBrk="1" hangingPunct="1"/>
            <a:r>
              <a:rPr lang="en-US" smtClean="0"/>
              <a:t>Unless the distance is less than 200 meters or a radio frequency backup system is included, FSO systems are basically a three nines method, four nines at best</a:t>
            </a:r>
          </a:p>
          <a:p>
            <a:pPr eaLnBrk="1" hangingPunct="1"/>
            <a:r>
              <a:rPr lang="en-US" smtClean="0"/>
              <a:t>What is desired is the mythical five nines of 99.999 percent uptime at the rated speed</a:t>
            </a:r>
          </a:p>
        </p:txBody>
      </p:sp>
      <p:sp>
        <p:nvSpPr>
          <p:cNvPr id="993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6ACE9B-31F0-487F-A960-09EBBE065037}" type="slidenum">
              <a:rPr lang="en-US" smtClean="0"/>
              <a:pPr eaLnBrk="1" hangingPunct="1"/>
              <a:t>95</a:t>
            </a:fld>
            <a:endParaRPr lang="en-US" smtClean="0"/>
          </a:p>
        </p:txBody>
      </p:sp>
      <p:sp>
        <p:nvSpPr>
          <p:cNvPr id="993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Availability</a:t>
            </a:r>
          </a:p>
        </p:txBody>
      </p:sp>
      <p:sp>
        <p:nvSpPr>
          <p:cNvPr id="100355" name="Content Placeholder 2"/>
          <p:cNvSpPr>
            <a:spLocks noGrp="1"/>
          </p:cNvSpPr>
          <p:nvPr>
            <p:ph idx="1"/>
          </p:nvPr>
        </p:nvSpPr>
        <p:spPr/>
        <p:txBody>
          <a:bodyPr/>
          <a:lstStyle/>
          <a:p>
            <a:pPr eaLnBrk="1" hangingPunct="1"/>
            <a:r>
              <a:rPr lang="en-US" smtClean="0"/>
              <a:t>This type of availability figure calls for a BER of 1 in 10</a:t>
            </a:r>
            <a:r>
              <a:rPr lang="en-US" baseline="30000" smtClean="0"/>
              <a:t>12 </a:t>
            </a:r>
            <a:r>
              <a:rPr lang="en-US" smtClean="0"/>
              <a:t>or better</a:t>
            </a:r>
          </a:p>
          <a:p>
            <a:pPr eaLnBrk="1" hangingPunct="1"/>
            <a:r>
              <a:rPr lang="en-US" smtClean="0"/>
              <a:t>Common BERs seen in operating networks are</a:t>
            </a:r>
          </a:p>
          <a:p>
            <a:pPr lvl="1" eaLnBrk="1" hangingPunct="1"/>
            <a:r>
              <a:rPr lang="en-US" smtClean="0"/>
              <a:t>Fiber Optic Cable</a:t>
            </a:r>
          </a:p>
          <a:p>
            <a:pPr lvl="2" eaLnBrk="1" hangingPunct="1"/>
            <a:r>
              <a:rPr lang="en-US" smtClean="0"/>
              <a:t>1 in 10</a:t>
            </a:r>
            <a:r>
              <a:rPr lang="en-US" baseline="30000" smtClean="0"/>
              <a:t>10</a:t>
            </a:r>
            <a:r>
              <a:rPr lang="en-US" smtClean="0"/>
              <a:t> to 1 in 10</a:t>
            </a:r>
            <a:r>
              <a:rPr lang="en-US" baseline="30000" smtClean="0"/>
              <a:t>16</a:t>
            </a:r>
          </a:p>
          <a:p>
            <a:pPr lvl="1" eaLnBrk="1" hangingPunct="1"/>
            <a:r>
              <a:rPr lang="en-US" smtClean="0"/>
              <a:t>Ethernet</a:t>
            </a:r>
          </a:p>
          <a:p>
            <a:pPr lvl="2" eaLnBrk="1" hangingPunct="1"/>
            <a:r>
              <a:rPr lang="en-US" smtClean="0"/>
              <a:t>1 bad frame in 10,000</a:t>
            </a:r>
          </a:p>
          <a:p>
            <a:pPr lvl="2" eaLnBrk="1" hangingPunct="1"/>
            <a:r>
              <a:rPr lang="en-US" smtClean="0"/>
              <a:t>Which is 1 in 10</a:t>
            </a:r>
            <a:r>
              <a:rPr lang="en-US" baseline="30000" smtClean="0"/>
              <a:t>8</a:t>
            </a:r>
            <a:r>
              <a:rPr lang="en-US" smtClean="0"/>
              <a:t> for a 1,500 byte Ethernet frame</a:t>
            </a:r>
          </a:p>
        </p:txBody>
      </p:sp>
      <p:sp>
        <p:nvSpPr>
          <p:cNvPr id="1003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03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DD9C59-20AB-4045-B65B-0453AAD636EC}" type="slidenum">
              <a:rPr lang="en-US" smtClean="0"/>
              <a:pPr eaLnBrk="1" hangingPunct="1"/>
              <a:t>96</a:t>
            </a:fld>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Availability</a:t>
            </a:r>
          </a:p>
        </p:txBody>
      </p:sp>
      <p:sp>
        <p:nvSpPr>
          <p:cNvPr id="101379" name="Rectangle 3"/>
          <p:cNvSpPr>
            <a:spLocks noGrp="1" noChangeArrowheads="1"/>
          </p:cNvSpPr>
          <p:nvPr>
            <p:ph idx="1"/>
          </p:nvPr>
        </p:nvSpPr>
        <p:spPr/>
        <p:txBody>
          <a:bodyPr/>
          <a:lstStyle/>
          <a:p>
            <a:pPr eaLnBrk="1" hangingPunct="1"/>
            <a:r>
              <a:rPr lang="en-US" smtClean="0"/>
              <a:t>The BER and availability percentages really come down to how much time might the link be unavailable</a:t>
            </a:r>
          </a:p>
          <a:p>
            <a:pPr eaLnBrk="1" hangingPunct="1"/>
            <a:r>
              <a:rPr lang="en-US" smtClean="0"/>
              <a:t>For example in a 24 x 7 scenario the following downtime could be seen and still meet these levels</a:t>
            </a:r>
          </a:p>
          <a:p>
            <a:pPr lvl="1" eaLnBrk="1" hangingPunct="1"/>
            <a:r>
              <a:rPr lang="en-US" smtClean="0"/>
              <a:t>99.999 – 5 minutes per year</a:t>
            </a:r>
          </a:p>
          <a:p>
            <a:pPr lvl="1" eaLnBrk="1" hangingPunct="1"/>
            <a:r>
              <a:rPr lang="en-US" smtClean="0"/>
              <a:t>99.99 – 53 minutes per year</a:t>
            </a:r>
          </a:p>
          <a:p>
            <a:pPr lvl="1" eaLnBrk="1" hangingPunct="1"/>
            <a:r>
              <a:rPr lang="en-US" smtClean="0"/>
              <a:t>99.9 – 8 hours 43 minutes per year</a:t>
            </a:r>
          </a:p>
        </p:txBody>
      </p:sp>
      <p:sp>
        <p:nvSpPr>
          <p:cNvPr id="1013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F732D8-2EDA-403B-A309-5B351F3013F7}" type="slidenum">
              <a:rPr lang="en-US" smtClean="0"/>
              <a:pPr eaLnBrk="1" hangingPunct="1"/>
              <a:t>97</a:t>
            </a:fld>
            <a:endParaRPr lang="en-US" smtClean="0"/>
          </a:p>
        </p:txBody>
      </p:sp>
      <p:sp>
        <p:nvSpPr>
          <p:cNvPr id="1013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mtClean="0"/>
              <a:t>Availability</a:t>
            </a:r>
          </a:p>
        </p:txBody>
      </p:sp>
      <p:sp>
        <p:nvSpPr>
          <p:cNvPr id="102403" name="Content Placeholder 2"/>
          <p:cNvSpPr>
            <a:spLocks noGrp="1"/>
          </p:cNvSpPr>
          <p:nvPr>
            <p:ph idx="1"/>
          </p:nvPr>
        </p:nvSpPr>
        <p:spPr/>
        <p:txBody>
          <a:bodyPr/>
          <a:lstStyle/>
          <a:p>
            <a:pPr eaLnBrk="1" hangingPunct="1"/>
            <a:r>
              <a:rPr lang="en-US" smtClean="0"/>
              <a:t>So at three nines a FSO connection could suffer over eight hours of downtime a year</a:t>
            </a:r>
          </a:p>
          <a:p>
            <a:pPr eaLnBrk="1" hangingPunct="1"/>
            <a:r>
              <a:rPr lang="en-US" smtClean="0"/>
              <a:t>But keep in mind that few wired local loop connections are actually five nines</a:t>
            </a:r>
          </a:p>
          <a:p>
            <a:pPr eaLnBrk="1" hangingPunct="1"/>
            <a:r>
              <a:rPr lang="en-US" smtClean="0"/>
              <a:t>Most SLAs – Service Level Agreements for long distance wired links cover the network core only, not the last mile</a:t>
            </a:r>
          </a:p>
        </p:txBody>
      </p:sp>
      <p:sp>
        <p:nvSpPr>
          <p:cNvPr id="1024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2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D99524-904F-4E74-9CE4-F2AA70B0D43D}" type="slidenum">
              <a:rPr lang="en-US" smtClean="0"/>
              <a:pPr eaLnBrk="1" hangingPunct="1"/>
              <a:t>98</a:t>
            </a:fld>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Availability</a:t>
            </a:r>
          </a:p>
        </p:txBody>
      </p:sp>
      <p:sp>
        <p:nvSpPr>
          <p:cNvPr id="103427" name="Rectangle 3"/>
          <p:cNvSpPr>
            <a:spLocks noGrp="1" noChangeArrowheads="1"/>
          </p:cNvSpPr>
          <p:nvPr>
            <p:ph idx="1"/>
          </p:nvPr>
        </p:nvSpPr>
        <p:spPr/>
        <p:txBody>
          <a:bodyPr/>
          <a:lstStyle/>
          <a:p>
            <a:pPr eaLnBrk="1" hangingPunct="1"/>
            <a:r>
              <a:rPr lang="en-US" smtClean="0"/>
              <a:t>However, most problems with wired connections occur in the last mile from the service provider’s point of presence to the customer</a:t>
            </a:r>
          </a:p>
          <a:p>
            <a:pPr eaLnBrk="1" hangingPunct="1"/>
            <a:r>
              <a:rPr lang="en-US" smtClean="0"/>
              <a:t>In comparison when used within its distance limits, FSO can be highly reliable</a:t>
            </a:r>
          </a:p>
        </p:txBody>
      </p:sp>
      <p:sp>
        <p:nvSpPr>
          <p:cNvPr id="1034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D2B988-550D-4E4E-9449-FB74B076FEC9}" type="slidenum">
              <a:rPr lang="en-US" smtClean="0"/>
              <a:pPr eaLnBrk="1" hangingPunct="1"/>
              <a:t>99</a:t>
            </a:fld>
            <a:endParaRPr lang="en-US" smtClean="0"/>
          </a:p>
        </p:txBody>
      </p:sp>
      <p:sp>
        <p:nvSpPr>
          <p:cNvPr id="1034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18986</TotalTime>
  <Words>9583</Words>
  <Application>Microsoft Office PowerPoint</Application>
  <PresentationFormat>On-screen Show (4:3)</PresentationFormat>
  <Paragraphs>1149</Paragraphs>
  <Slides>195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195</vt:i4>
      </vt:variant>
    </vt:vector>
  </HeadingPairs>
  <TitlesOfParts>
    <vt:vector size="200" baseType="lpstr">
      <vt:lpstr>Arial</vt:lpstr>
      <vt:lpstr>Times New Roman</vt:lpstr>
      <vt:lpstr>Wingdings</vt:lpstr>
      <vt:lpstr>CCNA</vt:lpstr>
      <vt:lpstr>Equation</vt:lpstr>
      <vt:lpstr>FSO  Last Update 2012.06.07 1.6.0</vt:lpstr>
      <vt:lpstr>What is FSO</vt:lpstr>
      <vt:lpstr>Why Use FSO</vt:lpstr>
      <vt:lpstr>Method of Operation</vt:lpstr>
      <vt:lpstr>Method of Operation</vt:lpstr>
      <vt:lpstr>Method of Operation</vt:lpstr>
      <vt:lpstr>Method of Operation</vt:lpstr>
      <vt:lpstr>Method of Operation</vt:lpstr>
      <vt:lpstr>Method of Operation</vt:lpstr>
      <vt:lpstr>Method of Operation</vt:lpstr>
      <vt:lpstr>Method of Operation</vt:lpstr>
      <vt:lpstr>Beam Divergence</vt:lpstr>
      <vt:lpstr>Method of Operation</vt:lpstr>
      <vt:lpstr>Method of Operation</vt:lpstr>
      <vt:lpstr>Method of Operation</vt:lpstr>
      <vt:lpstr>System Design</vt:lpstr>
      <vt:lpstr>Transmitter Type</vt:lpstr>
      <vt:lpstr>Transmitter Type</vt:lpstr>
      <vt:lpstr>Transmitter Type</vt:lpstr>
      <vt:lpstr>Transmitting Power</vt:lpstr>
      <vt:lpstr>Transmitting Power</vt:lpstr>
      <vt:lpstr>Beam Divergence</vt:lpstr>
      <vt:lpstr>Beam Divergence</vt:lpstr>
      <vt:lpstr>Receiver Diode Type</vt:lpstr>
      <vt:lpstr>Receiver Diode Type</vt:lpstr>
      <vt:lpstr>Receiver Diode Type</vt:lpstr>
      <vt:lpstr>Receiver Diode Type</vt:lpstr>
      <vt:lpstr>Issues</vt:lpstr>
      <vt:lpstr>Issues</vt:lpstr>
      <vt:lpstr>Safety Restrictions</vt:lpstr>
      <vt:lpstr>Safety Restrictions</vt:lpstr>
      <vt:lpstr>Safety Restrictions</vt:lpstr>
      <vt:lpstr>Safety Restrictions</vt:lpstr>
      <vt:lpstr>Building Movement</vt:lpstr>
      <vt:lpstr>Building Movement</vt:lpstr>
      <vt:lpstr>Building Movement</vt:lpstr>
      <vt:lpstr>Building Movement</vt:lpstr>
      <vt:lpstr>Weather</vt:lpstr>
      <vt:lpstr>Weather</vt:lpstr>
      <vt:lpstr>Specific Atmospheric Problems</vt:lpstr>
      <vt:lpstr>Specific Atmospheric Problems</vt:lpstr>
      <vt:lpstr>Specific Atmospheric Problems</vt:lpstr>
      <vt:lpstr>Specific Atmospheric Problems</vt:lpstr>
      <vt:lpstr>Absorption</vt:lpstr>
      <vt:lpstr>Absorption</vt:lpstr>
      <vt:lpstr>Scattering</vt:lpstr>
      <vt:lpstr>Scattering</vt:lpstr>
      <vt:lpstr>Rayleigh Scattering</vt:lpstr>
      <vt:lpstr>Rayleigh Scattering</vt:lpstr>
      <vt:lpstr>Mie Scattering</vt:lpstr>
      <vt:lpstr>Mie Scattering</vt:lpstr>
      <vt:lpstr>Turbulence</vt:lpstr>
      <vt:lpstr>Turbulence</vt:lpstr>
      <vt:lpstr>Turbulence</vt:lpstr>
      <vt:lpstr>Beam Wander</vt:lpstr>
      <vt:lpstr>Beam Wander</vt:lpstr>
      <vt:lpstr>Scintillation</vt:lpstr>
      <vt:lpstr>Scintillation</vt:lpstr>
      <vt:lpstr>Scintillation</vt:lpstr>
      <vt:lpstr>Beam Spreading</vt:lpstr>
      <vt:lpstr>Beam Spreading</vt:lpstr>
      <vt:lpstr>Rain</vt:lpstr>
      <vt:lpstr>Rain</vt:lpstr>
      <vt:lpstr>Rain</vt:lpstr>
      <vt:lpstr>Rain</vt:lpstr>
      <vt:lpstr>Rain</vt:lpstr>
      <vt:lpstr>Rain</vt:lpstr>
      <vt:lpstr>Rain</vt:lpstr>
      <vt:lpstr>Rain</vt:lpstr>
      <vt:lpstr>Snow</vt:lpstr>
      <vt:lpstr>Snow</vt:lpstr>
      <vt:lpstr>Ice</vt:lpstr>
      <vt:lpstr>Fog</vt:lpstr>
      <vt:lpstr>Fog</vt:lpstr>
      <vt:lpstr>Smog</vt:lpstr>
      <vt:lpstr>Attenuation Factors</vt:lpstr>
      <vt:lpstr>Attenuation Factors</vt:lpstr>
      <vt:lpstr>Attenuation Factors</vt:lpstr>
      <vt:lpstr>Beer’s Law</vt:lpstr>
      <vt:lpstr>Beer’s Law</vt:lpstr>
      <vt:lpstr>Overcoming Problems</vt:lpstr>
      <vt:lpstr>Distance</vt:lpstr>
      <vt:lpstr>Distance</vt:lpstr>
      <vt:lpstr>Distance</vt:lpstr>
      <vt:lpstr>Distance</vt:lpstr>
      <vt:lpstr>Distance</vt:lpstr>
      <vt:lpstr>Link Margin</vt:lpstr>
      <vt:lpstr>Link Margin</vt:lpstr>
      <vt:lpstr>Availability</vt:lpstr>
      <vt:lpstr>Availability</vt:lpstr>
      <vt:lpstr>Availability</vt:lpstr>
      <vt:lpstr>Availability</vt:lpstr>
      <vt:lpstr>Availability</vt:lpstr>
      <vt:lpstr>Availability</vt:lpstr>
      <vt:lpstr>Availability</vt:lpstr>
      <vt:lpstr>Availability</vt:lpstr>
      <vt:lpstr>Availability</vt:lpstr>
      <vt:lpstr>Availability</vt:lpstr>
      <vt:lpstr>Availability</vt:lpstr>
      <vt:lpstr>Speed</vt:lpstr>
      <vt:lpstr>Speed</vt:lpstr>
      <vt:lpstr>Speed</vt:lpstr>
      <vt:lpstr>FSO Network Layout</vt:lpstr>
      <vt:lpstr>Deployment</vt:lpstr>
      <vt:lpstr>Deployment</vt:lpstr>
      <vt:lpstr>Deployment</vt:lpstr>
      <vt:lpstr>Security</vt:lpstr>
      <vt:lpstr>Security</vt:lpstr>
      <vt:lpstr>Security</vt:lpstr>
      <vt:lpstr>Security</vt:lpstr>
      <vt:lpstr>Security</vt:lpstr>
      <vt:lpstr>Security</vt:lpstr>
      <vt:lpstr>Security</vt:lpstr>
      <vt:lpstr>FSO Equipment</vt:lpstr>
      <vt:lpstr>FSO Equipment</vt:lpstr>
      <vt:lpstr>FSO Equipment Layout</vt:lpstr>
      <vt:lpstr>FSO Equipment</vt:lpstr>
      <vt:lpstr>FSO Equipment</vt:lpstr>
      <vt:lpstr>Site Survey</vt:lpstr>
      <vt:lpstr>Site Survey</vt:lpstr>
      <vt:lpstr>Distance to Span</vt:lpstr>
      <vt:lpstr>Distance to Span</vt:lpstr>
      <vt:lpstr>Distance to Span</vt:lpstr>
      <vt:lpstr>Distance to Span</vt:lpstr>
      <vt:lpstr>Distance to Span</vt:lpstr>
      <vt:lpstr>Distance to Span</vt:lpstr>
      <vt:lpstr>Distance to Span</vt:lpstr>
      <vt:lpstr>Distance to Span</vt:lpstr>
      <vt:lpstr>Distance to Span</vt:lpstr>
      <vt:lpstr>Line of Sight</vt:lpstr>
      <vt:lpstr>Line of Sight</vt:lpstr>
      <vt:lpstr>Line of Sight</vt:lpstr>
      <vt:lpstr>Line of Sight</vt:lpstr>
      <vt:lpstr>Line of Sight</vt:lpstr>
      <vt:lpstr>Line of Sight</vt:lpstr>
      <vt:lpstr>Line of Sight</vt:lpstr>
      <vt:lpstr>Line of Sight</vt:lpstr>
      <vt:lpstr>Line of Sight</vt:lpstr>
      <vt:lpstr>Line of Sight</vt:lpstr>
      <vt:lpstr>East-West Problem</vt:lpstr>
      <vt:lpstr>East-West Problem</vt:lpstr>
      <vt:lpstr>Line of Sight</vt:lpstr>
      <vt:lpstr>Line of Sight</vt:lpstr>
      <vt:lpstr>Line of Sight</vt:lpstr>
      <vt:lpstr>Equipment Mounting</vt:lpstr>
      <vt:lpstr>Equipment Mounting</vt:lpstr>
      <vt:lpstr>Equipment Mounting</vt:lpstr>
      <vt:lpstr>Equipment Mounting Outside</vt:lpstr>
      <vt:lpstr>Equipment Mounting Outside</vt:lpstr>
      <vt:lpstr>Equipment Mounting Outside</vt:lpstr>
      <vt:lpstr>Equipment Mounting Outside</vt:lpstr>
      <vt:lpstr>Equipment Mounting Outside</vt:lpstr>
      <vt:lpstr>Penetrating Mount</vt:lpstr>
      <vt:lpstr>Penetrating Mount</vt:lpstr>
      <vt:lpstr>Non-Penetrating Mount</vt:lpstr>
      <vt:lpstr>Non-Penetrating Mount</vt:lpstr>
      <vt:lpstr>Mounting Outside</vt:lpstr>
      <vt:lpstr>Mounting Outside</vt:lpstr>
      <vt:lpstr>Roof Ledge Mount</vt:lpstr>
      <vt:lpstr>Pole Mount</vt:lpstr>
      <vt:lpstr>Pole Mount</vt:lpstr>
      <vt:lpstr>Pole Mount</vt:lpstr>
      <vt:lpstr>Equipment Mounting Inside</vt:lpstr>
      <vt:lpstr>Equipment Mounting Inside</vt:lpstr>
      <vt:lpstr>Equipment Mounting Inside</vt:lpstr>
      <vt:lpstr>Equipment Mounting Inside</vt:lpstr>
      <vt:lpstr>Equipment Mounting Inside</vt:lpstr>
      <vt:lpstr>Equipment Mounting Inside</vt:lpstr>
      <vt:lpstr>Equipment Mounting Inside</vt:lpstr>
      <vt:lpstr>Equipment Connections</vt:lpstr>
      <vt:lpstr>Equipment Connections</vt:lpstr>
      <vt:lpstr>Equipment Connections</vt:lpstr>
      <vt:lpstr>Equipment Connections</vt:lpstr>
      <vt:lpstr>Equipment Connections</vt:lpstr>
      <vt:lpstr>Equipment Connections</vt:lpstr>
      <vt:lpstr>Circuit</vt:lpstr>
      <vt:lpstr>Equipment Connections</vt:lpstr>
      <vt:lpstr>Equipment Connections</vt:lpstr>
      <vt:lpstr>Electrical Connection</vt:lpstr>
      <vt:lpstr>Lightning Protection</vt:lpstr>
      <vt:lpstr>Lightning Protection</vt:lpstr>
      <vt:lpstr>Lightning Protection</vt:lpstr>
      <vt:lpstr>FSO Safety</vt:lpstr>
      <vt:lpstr>FSO Safety</vt:lpstr>
      <vt:lpstr>FSO Safety</vt:lpstr>
      <vt:lpstr>FSO Safety</vt:lpstr>
      <vt:lpstr>FSO Alignment</vt:lpstr>
      <vt:lpstr>FSO Alignment</vt:lpstr>
      <vt:lpstr>FSO Spotting Scope</vt:lpstr>
      <vt:lpstr>FSO Alignment</vt:lpstr>
      <vt:lpstr>FSO Alignment</vt:lpstr>
      <vt:lpstr>FSO Fine Adjustment</vt:lpstr>
      <vt:lpstr>FSO Fine Adjustment</vt:lpstr>
      <vt:lpstr>Maintenance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FSO</dc:title>
  <dc:creator>Kenneth M. Chipps Ph.D.</dc:creator>
  <cp:lastModifiedBy>Kenneth M. Chipps Ph.D.</cp:lastModifiedBy>
  <cp:revision>548</cp:revision>
  <dcterms:created xsi:type="dcterms:W3CDTF">2000-09-27T16:26:34Z</dcterms:created>
  <dcterms:modified xsi:type="dcterms:W3CDTF">2012-11-15T23:35:58Z</dcterms:modified>
</cp:coreProperties>
</file>