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15"/>
  </p:notesMasterIdLst>
  <p:handoutMasterIdLst>
    <p:handoutMasterId r:id="rId216"/>
  </p:handoutMasterIdLst>
  <p:sldIdLst>
    <p:sldId id="359" r:id="rId2"/>
    <p:sldId id="451" r:id="rId3"/>
    <p:sldId id="452" r:id="rId4"/>
    <p:sldId id="403" r:id="rId5"/>
    <p:sldId id="404"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79"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508" r:id="rId80"/>
    <p:sldId id="509" r:id="rId81"/>
    <p:sldId id="510" r:id="rId82"/>
    <p:sldId id="511" r:id="rId83"/>
    <p:sldId id="512" r:id="rId84"/>
    <p:sldId id="513" r:id="rId85"/>
    <p:sldId id="514" r:id="rId86"/>
    <p:sldId id="515" r:id="rId87"/>
    <p:sldId id="516" r:id="rId88"/>
    <p:sldId id="517" r:id="rId89"/>
    <p:sldId id="518" r:id="rId90"/>
    <p:sldId id="519" r:id="rId91"/>
    <p:sldId id="520" r:id="rId92"/>
    <p:sldId id="521" r:id="rId93"/>
    <p:sldId id="522" r:id="rId94"/>
    <p:sldId id="523" r:id="rId95"/>
    <p:sldId id="524" r:id="rId96"/>
    <p:sldId id="525" r:id="rId97"/>
    <p:sldId id="526" r:id="rId98"/>
    <p:sldId id="527" r:id="rId99"/>
    <p:sldId id="528" r:id="rId100"/>
    <p:sldId id="529" r:id="rId101"/>
    <p:sldId id="530" r:id="rId102"/>
    <p:sldId id="531" r:id="rId103"/>
    <p:sldId id="532" r:id="rId104"/>
    <p:sldId id="533" r:id="rId105"/>
    <p:sldId id="534" r:id="rId106"/>
    <p:sldId id="535" r:id="rId107"/>
    <p:sldId id="355" r:id="rId108"/>
    <p:sldId id="383" r:id="rId109"/>
    <p:sldId id="384" r:id="rId110"/>
    <p:sldId id="385" r:id="rId111"/>
    <p:sldId id="386" r:id="rId112"/>
    <p:sldId id="387" r:id="rId113"/>
    <p:sldId id="388" r:id="rId114"/>
    <p:sldId id="537" r:id="rId115"/>
    <p:sldId id="538" r:id="rId116"/>
    <p:sldId id="539" r:id="rId117"/>
    <p:sldId id="392" r:id="rId118"/>
    <p:sldId id="395" r:id="rId119"/>
    <p:sldId id="393" r:id="rId120"/>
    <p:sldId id="396" r:id="rId121"/>
    <p:sldId id="540" r:id="rId122"/>
    <p:sldId id="399" r:id="rId123"/>
    <p:sldId id="427" r:id="rId124"/>
    <p:sldId id="428" r:id="rId125"/>
    <p:sldId id="360" r:id="rId126"/>
    <p:sldId id="400" r:id="rId127"/>
    <p:sldId id="401" r:id="rId128"/>
    <p:sldId id="361" r:id="rId129"/>
    <p:sldId id="365" r:id="rId130"/>
    <p:sldId id="366" r:id="rId131"/>
    <p:sldId id="368" r:id="rId132"/>
    <p:sldId id="364" r:id="rId133"/>
    <p:sldId id="363" r:id="rId134"/>
    <p:sldId id="369" r:id="rId135"/>
    <p:sldId id="370" r:id="rId136"/>
    <p:sldId id="375" r:id="rId137"/>
    <p:sldId id="371" r:id="rId138"/>
    <p:sldId id="376" r:id="rId139"/>
    <p:sldId id="377" r:id="rId140"/>
    <p:sldId id="373" r:id="rId141"/>
    <p:sldId id="378" r:id="rId142"/>
    <p:sldId id="374" r:id="rId143"/>
    <p:sldId id="381" r:id="rId144"/>
    <p:sldId id="380" r:id="rId145"/>
    <p:sldId id="382" r:id="rId146"/>
    <p:sldId id="379" r:id="rId147"/>
    <p:sldId id="362" r:id="rId148"/>
    <p:sldId id="431" r:id="rId149"/>
    <p:sldId id="432" r:id="rId150"/>
    <p:sldId id="433" r:id="rId151"/>
    <p:sldId id="434" r:id="rId152"/>
    <p:sldId id="437" r:id="rId153"/>
    <p:sldId id="435" r:id="rId154"/>
    <p:sldId id="438" r:id="rId155"/>
    <p:sldId id="439" r:id="rId156"/>
    <p:sldId id="440" r:id="rId157"/>
    <p:sldId id="436" r:id="rId158"/>
    <p:sldId id="441" r:id="rId159"/>
    <p:sldId id="442" r:id="rId160"/>
    <p:sldId id="449" r:id="rId161"/>
    <p:sldId id="443" r:id="rId162"/>
    <p:sldId id="446" r:id="rId163"/>
    <p:sldId id="544" r:id="rId164"/>
    <p:sldId id="545" r:id="rId165"/>
    <p:sldId id="541" r:id="rId166"/>
    <p:sldId id="546" r:id="rId167"/>
    <p:sldId id="552" r:id="rId168"/>
    <p:sldId id="547" r:id="rId169"/>
    <p:sldId id="548" r:id="rId170"/>
    <p:sldId id="549" r:id="rId171"/>
    <p:sldId id="556" r:id="rId172"/>
    <p:sldId id="550" r:id="rId173"/>
    <p:sldId id="551" r:id="rId174"/>
    <p:sldId id="553" r:id="rId175"/>
    <p:sldId id="557" r:id="rId176"/>
    <p:sldId id="558" r:id="rId177"/>
    <p:sldId id="554" r:id="rId178"/>
    <p:sldId id="555" r:id="rId179"/>
    <p:sldId id="559" r:id="rId180"/>
    <p:sldId id="561" r:id="rId181"/>
    <p:sldId id="562" r:id="rId182"/>
    <p:sldId id="563" r:id="rId183"/>
    <p:sldId id="564" r:id="rId184"/>
    <p:sldId id="565" r:id="rId185"/>
    <p:sldId id="571" r:id="rId186"/>
    <p:sldId id="569" r:id="rId187"/>
    <p:sldId id="568" r:id="rId188"/>
    <p:sldId id="566" r:id="rId189"/>
    <p:sldId id="585" r:id="rId190"/>
    <p:sldId id="572" r:id="rId191"/>
    <p:sldId id="573" r:id="rId192"/>
    <p:sldId id="580" r:id="rId193"/>
    <p:sldId id="590" r:id="rId194"/>
    <p:sldId id="581" r:id="rId195"/>
    <p:sldId id="583" r:id="rId196"/>
    <p:sldId id="594" r:id="rId197"/>
    <p:sldId id="584" r:id="rId198"/>
    <p:sldId id="574" r:id="rId199"/>
    <p:sldId id="575" r:id="rId200"/>
    <p:sldId id="576" r:id="rId201"/>
    <p:sldId id="577" r:id="rId202"/>
    <p:sldId id="578" r:id="rId203"/>
    <p:sldId id="586" r:id="rId204"/>
    <p:sldId id="587" r:id="rId205"/>
    <p:sldId id="588" r:id="rId206"/>
    <p:sldId id="591" r:id="rId207"/>
    <p:sldId id="592" r:id="rId208"/>
    <p:sldId id="593" r:id="rId209"/>
    <p:sldId id="579" r:id="rId210"/>
    <p:sldId id="589" r:id="rId211"/>
    <p:sldId id="430" r:id="rId212"/>
    <p:sldId id="448" r:id="rId213"/>
    <p:sldId id="447" r:id="rId2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39" autoAdjust="0"/>
  </p:normalViewPr>
  <p:slideViewPr>
    <p:cSldViewPr>
      <p:cViewPr varScale="1">
        <p:scale>
          <a:sx n="52" d="100"/>
          <a:sy n="52" d="100"/>
        </p:scale>
        <p:origin x="-1380" y="-102"/>
      </p:cViewPr>
      <p:guideLst>
        <p:guide orient="horz" pos="2160"/>
        <p:guide pos="2880"/>
      </p:guideLst>
    </p:cSldViewPr>
  </p:slideViewPr>
  <p:outlineViewPr>
    <p:cViewPr>
      <p:scale>
        <a:sx n="33" d="100"/>
        <a:sy n="33" d="100"/>
      </p:scale>
      <p:origin x="0" y="1136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handoutMaster" Target="handoutMasters/handout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887">
              <a:defRPr sz="13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887">
              <a:defRPr sz="13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87">
              <a:defRPr sz="13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87">
              <a:defRPr sz="1300">
                <a:latin typeface="Times New Roman" pitchFamily="18" charset="0"/>
                <a:cs typeface="+mn-cs"/>
              </a:defRPr>
            </a:lvl1pPr>
          </a:lstStyle>
          <a:p>
            <a:pPr>
              <a:defRPr/>
            </a:pPr>
            <a:fld id="{A282E399-10E2-484F-BA2B-920FBA67ADF5}" type="slidenum">
              <a:rPr lang="en-US"/>
              <a:pPr>
                <a:defRPr/>
              </a:pPr>
              <a:t>‹#›</a:t>
            </a:fld>
            <a:endParaRPr lang="en-US" dirty="0"/>
          </a:p>
        </p:txBody>
      </p:sp>
    </p:spTree>
    <p:extLst>
      <p:ext uri="{BB962C8B-B14F-4D97-AF65-F5344CB8AC3E}">
        <p14:creationId xmlns:p14="http://schemas.microsoft.com/office/powerpoint/2010/main" val="40355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887">
              <a:defRPr sz="13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887">
              <a:defRPr sz="1300" dirty="0">
                <a:latin typeface="Times New Roman" pitchFamily="18" charset="0"/>
                <a:cs typeface="+mn-cs"/>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87">
              <a:defRPr sz="13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87">
              <a:defRPr sz="1300">
                <a:latin typeface="Times New Roman" pitchFamily="18" charset="0"/>
                <a:cs typeface="+mn-cs"/>
              </a:defRPr>
            </a:lvl1pPr>
          </a:lstStyle>
          <a:p>
            <a:pPr>
              <a:defRPr/>
            </a:pPr>
            <a:fld id="{400C0442-2BB4-41CD-9991-34B61CDD515C}" type="slidenum">
              <a:rPr lang="en-US"/>
              <a:pPr>
                <a:defRPr/>
              </a:pPr>
              <a:t>‹#›</a:t>
            </a:fld>
            <a:endParaRPr lang="en-US" dirty="0"/>
          </a:p>
        </p:txBody>
      </p:sp>
    </p:spTree>
    <p:extLst>
      <p:ext uri="{BB962C8B-B14F-4D97-AF65-F5344CB8AC3E}">
        <p14:creationId xmlns:p14="http://schemas.microsoft.com/office/powerpoint/2010/main" val="1326696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90ACB7C4-F76A-4AF4-BF3B-2A698C7B5547}" type="slidenum">
              <a:rPr lang="en-US"/>
              <a:pPr>
                <a:defRPr/>
              </a:pPr>
              <a:t>‹#›</a:t>
            </a:fld>
            <a:endParaRPr lang="en-US" dirty="0"/>
          </a:p>
        </p:txBody>
      </p:sp>
    </p:spTree>
    <p:extLst>
      <p:ext uri="{BB962C8B-B14F-4D97-AF65-F5344CB8AC3E}">
        <p14:creationId xmlns:p14="http://schemas.microsoft.com/office/powerpoint/2010/main" val="38750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4A8A826-1A3E-4157-B6ED-B323D60056B3}" type="slidenum">
              <a:rPr lang="en-US"/>
              <a:pPr>
                <a:defRPr/>
              </a:pPr>
              <a:t>‹#›</a:t>
            </a:fld>
            <a:endParaRPr lang="en-US" dirty="0"/>
          </a:p>
        </p:txBody>
      </p:sp>
    </p:spTree>
    <p:extLst>
      <p:ext uri="{BB962C8B-B14F-4D97-AF65-F5344CB8AC3E}">
        <p14:creationId xmlns:p14="http://schemas.microsoft.com/office/powerpoint/2010/main" val="326089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44B7C08-201E-495E-BDF1-F10A218CFA8A}" type="slidenum">
              <a:rPr lang="en-US"/>
              <a:pPr>
                <a:defRPr/>
              </a:pPr>
              <a:t>‹#›</a:t>
            </a:fld>
            <a:endParaRPr lang="en-US" dirty="0"/>
          </a:p>
        </p:txBody>
      </p:sp>
    </p:spTree>
    <p:extLst>
      <p:ext uri="{BB962C8B-B14F-4D97-AF65-F5344CB8AC3E}">
        <p14:creationId xmlns:p14="http://schemas.microsoft.com/office/powerpoint/2010/main" val="2817884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C37CC07B-B5D7-41A8-984B-1B425AD1BE8E}" type="slidenum">
              <a:rPr lang="en-US"/>
              <a:pPr>
                <a:defRPr/>
              </a:pPr>
              <a:t>‹#›</a:t>
            </a:fld>
            <a:endParaRPr lang="en-US" dirty="0"/>
          </a:p>
        </p:txBody>
      </p:sp>
    </p:spTree>
    <p:extLst>
      <p:ext uri="{BB962C8B-B14F-4D97-AF65-F5344CB8AC3E}">
        <p14:creationId xmlns:p14="http://schemas.microsoft.com/office/powerpoint/2010/main" val="14407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5CC467E-2E4B-414B-867E-0B7ABB62B84E}" type="slidenum">
              <a:rPr lang="en-US"/>
              <a:pPr>
                <a:defRPr/>
              </a:pPr>
              <a:t>‹#›</a:t>
            </a:fld>
            <a:endParaRPr lang="en-US" dirty="0"/>
          </a:p>
        </p:txBody>
      </p:sp>
    </p:spTree>
    <p:extLst>
      <p:ext uri="{BB962C8B-B14F-4D97-AF65-F5344CB8AC3E}">
        <p14:creationId xmlns:p14="http://schemas.microsoft.com/office/powerpoint/2010/main" val="1616905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87675EC7-5179-4AD2-914B-295F49AD6E97}" type="slidenum">
              <a:rPr lang="en-US"/>
              <a:pPr>
                <a:defRPr/>
              </a:pPr>
              <a:t>‹#›</a:t>
            </a:fld>
            <a:endParaRPr lang="en-US" dirty="0"/>
          </a:p>
        </p:txBody>
      </p:sp>
    </p:spTree>
    <p:extLst>
      <p:ext uri="{BB962C8B-B14F-4D97-AF65-F5344CB8AC3E}">
        <p14:creationId xmlns:p14="http://schemas.microsoft.com/office/powerpoint/2010/main" val="426396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7DAA9015-1EA7-4BFD-B6F9-987A02DDE45F}" type="slidenum">
              <a:rPr lang="en-US"/>
              <a:pPr>
                <a:defRPr/>
              </a:pPr>
              <a:t>‹#›</a:t>
            </a:fld>
            <a:endParaRPr lang="en-US" dirty="0"/>
          </a:p>
        </p:txBody>
      </p:sp>
    </p:spTree>
    <p:extLst>
      <p:ext uri="{BB962C8B-B14F-4D97-AF65-F5344CB8AC3E}">
        <p14:creationId xmlns:p14="http://schemas.microsoft.com/office/powerpoint/2010/main" val="341936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7BB38B04-34D8-411D-8299-C3639904E790}" type="slidenum">
              <a:rPr lang="en-US"/>
              <a:pPr>
                <a:defRPr/>
              </a:pPr>
              <a:t>‹#›</a:t>
            </a:fld>
            <a:endParaRPr lang="en-US" dirty="0"/>
          </a:p>
        </p:txBody>
      </p:sp>
    </p:spTree>
    <p:extLst>
      <p:ext uri="{BB962C8B-B14F-4D97-AF65-F5344CB8AC3E}">
        <p14:creationId xmlns:p14="http://schemas.microsoft.com/office/powerpoint/2010/main" val="421349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644DAF35-1642-47D3-AB5E-9CE42B7736B2}" type="slidenum">
              <a:rPr lang="en-US"/>
              <a:pPr>
                <a:defRPr/>
              </a:pPr>
              <a:t>‹#›</a:t>
            </a:fld>
            <a:endParaRPr lang="en-US" dirty="0"/>
          </a:p>
        </p:txBody>
      </p:sp>
    </p:spTree>
    <p:extLst>
      <p:ext uri="{BB962C8B-B14F-4D97-AF65-F5344CB8AC3E}">
        <p14:creationId xmlns:p14="http://schemas.microsoft.com/office/powerpoint/2010/main" val="363396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107A8D1A-069F-4B0B-8CCD-5DAA59698071}" type="slidenum">
              <a:rPr lang="en-US"/>
              <a:pPr>
                <a:defRPr/>
              </a:pPr>
              <a:t>‹#›</a:t>
            </a:fld>
            <a:endParaRPr lang="en-US" dirty="0"/>
          </a:p>
        </p:txBody>
      </p:sp>
    </p:spTree>
    <p:extLst>
      <p:ext uri="{BB962C8B-B14F-4D97-AF65-F5344CB8AC3E}">
        <p14:creationId xmlns:p14="http://schemas.microsoft.com/office/powerpoint/2010/main" val="21659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B521259F-58F9-4471-9BF6-BCC0F356437A}" type="slidenum">
              <a:rPr lang="en-US"/>
              <a:pPr>
                <a:defRPr/>
              </a:pPr>
              <a:t>‹#›</a:t>
            </a:fld>
            <a:endParaRPr lang="en-US" dirty="0"/>
          </a:p>
        </p:txBody>
      </p:sp>
    </p:spTree>
    <p:extLst>
      <p:ext uri="{BB962C8B-B14F-4D97-AF65-F5344CB8AC3E}">
        <p14:creationId xmlns:p14="http://schemas.microsoft.com/office/powerpoint/2010/main" val="387131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E00DFD37-98E5-4BDC-B0C8-885439E3B36D}" type="slidenum">
              <a:rPr lang="en-US"/>
              <a:pPr>
                <a:defRPr/>
              </a:pPr>
              <a:t>‹#›</a:t>
            </a:fld>
            <a:endParaRPr lang="en-US" dirty="0"/>
          </a:p>
        </p:txBody>
      </p:sp>
    </p:spTree>
    <p:extLst>
      <p:ext uri="{BB962C8B-B14F-4D97-AF65-F5344CB8AC3E}">
        <p14:creationId xmlns:p14="http://schemas.microsoft.com/office/powerpoint/2010/main" val="224443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7BCC0D2F-44AE-41FE-9BAB-8EF11FCC1D21}" type="slidenum">
              <a:rPr lang="en-US"/>
              <a:pPr>
                <a:defRPr/>
              </a:pPr>
              <a:t>‹#›</a:t>
            </a:fld>
            <a:endParaRPr lang="en-US" dirty="0"/>
          </a:p>
        </p:txBody>
      </p:sp>
    </p:spTree>
    <p:extLst>
      <p:ext uri="{BB962C8B-B14F-4D97-AF65-F5344CB8AC3E}">
        <p14:creationId xmlns:p14="http://schemas.microsoft.com/office/powerpoint/2010/main" val="148126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679ADD41-708C-4FAD-A106-3B03C6299A68}" type="slidenum">
              <a:rPr lang="en-US"/>
              <a:pPr>
                <a:defRPr/>
              </a:pPr>
              <a:t>‹#›</a:t>
            </a:fld>
            <a:endParaRPr lang="en-US" dirty="0"/>
          </a:p>
        </p:txBody>
      </p:sp>
    </p:spTree>
    <p:extLst>
      <p:ext uri="{BB962C8B-B14F-4D97-AF65-F5344CB8AC3E}">
        <p14:creationId xmlns:p14="http://schemas.microsoft.com/office/powerpoint/2010/main" val="330577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cs typeface="+mn-cs"/>
              </a:defRPr>
            </a:lvl1pPr>
          </a:lstStyle>
          <a:p>
            <a:pPr>
              <a:defRPr/>
            </a:pPr>
            <a:r>
              <a:rPr lang="en-US"/>
              <a:t>Copyright 2011 Kenneth M. Chipps Ph.D. www.chipps.com</a:t>
            </a:r>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9AB460A-46BD-49E5-BB8A-D5EB4D2D18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mtClean="0"/>
              <a:t>Examine Wireless Frames Lab</a:t>
            </a:r>
          </a:p>
        </p:txBody>
      </p:sp>
      <p:sp>
        <p:nvSpPr>
          <p:cNvPr id="3075" name="Rectangle 3"/>
          <p:cNvSpPr>
            <a:spLocks noGrp="1" noChangeArrowheads="1"/>
          </p:cNvSpPr>
          <p:nvPr>
            <p:ph type="subTitle" idx="1"/>
          </p:nvPr>
        </p:nvSpPr>
        <p:spPr/>
        <p:txBody>
          <a:bodyPr/>
          <a:lstStyle/>
          <a:p>
            <a:pPr eaLnBrk="1" hangingPunct="1"/>
            <a:r>
              <a:rPr lang="en-US" sz="2400" smtClean="0"/>
              <a:t>Last Update 2011.06.01</a:t>
            </a:r>
          </a:p>
          <a:p>
            <a:pPr eaLnBrk="1" hangingPunct="1"/>
            <a:r>
              <a:rPr lang="en-US" sz="2400" smtClean="0"/>
              <a:t>1.0.0</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61915-3D78-427E-9507-BD7A9DB0272D}" type="slidenum">
              <a:rPr lang="en-US" smtClean="0"/>
              <a:pPr eaLnBrk="1" hangingPunct="1"/>
              <a:t>1</a:t>
            </a:fld>
            <a:endParaRPr lang="en-US" smtClean="0"/>
          </a:p>
        </p:txBody>
      </p:sp>
      <p:sp>
        <p:nvSpPr>
          <p:cNvPr id="3077" name="Footer Placeholder 6"/>
          <p:cNvSpPr>
            <a:spLocks noGrp="1"/>
          </p:cNvSpPr>
          <p:nvPr>
            <p:ph type="ftr" sz="quarter" idx="11"/>
          </p:nvPr>
        </p:nvSpPr>
        <p:spPr>
          <a:xfrm>
            <a:off x="2667000" y="6245225"/>
            <a:ext cx="4038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AirPcap Adapter Setup</a:t>
            </a:r>
          </a:p>
        </p:txBody>
      </p:sp>
      <p:sp>
        <p:nvSpPr>
          <p:cNvPr id="12291" name="Content Placeholder 2"/>
          <p:cNvSpPr>
            <a:spLocks noGrp="1"/>
          </p:cNvSpPr>
          <p:nvPr>
            <p:ph idx="1"/>
          </p:nvPr>
        </p:nvSpPr>
        <p:spPr/>
        <p:txBody>
          <a:bodyPr/>
          <a:lstStyle/>
          <a:p>
            <a:pPr eaLnBrk="1" hangingPunct="1"/>
            <a:endParaRPr lang="en-US" smtClean="0"/>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293AD0-40DC-4F1D-827F-2A456BC3AC85}" type="slidenum">
              <a:rPr lang="en-US" smtClean="0"/>
              <a:pPr eaLnBrk="1" hangingPunct="1"/>
              <a:t>10</a:t>
            </a:fld>
            <a:endParaRPr lang="en-US" smtClean="0"/>
          </a:p>
        </p:txBody>
      </p:sp>
      <p:pic>
        <p:nvPicPr>
          <p:cNvPr id="12294" name="Picture 5"/>
          <p:cNvPicPr>
            <a:picLocks noChangeAspect="1"/>
          </p:cNvPicPr>
          <p:nvPr/>
        </p:nvPicPr>
        <p:blipFill>
          <a:blip r:embed="rId2">
            <a:extLst>
              <a:ext uri="{28A0092B-C50C-407E-A947-70E740481C1C}">
                <a14:useLocalDpi xmlns:a14="http://schemas.microsoft.com/office/drawing/2010/main" val="0"/>
              </a:ext>
            </a:extLst>
          </a:blip>
          <a:srcRect l="17949" t="13675" r="17949"/>
          <a:stretch>
            <a:fillRect/>
          </a:stretch>
        </p:blipFill>
        <p:spPr bwMode="auto">
          <a:xfrm>
            <a:off x="1565275" y="1600200"/>
            <a:ext cx="59785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Control Frame Format – ACK</a:t>
            </a:r>
          </a:p>
        </p:txBody>
      </p:sp>
      <p:sp>
        <p:nvSpPr>
          <p:cNvPr id="104451"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If the fragment field of the data frame to which this is a response is set to 0, this field is 0</a:t>
            </a:r>
          </a:p>
          <a:p>
            <a:pPr lvl="1" eaLnBrk="1" hangingPunct="1"/>
            <a:r>
              <a:rPr lang="en-US" smtClean="0"/>
              <a:t>Otherwise the value is obtained from the duration field of the previous frame, minus the time in microseconds required to transmit the ACK and the SIFS interval</a:t>
            </a:r>
          </a:p>
        </p:txBody>
      </p:sp>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C17DC-1ECD-490E-A04A-DCBA0FD79F8E}" type="slidenum">
              <a:rPr lang="en-US" smtClean="0"/>
              <a:pPr eaLnBrk="1" hangingPunct="1"/>
              <a:t>100</a:t>
            </a:fld>
            <a:endParaRPr lang="en-US" smtClean="0"/>
          </a:p>
        </p:txBody>
      </p:sp>
      <p:sp>
        <p:nvSpPr>
          <p:cNvPr id="1044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Control Frame Format – ACK</a:t>
            </a:r>
          </a:p>
        </p:txBody>
      </p:sp>
      <p:sp>
        <p:nvSpPr>
          <p:cNvPr id="105475" name="Content Placeholder 2"/>
          <p:cNvSpPr>
            <a:spLocks noGrp="1"/>
          </p:cNvSpPr>
          <p:nvPr>
            <p:ph idx="1"/>
          </p:nvPr>
        </p:nvSpPr>
        <p:spPr/>
        <p:txBody>
          <a:bodyPr/>
          <a:lstStyle/>
          <a:p>
            <a:pPr eaLnBrk="1" hangingPunct="1"/>
            <a:r>
              <a:rPr lang="en-US" smtClean="0"/>
              <a:t>RA</a:t>
            </a:r>
          </a:p>
          <a:p>
            <a:pPr lvl="1" eaLnBrk="1" hangingPunct="1"/>
            <a:r>
              <a:rPr lang="en-US" smtClean="0"/>
              <a:t>This is the destination station address, which is copied from the previous data frame this CTS frame is a response to</a:t>
            </a:r>
          </a:p>
          <a:p>
            <a:pPr eaLnBrk="1" hangingPunct="1"/>
            <a:r>
              <a:rPr lang="en-US" smtClean="0"/>
              <a:t>CRC</a:t>
            </a:r>
          </a:p>
          <a:p>
            <a:pPr lvl="1" eaLnBrk="1" hangingPunct="1"/>
            <a:r>
              <a:rPr lang="en-US" smtClean="0"/>
              <a:t>Error checking</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B740B-294B-494F-A8F5-03CFC9067376}"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Control Frame Format – PS Poll</a:t>
            </a:r>
          </a:p>
        </p:txBody>
      </p:sp>
      <p:graphicFrame>
        <p:nvGraphicFramePr>
          <p:cNvPr id="1116163" name="Group 3"/>
          <p:cNvGraphicFramePr>
            <a:graphicFrameLocks noGrp="1"/>
          </p:cNvGraphicFramePr>
          <p:nvPr>
            <p:ph type="tbl" idx="1"/>
          </p:nvPr>
        </p:nvGraphicFramePr>
        <p:xfrm>
          <a:off x="2667000" y="1420813"/>
          <a:ext cx="3810000" cy="2944812"/>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BSSID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D0D454-C594-44E9-B61B-63EAFF9D5AD3}" type="slidenum">
              <a:rPr lang="en-US" smtClean="0"/>
              <a:pPr eaLnBrk="1" hangingPunct="1"/>
              <a:t>102</a:t>
            </a:fld>
            <a:endParaRPr lang="en-US" smtClean="0"/>
          </a:p>
        </p:txBody>
      </p:sp>
      <p:sp>
        <p:nvSpPr>
          <p:cNvPr id="106514"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Control Frame Format – PS Poll</a:t>
            </a:r>
          </a:p>
        </p:txBody>
      </p:sp>
      <p:sp>
        <p:nvSpPr>
          <p:cNvPr id="107523"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AID</a:t>
            </a:r>
          </a:p>
          <a:p>
            <a:pPr lvl="1" eaLnBrk="1" hangingPunct="1"/>
            <a:r>
              <a:rPr lang="en-US" smtClean="0"/>
              <a:t>This is the Association ID</a:t>
            </a:r>
          </a:p>
          <a:p>
            <a:pPr lvl="1" eaLnBrk="1" hangingPunct="1"/>
            <a:r>
              <a:rPr lang="en-US" smtClean="0"/>
              <a:t>This is how the AP knows which station it is talking to</a:t>
            </a:r>
          </a:p>
          <a:p>
            <a:pPr eaLnBrk="1" hangingPunct="1"/>
            <a:r>
              <a:rPr lang="en-US" smtClean="0"/>
              <a:t>BSSID</a:t>
            </a:r>
          </a:p>
          <a:p>
            <a:pPr lvl="1" eaLnBrk="1" hangingPunct="1"/>
            <a:r>
              <a:rPr lang="en-US" smtClean="0"/>
              <a:t>The name of the access point</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CCDC92-48D4-48C9-86F0-BD7ECFD8EFC0}" type="slidenum">
              <a:rPr lang="en-US" smtClean="0"/>
              <a:pPr eaLnBrk="1" hangingPunct="1"/>
              <a:t>103</a:t>
            </a:fld>
            <a:endParaRPr lang="en-US" smtClean="0"/>
          </a:p>
        </p:txBody>
      </p:sp>
      <p:sp>
        <p:nvSpPr>
          <p:cNvPr id="1075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Control Frame Format – PS Poll</a:t>
            </a:r>
          </a:p>
        </p:txBody>
      </p:sp>
      <p:sp>
        <p:nvSpPr>
          <p:cNvPr id="108547" name="Content Placeholder 2"/>
          <p:cNvSpPr>
            <a:spLocks noGrp="1"/>
          </p:cNvSpPr>
          <p:nvPr>
            <p:ph idx="1"/>
          </p:nvPr>
        </p:nvSpPr>
        <p:spPr/>
        <p:txBody>
          <a:bodyPr/>
          <a:lstStyle/>
          <a:p>
            <a:pPr lvl="1" eaLnBrk="1" hangingPunct="1"/>
            <a:r>
              <a:rPr lang="en-US" smtClean="0"/>
              <a:t>The MAC address of the station sending the frame</a:t>
            </a:r>
          </a:p>
          <a:p>
            <a:pPr eaLnBrk="1" hangingPunct="1"/>
            <a:r>
              <a:rPr lang="en-US" smtClean="0"/>
              <a:t>CRC</a:t>
            </a:r>
          </a:p>
          <a:p>
            <a:pPr lvl="1" eaLnBrk="1" hangingPunct="1"/>
            <a:r>
              <a:rPr lang="en-US" smtClean="0"/>
              <a:t>Error checking</a:t>
            </a:r>
          </a:p>
        </p:txBody>
      </p:sp>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F15631-02FF-4239-958E-3F74719C4460}"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Common Wireless Frames</a:t>
            </a:r>
          </a:p>
        </p:txBody>
      </p:sp>
      <p:sp>
        <p:nvSpPr>
          <p:cNvPr id="109571" name="Rectangle 3"/>
          <p:cNvSpPr>
            <a:spLocks noGrp="1" noChangeArrowheads="1"/>
          </p:cNvSpPr>
          <p:nvPr>
            <p:ph idx="1"/>
          </p:nvPr>
        </p:nvSpPr>
        <p:spPr/>
        <p:txBody>
          <a:bodyPr/>
          <a:lstStyle/>
          <a:p>
            <a:pPr eaLnBrk="1" hangingPunct="1">
              <a:lnSpc>
                <a:spcPct val="90000"/>
              </a:lnSpc>
            </a:pPr>
            <a:r>
              <a:rPr lang="en-US" smtClean="0"/>
              <a:t>Now let’s look at some typical frames as seen on an 802.11b network</a:t>
            </a:r>
          </a:p>
          <a:p>
            <a:pPr eaLnBrk="1" hangingPunct="1">
              <a:lnSpc>
                <a:spcPct val="90000"/>
              </a:lnSpc>
            </a:pPr>
            <a:r>
              <a:rPr lang="en-US" smtClean="0"/>
              <a:t>We will look at</a:t>
            </a:r>
          </a:p>
          <a:p>
            <a:pPr lvl="1" eaLnBrk="1" hangingPunct="1">
              <a:lnSpc>
                <a:spcPct val="90000"/>
              </a:lnSpc>
            </a:pPr>
            <a:r>
              <a:rPr lang="en-US" smtClean="0"/>
              <a:t>Management Frames</a:t>
            </a:r>
          </a:p>
          <a:p>
            <a:pPr lvl="2" eaLnBrk="1" hangingPunct="1">
              <a:lnSpc>
                <a:spcPct val="90000"/>
              </a:lnSpc>
            </a:pPr>
            <a:r>
              <a:rPr lang="en-US" smtClean="0"/>
              <a:t>Beacon Frame</a:t>
            </a:r>
          </a:p>
          <a:p>
            <a:pPr lvl="2" eaLnBrk="1" hangingPunct="1">
              <a:lnSpc>
                <a:spcPct val="90000"/>
              </a:lnSpc>
            </a:pPr>
            <a:r>
              <a:rPr lang="en-US" smtClean="0"/>
              <a:t>Probe Request Frame</a:t>
            </a:r>
          </a:p>
          <a:p>
            <a:pPr lvl="2" eaLnBrk="1" hangingPunct="1">
              <a:lnSpc>
                <a:spcPct val="90000"/>
              </a:lnSpc>
            </a:pPr>
            <a:r>
              <a:rPr lang="en-US" smtClean="0"/>
              <a:t>Probe Response Frame</a:t>
            </a:r>
          </a:p>
          <a:p>
            <a:pPr lvl="2" eaLnBrk="1" hangingPunct="1">
              <a:lnSpc>
                <a:spcPct val="90000"/>
              </a:lnSpc>
            </a:pPr>
            <a:r>
              <a:rPr lang="en-US" smtClean="0"/>
              <a:t>RTS</a:t>
            </a:r>
          </a:p>
          <a:p>
            <a:pPr lvl="2" eaLnBrk="1" hangingPunct="1">
              <a:lnSpc>
                <a:spcPct val="90000"/>
              </a:lnSpc>
            </a:pPr>
            <a:r>
              <a:rPr lang="en-US" smtClean="0"/>
              <a:t>CTS</a:t>
            </a:r>
          </a:p>
        </p:txBody>
      </p:sp>
      <p:sp>
        <p:nvSpPr>
          <p:cNvPr id="109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1E62EC-5F6B-423F-A30E-C3FA2657155B}" type="slidenum">
              <a:rPr lang="en-US" smtClean="0"/>
              <a:pPr eaLnBrk="1" hangingPunct="1"/>
              <a:t>105</a:t>
            </a:fld>
            <a:endParaRPr lang="en-US" smtClean="0"/>
          </a:p>
        </p:txBody>
      </p:sp>
      <p:sp>
        <p:nvSpPr>
          <p:cNvPr id="1095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Common Wireless Frames</a:t>
            </a:r>
          </a:p>
        </p:txBody>
      </p:sp>
      <p:sp>
        <p:nvSpPr>
          <p:cNvPr id="110595" name="Content Placeholder 2"/>
          <p:cNvSpPr>
            <a:spLocks noGrp="1"/>
          </p:cNvSpPr>
          <p:nvPr>
            <p:ph idx="1"/>
          </p:nvPr>
        </p:nvSpPr>
        <p:spPr/>
        <p:txBody>
          <a:bodyPr/>
          <a:lstStyle/>
          <a:p>
            <a:pPr lvl="1" eaLnBrk="1" hangingPunct="1">
              <a:lnSpc>
                <a:spcPct val="90000"/>
              </a:lnSpc>
            </a:pPr>
            <a:r>
              <a:rPr lang="en-US" smtClean="0"/>
              <a:t>Control Frame</a:t>
            </a:r>
          </a:p>
          <a:p>
            <a:pPr lvl="2" eaLnBrk="1" hangingPunct="1">
              <a:lnSpc>
                <a:spcPct val="90000"/>
              </a:lnSpc>
            </a:pPr>
            <a:r>
              <a:rPr lang="en-US" smtClean="0"/>
              <a:t>Acknowledgement</a:t>
            </a:r>
          </a:p>
          <a:p>
            <a:pPr lvl="1" eaLnBrk="1" hangingPunct="1">
              <a:lnSpc>
                <a:spcPct val="90000"/>
              </a:lnSpc>
            </a:pPr>
            <a:r>
              <a:rPr lang="en-US" smtClean="0"/>
              <a:t>Data Frame</a:t>
            </a:r>
          </a:p>
        </p:txBody>
      </p:sp>
      <p:sp>
        <p:nvSpPr>
          <p:cNvPr id="1105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05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ACE36B-6D79-4171-BE38-C8A377DDDE68}"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Common Wireless Frames</a:t>
            </a:r>
          </a:p>
        </p:txBody>
      </p:sp>
      <p:sp>
        <p:nvSpPr>
          <p:cNvPr id="111619" name="Rectangle 3"/>
          <p:cNvSpPr>
            <a:spLocks noGrp="1" noChangeArrowheads="1"/>
          </p:cNvSpPr>
          <p:nvPr>
            <p:ph idx="1"/>
          </p:nvPr>
        </p:nvSpPr>
        <p:spPr/>
        <p:txBody>
          <a:bodyPr/>
          <a:lstStyle/>
          <a:p>
            <a:pPr eaLnBrk="1" hangingPunct="1"/>
            <a:r>
              <a:rPr lang="en-US" smtClean="0"/>
              <a:t>Open this file from the file set</a:t>
            </a:r>
          </a:p>
          <a:p>
            <a:pPr lvl="1" eaLnBrk="1" hangingPunct="1"/>
            <a:r>
              <a:rPr lang="en-US" smtClean="0"/>
              <a:t>Wireless Common Frames Seen.pcap</a:t>
            </a:r>
          </a:p>
        </p:txBody>
      </p:sp>
      <p:sp>
        <p:nvSpPr>
          <p:cNvPr id="111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76721F-C906-464D-B937-B5AE31AAD66D}" type="slidenum">
              <a:rPr lang="en-US" smtClean="0"/>
              <a:pPr eaLnBrk="1" hangingPunct="1"/>
              <a:t>107</a:t>
            </a:fld>
            <a:endParaRPr lang="en-US" smtClean="0"/>
          </a:p>
        </p:txBody>
      </p:sp>
      <p:sp>
        <p:nvSpPr>
          <p:cNvPr id="1116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Beacon Frame</a:t>
            </a:r>
          </a:p>
        </p:txBody>
      </p:sp>
      <p:sp>
        <p:nvSpPr>
          <p:cNvPr id="112643" name="Content Placeholder 2"/>
          <p:cNvSpPr>
            <a:spLocks noGrp="1"/>
          </p:cNvSpPr>
          <p:nvPr>
            <p:ph idx="1"/>
          </p:nvPr>
        </p:nvSpPr>
        <p:spPr/>
        <p:txBody>
          <a:bodyPr/>
          <a:lstStyle/>
          <a:p>
            <a:pPr eaLnBrk="1" hangingPunct="1"/>
            <a:r>
              <a:rPr lang="en-US" smtClean="0"/>
              <a:t>First a Beacon Frame</a:t>
            </a:r>
          </a:p>
          <a:p>
            <a:pPr eaLnBrk="1" hangingPunct="1"/>
            <a:r>
              <a:rPr lang="en-US" smtClean="0"/>
              <a:t>Select frame 1</a:t>
            </a:r>
          </a:p>
          <a:p>
            <a:pPr eaLnBrk="1" hangingPunct="1"/>
            <a:r>
              <a:rPr lang="en-US" smtClean="0"/>
              <a:t>Expand all except the top layer named Frame 1</a:t>
            </a:r>
          </a:p>
          <a:p>
            <a:pPr eaLnBrk="1" hangingPunct="1"/>
            <a:r>
              <a:rPr lang="en-US" smtClean="0"/>
              <a:t>In the Radiotap header we see</a:t>
            </a:r>
          </a:p>
          <a:p>
            <a:pPr lvl="1" eaLnBrk="1" hangingPunct="1"/>
            <a:r>
              <a:rPr lang="en-US" smtClean="0"/>
              <a:t>The data rate is just 1 Mbps, which is common for management frames such as this one no matter how strong the signal is</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34954D-928C-432E-9784-D7629A3AF9B3}"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Beacon Frame</a:t>
            </a:r>
          </a:p>
        </p:txBody>
      </p:sp>
      <p:sp>
        <p:nvSpPr>
          <p:cNvPr id="113667" name="Content Placeholder 2"/>
          <p:cNvSpPr>
            <a:spLocks noGrp="1"/>
          </p:cNvSpPr>
          <p:nvPr>
            <p:ph idx="1"/>
          </p:nvPr>
        </p:nvSpPr>
        <p:spPr/>
        <p:txBody>
          <a:bodyPr/>
          <a:lstStyle/>
          <a:p>
            <a:pPr lvl="1" eaLnBrk="1" hangingPunct="1"/>
            <a:r>
              <a:rPr lang="en-US" smtClean="0"/>
              <a:t>The frequency is 2437, which is the 802.11b/g channel 6</a:t>
            </a:r>
          </a:p>
          <a:p>
            <a:pPr lvl="1" eaLnBrk="1" hangingPunct="1"/>
            <a:r>
              <a:rPr lang="en-US" smtClean="0"/>
              <a:t>This is a 802.11b connection</a:t>
            </a:r>
          </a:p>
          <a:p>
            <a:pPr lvl="1" eaLnBrk="1" hangingPunct="1"/>
            <a:r>
              <a:rPr lang="en-US" smtClean="0"/>
              <a:t>The signal strength is fair at</a:t>
            </a:r>
          </a:p>
          <a:p>
            <a:pPr lvl="2" eaLnBrk="1" hangingPunct="1"/>
            <a:r>
              <a:rPr lang="en-US" smtClean="0"/>
              <a:t>81 signal</a:t>
            </a:r>
          </a:p>
          <a:p>
            <a:pPr lvl="2" eaLnBrk="1" hangingPunct="1"/>
            <a:r>
              <a:rPr lang="en-US" smtClean="0"/>
              <a:t>100 noise floor</a:t>
            </a:r>
          </a:p>
          <a:p>
            <a:pPr lvl="2" eaLnBrk="1" hangingPunct="1"/>
            <a:r>
              <a:rPr lang="en-US" smtClean="0"/>
              <a:t>19 SNR</a:t>
            </a:r>
          </a:p>
          <a:p>
            <a:pPr lvl="1" eaLnBrk="1" hangingPunct="1"/>
            <a:r>
              <a:rPr lang="en-US" smtClean="0"/>
              <a:t>Thus connectivity and speed for this client will be ok, but it might drop lower which will be a problem</a:t>
            </a:r>
          </a:p>
        </p:txBody>
      </p:sp>
      <p:sp>
        <p:nvSpPr>
          <p:cNvPr id="1136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36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8D4E63-23AC-4C5D-8E5E-73E93F920745}"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AirPcap Adapter Setup</a:t>
            </a:r>
          </a:p>
        </p:txBody>
      </p:sp>
      <p:sp>
        <p:nvSpPr>
          <p:cNvPr id="13315" name="Content Placeholder 2"/>
          <p:cNvSpPr>
            <a:spLocks noGrp="1"/>
          </p:cNvSpPr>
          <p:nvPr>
            <p:ph idx="1"/>
          </p:nvPr>
        </p:nvSpPr>
        <p:spPr/>
        <p:txBody>
          <a:bodyPr/>
          <a:lstStyle/>
          <a:p>
            <a:pPr eaLnBrk="1" hangingPunct="1"/>
            <a:r>
              <a:rPr lang="en-US" smtClean="0"/>
              <a:t>And a closer look at the main things to set</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D3CB3-D997-4B31-ADE6-1BF0834BA163}"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mtClean="0"/>
              <a:t>Beacon Frame</a:t>
            </a:r>
          </a:p>
        </p:txBody>
      </p:sp>
      <p:sp>
        <p:nvSpPr>
          <p:cNvPr id="114691" name="Content Placeholder 2"/>
          <p:cNvSpPr>
            <a:spLocks noGrp="1"/>
          </p:cNvSpPr>
          <p:nvPr>
            <p:ph idx="1"/>
          </p:nvPr>
        </p:nvSpPr>
        <p:spPr/>
        <p:txBody>
          <a:bodyPr/>
          <a:lstStyle/>
          <a:p>
            <a:pPr eaLnBrk="1" hangingPunct="1"/>
            <a:r>
              <a:rPr lang="en-US" smtClean="0"/>
              <a:t>In the IEEE 802.11 Beacon Frame layer we see</a:t>
            </a:r>
          </a:p>
          <a:p>
            <a:pPr lvl="1" eaLnBrk="1" hangingPunct="1"/>
            <a:r>
              <a:rPr lang="en-US" smtClean="0"/>
              <a:t>That this is a beacon frame</a:t>
            </a:r>
          </a:p>
          <a:p>
            <a:pPr lvl="1" eaLnBrk="1" hangingPunct="1"/>
            <a:r>
              <a:rPr lang="en-US" smtClean="0"/>
              <a:t>It is sent to the broadcast address</a:t>
            </a:r>
          </a:p>
        </p:txBody>
      </p:sp>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4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3DA925-8D45-4205-B62F-6D921362CB50}"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mtClean="0"/>
              <a:t>Beacon Frame</a:t>
            </a:r>
          </a:p>
        </p:txBody>
      </p:sp>
      <p:sp>
        <p:nvSpPr>
          <p:cNvPr id="115715" name="Content Placeholder 2"/>
          <p:cNvSpPr>
            <a:spLocks noGrp="1"/>
          </p:cNvSpPr>
          <p:nvPr>
            <p:ph idx="1"/>
          </p:nvPr>
        </p:nvSpPr>
        <p:spPr/>
        <p:txBody>
          <a:bodyPr/>
          <a:lstStyle/>
          <a:p>
            <a:pPr eaLnBrk="1" hangingPunct="1"/>
            <a:r>
              <a:rPr lang="en-US" smtClean="0"/>
              <a:t>In the IEEE 802.11 wireless management frame layer we see</a:t>
            </a:r>
          </a:p>
          <a:p>
            <a:pPr lvl="1" eaLnBrk="1" hangingPunct="1"/>
            <a:r>
              <a:rPr lang="en-US" smtClean="0"/>
              <a:t>The beaconing interval is 102.4 seconds</a:t>
            </a:r>
          </a:p>
          <a:p>
            <a:pPr lvl="1" eaLnBrk="1" hangingPunct="1"/>
            <a:r>
              <a:rPr lang="en-US" smtClean="0"/>
              <a:t>The SSID is mtndsi</a:t>
            </a:r>
          </a:p>
          <a:p>
            <a:pPr lvl="1" eaLnBrk="1" hangingPunct="1"/>
            <a:r>
              <a:rPr lang="en-US" smtClean="0"/>
              <a:t>It can send data at rates from 1 to 54 Mbps</a:t>
            </a:r>
          </a:p>
          <a:p>
            <a:pPr lvl="1" eaLnBrk="1" hangingPunct="1"/>
            <a:r>
              <a:rPr lang="en-US" smtClean="0"/>
              <a:t>It is talking on channel 6</a:t>
            </a:r>
          </a:p>
          <a:p>
            <a:pPr lvl="1" eaLnBrk="1" hangingPunct="1"/>
            <a:r>
              <a:rPr lang="en-US" smtClean="0"/>
              <a:t>It is a Cisco Aironet access point</a:t>
            </a:r>
          </a:p>
        </p:txBody>
      </p:sp>
      <p:sp>
        <p:nvSpPr>
          <p:cNvPr id="1157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57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6EED8F-9B96-490C-A3A5-B7EFCDBF6039}" type="slidenum">
              <a:rPr lang="en-US" smtClean="0"/>
              <a:pPr eaLnBrk="1" hangingPunct="1"/>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smtClean="0"/>
              <a:t>Beacon Frame</a:t>
            </a:r>
          </a:p>
        </p:txBody>
      </p:sp>
      <p:sp>
        <p:nvSpPr>
          <p:cNvPr id="116739" name="Content Placeholder 2"/>
          <p:cNvSpPr>
            <a:spLocks noGrp="1"/>
          </p:cNvSpPr>
          <p:nvPr>
            <p:ph idx="1"/>
          </p:nvPr>
        </p:nvSpPr>
        <p:spPr/>
        <p:txBody>
          <a:bodyPr/>
          <a:lstStyle/>
          <a:p>
            <a:pPr eaLnBrk="1" hangingPunct="1"/>
            <a:endParaRPr lang="en-US" smtClean="0"/>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2D35D7-E5DA-4693-8896-CA21415649BA}" type="slidenum">
              <a:rPr lang="en-US" smtClean="0"/>
              <a:pPr eaLnBrk="1" hangingPunct="1"/>
              <a:t>112</a:t>
            </a:fld>
            <a:endParaRPr lang="en-US" smtClean="0"/>
          </a:p>
        </p:txBody>
      </p:sp>
      <p:pic>
        <p:nvPicPr>
          <p:cNvPr id="11674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219200" y="16510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smtClean="0"/>
              <a:t>Beacon Frame</a:t>
            </a:r>
          </a:p>
        </p:txBody>
      </p:sp>
      <p:sp>
        <p:nvSpPr>
          <p:cNvPr id="117763" name="Content Placeholder 2"/>
          <p:cNvSpPr>
            <a:spLocks noGrp="1"/>
          </p:cNvSpPr>
          <p:nvPr>
            <p:ph idx="1"/>
          </p:nvPr>
        </p:nvSpPr>
        <p:spPr/>
        <p:txBody>
          <a:bodyPr/>
          <a:lstStyle/>
          <a:p>
            <a:pPr eaLnBrk="1" hangingPunct="1"/>
            <a:endParaRPr lang="en-US" smtClean="0"/>
          </a:p>
        </p:txBody>
      </p:sp>
      <p:sp>
        <p:nvSpPr>
          <p:cNvPr id="1177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77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AE66AA-589D-45F7-B990-1CE36FB5F0CB}" type="slidenum">
              <a:rPr lang="en-US" smtClean="0"/>
              <a:pPr eaLnBrk="1" hangingPunct="1"/>
              <a:t>113</a:t>
            </a:fld>
            <a:endParaRPr lang="en-US" smtClean="0"/>
          </a:p>
        </p:txBody>
      </p:sp>
      <p:pic>
        <p:nvPicPr>
          <p:cNvPr id="117766"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219200" y="16002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Probe Request</a:t>
            </a:r>
          </a:p>
        </p:txBody>
      </p:sp>
      <p:sp>
        <p:nvSpPr>
          <p:cNvPr id="118787" name="Content Placeholder 2"/>
          <p:cNvSpPr>
            <a:spLocks noGrp="1"/>
          </p:cNvSpPr>
          <p:nvPr>
            <p:ph idx="1"/>
          </p:nvPr>
        </p:nvSpPr>
        <p:spPr/>
        <p:txBody>
          <a:bodyPr/>
          <a:lstStyle/>
          <a:p>
            <a:pPr eaLnBrk="1" hangingPunct="1"/>
            <a:r>
              <a:rPr lang="en-US" smtClean="0"/>
              <a:t>Select frame 124</a:t>
            </a:r>
          </a:p>
          <a:p>
            <a:pPr eaLnBrk="1" hangingPunct="1"/>
            <a:r>
              <a:rPr lang="en-US" smtClean="0"/>
              <a:t>This is a Probe Request</a:t>
            </a:r>
          </a:p>
          <a:p>
            <a:pPr eaLnBrk="1" hangingPunct="1"/>
            <a:r>
              <a:rPr lang="en-US" smtClean="0"/>
              <a:t>This device has not heard a beacon it wants to hear, so it is asking what access points are out there</a:t>
            </a:r>
          </a:p>
          <a:p>
            <a:pPr eaLnBrk="1" hangingPunct="1"/>
            <a:r>
              <a:rPr lang="en-US" smtClean="0"/>
              <a:t>It will not receive a Probe Response as it was damaged as discussed below</a:t>
            </a:r>
          </a:p>
        </p:txBody>
      </p:sp>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8F9D12-98B1-42D5-B3DF-C8C4572B70CE}"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smtClean="0"/>
              <a:t>Probe Request</a:t>
            </a:r>
          </a:p>
        </p:txBody>
      </p:sp>
      <p:sp>
        <p:nvSpPr>
          <p:cNvPr id="119811" name="Content Placeholder 2"/>
          <p:cNvSpPr>
            <a:spLocks noGrp="1"/>
          </p:cNvSpPr>
          <p:nvPr>
            <p:ph idx="1"/>
          </p:nvPr>
        </p:nvSpPr>
        <p:spPr/>
        <p:txBody>
          <a:bodyPr/>
          <a:lstStyle/>
          <a:p>
            <a:pPr eaLnBrk="1" hangingPunct="1"/>
            <a:r>
              <a:rPr lang="en-US" smtClean="0"/>
              <a:t>This is maybe why it is having trouble communicating on the wireless network if it is sending out malformed frames</a:t>
            </a:r>
          </a:p>
          <a:p>
            <a:pPr eaLnBrk="1" hangingPunct="1"/>
            <a:r>
              <a:rPr lang="en-US" smtClean="0"/>
              <a:t>It could also be the result of a normal collision</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353F3E-D382-432C-8E23-D2BBA747D888}"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Probe Request</a:t>
            </a:r>
          </a:p>
        </p:txBody>
      </p:sp>
      <p:sp>
        <p:nvSpPr>
          <p:cNvPr id="120835" name="Content Placeholder 2"/>
          <p:cNvSpPr>
            <a:spLocks noGrp="1"/>
          </p:cNvSpPr>
          <p:nvPr>
            <p:ph idx="1"/>
          </p:nvPr>
        </p:nvSpPr>
        <p:spPr/>
        <p:txBody>
          <a:bodyPr/>
          <a:lstStyle/>
          <a:p>
            <a:pPr eaLnBrk="1" hangingPunct="1"/>
            <a:endParaRPr lang="en-US" smtClean="0"/>
          </a:p>
        </p:txBody>
      </p:sp>
      <p:sp>
        <p:nvSpPr>
          <p:cNvPr id="1208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4FD4B9-DF17-422F-9FE2-8BDAEBD88AB7}" type="slidenum">
              <a:rPr lang="en-US" smtClean="0"/>
              <a:pPr eaLnBrk="1" hangingPunct="1"/>
              <a:t>116</a:t>
            </a:fld>
            <a:endParaRPr lang="en-US" smtClean="0"/>
          </a:p>
        </p:txBody>
      </p:sp>
      <p:pic>
        <p:nvPicPr>
          <p:cNvPr id="120838"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195388" y="1600200"/>
            <a:ext cx="67294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RTS Frame</a:t>
            </a:r>
          </a:p>
        </p:txBody>
      </p:sp>
      <p:sp>
        <p:nvSpPr>
          <p:cNvPr id="121859" name="Content Placeholder 2"/>
          <p:cNvSpPr>
            <a:spLocks noGrp="1"/>
          </p:cNvSpPr>
          <p:nvPr>
            <p:ph idx="1"/>
          </p:nvPr>
        </p:nvSpPr>
        <p:spPr/>
        <p:txBody>
          <a:bodyPr/>
          <a:lstStyle/>
          <a:p>
            <a:pPr eaLnBrk="1" hangingPunct="1"/>
            <a:r>
              <a:rPr lang="en-US" smtClean="0"/>
              <a:t>Select frame 78</a:t>
            </a:r>
          </a:p>
          <a:p>
            <a:pPr eaLnBrk="1" hangingPunct="1"/>
            <a:r>
              <a:rPr lang="en-US" smtClean="0"/>
              <a:t>The is a Request to Send frame</a:t>
            </a:r>
          </a:p>
          <a:p>
            <a:pPr eaLnBrk="1" hangingPunct="1"/>
            <a:r>
              <a:rPr lang="en-US" smtClean="0"/>
              <a:t>This is used when the network is too busy for normal operation</a:t>
            </a:r>
          </a:p>
          <a:p>
            <a:pPr eaLnBrk="1" hangingPunct="1"/>
            <a:r>
              <a:rPr lang="en-US" smtClean="0"/>
              <a:t>This sender is saying to everyone else – shut-up for a few microseconds – the duration field says 9849 - while I send something</a:t>
            </a:r>
          </a:p>
        </p:txBody>
      </p:sp>
      <p:sp>
        <p:nvSpPr>
          <p:cNvPr id="1218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C7407-7435-439A-8BBA-34BB6E936A2E}"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RTS Frame</a:t>
            </a:r>
          </a:p>
        </p:txBody>
      </p:sp>
      <p:sp>
        <p:nvSpPr>
          <p:cNvPr id="122883" name="Content Placeholder 2"/>
          <p:cNvSpPr>
            <a:spLocks noGrp="1"/>
          </p:cNvSpPr>
          <p:nvPr>
            <p:ph idx="1"/>
          </p:nvPr>
        </p:nvSpPr>
        <p:spPr/>
        <p:txBody>
          <a:bodyPr/>
          <a:lstStyle/>
          <a:p>
            <a:pPr eaLnBrk="1" hangingPunct="1"/>
            <a:endParaRPr lang="en-US" smtClean="0"/>
          </a:p>
        </p:txBody>
      </p:sp>
      <p:sp>
        <p:nvSpPr>
          <p:cNvPr id="1228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28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4EC18E-6CD6-49ED-8371-DCD59F5E91E2}" type="slidenum">
              <a:rPr lang="en-US" smtClean="0"/>
              <a:pPr eaLnBrk="1" hangingPunct="1"/>
              <a:t>118</a:t>
            </a:fld>
            <a:endParaRPr lang="en-US" smtClean="0"/>
          </a:p>
        </p:txBody>
      </p:sp>
      <p:pic>
        <p:nvPicPr>
          <p:cNvPr id="122886"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CTS Frame</a:t>
            </a:r>
          </a:p>
        </p:txBody>
      </p:sp>
      <p:sp>
        <p:nvSpPr>
          <p:cNvPr id="123907" name="Content Placeholder 2"/>
          <p:cNvSpPr>
            <a:spLocks noGrp="1"/>
          </p:cNvSpPr>
          <p:nvPr>
            <p:ph idx="1"/>
          </p:nvPr>
        </p:nvSpPr>
        <p:spPr/>
        <p:txBody>
          <a:bodyPr/>
          <a:lstStyle/>
          <a:p>
            <a:pPr eaLnBrk="1" hangingPunct="1"/>
            <a:r>
              <a:rPr lang="en-US" smtClean="0"/>
              <a:t>Select frame 95</a:t>
            </a:r>
          </a:p>
          <a:p>
            <a:pPr eaLnBrk="1" hangingPunct="1"/>
            <a:r>
              <a:rPr lang="en-US" smtClean="0"/>
              <a:t>This is a CTS - Clear to Send</a:t>
            </a:r>
          </a:p>
          <a:p>
            <a:pPr eaLnBrk="1" hangingPunct="1"/>
            <a:r>
              <a:rPr lang="en-US" smtClean="0"/>
              <a:t>The other side has heard a RTS sent to it</a:t>
            </a:r>
          </a:p>
          <a:p>
            <a:pPr eaLnBrk="1" hangingPunct="1"/>
            <a:r>
              <a:rPr lang="en-US" smtClean="0"/>
              <a:t>It answers back, ok send</a:t>
            </a:r>
          </a:p>
          <a:p>
            <a:pPr eaLnBrk="1" hangingPunct="1"/>
            <a:r>
              <a:rPr lang="en-US" smtClean="0"/>
              <a:t>All the other devices that hear this exchange will remain quiet for the NAV value listed in the Duration field, in this case 32285 microseconds or .032285 seconds</a:t>
            </a:r>
          </a:p>
        </p:txBody>
      </p:sp>
      <p:sp>
        <p:nvSpPr>
          <p:cNvPr id="1239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3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15E061-35C8-42A3-B911-91236C93F1DF}"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AirPcap Adapter Setup</a:t>
            </a:r>
          </a:p>
        </p:txBody>
      </p:sp>
      <p:sp>
        <p:nvSpPr>
          <p:cNvPr id="14339" name="Content Placeholder 2"/>
          <p:cNvSpPr>
            <a:spLocks noGrp="1"/>
          </p:cNvSpPr>
          <p:nvPr>
            <p:ph idx="1"/>
          </p:nvPr>
        </p:nvSpPr>
        <p:spPr/>
        <p:txBody>
          <a:bodyPr/>
          <a:lstStyle/>
          <a:p>
            <a:pPr eaLnBrk="1" hangingPunct="1"/>
            <a:endParaRPr lang="en-US" smtClean="0"/>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4F986-A894-4AD7-B9FA-C78DAF08E3AB}" type="slidenum">
              <a:rPr lang="en-US" smtClean="0"/>
              <a:pPr eaLnBrk="1" hangingPunct="1"/>
              <a:t>12</a:t>
            </a:fld>
            <a:endParaRPr lang="en-US" smtClean="0"/>
          </a:p>
        </p:txBody>
      </p:sp>
      <p:pic>
        <p:nvPicPr>
          <p:cNvPr id="14342" name="Picture 5"/>
          <p:cNvPicPr>
            <a:picLocks noChangeAspect="1"/>
          </p:cNvPicPr>
          <p:nvPr/>
        </p:nvPicPr>
        <p:blipFill>
          <a:blip r:embed="rId2">
            <a:extLst>
              <a:ext uri="{28A0092B-C50C-407E-A947-70E740481C1C}">
                <a14:useLocalDpi xmlns:a14="http://schemas.microsoft.com/office/drawing/2010/main" val="0"/>
              </a:ext>
            </a:extLst>
          </a:blip>
          <a:srcRect l="17949" t="13675" r="17947"/>
          <a:stretch>
            <a:fillRect/>
          </a:stretch>
        </p:blipFill>
        <p:spPr bwMode="auto">
          <a:xfrm>
            <a:off x="1412875" y="1600200"/>
            <a:ext cx="59785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CTS Frame</a:t>
            </a:r>
          </a:p>
        </p:txBody>
      </p:sp>
      <p:sp>
        <p:nvSpPr>
          <p:cNvPr id="124931" name="Content Placeholder 2"/>
          <p:cNvSpPr>
            <a:spLocks noGrp="1"/>
          </p:cNvSpPr>
          <p:nvPr>
            <p:ph idx="1"/>
          </p:nvPr>
        </p:nvSpPr>
        <p:spPr/>
        <p:txBody>
          <a:bodyPr/>
          <a:lstStyle/>
          <a:p>
            <a:pPr eaLnBrk="1" hangingPunct="1"/>
            <a:endParaRPr lang="en-US" smtClean="0"/>
          </a:p>
        </p:txBody>
      </p:sp>
      <p:sp>
        <p:nvSpPr>
          <p:cNvPr id="1249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2F1BF-D929-49DF-B3EB-E277CDEEDF1A}" type="slidenum">
              <a:rPr lang="en-US" smtClean="0"/>
              <a:pPr eaLnBrk="1" hangingPunct="1"/>
              <a:t>120</a:t>
            </a:fld>
            <a:endParaRPr lang="en-US" smtClean="0"/>
          </a:p>
        </p:txBody>
      </p:sp>
      <p:pic>
        <p:nvPicPr>
          <p:cNvPr id="124934" name="Picture 2"/>
          <p:cNvPicPr>
            <a:picLocks noChangeAspect="1" noChangeArrowheads="1"/>
          </p:cNvPicPr>
          <p:nvPr/>
        </p:nvPicPr>
        <p:blipFill>
          <a:blip r:embed="rId2">
            <a:extLst>
              <a:ext uri="{28A0092B-C50C-407E-A947-70E740481C1C}">
                <a14:useLocalDpi xmlns:a14="http://schemas.microsoft.com/office/drawing/2010/main" val="0"/>
              </a:ext>
            </a:extLst>
          </a:blip>
          <a:srcRect t="11111"/>
          <a:stretch>
            <a:fillRect/>
          </a:stretch>
        </p:blipFill>
        <p:spPr bwMode="auto">
          <a:xfrm>
            <a:off x="1195388" y="1600200"/>
            <a:ext cx="6729412"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smtClean="0"/>
              <a:t>Acknowledgement Frame</a:t>
            </a:r>
          </a:p>
        </p:txBody>
      </p:sp>
      <p:sp>
        <p:nvSpPr>
          <p:cNvPr id="125955" name="Content Placeholder 2"/>
          <p:cNvSpPr>
            <a:spLocks noGrp="1"/>
          </p:cNvSpPr>
          <p:nvPr>
            <p:ph idx="1"/>
          </p:nvPr>
        </p:nvSpPr>
        <p:spPr/>
        <p:txBody>
          <a:bodyPr/>
          <a:lstStyle/>
          <a:p>
            <a:pPr eaLnBrk="1" hangingPunct="1"/>
            <a:r>
              <a:rPr lang="en-US" smtClean="0"/>
              <a:t>Select frame 38</a:t>
            </a:r>
          </a:p>
          <a:p>
            <a:pPr eaLnBrk="1" hangingPunct="1"/>
            <a:r>
              <a:rPr lang="en-US" smtClean="0"/>
              <a:t>This is an acknowledgement frame</a:t>
            </a:r>
          </a:p>
          <a:p>
            <a:pPr eaLnBrk="1" hangingPunct="1"/>
            <a:r>
              <a:rPr lang="en-US" smtClean="0"/>
              <a:t>Only the destination address is used for these</a:t>
            </a:r>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723195-9190-4E6E-8C1E-13044CEE5ABA}" type="slidenum">
              <a:rPr lang="en-US" smtClean="0"/>
              <a:pPr eaLnBrk="1" hangingPunct="1"/>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smtClean="0"/>
              <a:t>Data Frame</a:t>
            </a:r>
          </a:p>
        </p:txBody>
      </p:sp>
      <p:sp>
        <p:nvSpPr>
          <p:cNvPr id="126979" name="Content Placeholder 2"/>
          <p:cNvSpPr>
            <a:spLocks noGrp="1"/>
          </p:cNvSpPr>
          <p:nvPr>
            <p:ph idx="1"/>
          </p:nvPr>
        </p:nvSpPr>
        <p:spPr/>
        <p:txBody>
          <a:bodyPr/>
          <a:lstStyle/>
          <a:p>
            <a:pPr eaLnBrk="1" hangingPunct="1"/>
            <a:r>
              <a:rPr lang="en-US" smtClean="0"/>
              <a:t>Open the file named</a:t>
            </a:r>
          </a:p>
          <a:p>
            <a:pPr lvl="1" eaLnBrk="1" hangingPunct="1"/>
            <a:r>
              <a:rPr lang="en-US" smtClean="0"/>
              <a:t>wlan-videodownload.pcap</a:t>
            </a:r>
          </a:p>
          <a:p>
            <a:pPr eaLnBrk="1" hangingPunct="1"/>
            <a:r>
              <a:rPr lang="en-US" smtClean="0"/>
              <a:t>Select frame 2</a:t>
            </a:r>
          </a:p>
          <a:p>
            <a:pPr eaLnBrk="1" hangingPunct="1"/>
            <a:r>
              <a:rPr lang="en-US" smtClean="0"/>
              <a:t>This is a data frame</a:t>
            </a:r>
          </a:p>
          <a:p>
            <a:pPr eaLnBrk="1" hangingPunct="1"/>
            <a:r>
              <a:rPr lang="en-US" smtClean="0"/>
              <a:t>One of many in a sequence as this client downloaded a video file</a:t>
            </a:r>
          </a:p>
        </p:txBody>
      </p:sp>
      <p:sp>
        <p:nvSpPr>
          <p:cNvPr id="1269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6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CDDF9E-D1F2-4405-8997-6B34B366FF7D}"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mtClean="0"/>
              <a:t>Data Frame</a:t>
            </a:r>
          </a:p>
        </p:txBody>
      </p:sp>
      <p:sp>
        <p:nvSpPr>
          <p:cNvPr id="128003" name="Content Placeholder 2"/>
          <p:cNvSpPr>
            <a:spLocks noGrp="1"/>
          </p:cNvSpPr>
          <p:nvPr>
            <p:ph idx="1"/>
          </p:nvPr>
        </p:nvSpPr>
        <p:spPr/>
        <p:txBody>
          <a:bodyPr/>
          <a:lstStyle/>
          <a:p>
            <a:pPr eaLnBrk="1" hangingPunct="1"/>
            <a:endParaRPr lang="en-US" smtClean="0"/>
          </a:p>
        </p:txBody>
      </p:sp>
      <p:sp>
        <p:nvSpPr>
          <p:cNvPr id="1280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FE2EFA-45E9-4A62-93B6-EFC2909CF058}" type="slidenum">
              <a:rPr lang="en-US" smtClean="0"/>
              <a:pPr eaLnBrk="1" hangingPunct="1"/>
              <a:t>123</a:t>
            </a:fld>
            <a:endParaRPr lang="en-US" smtClean="0"/>
          </a:p>
        </p:txBody>
      </p:sp>
      <p:pic>
        <p:nvPicPr>
          <p:cNvPr id="12800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219200" y="1600200"/>
            <a:ext cx="6729413"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smtClean="0"/>
              <a:t>Data Frame</a:t>
            </a:r>
          </a:p>
        </p:txBody>
      </p:sp>
      <p:sp>
        <p:nvSpPr>
          <p:cNvPr id="129027" name="Content Placeholder 2"/>
          <p:cNvSpPr>
            <a:spLocks noGrp="1"/>
          </p:cNvSpPr>
          <p:nvPr>
            <p:ph idx="1"/>
          </p:nvPr>
        </p:nvSpPr>
        <p:spPr/>
        <p:txBody>
          <a:bodyPr/>
          <a:lstStyle/>
          <a:p>
            <a:pPr eaLnBrk="1" hangingPunct="1"/>
            <a:r>
              <a:rPr lang="en-US" smtClean="0"/>
              <a:t>In the first layer we see the usual Radiotap header information</a:t>
            </a:r>
          </a:p>
          <a:p>
            <a:pPr eaLnBrk="1" hangingPunct="1"/>
            <a:r>
              <a:rPr lang="en-US" smtClean="0"/>
              <a:t>Then in the IEEE 802.11 Data layer we see</a:t>
            </a:r>
          </a:p>
          <a:p>
            <a:pPr lvl="1" eaLnBrk="1" hangingPunct="1"/>
            <a:r>
              <a:rPr lang="en-US" smtClean="0"/>
              <a:t>Source and Destination MAC addresses</a:t>
            </a:r>
          </a:p>
          <a:p>
            <a:pPr lvl="1" eaLnBrk="1" hangingPunct="1"/>
            <a:r>
              <a:rPr lang="en-US" smtClean="0"/>
              <a:t>The sequence number</a:t>
            </a:r>
          </a:p>
          <a:p>
            <a:pPr lvl="1" eaLnBrk="1" hangingPunct="1"/>
            <a:r>
              <a:rPr lang="en-US" smtClean="0"/>
              <a:t>It is using WEP to protect the data</a:t>
            </a:r>
          </a:p>
          <a:p>
            <a:pPr lvl="1" eaLnBrk="1" hangingPunct="1"/>
            <a:r>
              <a:rPr lang="en-US" smtClean="0"/>
              <a:t>And the data</a:t>
            </a:r>
          </a:p>
        </p:txBody>
      </p:sp>
      <p:sp>
        <p:nvSpPr>
          <p:cNvPr id="1290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90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E56914-58B5-4C4F-98C8-CB2DA602FC20}" type="slidenum">
              <a:rPr lang="en-US" smtClean="0"/>
              <a:pPr eaLnBrk="1" hangingPunct="1"/>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smtClean="0"/>
              <a:t>Frames Showing Problems</a:t>
            </a:r>
          </a:p>
        </p:txBody>
      </p:sp>
      <p:sp>
        <p:nvSpPr>
          <p:cNvPr id="130051" name="Content Placeholder 2"/>
          <p:cNvSpPr>
            <a:spLocks noGrp="1"/>
          </p:cNvSpPr>
          <p:nvPr>
            <p:ph idx="1"/>
          </p:nvPr>
        </p:nvSpPr>
        <p:spPr/>
        <p:txBody>
          <a:bodyPr/>
          <a:lstStyle/>
          <a:p>
            <a:pPr eaLnBrk="1" hangingPunct="1"/>
            <a:r>
              <a:rPr lang="en-US" smtClean="0"/>
              <a:t>Next let’s look at a common problem seen in wireless frames</a:t>
            </a:r>
          </a:p>
          <a:p>
            <a:pPr lvl="1" eaLnBrk="1" hangingPunct="1"/>
            <a:r>
              <a:rPr lang="en-US" smtClean="0"/>
              <a:t>Malformed Frame</a:t>
            </a:r>
          </a:p>
        </p:txBody>
      </p:sp>
      <p:sp>
        <p:nvSpPr>
          <p:cNvPr id="130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264A32-85FC-4FAC-B694-802C36E13B57}"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smtClean="0"/>
              <a:t>Malformed Frame</a:t>
            </a:r>
          </a:p>
        </p:txBody>
      </p:sp>
      <p:sp>
        <p:nvSpPr>
          <p:cNvPr id="3" name="Content Placeholder 2"/>
          <p:cNvSpPr>
            <a:spLocks noGrp="1"/>
          </p:cNvSpPr>
          <p:nvPr>
            <p:ph idx="1"/>
          </p:nvPr>
        </p:nvSpPr>
        <p:spPr/>
        <p:txBody>
          <a:bodyPr/>
          <a:lstStyle/>
          <a:p>
            <a:pPr eaLnBrk="1" hangingPunct="1">
              <a:defRPr/>
            </a:pPr>
            <a:r>
              <a:rPr lang="en-US" dirty="0" smtClean="0"/>
              <a:t>Select frame 124 in</a:t>
            </a:r>
          </a:p>
          <a:p>
            <a:pPr lvl="1" indent="-342900" eaLnBrk="1" hangingPunct="1">
              <a:buFontTx/>
              <a:buChar char="•"/>
              <a:defRPr/>
            </a:pPr>
            <a:r>
              <a:rPr lang="en-US" dirty="0" smtClean="0">
                <a:ea typeface="+mn-ea"/>
                <a:cs typeface="+mn-cs"/>
              </a:rPr>
              <a:t>Wireless Common Frames Seen.pcap</a:t>
            </a:r>
          </a:p>
          <a:p>
            <a:pPr eaLnBrk="1" hangingPunct="1">
              <a:defRPr/>
            </a:pPr>
            <a:r>
              <a:rPr lang="en-US" dirty="0" smtClean="0"/>
              <a:t>Look at the last layer in it</a:t>
            </a:r>
          </a:p>
          <a:p>
            <a:pPr eaLnBrk="1" hangingPunct="1">
              <a:defRPr/>
            </a:pPr>
            <a:r>
              <a:rPr lang="en-US" dirty="0" smtClean="0"/>
              <a:t>It says</a:t>
            </a:r>
          </a:p>
          <a:p>
            <a:pPr lvl="1" indent="-342900" eaLnBrk="1" hangingPunct="1">
              <a:buFontTx/>
              <a:buChar char="•"/>
              <a:defRPr/>
            </a:pPr>
            <a:r>
              <a:rPr lang="en-US" dirty="0" smtClean="0">
                <a:ea typeface="+mn-ea"/>
                <a:cs typeface="+mn-cs"/>
              </a:rPr>
              <a:t>Malformed Packet</a:t>
            </a:r>
          </a:p>
          <a:p>
            <a:pPr eaLnBrk="1" hangingPunct="1">
              <a:defRPr/>
            </a:pPr>
            <a:r>
              <a:rPr lang="en-US" dirty="0" smtClean="0"/>
              <a:t>In other words, it was damaged in transit by running into something</a:t>
            </a:r>
          </a:p>
          <a:p>
            <a:pPr eaLnBrk="1" hangingPunct="1">
              <a:defRPr/>
            </a:pPr>
            <a:r>
              <a:rPr lang="en-US" dirty="0" smtClean="0"/>
              <a:t>It will need to be resent</a:t>
            </a:r>
          </a:p>
        </p:txBody>
      </p:sp>
      <p:sp>
        <p:nvSpPr>
          <p:cNvPr id="131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E70EF-17AC-4225-A656-5AFB325A3B13}" type="slidenum">
              <a:rPr lang="en-US" smtClean="0"/>
              <a:pPr eaLnBrk="1" hangingPunct="1"/>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Malformed Frame</a:t>
            </a:r>
          </a:p>
        </p:txBody>
      </p:sp>
      <p:sp>
        <p:nvSpPr>
          <p:cNvPr id="132099" name="Content Placeholder 2"/>
          <p:cNvSpPr>
            <a:spLocks noGrp="1"/>
          </p:cNvSpPr>
          <p:nvPr>
            <p:ph idx="1"/>
          </p:nvPr>
        </p:nvSpPr>
        <p:spPr/>
        <p:txBody>
          <a:bodyPr/>
          <a:lstStyle/>
          <a:p>
            <a:pPr eaLnBrk="1" hangingPunct="1"/>
            <a:endParaRPr lang="en-US" smtClean="0"/>
          </a:p>
        </p:txBody>
      </p:sp>
      <p:sp>
        <p:nvSpPr>
          <p:cNvPr id="132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F34842-64EC-46C1-ABB0-34C82C16403F}" type="slidenum">
              <a:rPr lang="en-US" smtClean="0"/>
              <a:pPr eaLnBrk="1" hangingPunct="1"/>
              <a:t>127</a:t>
            </a:fld>
            <a:endParaRPr lang="en-US" smtClean="0"/>
          </a:p>
        </p:txBody>
      </p:sp>
      <p:pic>
        <p:nvPicPr>
          <p:cNvPr id="132102"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195388" y="1600200"/>
            <a:ext cx="67294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Wireless Security Frames</a:t>
            </a:r>
          </a:p>
        </p:txBody>
      </p:sp>
      <p:sp>
        <p:nvSpPr>
          <p:cNvPr id="133123" name="Content Placeholder 2"/>
          <p:cNvSpPr>
            <a:spLocks noGrp="1"/>
          </p:cNvSpPr>
          <p:nvPr>
            <p:ph idx="1"/>
          </p:nvPr>
        </p:nvSpPr>
        <p:spPr/>
        <p:txBody>
          <a:bodyPr/>
          <a:lstStyle/>
          <a:p>
            <a:pPr eaLnBrk="1" hangingPunct="1"/>
            <a:r>
              <a:rPr lang="en-US" smtClean="0"/>
              <a:t>Let’s look at some common wireless security frames including</a:t>
            </a:r>
          </a:p>
          <a:p>
            <a:pPr lvl="1" eaLnBrk="1" hangingPunct="1"/>
            <a:r>
              <a:rPr lang="en-US" smtClean="0"/>
              <a:t>WEP Authentication</a:t>
            </a:r>
          </a:p>
          <a:p>
            <a:pPr lvl="2" eaLnBrk="1" hangingPunct="1"/>
            <a:r>
              <a:rPr lang="en-US" smtClean="0"/>
              <a:t>Failed</a:t>
            </a:r>
          </a:p>
          <a:p>
            <a:pPr lvl="2" eaLnBrk="1" hangingPunct="1"/>
            <a:r>
              <a:rPr lang="en-US" smtClean="0"/>
              <a:t>Successful</a:t>
            </a:r>
          </a:p>
          <a:p>
            <a:pPr lvl="1" eaLnBrk="1" hangingPunct="1"/>
            <a:r>
              <a:rPr lang="en-US" smtClean="0"/>
              <a:t>WPA-PSK</a:t>
            </a:r>
          </a:p>
          <a:p>
            <a:pPr lvl="1" eaLnBrk="1" hangingPunct="1"/>
            <a:r>
              <a:rPr lang="en-US" smtClean="0"/>
              <a:t>WPA2-PSK</a:t>
            </a:r>
          </a:p>
          <a:p>
            <a:pPr lvl="1" eaLnBrk="1" hangingPunct="1"/>
            <a:r>
              <a:rPr lang="en-US" smtClean="0"/>
              <a:t>No Security</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124C31-113E-4CB1-9065-A9357E8F8F3A}" type="slidenum">
              <a:rPr lang="en-US" smtClean="0"/>
              <a:pPr eaLnBrk="1" hangingPunct="1"/>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PSK Authentication</a:t>
            </a:r>
          </a:p>
        </p:txBody>
      </p:sp>
      <p:sp>
        <p:nvSpPr>
          <p:cNvPr id="134147" name="Content Placeholder 2"/>
          <p:cNvSpPr>
            <a:spLocks noGrp="1"/>
          </p:cNvSpPr>
          <p:nvPr>
            <p:ph idx="1"/>
          </p:nvPr>
        </p:nvSpPr>
        <p:spPr/>
        <p:txBody>
          <a:bodyPr/>
          <a:lstStyle/>
          <a:p>
            <a:pPr eaLnBrk="1" hangingPunct="1"/>
            <a:r>
              <a:rPr lang="en-US" smtClean="0"/>
              <a:t>The most common way of securing a wireless network is to use a PSK – Pre-Shared Key</a:t>
            </a:r>
          </a:p>
          <a:p>
            <a:pPr eaLnBrk="1" hangingPunct="1"/>
            <a:r>
              <a:rPr lang="en-US" smtClean="0"/>
              <a:t>This is basically a password entered at both ends of the connection, that is the client and the access point</a:t>
            </a:r>
          </a:p>
          <a:p>
            <a:pPr eaLnBrk="1" hangingPunct="1"/>
            <a:r>
              <a:rPr lang="en-US" smtClean="0"/>
              <a:t>For the client to be allowed through the access point onto the network these must match</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20DD22-1368-443E-992C-149B45AEF788}"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AirPcap Adapter Setup</a:t>
            </a:r>
          </a:p>
        </p:txBody>
      </p:sp>
      <p:sp>
        <p:nvSpPr>
          <p:cNvPr id="15363" name="Content Placeholder 2"/>
          <p:cNvSpPr>
            <a:spLocks noGrp="1"/>
          </p:cNvSpPr>
          <p:nvPr>
            <p:ph idx="1"/>
          </p:nvPr>
        </p:nvSpPr>
        <p:spPr/>
        <p:txBody>
          <a:bodyPr/>
          <a:lstStyle/>
          <a:p>
            <a:pPr eaLnBrk="1" hangingPunct="1"/>
            <a:r>
              <a:rPr lang="en-US" smtClean="0"/>
              <a:t>The first thing to do is to select the adapter as there can be up to three installed at one time</a:t>
            </a:r>
          </a:p>
          <a:p>
            <a:pPr eaLnBrk="1" hangingPunct="1"/>
            <a:r>
              <a:rPr lang="en-US" smtClean="0"/>
              <a:t>This is done in the dropdown section under Interface</a:t>
            </a:r>
          </a:p>
          <a:p>
            <a:pPr eaLnBrk="1" hangingPunct="1"/>
            <a:r>
              <a:rPr lang="en-US" smtClean="0"/>
              <a:t>Next the selected adapter is set to a channel in the dropdown section under Basic Configuration – Channel</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CA670E-48D9-4FA9-B0BA-CA9818285E15}"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PSK Authentication</a:t>
            </a:r>
          </a:p>
        </p:txBody>
      </p:sp>
      <p:sp>
        <p:nvSpPr>
          <p:cNvPr id="135171" name="Content Placeholder 2"/>
          <p:cNvSpPr>
            <a:spLocks noGrp="1"/>
          </p:cNvSpPr>
          <p:nvPr>
            <p:ph idx="1"/>
          </p:nvPr>
        </p:nvSpPr>
        <p:spPr/>
        <p:txBody>
          <a:bodyPr/>
          <a:lstStyle/>
          <a:p>
            <a:pPr eaLnBrk="1" hangingPunct="1"/>
            <a:r>
              <a:rPr lang="en-US" smtClean="0"/>
              <a:t>WEP, WPA-PSK, and WPA2-PSK all use this basic approach to security</a:t>
            </a:r>
          </a:p>
          <a:p>
            <a:pPr eaLnBrk="1" hangingPunct="1"/>
            <a:r>
              <a:rPr lang="en-US" smtClean="0"/>
              <a:t>The process proceeds this way</a:t>
            </a:r>
          </a:p>
          <a:p>
            <a:pPr lvl="1" eaLnBrk="1" hangingPunct="1"/>
            <a:r>
              <a:rPr lang="en-US" smtClean="0"/>
              <a:t>This authentication method works by using a challenge/response system</a:t>
            </a:r>
          </a:p>
          <a:p>
            <a:pPr lvl="1" eaLnBrk="1" hangingPunct="1"/>
            <a:r>
              <a:rPr lang="en-US" smtClean="0"/>
              <a:t>When the client attempts to connect to the access point, the access point sends a challenge text to the client</a:t>
            </a:r>
          </a:p>
          <a:p>
            <a:pPr lvl="1" eaLnBrk="1" hangingPunct="1"/>
            <a:r>
              <a:rPr lang="en-US" smtClean="0"/>
              <a:t>This challenge frame is acknowledged</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5AF10-4384-4CA0-802B-529D183AF4D6}"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smtClean="0"/>
              <a:t>PSK Authentication</a:t>
            </a:r>
          </a:p>
        </p:txBody>
      </p:sp>
      <p:sp>
        <p:nvSpPr>
          <p:cNvPr id="136195" name="Content Placeholder 2"/>
          <p:cNvSpPr>
            <a:spLocks noGrp="1"/>
          </p:cNvSpPr>
          <p:nvPr>
            <p:ph idx="1"/>
          </p:nvPr>
        </p:nvSpPr>
        <p:spPr/>
        <p:txBody>
          <a:bodyPr/>
          <a:lstStyle/>
          <a:p>
            <a:pPr lvl="1" eaLnBrk="1" hangingPunct="1"/>
            <a:r>
              <a:rPr lang="en-US" smtClean="0"/>
              <a:t>Then the client takes the challenge text, decrypts it with the WEP key provided by the client, and transmits the resultant string back to the access point</a:t>
            </a:r>
          </a:p>
          <a:p>
            <a:pPr lvl="1" eaLnBrk="1" hangingPunct="1"/>
            <a:r>
              <a:rPr lang="en-US" smtClean="0"/>
              <a:t>Once the access point verifies that the response text is what it should be, it transmits a message back to the client to notify it that the authentication process was successful</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895CE0-0111-4219-9106-055806A10AFF}"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mtClean="0"/>
              <a:t>Failed WEP Authentication</a:t>
            </a:r>
          </a:p>
        </p:txBody>
      </p:sp>
      <p:sp>
        <p:nvSpPr>
          <p:cNvPr id="137219" name="Content Placeholder 2"/>
          <p:cNvSpPr>
            <a:spLocks noGrp="1"/>
          </p:cNvSpPr>
          <p:nvPr>
            <p:ph idx="1"/>
          </p:nvPr>
        </p:nvSpPr>
        <p:spPr/>
        <p:txBody>
          <a:bodyPr/>
          <a:lstStyle/>
          <a:p>
            <a:pPr eaLnBrk="1" hangingPunct="1"/>
            <a:r>
              <a:rPr lang="en-US" smtClean="0"/>
              <a:t>Let’s look at a failed attempt at this type of authentication from a wireless client to an access point due to the wrong pre-shared key being entered in the client</a:t>
            </a:r>
          </a:p>
          <a:p>
            <a:pPr eaLnBrk="1" hangingPunct="1"/>
            <a:r>
              <a:rPr lang="en-US" smtClean="0"/>
              <a:t>Open this file in Wireshark</a:t>
            </a:r>
          </a:p>
          <a:p>
            <a:pPr lvl="1" eaLnBrk="1" hangingPunct="1"/>
            <a:r>
              <a:rPr lang="en-US" smtClean="0"/>
              <a:t>FailedWEPAuth.pcap</a:t>
            </a:r>
          </a:p>
          <a:p>
            <a:pPr eaLnBrk="1" hangingPunct="1"/>
            <a:r>
              <a:rPr lang="en-US" smtClean="0"/>
              <a:t>Select frame 1</a:t>
            </a:r>
          </a:p>
          <a:p>
            <a:pPr eaLnBrk="1" hangingPunct="1"/>
            <a:r>
              <a:rPr lang="en-US" smtClean="0"/>
              <a:t>Expand the 802.11 layers</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703E10-9414-4845-864C-366ABC36436C}"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smtClean="0"/>
              <a:t>Failed WEP Authentication</a:t>
            </a:r>
          </a:p>
        </p:txBody>
      </p:sp>
      <p:sp>
        <p:nvSpPr>
          <p:cNvPr id="138243" name="Content Placeholder 2"/>
          <p:cNvSpPr>
            <a:spLocks noGrp="1"/>
          </p:cNvSpPr>
          <p:nvPr>
            <p:ph idx="1"/>
          </p:nvPr>
        </p:nvSpPr>
        <p:spPr/>
        <p:txBody>
          <a:bodyPr/>
          <a:lstStyle/>
          <a:p>
            <a:pPr eaLnBrk="1" hangingPunct="1"/>
            <a:endParaRPr lang="en-US" smtClean="0"/>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08623-D2A8-48A0-B461-D46BD8BFACD3}" type="slidenum">
              <a:rPr lang="en-US" smtClean="0"/>
              <a:pPr eaLnBrk="1" hangingPunct="1"/>
              <a:t>133</a:t>
            </a:fld>
            <a:endParaRPr lang="en-US" smtClean="0"/>
          </a:p>
        </p:txBody>
      </p:sp>
      <p:pic>
        <p:nvPicPr>
          <p:cNvPr id="138246" name="Picture 3"/>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510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t>Failed WEP Authentication</a:t>
            </a:r>
          </a:p>
        </p:txBody>
      </p:sp>
      <p:sp>
        <p:nvSpPr>
          <p:cNvPr id="139267" name="Content Placeholder 2"/>
          <p:cNvSpPr>
            <a:spLocks noGrp="1"/>
          </p:cNvSpPr>
          <p:nvPr>
            <p:ph idx="1"/>
          </p:nvPr>
        </p:nvSpPr>
        <p:spPr/>
        <p:txBody>
          <a:bodyPr/>
          <a:lstStyle/>
          <a:p>
            <a:pPr eaLnBrk="1" hangingPunct="1"/>
            <a:r>
              <a:rPr lang="en-US" smtClean="0"/>
              <a:t>Look at the first 802.11 layer</a:t>
            </a:r>
          </a:p>
          <a:p>
            <a:pPr lvl="1" eaLnBrk="1" hangingPunct="1"/>
            <a:r>
              <a:rPr lang="en-US" smtClean="0"/>
              <a:t>This is an authentication frame</a:t>
            </a:r>
          </a:p>
          <a:p>
            <a:pPr lvl="1" eaLnBrk="1" hangingPunct="1"/>
            <a:r>
              <a:rPr lang="en-US" smtClean="0"/>
              <a:t>It is from the client to the access point</a:t>
            </a:r>
          </a:p>
          <a:p>
            <a:pPr lvl="1" eaLnBrk="1" hangingPunct="1"/>
            <a:r>
              <a:rPr lang="en-US" smtClean="0"/>
              <a:t>The access point BSS ID is the company name</a:t>
            </a:r>
          </a:p>
          <a:p>
            <a:pPr eaLnBrk="1" hangingPunct="1"/>
            <a:r>
              <a:rPr lang="en-US" smtClean="0"/>
              <a:t>Look at the second 802.11 layer</a:t>
            </a:r>
          </a:p>
          <a:p>
            <a:pPr lvl="1" eaLnBrk="1" hangingPunct="1"/>
            <a:r>
              <a:rPr lang="en-US" smtClean="0"/>
              <a:t>The authentication proposed is PSK</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B5D33D-075F-49DA-A9EF-68620E4A6C31}"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Failed WEP Authentication</a:t>
            </a:r>
          </a:p>
        </p:txBody>
      </p:sp>
      <p:sp>
        <p:nvSpPr>
          <p:cNvPr id="140291" name="Content Placeholder 2"/>
          <p:cNvSpPr>
            <a:spLocks noGrp="1"/>
          </p:cNvSpPr>
          <p:nvPr>
            <p:ph idx="1"/>
          </p:nvPr>
        </p:nvSpPr>
        <p:spPr/>
        <p:txBody>
          <a:bodyPr/>
          <a:lstStyle/>
          <a:p>
            <a:pPr eaLnBrk="1" hangingPunct="1"/>
            <a:r>
              <a:rPr lang="en-US" smtClean="0"/>
              <a:t>Select frame 2</a:t>
            </a:r>
          </a:p>
          <a:p>
            <a:pPr eaLnBrk="1" hangingPunct="1"/>
            <a:r>
              <a:rPr lang="en-US" smtClean="0"/>
              <a:t>Here the access point says ok I received this authentication request</a:t>
            </a:r>
          </a:p>
          <a:p>
            <a:pPr eaLnBrk="1" hangingPunct="1"/>
            <a:r>
              <a:rPr lang="en-US" smtClean="0"/>
              <a:t>Keep in mind the authentication as the first phase is always successful</a:t>
            </a:r>
          </a:p>
          <a:p>
            <a:pPr eaLnBrk="1" hangingPunct="1"/>
            <a:r>
              <a:rPr lang="en-US" smtClean="0"/>
              <a:t>It is the second step of association where the connection fails</a:t>
            </a:r>
          </a:p>
        </p:txBody>
      </p:sp>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2A0BED-3184-439E-9A8B-8A7CE90CA141}"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smtClean="0"/>
              <a:t>Failed WEP Authentication</a:t>
            </a:r>
          </a:p>
        </p:txBody>
      </p:sp>
      <p:sp>
        <p:nvSpPr>
          <p:cNvPr id="141315" name="Content Placeholder 2"/>
          <p:cNvSpPr>
            <a:spLocks noGrp="1"/>
          </p:cNvSpPr>
          <p:nvPr>
            <p:ph idx="1"/>
          </p:nvPr>
        </p:nvSpPr>
        <p:spPr/>
        <p:txBody>
          <a:bodyPr/>
          <a:lstStyle/>
          <a:p>
            <a:pPr eaLnBrk="1" hangingPunct="1"/>
            <a:endParaRPr lang="en-US" smtClean="0"/>
          </a:p>
        </p:txBody>
      </p:sp>
      <p:sp>
        <p:nvSpPr>
          <p:cNvPr id="141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1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002AB8-1196-48EF-9A48-B3A7307798E5}" type="slidenum">
              <a:rPr lang="en-US" smtClean="0"/>
              <a:pPr eaLnBrk="1" hangingPunct="1"/>
              <a:t>136</a:t>
            </a:fld>
            <a:endParaRPr lang="en-US" smtClean="0"/>
          </a:p>
        </p:txBody>
      </p:sp>
      <p:pic>
        <p:nvPicPr>
          <p:cNvPr id="141318"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00200"/>
            <a:ext cx="6729412"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smtClean="0"/>
              <a:t>Failed WEP Authentication</a:t>
            </a:r>
          </a:p>
        </p:txBody>
      </p:sp>
      <p:sp>
        <p:nvSpPr>
          <p:cNvPr id="142339" name="Content Placeholder 2"/>
          <p:cNvSpPr>
            <a:spLocks noGrp="1"/>
          </p:cNvSpPr>
          <p:nvPr>
            <p:ph idx="1"/>
          </p:nvPr>
        </p:nvSpPr>
        <p:spPr/>
        <p:txBody>
          <a:bodyPr/>
          <a:lstStyle/>
          <a:p>
            <a:pPr eaLnBrk="1" hangingPunct="1"/>
            <a:r>
              <a:rPr lang="en-US" smtClean="0"/>
              <a:t>Select frame 3</a:t>
            </a:r>
          </a:p>
          <a:p>
            <a:pPr eaLnBrk="1" hangingPunct="1"/>
            <a:r>
              <a:rPr lang="en-US" smtClean="0"/>
              <a:t>The access point sends the challenge text to the client</a:t>
            </a:r>
          </a:p>
          <a:p>
            <a:pPr eaLnBrk="1" hangingPunct="1"/>
            <a:r>
              <a:rPr lang="en-US" smtClean="0"/>
              <a:t>Select frame 4</a:t>
            </a:r>
          </a:p>
          <a:p>
            <a:pPr eaLnBrk="1" hangingPunct="1"/>
            <a:r>
              <a:rPr lang="en-US" smtClean="0"/>
              <a:t>The client says I received the frame with the challenge text</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497491-7F23-4BEC-A8E5-D96854C6EDD4}" type="slidenum">
              <a:rPr lang="en-US" smtClean="0"/>
              <a:pPr eaLnBrk="1" hangingPunct="1"/>
              <a:t>137</a:t>
            </a:fld>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smtClean="0"/>
              <a:t>Failed WEP Authentication</a:t>
            </a:r>
          </a:p>
        </p:txBody>
      </p:sp>
      <p:sp>
        <p:nvSpPr>
          <p:cNvPr id="143363" name="Content Placeholder 2"/>
          <p:cNvSpPr>
            <a:spLocks noGrp="1"/>
          </p:cNvSpPr>
          <p:nvPr>
            <p:ph idx="1"/>
          </p:nvPr>
        </p:nvSpPr>
        <p:spPr/>
        <p:txBody>
          <a:bodyPr/>
          <a:lstStyle/>
          <a:p>
            <a:pPr eaLnBrk="1" hangingPunct="1"/>
            <a:endParaRPr lang="en-US" smtClean="0"/>
          </a:p>
        </p:txBody>
      </p:sp>
      <p:sp>
        <p:nvSpPr>
          <p:cNvPr id="143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3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B10BBC-69C2-473D-A2B8-3942CB7798C8}" type="slidenum">
              <a:rPr lang="en-US" smtClean="0"/>
              <a:pPr eaLnBrk="1" hangingPunct="1"/>
              <a:t>138</a:t>
            </a:fld>
            <a:endParaRPr lang="en-US" smtClean="0"/>
          </a:p>
        </p:txBody>
      </p:sp>
      <p:pic>
        <p:nvPicPr>
          <p:cNvPr id="14336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Failed WEP Authentication</a:t>
            </a:r>
          </a:p>
        </p:txBody>
      </p:sp>
      <p:sp>
        <p:nvSpPr>
          <p:cNvPr id="144387" name="Content Placeholder 2"/>
          <p:cNvSpPr>
            <a:spLocks noGrp="1"/>
          </p:cNvSpPr>
          <p:nvPr>
            <p:ph idx="1"/>
          </p:nvPr>
        </p:nvSpPr>
        <p:spPr/>
        <p:txBody>
          <a:bodyPr/>
          <a:lstStyle/>
          <a:p>
            <a:pPr eaLnBrk="1" hangingPunct="1"/>
            <a:endParaRPr lang="en-US" smtClean="0"/>
          </a:p>
        </p:txBody>
      </p:sp>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E99953-299A-49A4-B07F-961AAD9C4BF7}" type="slidenum">
              <a:rPr lang="en-US" smtClean="0"/>
              <a:pPr eaLnBrk="1" hangingPunct="1"/>
              <a:t>139</a:t>
            </a:fld>
            <a:endParaRPr lang="en-US" smtClean="0"/>
          </a:p>
        </p:txBody>
      </p:sp>
      <p:pic>
        <p:nvPicPr>
          <p:cNvPr id="144390"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AirPcap Adapter Setup</a:t>
            </a:r>
          </a:p>
        </p:txBody>
      </p:sp>
      <p:sp>
        <p:nvSpPr>
          <p:cNvPr id="16387" name="Content Placeholder 2"/>
          <p:cNvSpPr>
            <a:spLocks noGrp="1"/>
          </p:cNvSpPr>
          <p:nvPr>
            <p:ph idx="1"/>
          </p:nvPr>
        </p:nvSpPr>
        <p:spPr/>
        <p:txBody>
          <a:bodyPr/>
          <a:lstStyle/>
          <a:p>
            <a:pPr eaLnBrk="1" hangingPunct="1"/>
            <a:r>
              <a:rPr lang="en-US" smtClean="0"/>
              <a:t>If channel bonding is being used the Extension Channel dropdown can select the channel just before the one specified above by using -1 or the one just after by using +1</a:t>
            </a:r>
          </a:p>
          <a:p>
            <a:pPr eaLnBrk="1" hangingPunct="1"/>
            <a:r>
              <a:rPr lang="en-US" smtClean="0"/>
              <a:t>The Capture Type dropdown selection tells the adapter what types of frames to capture</a:t>
            </a:r>
          </a:p>
          <a:p>
            <a:pPr eaLnBrk="1" hangingPunct="1"/>
            <a:r>
              <a:rPr lang="en-US" smtClean="0"/>
              <a:t>These include as the documentation says</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D392D6-158A-4760-82F7-BA6A18DDC5BF}"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smtClean="0"/>
              <a:t>Failed WEP Authentication</a:t>
            </a:r>
          </a:p>
        </p:txBody>
      </p:sp>
      <p:sp>
        <p:nvSpPr>
          <p:cNvPr id="145411" name="Content Placeholder 2"/>
          <p:cNvSpPr>
            <a:spLocks noGrp="1"/>
          </p:cNvSpPr>
          <p:nvPr>
            <p:ph idx="1"/>
          </p:nvPr>
        </p:nvSpPr>
        <p:spPr/>
        <p:txBody>
          <a:bodyPr/>
          <a:lstStyle/>
          <a:p>
            <a:pPr eaLnBrk="1" hangingPunct="1"/>
            <a:r>
              <a:rPr lang="en-US" smtClean="0"/>
              <a:t>Select frame 5</a:t>
            </a:r>
          </a:p>
          <a:p>
            <a:pPr eaLnBrk="1" hangingPunct="1"/>
            <a:r>
              <a:rPr lang="en-US" smtClean="0"/>
              <a:t>The client acts on the challenge text and sends the result back to the access point</a:t>
            </a:r>
          </a:p>
        </p:txBody>
      </p:sp>
      <p:sp>
        <p:nvSpPr>
          <p:cNvPr id="145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5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79085-9FE1-4B01-8329-1D0C1D4C6026}" type="slidenum">
              <a:rPr lang="en-US" smtClean="0"/>
              <a:pPr eaLnBrk="1" hangingPunct="1"/>
              <a:t>140</a:t>
            </a:fld>
            <a:endParaRPr lang="en-US"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Failed WEP Authentication</a:t>
            </a:r>
          </a:p>
        </p:txBody>
      </p:sp>
      <p:sp>
        <p:nvSpPr>
          <p:cNvPr id="146435" name="Content Placeholder 2"/>
          <p:cNvSpPr>
            <a:spLocks noGrp="1"/>
          </p:cNvSpPr>
          <p:nvPr>
            <p:ph idx="1"/>
          </p:nvPr>
        </p:nvSpPr>
        <p:spPr/>
        <p:txBody>
          <a:bodyPr/>
          <a:lstStyle/>
          <a:p>
            <a:pPr eaLnBrk="1" hangingPunct="1"/>
            <a:endParaRPr lang="en-US" smtClean="0"/>
          </a:p>
        </p:txBody>
      </p:sp>
      <p:sp>
        <p:nvSpPr>
          <p:cNvPr id="146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6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CF28B6-AF51-41F6-9FF7-733183A8C295}" type="slidenum">
              <a:rPr lang="en-US" smtClean="0"/>
              <a:pPr eaLnBrk="1" hangingPunct="1"/>
              <a:t>141</a:t>
            </a:fld>
            <a:endParaRPr lang="en-US" smtClean="0"/>
          </a:p>
        </p:txBody>
      </p:sp>
      <p:pic>
        <p:nvPicPr>
          <p:cNvPr id="146438"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95388" y="1600200"/>
            <a:ext cx="67294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smtClean="0"/>
              <a:t>Failed WEP Authentication</a:t>
            </a:r>
          </a:p>
        </p:txBody>
      </p:sp>
      <p:sp>
        <p:nvSpPr>
          <p:cNvPr id="147459" name="Content Placeholder 2"/>
          <p:cNvSpPr>
            <a:spLocks noGrp="1"/>
          </p:cNvSpPr>
          <p:nvPr>
            <p:ph idx="1"/>
          </p:nvPr>
        </p:nvSpPr>
        <p:spPr/>
        <p:txBody>
          <a:bodyPr/>
          <a:lstStyle/>
          <a:p>
            <a:pPr eaLnBrk="1" hangingPunct="1"/>
            <a:r>
              <a:rPr lang="en-US" smtClean="0"/>
              <a:t>Select frame 6</a:t>
            </a:r>
          </a:p>
          <a:p>
            <a:pPr eaLnBrk="1" hangingPunct="1"/>
            <a:r>
              <a:rPr lang="en-US" smtClean="0"/>
              <a:t>The access point says, ok I have it</a:t>
            </a:r>
          </a:p>
        </p:txBody>
      </p:sp>
      <p:sp>
        <p:nvSpPr>
          <p:cNvPr id="147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FACBD2-53B1-4518-8B02-5B19AA727CA1}" type="slidenum">
              <a:rPr lang="en-US" smtClean="0"/>
              <a:pPr eaLnBrk="1" hangingPunct="1"/>
              <a:t>142</a:t>
            </a:fld>
            <a:endParaRPr lang="en-US"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Failed WEP Authentication</a:t>
            </a:r>
          </a:p>
        </p:txBody>
      </p:sp>
      <p:sp>
        <p:nvSpPr>
          <p:cNvPr id="148483" name="Content Placeholder 2"/>
          <p:cNvSpPr>
            <a:spLocks noGrp="1"/>
          </p:cNvSpPr>
          <p:nvPr>
            <p:ph idx="1"/>
          </p:nvPr>
        </p:nvSpPr>
        <p:spPr/>
        <p:txBody>
          <a:bodyPr/>
          <a:lstStyle/>
          <a:p>
            <a:pPr eaLnBrk="1" hangingPunct="1"/>
            <a:endParaRPr lang="en-US" smtClean="0"/>
          </a:p>
        </p:txBody>
      </p:sp>
      <p:sp>
        <p:nvSpPr>
          <p:cNvPr id="148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8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7C43A0-486B-438C-B31C-3AD943E27C66}" type="slidenum">
              <a:rPr lang="en-US" smtClean="0"/>
              <a:pPr eaLnBrk="1" hangingPunct="1"/>
              <a:t>143</a:t>
            </a:fld>
            <a:endParaRPr lang="en-US" smtClean="0"/>
          </a:p>
        </p:txBody>
      </p:sp>
      <p:pic>
        <p:nvPicPr>
          <p:cNvPr id="148486"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5748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smtClean="0"/>
              <a:t>Failed WEP Authentication</a:t>
            </a:r>
          </a:p>
        </p:txBody>
      </p:sp>
      <p:sp>
        <p:nvSpPr>
          <p:cNvPr id="149507" name="Content Placeholder 2"/>
          <p:cNvSpPr>
            <a:spLocks noGrp="1"/>
          </p:cNvSpPr>
          <p:nvPr>
            <p:ph idx="1"/>
          </p:nvPr>
        </p:nvSpPr>
        <p:spPr/>
        <p:txBody>
          <a:bodyPr/>
          <a:lstStyle/>
          <a:p>
            <a:pPr eaLnBrk="1" hangingPunct="1"/>
            <a:r>
              <a:rPr lang="en-US" smtClean="0"/>
              <a:t>Select frame 7</a:t>
            </a:r>
          </a:p>
          <a:p>
            <a:pPr eaLnBrk="1" hangingPunct="1"/>
            <a:r>
              <a:rPr lang="en-US" smtClean="0"/>
              <a:t>The access point says, no that is incorrect</a:t>
            </a:r>
          </a:p>
          <a:p>
            <a:pPr eaLnBrk="1" hangingPunct="1"/>
            <a:r>
              <a:rPr lang="en-US" smtClean="0"/>
              <a:t>Go away and leave me alone</a:t>
            </a:r>
          </a:p>
          <a:p>
            <a:pPr eaLnBrk="1" hangingPunct="1"/>
            <a:r>
              <a:rPr lang="en-US" smtClean="0"/>
              <a:t>The key phrase here is</a:t>
            </a:r>
          </a:p>
          <a:p>
            <a:pPr lvl="1" eaLnBrk="1" hangingPunct="1"/>
            <a:r>
              <a:rPr lang="en-US" smtClean="0"/>
              <a:t>Status code: Received an Authentication frame with authentication sequence transaction sequence number out of expected sequence (0x000e)</a:t>
            </a:r>
          </a:p>
        </p:txBody>
      </p:sp>
      <p:sp>
        <p:nvSpPr>
          <p:cNvPr id="149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9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5236F0-F09F-49EC-93C3-3EE4F06646FC}" type="slidenum">
              <a:rPr lang="en-US" smtClean="0"/>
              <a:pPr eaLnBrk="1" hangingPunct="1"/>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Failed WEP Authentication</a:t>
            </a:r>
          </a:p>
        </p:txBody>
      </p:sp>
      <p:sp>
        <p:nvSpPr>
          <p:cNvPr id="150531" name="Content Placeholder 2"/>
          <p:cNvSpPr>
            <a:spLocks noGrp="1"/>
          </p:cNvSpPr>
          <p:nvPr>
            <p:ph idx="1"/>
          </p:nvPr>
        </p:nvSpPr>
        <p:spPr/>
        <p:txBody>
          <a:bodyPr/>
          <a:lstStyle/>
          <a:p>
            <a:pPr eaLnBrk="1" hangingPunct="1"/>
            <a:endParaRPr lang="en-US" smtClean="0"/>
          </a:p>
        </p:txBody>
      </p:sp>
      <p:sp>
        <p:nvSpPr>
          <p:cNvPr id="150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0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0CA091-6EC0-431E-9F71-B7EC235856D6}" type="slidenum">
              <a:rPr lang="en-US" smtClean="0"/>
              <a:pPr eaLnBrk="1" hangingPunct="1"/>
              <a:t>145</a:t>
            </a:fld>
            <a:endParaRPr lang="en-US" smtClean="0"/>
          </a:p>
        </p:txBody>
      </p:sp>
      <p:pic>
        <p:nvPicPr>
          <p:cNvPr id="150534"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smtClean="0"/>
              <a:t>Failed WEP Authentication</a:t>
            </a:r>
          </a:p>
        </p:txBody>
      </p:sp>
      <p:sp>
        <p:nvSpPr>
          <p:cNvPr id="151555" name="Content Placeholder 2"/>
          <p:cNvSpPr>
            <a:spLocks noGrp="1"/>
          </p:cNvSpPr>
          <p:nvPr>
            <p:ph idx="1"/>
          </p:nvPr>
        </p:nvSpPr>
        <p:spPr/>
        <p:txBody>
          <a:bodyPr/>
          <a:lstStyle/>
          <a:p>
            <a:pPr eaLnBrk="1" hangingPunct="1"/>
            <a:r>
              <a:rPr lang="en-US" smtClean="0"/>
              <a:t>Finally in frame 8 the client says I received your response</a:t>
            </a:r>
          </a:p>
        </p:txBody>
      </p:sp>
      <p:sp>
        <p:nvSpPr>
          <p:cNvPr id="151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1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CDECF4-D102-4A17-AAC1-C28E9A786E26}" type="slidenum">
              <a:rPr lang="en-US" smtClean="0"/>
              <a:pPr eaLnBrk="1" hangingPunct="1"/>
              <a:t>146</a:t>
            </a:fld>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smtClean="0"/>
              <a:t>Successful WEP Authentication</a:t>
            </a:r>
          </a:p>
        </p:txBody>
      </p:sp>
      <p:sp>
        <p:nvSpPr>
          <p:cNvPr id="3" name="Content Placeholder 2"/>
          <p:cNvSpPr>
            <a:spLocks noGrp="1"/>
          </p:cNvSpPr>
          <p:nvPr>
            <p:ph idx="1"/>
          </p:nvPr>
        </p:nvSpPr>
        <p:spPr/>
        <p:txBody>
          <a:bodyPr/>
          <a:lstStyle/>
          <a:p>
            <a:pPr eaLnBrk="1" hangingPunct="1">
              <a:defRPr/>
            </a:pPr>
            <a:r>
              <a:rPr lang="en-US" dirty="0" smtClean="0"/>
              <a:t>Now let’s look at a successful PSK authentication</a:t>
            </a:r>
          </a:p>
          <a:p>
            <a:pPr eaLnBrk="1" hangingPunct="1">
              <a:defRPr/>
            </a:pPr>
            <a:r>
              <a:rPr lang="en-US" dirty="0" smtClean="0"/>
              <a:t>Download and open this file</a:t>
            </a:r>
          </a:p>
          <a:p>
            <a:pPr lvl="1" eaLnBrk="1" hangingPunct="1">
              <a:defRPr/>
            </a:pPr>
            <a:r>
              <a:rPr lang="en-US" dirty="0" smtClean="0">
                <a:ea typeface="+mn-ea"/>
                <a:cs typeface="+mn-cs"/>
              </a:rPr>
              <a:t>WiFi-Shared-Authentication.pcap</a:t>
            </a:r>
            <a:endParaRPr lang="en-US" dirty="0" smtClean="0"/>
          </a:p>
          <a:p>
            <a:pPr eaLnBrk="1" hangingPunct="1">
              <a:defRPr/>
            </a:pPr>
            <a:r>
              <a:rPr lang="en-US" dirty="0" smtClean="0"/>
              <a:t>The sequence of frames we are interested in are frames 4 to 15</a:t>
            </a:r>
          </a:p>
        </p:txBody>
      </p:sp>
      <p:sp>
        <p:nvSpPr>
          <p:cNvPr id="152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2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061A60-1C11-402A-932D-96F72FC5B480}" type="slidenum">
              <a:rPr lang="en-US" smtClean="0"/>
              <a:pPr eaLnBrk="1" hangingPunct="1"/>
              <a:t>147</a:t>
            </a:fld>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mtClean="0"/>
              <a:t>Successful WEP Authentication</a:t>
            </a:r>
          </a:p>
        </p:txBody>
      </p:sp>
      <p:sp>
        <p:nvSpPr>
          <p:cNvPr id="153603" name="Content Placeholder 2"/>
          <p:cNvSpPr>
            <a:spLocks noGrp="1"/>
          </p:cNvSpPr>
          <p:nvPr>
            <p:ph idx="1"/>
          </p:nvPr>
        </p:nvSpPr>
        <p:spPr/>
        <p:txBody>
          <a:bodyPr/>
          <a:lstStyle/>
          <a:p>
            <a:pPr eaLnBrk="1" hangingPunct="1"/>
            <a:endParaRPr lang="en-US" smtClean="0"/>
          </a:p>
        </p:txBody>
      </p:sp>
      <p:sp>
        <p:nvSpPr>
          <p:cNvPr id="153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3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B77EF-8477-4D92-9D03-A2FB026C32D1}" type="slidenum">
              <a:rPr lang="en-US" smtClean="0"/>
              <a:pPr eaLnBrk="1" hangingPunct="1"/>
              <a:t>148</a:t>
            </a:fld>
            <a:endParaRPr lang="en-US" smtClean="0"/>
          </a:p>
        </p:txBody>
      </p:sp>
      <p:pic>
        <p:nvPicPr>
          <p:cNvPr id="15360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Successful WEP Authentication</a:t>
            </a:r>
          </a:p>
        </p:txBody>
      </p:sp>
      <p:sp>
        <p:nvSpPr>
          <p:cNvPr id="154627" name="Content Placeholder 2"/>
          <p:cNvSpPr>
            <a:spLocks noGrp="1"/>
          </p:cNvSpPr>
          <p:nvPr>
            <p:ph idx="1"/>
          </p:nvPr>
        </p:nvSpPr>
        <p:spPr/>
        <p:txBody>
          <a:bodyPr/>
          <a:lstStyle/>
          <a:p>
            <a:pPr eaLnBrk="1" hangingPunct="1"/>
            <a:r>
              <a:rPr lang="en-US" smtClean="0"/>
              <a:t>Select frame 4</a:t>
            </a:r>
          </a:p>
          <a:p>
            <a:pPr eaLnBrk="1" hangingPunct="1"/>
            <a:r>
              <a:rPr lang="en-US" smtClean="0"/>
              <a:t>Expand the IEEE 802.11 Wireless LAN management frame layer</a:t>
            </a:r>
          </a:p>
          <a:p>
            <a:pPr eaLnBrk="1" hangingPunct="1"/>
            <a:r>
              <a:rPr lang="en-US" smtClean="0"/>
              <a:t>The authentication method desired is</a:t>
            </a:r>
          </a:p>
          <a:p>
            <a:pPr lvl="1" eaLnBrk="1" hangingPunct="1"/>
            <a:r>
              <a:rPr lang="en-US" smtClean="0"/>
              <a:t>Shared key</a:t>
            </a:r>
          </a:p>
        </p:txBody>
      </p:sp>
      <p:sp>
        <p:nvSpPr>
          <p:cNvPr id="154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4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0EDD7-457C-4BE5-830C-5E0BEFF24066}" type="slidenum">
              <a:rPr lang="en-US" smtClean="0"/>
              <a:pPr eaLnBrk="1" hangingPunct="1"/>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AirPcap Adapter Setup</a:t>
            </a:r>
          </a:p>
        </p:txBody>
      </p:sp>
      <p:sp>
        <p:nvSpPr>
          <p:cNvPr id="3" name="Content Placeholder 2"/>
          <p:cNvSpPr>
            <a:spLocks noGrp="1"/>
          </p:cNvSpPr>
          <p:nvPr>
            <p:ph idx="1"/>
          </p:nvPr>
        </p:nvSpPr>
        <p:spPr/>
        <p:txBody>
          <a:bodyPr/>
          <a:lstStyle/>
          <a:p>
            <a:pPr eaLnBrk="1" hangingPunct="1">
              <a:defRPr/>
            </a:pPr>
            <a:r>
              <a:rPr lang="en-US" dirty="0" smtClean="0"/>
              <a:t>Capture Type</a:t>
            </a:r>
          </a:p>
          <a:p>
            <a:pPr lvl="1" eaLnBrk="1" hangingPunct="1">
              <a:defRPr/>
            </a:pPr>
            <a:r>
              <a:rPr lang="en-US" dirty="0" smtClean="0">
                <a:ea typeface="+mn-ea"/>
                <a:cs typeface="+mn-cs"/>
              </a:rPr>
              <a:t>802.11 frames only</a:t>
            </a:r>
          </a:p>
          <a:p>
            <a:pPr lvl="1" eaLnBrk="1" hangingPunct="1">
              <a:defRPr/>
            </a:pPr>
            <a:r>
              <a:rPr lang="en-US" dirty="0" smtClean="0">
                <a:ea typeface="+mn-ea"/>
                <a:cs typeface="+mn-cs"/>
              </a:rPr>
              <a:t>802.11 frames plus radio information by using radiotap</a:t>
            </a:r>
          </a:p>
          <a:p>
            <a:pPr lvl="1" eaLnBrk="1" hangingPunct="1">
              <a:defRPr/>
            </a:pPr>
            <a:r>
              <a:rPr lang="en-US" dirty="0" smtClean="0">
                <a:ea typeface="+mn-ea"/>
                <a:cs typeface="+mn-cs"/>
              </a:rPr>
              <a:t>802.11 frames plus the Per-Packet Information (PPI) header</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3FB8C-2207-4DBE-BDCB-FF7DBFB84EEB}"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smtClean="0"/>
              <a:t>Successful WEP Authentication</a:t>
            </a:r>
          </a:p>
        </p:txBody>
      </p:sp>
      <p:sp>
        <p:nvSpPr>
          <p:cNvPr id="155651" name="Content Placeholder 2"/>
          <p:cNvSpPr>
            <a:spLocks noGrp="1"/>
          </p:cNvSpPr>
          <p:nvPr>
            <p:ph idx="1"/>
          </p:nvPr>
        </p:nvSpPr>
        <p:spPr/>
        <p:txBody>
          <a:bodyPr/>
          <a:lstStyle/>
          <a:p>
            <a:pPr eaLnBrk="1" hangingPunct="1"/>
            <a:endParaRPr lang="en-US" smtClean="0"/>
          </a:p>
        </p:txBody>
      </p:sp>
      <p:sp>
        <p:nvSpPr>
          <p:cNvPr id="155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5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4684DB-71E2-49A4-859C-FEC0208AAF38}" type="slidenum">
              <a:rPr lang="en-US" smtClean="0"/>
              <a:pPr eaLnBrk="1" hangingPunct="1"/>
              <a:t>150</a:t>
            </a:fld>
            <a:endParaRPr lang="en-US" smtClean="0"/>
          </a:p>
        </p:txBody>
      </p:sp>
      <p:pic>
        <p:nvPicPr>
          <p:cNvPr id="155654" name="Picture 2"/>
          <p:cNvPicPr>
            <a:picLocks noChangeAspect="1" noChangeArrowheads="1"/>
          </p:cNvPicPr>
          <p:nvPr/>
        </p:nvPicPr>
        <p:blipFill>
          <a:blip r:embed="rId2">
            <a:extLst>
              <a:ext uri="{28A0092B-C50C-407E-A947-70E740481C1C}">
                <a14:useLocalDpi xmlns:a14="http://schemas.microsoft.com/office/drawing/2010/main" val="0"/>
              </a:ext>
            </a:extLst>
          </a:blip>
          <a:srcRect t="11111"/>
          <a:stretch>
            <a:fillRect/>
          </a:stretch>
        </p:blipFill>
        <p:spPr bwMode="auto">
          <a:xfrm>
            <a:off x="1195388" y="1685925"/>
            <a:ext cx="6729412"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smtClean="0"/>
              <a:t>Successful WEP Authentication</a:t>
            </a:r>
          </a:p>
        </p:txBody>
      </p:sp>
      <p:sp>
        <p:nvSpPr>
          <p:cNvPr id="156675" name="Content Placeholder 2"/>
          <p:cNvSpPr>
            <a:spLocks noGrp="1"/>
          </p:cNvSpPr>
          <p:nvPr>
            <p:ph idx="1"/>
          </p:nvPr>
        </p:nvSpPr>
        <p:spPr/>
        <p:txBody>
          <a:bodyPr/>
          <a:lstStyle/>
          <a:p>
            <a:pPr eaLnBrk="1" hangingPunct="1"/>
            <a:r>
              <a:rPr lang="en-US" smtClean="0"/>
              <a:t>In frame 5 the access point says got it with an ACK</a:t>
            </a:r>
          </a:p>
          <a:p>
            <a:pPr eaLnBrk="1" hangingPunct="1"/>
            <a:r>
              <a:rPr lang="en-US" smtClean="0"/>
              <a:t>In frame 6 the access point says Shared Key works for me</a:t>
            </a:r>
          </a:p>
        </p:txBody>
      </p:sp>
      <p:sp>
        <p:nvSpPr>
          <p:cNvPr id="156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6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8EAF12-8670-4556-AC04-20C7D910BDA9}" type="slidenum">
              <a:rPr lang="en-US" smtClean="0"/>
              <a:pPr eaLnBrk="1" hangingPunct="1"/>
              <a:t>151</a:t>
            </a:fld>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smtClean="0"/>
              <a:t>Successful WEP Authentication</a:t>
            </a:r>
          </a:p>
        </p:txBody>
      </p:sp>
      <p:sp>
        <p:nvSpPr>
          <p:cNvPr id="157699" name="Content Placeholder 2"/>
          <p:cNvSpPr>
            <a:spLocks noGrp="1"/>
          </p:cNvSpPr>
          <p:nvPr>
            <p:ph idx="1"/>
          </p:nvPr>
        </p:nvSpPr>
        <p:spPr/>
        <p:txBody>
          <a:bodyPr/>
          <a:lstStyle/>
          <a:p>
            <a:pPr eaLnBrk="1" hangingPunct="1"/>
            <a:endParaRPr lang="en-US" smtClean="0"/>
          </a:p>
        </p:txBody>
      </p:sp>
      <p:sp>
        <p:nvSpPr>
          <p:cNvPr id="157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7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B32011-0CA3-47D1-9A36-30A2E3B90B37}" type="slidenum">
              <a:rPr lang="en-US" smtClean="0"/>
              <a:pPr eaLnBrk="1" hangingPunct="1"/>
              <a:t>152</a:t>
            </a:fld>
            <a:endParaRPr lang="en-US" smtClean="0"/>
          </a:p>
        </p:txBody>
      </p:sp>
      <p:pic>
        <p:nvPicPr>
          <p:cNvPr id="15770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smtClean="0"/>
              <a:t>Successful WEP Authentication</a:t>
            </a:r>
          </a:p>
        </p:txBody>
      </p:sp>
      <p:sp>
        <p:nvSpPr>
          <p:cNvPr id="158723" name="Content Placeholder 2"/>
          <p:cNvSpPr>
            <a:spLocks noGrp="1"/>
          </p:cNvSpPr>
          <p:nvPr>
            <p:ph idx="1"/>
          </p:nvPr>
        </p:nvSpPr>
        <p:spPr/>
        <p:txBody>
          <a:bodyPr/>
          <a:lstStyle/>
          <a:p>
            <a:pPr eaLnBrk="1" hangingPunct="1"/>
            <a:r>
              <a:rPr lang="en-US" smtClean="0"/>
              <a:t>In frame 7 the client ACKs frame 6</a:t>
            </a:r>
          </a:p>
          <a:p>
            <a:pPr eaLnBrk="1" hangingPunct="1"/>
            <a:r>
              <a:rPr lang="en-US" smtClean="0"/>
              <a:t>In frame 8 the client says here is my WEP key</a:t>
            </a:r>
          </a:p>
        </p:txBody>
      </p:sp>
      <p:sp>
        <p:nvSpPr>
          <p:cNvPr id="158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8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C78225-31F3-4FAB-8BDE-E4B021E8B3EB}" type="slidenum">
              <a:rPr lang="en-US" smtClean="0"/>
              <a:pPr eaLnBrk="1" hangingPunct="1"/>
              <a:t>153</a:t>
            </a:fld>
            <a:endParaRPr lang="en-US"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Successful WEP Authentication</a:t>
            </a:r>
          </a:p>
        </p:txBody>
      </p:sp>
      <p:sp>
        <p:nvSpPr>
          <p:cNvPr id="159747" name="Content Placeholder 2"/>
          <p:cNvSpPr>
            <a:spLocks noGrp="1"/>
          </p:cNvSpPr>
          <p:nvPr>
            <p:ph idx="1"/>
          </p:nvPr>
        </p:nvSpPr>
        <p:spPr/>
        <p:txBody>
          <a:bodyPr/>
          <a:lstStyle/>
          <a:p>
            <a:pPr eaLnBrk="1" hangingPunct="1"/>
            <a:endParaRPr lang="en-US" smtClean="0"/>
          </a:p>
        </p:txBody>
      </p:sp>
      <p:sp>
        <p:nvSpPr>
          <p:cNvPr id="159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9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F76629-90D7-4476-944C-CCE357B5FC61}" type="slidenum">
              <a:rPr lang="en-US" smtClean="0"/>
              <a:pPr eaLnBrk="1" hangingPunct="1"/>
              <a:t>154</a:t>
            </a:fld>
            <a:endParaRPr lang="en-US" smtClean="0"/>
          </a:p>
        </p:txBody>
      </p:sp>
      <p:pic>
        <p:nvPicPr>
          <p:cNvPr id="159750"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510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smtClean="0"/>
              <a:t>Successful WEP Authentication</a:t>
            </a:r>
          </a:p>
        </p:txBody>
      </p:sp>
      <p:sp>
        <p:nvSpPr>
          <p:cNvPr id="160771" name="Content Placeholder 2"/>
          <p:cNvSpPr>
            <a:spLocks noGrp="1"/>
          </p:cNvSpPr>
          <p:nvPr>
            <p:ph idx="1"/>
          </p:nvPr>
        </p:nvSpPr>
        <p:spPr/>
        <p:txBody>
          <a:bodyPr/>
          <a:lstStyle/>
          <a:p>
            <a:pPr eaLnBrk="1" hangingPunct="1"/>
            <a:r>
              <a:rPr lang="en-US" smtClean="0"/>
              <a:t>In frame 9 the access point ACKs that</a:t>
            </a:r>
          </a:p>
          <a:p>
            <a:pPr eaLnBrk="1" hangingPunct="1"/>
            <a:r>
              <a:rPr lang="en-US" smtClean="0"/>
              <a:t>In frame 10 the access point says ok, I know who you are now</a:t>
            </a:r>
          </a:p>
        </p:txBody>
      </p:sp>
      <p:sp>
        <p:nvSpPr>
          <p:cNvPr id="160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0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9F363-41AA-44B2-BC74-3C9956A6D030}" type="slidenum">
              <a:rPr lang="en-US" smtClean="0"/>
              <a:pPr eaLnBrk="1" hangingPunct="1"/>
              <a:t>155</a:t>
            </a:fld>
            <a:endParaRPr lang="en-US"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Successful WEP Authentication</a:t>
            </a:r>
          </a:p>
        </p:txBody>
      </p:sp>
      <p:sp>
        <p:nvSpPr>
          <p:cNvPr id="161795" name="Content Placeholder 2"/>
          <p:cNvSpPr>
            <a:spLocks noGrp="1"/>
          </p:cNvSpPr>
          <p:nvPr>
            <p:ph idx="1"/>
          </p:nvPr>
        </p:nvSpPr>
        <p:spPr/>
        <p:txBody>
          <a:bodyPr/>
          <a:lstStyle/>
          <a:p>
            <a:pPr eaLnBrk="1" hangingPunct="1"/>
            <a:endParaRPr lang="en-US" smtClean="0"/>
          </a:p>
        </p:txBody>
      </p:sp>
      <p:sp>
        <p:nvSpPr>
          <p:cNvPr id="161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1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B7827B-1FD4-4C73-9BB8-4085B5DA2BE8}" type="slidenum">
              <a:rPr lang="en-US" smtClean="0"/>
              <a:pPr eaLnBrk="1" hangingPunct="1"/>
              <a:t>156</a:t>
            </a:fld>
            <a:endParaRPr lang="en-US" smtClean="0"/>
          </a:p>
        </p:txBody>
      </p:sp>
      <p:pic>
        <p:nvPicPr>
          <p:cNvPr id="161798"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smtClean="0"/>
              <a:t>Successful WEP Authentication</a:t>
            </a:r>
          </a:p>
        </p:txBody>
      </p:sp>
      <p:sp>
        <p:nvSpPr>
          <p:cNvPr id="162819" name="Content Placeholder 2"/>
          <p:cNvSpPr>
            <a:spLocks noGrp="1"/>
          </p:cNvSpPr>
          <p:nvPr>
            <p:ph idx="1"/>
          </p:nvPr>
        </p:nvSpPr>
        <p:spPr/>
        <p:txBody>
          <a:bodyPr/>
          <a:lstStyle/>
          <a:p>
            <a:pPr eaLnBrk="1" hangingPunct="1"/>
            <a:r>
              <a:rPr lang="en-US" smtClean="0"/>
              <a:t>In frame 11 the client ACKs that</a:t>
            </a:r>
          </a:p>
          <a:p>
            <a:pPr eaLnBrk="1" hangingPunct="1"/>
            <a:r>
              <a:rPr lang="en-US" smtClean="0"/>
              <a:t>In frame 12 the client says ok since we authenticated, let’s now associate so I can pass data through you</a:t>
            </a:r>
          </a:p>
          <a:p>
            <a:pPr eaLnBrk="1" hangingPunct="1"/>
            <a:r>
              <a:rPr lang="en-US" smtClean="0"/>
              <a:t>Here is what I can do in terms of data rates and so forth</a:t>
            </a:r>
          </a:p>
        </p:txBody>
      </p:sp>
      <p:sp>
        <p:nvSpPr>
          <p:cNvPr id="162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2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63BD32-4248-465A-A092-A867798B97B4}" type="slidenum">
              <a:rPr lang="en-US" smtClean="0"/>
              <a:pPr eaLnBrk="1" hangingPunct="1"/>
              <a:t>157</a:t>
            </a:fld>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Successful WEP Authentication</a:t>
            </a:r>
          </a:p>
        </p:txBody>
      </p:sp>
      <p:sp>
        <p:nvSpPr>
          <p:cNvPr id="163843" name="Content Placeholder 2"/>
          <p:cNvSpPr>
            <a:spLocks noGrp="1"/>
          </p:cNvSpPr>
          <p:nvPr>
            <p:ph idx="1"/>
          </p:nvPr>
        </p:nvSpPr>
        <p:spPr/>
        <p:txBody>
          <a:bodyPr/>
          <a:lstStyle/>
          <a:p>
            <a:pPr eaLnBrk="1" hangingPunct="1"/>
            <a:endParaRPr lang="en-US" smtClean="0"/>
          </a:p>
        </p:txBody>
      </p:sp>
      <p:sp>
        <p:nvSpPr>
          <p:cNvPr id="163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3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5C6AE7-50F2-4A80-8CB6-22E0935A5702}" type="slidenum">
              <a:rPr lang="en-US" smtClean="0"/>
              <a:pPr eaLnBrk="1" hangingPunct="1"/>
              <a:t>158</a:t>
            </a:fld>
            <a:endParaRPr lang="en-US" smtClean="0"/>
          </a:p>
        </p:txBody>
      </p:sp>
      <p:pic>
        <p:nvPicPr>
          <p:cNvPr id="163846"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43000" y="15621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Successful WEP Authentication</a:t>
            </a:r>
          </a:p>
        </p:txBody>
      </p:sp>
      <p:sp>
        <p:nvSpPr>
          <p:cNvPr id="164867" name="Content Placeholder 2"/>
          <p:cNvSpPr>
            <a:spLocks noGrp="1"/>
          </p:cNvSpPr>
          <p:nvPr>
            <p:ph idx="1"/>
          </p:nvPr>
        </p:nvSpPr>
        <p:spPr/>
        <p:txBody>
          <a:bodyPr/>
          <a:lstStyle/>
          <a:p>
            <a:pPr eaLnBrk="1" hangingPunct="1"/>
            <a:r>
              <a:rPr lang="en-US" smtClean="0"/>
              <a:t>In frame 13 the access point ACKs that</a:t>
            </a:r>
          </a:p>
          <a:p>
            <a:pPr eaLnBrk="1" hangingPunct="1"/>
            <a:r>
              <a:rPr lang="en-US" smtClean="0"/>
              <a:t>In frame 14 the access point says ok here is what I can do</a:t>
            </a:r>
          </a:p>
          <a:p>
            <a:pPr eaLnBrk="1" hangingPunct="1"/>
            <a:r>
              <a:rPr lang="en-US" smtClean="0"/>
              <a:t>In frame 15 the client ACKs that</a:t>
            </a:r>
          </a:p>
        </p:txBody>
      </p:sp>
      <p:sp>
        <p:nvSpPr>
          <p:cNvPr id="164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4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572F6B-58BC-45F9-9747-40A7FA60C794}" type="slidenum">
              <a:rPr lang="en-US" smtClean="0"/>
              <a:pPr eaLnBrk="1" hangingPunct="1"/>
              <a:t>159</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AirPcap Adapter Setup</a:t>
            </a:r>
          </a:p>
        </p:txBody>
      </p:sp>
      <p:sp>
        <p:nvSpPr>
          <p:cNvPr id="18435" name="Content Placeholder 2"/>
          <p:cNvSpPr>
            <a:spLocks noGrp="1"/>
          </p:cNvSpPr>
          <p:nvPr>
            <p:ph idx="1"/>
          </p:nvPr>
        </p:nvSpPr>
        <p:spPr/>
        <p:txBody>
          <a:bodyPr/>
          <a:lstStyle/>
          <a:p>
            <a:pPr eaLnBrk="1" hangingPunct="1"/>
            <a:r>
              <a:rPr lang="en-US" smtClean="0"/>
              <a:t>PPI and radio information includes additional information not contained in the 802.11 frame, such as transmit rate, signal power, signal quality, channel, and (for PPI) multiple antenna information</a:t>
            </a:r>
          </a:p>
          <a:p>
            <a:pPr eaLnBrk="1" hangingPunct="1"/>
            <a:r>
              <a:rPr lang="en-US" smtClean="0"/>
              <a:t>The radio information comes from the radiotap addition</a:t>
            </a:r>
          </a:p>
          <a:p>
            <a:pPr eaLnBrk="1" hangingPunct="1"/>
            <a:r>
              <a:rPr lang="en-US" smtClean="0"/>
              <a:t>It is defined as</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73FBA-DB2D-486F-AEA3-1B6606AC8D07}"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smtClean="0"/>
              <a:t>Successful WEP Authentication</a:t>
            </a:r>
          </a:p>
        </p:txBody>
      </p:sp>
      <p:sp>
        <p:nvSpPr>
          <p:cNvPr id="165891" name="Content Placeholder 2"/>
          <p:cNvSpPr>
            <a:spLocks noGrp="1"/>
          </p:cNvSpPr>
          <p:nvPr>
            <p:ph idx="1"/>
          </p:nvPr>
        </p:nvSpPr>
        <p:spPr/>
        <p:txBody>
          <a:bodyPr/>
          <a:lstStyle/>
          <a:p>
            <a:pPr eaLnBrk="1" hangingPunct="1"/>
            <a:endParaRPr lang="en-US" smtClean="0"/>
          </a:p>
        </p:txBody>
      </p:sp>
      <p:sp>
        <p:nvSpPr>
          <p:cNvPr id="165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5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93FE9E-8DDC-4155-A5BE-02DD48D82226}" type="slidenum">
              <a:rPr lang="en-US" smtClean="0"/>
              <a:pPr eaLnBrk="1" hangingPunct="1"/>
              <a:t>160</a:t>
            </a:fld>
            <a:endParaRPr lang="en-US" smtClean="0"/>
          </a:p>
        </p:txBody>
      </p:sp>
      <p:pic>
        <p:nvPicPr>
          <p:cNvPr id="165894"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eaLnBrk="1" hangingPunct="1"/>
            <a:r>
              <a:rPr lang="en-US" smtClean="0"/>
              <a:t>Successful WEP Authentication</a:t>
            </a:r>
          </a:p>
        </p:txBody>
      </p:sp>
      <p:sp>
        <p:nvSpPr>
          <p:cNvPr id="166915" name="Content Placeholder 2"/>
          <p:cNvSpPr>
            <a:spLocks noGrp="1"/>
          </p:cNvSpPr>
          <p:nvPr>
            <p:ph idx="1"/>
          </p:nvPr>
        </p:nvSpPr>
        <p:spPr/>
        <p:txBody>
          <a:bodyPr/>
          <a:lstStyle/>
          <a:p>
            <a:pPr eaLnBrk="1" hangingPunct="1"/>
            <a:r>
              <a:rPr lang="en-US" smtClean="0"/>
              <a:t>Finally in frame 55 the client sends some data through the access point</a:t>
            </a:r>
          </a:p>
        </p:txBody>
      </p:sp>
      <p:sp>
        <p:nvSpPr>
          <p:cNvPr id="166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6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EA913B-C3F2-417D-9600-4DDEB6D8C8FD}" type="slidenum">
              <a:rPr lang="en-US" smtClean="0"/>
              <a:pPr eaLnBrk="1" hangingPunct="1"/>
              <a:t>161</a:t>
            </a:fld>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smtClean="0"/>
              <a:t>Successful WEP Authentication</a:t>
            </a:r>
          </a:p>
        </p:txBody>
      </p:sp>
      <p:sp>
        <p:nvSpPr>
          <p:cNvPr id="167939" name="Content Placeholder 2"/>
          <p:cNvSpPr>
            <a:spLocks noGrp="1"/>
          </p:cNvSpPr>
          <p:nvPr>
            <p:ph idx="1"/>
          </p:nvPr>
        </p:nvSpPr>
        <p:spPr/>
        <p:txBody>
          <a:bodyPr/>
          <a:lstStyle/>
          <a:p>
            <a:pPr eaLnBrk="1" hangingPunct="1"/>
            <a:endParaRPr lang="en-US" smtClean="0"/>
          </a:p>
        </p:txBody>
      </p:sp>
      <p:sp>
        <p:nvSpPr>
          <p:cNvPr id="167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7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636C04-99EE-4C5A-9ADB-DA5AAC09396E}" type="slidenum">
              <a:rPr lang="en-US" smtClean="0"/>
              <a:pPr eaLnBrk="1" hangingPunct="1"/>
              <a:t>162</a:t>
            </a:fld>
            <a:endParaRPr lang="en-US" smtClean="0"/>
          </a:p>
        </p:txBody>
      </p:sp>
      <p:pic>
        <p:nvPicPr>
          <p:cNvPr id="167942"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27188"/>
            <a:ext cx="6729412"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pPr eaLnBrk="1" hangingPunct="1"/>
            <a:r>
              <a:rPr lang="en-US" smtClean="0"/>
              <a:t>WPA Authentication</a:t>
            </a:r>
          </a:p>
        </p:txBody>
      </p:sp>
      <p:sp>
        <p:nvSpPr>
          <p:cNvPr id="3" name="Content Placeholder 2"/>
          <p:cNvSpPr>
            <a:spLocks noGrp="1"/>
          </p:cNvSpPr>
          <p:nvPr>
            <p:ph idx="1"/>
          </p:nvPr>
        </p:nvSpPr>
        <p:spPr/>
        <p:txBody>
          <a:bodyPr/>
          <a:lstStyle/>
          <a:p>
            <a:pPr eaLnBrk="1" hangingPunct="1">
              <a:defRPr/>
            </a:pPr>
            <a:r>
              <a:rPr lang="en-US" dirty="0" smtClean="0"/>
              <a:t>Now let’s look at a successful WPA-PSK authentication using TKIP</a:t>
            </a:r>
          </a:p>
          <a:p>
            <a:pPr eaLnBrk="1" hangingPunct="1">
              <a:defRPr/>
            </a:pPr>
            <a:r>
              <a:rPr lang="en-US" dirty="0" smtClean="0"/>
              <a:t>Download and open this file</a:t>
            </a:r>
          </a:p>
          <a:p>
            <a:pPr lvl="1" eaLnBrk="1" hangingPunct="1">
              <a:defRPr/>
            </a:pPr>
            <a:r>
              <a:rPr lang="en-US" dirty="0" smtClean="0">
                <a:ea typeface="+mn-ea"/>
                <a:cs typeface="+mn-cs"/>
              </a:rPr>
              <a:t>WPA-PSK-TKIP.pcap</a:t>
            </a:r>
            <a:endParaRPr lang="en-US" dirty="0" smtClean="0"/>
          </a:p>
          <a:p>
            <a:pPr eaLnBrk="1" hangingPunct="1">
              <a:defRPr/>
            </a:pPr>
            <a:r>
              <a:rPr lang="en-US" dirty="0" smtClean="0"/>
              <a:t>Select frame 665</a:t>
            </a:r>
          </a:p>
          <a:p>
            <a:pPr eaLnBrk="1" hangingPunct="1">
              <a:defRPr/>
            </a:pPr>
            <a:r>
              <a:rPr lang="en-US" dirty="0" smtClean="0"/>
              <a:t>Here we see the access point busily beaconing away</a:t>
            </a:r>
          </a:p>
        </p:txBody>
      </p:sp>
      <p:sp>
        <p:nvSpPr>
          <p:cNvPr id="168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8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68A5D1-C2C0-460B-9FC8-B64B0E3A6A69}" type="slidenum">
              <a:rPr lang="en-US" smtClean="0"/>
              <a:pPr eaLnBrk="1" hangingPunct="1"/>
              <a:t>163</a:t>
            </a:fld>
            <a:endParaRPr lang="en-US"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smtClean="0"/>
              <a:t>WPA Authentication</a:t>
            </a:r>
          </a:p>
        </p:txBody>
      </p:sp>
      <p:sp>
        <p:nvSpPr>
          <p:cNvPr id="169987" name="Content Placeholder 2"/>
          <p:cNvSpPr>
            <a:spLocks noGrp="1"/>
          </p:cNvSpPr>
          <p:nvPr>
            <p:ph idx="1"/>
          </p:nvPr>
        </p:nvSpPr>
        <p:spPr/>
        <p:txBody>
          <a:bodyPr/>
          <a:lstStyle/>
          <a:p>
            <a:pPr eaLnBrk="1" hangingPunct="1"/>
            <a:r>
              <a:rPr lang="en-US" smtClean="0"/>
              <a:t>Select the next frame</a:t>
            </a:r>
          </a:p>
          <a:p>
            <a:pPr eaLnBrk="1" hangingPunct="1"/>
            <a:r>
              <a:rPr lang="en-US" smtClean="0"/>
              <a:t>A client pops up when it sends a Probe Request</a:t>
            </a:r>
          </a:p>
        </p:txBody>
      </p:sp>
      <p:sp>
        <p:nvSpPr>
          <p:cNvPr id="169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9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3E4211-73EF-4A37-81B1-5103FF6F9F94}" type="slidenum">
              <a:rPr lang="en-US" smtClean="0"/>
              <a:pPr eaLnBrk="1" hangingPunct="1"/>
              <a:t>164</a:t>
            </a:fld>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mtClean="0"/>
              <a:t>WPA Authentication</a:t>
            </a:r>
          </a:p>
        </p:txBody>
      </p:sp>
      <p:sp>
        <p:nvSpPr>
          <p:cNvPr id="171011" name="Content Placeholder 2"/>
          <p:cNvSpPr>
            <a:spLocks noGrp="1"/>
          </p:cNvSpPr>
          <p:nvPr>
            <p:ph idx="1"/>
          </p:nvPr>
        </p:nvSpPr>
        <p:spPr/>
        <p:txBody>
          <a:bodyPr/>
          <a:lstStyle/>
          <a:p>
            <a:pPr marL="0" indent="0" eaLnBrk="1" hangingPunct="1">
              <a:buFontTx/>
              <a:buNone/>
            </a:pPr>
            <a:endParaRPr lang="en-US" smtClean="0"/>
          </a:p>
        </p:txBody>
      </p:sp>
      <p:sp>
        <p:nvSpPr>
          <p:cNvPr id="171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1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100062-A4E8-4D93-B01E-570AA6B7EFCC}" type="slidenum">
              <a:rPr lang="en-US" smtClean="0"/>
              <a:pPr eaLnBrk="1" hangingPunct="1"/>
              <a:t>165</a:t>
            </a:fld>
            <a:endParaRPr lang="en-US" smtClean="0"/>
          </a:p>
        </p:txBody>
      </p:sp>
      <p:pic>
        <p:nvPicPr>
          <p:cNvPr id="171014" name="Picture 6"/>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19188" y="1600200"/>
            <a:ext cx="67294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smtClean="0"/>
              <a:t>WPA Authentication</a:t>
            </a:r>
          </a:p>
        </p:txBody>
      </p:sp>
      <p:sp>
        <p:nvSpPr>
          <p:cNvPr id="172035" name="Content Placeholder 2"/>
          <p:cNvSpPr>
            <a:spLocks noGrp="1"/>
          </p:cNvSpPr>
          <p:nvPr>
            <p:ph idx="1"/>
          </p:nvPr>
        </p:nvSpPr>
        <p:spPr/>
        <p:txBody>
          <a:bodyPr/>
          <a:lstStyle/>
          <a:p>
            <a:pPr eaLnBrk="1" hangingPunct="1"/>
            <a:r>
              <a:rPr lang="en-US" smtClean="0"/>
              <a:t>As we can see the signal is quite good at 20 dBm</a:t>
            </a:r>
          </a:p>
          <a:p>
            <a:pPr eaLnBrk="1" hangingPunct="1"/>
            <a:r>
              <a:rPr lang="en-US" smtClean="0"/>
              <a:t>The noise floor is ok at 92 dBm</a:t>
            </a:r>
          </a:p>
          <a:p>
            <a:pPr eaLnBrk="1" hangingPunct="1"/>
            <a:r>
              <a:rPr lang="en-US" smtClean="0"/>
              <a:t>So the SNR is 72 dBs</a:t>
            </a:r>
          </a:p>
          <a:p>
            <a:pPr eaLnBrk="1" hangingPunct="1"/>
            <a:r>
              <a:rPr lang="en-US" smtClean="0"/>
              <a:t>This transmission is on channel 48 at 5240 MHz</a:t>
            </a:r>
          </a:p>
          <a:p>
            <a:pPr eaLnBrk="1" hangingPunct="1"/>
            <a:r>
              <a:rPr lang="en-US" smtClean="0"/>
              <a:t>In the next frame the access point comes right back with Probe Response</a:t>
            </a:r>
          </a:p>
        </p:txBody>
      </p:sp>
      <p:sp>
        <p:nvSpPr>
          <p:cNvPr id="172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2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6340B4-5688-4720-A0C9-938AAD522516}" type="slidenum">
              <a:rPr lang="en-US" smtClean="0"/>
              <a:pPr eaLnBrk="1" hangingPunct="1"/>
              <a:t>166</a:t>
            </a:fld>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smtClean="0"/>
              <a:t>WPA Authentication</a:t>
            </a:r>
          </a:p>
        </p:txBody>
      </p:sp>
      <p:sp>
        <p:nvSpPr>
          <p:cNvPr id="173059" name="Content Placeholder 2"/>
          <p:cNvSpPr>
            <a:spLocks noGrp="1"/>
          </p:cNvSpPr>
          <p:nvPr>
            <p:ph idx="1"/>
          </p:nvPr>
        </p:nvSpPr>
        <p:spPr/>
        <p:txBody>
          <a:bodyPr/>
          <a:lstStyle/>
          <a:p>
            <a:pPr eaLnBrk="1" hangingPunct="1"/>
            <a:endParaRPr lang="en-US" smtClean="0"/>
          </a:p>
        </p:txBody>
      </p:sp>
      <p:sp>
        <p:nvSpPr>
          <p:cNvPr id="173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3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435C95-BCAC-4584-92F1-650E5B834CBB}" type="slidenum">
              <a:rPr lang="en-US" smtClean="0"/>
              <a:pPr eaLnBrk="1" hangingPunct="1"/>
              <a:t>167</a:t>
            </a:fld>
            <a:endParaRPr lang="en-US" smtClean="0"/>
          </a:p>
        </p:txBody>
      </p:sp>
      <p:pic>
        <p:nvPicPr>
          <p:cNvPr id="17306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43000" y="16002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pPr eaLnBrk="1" hangingPunct="1"/>
            <a:r>
              <a:rPr lang="en-US" smtClean="0"/>
              <a:t>WPA Authentication</a:t>
            </a:r>
          </a:p>
        </p:txBody>
      </p:sp>
      <p:sp>
        <p:nvSpPr>
          <p:cNvPr id="174083" name="Content Placeholder 2"/>
          <p:cNvSpPr>
            <a:spLocks noGrp="1"/>
          </p:cNvSpPr>
          <p:nvPr>
            <p:ph idx="1"/>
          </p:nvPr>
        </p:nvSpPr>
        <p:spPr/>
        <p:txBody>
          <a:bodyPr/>
          <a:lstStyle/>
          <a:p>
            <a:pPr eaLnBrk="1" hangingPunct="1"/>
            <a:r>
              <a:rPr lang="en-US" smtClean="0"/>
              <a:t>This signal is not quite as good at 54, 92, and 38</a:t>
            </a:r>
          </a:p>
          <a:p>
            <a:pPr eaLnBrk="1" hangingPunct="1"/>
            <a:r>
              <a:rPr lang="en-US" smtClean="0"/>
              <a:t>In the response the access point tells the client all it needs to know, such as</a:t>
            </a:r>
          </a:p>
          <a:p>
            <a:pPr lvl="1" eaLnBrk="1" hangingPunct="1"/>
            <a:r>
              <a:rPr lang="en-US" smtClean="0"/>
              <a:t>SSID of Chipps5GHz</a:t>
            </a:r>
          </a:p>
          <a:p>
            <a:pPr lvl="1" eaLnBrk="1" hangingPunct="1"/>
            <a:r>
              <a:rPr lang="en-US" smtClean="0"/>
              <a:t>Data rates up to 54 Mbps</a:t>
            </a:r>
          </a:p>
          <a:p>
            <a:pPr lvl="1" eaLnBrk="1" hangingPunct="1"/>
            <a:r>
              <a:rPr lang="en-US" smtClean="0"/>
              <a:t>Channel 48 is fine with it</a:t>
            </a:r>
          </a:p>
          <a:p>
            <a:pPr lvl="1" eaLnBrk="1" hangingPunct="1"/>
            <a:r>
              <a:rPr lang="en-US" smtClean="0"/>
              <a:t>Security is WPA using TKIP</a:t>
            </a:r>
          </a:p>
        </p:txBody>
      </p:sp>
      <p:sp>
        <p:nvSpPr>
          <p:cNvPr id="174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4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D2EB13-F896-4183-826F-A481AEED7E39}" type="slidenum">
              <a:rPr lang="en-US" smtClean="0"/>
              <a:pPr eaLnBrk="1" hangingPunct="1"/>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r>
              <a:rPr lang="en-US" smtClean="0"/>
              <a:t>WPA Authentication</a:t>
            </a:r>
          </a:p>
        </p:txBody>
      </p:sp>
      <p:sp>
        <p:nvSpPr>
          <p:cNvPr id="175107" name="Content Placeholder 2"/>
          <p:cNvSpPr>
            <a:spLocks noGrp="1"/>
          </p:cNvSpPr>
          <p:nvPr>
            <p:ph idx="1"/>
          </p:nvPr>
        </p:nvSpPr>
        <p:spPr/>
        <p:txBody>
          <a:bodyPr/>
          <a:lstStyle/>
          <a:p>
            <a:pPr eaLnBrk="1" hangingPunct="1"/>
            <a:endParaRPr lang="en-US" smtClean="0"/>
          </a:p>
        </p:txBody>
      </p:sp>
      <p:sp>
        <p:nvSpPr>
          <p:cNvPr id="175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5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06EF1D-8AC4-470F-ABA8-3B0192C7B30F}" type="slidenum">
              <a:rPr lang="en-US" smtClean="0"/>
              <a:pPr eaLnBrk="1" hangingPunct="1"/>
              <a:t>169</a:t>
            </a:fld>
            <a:endParaRPr lang="en-US" smtClean="0"/>
          </a:p>
        </p:txBody>
      </p:sp>
      <p:pic>
        <p:nvPicPr>
          <p:cNvPr id="175110"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219200" y="15748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AirPcap Adapter Setup</a:t>
            </a:r>
          </a:p>
        </p:txBody>
      </p:sp>
      <p:sp>
        <p:nvSpPr>
          <p:cNvPr id="19459" name="Content Placeholder 2"/>
          <p:cNvSpPr>
            <a:spLocks noGrp="1"/>
          </p:cNvSpPr>
          <p:nvPr>
            <p:ph idx="1"/>
          </p:nvPr>
        </p:nvSpPr>
        <p:spPr/>
        <p:txBody>
          <a:bodyPr/>
          <a:lstStyle/>
          <a:p>
            <a:pPr lvl="1" eaLnBrk="1" hangingPunct="1"/>
            <a:r>
              <a:rPr lang="en-US" smtClean="0"/>
              <a:t>The ieee80211_radiotap definitions provide a device-independent bpf(4) attachment for the capture of information about 802.11 traffic which is not part of the 802.11 frame structure</a:t>
            </a:r>
          </a:p>
          <a:p>
            <a:pPr eaLnBrk="1" hangingPunct="1"/>
            <a:r>
              <a:rPr lang="en-US" smtClean="0"/>
              <a:t>For example as mentioned above</a:t>
            </a:r>
          </a:p>
          <a:p>
            <a:pPr lvl="1" eaLnBrk="1" hangingPunct="1"/>
            <a:r>
              <a:rPr lang="en-US" smtClean="0"/>
              <a:t>Transmit rate, signal power, signal quality, channel</a:t>
            </a:r>
          </a:p>
          <a:p>
            <a:pPr eaLnBrk="1" hangingPunct="1"/>
            <a:r>
              <a:rPr lang="en-US" smtClean="0"/>
              <a:t>The PPI information is defined as</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C41F35-7BFA-4DF0-92E6-FF6F6EC71ED1}"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pPr eaLnBrk="1" hangingPunct="1"/>
            <a:r>
              <a:rPr lang="en-US" smtClean="0"/>
              <a:t>WPA Authentication</a:t>
            </a:r>
          </a:p>
        </p:txBody>
      </p:sp>
      <p:sp>
        <p:nvSpPr>
          <p:cNvPr id="176131" name="Content Placeholder 2"/>
          <p:cNvSpPr>
            <a:spLocks noGrp="1"/>
          </p:cNvSpPr>
          <p:nvPr>
            <p:ph idx="1"/>
          </p:nvPr>
        </p:nvSpPr>
        <p:spPr/>
        <p:txBody>
          <a:bodyPr/>
          <a:lstStyle/>
          <a:p>
            <a:pPr eaLnBrk="1" hangingPunct="1"/>
            <a:r>
              <a:rPr lang="en-US" smtClean="0"/>
              <a:t>The client ACKs the Probe Response in frame 668</a:t>
            </a:r>
          </a:p>
          <a:p>
            <a:pPr eaLnBrk="1" hangingPunct="1"/>
            <a:r>
              <a:rPr lang="en-US" smtClean="0"/>
              <a:t>Select frame 703</a:t>
            </a:r>
          </a:p>
          <a:p>
            <a:pPr eaLnBrk="1" hangingPunct="1"/>
            <a:r>
              <a:rPr lang="en-US" smtClean="0"/>
              <a:t>The client says let’s connect up by sending an Authentication frame</a:t>
            </a:r>
          </a:p>
          <a:p>
            <a:pPr eaLnBrk="1" hangingPunct="1"/>
            <a:r>
              <a:rPr lang="en-US" smtClean="0"/>
              <a:t>The access point ACKs that in frame 704</a:t>
            </a:r>
          </a:p>
          <a:p>
            <a:pPr eaLnBrk="1" hangingPunct="1"/>
            <a:r>
              <a:rPr lang="en-US" smtClean="0"/>
              <a:t>Next the access point sends back its Authentication frame in frame 705</a:t>
            </a:r>
          </a:p>
        </p:txBody>
      </p:sp>
      <p:sp>
        <p:nvSpPr>
          <p:cNvPr id="176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6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EC81D7-5C1E-474C-8640-24CF060CBC03}" type="slidenum">
              <a:rPr lang="en-US" smtClean="0"/>
              <a:pPr eaLnBrk="1" hangingPunct="1"/>
              <a:t>170</a:t>
            </a:fld>
            <a:endParaRPr lang="en-US"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smtClean="0"/>
              <a:t>WPA Authentication</a:t>
            </a:r>
          </a:p>
        </p:txBody>
      </p:sp>
      <p:sp>
        <p:nvSpPr>
          <p:cNvPr id="177155" name="Content Placeholder 2"/>
          <p:cNvSpPr>
            <a:spLocks noGrp="1"/>
          </p:cNvSpPr>
          <p:nvPr>
            <p:ph idx="1"/>
          </p:nvPr>
        </p:nvSpPr>
        <p:spPr/>
        <p:txBody>
          <a:bodyPr/>
          <a:lstStyle/>
          <a:p>
            <a:pPr eaLnBrk="1" hangingPunct="1"/>
            <a:r>
              <a:rPr lang="en-US" smtClean="0"/>
              <a:t>The client ACKs it</a:t>
            </a:r>
          </a:p>
        </p:txBody>
      </p:sp>
      <p:sp>
        <p:nvSpPr>
          <p:cNvPr id="177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7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000DFE-2D2F-4D81-99F1-1F834D33B5A4}" type="slidenum">
              <a:rPr lang="en-US" smtClean="0"/>
              <a:pPr eaLnBrk="1" hangingPunct="1"/>
              <a:t>171</a:t>
            </a:fld>
            <a:endParaRPr lang="en-US"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smtClean="0"/>
              <a:t>WPA Authentication</a:t>
            </a:r>
          </a:p>
        </p:txBody>
      </p:sp>
      <p:sp>
        <p:nvSpPr>
          <p:cNvPr id="178179" name="Content Placeholder 2"/>
          <p:cNvSpPr>
            <a:spLocks noGrp="1"/>
          </p:cNvSpPr>
          <p:nvPr>
            <p:ph idx="1"/>
          </p:nvPr>
        </p:nvSpPr>
        <p:spPr/>
        <p:txBody>
          <a:bodyPr/>
          <a:lstStyle/>
          <a:p>
            <a:pPr eaLnBrk="1" hangingPunct="1"/>
            <a:endParaRPr lang="en-US" smtClean="0"/>
          </a:p>
        </p:txBody>
      </p:sp>
      <p:sp>
        <p:nvSpPr>
          <p:cNvPr id="178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8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CBE6D3-6934-4C87-ABAF-0CEB5B1F7648}" type="slidenum">
              <a:rPr lang="en-US" smtClean="0"/>
              <a:pPr eaLnBrk="1" hangingPunct="1"/>
              <a:t>172</a:t>
            </a:fld>
            <a:endParaRPr lang="en-US" smtClean="0"/>
          </a:p>
        </p:txBody>
      </p:sp>
      <p:pic>
        <p:nvPicPr>
          <p:cNvPr id="178182"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95388" y="1600200"/>
            <a:ext cx="67294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eaLnBrk="1" hangingPunct="1"/>
            <a:r>
              <a:rPr lang="en-US" smtClean="0"/>
              <a:t>WPA Authentication</a:t>
            </a:r>
          </a:p>
        </p:txBody>
      </p:sp>
      <p:sp>
        <p:nvSpPr>
          <p:cNvPr id="179203" name="Content Placeholder 2"/>
          <p:cNvSpPr>
            <a:spLocks noGrp="1"/>
          </p:cNvSpPr>
          <p:nvPr>
            <p:ph idx="1"/>
          </p:nvPr>
        </p:nvSpPr>
        <p:spPr/>
        <p:txBody>
          <a:bodyPr/>
          <a:lstStyle/>
          <a:p>
            <a:pPr eaLnBrk="1" hangingPunct="1"/>
            <a:endParaRPr lang="en-US" smtClean="0"/>
          </a:p>
        </p:txBody>
      </p:sp>
      <p:sp>
        <p:nvSpPr>
          <p:cNvPr id="179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9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683D4C-3010-4F3D-A2BB-5E52A5EE208B}" type="slidenum">
              <a:rPr lang="en-US" smtClean="0"/>
              <a:pPr eaLnBrk="1" hangingPunct="1"/>
              <a:t>173</a:t>
            </a:fld>
            <a:endParaRPr lang="en-US" smtClean="0"/>
          </a:p>
        </p:txBody>
      </p:sp>
      <p:pic>
        <p:nvPicPr>
          <p:cNvPr id="17920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eaLnBrk="1" hangingPunct="1"/>
            <a:r>
              <a:rPr lang="en-US" smtClean="0"/>
              <a:t>WPA Authentication</a:t>
            </a:r>
          </a:p>
        </p:txBody>
      </p:sp>
      <p:sp>
        <p:nvSpPr>
          <p:cNvPr id="180227" name="Content Placeholder 2"/>
          <p:cNvSpPr>
            <a:spLocks noGrp="1"/>
          </p:cNvSpPr>
          <p:nvPr>
            <p:ph idx="1"/>
          </p:nvPr>
        </p:nvSpPr>
        <p:spPr/>
        <p:txBody>
          <a:bodyPr/>
          <a:lstStyle/>
          <a:p>
            <a:pPr eaLnBrk="1" hangingPunct="1"/>
            <a:r>
              <a:rPr lang="en-US" smtClean="0"/>
              <a:t>Select frame 707</a:t>
            </a:r>
          </a:p>
          <a:p>
            <a:pPr eaLnBrk="1" hangingPunct="1"/>
            <a:r>
              <a:rPr lang="en-US" smtClean="0"/>
              <a:t>The client now says let’s Associate</a:t>
            </a:r>
          </a:p>
          <a:p>
            <a:pPr eaLnBrk="1" hangingPunct="1"/>
            <a:r>
              <a:rPr lang="en-US" smtClean="0"/>
              <a:t>I can speak WPA-PSK using TKIP</a:t>
            </a:r>
          </a:p>
          <a:p>
            <a:pPr eaLnBrk="1" hangingPunct="1"/>
            <a:r>
              <a:rPr lang="en-US" smtClean="0"/>
              <a:t>The access point ACKs that</a:t>
            </a:r>
          </a:p>
        </p:txBody>
      </p:sp>
      <p:sp>
        <p:nvSpPr>
          <p:cNvPr id="180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0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DD167-3105-4A7B-960B-7BEA49511A14}" type="slidenum">
              <a:rPr lang="en-US" smtClean="0"/>
              <a:pPr eaLnBrk="1" hangingPunct="1"/>
              <a:t>174</a:t>
            </a:fld>
            <a:endParaRPr lang="en-US"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eaLnBrk="1" hangingPunct="1"/>
            <a:r>
              <a:rPr lang="en-US" smtClean="0"/>
              <a:t>WPA Authentication</a:t>
            </a:r>
          </a:p>
        </p:txBody>
      </p:sp>
      <p:sp>
        <p:nvSpPr>
          <p:cNvPr id="181251" name="Content Placeholder 2"/>
          <p:cNvSpPr>
            <a:spLocks noGrp="1"/>
          </p:cNvSpPr>
          <p:nvPr>
            <p:ph idx="1"/>
          </p:nvPr>
        </p:nvSpPr>
        <p:spPr/>
        <p:txBody>
          <a:bodyPr/>
          <a:lstStyle/>
          <a:p>
            <a:pPr eaLnBrk="1" hangingPunct="1"/>
            <a:endParaRPr lang="en-US" smtClean="0"/>
          </a:p>
        </p:txBody>
      </p:sp>
      <p:sp>
        <p:nvSpPr>
          <p:cNvPr id="181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1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DAC811-EC81-45F5-8542-F53098AF0C9F}" type="slidenum">
              <a:rPr lang="en-US" smtClean="0"/>
              <a:pPr eaLnBrk="1" hangingPunct="1"/>
              <a:t>175</a:t>
            </a:fld>
            <a:endParaRPr lang="en-US" smtClean="0"/>
          </a:p>
        </p:txBody>
      </p:sp>
      <p:pic>
        <p:nvPicPr>
          <p:cNvPr id="181254"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219200" y="16002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pPr eaLnBrk="1" hangingPunct="1"/>
            <a:r>
              <a:rPr lang="en-US" smtClean="0"/>
              <a:t>WPA Authentication</a:t>
            </a:r>
          </a:p>
        </p:txBody>
      </p:sp>
      <p:sp>
        <p:nvSpPr>
          <p:cNvPr id="182275" name="Content Placeholder 2"/>
          <p:cNvSpPr>
            <a:spLocks noGrp="1"/>
          </p:cNvSpPr>
          <p:nvPr>
            <p:ph idx="1"/>
          </p:nvPr>
        </p:nvSpPr>
        <p:spPr/>
        <p:txBody>
          <a:bodyPr/>
          <a:lstStyle/>
          <a:p>
            <a:pPr eaLnBrk="1" hangingPunct="1"/>
            <a:r>
              <a:rPr lang="en-US" smtClean="0"/>
              <a:t>Select frame 709</a:t>
            </a:r>
          </a:p>
          <a:p>
            <a:pPr eaLnBrk="1" hangingPunct="1"/>
            <a:r>
              <a:rPr lang="en-US" smtClean="0"/>
              <a:t>In the data section the client sends the PSK</a:t>
            </a:r>
          </a:p>
          <a:p>
            <a:pPr eaLnBrk="1" hangingPunct="1"/>
            <a:r>
              <a:rPr lang="en-US" smtClean="0"/>
              <a:t>Select frame 710</a:t>
            </a:r>
          </a:p>
          <a:p>
            <a:pPr eaLnBrk="1" hangingPunct="1"/>
            <a:r>
              <a:rPr lang="en-US" smtClean="0"/>
              <a:t>The access point says fine</a:t>
            </a:r>
          </a:p>
          <a:p>
            <a:pPr eaLnBrk="1" hangingPunct="1"/>
            <a:r>
              <a:rPr lang="en-US" smtClean="0"/>
              <a:t>In frame 711 the client ACKs that</a:t>
            </a:r>
          </a:p>
        </p:txBody>
      </p:sp>
      <p:sp>
        <p:nvSpPr>
          <p:cNvPr id="182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2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76E38A-2B3B-44CA-94F8-C1D4D94EA9B7}" type="slidenum">
              <a:rPr lang="en-US" smtClean="0"/>
              <a:pPr eaLnBrk="1" hangingPunct="1"/>
              <a:t>176</a:t>
            </a:fld>
            <a:endParaRPr lang="en-US"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smtClean="0"/>
              <a:t>WPA Authentication</a:t>
            </a:r>
          </a:p>
        </p:txBody>
      </p:sp>
      <p:sp>
        <p:nvSpPr>
          <p:cNvPr id="183299" name="Content Placeholder 2"/>
          <p:cNvSpPr>
            <a:spLocks noGrp="1"/>
          </p:cNvSpPr>
          <p:nvPr>
            <p:ph idx="1"/>
          </p:nvPr>
        </p:nvSpPr>
        <p:spPr/>
        <p:txBody>
          <a:bodyPr/>
          <a:lstStyle/>
          <a:p>
            <a:pPr eaLnBrk="1" hangingPunct="1"/>
            <a:endParaRPr lang="en-US" smtClean="0"/>
          </a:p>
        </p:txBody>
      </p:sp>
      <p:sp>
        <p:nvSpPr>
          <p:cNvPr id="183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3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8D1DDA-F9D3-4050-A797-DF1AE08598F3}" type="slidenum">
              <a:rPr lang="en-US" smtClean="0"/>
              <a:pPr eaLnBrk="1" hangingPunct="1"/>
              <a:t>177</a:t>
            </a:fld>
            <a:endParaRPr lang="en-US" smtClean="0"/>
          </a:p>
        </p:txBody>
      </p:sp>
      <p:pic>
        <p:nvPicPr>
          <p:cNvPr id="183302"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43000" y="1600200"/>
            <a:ext cx="6729413"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smtClean="0"/>
              <a:t>WPA Authentication</a:t>
            </a:r>
          </a:p>
        </p:txBody>
      </p:sp>
      <p:sp>
        <p:nvSpPr>
          <p:cNvPr id="184323" name="Content Placeholder 2"/>
          <p:cNvSpPr>
            <a:spLocks noGrp="1"/>
          </p:cNvSpPr>
          <p:nvPr>
            <p:ph idx="1"/>
          </p:nvPr>
        </p:nvSpPr>
        <p:spPr/>
        <p:txBody>
          <a:bodyPr/>
          <a:lstStyle/>
          <a:p>
            <a:pPr eaLnBrk="1" hangingPunct="1"/>
            <a:endParaRPr lang="en-US" smtClean="0"/>
          </a:p>
        </p:txBody>
      </p:sp>
      <p:sp>
        <p:nvSpPr>
          <p:cNvPr id="184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4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CDC697-057F-4079-9601-67A338474CB8}" type="slidenum">
              <a:rPr lang="en-US" smtClean="0"/>
              <a:pPr eaLnBrk="1" hangingPunct="1"/>
              <a:t>178</a:t>
            </a:fld>
            <a:endParaRPr lang="en-US" smtClean="0"/>
          </a:p>
        </p:txBody>
      </p:sp>
      <p:pic>
        <p:nvPicPr>
          <p:cNvPr id="18432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smtClean="0"/>
              <a:t>WPA Authentication</a:t>
            </a:r>
          </a:p>
        </p:txBody>
      </p:sp>
      <p:sp>
        <p:nvSpPr>
          <p:cNvPr id="185347" name="Content Placeholder 2"/>
          <p:cNvSpPr>
            <a:spLocks noGrp="1"/>
          </p:cNvSpPr>
          <p:nvPr>
            <p:ph idx="1"/>
          </p:nvPr>
        </p:nvSpPr>
        <p:spPr/>
        <p:txBody>
          <a:bodyPr/>
          <a:lstStyle/>
          <a:p>
            <a:pPr eaLnBrk="1" hangingPunct="1"/>
            <a:r>
              <a:rPr lang="en-US" smtClean="0"/>
              <a:t>Now WPA begins the four way handshake as they exchange keys in frames 712 to 720</a:t>
            </a:r>
          </a:p>
        </p:txBody>
      </p:sp>
      <p:sp>
        <p:nvSpPr>
          <p:cNvPr id="185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5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E965C0-5AF6-4EE2-9638-86077F915A91}" type="slidenum">
              <a:rPr lang="en-US" smtClean="0"/>
              <a:pPr eaLnBrk="1" hangingPunct="1"/>
              <a:t>179</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AirPcap Adapter Setup</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When capturing live network data, it is often useful to collect out-of-band information and provide it along with in-band packet data</a:t>
            </a:r>
          </a:p>
          <a:p>
            <a:pPr lvl="1" eaLnBrk="1" hangingPunct="1">
              <a:defRPr/>
            </a:pPr>
            <a:r>
              <a:rPr lang="en-US" dirty="0" smtClean="0">
                <a:ea typeface="+mn-ea"/>
                <a:cs typeface="+mn-cs"/>
              </a:rPr>
              <a:t>The traditional method of doing this is to prefix each PDU with a meta-information header (often called a pseudoheader)</a:t>
            </a:r>
          </a:p>
          <a:p>
            <a:pPr lvl="1" eaLnBrk="1" hangingPunct="1">
              <a:defRPr/>
            </a:pPr>
            <a:r>
              <a:rPr lang="en-US" dirty="0" smtClean="0">
                <a:ea typeface="+mn-ea"/>
                <a:cs typeface="+mn-cs"/>
              </a:rPr>
              <a:t>Current implementations include such information as 802.11 radio information, access server user IDs, and point-to-point link direction</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CDF736-62F8-4E6B-AE41-1A2C3A734FF1}"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pPr eaLnBrk="1" hangingPunct="1"/>
            <a:r>
              <a:rPr lang="en-US" smtClean="0"/>
              <a:t>WPA Authentication</a:t>
            </a:r>
          </a:p>
        </p:txBody>
      </p:sp>
      <p:sp>
        <p:nvSpPr>
          <p:cNvPr id="186371" name="Content Placeholder 2"/>
          <p:cNvSpPr>
            <a:spLocks noGrp="1"/>
          </p:cNvSpPr>
          <p:nvPr>
            <p:ph idx="1"/>
          </p:nvPr>
        </p:nvSpPr>
        <p:spPr/>
        <p:txBody>
          <a:bodyPr/>
          <a:lstStyle/>
          <a:p>
            <a:pPr eaLnBrk="1" hangingPunct="1"/>
            <a:endParaRPr lang="en-US" smtClean="0"/>
          </a:p>
        </p:txBody>
      </p:sp>
      <p:sp>
        <p:nvSpPr>
          <p:cNvPr id="186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6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532177-3A0D-4A8B-BA18-4FBDC7FE76C7}" type="slidenum">
              <a:rPr lang="en-US" smtClean="0"/>
              <a:pPr eaLnBrk="1" hangingPunct="1"/>
              <a:t>180</a:t>
            </a:fld>
            <a:endParaRPr lang="en-US" smtClean="0"/>
          </a:p>
        </p:txBody>
      </p:sp>
      <p:pic>
        <p:nvPicPr>
          <p:cNvPr id="186374"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smtClean="0"/>
              <a:t>WPA Authentication</a:t>
            </a:r>
          </a:p>
        </p:txBody>
      </p:sp>
      <p:sp>
        <p:nvSpPr>
          <p:cNvPr id="187395" name="Content Placeholder 2"/>
          <p:cNvSpPr>
            <a:spLocks noGrp="1"/>
          </p:cNvSpPr>
          <p:nvPr>
            <p:ph idx="1"/>
          </p:nvPr>
        </p:nvSpPr>
        <p:spPr/>
        <p:txBody>
          <a:bodyPr/>
          <a:lstStyle/>
          <a:p>
            <a:pPr eaLnBrk="1" hangingPunct="1"/>
            <a:endParaRPr lang="en-US" smtClean="0"/>
          </a:p>
        </p:txBody>
      </p:sp>
      <p:sp>
        <p:nvSpPr>
          <p:cNvPr id="187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73FE71-5CD8-490C-B98C-1F34E97F2704}" type="slidenum">
              <a:rPr lang="en-US" smtClean="0"/>
              <a:pPr eaLnBrk="1" hangingPunct="1"/>
              <a:t>181</a:t>
            </a:fld>
            <a:endParaRPr lang="en-US" smtClean="0"/>
          </a:p>
        </p:txBody>
      </p:sp>
      <p:pic>
        <p:nvPicPr>
          <p:cNvPr id="187398"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219200" y="1600200"/>
            <a:ext cx="6729413"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smtClean="0"/>
              <a:t>WPA Authentication</a:t>
            </a:r>
          </a:p>
        </p:txBody>
      </p:sp>
      <p:sp>
        <p:nvSpPr>
          <p:cNvPr id="188419" name="Content Placeholder 2"/>
          <p:cNvSpPr>
            <a:spLocks noGrp="1"/>
          </p:cNvSpPr>
          <p:nvPr>
            <p:ph idx="1"/>
          </p:nvPr>
        </p:nvSpPr>
        <p:spPr/>
        <p:txBody>
          <a:bodyPr/>
          <a:lstStyle/>
          <a:p>
            <a:pPr eaLnBrk="1" hangingPunct="1"/>
            <a:endParaRPr lang="en-US" smtClean="0"/>
          </a:p>
        </p:txBody>
      </p:sp>
      <p:sp>
        <p:nvSpPr>
          <p:cNvPr id="188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4601EC-87A2-4D0D-9759-B97325739289}" type="slidenum">
              <a:rPr lang="en-US" smtClean="0"/>
              <a:pPr eaLnBrk="1" hangingPunct="1"/>
              <a:t>182</a:t>
            </a:fld>
            <a:endParaRPr lang="en-US" smtClean="0"/>
          </a:p>
        </p:txBody>
      </p:sp>
      <p:pic>
        <p:nvPicPr>
          <p:cNvPr id="18842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eaLnBrk="1" hangingPunct="1"/>
            <a:r>
              <a:rPr lang="en-US" smtClean="0"/>
              <a:t>WPA Authentication</a:t>
            </a:r>
          </a:p>
        </p:txBody>
      </p:sp>
      <p:sp>
        <p:nvSpPr>
          <p:cNvPr id="189443" name="Content Placeholder 2"/>
          <p:cNvSpPr>
            <a:spLocks noGrp="1"/>
          </p:cNvSpPr>
          <p:nvPr>
            <p:ph idx="1"/>
          </p:nvPr>
        </p:nvSpPr>
        <p:spPr/>
        <p:txBody>
          <a:bodyPr/>
          <a:lstStyle/>
          <a:p>
            <a:pPr eaLnBrk="1" hangingPunct="1"/>
            <a:endParaRPr lang="en-US" smtClean="0"/>
          </a:p>
        </p:txBody>
      </p:sp>
      <p:sp>
        <p:nvSpPr>
          <p:cNvPr id="189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9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6ED97E-A00F-4096-A717-7F3D4D466C77}" type="slidenum">
              <a:rPr lang="en-US" smtClean="0"/>
              <a:pPr eaLnBrk="1" hangingPunct="1"/>
              <a:t>183</a:t>
            </a:fld>
            <a:endParaRPr lang="en-US" smtClean="0"/>
          </a:p>
        </p:txBody>
      </p:sp>
      <p:pic>
        <p:nvPicPr>
          <p:cNvPr id="18944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pPr eaLnBrk="1" hangingPunct="1"/>
            <a:r>
              <a:rPr lang="en-US" smtClean="0"/>
              <a:t>WPA Authentication</a:t>
            </a:r>
          </a:p>
        </p:txBody>
      </p:sp>
      <p:sp>
        <p:nvSpPr>
          <p:cNvPr id="190467" name="Content Placeholder 2"/>
          <p:cNvSpPr>
            <a:spLocks noGrp="1"/>
          </p:cNvSpPr>
          <p:nvPr>
            <p:ph idx="1"/>
          </p:nvPr>
        </p:nvSpPr>
        <p:spPr/>
        <p:txBody>
          <a:bodyPr/>
          <a:lstStyle/>
          <a:p>
            <a:pPr eaLnBrk="1" hangingPunct="1"/>
            <a:r>
              <a:rPr lang="en-US" smtClean="0"/>
              <a:t>You can isolate this handshake by entering</a:t>
            </a:r>
          </a:p>
          <a:p>
            <a:pPr lvl="1" eaLnBrk="1" hangingPunct="1"/>
            <a:r>
              <a:rPr lang="en-US" smtClean="0"/>
              <a:t>eapol</a:t>
            </a:r>
          </a:p>
          <a:p>
            <a:pPr eaLnBrk="1" hangingPunct="1"/>
            <a:r>
              <a:rPr lang="en-US" smtClean="0"/>
              <a:t>In the display filter field</a:t>
            </a:r>
          </a:p>
        </p:txBody>
      </p:sp>
      <p:sp>
        <p:nvSpPr>
          <p:cNvPr id="190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0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14DD6B-194E-419B-B052-47076B92E52D}" type="slidenum">
              <a:rPr lang="en-US" smtClean="0"/>
              <a:pPr eaLnBrk="1" hangingPunct="1"/>
              <a:t>184</a:t>
            </a:fld>
            <a:endParaRPr lang="en-US"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smtClean="0"/>
              <a:t>WPA Authentication</a:t>
            </a:r>
          </a:p>
        </p:txBody>
      </p:sp>
      <p:sp>
        <p:nvSpPr>
          <p:cNvPr id="191491" name="Content Placeholder 2"/>
          <p:cNvSpPr>
            <a:spLocks noGrp="1"/>
          </p:cNvSpPr>
          <p:nvPr>
            <p:ph idx="1"/>
          </p:nvPr>
        </p:nvSpPr>
        <p:spPr/>
        <p:txBody>
          <a:bodyPr/>
          <a:lstStyle/>
          <a:p>
            <a:pPr eaLnBrk="1" hangingPunct="1"/>
            <a:endParaRPr lang="en-US" smtClean="0"/>
          </a:p>
        </p:txBody>
      </p:sp>
      <p:sp>
        <p:nvSpPr>
          <p:cNvPr id="191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8956D-9975-4E36-93B2-6CD78598CEB0}" type="slidenum">
              <a:rPr lang="en-US" smtClean="0"/>
              <a:pPr eaLnBrk="1" hangingPunct="1"/>
              <a:t>185</a:t>
            </a:fld>
            <a:endParaRPr lang="en-US" smtClean="0"/>
          </a:p>
        </p:txBody>
      </p:sp>
      <p:pic>
        <p:nvPicPr>
          <p:cNvPr id="191494"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219200" y="15748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smtClean="0"/>
              <a:t>WPA Authentication</a:t>
            </a:r>
          </a:p>
        </p:txBody>
      </p:sp>
      <p:sp>
        <p:nvSpPr>
          <p:cNvPr id="192515" name="Content Placeholder 2"/>
          <p:cNvSpPr>
            <a:spLocks noGrp="1"/>
          </p:cNvSpPr>
          <p:nvPr>
            <p:ph idx="1"/>
          </p:nvPr>
        </p:nvSpPr>
        <p:spPr/>
        <p:txBody>
          <a:bodyPr/>
          <a:lstStyle/>
          <a:p>
            <a:pPr eaLnBrk="1" hangingPunct="1"/>
            <a:r>
              <a:rPr lang="en-US" smtClean="0"/>
              <a:t>Now the client has authenticated and associated with the access point</a:t>
            </a:r>
          </a:p>
          <a:p>
            <a:pPr eaLnBrk="1" hangingPunct="1"/>
            <a:r>
              <a:rPr lang="en-US" smtClean="0"/>
              <a:t>So data transmission can commence as we see in frame 721</a:t>
            </a:r>
          </a:p>
        </p:txBody>
      </p:sp>
      <p:sp>
        <p:nvSpPr>
          <p:cNvPr id="192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962AF6-1828-41D3-96B4-FF576A668DA1}" type="slidenum">
              <a:rPr lang="en-US" smtClean="0"/>
              <a:pPr eaLnBrk="1" hangingPunct="1"/>
              <a:t>186</a:t>
            </a:fld>
            <a:endParaRPr lang="en-US"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smtClean="0"/>
              <a:t>WPA Authentication</a:t>
            </a:r>
          </a:p>
        </p:txBody>
      </p:sp>
      <p:sp>
        <p:nvSpPr>
          <p:cNvPr id="193539" name="Content Placeholder 2"/>
          <p:cNvSpPr>
            <a:spLocks noGrp="1"/>
          </p:cNvSpPr>
          <p:nvPr>
            <p:ph idx="1"/>
          </p:nvPr>
        </p:nvSpPr>
        <p:spPr/>
        <p:txBody>
          <a:bodyPr/>
          <a:lstStyle/>
          <a:p>
            <a:pPr eaLnBrk="1" hangingPunct="1"/>
            <a:endParaRPr lang="en-US" smtClean="0"/>
          </a:p>
        </p:txBody>
      </p:sp>
      <p:sp>
        <p:nvSpPr>
          <p:cNvPr id="193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A3C33E-452E-477C-AF8E-FD0628C60AC1}" type="slidenum">
              <a:rPr lang="en-US" smtClean="0"/>
              <a:pPr eaLnBrk="1" hangingPunct="1"/>
              <a:t>187</a:t>
            </a:fld>
            <a:endParaRPr lang="en-US" smtClean="0"/>
          </a:p>
        </p:txBody>
      </p:sp>
      <p:pic>
        <p:nvPicPr>
          <p:cNvPr id="19354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eaLnBrk="1" hangingPunct="1"/>
            <a:r>
              <a:rPr lang="en-US" smtClean="0"/>
              <a:t>WPA2 Authentication</a:t>
            </a:r>
          </a:p>
        </p:txBody>
      </p:sp>
      <p:sp>
        <p:nvSpPr>
          <p:cNvPr id="3" name="Content Placeholder 2"/>
          <p:cNvSpPr>
            <a:spLocks noGrp="1"/>
          </p:cNvSpPr>
          <p:nvPr>
            <p:ph idx="1"/>
          </p:nvPr>
        </p:nvSpPr>
        <p:spPr/>
        <p:txBody>
          <a:bodyPr/>
          <a:lstStyle/>
          <a:p>
            <a:pPr eaLnBrk="1" hangingPunct="1">
              <a:defRPr/>
            </a:pPr>
            <a:r>
              <a:rPr lang="en-US" dirty="0" smtClean="0"/>
              <a:t>Now let’s look at a successful WPA2-PSK authentication using AES</a:t>
            </a:r>
          </a:p>
          <a:p>
            <a:pPr eaLnBrk="1" hangingPunct="1">
              <a:defRPr/>
            </a:pPr>
            <a:r>
              <a:rPr lang="en-US" dirty="0" smtClean="0"/>
              <a:t>Download and open this file</a:t>
            </a:r>
          </a:p>
          <a:p>
            <a:pPr lvl="1" eaLnBrk="1" hangingPunct="1">
              <a:defRPr/>
            </a:pPr>
            <a:r>
              <a:rPr lang="en-US" dirty="0" smtClean="0">
                <a:ea typeface="+mn-ea"/>
                <a:cs typeface="+mn-cs"/>
              </a:rPr>
              <a:t>WPA2-PSK-AES.pcap</a:t>
            </a:r>
            <a:endParaRPr lang="en-US" dirty="0" smtClean="0"/>
          </a:p>
          <a:p>
            <a:pPr eaLnBrk="1" hangingPunct="1">
              <a:defRPr/>
            </a:pPr>
            <a:r>
              <a:rPr lang="en-US" dirty="0" smtClean="0"/>
              <a:t>Select frame 366</a:t>
            </a:r>
          </a:p>
        </p:txBody>
      </p:sp>
      <p:sp>
        <p:nvSpPr>
          <p:cNvPr id="194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4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B6D97E-B9E6-451F-8726-6179CDE7F85C}" type="slidenum">
              <a:rPr lang="en-US" smtClean="0"/>
              <a:pPr eaLnBrk="1" hangingPunct="1"/>
              <a:t>188</a:t>
            </a:fld>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eaLnBrk="1" hangingPunct="1"/>
            <a:r>
              <a:rPr lang="en-US" smtClean="0"/>
              <a:t>WPA2 Authentication</a:t>
            </a:r>
          </a:p>
        </p:txBody>
      </p:sp>
      <p:sp>
        <p:nvSpPr>
          <p:cNvPr id="195587" name="Content Placeholder 2"/>
          <p:cNvSpPr>
            <a:spLocks noGrp="1"/>
          </p:cNvSpPr>
          <p:nvPr>
            <p:ph idx="1"/>
          </p:nvPr>
        </p:nvSpPr>
        <p:spPr/>
        <p:txBody>
          <a:bodyPr/>
          <a:lstStyle/>
          <a:p>
            <a:pPr eaLnBrk="1" hangingPunct="1"/>
            <a:r>
              <a:rPr lang="en-US" smtClean="0"/>
              <a:t>Here we see the access point busily beaconing away</a:t>
            </a:r>
          </a:p>
          <a:p>
            <a:pPr eaLnBrk="1" hangingPunct="1"/>
            <a:r>
              <a:rPr lang="en-US" smtClean="0"/>
              <a:t>Then below the authentication and association process begins</a:t>
            </a:r>
          </a:p>
        </p:txBody>
      </p:sp>
      <p:sp>
        <p:nvSpPr>
          <p:cNvPr id="195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5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E5F1A-84F5-4D4F-BD29-498FEFE9B9EC}" type="slidenum">
              <a:rPr lang="en-US" smtClean="0"/>
              <a:pPr eaLnBrk="1" hangingPunct="1"/>
              <a:t>189</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AirPcap Adapter Setup</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The Per-Packet Information (PPI) Header is a general and extensible meta-information header format originally developed to provide 802.11n radio information, but can handle other information as well</a:t>
            </a:r>
          </a:p>
          <a:p>
            <a:pPr lvl="1" eaLnBrk="1" hangingPunct="1">
              <a:defRPr/>
            </a:pPr>
            <a:r>
              <a:rPr lang="en-US" dirty="0" smtClean="0">
                <a:ea typeface="+mn-ea"/>
                <a:cs typeface="+mn-cs"/>
              </a:rPr>
              <a:t>PPI is intended to supplement individual packets received from a hardware or software engine with interesting data in a light-weight fashion</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A942A-8016-4811-A501-FA707B4407F8}"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pPr eaLnBrk="1" hangingPunct="1"/>
            <a:r>
              <a:rPr lang="en-US" smtClean="0"/>
              <a:t>WPA2 Authentication</a:t>
            </a:r>
          </a:p>
        </p:txBody>
      </p:sp>
      <p:sp>
        <p:nvSpPr>
          <p:cNvPr id="196611" name="Content Placeholder 2"/>
          <p:cNvSpPr>
            <a:spLocks noGrp="1"/>
          </p:cNvSpPr>
          <p:nvPr>
            <p:ph idx="1"/>
          </p:nvPr>
        </p:nvSpPr>
        <p:spPr/>
        <p:txBody>
          <a:bodyPr/>
          <a:lstStyle/>
          <a:p>
            <a:pPr eaLnBrk="1" hangingPunct="1"/>
            <a:endParaRPr lang="en-US" smtClean="0"/>
          </a:p>
        </p:txBody>
      </p:sp>
      <p:sp>
        <p:nvSpPr>
          <p:cNvPr id="196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6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F2F6DB-1083-4307-BD2C-304428026448}" type="slidenum">
              <a:rPr lang="en-US" smtClean="0"/>
              <a:pPr eaLnBrk="1" hangingPunct="1"/>
              <a:t>190</a:t>
            </a:fld>
            <a:endParaRPr lang="en-US" smtClean="0"/>
          </a:p>
        </p:txBody>
      </p:sp>
      <p:pic>
        <p:nvPicPr>
          <p:cNvPr id="196614"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43000" y="1627188"/>
            <a:ext cx="6729413"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smtClean="0"/>
              <a:t>WPA2 Authentication</a:t>
            </a:r>
          </a:p>
        </p:txBody>
      </p:sp>
      <p:sp>
        <p:nvSpPr>
          <p:cNvPr id="197635" name="Content Placeholder 2"/>
          <p:cNvSpPr>
            <a:spLocks noGrp="1"/>
          </p:cNvSpPr>
          <p:nvPr>
            <p:ph idx="1"/>
          </p:nvPr>
        </p:nvSpPr>
        <p:spPr/>
        <p:txBody>
          <a:bodyPr/>
          <a:lstStyle/>
          <a:p>
            <a:pPr eaLnBrk="1" hangingPunct="1"/>
            <a:r>
              <a:rPr lang="en-US" smtClean="0"/>
              <a:t>Select frame 371</a:t>
            </a:r>
          </a:p>
          <a:p>
            <a:pPr eaLnBrk="1" hangingPunct="1"/>
            <a:r>
              <a:rPr lang="en-US" smtClean="0"/>
              <a:t>The client looks for an access point by sending a Probe Request</a:t>
            </a:r>
          </a:p>
          <a:p>
            <a:pPr eaLnBrk="1" hangingPunct="1"/>
            <a:r>
              <a:rPr lang="en-US" smtClean="0"/>
              <a:t>The access point ACKs this</a:t>
            </a:r>
          </a:p>
          <a:p>
            <a:pPr eaLnBrk="1" hangingPunct="1"/>
            <a:r>
              <a:rPr lang="en-US" smtClean="0"/>
              <a:t>Select frame 373</a:t>
            </a:r>
          </a:p>
          <a:p>
            <a:pPr eaLnBrk="1" hangingPunct="1"/>
            <a:r>
              <a:rPr lang="en-US" smtClean="0"/>
              <a:t>The access point responses with a Probe Response</a:t>
            </a:r>
          </a:p>
          <a:p>
            <a:pPr eaLnBrk="1" hangingPunct="1"/>
            <a:r>
              <a:rPr lang="en-US" smtClean="0"/>
              <a:t>The client ACKs this</a:t>
            </a:r>
          </a:p>
        </p:txBody>
      </p:sp>
      <p:sp>
        <p:nvSpPr>
          <p:cNvPr id="197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7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C5FCED-C604-458F-A1C6-3BC7253D4649}" type="slidenum">
              <a:rPr lang="en-US" smtClean="0"/>
              <a:pPr eaLnBrk="1" hangingPunct="1"/>
              <a:t>191</a:t>
            </a:fld>
            <a:endParaRPr lang="en-US"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smtClean="0"/>
              <a:t>WPA2 Authentication</a:t>
            </a:r>
          </a:p>
        </p:txBody>
      </p:sp>
      <p:sp>
        <p:nvSpPr>
          <p:cNvPr id="198659" name="Content Placeholder 2"/>
          <p:cNvSpPr>
            <a:spLocks noGrp="1"/>
          </p:cNvSpPr>
          <p:nvPr>
            <p:ph idx="1"/>
          </p:nvPr>
        </p:nvSpPr>
        <p:spPr/>
        <p:txBody>
          <a:bodyPr/>
          <a:lstStyle/>
          <a:p>
            <a:pPr eaLnBrk="1" hangingPunct="1"/>
            <a:endParaRPr lang="en-US" smtClean="0"/>
          </a:p>
        </p:txBody>
      </p:sp>
      <p:sp>
        <p:nvSpPr>
          <p:cNvPr id="198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86DE88-A113-4F23-9B43-EC2C54B7263B}" type="slidenum">
              <a:rPr lang="en-US" smtClean="0"/>
              <a:pPr eaLnBrk="1" hangingPunct="1"/>
              <a:t>192</a:t>
            </a:fld>
            <a:endParaRPr lang="en-US" smtClean="0"/>
          </a:p>
        </p:txBody>
      </p:sp>
      <p:pic>
        <p:nvPicPr>
          <p:cNvPr id="198662"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219200" y="16002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r>
              <a:rPr lang="en-US" smtClean="0"/>
              <a:t>WPA2 Authentication</a:t>
            </a:r>
          </a:p>
        </p:txBody>
      </p:sp>
      <p:sp>
        <p:nvSpPr>
          <p:cNvPr id="199683" name="Content Placeholder 2"/>
          <p:cNvSpPr>
            <a:spLocks noGrp="1"/>
          </p:cNvSpPr>
          <p:nvPr>
            <p:ph idx="1"/>
          </p:nvPr>
        </p:nvSpPr>
        <p:spPr/>
        <p:txBody>
          <a:bodyPr/>
          <a:lstStyle/>
          <a:p>
            <a:pPr eaLnBrk="1" hangingPunct="1"/>
            <a:endParaRPr lang="en-US" smtClean="0"/>
          </a:p>
        </p:txBody>
      </p:sp>
      <p:sp>
        <p:nvSpPr>
          <p:cNvPr id="199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9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A47ACD-C156-40AC-81F4-1F460C929FBD}" type="slidenum">
              <a:rPr lang="en-US" smtClean="0"/>
              <a:pPr eaLnBrk="1" hangingPunct="1"/>
              <a:t>193</a:t>
            </a:fld>
            <a:endParaRPr lang="en-US" smtClean="0"/>
          </a:p>
        </p:txBody>
      </p:sp>
      <p:pic>
        <p:nvPicPr>
          <p:cNvPr id="199686"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219200" y="1600200"/>
            <a:ext cx="6729413"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pPr eaLnBrk="1" hangingPunct="1"/>
            <a:r>
              <a:rPr lang="en-US" smtClean="0"/>
              <a:t>WPA2 Authentication</a:t>
            </a:r>
          </a:p>
        </p:txBody>
      </p:sp>
      <p:sp>
        <p:nvSpPr>
          <p:cNvPr id="200707" name="Content Placeholder 2"/>
          <p:cNvSpPr>
            <a:spLocks noGrp="1"/>
          </p:cNvSpPr>
          <p:nvPr>
            <p:ph idx="1"/>
          </p:nvPr>
        </p:nvSpPr>
        <p:spPr/>
        <p:txBody>
          <a:bodyPr/>
          <a:lstStyle/>
          <a:p>
            <a:pPr eaLnBrk="1" hangingPunct="1"/>
            <a:r>
              <a:rPr lang="en-US" smtClean="0"/>
              <a:t>Select frame 375</a:t>
            </a:r>
          </a:p>
          <a:p>
            <a:pPr eaLnBrk="1" hangingPunct="1"/>
            <a:r>
              <a:rPr lang="en-US" smtClean="0"/>
              <a:t>The client sends an Authentication frame to say let’s talk</a:t>
            </a:r>
          </a:p>
          <a:p>
            <a:pPr eaLnBrk="1" hangingPunct="1"/>
            <a:r>
              <a:rPr lang="en-US" smtClean="0"/>
              <a:t>Select frame 377</a:t>
            </a:r>
          </a:p>
          <a:p>
            <a:pPr eaLnBrk="1" hangingPunct="1"/>
            <a:r>
              <a:rPr lang="en-US" smtClean="0"/>
              <a:t>The access points says fine</a:t>
            </a:r>
          </a:p>
        </p:txBody>
      </p:sp>
      <p:sp>
        <p:nvSpPr>
          <p:cNvPr id="200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577844-A8AB-46DE-9394-B1B01CEB2760}" type="slidenum">
              <a:rPr lang="en-US" smtClean="0"/>
              <a:pPr eaLnBrk="1" hangingPunct="1"/>
              <a:t>194</a:t>
            </a:fld>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eaLnBrk="1" hangingPunct="1"/>
            <a:r>
              <a:rPr lang="en-US" smtClean="0"/>
              <a:t>WPA2 Authentication</a:t>
            </a:r>
          </a:p>
        </p:txBody>
      </p:sp>
      <p:sp>
        <p:nvSpPr>
          <p:cNvPr id="201731" name="Content Placeholder 2"/>
          <p:cNvSpPr>
            <a:spLocks noGrp="1"/>
          </p:cNvSpPr>
          <p:nvPr>
            <p:ph idx="1"/>
          </p:nvPr>
        </p:nvSpPr>
        <p:spPr/>
        <p:txBody>
          <a:bodyPr/>
          <a:lstStyle/>
          <a:p>
            <a:pPr eaLnBrk="1" hangingPunct="1"/>
            <a:endParaRPr lang="en-US" smtClean="0"/>
          </a:p>
        </p:txBody>
      </p:sp>
      <p:sp>
        <p:nvSpPr>
          <p:cNvPr id="201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E01A13-304B-4312-AE58-D810F7EDB892}" type="slidenum">
              <a:rPr lang="en-US" smtClean="0"/>
              <a:pPr eaLnBrk="1" hangingPunct="1"/>
              <a:t>195</a:t>
            </a:fld>
            <a:endParaRPr lang="en-US" smtClean="0"/>
          </a:p>
        </p:txBody>
      </p:sp>
      <p:pic>
        <p:nvPicPr>
          <p:cNvPr id="201734" name="Picture 3"/>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00200"/>
            <a:ext cx="6729412"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pPr eaLnBrk="1" hangingPunct="1"/>
            <a:r>
              <a:rPr lang="en-US" smtClean="0"/>
              <a:t>WPA2 Authentication</a:t>
            </a:r>
          </a:p>
        </p:txBody>
      </p:sp>
      <p:sp>
        <p:nvSpPr>
          <p:cNvPr id="202755" name="Content Placeholder 2"/>
          <p:cNvSpPr>
            <a:spLocks noGrp="1"/>
          </p:cNvSpPr>
          <p:nvPr>
            <p:ph idx="1"/>
          </p:nvPr>
        </p:nvSpPr>
        <p:spPr/>
        <p:txBody>
          <a:bodyPr/>
          <a:lstStyle/>
          <a:p>
            <a:pPr eaLnBrk="1" hangingPunct="1"/>
            <a:endParaRPr lang="en-US" smtClean="0"/>
          </a:p>
        </p:txBody>
      </p:sp>
      <p:sp>
        <p:nvSpPr>
          <p:cNvPr id="202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72C5E0-BEAA-414F-8757-B5FF71389F98}" type="slidenum">
              <a:rPr lang="en-US" smtClean="0"/>
              <a:pPr eaLnBrk="1" hangingPunct="1"/>
              <a:t>196</a:t>
            </a:fld>
            <a:endParaRPr lang="en-US" smtClean="0"/>
          </a:p>
        </p:txBody>
      </p:sp>
      <p:pic>
        <p:nvPicPr>
          <p:cNvPr id="202758" name="Picture 4"/>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95388" y="1600200"/>
            <a:ext cx="67294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smtClean="0"/>
              <a:t>WPA2 Authentication</a:t>
            </a:r>
          </a:p>
        </p:txBody>
      </p:sp>
      <p:sp>
        <p:nvSpPr>
          <p:cNvPr id="203779" name="Content Placeholder 2"/>
          <p:cNvSpPr>
            <a:spLocks noGrp="1"/>
          </p:cNvSpPr>
          <p:nvPr>
            <p:ph idx="1"/>
          </p:nvPr>
        </p:nvSpPr>
        <p:spPr/>
        <p:txBody>
          <a:bodyPr/>
          <a:lstStyle/>
          <a:p>
            <a:pPr eaLnBrk="1" hangingPunct="1"/>
            <a:r>
              <a:rPr lang="en-US" smtClean="0"/>
              <a:t>The client says in that case let’s associate in frame 379</a:t>
            </a:r>
          </a:p>
          <a:p>
            <a:pPr eaLnBrk="1" hangingPunct="1"/>
            <a:r>
              <a:rPr lang="en-US" smtClean="0"/>
              <a:t>It proposes WPA2-PSK using AES</a:t>
            </a:r>
          </a:p>
          <a:p>
            <a:pPr eaLnBrk="1" hangingPunct="1"/>
            <a:r>
              <a:rPr lang="en-US" smtClean="0"/>
              <a:t>The access point ACKs this</a:t>
            </a:r>
          </a:p>
          <a:p>
            <a:pPr eaLnBrk="1" hangingPunct="1"/>
            <a:r>
              <a:rPr lang="en-US" smtClean="0"/>
              <a:t>Then says in frame 381 WPA2-PSK using AES will be fine</a:t>
            </a:r>
          </a:p>
          <a:p>
            <a:pPr eaLnBrk="1" hangingPunct="1"/>
            <a:r>
              <a:rPr lang="en-US" smtClean="0"/>
              <a:t>The client ACKs that</a:t>
            </a:r>
          </a:p>
        </p:txBody>
      </p:sp>
      <p:sp>
        <p:nvSpPr>
          <p:cNvPr id="203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3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0A717A-C1B6-4B74-961E-0A18AD272E1D}" type="slidenum">
              <a:rPr lang="en-US" smtClean="0"/>
              <a:pPr eaLnBrk="1" hangingPunct="1"/>
              <a:t>197</a:t>
            </a:fld>
            <a:endParaRPr 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eaLnBrk="1" hangingPunct="1"/>
            <a:r>
              <a:rPr lang="en-US" smtClean="0"/>
              <a:t>WPA2 Authentication</a:t>
            </a:r>
          </a:p>
        </p:txBody>
      </p:sp>
      <p:sp>
        <p:nvSpPr>
          <p:cNvPr id="204803" name="Content Placeholder 2"/>
          <p:cNvSpPr>
            <a:spLocks noGrp="1"/>
          </p:cNvSpPr>
          <p:nvPr>
            <p:ph idx="1"/>
          </p:nvPr>
        </p:nvSpPr>
        <p:spPr/>
        <p:txBody>
          <a:bodyPr/>
          <a:lstStyle/>
          <a:p>
            <a:pPr eaLnBrk="1" hangingPunct="1"/>
            <a:endParaRPr lang="en-US" smtClean="0"/>
          </a:p>
        </p:txBody>
      </p:sp>
      <p:sp>
        <p:nvSpPr>
          <p:cNvPr id="204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4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6F1D57-6E8B-4087-A4D4-34106EAA3D97}" type="slidenum">
              <a:rPr lang="en-US" smtClean="0"/>
              <a:pPr eaLnBrk="1" hangingPunct="1"/>
              <a:t>198</a:t>
            </a:fld>
            <a:endParaRPr lang="en-US" smtClean="0"/>
          </a:p>
        </p:txBody>
      </p:sp>
      <p:pic>
        <p:nvPicPr>
          <p:cNvPr id="204806" name="Picture 3"/>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eaLnBrk="1" hangingPunct="1"/>
            <a:r>
              <a:rPr lang="en-US" smtClean="0"/>
              <a:t>WPA2 Authentication</a:t>
            </a:r>
          </a:p>
        </p:txBody>
      </p:sp>
      <p:sp>
        <p:nvSpPr>
          <p:cNvPr id="205827" name="Content Placeholder 2"/>
          <p:cNvSpPr>
            <a:spLocks noGrp="1"/>
          </p:cNvSpPr>
          <p:nvPr>
            <p:ph idx="1"/>
          </p:nvPr>
        </p:nvSpPr>
        <p:spPr/>
        <p:txBody>
          <a:bodyPr/>
          <a:lstStyle/>
          <a:p>
            <a:pPr eaLnBrk="1" hangingPunct="1"/>
            <a:endParaRPr lang="en-US" smtClean="0"/>
          </a:p>
        </p:txBody>
      </p:sp>
      <p:sp>
        <p:nvSpPr>
          <p:cNvPr id="205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5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948C84-F242-4206-A372-258A7BA848C5}" type="slidenum">
              <a:rPr lang="en-US" smtClean="0"/>
              <a:pPr eaLnBrk="1" hangingPunct="1"/>
              <a:t>199</a:t>
            </a:fld>
            <a:endParaRPr lang="en-US" smtClean="0"/>
          </a:p>
        </p:txBody>
      </p:sp>
      <p:pic>
        <p:nvPicPr>
          <p:cNvPr id="205830" name="Picture 2"/>
          <p:cNvPicPr>
            <a:picLocks noChangeAspect="1" noChangeArrowheads="1"/>
          </p:cNvPicPr>
          <p:nvPr/>
        </p:nvPicPr>
        <p:blipFill>
          <a:blip r:embed="rId2">
            <a:extLst>
              <a:ext uri="{28A0092B-C50C-407E-A947-70E740481C1C}">
                <a14:useLocalDpi xmlns:a14="http://schemas.microsoft.com/office/drawing/2010/main" val="0"/>
              </a:ext>
            </a:extLst>
          </a:blip>
          <a:srcRect t="11343"/>
          <a:stretch>
            <a:fillRect/>
          </a:stretch>
        </p:blipFill>
        <p:spPr bwMode="auto">
          <a:xfrm>
            <a:off x="1195388" y="1600200"/>
            <a:ext cx="6729412"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Capturing Wireless Frames</a:t>
            </a:r>
          </a:p>
        </p:txBody>
      </p:sp>
      <p:sp>
        <p:nvSpPr>
          <p:cNvPr id="4099" name="Content Placeholder 2"/>
          <p:cNvSpPr>
            <a:spLocks noGrp="1"/>
          </p:cNvSpPr>
          <p:nvPr>
            <p:ph idx="1"/>
          </p:nvPr>
        </p:nvSpPr>
        <p:spPr/>
        <p:txBody>
          <a:bodyPr/>
          <a:lstStyle/>
          <a:p>
            <a:pPr eaLnBrk="1" hangingPunct="1"/>
            <a:r>
              <a:rPr lang="en-US" smtClean="0"/>
              <a:t>In order to capture wireless frames for examination a network analyzer must be used</a:t>
            </a:r>
          </a:p>
          <a:p>
            <a:pPr eaLnBrk="1" hangingPunct="1"/>
            <a:r>
              <a:rPr lang="en-US" smtClean="0"/>
              <a:t>There are several commercial versions of these, as well as the open source Wireshark program</a:t>
            </a:r>
          </a:p>
          <a:p>
            <a:pPr eaLnBrk="1" hangingPunct="1"/>
            <a:r>
              <a:rPr lang="en-US" smtClean="0"/>
              <a:t>Wireshark by itself will not read in wireless frames in most cases</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0B227C-7652-4B1D-BB81-D64D1154F2A6}"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AirPcap Adapter Setup</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Often such data of interest pertains to the PHY layer, but this need not always be the case</a:t>
            </a:r>
          </a:p>
          <a:p>
            <a:pPr lvl="1" eaLnBrk="1" hangingPunct="1">
              <a:defRPr/>
            </a:pPr>
            <a:r>
              <a:rPr lang="en-US" dirty="0" smtClean="0">
                <a:ea typeface="+mn-ea"/>
                <a:cs typeface="+mn-cs"/>
              </a:rPr>
              <a:t>Whatever the carried information may be, the intent is that the information contained is only added to data captured in real-time, not stored packets</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002AF5-469B-476F-8FF4-82598BEDBA3B}"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pPr eaLnBrk="1" hangingPunct="1"/>
            <a:r>
              <a:rPr lang="en-US" smtClean="0"/>
              <a:t>WPA2 Authentication</a:t>
            </a:r>
          </a:p>
        </p:txBody>
      </p:sp>
      <p:sp>
        <p:nvSpPr>
          <p:cNvPr id="206851" name="Content Placeholder 2"/>
          <p:cNvSpPr>
            <a:spLocks noGrp="1"/>
          </p:cNvSpPr>
          <p:nvPr>
            <p:ph idx="1"/>
          </p:nvPr>
        </p:nvSpPr>
        <p:spPr/>
        <p:txBody>
          <a:bodyPr/>
          <a:lstStyle/>
          <a:p>
            <a:pPr eaLnBrk="1" hangingPunct="1"/>
            <a:r>
              <a:rPr lang="en-US" smtClean="0"/>
              <a:t>In frames 387 to 398 the WPA2 handshake process proceeds through the four steps</a:t>
            </a:r>
          </a:p>
        </p:txBody>
      </p:sp>
      <p:sp>
        <p:nvSpPr>
          <p:cNvPr id="206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6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08E937-6C0F-45A4-AE19-46CCF8BBD8AB}" type="slidenum">
              <a:rPr lang="en-US" smtClean="0"/>
              <a:pPr eaLnBrk="1" hangingPunct="1"/>
              <a:t>200</a:t>
            </a:fld>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eaLnBrk="1" hangingPunct="1"/>
            <a:r>
              <a:rPr lang="en-US" smtClean="0"/>
              <a:t>WPA2 Authentication</a:t>
            </a:r>
          </a:p>
        </p:txBody>
      </p:sp>
      <p:sp>
        <p:nvSpPr>
          <p:cNvPr id="207875" name="Content Placeholder 2"/>
          <p:cNvSpPr>
            <a:spLocks noGrp="1"/>
          </p:cNvSpPr>
          <p:nvPr>
            <p:ph idx="1"/>
          </p:nvPr>
        </p:nvSpPr>
        <p:spPr/>
        <p:txBody>
          <a:bodyPr/>
          <a:lstStyle/>
          <a:p>
            <a:pPr eaLnBrk="1" hangingPunct="1"/>
            <a:endParaRPr lang="en-US" smtClean="0"/>
          </a:p>
        </p:txBody>
      </p:sp>
      <p:sp>
        <p:nvSpPr>
          <p:cNvPr id="207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7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767573-4540-4462-8AFF-BBC47BAA9594}" type="slidenum">
              <a:rPr lang="en-US" smtClean="0"/>
              <a:pPr eaLnBrk="1" hangingPunct="1"/>
              <a:t>201</a:t>
            </a:fld>
            <a:endParaRPr lang="en-US" smtClean="0"/>
          </a:p>
        </p:txBody>
      </p:sp>
      <p:pic>
        <p:nvPicPr>
          <p:cNvPr id="207878"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00200"/>
            <a:ext cx="6729412"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pPr eaLnBrk="1" hangingPunct="1"/>
            <a:r>
              <a:rPr lang="en-US" smtClean="0"/>
              <a:t>WPA2 Authentication</a:t>
            </a:r>
          </a:p>
        </p:txBody>
      </p:sp>
      <p:sp>
        <p:nvSpPr>
          <p:cNvPr id="208899" name="Content Placeholder 2"/>
          <p:cNvSpPr>
            <a:spLocks noGrp="1"/>
          </p:cNvSpPr>
          <p:nvPr>
            <p:ph idx="1"/>
          </p:nvPr>
        </p:nvSpPr>
        <p:spPr/>
        <p:txBody>
          <a:bodyPr/>
          <a:lstStyle/>
          <a:p>
            <a:pPr eaLnBrk="1" hangingPunct="1"/>
            <a:endParaRPr lang="en-US" smtClean="0"/>
          </a:p>
        </p:txBody>
      </p:sp>
      <p:sp>
        <p:nvSpPr>
          <p:cNvPr id="208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8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6AE15-EE31-4BEA-9B53-2D9C418A27A4}" type="slidenum">
              <a:rPr lang="en-US" smtClean="0"/>
              <a:pPr eaLnBrk="1" hangingPunct="1"/>
              <a:t>202</a:t>
            </a:fld>
            <a:endParaRPr lang="en-US" smtClean="0"/>
          </a:p>
        </p:txBody>
      </p:sp>
      <p:pic>
        <p:nvPicPr>
          <p:cNvPr id="208902" name="Picture 2"/>
          <p:cNvPicPr>
            <a:picLocks noChangeAspect="1" noChangeArrowheads="1"/>
          </p:cNvPicPr>
          <p:nvPr/>
        </p:nvPicPr>
        <p:blipFill>
          <a:blip r:embed="rId2">
            <a:extLst>
              <a:ext uri="{28A0092B-C50C-407E-A947-70E740481C1C}">
                <a14:useLocalDpi xmlns:a14="http://schemas.microsoft.com/office/drawing/2010/main" val="0"/>
              </a:ext>
            </a:extLst>
          </a:blip>
          <a:srcRect t="10649"/>
          <a:stretch>
            <a:fillRect/>
          </a:stretch>
        </p:blipFill>
        <p:spPr bwMode="auto">
          <a:xfrm>
            <a:off x="1195388" y="1600200"/>
            <a:ext cx="6729412"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pPr eaLnBrk="1" hangingPunct="1"/>
            <a:r>
              <a:rPr lang="en-US" smtClean="0"/>
              <a:t>WPA2 Authentication</a:t>
            </a:r>
          </a:p>
        </p:txBody>
      </p:sp>
      <p:sp>
        <p:nvSpPr>
          <p:cNvPr id="209923" name="Content Placeholder 2"/>
          <p:cNvSpPr>
            <a:spLocks noGrp="1"/>
          </p:cNvSpPr>
          <p:nvPr>
            <p:ph idx="1"/>
          </p:nvPr>
        </p:nvSpPr>
        <p:spPr/>
        <p:txBody>
          <a:bodyPr/>
          <a:lstStyle/>
          <a:p>
            <a:pPr eaLnBrk="1" hangingPunct="1"/>
            <a:endParaRPr lang="en-US" smtClean="0"/>
          </a:p>
        </p:txBody>
      </p:sp>
      <p:sp>
        <p:nvSpPr>
          <p:cNvPr id="209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9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57BCEE-1D8D-4CE2-94CE-F7E549E0AA2A}" type="slidenum">
              <a:rPr lang="en-US" smtClean="0"/>
              <a:pPr eaLnBrk="1" hangingPunct="1"/>
              <a:t>203</a:t>
            </a:fld>
            <a:endParaRPr lang="en-US" smtClean="0"/>
          </a:p>
        </p:txBody>
      </p:sp>
      <p:pic>
        <p:nvPicPr>
          <p:cNvPr id="209926"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219200" y="15621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eaLnBrk="1" hangingPunct="1"/>
            <a:r>
              <a:rPr lang="en-US" smtClean="0"/>
              <a:t>WPA2 Authentication</a:t>
            </a:r>
          </a:p>
        </p:txBody>
      </p:sp>
      <p:sp>
        <p:nvSpPr>
          <p:cNvPr id="210947" name="Content Placeholder 2"/>
          <p:cNvSpPr>
            <a:spLocks noGrp="1"/>
          </p:cNvSpPr>
          <p:nvPr>
            <p:ph idx="1"/>
          </p:nvPr>
        </p:nvSpPr>
        <p:spPr/>
        <p:txBody>
          <a:bodyPr/>
          <a:lstStyle/>
          <a:p>
            <a:pPr eaLnBrk="1" hangingPunct="1"/>
            <a:endParaRPr lang="en-US" smtClean="0"/>
          </a:p>
        </p:txBody>
      </p:sp>
      <p:sp>
        <p:nvSpPr>
          <p:cNvPr id="210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0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605D09-6714-470A-9D40-FE8627E37D47}" type="slidenum">
              <a:rPr lang="en-US" smtClean="0"/>
              <a:pPr eaLnBrk="1" hangingPunct="1"/>
              <a:t>204</a:t>
            </a:fld>
            <a:endParaRPr lang="en-US" smtClean="0"/>
          </a:p>
        </p:txBody>
      </p:sp>
      <p:pic>
        <p:nvPicPr>
          <p:cNvPr id="210950"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219200" y="1600200"/>
            <a:ext cx="6729413"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pPr eaLnBrk="1" hangingPunct="1"/>
            <a:r>
              <a:rPr lang="en-US" smtClean="0"/>
              <a:t>WPA2 Authentication</a:t>
            </a:r>
          </a:p>
        </p:txBody>
      </p:sp>
      <p:sp>
        <p:nvSpPr>
          <p:cNvPr id="211971" name="Content Placeholder 2"/>
          <p:cNvSpPr>
            <a:spLocks noGrp="1"/>
          </p:cNvSpPr>
          <p:nvPr>
            <p:ph idx="1"/>
          </p:nvPr>
        </p:nvSpPr>
        <p:spPr/>
        <p:txBody>
          <a:bodyPr/>
          <a:lstStyle/>
          <a:p>
            <a:pPr eaLnBrk="1" hangingPunct="1"/>
            <a:endParaRPr lang="en-US" smtClean="0"/>
          </a:p>
        </p:txBody>
      </p:sp>
      <p:sp>
        <p:nvSpPr>
          <p:cNvPr id="211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1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9318B-393B-4CA0-BE5A-98E59116CD0C}" type="slidenum">
              <a:rPr lang="en-US" smtClean="0"/>
              <a:pPr eaLnBrk="1" hangingPunct="1"/>
              <a:t>205</a:t>
            </a:fld>
            <a:endParaRPr lang="en-US" smtClean="0"/>
          </a:p>
        </p:txBody>
      </p:sp>
      <p:pic>
        <p:nvPicPr>
          <p:cNvPr id="211974"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00200"/>
            <a:ext cx="6729412"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eaLnBrk="1" hangingPunct="1"/>
            <a:r>
              <a:rPr lang="en-US" smtClean="0"/>
              <a:t>WPA2 Authentication</a:t>
            </a:r>
          </a:p>
        </p:txBody>
      </p:sp>
      <p:sp>
        <p:nvSpPr>
          <p:cNvPr id="212995" name="Content Placeholder 2"/>
          <p:cNvSpPr>
            <a:spLocks noGrp="1"/>
          </p:cNvSpPr>
          <p:nvPr>
            <p:ph idx="1"/>
          </p:nvPr>
        </p:nvSpPr>
        <p:spPr/>
        <p:txBody>
          <a:bodyPr/>
          <a:lstStyle/>
          <a:p>
            <a:pPr eaLnBrk="1" hangingPunct="1"/>
            <a:r>
              <a:rPr lang="en-US" smtClean="0"/>
              <a:t>During this four way handshake the RSN – Robust Security Network process conducts the key generation and exchange that establishes the secured connection</a:t>
            </a:r>
          </a:p>
          <a:p>
            <a:pPr eaLnBrk="1" hangingPunct="1"/>
            <a:r>
              <a:rPr lang="en-US" smtClean="0"/>
              <a:t>These keys are the PTK – Pairwise Transient Key and the GTK - Group Transient Key</a:t>
            </a:r>
          </a:p>
        </p:txBody>
      </p:sp>
      <p:sp>
        <p:nvSpPr>
          <p:cNvPr id="212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2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27F7DD-8E4B-4521-892B-8523DB98A0C4}" type="slidenum">
              <a:rPr lang="en-US" smtClean="0"/>
              <a:pPr eaLnBrk="1" hangingPunct="1"/>
              <a:t>206</a:t>
            </a:fld>
            <a:endParaRPr lang="en-US"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eaLnBrk="1" hangingPunct="1"/>
            <a:r>
              <a:rPr lang="en-US" smtClean="0"/>
              <a:t>WPA2 Authentication</a:t>
            </a:r>
          </a:p>
        </p:txBody>
      </p:sp>
      <p:sp>
        <p:nvSpPr>
          <p:cNvPr id="214019" name="Content Placeholder 2"/>
          <p:cNvSpPr>
            <a:spLocks noGrp="1"/>
          </p:cNvSpPr>
          <p:nvPr>
            <p:ph idx="1"/>
          </p:nvPr>
        </p:nvSpPr>
        <p:spPr/>
        <p:txBody>
          <a:bodyPr/>
          <a:lstStyle/>
          <a:p>
            <a:pPr eaLnBrk="1" hangingPunct="1"/>
            <a:r>
              <a:rPr lang="en-US" smtClean="0"/>
              <a:t>Here is a graphic of the process from a paper on the www.hakin9.org web site</a:t>
            </a:r>
          </a:p>
          <a:p>
            <a:pPr eaLnBrk="1" hangingPunct="1"/>
            <a:r>
              <a:rPr lang="en-US" smtClean="0"/>
              <a:t>This paper has a nice discussion of wireless security in general</a:t>
            </a:r>
          </a:p>
        </p:txBody>
      </p:sp>
      <p:sp>
        <p:nvSpPr>
          <p:cNvPr id="214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4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B090EF-8C4A-4ACA-97EA-F7C7EE9762C1}" type="slidenum">
              <a:rPr lang="en-US" smtClean="0"/>
              <a:pPr eaLnBrk="1" hangingPunct="1"/>
              <a:t>207</a:t>
            </a:fld>
            <a:endParaRPr lang="en-US"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pPr eaLnBrk="1" hangingPunct="1"/>
            <a:r>
              <a:rPr lang="en-US" smtClean="0"/>
              <a:t>WPA2 Authentication</a:t>
            </a:r>
          </a:p>
        </p:txBody>
      </p:sp>
      <p:sp>
        <p:nvSpPr>
          <p:cNvPr id="215043" name="Content Placeholder 2"/>
          <p:cNvSpPr>
            <a:spLocks noGrp="1"/>
          </p:cNvSpPr>
          <p:nvPr>
            <p:ph idx="1"/>
          </p:nvPr>
        </p:nvSpPr>
        <p:spPr/>
        <p:txBody>
          <a:bodyPr/>
          <a:lstStyle/>
          <a:p>
            <a:pPr eaLnBrk="1" hangingPunct="1"/>
            <a:endParaRPr lang="en-US" smtClean="0"/>
          </a:p>
        </p:txBody>
      </p:sp>
      <p:sp>
        <p:nvSpPr>
          <p:cNvPr id="215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5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817877-A9E2-4BDC-AD4D-03334CC0B5B6}" type="slidenum">
              <a:rPr lang="en-US" smtClean="0"/>
              <a:pPr eaLnBrk="1" hangingPunct="1"/>
              <a:t>208</a:t>
            </a:fld>
            <a:endParaRPr lang="en-US" smtClean="0"/>
          </a:p>
        </p:txBody>
      </p:sp>
      <p:pic>
        <p:nvPicPr>
          <p:cNvPr id="215046" name="Picture 2"/>
          <p:cNvPicPr>
            <a:picLocks noChangeAspect="1" noChangeArrowheads="1"/>
          </p:cNvPicPr>
          <p:nvPr/>
        </p:nvPicPr>
        <p:blipFill>
          <a:blip r:embed="rId2">
            <a:extLst>
              <a:ext uri="{28A0092B-C50C-407E-A947-70E740481C1C}">
                <a14:useLocalDpi xmlns:a14="http://schemas.microsoft.com/office/drawing/2010/main" val="0"/>
              </a:ext>
            </a:extLst>
          </a:blip>
          <a:srcRect l="14583" t="28009" r="25000" b="3011"/>
          <a:stretch>
            <a:fillRect/>
          </a:stretch>
        </p:blipFill>
        <p:spPr bwMode="auto">
          <a:xfrm>
            <a:off x="1981200" y="1600200"/>
            <a:ext cx="5303838"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eaLnBrk="1" hangingPunct="1"/>
            <a:r>
              <a:rPr lang="en-US" smtClean="0"/>
              <a:t>WPA2 Authentication</a:t>
            </a:r>
          </a:p>
        </p:txBody>
      </p:sp>
      <p:sp>
        <p:nvSpPr>
          <p:cNvPr id="216067" name="Content Placeholder 2"/>
          <p:cNvSpPr>
            <a:spLocks noGrp="1"/>
          </p:cNvSpPr>
          <p:nvPr>
            <p:ph idx="1"/>
          </p:nvPr>
        </p:nvSpPr>
        <p:spPr/>
        <p:txBody>
          <a:bodyPr/>
          <a:lstStyle/>
          <a:p>
            <a:pPr eaLnBrk="1" hangingPunct="1"/>
            <a:r>
              <a:rPr lang="en-US" smtClean="0"/>
              <a:t>Finally in frame 401 the client sends some data</a:t>
            </a:r>
          </a:p>
        </p:txBody>
      </p:sp>
      <p:sp>
        <p:nvSpPr>
          <p:cNvPr id="216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6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FE2E5-C024-49D6-B722-6DFCA1B824E2}" type="slidenum">
              <a:rPr lang="en-US" smtClean="0"/>
              <a:pPr eaLnBrk="1" hangingPunct="1"/>
              <a:t>209</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AirPcap Adapter Setup</a:t>
            </a:r>
          </a:p>
        </p:txBody>
      </p:sp>
      <p:sp>
        <p:nvSpPr>
          <p:cNvPr id="23555" name="Content Placeholder 2"/>
          <p:cNvSpPr>
            <a:spLocks noGrp="1"/>
          </p:cNvSpPr>
          <p:nvPr>
            <p:ph idx="1"/>
          </p:nvPr>
        </p:nvSpPr>
        <p:spPr/>
        <p:txBody>
          <a:bodyPr/>
          <a:lstStyle/>
          <a:p>
            <a:pPr eaLnBrk="1" hangingPunct="1"/>
            <a:r>
              <a:rPr lang="en-US" smtClean="0"/>
              <a:t>The last main setting  is whether to capture the FCS or not</a:t>
            </a:r>
          </a:p>
          <a:p>
            <a:pPr eaLnBrk="1" hangingPunct="1"/>
            <a:r>
              <a:rPr lang="en-US" smtClean="0"/>
              <a:t>This is done by selecting</a:t>
            </a:r>
          </a:p>
          <a:p>
            <a:pPr lvl="1" eaLnBrk="1" hangingPunct="1"/>
            <a:r>
              <a:rPr lang="en-US" smtClean="0"/>
              <a:t>Include 802.11 FCS Frames</a:t>
            </a:r>
          </a:p>
          <a:p>
            <a:pPr eaLnBrk="1" hangingPunct="1"/>
            <a:r>
              <a:rPr lang="en-US" smtClean="0"/>
              <a:t>And then the types to capture under the FCS Filter dropdown selection</a:t>
            </a:r>
          </a:p>
          <a:p>
            <a:pPr eaLnBrk="1" hangingPunct="1"/>
            <a:r>
              <a:rPr lang="en-US" smtClean="0"/>
              <a:t>The possibilities include</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9C16FA-B8E4-42E1-ACA5-3EF7E967A392}"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eaLnBrk="1" hangingPunct="1"/>
            <a:r>
              <a:rPr lang="en-US" smtClean="0"/>
              <a:t>WPA2 Authentication</a:t>
            </a:r>
          </a:p>
        </p:txBody>
      </p:sp>
      <p:sp>
        <p:nvSpPr>
          <p:cNvPr id="217091" name="Content Placeholder 2"/>
          <p:cNvSpPr>
            <a:spLocks noGrp="1"/>
          </p:cNvSpPr>
          <p:nvPr>
            <p:ph idx="1"/>
          </p:nvPr>
        </p:nvSpPr>
        <p:spPr/>
        <p:txBody>
          <a:bodyPr/>
          <a:lstStyle/>
          <a:p>
            <a:pPr eaLnBrk="1" hangingPunct="1"/>
            <a:endParaRPr lang="en-US" smtClean="0"/>
          </a:p>
        </p:txBody>
      </p:sp>
      <p:sp>
        <p:nvSpPr>
          <p:cNvPr id="217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7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961183-5BDF-4842-87B3-00037496930B}" type="slidenum">
              <a:rPr lang="en-US" smtClean="0"/>
              <a:pPr eaLnBrk="1" hangingPunct="1"/>
              <a:t>210</a:t>
            </a:fld>
            <a:endParaRPr lang="en-US" smtClean="0"/>
          </a:p>
        </p:txBody>
      </p:sp>
      <p:pic>
        <p:nvPicPr>
          <p:cNvPr id="217094"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43000" y="1600200"/>
            <a:ext cx="6729413"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eaLnBrk="1" hangingPunct="1"/>
            <a:r>
              <a:rPr lang="en-US" smtClean="0"/>
              <a:t>No Security</a:t>
            </a:r>
          </a:p>
        </p:txBody>
      </p:sp>
      <p:sp>
        <p:nvSpPr>
          <p:cNvPr id="218115" name="Content Placeholder 2"/>
          <p:cNvSpPr>
            <a:spLocks noGrp="1"/>
          </p:cNvSpPr>
          <p:nvPr>
            <p:ph idx="1"/>
          </p:nvPr>
        </p:nvSpPr>
        <p:spPr/>
        <p:txBody>
          <a:bodyPr/>
          <a:lstStyle/>
          <a:p>
            <a:pPr eaLnBrk="1" hangingPunct="1"/>
            <a:r>
              <a:rPr lang="en-US" smtClean="0"/>
              <a:t>Download and open this file</a:t>
            </a:r>
          </a:p>
          <a:p>
            <a:pPr lvl="1" eaLnBrk="1" hangingPunct="1"/>
            <a:r>
              <a:rPr lang="en-US" smtClean="0"/>
              <a:t>WiFi-Open-Authentication.pcap</a:t>
            </a:r>
          </a:p>
          <a:p>
            <a:pPr eaLnBrk="1" hangingPunct="1"/>
            <a:r>
              <a:rPr lang="en-US" smtClean="0"/>
              <a:t>Here is an example of a wireless network without any security</a:t>
            </a:r>
          </a:p>
          <a:p>
            <a:pPr eaLnBrk="1" hangingPunct="1"/>
            <a:r>
              <a:rPr lang="en-US" smtClean="0"/>
              <a:t>Look at the frames from 4 to 11</a:t>
            </a:r>
          </a:p>
          <a:p>
            <a:pPr eaLnBrk="1" hangingPunct="1"/>
            <a:r>
              <a:rPr lang="en-US" smtClean="0"/>
              <a:t>The same authentication and association process proceeds just as it did above where a WEP key was used</a:t>
            </a:r>
          </a:p>
        </p:txBody>
      </p:sp>
      <p:sp>
        <p:nvSpPr>
          <p:cNvPr id="218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8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DFEBBA-372B-4A5A-9A4B-CC8487A98368}" type="slidenum">
              <a:rPr lang="en-US" smtClean="0"/>
              <a:pPr eaLnBrk="1" hangingPunct="1"/>
              <a:t>211</a:t>
            </a:fld>
            <a:endParaRPr 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pPr eaLnBrk="1" hangingPunct="1"/>
            <a:r>
              <a:rPr lang="en-US" smtClean="0"/>
              <a:t>No Security</a:t>
            </a:r>
          </a:p>
        </p:txBody>
      </p:sp>
      <p:sp>
        <p:nvSpPr>
          <p:cNvPr id="219139" name="Content Placeholder 2"/>
          <p:cNvSpPr>
            <a:spLocks noGrp="1"/>
          </p:cNvSpPr>
          <p:nvPr>
            <p:ph idx="1"/>
          </p:nvPr>
        </p:nvSpPr>
        <p:spPr/>
        <p:txBody>
          <a:bodyPr/>
          <a:lstStyle/>
          <a:p>
            <a:pPr eaLnBrk="1" hangingPunct="1"/>
            <a:r>
              <a:rPr lang="en-US" smtClean="0"/>
              <a:t>But the Type/Subtype field under the IEEE 802.11 Authentication layer shows a value of 0b in hex</a:t>
            </a:r>
          </a:p>
          <a:p>
            <a:pPr eaLnBrk="1" hangingPunct="1"/>
            <a:r>
              <a:rPr lang="en-US" smtClean="0"/>
              <a:t>As both the client and the access point agree on no security data is passed</a:t>
            </a:r>
          </a:p>
        </p:txBody>
      </p:sp>
      <p:sp>
        <p:nvSpPr>
          <p:cNvPr id="219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9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87161C-7CC4-4083-A6CD-C31C978B997E}" type="slidenum">
              <a:rPr lang="en-US" smtClean="0"/>
              <a:pPr eaLnBrk="1" hangingPunct="1"/>
              <a:t>212</a:t>
            </a:fld>
            <a:endParaRPr lang="en-US"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eaLnBrk="1" hangingPunct="1"/>
            <a:r>
              <a:rPr lang="en-US" smtClean="0"/>
              <a:t>No Security</a:t>
            </a:r>
          </a:p>
        </p:txBody>
      </p:sp>
      <p:sp>
        <p:nvSpPr>
          <p:cNvPr id="220163" name="Content Placeholder 2"/>
          <p:cNvSpPr>
            <a:spLocks noGrp="1"/>
          </p:cNvSpPr>
          <p:nvPr>
            <p:ph idx="1"/>
          </p:nvPr>
        </p:nvSpPr>
        <p:spPr/>
        <p:txBody>
          <a:bodyPr/>
          <a:lstStyle/>
          <a:p>
            <a:pPr eaLnBrk="1" hangingPunct="1"/>
            <a:endParaRPr lang="en-US" smtClean="0"/>
          </a:p>
        </p:txBody>
      </p:sp>
      <p:sp>
        <p:nvSpPr>
          <p:cNvPr id="220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20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347F5C-B638-46B4-AD45-18C1D9A3A35E}" type="slidenum">
              <a:rPr lang="en-US" smtClean="0"/>
              <a:pPr eaLnBrk="1" hangingPunct="1"/>
              <a:t>213</a:t>
            </a:fld>
            <a:endParaRPr lang="en-US" smtClean="0"/>
          </a:p>
        </p:txBody>
      </p:sp>
      <p:pic>
        <p:nvPicPr>
          <p:cNvPr id="220166"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195388" y="1600200"/>
            <a:ext cx="67294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AirPcap Adapter Setup</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All Frames: the adapter will capture all the frames regardless of whether the FCS is valid or not</a:t>
            </a:r>
          </a:p>
          <a:p>
            <a:pPr lvl="1" eaLnBrk="1" hangingPunct="1">
              <a:defRPr/>
            </a:pPr>
            <a:r>
              <a:rPr lang="en-US" dirty="0" smtClean="0">
                <a:ea typeface="+mn-ea"/>
                <a:cs typeface="+mn-cs"/>
              </a:rPr>
              <a:t>Valid Frames: the adapter will only capture frames that have a valid FCS</a:t>
            </a:r>
          </a:p>
          <a:p>
            <a:pPr lvl="1" eaLnBrk="1" hangingPunct="1">
              <a:defRPr/>
            </a:pPr>
            <a:r>
              <a:rPr lang="en-US" dirty="0" smtClean="0">
                <a:ea typeface="+mn-ea"/>
                <a:cs typeface="+mn-cs"/>
              </a:rPr>
              <a:t>Invalid Frames: the adapter will only capture frames that have an invalid FCS</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C51DD-DFD5-4FB9-B210-483246A6D26E}"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AirPcap Adapter Setup</a:t>
            </a:r>
          </a:p>
        </p:txBody>
      </p:sp>
      <p:sp>
        <p:nvSpPr>
          <p:cNvPr id="25603" name="Content Placeholder 2"/>
          <p:cNvSpPr>
            <a:spLocks noGrp="1"/>
          </p:cNvSpPr>
          <p:nvPr>
            <p:ph idx="1"/>
          </p:nvPr>
        </p:nvSpPr>
        <p:spPr/>
        <p:txBody>
          <a:bodyPr/>
          <a:lstStyle/>
          <a:p>
            <a:pPr eaLnBrk="1" hangingPunct="1"/>
            <a:r>
              <a:rPr lang="en-US" smtClean="0"/>
              <a:t>If required the next step is to enter a WEP key if you want to do this in AirPcap</a:t>
            </a:r>
          </a:p>
          <a:p>
            <a:pPr eaLnBrk="1" hangingPunct="1"/>
            <a:r>
              <a:rPr lang="en-US" smtClean="0"/>
              <a:t>This key along with WPA and WPA2 settings can also be done directly in Wireshark if they are needed</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2007-2010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D99460-AF2D-48A5-97B5-AED9C957B287}"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AirPcap Adapter Setup</a:t>
            </a:r>
          </a:p>
        </p:txBody>
      </p:sp>
      <p:sp>
        <p:nvSpPr>
          <p:cNvPr id="26627" name="Content Placeholder 2"/>
          <p:cNvSpPr>
            <a:spLocks noGrp="1"/>
          </p:cNvSpPr>
          <p:nvPr>
            <p:ph idx="1"/>
          </p:nvPr>
        </p:nvSpPr>
        <p:spPr/>
        <p:txBody>
          <a:bodyPr/>
          <a:lstStyle/>
          <a:p>
            <a:pPr eaLnBrk="1" hangingPunct="1"/>
            <a:endParaRPr lang="en-US" smtClean="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3F77C9-F101-459F-BAFB-C0A9FEC1FB88}" type="slidenum">
              <a:rPr lang="en-US" smtClean="0"/>
              <a:pPr eaLnBrk="1" hangingPunct="1"/>
              <a:t>24</a:t>
            </a:fld>
            <a:endParaRPr lang="en-US" smtClean="0"/>
          </a:p>
        </p:txBody>
      </p:sp>
      <p:pic>
        <p:nvPicPr>
          <p:cNvPr id="26630" name="Picture 5"/>
          <p:cNvPicPr>
            <a:picLocks noChangeAspect="1"/>
          </p:cNvPicPr>
          <p:nvPr/>
        </p:nvPicPr>
        <p:blipFill>
          <a:blip r:embed="rId2">
            <a:extLst>
              <a:ext uri="{28A0092B-C50C-407E-A947-70E740481C1C}">
                <a14:useLocalDpi xmlns:a14="http://schemas.microsoft.com/office/drawing/2010/main" val="0"/>
              </a:ext>
            </a:extLst>
          </a:blip>
          <a:srcRect l="17949" t="13675" r="17949" b="2324"/>
          <a:stretch>
            <a:fillRect/>
          </a:stretch>
        </p:blipFill>
        <p:spPr bwMode="auto">
          <a:xfrm>
            <a:off x="1482725" y="1600200"/>
            <a:ext cx="60610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Radiotap Header</a:t>
            </a:r>
          </a:p>
        </p:txBody>
      </p:sp>
      <p:sp>
        <p:nvSpPr>
          <p:cNvPr id="27651" name="Content Placeholder 2"/>
          <p:cNvSpPr>
            <a:spLocks noGrp="1"/>
          </p:cNvSpPr>
          <p:nvPr>
            <p:ph idx="1"/>
          </p:nvPr>
        </p:nvSpPr>
        <p:spPr/>
        <p:txBody>
          <a:bodyPr/>
          <a:lstStyle/>
          <a:p>
            <a:pPr eaLnBrk="1" hangingPunct="1"/>
            <a:r>
              <a:rPr lang="en-US" smtClean="0"/>
              <a:t>Let’s look at a Radiotap header</a:t>
            </a:r>
          </a:p>
          <a:p>
            <a:pPr eaLnBrk="1" hangingPunct="1"/>
            <a:r>
              <a:rPr lang="en-US" smtClean="0"/>
              <a:t>Open this file from the file set zip file</a:t>
            </a:r>
          </a:p>
          <a:p>
            <a:pPr lvl="1" eaLnBrk="1" hangingPunct="1"/>
            <a:r>
              <a:rPr lang="en-US" smtClean="0"/>
              <a:t>wlan-radiotap.pcap file</a:t>
            </a:r>
          </a:p>
          <a:p>
            <a:pPr eaLnBrk="1" hangingPunct="1"/>
            <a:r>
              <a:rPr lang="en-US" smtClean="0"/>
              <a:t>Select frame 1</a:t>
            </a:r>
          </a:p>
          <a:p>
            <a:pPr eaLnBrk="1" hangingPunct="1"/>
            <a:r>
              <a:rPr lang="en-US" smtClean="0"/>
              <a:t>Expand all of the fields under the Radiotap layer</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98B6F-ACAA-4FE5-9858-613A14564FAB}"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Radiotap Header</a:t>
            </a:r>
          </a:p>
        </p:txBody>
      </p:sp>
      <p:sp>
        <p:nvSpPr>
          <p:cNvPr id="28675" name="Content Placeholder 2"/>
          <p:cNvSpPr>
            <a:spLocks noGrp="1"/>
          </p:cNvSpPr>
          <p:nvPr>
            <p:ph idx="1"/>
          </p:nvPr>
        </p:nvSpPr>
        <p:spPr/>
        <p:txBody>
          <a:bodyPr/>
          <a:lstStyle/>
          <a:p>
            <a:pPr eaLnBrk="1" hangingPunct="1"/>
            <a:r>
              <a:rPr lang="en-US" smtClean="0"/>
              <a:t>This provides the</a:t>
            </a:r>
          </a:p>
          <a:p>
            <a:pPr lvl="1" eaLnBrk="1" hangingPunct="1"/>
            <a:r>
              <a:rPr lang="en-US" smtClean="0"/>
              <a:t>Data Rate</a:t>
            </a:r>
          </a:p>
          <a:p>
            <a:pPr lvl="1" eaLnBrk="1" hangingPunct="1"/>
            <a:r>
              <a:rPr lang="en-US" smtClean="0"/>
              <a:t>Frequency</a:t>
            </a:r>
          </a:p>
          <a:p>
            <a:pPr lvl="1" eaLnBrk="1" hangingPunct="1"/>
            <a:r>
              <a:rPr lang="en-US" smtClean="0"/>
              <a:t>Channel</a:t>
            </a:r>
          </a:p>
          <a:p>
            <a:pPr lvl="1" eaLnBrk="1" hangingPunct="1"/>
            <a:r>
              <a:rPr lang="en-US" smtClean="0"/>
              <a:t>Signal Strength</a:t>
            </a:r>
          </a:p>
          <a:p>
            <a:pPr lvl="1" eaLnBrk="1" hangingPunct="1"/>
            <a:r>
              <a:rPr lang="en-US" smtClean="0"/>
              <a:t>Noise Floor</a:t>
            </a:r>
          </a:p>
          <a:p>
            <a:pPr lvl="1" eaLnBrk="1" hangingPunct="1"/>
            <a:r>
              <a:rPr lang="en-US" smtClean="0"/>
              <a:t>Signal to Noise Ratio</a:t>
            </a:r>
          </a:p>
          <a:p>
            <a:pPr eaLnBrk="1" hangingPunct="1"/>
            <a:r>
              <a:rPr lang="en-US" smtClean="0"/>
              <a:t>Do not put a lot of faith in the signal values</a:t>
            </a:r>
          </a:p>
          <a:p>
            <a:pPr eaLnBrk="1" hangingPunct="1"/>
            <a:r>
              <a:rPr lang="en-US" smtClean="0"/>
              <a:t>They are extrapolated</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C164E-C3DE-489B-8FE1-FED52FAC85D5}"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Wireless Frame Types</a:t>
            </a:r>
          </a:p>
        </p:txBody>
      </p:sp>
      <p:sp>
        <p:nvSpPr>
          <p:cNvPr id="29699" name="Rectangle 3"/>
          <p:cNvSpPr>
            <a:spLocks noGrp="1" noChangeArrowheads="1"/>
          </p:cNvSpPr>
          <p:nvPr>
            <p:ph idx="1"/>
          </p:nvPr>
        </p:nvSpPr>
        <p:spPr/>
        <p:txBody>
          <a:bodyPr/>
          <a:lstStyle/>
          <a:p>
            <a:pPr eaLnBrk="1" hangingPunct="1"/>
            <a:r>
              <a:rPr lang="en-US" smtClean="0"/>
              <a:t>There are several types of frames used in an 802.11 network including</a:t>
            </a:r>
          </a:p>
          <a:p>
            <a:pPr lvl="1" eaLnBrk="1" hangingPunct="1"/>
            <a:r>
              <a:rPr lang="en-US" smtClean="0"/>
              <a:t>Management Frame</a:t>
            </a:r>
          </a:p>
          <a:p>
            <a:pPr lvl="2" eaLnBrk="1" hangingPunct="1"/>
            <a:r>
              <a:rPr lang="en-US" smtClean="0"/>
              <a:t>Used to exchange management information</a:t>
            </a:r>
          </a:p>
          <a:p>
            <a:pPr lvl="1" eaLnBrk="1" hangingPunct="1"/>
            <a:r>
              <a:rPr lang="en-US" smtClean="0"/>
              <a:t>Control Frame</a:t>
            </a:r>
          </a:p>
          <a:p>
            <a:pPr lvl="2" eaLnBrk="1" hangingPunct="1"/>
            <a:r>
              <a:rPr lang="en-US" smtClean="0"/>
              <a:t>Used to control access to the media</a:t>
            </a:r>
          </a:p>
          <a:p>
            <a:pPr lvl="1" eaLnBrk="1" hangingPunct="1"/>
            <a:r>
              <a:rPr lang="en-US" smtClean="0"/>
              <a:t>Data Frame</a:t>
            </a:r>
          </a:p>
          <a:p>
            <a:pPr lvl="2" eaLnBrk="1" hangingPunct="1"/>
            <a:r>
              <a:rPr lang="en-US" smtClean="0"/>
              <a:t>Used to send the important stuff</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405D80-7C96-45CC-9723-F2949FF8C698}" type="slidenum">
              <a:rPr lang="en-US" smtClean="0"/>
              <a:pPr eaLnBrk="1" hangingPunct="1"/>
              <a:t>27</a:t>
            </a:fld>
            <a:endParaRPr lang="en-US" smtClean="0"/>
          </a:p>
        </p:txBody>
      </p:sp>
      <p:sp>
        <p:nvSpPr>
          <p:cNvPr id="29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Management Frame Types</a:t>
            </a:r>
          </a:p>
        </p:txBody>
      </p:sp>
      <p:sp>
        <p:nvSpPr>
          <p:cNvPr id="30723" name="Rectangle 3"/>
          <p:cNvSpPr>
            <a:spLocks noGrp="1" noChangeArrowheads="1"/>
          </p:cNvSpPr>
          <p:nvPr>
            <p:ph idx="1"/>
          </p:nvPr>
        </p:nvSpPr>
        <p:spPr/>
        <p:txBody>
          <a:bodyPr/>
          <a:lstStyle/>
          <a:p>
            <a:pPr eaLnBrk="1" hangingPunct="1"/>
            <a:r>
              <a:rPr lang="en-US" smtClean="0"/>
              <a:t>The management frames are</a:t>
            </a:r>
          </a:p>
          <a:p>
            <a:pPr lvl="1" eaLnBrk="1" hangingPunct="1"/>
            <a:r>
              <a:rPr lang="en-US" smtClean="0"/>
              <a:t>Association request</a:t>
            </a:r>
          </a:p>
          <a:p>
            <a:pPr lvl="1" eaLnBrk="1" hangingPunct="1"/>
            <a:r>
              <a:rPr lang="en-US" smtClean="0"/>
              <a:t>Association response</a:t>
            </a:r>
          </a:p>
          <a:p>
            <a:pPr lvl="1" eaLnBrk="1" hangingPunct="1"/>
            <a:r>
              <a:rPr lang="en-US" smtClean="0"/>
              <a:t>Reassociation request</a:t>
            </a:r>
          </a:p>
          <a:p>
            <a:pPr lvl="1" eaLnBrk="1" hangingPunct="1"/>
            <a:r>
              <a:rPr lang="en-US" smtClean="0"/>
              <a:t>Reassociation response</a:t>
            </a:r>
          </a:p>
          <a:p>
            <a:pPr lvl="1" eaLnBrk="1" hangingPunct="1"/>
            <a:r>
              <a:rPr lang="en-US" smtClean="0"/>
              <a:t>Probe request</a:t>
            </a:r>
          </a:p>
          <a:p>
            <a:pPr lvl="1" eaLnBrk="1" hangingPunct="1"/>
            <a:r>
              <a:rPr lang="en-US" smtClean="0"/>
              <a:t>Probe response</a:t>
            </a:r>
          </a:p>
          <a:p>
            <a:pPr lvl="1" eaLnBrk="1" hangingPunct="1"/>
            <a:r>
              <a:rPr lang="en-US" smtClean="0"/>
              <a:t>Beacon</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0AF227-A6FB-4EFB-ACD6-9D5337214771}" type="slidenum">
              <a:rPr lang="en-US" smtClean="0"/>
              <a:pPr eaLnBrk="1" hangingPunct="1"/>
              <a:t>28</a:t>
            </a:fld>
            <a:endParaRPr lang="en-US" smtClean="0"/>
          </a:p>
        </p:txBody>
      </p:sp>
      <p:sp>
        <p:nvSpPr>
          <p:cNvPr id="307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Management Frame Types</a:t>
            </a:r>
          </a:p>
        </p:txBody>
      </p:sp>
      <p:sp>
        <p:nvSpPr>
          <p:cNvPr id="31747" name="Content Placeholder 2"/>
          <p:cNvSpPr>
            <a:spLocks noGrp="1"/>
          </p:cNvSpPr>
          <p:nvPr>
            <p:ph idx="1"/>
          </p:nvPr>
        </p:nvSpPr>
        <p:spPr/>
        <p:txBody>
          <a:bodyPr/>
          <a:lstStyle/>
          <a:p>
            <a:pPr lvl="1" eaLnBrk="1" hangingPunct="1"/>
            <a:r>
              <a:rPr lang="en-US" smtClean="0"/>
              <a:t>ATIM</a:t>
            </a:r>
          </a:p>
          <a:p>
            <a:pPr lvl="1" eaLnBrk="1" hangingPunct="1"/>
            <a:r>
              <a:rPr lang="en-US" smtClean="0"/>
              <a:t>Disassociation</a:t>
            </a:r>
          </a:p>
          <a:p>
            <a:pPr lvl="1" eaLnBrk="1" hangingPunct="1"/>
            <a:r>
              <a:rPr lang="en-US" smtClean="0"/>
              <a:t>Authentication</a:t>
            </a:r>
          </a:p>
          <a:p>
            <a:pPr lvl="1" eaLnBrk="1" hangingPunct="1"/>
            <a:r>
              <a:rPr lang="en-US" smtClean="0"/>
              <a:t>Deauthentication</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A7C8AE-7C4E-4324-BBD3-67C3E9FAFDB6}"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Capturing Wireless Frames</a:t>
            </a:r>
          </a:p>
        </p:txBody>
      </p:sp>
      <p:sp>
        <p:nvSpPr>
          <p:cNvPr id="5123" name="Content Placeholder 2"/>
          <p:cNvSpPr>
            <a:spLocks noGrp="1"/>
          </p:cNvSpPr>
          <p:nvPr>
            <p:ph idx="1"/>
          </p:nvPr>
        </p:nvSpPr>
        <p:spPr/>
        <p:txBody>
          <a:bodyPr/>
          <a:lstStyle/>
          <a:p>
            <a:pPr eaLnBrk="1" hangingPunct="1"/>
            <a:r>
              <a:rPr lang="en-US" smtClean="0"/>
              <a:t>It requires a wireless NIC that can be set to promiscuous mode and that will read in damaged frames</a:t>
            </a:r>
          </a:p>
          <a:p>
            <a:pPr eaLnBrk="1" hangingPunct="1"/>
            <a:r>
              <a:rPr lang="en-US" smtClean="0"/>
              <a:t>The AirPcap USB adaptor from Cace technology is the common way of doing this</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A0C7D6-63C4-4363-9D5F-5A018B9A3492}"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Management Frame Types</a:t>
            </a:r>
          </a:p>
        </p:txBody>
      </p:sp>
      <p:sp>
        <p:nvSpPr>
          <p:cNvPr id="32771" name="Rectangle 3"/>
          <p:cNvSpPr>
            <a:spLocks noGrp="1" noChangeArrowheads="1"/>
          </p:cNvSpPr>
          <p:nvPr>
            <p:ph idx="1"/>
          </p:nvPr>
        </p:nvSpPr>
        <p:spPr/>
        <p:txBody>
          <a:bodyPr/>
          <a:lstStyle/>
          <a:p>
            <a:pPr eaLnBrk="1" hangingPunct="1"/>
            <a:r>
              <a:rPr lang="en-US" smtClean="0"/>
              <a:t>Association request</a:t>
            </a:r>
          </a:p>
          <a:p>
            <a:pPr lvl="1" eaLnBrk="1" hangingPunct="1"/>
            <a:r>
              <a:rPr lang="en-US" smtClean="0"/>
              <a:t>This frame carries information about the NIC – Network Interface Card, such as the supported data rates and the SSID of the network it wishes to associate with</a:t>
            </a:r>
          </a:p>
          <a:p>
            <a:pPr lvl="1" eaLnBrk="1" hangingPunct="1"/>
            <a:r>
              <a:rPr lang="en-US" smtClean="0"/>
              <a:t>After receiving the association request, the access point considers associating with the NIC, and if accepted reserves memory space and establishes an association ID for the NIC</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5E71C5-D4B8-48DA-A0A0-B8ED7199ED6E}" type="slidenum">
              <a:rPr lang="en-US" smtClean="0"/>
              <a:pPr eaLnBrk="1" hangingPunct="1"/>
              <a:t>30</a:t>
            </a:fld>
            <a:endParaRPr lang="en-US" smtClean="0"/>
          </a:p>
        </p:txBody>
      </p:sp>
      <p:sp>
        <p:nvSpPr>
          <p:cNvPr id="32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Management Frame Types</a:t>
            </a:r>
          </a:p>
        </p:txBody>
      </p:sp>
      <p:sp>
        <p:nvSpPr>
          <p:cNvPr id="33795" name="Rectangle 3"/>
          <p:cNvSpPr>
            <a:spLocks noGrp="1" noChangeArrowheads="1"/>
          </p:cNvSpPr>
          <p:nvPr>
            <p:ph idx="1"/>
          </p:nvPr>
        </p:nvSpPr>
        <p:spPr/>
        <p:txBody>
          <a:bodyPr/>
          <a:lstStyle/>
          <a:p>
            <a:pPr eaLnBrk="1" hangingPunct="1"/>
            <a:r>
              <a:rPr lang="en-US" smtClean="0"/>
              <a:t>Association response</a:t>
            </a:r>
          </a:p>
          <a:p>
            <a:pPr lvl="1" eaLnBrk="1" hangingPunct="1"/>
            <a:r>
              <a:rPr lang="en-US" smtClean="0"/>
              <a:t>An access point sends an association response frame containing an acceptance or rejection notice to the wireless NIC requesting association</a:t>
            </a:r>
          </a:p>
          <a:p>
            <a:pPr lvl="1" eaLnBrk="1" hangingPunct="1"/>
            <a:r>
              <a:rPr lang="en-US" smtClean="0"/>
              <a:t>If the access point accepts the wireless station, the frame includes information regarding the association, such as the association ID and the supported data rates</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66759-8664-4934-85F7-87273608C550}" type="slidenum">
              <a:rPr lang="en-US" smtClean="0"/>
              <a:pPr eaLnBrk="1" hangingPunct="1"/>
              <a:t>31</a:t>
            </a:fld>
            <a:endParaRPr lang="en-US" smtClean="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Management Frame Types</a:t>
            </a:r>
          </a:p>
        </p:txBody>
      </p:sp>
      <p:sp>
        <p:nvSpPr>
          <p:cNvPr id="34819" name="Rectangle 3"/>
          <p:cNvSpPr>
            <a:spLocks noGrp="1" noChangeArrowheads="1"/>
          </p:cNvSpPr>
          <p:nvPr>
            <p:ph idx="1"/>
          </p:nvPr>
        </p:nvSpPr>
        <p:spPr/>
        <p:txBody>
          <a:bodyPr/>
          <a:lstStyle/>
          <a:p>
            <a:pPr eaLnBrk="1" hangingPunct="1"/>
            <a:r>
              <a:rPr lang="en-US" smtClean="0"/>
              <a:t>Reassociation request</a:t>
            </a:r>
          </a:p>
          <a:p>
            <a:pPr lvl="1" eaLnBrk="1" hangingPunct="1"/>
            <a:r>
              <a:rPr lang="en-US" smtClean="0"/>
              <a:t>If the wireless station moves away from the access point to which it is currently associated and finds another access point with a stronger beacon signal, the wireless NIC will send a reassociation frame to the new access point</a:t>
            </a:r>
          </a:p>
          <a:p>
            <a:pPr lvl="1" eaLnBrk="1" hangingPunct="1"/>
            <a:r>
              <a:rPr lang="en-US" smtClean="0"/>
              <a:t>The new access point then coordinates the forwarding of data frames that may still be in the buffer of the previous access point waiting for transmission to the station</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A67818-4D1E-42F1-AA8C-900DE6322F1A}" type="slidenum">
              <a:rPr lang="en-US" smtClean="0"/>
              <a:pPr eaLnBrk="1" hangingPunct="1"/>
              <a:t>32</a:t>
            </a:fld>
            <a:endParaRPr lang="en-US" smtClean="0"/>
          </a:p>
        </p:txBody>
      </p:sp>
      <p:sp>
        <p:nvSpPr>
          <p:cNvPr id="34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Management Frame Types</a:t>
            </a:r>
          </a:p>
        </p:txBody>
      </p:sp>
      <p:sp>
        <p:nvSpPr>
          <p:cNvPr id="35843" name="Rectangle 3"/>
          <p:cNvSpPr>
            <a:spLocks noGrp="1" noChangeArrowheads="1"/>
          </p:cNvSpPr>
          <p:nvPr>
            <p:ph idx="1"/>
          </p:nvPr>
        </p:nvSpPr>
        <p:spPr/>
        <p:txBody>
          <a:bodyPr/>
          <a:lstStyle/>
          <a:p>
            <a:pPr eaLnBrk="1" hangingPunct="1"/>
            <a:r>
              <a:rPr lang="en-US" smtClean="0"/>
              <a:t>Reassociation response</a:t>
            </a:r>
          </a:p>
          <a:p>
            <a:pPr lvl="1" eaLnBrk="1" hangingPunct="1"/>
            <a:r>
              <a:rPr lang="en-US" smtClean="0"/>
              <a:t>An access point sends a reassociation response frame containing an acceptance or rejection notice to the station requesting reassociation</a:t>
            </a:r>
          </a:p>
          <a:p>
            <a:pPr lvl="1" eaLnBrk="1" hangingPunct="1"/>
            <a:r>
              <a:rPr lang="en-US" smtClean="0"/>
              <a:t>Similar to the association process, the frame includes information regarding the association, such as the association ID and the supported data rates</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95D8EF-D99F-48C0-9D8E-27F75611AF08}" type="slidenum">
              <a:rPr lang="en-US" smtClean="0"/>
              <a:pPr eaLnBrk="1" hangingPunct="1"/>
              <a:t>33</a:t>
            </a:fld>
            <a:endParaRPr lang="en-US" smtClean="0"/>
          </a:p>
        </p:txBody>
      </p:sp>
      <p:sp>
        <p:nvSpPr>
          <p:cNvPr id="358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Management Frame Types</a:t>
            </a:r>
          </a:p>
        </p:txBody>
      </p:sp>
      <p:sp>
        <p:nvSpPr>
          <p:cNvPr id="36867" name="Rectangle 3"/>
          <p:cNvSpPr>
            <a:spLocks noGrp="1" noChangeArrowheads="1"/>
          </p:cNvSpPr>
          <p:nvPr>
            <p:ph idx="1"/>
          </p:nvPr>
        </p:nvSpPr>
        <p:spPr/>
        <p:txBody>
          <a:bodyPr/>
          <a:lstStyle/>
          <a:p>
            <a:pPr eaLnBrk="1" hangingPunct="1"/>
            <a:r>
              <a:rPr lang="en-US" smtClean="0"/>
              <a:t>Probe request</a:t>
            </a:r>
          </a:p>
          <a:p>
            <a:pPr lvl="1" eaLnBrk="1" hangingPunct="1"/>
            <a:r>
              <a:rPr lang="en-US" smtClean="0"/>
              <a:t>A station sends a probe request frame when it needs to obtain information from another device</a:t>
            </a:r>
          </a:p>
          <a:p>
            <a:pPr lvl="1" eaLnBrk="1" hangingPunct="1"/>
            <a:r>
              <a:rPr lang="en-US" smtClean="0"/>
              <a:t>For example, a wireless NIC would send a probe request to determine which access points are within range</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04B58C-713B-4878-834D-9DAED215ACC5}" type="slidenum">
              <a:rPr lang="en-US" smtClean="0"/>
              <a:pPr eaLnBrk="1" hangingPunct="1"/>
              <a:t>34</a:t>
            </a:fld>
            <a:endParaRPr lang="en-US" smtClean="0"/>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Management Frame Types</a:t>
            </a:r>
          </a:p>
        </p:txBody>
      </p:sp>
      <p:sp>
        <p:nvSpPr>
          <p:cNvPr id="37891" name="Rectangle 3"/>
          <p:cNvSpPr>
            <a:spLocks noGrp="1" noChangeArrowheads="1"/>
          </p:cNvSpPr>
          <p:nvPr>
            <p:ph idx="1"/>
          </p:nvPr>
        </p:nvSpPr>
        <p:spPr/>
        <p:txBody>
          <a:bodyPr/>
          <a:lstStyle/>
          <a:p>
            <a:pPr eaLnBrk="1" hangingPunct="1"/>
            <a:r>
              <a:rPr lang="en-US" smtClean="0"/>
              <a:t>Probe response</a:t>
            </a:r>
          </a:p>
          <a:p>
            <a:pPr lvl="1" eaLnBrk="1" hangingPunct="1"/>
            <a:r>
              <a:rPr lang="en-US" smtClean="0"/>
              <a:t>A station will respond to a probe request frame with a probe response frame</a:t>
            </a:r>
          </a:p>
          <a:p>
            <a:pPr lvl="1" eaLnBrk="1" hangingPunct="1"/>
            <a:r>
              <a:rPr lang="en-US" smtClean="0"/>
              <a:t>This frame contains capability information, such as supported data rates</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0A365B-4D8E-4D9A-92CE-7F3671C9F822}" type="slidenum">
              <a:rPr lang="en-US" smtClean="0"/>
              <a:pPr eaLnBrk="1" hangingPunct="1"/>
              <a:t>35</a:t>
            </a:fld>
            <a:endParaRPr lang="en-US" smtClean="0"/>
          </a:p>
        </p:txBody>
      </p:sp>
      <p:sp>
        <p:nvSpPr>
          <p:cNvPr id="378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Management Frame Types</a:t>
            </a:r>
          </a:p>
        </p:txBody>
      </p:sp>
      <p:sp>
        <p:nvSpPr>
          <p:cNvPr id="38915" name="Rectangle 3"/>
          <p:cNvSpPr>
            <a:spLocks noGrp="1" noChangeArrowheads="1"/>
          </p:cNvSpPr>
          <p:nvPr>
            <p:ph idx="1"/>
          </p:nvPr>
        </p:nvSpPr>
        <p:spPr/>
        <p:txBody>
          <a:bodyPr/>
          <a:lstStyle/>
          <a:p>
            <a:pPr eaLnBrk="1" hangingPunct="1"/>
            <a:r>
              <a:rPr lang="en-US" smtClean="0"/>
              <a:t>Beacon</a:t>
            </a:r>
          </a:p>
          <a:p>
            <a:pPr lvl="1" eaLnBrk="1" hangingPunct="1"/>
            <a:r>
              <a:rPr lang="en-US" smtClean="0"/>
              <a:t>The access point periodically sends a beacon frame to announce its presence and send network related information, such as the timestamp and SSID</a:t>
            </a:r>
          </a:p>
          <a:p>
            <a:pPr lvl="1" eaLnBrk="1" hangingPunct="1"/>
            <a:r>
              <a:rPr lang="en-US" smtClean="0"/>
              <a:t>Stations continually scan all 802.11b radio channels and listen to beacons, which they use as the basis for choosing which access point is best to associate with</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B0224B-3E00-4BB7-B2A9-BD19596411B3}" type="slidenum">
              <a:rPr lang="en-US" smtClean="0"/>
              <a:pPr eaLnBrk="1" hangingPunct="1"/>
              <a:t>36</a:t>
            </a:fld>
            <a:endParaRPr lang="en-US" smtClean="0"/>
          </a:p>
        </p:txBody>
      </p:sp>
      <p:sp>
        <p:nvSpPr>
          <p:cNvPr id="389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Management Frame Types</a:t>
            </a:r>
          </a:p>
        </p:txBody>
      </p:sp>
      <p:sp>
        <p:nvSpPr>
          <p:cNvPr id="39939" name="Rectangle 3"/>
          <p:cNvSpPr>
            <a:spLocks noGrp="1" noChangeArrowheads="1"/>
          </p:cNvSpPr>
          <p:nvPr>
            <p:ph idx="1"/>
          </p:nvPr>
        </p:nvSpPr>
        <p:spPr/>
        <p:txBody>
          <a:bodyPr/>
          <a:lstStyle/>
          <a:p>
            <a:pPr eaLnBrk="1" hangingPunct="1">
              <a:lnSpc>
                <a:spcPct val="90000"/>
              </a:lnSpc>
            </a:pPr>
            <a:r>
              <a:rPr lang="en-US" smtClean="0"/>
              <a:t>ATIM</a:t>
            </a:r>
          </a:p>
          <a:p>
            <a:pPr lvl="1" eaLnBrk="1" hangingPunct="1">
              <a:lnSpc>
                <a:spcPct val="90000"/>
              </a:lnSpc>
            </a:pPr>
            <a:r>
              <a:rPr lang="en-US" smtClean="0"/>
              <a:t>Battery powered stations will turn off their transceivers periodically to save battery power</a:t>
            </a:r>
          </a:p>
          <a:p>
            <a:pPr lvl="1" eaLnBrk="1" hangingPunct="1">
              <a:lnSpc>
                <a:spcPct val="90000"/>
              </a:lnSpc>
            </a:pPr>
            <a:r>
              <a:rPr lang="en-US" smtClean="0"/>
              <a:t>This is called Power Saving Mode or sleep mode</a:t>
            </a:r>
          </a:p>
          <a:p>
            <a:pPr lvl="1" eaLnBrk="1" hangingPunct="1">
              <a:lnSpc>
                <a:spcPct val="90000"/>
              </a:lnSpc>
            </a:pPr>
            <a:r>
              <a:rPr lang="en-US" smtClean="0"/>
              <a:t>All sleeping stations wake up at the same time which is during the ATIM - Announcement Traffic Indication Map window, which corresponds with each beacon transmission</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6ABA2-5F30-44A1-878D-5E151B1A8013}" type="slidenum">
              <a:rPr lang="en-US" smtClean="0"/>
              <a:pPr eaLnBrk="1" hangingPunct="1"/>
              <a:t>37</a:t>
            </a:fld>
            <a:endParaRPr lang="en-US" smtClean="0"/>
          </a:p>
        </p:txBody>
      </p:sp>
      <p:sp>
        <p:nvSpPr>
          <p:cNvPr id="39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Management Frame Types</a:t>
            </a:r>
          </a:p>
        </p:txBody>
      </p:sp>
      <p:sp>
        <p:nvSpPr>
          <p:cNvPr id="40963" name="Content Placeholder 2"/>
          <p:cNvSpPr>
            <a:spLocks noGrp="1"/>
          </p:cNvSpPr>
          <p:nvPr>
            <p:ph idx="1"/>
          </p:nvPr>
        </p:nvSpPr>
        <p:spPr/>
        <p:txBody>
          <a:bodyPr/>
          <a:lstStyle/>
          <a:p>
            <a:pPr eaLnBrk="1" hangingPunct="1">
              <a:lnSpc>
                <a:spcPct val="90000"/>
              </a:lnSpc>
            </a:pPr>
            <a:r>
              <a:rPr lang="en-US" smtClean="0"/>
              <a:t>ATIM</a:t>
            </a:r>
          </a:p>
          <a:p>
            <a:pPr lvl="1" eaLnBrk="1" hangingPunct="1">
              <a:lnSpc>
                <a:spcPct val="90000"/>
              </a:lnSpc>
            </a:pPr>
            <a:r>
              <a:rPr lang="en-US" smtClean="0"/>
              <a:t>If an access point is holding packets for a sleeping station, the access point will send an ATIM frame to the sleeping station indicating that packets are awaiting transmission to it</a:t>
            </a:r>
          </a:p>
          <a:p>
            <a:pPr lvl="1" eaLnBrk="1" hangingPunct="1"/>
            <a:r>
              <a:rPr lang="en-US" smtClean="0"/>
              <a:t>The station that had been asleep then knows to stay awake through the next beacon interval in order to receive those frames</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C435C-A54F-4EEF-AE6C-D43D8761977F}"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Management Frame Types</a:t>
            </a:r>
          </a:p>
        </p:txBody>
      </p:sp>
      <p:sp>
        <p:nvSpPr>
          <p:cNvPr id="41987" name="Rectangle 3"/>
          <p:cNvSpPr>
            <a:spLocks noGrp="1" noChangeArrowheads="1"/>
          </p:cNvSpPr>
          <p:nvPr>
            <p:ph idx="1"/>
          </p:nvPr>
        </p:nvSpPr>
        <p:spPr/>
        <p:txBody>
          <a:bodyPr/>
          <a:lstStyle/>
          <a:p>
            <a:pPr eaLnBrk="1" hangingPunct="1"/>
            <a:r>
              <a:rPr lang="en-US" smtClean="0"/>
              <a:t>Disassociation</a:t>
            </a:r>
          </a:p>
          <a:p>
            <a:pPr lvl="1" eaLnBrk="1" hangingPunct="1"/>
            <a:r>
              <a:rPr lang="en-US" smtClean="0"/>
              <a:t>A station sends a disassociation frame to an access point if it wishes to terminate the association</a:t>
            </a:r>
          </a:p>
          <a:p>
            <a:pPr lvl="1" eaLnBrk="1" hangingPunct="1"/>
            <a:r>
              <a:rPr lang="en-US" smtClean="0"/>
              <a:t>For example, a station that is shutting down gracefully can send a disassociation frame to alert the access point that it is powering off</a:t>
            </a:r>
          </a:p>
          <a:p>
            <a:pPr lvl="1" eaLnBrk="1" hangingPunct="1"/>
            <a:r>
              <a:rPr lang="en-US" smtClean="0"/>
              <a:t>The access point can then relinquish memory allocations and remove the station from the association table</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F01667-4D66-445A-8D27-2DB32918AA16}" type="slidenum">
              <a:rPr lang="en-US" smtClean="0"/>
              <a:pPr eaLnBrk="1" hangingPunct="1"/>
              <a:t>39</a:t>
            </a:fld>
            <a:endParaRPr lang="en-US" smtClean="0"/>
          </a:p>
        </p:txBody>
      </p:sp>
      <p:sp>
        <p:nvSpPr>
          <p:cNvPr id="419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Radiotap Header</a:t>
            </a:r>
          </a:p>
        </p:txBody>
      </p:sp>
      <p:sp>
        <p:nvSpPr>
          <p:cNvPr id="6147" name="Content Placeholder 2"/>
          <p:cNvSpPr>
            <a:spLocks noGrp="1"/>
          </p:cNvSpPr>
          <p:nvPr>
            <p:ph idx="1"/>
          </p:nvPr>
        </p:nvSpPr>
        <p:spPr/>
        <p:txBody>
          <a:bodyPr/>
          <a:lstStyle/>
          <a:p>
            <a:pPr eaLnBrk="1" hangingPunct="1"/>
            <a:r>
              <a:rPr lang="en-US" smtClean="0"/>
              <a:t>In addition, the Radiotap header in the frame must be displayed as this is where you see most of the wireless information</a:t>
            </a:r>
          </a:p>
          <a:p>
            <a:pPr eaLnBrk="1" hangingPunct="1"/>
            <a:r>
              <a:rPr lang="en-US" smtClean="0"/>
              <a:t>You must tell Wireshark to include it, as it does not do so by default</a:t>
            </a:r>
          </a:p>
          <a:p>
            <a:pPr eaLnBrk="1" hangingPunct="1"/>
            <a:r>
              <a:rPr lang="en-US" smtClean="0"/>
              <a:t>You set this in the AirPcap adaptor settings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A712E0-DBD5-4189-AFB5-208E567518A2}"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Management Frame Types</a:t>
            </a:r>
          </a:p>
        </p:txBody>
      </p:sp>
      <p:sp>
        <p:nvSpPr>
          <p:cNvPr id="43011" name="Rectangle 3"/>
          <p:cNvSpPr>
            <a:spLocks noGrp="1" noChangeArrowheads="1"/>
          </p:cNvSpPr>
          <p:nvPr>
            <p:ph idx="1"/>
          </p:nvPr>
        </p:nvSpPr>
        <p:spPr/>
        <p:txBody>
          <a:bodyPr/>
          <a:lstStyle/>
          <a:p>
            <a:pPr eaLnBrk="1" hangingPunct="1"/>
            <a:r>
              <a:rPr lang="en-US" smtClean="0"/>
              <a:t>Authentication</a:t>
            </a:r>
          </a:p>
          <a:p>
            <a:pPr lvl="1" eaLnBrk="1" hangingPunct="1"/>
            <a:r>
              <a:rPr lang="en-US" smtClean="0"/>
              <a:t>An access point must accept or reject any stations that ask to authenticate with it</a:t>
            </a:r>
          </a:p>
          <a:p>
            <a:pPr lvl="1" eaLnBrk="1" hangingPunct="1"/>
            <a:r>
              <a:rPr lang="en-US" smtClean="0"/>
              <a:t>The station begins the authentication process by sending an authentication frame containing its identity to the access point</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C6814C-BE6C-4AE8-9FF7-4252CC2ED014}" type="slidenum">
              <a:rPr lang="en-US" smtClean="0"/>
              <a:pPr eaLnBrk="1" hangingPunct="1"/>
              <a:t>40</a:t>
            </a:fld>
            <a:endParaRPr lang="en-US" smtClean="0"/>
          </a:p>
        </p:txBody>
      </p:sp>
      <p:sp>
        <p:nvSpPr>
          <p:cNvPr id="43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Management Frame Types</a:t>
            </a:r>
          </a:p>
        </p:txBody>
      </p:sp>
      <p:sp>
        <p:nvSpPr>
          <p:cNvPr id="44035" name="Content Placeholder 2"/>
          <p:cNvSpPr>
            <a:spLocks noGrp="1"/>
          </p:cNvSpPr>
          <p:nvPr>
            <p:ph idx="1"/>
          </p:nvPr>
        </p:nvSpPr>
        <p:spPr/>
        <p:txBody>
          <a:bodyPr/>
          <a:lstStyle/>
          <a:p>
            <a:pPr lvl="1" eaLnBrk="1" hangingPunct="1"/>
            <a:r>
              <a:rPr lang="en-US" smtClean="0"/>
              <a:t>With open system authentication, the wireless NIC sends only one authentication frame, and the access point responds with an authentication frame as a response indicating acceptance</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1E9E9A-5218-472C-A166-D9B82AE8A1E6}"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Management Frame Types</a:t>
            </a:r>
          </a:p>
        </p:txBody>
      </p:sp>
      <p:sp>
        <p:nvSpPr>
          <p:cNvPr id="45059" name="Content Placeholder 2"/>
          <p:cNvSpPr>
            <a:spLocks noGrp="1"/>
          </p:cNvSpPr>
          <p:nvPr>
            <p:ph idx="1"/>
          </p:nvPr>
        </p:nvSpPr>
        <p:spPr/>
        <p:txBody>
          <a:bodyPr/>
          <a:lstStyle/>
          <a:p>
            <a:pPr lvl="1" eaLnBrk="1" hangingPunct="1"/>
            <a:r>
              <a:rPr lang="en-US" smtClean="0"/>
              <a:t>With shared key authentication, the wireless NIC sends an authentication frame, and the access point responds with an authentication frame containing challenge text</a:t>
            </a:r>
          </a:p>
          <a:p>
            <a:pPr lvl="1" eaLnBrk="1" hangingPunct="1"/>
            <a:r>
              <a:rPr lang="en-US" smtClean="0"/>
              <a:t>The wireless station must send an encrypted version of the challenge text, using its WEP key, in an authentication frame back to the access point</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A8B1B4-B7CC-4C36-8D32-4B2319D90054}"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Management Frame Types</a:t>
            </a:r>
          </a:p>
        </p:txBody>
      </p:sp>
      <p:sp>
        <p:nvSpPr>
          <p:cNvPr id="46083" name="Rectangle 3"/>
          <p:cNvSpPr>
            <a:spLocks noGrp="1" noChangeArrowheads="1"/>
          </p:cNvSpPr>
          <p:nvPr>
            <p:ph idx="1"/>
          </p:nvPr>
        </p:nvSpPr>
        <p:spPr/>
        <p:txBody>
          <a:bodyPr/>
          <a:lstStyle/>
          <a:p>
            <a:pPr lvl="1" eaLnBrk="1" hangingPunct="1"/>
            <a:r>
              <a:rPr lang="en-US" smtClean="0"/>
              <a:t>The access point ensures that the station has the correct WEP key by seeing whether the challenge text recovered after decryption is the same as was sent</a:t>
            </a:r>
          </a:p>
          <a:p>
            <a:pPr lvl="1" eaLnBrk="1" hangingPunct="1"/>
            <a:r>
              <a:rPr lang="en-US" smtClean="0"/>
              <a:t>Based on the results of this comparison, the access point replies to the wireless NIC with an authentication frame signifying the result of authentication</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452A90-5EC1-4EAA-A233-2497BF60CBB8}" type="slidenum">
              <a:rPr lang="en-US" smtClean="0"/>
              <a:pPr eaLnBrk="1" hangingPunct="1"/>
              <a:t>43</a:t>
            </a:fld>
            <a:endParaRPr lang="en-US" smtClean="0"/>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Management Frame Types</a:t>
            </a:r>
          </a:p>
        </p:txBody>
      </p:sp>
      <p:sp>
        <p:nvSpPr>
          <p:cNvPr id="47107" name="Rectangle 3"/>
          <p:cNvSpPr>
            <a:spLocks noGrp="1" noChangeArrowheads="1"/>
          </p:cNvSpPr>
          <p:nvPr>
            <p:ph idx="1"/>
          </p:nvPr>
        </p:nvSpPr>
        <p:spPr/>
        <p:txBody>
          <a:bodyPr/>
          <a:lstStyle/>
          <a:p>
            <a:pPr eaLnBrk="1" hangingPunct="1"/>
            <a:r>
              <a:rPr lang="en-US" smtClean="0"/>
              <a:t>Deauthentication</a:t>
            </a:r>
          </a:p>
          <a:p>
            <a:pPr lvl="1" eaLnBrk="1" hangingPunct="1"/>
            <a:r>
              <a:rPr lang="en-US" smtClean="0"/>
              <a:t>A station or access point sends a deauthentication frame to a station if it wishes to terminate secure communications</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787D17-9753-42E1-A373-5150AA38F677}" type="slidenum">
              <a:rPr lang="en-US" smtClean="0"/>
              <a:pPr eaLnBrk="1" hangingPunct="1"/>
              <a:t>44</a:t>
            </a:fld>
            <a:endParaRPr lang="en-US" smtClean="0"/>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Control Frame Types</a:t>
            </a:r>
          </a:p>
        </p:txBody>
      </p:sp>
      <p:sp>
        <p:nvSpPr>
          <p:cNvPr id="48131" name="Rectangle 3"/>
          <p:cNvSpPr>
            <a:spLocks noGrp="1" noChangeArrowheads="1"/>
          </p:cNvSpPr>
          <p:nvPr>
            <p:ph idx="1"/>
          </p:nvPr>
        </p:nvSpPr>
        <p:spPr/>
        <p:txBody>
          <a:bodyPr/>
          <a:lstStyle/>
          <a:p>
            <a:pPr eaLnBrk="1" hangingPunct="1"/>
            <a:r>
              <a:rPr lang="en-US" smtClean="0"/>
              <a:t>The basic control frame types are</a:t>
            </a:r>
          </a:p>
          <a:p>
            <a:pPr lvl="1" eaLnBrk="1" hangingPunct="1"/>
            <a:r>
              <a:rPr lang="en-US" smtClean="0"/>
              <a:t>RTS</a:t>
            </a:r>
          </a:p>
          <a:p>
            <a:pPr lvl="1" eaLnBrk="1" hangingPunct="1"/>
            <a:r>
              <a:rPr lang="en-US" smtClean="0"/>
              <a:t>CTS</a:t>
            </a:r>
          </a:p>
          <a:p>
            <a:pPr lvl="1" eaLnBrk="1" hangingPunct="1"/>
            <a:r>
              <a:rPr lang="en-US" smtClean="0"/>
              <a:t>ACK</a:t>
            </a:r>
          </a:p>
          <a:p>
            <a:pPr lvl="1" eaLnBrk="1" hangingPunct="1"/>
            <a:r>
              <a:rPr lang="en-US" smtClean="0"/>
              <a:t>PS Pool</a:t>
            </a:r>
          </a:p>
          <a:p>
            <a:pPr lvl="1" eaLnBrk="1" hangingPunct="1"/>
            <a:r>
              <a:rPr lang="en-US" smtClean="0"/>
              <a:t>CF End</a:t>
            </a:r>
          </a:p>
          <a:p>
            <a:pPr lvl="1" eaLnBrk="1" hangingPunct="1"/>
            <a:r>
              <a:rPr lang="en-US" smtClean="0"/>
              <a:t>CF End + CF ACK</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C3A78C-89F0-4901-86AB-1722EB02B425}" type="slidenum">
              <a:rPr lang="en-US" smtClean="0"/>
              <a:pPr eaLnBrk="1" hangingPunct="1"/>
              <a:t>45</a:t>
            </a:fld>
            <a:endParaRPr lang="en-US" smtClean="0"/>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Control Frame Types</a:t>
            </a:r>
          </a:p>
        </p:txBody>
      </p:sp>
      <p:sp>
        <p:nvSpPr>
          <p:cNvPr id="49155" name="Rectangle 3"/>
          <p:cNvSpPr>
            <a:spLocks noGrp="1" noChangeArrowheads="1"/>
          </p:cNvSpPr>
          <p:nvPr>
            <p:ph idx="1"/>
          </p:nvPr>
        </p:nvSpPr>
        <p:spPr/>
        <p:txBody>
          <a:bodyPr/>
          <a:lstStyle/>
          <a:p>
            <a:pPr eaLnBrk="1" hangingPunct="1"/>
            <a:r>
              <a:rPr lang="en-US" smtClean="0"/>
              <a:t>RTS - Request to Send</a:t>
            </a:r>
          </a:p>
          <a:p>
            <a:pPr lvl="1" eaLnBrk="1" hangingPunct="1"/>
            <a:r>
              <a:rPr lang="en-US" smtClean="0"/>
              <a:t>A station sends a RTS frame to another station as the first phase of a two-way handshake necessary before sending a data frame on a network that is heavily loaded</a:t>
            </a:r>
          </a:p>
          <a:p>
            <a:pPr lvl="1" eaLnBrk="1" hangingPunct="1"/>
            <a:r>
              <a:rPr lang="en-US" smtClean="0"/>
              <a:t>This is not required in normal operation </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F356CB-3A89-42EA-9059-CA1D855CA12B}" type="slidenum">
              <a:rPr lang="en-US" smtClean="0"/>
              <a:pPr eaLnBrk="1" hangingPunct="1"/>
              <a:t>46</a:t>
            </a:fld>
            <a:endParaRPr lang="en-US" smtClean="0"/>
          </a:p>
        </p:txBody>
      </p:sp>
      <p:sp>
        <p:nvSpPr>
          <p:cNvPr id="491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Control Frame Types</a:t>
            </a:r>
          </a:p>
        </p:txBody>
      </p:sp>
      <p:sp>
        <p:nvSpPr>
          <p:cNvPr id="50179" name="Rectangle 3"/>
          <p:cNvSpPr>
            <a:spLocks noGrp="1" noChangeArrowheads="1"/>
          </p:cNvSpPr>
          <p:nvPr>
            <p:ph idx="1"/>
          </p:nvPr>
        </p:nvSpPr>
        <p:spPr/>
        <p:txBody>
          <a:bodyPr/>
          <a:lstStyle/>
          <a:p>
            <a:pPr eaLnBrk="1" hangingPunct="1"/>
            <a:r>
              <a:rPr lang="en-US" smtClean="0"/>
              <a:t>CTS - Clear to Send</a:t>
            </a:r>
          </a:p>
          <a:p>
            <a:pPr lvl="1" eaLnBrk="1" hangingPunct="1"/>
            <a:r>
              <a:rPr lang="en-US" smtClean="0"/>
              <a:t>The station sends back the CTS telling the requesting station to go ahead</a:t>
            </a:r>
          </a:p>
          <a:p>
            <a:pPr lvl="1" eaLnBrk="1" hangingPunct="1"/>
            <a:r>
              <a:rPr lang="en-US" smtClean="0"/>
              <a:t>The CTS includes a time value that causes all other stations to hold off transmission of frames for the time period necessary for the requesting station to send its frame</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682AE2-5A5D-4173-803D-ACAF5C26E11C}" type="slidenum">
              <a:rPr lang="en-US" smtClean="0"/>
              <a:pPr eaLnBrk="1" hangingPunct="1"/>
              <a:t>47</a:t>
            </a:fld>
            <a:endParaRPr lang="en-US" smtClean="0"/>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Control Frame Types</a:t>
            </a:r>
          </a:p>
        </p:txBody>
      </p:sp>
      <p:sp>
        <p:nvSpPr>
          <p:cNvPr id="51203" name="Rectangle 3"/>
          <p:cNvSpPr>
            <a:spLocks noGrp="1" noChangeArrowheads="1"/>
          </p:cNvSpPr>
          <p:nvPr>
            <p:ph idx="1"/>
          </p:nvPr>
        </p:nvSpPr>
        <p:spPr/>
        <p:txBody>
          <a:bodyPr/>
          <a:lstStyle/>
          <a:p>
            <a:pPr eaLnBrk="1" hangingPunct="1"/>
            <a:r>
              <a:rPr lang="en-US" smtClean="0"/>
              <a:t>ACK - Acknowledgement</a:t>
            </a:r>
          </a:p>
          <a:p>
            <a:pPr lvl="1" eaLnBrk="1" hangingPunct="1"/>
            <a:r>
              <a:rPr lang="en-US" smtClean="0"/>
              <a:t>After receiving a data frame, the receiving station checks for errors in the frame</a:t>
            </a:r>
          </a:p>
          <a:p>
            <a:pPr lvl="1" eaLnBrk="1" hangingPunct="1"/>
            <a:r>
              <a:rPr lang="en-US" smtClean="0"/>
              <a:t>Then the receiving station will send an ACK frame to the sending station if no errors are found</a:t>
            </a:r>
          </a:p>
          <a:p>
            <a:pPr lvl="1" eaLnBrk="1" hangingPunct="1"/>
            <a:r>
              <a:rPr lang="en-US" smtClean="0"/>
              <a:t>If the sending station doesn't receive an ACK after a period of time, the sending station will retransmit the frame</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FE2C16-FAA8-4C7A-BD34-2BE6B5B66144}" type="slidenum">
              <a:rPr lang="en-US" smtClean="0"/>
              <a:pPr eaLnBrk="1" hangingPunct="1"/>
              <a:t>48</a:t>
            </a:fld>
            <a:endParaRPr lang="en-US" smtClean="0"/>
          </a:p>
        </p:txBody>
      </p:sp>
      <p:sp>
        <p:nvSpPr>
          <p:cNvPr id="512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Control Frame Types</a:t>
            </a:r>
          </a:p>
        </p:txBody>
      </p:sp>
      <p:sp>
        <p:nvSpPr>
          <p:cNvPr id="52227" name="Rectangle 3"/>
          <p:cNvSpPr>
            <a:spLocks noGrp="1" noChangeArrowheads="1"/>
          </p:cNvSpPr>
          <p:nvPr>
            <p:ph idx="1"/>
          </p:nvPr>
        </p:nvSpPr>
        <p:spPr/>
        <p:txBody>
          <a:bodyPr/>
          <a:lstStyle/>
          <a:p>
            <a:pPr eaLnBrk="1" hangingPunct="1"/>
            <a:r>
              <a:rPr lang="en-US" smtClean="0"/>
              <a:t>PS Poll - Power Save Poll</a:t>
            </a:r>
          </a:p>
          <a:p>
            <a:pPr lvl="1" eaLnBrk="1" hangingPunct="1"/>
            <a:r>
              <a:rPr lang="en-US" smtClean="0"/>
              <a:t>A station awakening from Power Saving Mode transmits this frame to retrieve any frames that have been buffered by the access point for the station</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8AD2E4-D57E-46AA-A6C1-7D8BAA3DAC7D}" type="slidenum">
              <a:rPr lang="en-US" smtClean="0"/>
              <a:pPr eaLnBrk="1" hangingPunct="1"/>
              <a:t>49</a:t>
            </a:fld>
            <a:endParaRPr lang="en-US" smtClean="0"/>
          </a:p>
        </p:txBody>
      </p:sp>
      <p:sp>
        <p:nvSpPr>
          <p:cNvPr id="522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AirPcap Adaptor</a:t>
            </a:r>
          </a:p>
        </p:txBody>
      </p:sp>
      <p:sp>
        <p:nvSpPr>
          <p:cNvPr id="7171" name="Content Placeholder 2"/>
          <p:cNvSpPr>
            <a:spLocks noGrp="1"/>
          </p:cNvSpPr>
          <p:nvPr>
            <p:ph idx="1"/>
          </p:nvPr>
        </p:nvSpPr>
        <p:spPr/>
        <p:txBody>
          <a:bodyPr/>
          <a:lstStyle/>
          <a:p>
            <a:pPr eaLnBrk="1" hangingPunct="1"/>
            <a:r>
              <a:rPr lang="en-US" smtClean="0"/>
              <a:t>The AirPcap USB adapter looks like this</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9A4C66-2EE0-465D-8E60-6A811E8EE377}"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Control Frame Types</a:t>
            </a:r>
          </a:p>
        </p:txBody>
      </p:sp>
      <p:sp>
        <p:nvSpPr>
          <p:cNvPr id="53251" name="Rectangle 3"/>
          <p:cNvSpPr>
            <a:spLocks noGrp="1" noChangeArrowheads="1"/>
          </p:cNvSpPr>
          <p:nvPr>
            <p:ph idx="1"/>
          </p:nvPr>
        </p:nvSpPr>
        <p:spPr/>
        <p:txBody>
          <a:bodyPr/>
          <a:lstStyle/>
          <a:p>
            <a:pPr eaLnBrk="1" hangingPunct="1"/>
            <a:r>
              <a:rPr lang="en-US" smtClean="0"/>
              <a:t>CF End</a:t>
            </a:r>
          </a:p>
          <a:p>
            <a:pPr lvl="1" eaLnBrk="1" hangingPunct="1"/>
            <a:r>
              <a:rPr lang="en-US" smtClean="0"/>
              <a:t>This frame marks the end of the contention free period, which is part of the PCF mode of operation</a:t>
            </a: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4A3F7-6A94-4B82-9865-9BA2AF1737AF}" type="slidenum">
              <a:rPr lang="en-US" smtClean="0"/>
              <a:pPr eaLnBrk="1" hangingPunct="1"/>
              <a:t>50</a:t>
            </a:fld>
            <a:endParaRPr lang="en-US" smtClean="0"/>
          </a:p>
        </p:txBody>
      </p:sp>
      <p:sp>
        <p:nvSpPr>
          <p:cNvPr id="53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Control Frame Types</a:t>
            </a:r>
          </a:p>
        </p:txBody>
      </p:sp>
      <p:sp>
        <p:nvSpPr>
          <p:cNvPr id="54275" name="Rectangle 3"/>
          <p:cNvSpPr>
            <a:spLocks noGrp="1" noChangeArrowheads="1"/>
          </p:cNvSpPr>
          <p:nvPr>
            <p:ph idx="1"/>
          </p:nvPr>
        </p:nvSpPr>
        <p:spPr/>
        <p:txBody>
          <a:bodyPr/>
          <a:lstStyle/>
          <a:p>
            <a:pPr eaLnBrk="1" hangingPunct="1"/>
            <a:r>
              <a:rPr lang="en-US" smtClean="0"/>
              <a:t>CF End + CF ACK</a:t>
            </a:r>
          </a:p>
          <a:p>
            <a:pPr lvl="1" eaLnBrk="1" hangingPunct="1"/>
            <a:r>
              <a:rPr lang="en-US" smtClean="0"/>
              <a:t>This is the same as the CF End alone, but it adds an ACK for the last frame received during the contention free period, which is part of the PCF mode of operation</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F07616-DF57-4A83-9021-0B94513A5389}" type="slidenum">
              <a:rPr lang="en-US" smtClean="0"/>
              <a:pPr eaLnBrk="1" hangingPunct="1"/>
              <a:t>51</a:t>
            </a:fld>
            <a:endParaRPr lang="en-US" smtClean="0"/>
          </a:p>
        </p:txBody>
      </p:sp>
      <p:sp>
        <p:nvSpPr>
          <p:cNvPr id="542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Data Frame Types</a:t>
            </a:r>
          </a:p>
        </p:txBody>
      </p:sp>
      <p:sp>
        <p:nvSpPr>
          <p:cNvPr id="55299" name="Rectangle 3"/>
          <p:cNvSpPr>
            <a:spLocks noGrp="1" noChangeArrowheads="1"/>
          </p:cNvSpPr>
          <p:nvPr>
            <p:ph idx="1"/>
          </p:nvPr>
        </p:nvSpPr>
        <p:spPr/>
        <p:txBody>
          <a:bodyPr/>
          <a:lstStyle/>
          <a:p>
            <a:pPr eaLnBrk="1" hangingPunct="1"/>
            <a:r>
              <a:rPr lang="en-US" smtClean="0"/>
              <a:t>There is only one type of data frame</a:t>
            </a:r>
          </a:p>
          <a:p>
            <a:pPr eaLnBrk="1" hangingPunct="1"/>
            <a:r>
              <a:rPr lang="en-US" smtClean="0"/>
              <a:t>This frame has a maximum size of 2348 bytes</a:t>
            </a:r>
          </a:p>
          <a:p>
            <a:pPr eaLnBrk="1" hangingPunct="1"/>
            <a:r>
              <a:rPr lang="en-US" smtClean="0"/>
              <a:t>Of these 2348 bytes</a:t>
            </a:r>
          </a:p>
          <a:p>
            <a:pPr lvl="1" eaLnBrk="1" hangingPunct="1"/>
            <a:r>
              <a:rPr lang="en-US" smtClean="0"/>
              <a:t>30 bytes are used by the header</a:t>
            </a:r>
          </a:p>
          <a:p>
            <a:pPr lvl="1" eaLnBrk="1" hangingPunct="1"/>
            <a:r>
              <a:rPr lang="en-US" smtClean="0"/>
              <a:t>6 bytes are used by the CRC trailer</a:t>
            </a:r>
          </a:p>
          <a:p>
            <a:pPr lvl="1" eaLnBrk="1" hangingPunct="1"/>
            <a:r>
              <a:rPr lang="en-US" smtClean="0"/>
              <a:t>This leaves up to 2312 bytes of data</a:t>
            </a:r>
          </a:p>
          <a:p>
            <a:pPr eaLnBrk="1" hangingPunct="1"/>
            <a:r>
              <a:rPr lang="en-US" smtClean="0"/>
              <a:t>The data frame contains the following major fields</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3F47FF-9D4B-4835-91D7-588211B04EEE}" type="slidenum">
              <a:rPr lang="en-US" smtClean="0"/>
              <a:pPr eaLnBrk="1" hangingPunct="1"/>
              <a:t>52</a:t>
            </a:fld>
            <a:endParaRPr lang="en-US" smtClean="0"/>
          </a:p>
        </p:txBody>
      </p:sp>
      <p:sp>
        <p:nvSpPr>
          <p:cNvPr id="55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Data Frame Format</a:t>
            </a:r>
          </a:p>
        </p:txBody>
      </p:sp>
      <p:graphicFrame>
        <p:nvGraphicFramePr>
          <p:cNvPr id="1072131" name="Group 3"/>
          <p:cNvGraphicFramePr>
            <a:graphicFrameLocks noGrp="1"/>
          </p:cNvGraphicFramePr>
          <p:nvPr>
            <p:ph type="tbl" idx="1"/>
          </p:nvPr>
        </p:nvGraphicFramePr>
        <p:xfrm>
          <a:off x="2922588" y="1423988"/>
          <a:ext cx="3478212" cy="4551362"/>
        </p:xfrm>
        <a:graphic>
          <a:graphicData uri="http://schemas.openxmlformats.org/drawingml/2006/table">
            <a:tbl>
              <a:tblPr/>
              <a:tblGrid>
                <a:gridCol w="3478212"/>
              </a:tblGrid>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Duration ID</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Address 1</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Address 2</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Address 3</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Sequence Control</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9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Address 4</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1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Body</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55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marL="91420" marR="914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415462-0D40-4BED-B8EA-2F03D2B6252A}" type="slidenum">
              <a:rPr lang="en-US" smtClean="0"/>
              <a:pPr eaLnBrk="1" hangingPunct="1"/>
              <a:t>53</a:t>
            </a:fld>
            <a:endParaRPr lang="en-US" smtClean="0"/>
          </a:p>
        </p:txBody>
      </p:sp>
      <p:sp>
        <p:nvSpPr>
          <p:cNvPr id="56346" name="Footer Placeholder 2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Frame Control Subfields</a:t>
            </a:r>
          </a:p>
        </p:txBody>
      </p:sp>
      <p:sp>
        <p:nvSpPr>
          <p:cNvPr id="57347" name="Rectangle 3"/>
          <p:cNvSpPr>
            <a:spLocks noGrp="1" noChangeArrowheads="1"/>
          </p:cNvSpPr>
          <p:nvPr>
            <p:ph idx="1"/>
          </p:nvPr>
        </p:nvSpPr>
        <p:spPr/>
        <p:txBody>
          <a:bodyPr/>
          <a:lstStyle/>
          <a:p>
            <a:pPr eaLnBrk="1" hangingPunct="1"/>
            <a:r>
              <a:rPr lang="en-US" smtClean="0"/>
              <a:t>The first field, the frame control field, actually consists of eleven subfields</a:t>
            </a:r>
          </a:p>
          <a:p>
            <a:pPr eaLnBrk="1" hangingPunct="1"/>
            <a:r>
              <a:rPr lang="en-US" smtClean="0"/>
              <a:t>These are</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37730F-B23A-4A6D-A54B-DFB302E2451D}" type="slidenum">
              <a:rPr lang="en-US" smtClean="0"/>
              <a:pPr eaLnBrk="1" hangingPunct="1"/>
              <a:t>54</a:t>
            </a:fld>
            <a:endParaRPr lang="en-US" smtClean="0"/>
          </a:p>
        </p:txBody>
      </p:sp>
      <p:sp>
        <p:nvSpPr>
          <p:cNvPr id="573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Frame Control Subfields</a:t>
            </a:r>
          </a:p>
        </p:txBody>
      </p:sp>
      <p:graphicFrame>
        <p:nvGraphicFramePr>
          <p:cNvPr id="1074179" name="Group 3"/>
          <p:cNvGraphicFramePr>
            <a:graphicFrameLocks noGrp="1"/>
          </p:cNvGraphicFramePr>
          <p:nvPr>
            <p:ph type="tbl" idx="1"/>
          </p:nvPr>
        </p:nvGraphicFramePr>
        <p:xfrm>
          <a:off x="2757488" y="1206500"/>
          <a:ext cx="3536950" cy="5029200"/>
        </p:xfrm>
        <a:graphic>
          <a:graphicData uri="http://schemas.openxmlformats.org/drawingml/2006/table">
            <a:tbl>
              <a:tblPr/>
              <a:tblGrid>
                <a:gridCol w="3536950"/>
              </a:tblGrid>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Protocol Version</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Type</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Subtype</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To DS</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From DS</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Move Frag</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Retry</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Power Management</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More Data</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6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WEP</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3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Reserved</a:t>
                      </a:r>
                    </a:p>
                  </a:txBody>
                  <a:tcPr marL="91421" marR="914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DCF8A4-2668-44CC-9CFB-0BB779B1A4C0}" type="slidenum">
              <a:rPr lang="en-US" smtClean="0"/>
              <a:pPr eaLnBrk="1" hangingPunct="1"/>
              <a:t>55</a:t>
            </a:fld>
            <a:endParaRPr lang="en-US" smtClean="0"/>
          </a:p>
        </p:txBody>
      </p:sp>
      <p:sp>
        <p:nvSpPr>
          <p:cNvPr id="58398" name="Footer Placeholder 3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Sequence Control Subfields</a:t>
            </a:r>
          </a:p>
        </p:txBody>
      </p:sp>
      <p:sp>
        <p:nvSpPr>
          <p:cNvPr id="59395" name="Rectangle 3"/>
          <p:cNvSpPr>
            <a:spLocks noGrp="1" noChangeArrowheads="1"/>
          </p:cNvSpPr>
          <p:nvPr>
            <p:ph idx="1"/>
          </p:nvPr>
        </p:nvSpPr>
        <p:spPr/>
        <p:txBody>
          <a:bodyPr/>
          <a:lstStyle/>
          <a:p>
            <a:pPr eaLnBrk="1" hangingPunct="1"/>
            <a:r>
              <a:rPr lang="en-US" smtClean="0"/>
              <a:t>Further down in the list of data frame fields the sequence control field is seen to contain two subfields</a:t>
            </a:r>
          </a:p>
          <a:p>
            <a:pPr eaLnBrk="1" hangingPunct="1"/>
            <a:r>
              <a:rPr lang="en-US" smtClean="0"/>
              <a:t>These are</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CA2EE9-391B-4AB5-9190-3CD5D6DE5F84}" type="slidenum">
              <a:rPr lang="en-US" smtClean="0"/>
              <a:pPr eaLnBrk="1" hangingPunct="1"/>
              <a:t>56</a:t>
            </a:fld>
            <a:endParaRPr lang="en-US" smtClean="0"/>
          </a:p>
        </p:txBody>
      </p:sp>
      <p:sp>
        <p:nvSpPr>
          <p:cNvPr id="593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Sequence Control Subfields</a:t>
            </a:r>
          </a:p>
        </p:txBody>
      </p:sp>
      <p:graphicFrame>
        <p:nvGraphicFramePr>
          <p:cNvPr id="1076227" name="Group 3"/>
          <p:cNvGraphicFramePr>
            <a:graphicFrameLocks noGrp="1"/>
          </p:cNvGraphicFramePr>
          <p:nvPr>
            <p:ph type="tbl" idx="1"/>
          </p:nvPr>
        </p:nvGraphicFramePr>
        <p:xfrm>
          <a:off x="2438400" y="1298575"/>
          <a:ext cx="4191000" cy="1039813"/>
        </p:xfrm>
        <a:graphic>
          <a:graphicData uri="http://schemas.openxmlformats.org/drawingml/2006/table">
            <a:tbl>
              <a:tblPr/>
              <a:tblGrid>
                <a:gridCol w="4191000"/>
              </a:tblGrid>
              <a:tr h="5207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Protocol Version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A5E9A8-C36B-44A1-86AF-5F34BB4485FC}" type="slidenum">
              <a:rPr lang="en-US" smtClean="0"/>
              <a:pPr eaLnBrk="1" hangingPunct="1"/>
              <a:t>57</a:t>
            </a:fld>
            <a:endParaRPr lang="en-US" smtClean="0"/>
          </a:p>
        </p:txBody>
      </p:sp>
      <p:sp>
        <p:nvSpPr>
          <p:cNvPr id="60428"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Data Frame Fields</a:t>
            </a:r>
          </a:p>
        </p:txBody>
      </p:sp>
      <p:sp>
        <p:nvSpPr>
          <p:cNvPr id="61443" name="Rectangle 3"/>
          <p:cNvSpPr>
            <a:spLocks noGrp="1" noChangeArrowheads="1"/>
          </p:cNvSpPr>
          <p:nvPr>
            <p:ph idx="1"/>
          </p:nvPr>
        </p:nvSpPr>
        <p:spPr/>
        <p:txBody>
          <a:bodyPr/>
          <a:lstStyle/>
          <a:p>
            <a:pPr eaLnBrk="1" hangingPunct="1"/>
            <a:r>
              <a:rPr lang="en-US" smtClean="0"/>
              <a:t>Let’s look at each of these fields in more detail</a:t>
            </a:r>
          </a:p>
          <a:p>
            <a:pPr eaLnBrk="1" hangingPunct="1"/>
            <a:r>
              <a:rPr lang="en-US" smtClean="0"/>
              <a:t>As we encounter a field with subfields, these subfields will be detailed as well</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A6ADD4-F1AC-4FCD-9CF6-E82AFEBAEF92}" type="slidenum">
              <a:rPr lang="en-US" smtClean="0"/>
              <a:pPr eaLnBrk="1" hangingPunct="1"/>
              <a:t>58</a:t>
            </a:fld>
            <a:endParaRPr lang="en-US" smtClean="0"/>
          </a:p>
        </p:txBody>
      </p:sp>
      <p:sp>
        <p:nvSpPr>
          <p:cNvPr id="614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Frame Control Field</a:t>
            </a:r>
          </a:p>
        </p:txBody>
      </p:sp>
      <p:sp>
        <p:nvSpPr>
          <p:cNvPr id="62467" name="Rectangle 3"/>
          <p:cNvSpPr>
            <a:spLocks noGrp="1" noChangeArrowheads="1"/>
          </p:cNvSpPr>
          <p:nvPr>
            <p:ph idx="1"/>
          </p:nvPr>
        </p:nvSpPr>
        <p:spPr/>
        <p:txBody>
          <a:bodyPr/>
          <a:lstStyle/>
          <a:p>
            <a:pPr eaLnBrk="1" hangingPunct="1"/>
            <a:r>
              <a:rPr lang="en-US" smtClean="0"/>
              <a:t>16 bits</a:t>
            </a:r>
          </a:p>
          <a:p>
            <a:pPr eaLnBrk="1" hangingPunct="1"/>
            <a:r>
              <a:rPr lang="en-US" smtClean="0"/>
              <a:t>11 subfields</a:t>
            </a:r>
          </a:p>
          <a:p>
            <a:pPr eaLnBrk="1" hangingPunct="1"/>
            <a:r>
              <a:rPr lang="en-US" smtClean="0"/>
              <a:t>This field does just what its name implies</a:t>
            </a:r>
          </a:p>
          <a:p>
            <a:pPr eaLnBrk="1" hangingPunct="1"/>
            <a:r>
              <a:rPr lang="en-US" smtClean="0"/>
              <a:t>It contains in its subfields the control information for the frame</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539537-255F-43F6-8C09-9EA9A071DA78}" type="slidenum">
              <a:rPr lang="en-US" smtClean="0"/>
              <a:pPr eaLnBrk="1" hangingPunct="1"/>
              <a:t>59</a:t>
            </a:fld>
            <a:endParaRPr lang="en-US" smtClean="0"/>
          </a:p>
        </p:txBody>
      </p:sp>
      <p:sp>
        <p:nvSpPr>
          <p:cNvPr id="62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AirPcap Adapter</a:t>
            </a:r>
          </a:p>
        </p:txBody>
      </p:sp>
      <p:pic>
        <p:nvPicPr>
          <p:cNvPr id="8195" name="Content Placeholder 6" descr="AirPcapNx_120_22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905000"/>
            <a:ext cx="1828800" cy="3352800"/>
          </a:xfrm>
        </p:spPr>
      </p:pic>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5D9A71-7677-4F18-9585-E4F7F28203FC}"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Protocol Version Subfield</a:t>
            </a:r>
          </a:p>
        </p:txBody>
      </p:sp>
      <p:sp>
        <p:nvSpPr>
          <p:cNvPr id="63491" name="Rectangle 3"/>
          <p:cNvSpPr>
            <a:spLocks noGrp="1" noChangeArrowheads="1"/>
          </p:cNvSpPr>
          <p:nvPr>
            <p:ph idx="1"/>
          </p:nvPr>
        </p:nvSpPr>
        <p:spPr/>
        <p:txBody>
          <a:bodyPr/>
          <a:lstStyle/>
          <a:p>
            <a:pPr eaLnBrk="1" hangingPunct="1"/>
            <a:r>
              <a:rPr lang="en-US" smtClean="0"/>
              <a:t>2 bits</a:t>
            </a:r>
          </a:p>
          <a:p>
            <a:pPr eaLnBrk="1" hangingPunct="1"/>
            <a:r>
              <a:rPr lang="en-US" smtClean="0"/>
              <a:t>This is the version of 802.11b being used</a:t>
            </a:r>
          </a:p>
          <a:p>
            <a:pPr eaLnBrk="1" hangingPunct="1"/>
            <a:r>
              <a:rPr lang="en-US" smtClean="0"/>
              <a:t>Right now there is only one version</a:t>
            </a:r>
          </a:p>
          <a:p>
            <a:pPr eaLnBrk="1" hangingPunct="1"/>
            <a:r>
              <a:rPr lang="en-US" smtClean="0"/>
              <a:t>This first and only version is indicated by a protocol number of 0</a:t>
            </a:r>
          </a:p>
        </p:txBody>
      </p:sp>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44A37-AA3F-4E36-8AEF-7734FF003DD1}" type="slidenum">
              <a:rPr lang="en-US" smtClean="0"/>
              <a:pPr eaLnBrk="1" hangingPunct="1"/>
              <a:t>60</a:t>
            </a:fld>
            <a:endParaRPr lang="en-US" smtClean="0"/>
          </a:p>
        </p:txBody>
      </p:sp>
      <p:sp>
        <p:nvSpPr>
          <p:cNvPr id="634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Type Subfield</a:t>
            </a:r>
          </a:p>
        </p:txBody>
      </p:sp>
      <p:sp>
        <p:nvSpPr>
          <p:cNvPr id="64515" name="Rectangle 3"/>
          <p:cNvSpPr>
            <a:spLocks noGrp="1" noChangeArrowheads="1"/>
          </p:cNvSpPr>
          <p:nvPr>
            <p:ph idx="1"/>
          </p:nvPr>
        </p:nvSpPr>
        <p:spPr/>
        <p:txBody>
          <a:bodyPr/>
          <a:lstStyle/>
          <a:p>
            <a:pPr eaLnBrk="1" hangingPunct="1"/>
            <a:r>
              <a:rPr lang="en-US" smtClean="0"/>
              <a:t>2 bits</a:t>
            </a:r>
          </a:p>
          <a:p>
            <a:pPr eaLnBrk="1" hangingPunct="1"/>
            <a:r>
              <a:rPr lang="en-US" smtClean="0"/>
              <a:t>Along with the subtype field this field identifies the type of frame this is such as management, control, or data</a:t>
            </a:r>
          </a:p>
          <a:p>
            <a:pPr eaLnBrk="1" hangingPunct="1"/>
            <a:r>
              <a:rPr lang="en-US" smtClean="0"/>
              <a:t>There are 30 possibilities</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CDFF11-210E-4087-B091-CC7D569883A6}" type="slidenum">
              <a:rPr lang="en-US" smtClean="0"/>
              <a:pPr eaLnBrk="1" hangingPunct="1"/>
              <a:t>61</a:t>
            </a:fld>
            <a:endParaRPr lang="en-US" smtClean="0"/>
          </a:p>
        </p:txBody>
      </p:sp>
      <p:sp>
        <p:nvSpPr>
          <p:cNvPr id="645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Subtype Subfield</a:t>
            </a:r>
          </a:p>
        </p:txBody>
      </p:sp>
      <p:sp>
        <p:nvSpPr>
          <p:cNvPr id="65539" name="Rectangle 3"/>
          <p:cNvSpPr>
            <a:spLocks noGrp="1" noChangeArrowheads="1"/>
          </p:cNvSpPr>
          <p:nvPr>
            <p:ph idx="1"/>
          </p:nvPr>
        </p:nvSpPr>
        <p:spPr/>
        <p:txBody>
          <a:bodyPr/>
          <a:lstStyle/>
          <a:p>
            <a:pPr eaLnBrk="1" hangingPunct="1"/>
            <a:r>
              <a:rPr lang="en-US" smtClean="0"/>
              <a:t>4 bits</a:t>
            </a:r>
          </a:p>
          <a:p>
            <a:pPr eaLnBrk="1" hangingPunct="1"/>
            <a:r>
              <a:rPr lang="en-US" smtClean="0"/>
              <a:t>This field works in combination with the type subfield to identify the type of frame as discussed just above</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308F8-A289-4B5C-B5E2-2F4461A1A3A4}" type="slidenum">
              <a:rPr lang="en-US" smtClean="0"/>
              <a:pPr eaLnBrk="1" hangingPunct="1"/>
              <a:t>62</a:t>
            </a:fld>
            <a:endParaRPr lang="en-US" smtClean="0"/>
          </a:p>
        </p:txBody>
      </p:sp>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Type and Subtype Codes</a:t>
            </a:r>
          </a:p>
        </p:txBody>
      </p:sp>
      <p:pic>
        <p:nvPicPr>
          <p:cNvPr id="665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36" t="11334" r="26633" b="4437"/>
          <a:stretch>
            <a:fillRect/>
          </a:stretch>
        </p:blipFill>
        <p:spPr>
          <a:xfrm>
            <a:off x="2417763" y="1319213"/>
            <a:ext cx="4051300" cy="4845050"/>
          </a:xfrm>
        </p:spPr>
      </p:pic>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80A547-98E0-4C3C-BB27-D9046F837E8E}" type="slidenum">
              <a:rPr lang="en-US" smtClean="0"/>
              <a:pPr eaLnBrk="1" hangingPunct="1"/>
              <a:t>63</a:t>
            </a:fld>
            <a:endParaRPr lang="en-US" smtClean="0"/>
          </a:p>
        </p:txBody>
      </p:sp>
      <p:sp>
        <p:nvSpPr>
          <p:cNvPr id="665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To DS Subfield</a:t>
            </a:r>
          </a:p>
        </p:txBody>
      </p:sp>
      <p:sp>
        <p:nvSpPr>
          <p:cNvPr id="67587"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 frame is going to a distribution system</a:t>
            </a:r>
          </a:p>
          <a:p>
            <a:pPr eaLnBrk="1" hangingPunct="1"/>
            <a:r>
              <a:rPr lang="en-US" smtClean="0"/>
              <a:t>Recall that a distribution system is a wired connection among access points</a:t>
            </a:r>
          </a:p>
          <a:p>
            <a:pPr eaLnBrk="1" hangingPunct="1"/>
            <a:r>
              <a:rPr lang="en-US" smtClean="0"/>
              <a:t>This is set also whenever the frame is being sent to or as indicated by the next field being sent from a device that is connected to the network using a wire</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A2A83A-53E2-4DE0-9D3A-F623614056C5}" type="slidenum">
              <a:rPr lang="en-US" smtClean="0"/>
              <a:pPr eaLnBrk="1" hangingPunct="1"/>
              <a:t>64</a:t>
            </a:fld>
            <a:endParaRPr lang="en-US" smtClean="0"/>
          </a:p>
        </p:txBody>
      </p:sp>
      <p:sp>
        <p:nvSpPr>
          <p:cNvPr id="675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From DS Subfield</a:t>
            </a:r>
          </a:p>
        </p:txBody>
      </p:sp>
      <p:sp>
        <p:nvSpPr>
          <p:cNvPr id="68611"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 frame is from a distribution system or wired device</a:t>
            </a:r>
          </a:p>
        </p:txBody>
      </p:sp>
      <p:sp>
        <p:nvSpPr>
          <p:cNvPr id="68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059426-E856-482C-AA4C-FC49FF1AB728}" type="slidenum">
              <a:rPr lang="en-US" smtClean="0"/>
              <a:pPr eaLnBrk="1" hangingPunct="1"/>
              <a:t>65</a:t>
            </a:fld>
            <a:endParaRPr lang="en-US" smtClean="0"/>
          </a:p>
        </p:txBody>
      </p:sp>
      <p:sp>
        <p:nvSpPr>
          <p:cNvPr id="686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More Fragments Subfield</a:t>
            </a:r>
          </a:p>
        </p:txBody>
      </p:sp>
      <p:sp>
        <p:nvSpPr>
          <p:cNvPr id="69635" name="Rectangle 3"/>
          <p:cNvSpPr>
            <a:spLocks noGrp="1" noChangeArrowheads="1"/>
          </p:cNvSpPr>
          <p:nvPr>
            <p:ph idx="1"/>
          </p:nvPr>
        </p:nvSpPr>
        <p:spPr/>
        <p:txBody>
          <a:bodyPr/>
          <a:lstStyle/>
          <a:p>
            <a:pPr eaLnBrk="1" hangingPunct="1"/>
            <a:r>
              <a:rPr lang="en-US" smtClean="0"/>
              <a:t>1 bit</a:t>
            </a:r>
          </a:p>
          <a:p>
            <a:pPr eaLnBrk="1" hangingPunct="1"/>
            <a:r>
              <a:rPr lang="en-US" smtClean="0"/>
              <a:t>This is set to 1 when there are more fragments to come</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6F29A7-2E36-49DE-B1DB-B93BF8A85D7C}" type="slidenum">
              <a:rPr lang="en-US" smtClean="0"/>
              <a:pPr eaLnBrk="1" hangingPunct="1"/>
              <a:t>66</a:t>
            </a:fld>
            <a:endParaRPr lang="en-US" smtClean="0"/>
          </a:p>
        </p:txBody>
      </p:sp>
      <p:sp>
        <p:nvSpPr>
          <p:cNvPr id="696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Retry Subfield</a:t>
            </a:r>
          </a:p>
        </p:txBody>
      </p:sp>
      <p:sp>
        <p:nvSpPr>
          <p:cNvPr id="70659" name="Rectangle 3"/>
          <p:cNvSpPr>
            <a:spLocks noGrp="1" noChangeArrowheads="1"/>
          </p:cNvSpPr>
          <p:nvPr>
            <p:ph idx="1"/>
          </p:nvPr>
        </p:nvSpPr>
        <p:spPr/>
        <p:txBody>
          <a:bodyPr/>
          <a:lstStyle/>
          <a:p>
            <a:pPr eaLnBrk="1" hangingPunct="1"/>
            <a:r>
              <a:rPr lang="en-US" smtClean="0"/>
              <a:t>1 bit</a:t>
            </a:r>
          </a:p>
          <a:p>
            <a:pPr eaLnBrk="1" hangingPunct="1"/>
            <a:r>
              <a:rPr lang="en-US" smtClean="0"/>
              <a:t>This says that the frame is a retransmission of a fragmented frame so that a frame is not duplicated</a:t>
            </a:r>
          </a:p>
        </p:txBody>
      </p:sp>
      <p:sp>
        <p:nvSpPr>
          <p:cNvPr id="70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F4A71-8B2F-4021-997E-674EA4735633}" type="slidenum">
              <a:rPr lang="en-US" smtClean="0"/>
              <a:pPr eaLnBrk="1" hangingPunct="1"/>
              <a:t>67</a:t>
            </a:fld>
            <a:endParaRPr lang="en-US" smtClean="0"/>
          </a:p>
        </p:txBody>
      </p:sp>
      <p:sp>
        <p:nvSpPr>
          <p:cNvPr id="706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Power Management Subfield</a:t>
            </a:r>
          </a:p>
        </p:txBody>
      </p:sp>
      <p:sp>
        <p:nvSpPr>
          <p:cNvPr id="71683" name="Rectangle 3"/>
          <p:cNvSpPr>
            <a:spLocks noGrp="1" noChangeArrowheads="1"/>
          </p:cNvSpPr>
          <p:nvPr>
            <p:ph idx="1"/>
          </p:nvPr>
        </p:nvSpPr>
        <p:spPr/>
        <p:txBody>
          <a:bodyPr/>
          <a:lstStyle/>
          <a:p>
            <a:pPr eaLnBrk="1" hangingPunct="1"/>
            <a:r>
              <a:rPr lang="en-US" smtClean="0"/>
              <a:t>1 bit</a:t>
            </a:r>
          </a:p>
          <a:p>
            <a:pPr eaLnBrk="1" hangingPunct="1"/>
            <a:r>
              <a:rPr lang="en-US" smtClean="0"/>
              <a:t>This field indicates whether the station is in</a:t>
            </a:r>
          </a:p>
          <a:p>
            <a:pPr lvl="1" eaLnBrk="1" hangingPunct="1"/>
            <a:r>
              <a:rPr lang="en-US" smtClean="0"/>
              <a:t>Power Save Mode</a:t>
            </a:r>
          </a:p>
          <a:p>
            <a:pPr lvl="1" eaLnBrk="1" hangingPunct="1"/>
            <a:r>
              <a:rPr lang="en-US" smtClean="0"/>
              <a:t>or</a:t>
            </a:r>
          </a:p>
          <a:p>
            <a:pPr lvl="1" eaLnBrk="1" hangingPunct="1"/>
            <a:r>
              <a:rPr lang="en-US" smtClean="0"/>
              <a:t>Active Mode</a:t>
            </a:r>
          </a:p>
          <a:p>
            <a:pPr eaLnBrk="1" hangingPunct="1"/>
            <a:r>
              <a:rPr lang="en-US" smtClean="0"/>
              <a:t>The access point uses this field so that it will know which stations are in sleep mode</a:t>
            </a: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CC2F92-83A8-4375-9C3F-73D9E066B65C}" type="slidenum">
              <a:rPr lang="en-US" smtClean="0"/>
              <a:pPr eaLnBrk="1" hangingPunct="1"/>
              <a:t>68</a:t>
            </a:fld>
            <a:endParaRPr lang="en-US" smtClean="0"/>
          </a:p>
        </p:txBody>
      </p:sp>
      <p:sp>
        <p:nvSpPr>
          <p:cNvPr id="716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Power Management Subfield</a:t>
            </a:r>
          </a:p>
        </p:txBody>
      </p:sp>
      <p:sp>
        <p:nvSpPr>
          <p:cNvPr id="72707" name="Content Placeholder 2"/>
          <p:cNvSpPr>
            <a:spLocks noGrp="1"/>
          </p:cNvSpPr>
          <p:nvPr>
            <p:ph idx="1"/>
          </p:nvPr>
        </p:nvSpPr>
        <p:spPr/>
        <p:txBody>
          <a:bodyPr/>
          <a:lstStyle/>
          <a:p>
            <a:pPr eaLnBrk="1" hangingPunct="1"/>
            <a:r>
              <a:rPr lang="en-US" smtClean="0"/>
              <a:t>Such a station requires the access point to hold transmissions for that station until it awakens</a:t>
            </a:r>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77B5E2-887B-40FD-942F-7E4A7D04C56C}"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AirPcap Adapter</a:t>
            </a:r>
          </a:p>
        </p:txBody>
      </p:sp>
      <p:sp>
        <p:nvSpPr>
          <p:cNvPr id="9219" name="Content Placeholder 2"/>
          <p:cNvSpPr>
            <a:spLocks noGrp="1"/>
          </p:cNvSpPr>
          <p:nvPr>
            <p:ph idx="1"/>
          </p:nvPr>
        </p:nvSpPr>
        <p:spPr/>
        <p:txBody>
          <a:bodyPr/>
          <a:lstStyle/>
          <a:p>
            <a:pPr eaLnBrk="1" hangingPunct="1"/>
            <a:r>
              <a:rPr lang="en-US" smtClean="0"/>
              <a:t>A capture of wireless frames in Wireshark using the AirPcap device looks like this</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A5415D-E3CC-4BF5-89E5-512A7BD4ECCC}"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More Data Subfield</a:t>
            </a:r>
          </a:p>
        </p:txBody>
      </p:sp>
      <p:sp>
        <p:nvSpPr>
          <p:cNvPr id="73731" name="Rectangle 3"/>
          <p:cNvSpPr>
            <a:spLocks noGrp="1" noChangeArrowheads="1"/>
          </p:cNvSpPr>
          <p:nvPr>
            <p:ph idx="1"/>
          </p:nvPr>
        </p:nvSpPr>
        <p:spPr/>
        <p:txBody>
          <a:bodyPr/>
          <a:lstStyle/>
          <a:p>
            <a:pPr eaLnBrk="1" hangingPunct="1"/>
            <a:r>
              <a:rPr lang="en-US" smtClean="0"/>
              <a:t>1 bit</a:t>
            </a:r>
          </a:p>
          <a:p>
            <a:pPr eaLnBrk="1" hangingPunct="1"/>
            <a:r>
              <a:rPr lang="en-US" smtClean="0"/>
              <a:t>This is to let the receiver know that more frames will follow this frame for a station that has been in sleep mode</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557809-8C90-4F63-B9B0-0844E29948C1}" type="slidenum">
              <a:rPr lang="en-US" smtClean="0"/>
              <a:pPr eaLnBrk="1" hangingPunct="1"/>
              <a:t>70</a:t>
            </a:fld>
            <a:endParaRPr lang="en-US" smtClean="0"/>
          </a:p>
        </p:txBody>
      </p:sp>
      <p:sp>
        <p:nvSpPr>
          <p:cNvPr id="737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WEP Subfield</a:t>
            </a:r>
          </a:p>
        </p:txBody>
      </p:sp>
      <p:sp>
        <p:nvSpPr>
          <p:cNvPr id="74755" name="Rectangle 3"/>
          <p:cNvSpPr>
            <a:spLocks noGrp="1" noChangeArrowheads="1"/>
          </p:cNvSpPr>
          <p:nvPr>
            <p:ph idx="1"/>
          </p:nvPr>
        </p:nvSpPr>
        <p:spPr/>
        <p:txBody>
          <a:bodyPr/>
          <a:lstStyle/>
          <a:p>
            <a:pPr eaLnBrk="1" hangingPunct="1"/>
            <a:r>
              <a:rPr lang="en-US" smtClean="0"/>
              <a:t>1 bit</a:t>
            </a:r>
          </a:p>
          <a:p>
            <a:pPr eaLnBrk="1" hangingPunct="1"/>
            <a:r>
              <a:rPr lang="en-US" smtClean="0"/>
              <a:t>This is set when WEP – Wireless Equivalent Privacy is used</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710B9E-F9FA-4359-B98B-81889B833A70}" type="slidenum">
              <a:rPr lang="en-US" smtClean="0"/>
              <a:pPr eaLnBrk="1" hangingPunct="1"/>
              <a:t>71</a:t>
            </a:fld>
            <a:endParaRPr lang="en-US" smtClean="0"/>
          </a:p>
        </p:txBody>
      </p:sp>
      <p:sp>
        <p:nvSpPr>
          <p:cNvPr id="747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Order Subfield</a:t>
            </a:r>
          </a:p>
        </p:txBody>
      </p:sp>
      <p:sp>
        <p:nvSpPr>
          <p:cNvPr id="75779" name="Rectangle 3"/>
          <p:cNvSpPr>
            <a:spLocks noGrp="1" noChangeArrowheads="1"/>
          </p:cNvSpPr>
          <p:nvPr>
            <p:ph idx="1"/>
          </p:nvPr>
        </p:nvSpPr>
        <p:spPr/>
        <p:txBody>
          <a:bodyPr/>
          <a:lstStyle/>
          <a:p>
            <a:pPr eaLnBrk="1" hangingPunct="1"/>
            <a:r>
              <a:rPr lang="en-US" smtClean="0"/>
              <a:t>1 bit</a:t>
            </a:r>
          </a:p>
          <a:p>
            <a:pPr eaLnBrk="1" hangingPunct="1"/>
            <a:r>
              <a:rPr lang="en-US" smtClean="0"/>
              <a:t>This field indicates that the DEC LAT protocol is in use</a:t>
            </a:r>
          </a:p>
          <a:p>
            <a:pPr eaLnBrk="1" hangingPunct="1"/>
            <a:r>
              <a:rPr lang="en-US" smtClean="0"/>
              <a:t>This is a protocol designed to allow LAN devices to connect to a DEC VAX minicomputer</a:t>
            </a:r>
          </a:p>
          <a:p>
            <a:pPr eaLnBrk="1" hangingPunct="1"/>
            <a:r>
              <a:rPr lang="en-US" smtClean="0"/>
              <a:t>For the most part, no one uses this protocol anymore</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3926A2-DF44-4689-BEE0-E75F57DF2157}" type="slidenum">
              <a:rPr lang="en-US" smtClean="0"/>
              <a:pPr eaLnBrk="1" hangingPunct="1"/>
              <a:t>72</a:t>
            </a:fld>
            <a:endParaRPr lang="en-US" smtClean="0"/>
          </a:p>
        </p:txBody>
      </p:sp>
      <p:sp>
        <p:nvSpPr>
          <p:cNvPr id="757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Duration or ID Field</a:t>
            </a:r>
          </a:p>
        </p:txBody>
      </p:sp>
      <p:sp>
        <p:nvSpPr>
          <p:cNvPr id="76803" name="Rectangle 3"/>
          <p:cNvSpPr>
            <a:spLocks noGrp="1" noChangeArrowheads="1"/>
          </p:cNvSpPr>
          <p:nvPr>
            <p:ph idx="1"/>
          </p:nvPr>
        </p:nvSpPr>
        <p:spPr/>
        <p:txBody>
          <a:bodyPr/>
          <a:lstStyle/>
          <a:p>
            <a:pPr eaLnBrk="1" hangingPunct="1"/>
            <a:r>
              <a:rPr lang="en-US" smtClean="0"/>
              <a:t>16 bits</a:t>
            </a:r>
          </a:p>
          <a:p>
            <a:pPr eaLnBrk="1" hangingPunct="1"/>
            <a:r>
              <a:rPr lang="en-US" smtClean="0"/>
              <a:t>The meaning of this field depends on the type of frame this is</a:t>
            </a:r>
          </a:p>
          <a:p>
            <a:pPr eaLnBrk="1" hangingPunct="1"/>
            <a:r>
              <a:rPr lang="en-US" smtClean="0"/>
              <a:t>It can be used to</a:t>
            </a:r>
          </a:p>
          <a:p>
            <a:pPr lvl="1" eaLnBrk="1" hangingPunct="1"/>
            <a:r>
              <a:rPr lang="en-US" smtClean="0"/>
              <a:t>Set the NAV value, which is the number of microseconds the medium is expected to be busy for a transmission</a:t>
            </a:r>
          </a:p>
        </p:txBody>
      </p:sp>
      <p:sp>
        <p:nvSpPr>
          <p:cNvPr id="76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CDE0AB-10CD-4F60-8CDD-2F90A6CE81C0}" type="slidenum">
              <a:rPr lang="en-US" smtClean="0"/>
              <a:pPr eaLnBrk="1" hangingPunct="1"/>
              <a:t>73</a:t>
            </a:fld>
            <a:endParaRPr lang="en-US" smtClean="0"/>
          </a:p>
        </p:txBody>
      </p:sp>
      <p:sp>
        <p:nvSpPr>
          <p:cNvPr id="768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Duration or ID Field</a:t>
            </a:r>
          </a:p>
        </p:txBody>
      </p:sp>
      <p:sp>
        <p:nvSpPr>
          <p:cNvPr id="77827" name="Content Placeholder 2"/>
          <p:cNvSpPr>
            <a:spLocks noGrp="1"/>
          </p:cNvSpPr>
          <p:nvPr>
            <p:ph idx="1"/>
          </p:nvPr>
        </p:nvSpPr>
        <p:spPr/>
        <p:txBody>
          <a:bodyPr/>
          <a:lstStyle/>
          <a:p>
            <a:pPr lvl="1" eaLnBrk="1" hangingPunct="1"/>
            <a:r>
              <a:rPr lang="en-US" smtClean="0"/>
              <a:t>Set the NAV for stations that missed the beacon that announced the NAV value as just described</a:t>
            </a:r>
          </a:p>
          <a:p>
            <a:pPr lvl="1" eaLnBrk="1" hangingPunct="1"/>
            <a:r>
              <a:rPr lang="en-US" smtClean="0"/>
              <a:t>Transmit a PS - Poll frame by stations awakening from power saving mode</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50BDE6-83DC-466B-83F4-82833EE149F0}"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Address Field 1</a:t>
            </a:r>
          </a:p>
        </p:txBody>
      </p:sp>
      <p:sp>
        <p:nvSpPr>
          <p:cNvPr id="78851" name="Rectangle 3"/>
          <p:cNvSpPr>
            <a:spLocks noGrp="1" noChangeArrowheads="1"/>
          </p:cNvSpPr>
          <p:nvPr>
            <p:ph idx="1"/>
          </p:nvPr>
        </p:nvSpPr>
        <p:spPr/>
        <p:txBody>
          <a:bodyPr/>
          <a:lstStyle/>
          <a:p>
            <a:pPr eaLnBrk="1" hangingPunct="1"/>
            <a:r>
              <a:rPr lang="en-US" smtClean="0"/>
              <a:t>48 bits</a:t>
            </a:r>
          </a:p>
          <a:p>
            <a:pPr eaLnBrk="1" hangingPunct="1"/>
            <a:r>
              <a:rPr lang="en-US" smtClean="0"/>
              <a:t>A frame can have up to four addresses in it</a:t>
            </a:r>
          </a:p>
          <a:p>
            <a:pPr eaLnBrk="1" hangingPunct="1"/>
            <a:r>
              <a:rPr lang="en-US" smtClean="0"/>
              <a:t>This is the first of the four</a:t>
            </a:r>
          </a:p>
          <a:p>
            <a:pPr eaLnBrk="1" hangingPunct="1"/>
            <a:r>
              <a:rPr lang="en-US" smtClean="0"/>
              <a:t>This is the recipient address</a:t>
            </a:r>
          </a:p>
          <a:p>
            <a:pPr eaLnBrk="1" hangingPunct="1"/>
            <a:r>
              <a:rPr lang="en-US" smtClean="0"/>
              <a:t>The actual value of this field depends on the values in the To DS and From DS fields</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FD5AE0-0AF0-496C-8A4C-FDD2795C38BE}" type="slidenum">
              <a:rPr lang="en-US" smtClean="0"/>
              <a:pPr eaLnBrk="1" hangingPunct="1"/>
              <a:t>75</a:t>
            </a:fld>
            <a:endParaRPr lang="en-US" smtClean="0"/>
          </a:p>
        </p:txBody>
      </p:sp>
      <p:sp>
        <p:nvSpPr>
          <p:cNvPr id="788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Address Field 1</a:t>
            </a:r>
          </a:p>
        </p:txBody>
      </p:sp>
      <p:sp>
        <p:nvSpPr>
          <p:cNvPr id="79875" name="Content Placeholder 2"/>
          <p:cNvSpPr>
            <a:spLocks noGrp="1"/>
          </p:cNvSpPr>
          <p:nvPr>
            <p:ph idx="1"/>
          </p:nvPr>
        </p:nvSpPr>
        <p:spPr/>
        <p:txBody>
          <a:bodyPr/>
          <a:lstStyle/>
          <a:p>
            <a:pPr eaLnBrk="1" hangingPunct="1"/>
            <a:r>
              <a:rPr lang="en-US" smtClean="0"/>
              <a:t>This recipient can be</a:t>
            </a:r>
          </a:p>
          <a:p>
            <a:pPr lvl="1" eaLnBrk="1" hangingPunct="1"/>
            <a:r>
              <a:rPr lang="en-US" smtClean="0"/>
              <a:t>Broadcast address</a:t>
            </a:r>
          </a:p>
          <a:p>
            <a:pPr lvl="1" eaLnBrk="1" hangingPunct="1"/>
            <a:r>
              <a:rPr lang="en-US" smtClean="0"/>
              <a:t>Access point address</a:t>
            </a:r>
          </a:p>
          <a:p>
            <a:pPr lvl="1" eaLnBrk="1" hangingPunct="1"/>
            <a:r>
              <a:rPr lang="en-US" smtClean="0"/>
              <a:t>Station address</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A12937-A9C2-42A1-BC06-08243299AB20}"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Address Field 2</a:t>
            </a:r>
          </a:p>
        </p:txBody>
      </p:sp>
      <p:sp>
        <p:nvSpPr>
          <p:cNvPr id="80899"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second of the four address fields</a:t>
            </a:r>
          </a:p>
          <a:p>
            <a:pPr eaLnBrk="1" hangingPunct="1"/>
            <a:r>
              <a:rPr lang="en-US" smtClean="0"/>
              <a:t>This address is the unit transmitting the frame, either the access point or whichever station it might be</a:t>
            </a:r>
          </a:p>
          <a:p>
            <a:pPr eaLnBrk="1" hangingPunct="1"/>
            <a:r>
              <a:rPr lang="en-US" smtClean="0"/>
              <a:t>If the original transmitter of this frame is a wired device, then the address here is the access point that is retransmitting the data</a:t>
            </a:r>
          </a:p>
        </p:txBody>
      </p:sp>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B9F7-CC46-4077-A51D-34C6BD8883DE}" type="slidenum">
              <a:rPr lang="en-US" smtClean="0"/>
              <a:pPr eaLnBrk="1" hangingPunct="1"/>
              <a:t>77</a:t>
            </a:fld>
            <a:endParaRPr lang="en-US" smtClean="0"/>
          </a:p>
        </p:txBody>
      </p:sp>
      <p:sp>
        <p:nvSpPr>
          <p:cNvPr id="809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Address Field 3</a:t>
            </a:r>
          </a:p>
        </p:txBody>
      </p:sp>
      <p:sp>
        <p:nvSpPr>
          <p:cNvPr id="81923"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third of the four addresses</a:t>
            </a:r>
          </a:p>
          <a:p>
            <a:pPr eaLnBrk="1" hangingPunct="1"/>
            <a:r>
              <a:rPr lang="en-US" smtClean="0"/>
              <a:t>Depending again on the To DS and From DS this can be either the original source address or the destination address</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7D4352-BECC-4544-9D43-88E3806F3032}" type="slidenum">
              <a:rPr lang="en-US" smtClean="0"/>
              <a:pPr eaLnBrk="1" hangingPunct="1"/>
              <a:t>78</a:t>
            </a:fld>
            <a:endParaRPr lang="en-US" smtClean="0"/>
          </a:p>
        </p:txBody>
      </p:sp>
      <p:sp>
        <p:nvSpPr>
          <p:cNvPr id="819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Sequence Control Field</a:t>
            </a:r>
          </a:p>
        </p:txBody>
      </p:sp>
      <p:sp>
        <p:nvSpPr>
          <p:cNvPr id="82947" name="Rectangle 3"/>
          <p:cNvSpPr>
            <a:spLocks noGrp="1" noChangeArrowheads="1"/>
          </p:cNvSpPr>
          <p:nvPr>
            <p:ph idx="1"/>
          </p:nvPr>
        </p:nvSpPr>
        <p:spPr/>
        <p:txBody>
          <a:bodyPr/>
          <a:lstStyle/>
          <a:p>
            <a:pPr eaLnBrk="1" hangingPunct="1"/>
            <a:r>
              <a:rPr lang="en-US" smtClean="0"/>
              <a:t>16 bits</a:t>
            </a:r>
          </a:p>
          <a:p>
            <a:pPr eaLnBrk="1" hangingPunct="1"/>
            <a:r>
              <a:rPr lang="en-US" smtClean="0"/>
              <a:t>This field is used to reorder the fragments back into a complete and correct frame and to discard duplicate frames</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B8A81-3941-4CFC-ACE9-DBDE25B40BA4}" type="slidenum">
              <a:rPr lang="en-US" smtClean="0"/>
              <a:pPr eaLnBrk="1" hangingPunct="1"/>
              <a:t>79</a:t>
            </a:fld>
            <a:endParaRPr lang="en-US" smtClean="0"/>
          </a:p>
        </p:txBody>
      </p:sp>
      <p:sp>
        <p:nvSpPr>
          <p:cNvPr id="829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Wireless Frames</a:t>
            </a:r>
          </a:p>
        </p:txBody>
      </p:sp>
      <p:sp>
        <p:nvSpPr>
          <p:cNvPr id="10243" name="Content Placeholder 2"/>
          <p:cNvSpPr>
            <a:spLocks noGrp="1"/>
          </p:cNvSpPr>
          <p:nvPr>
            <p:ph idx="1"/>
          </p:nvPr>
        </p:nvSpPr>
        <p:spPr/>
        <p:txBody>
          <a:bodyPr/>
          <a:lstStyle/>
          <a:p>
            <a:pPr eaLnBrk="1" hangingPunct="1"/>
            <a:endParaRPr lang="en-US" smtClean="0"/>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694A57-A5BC-4347-8129-8DE30D6FB910}" type="slidenum">
              <a:rPr lang="en-US" smtClean="0"/>
              <a:pPr eaLnBrk="1" hangingPunct="1"/>
              <a:t>8</a:t>
            </a:fld>
            <a:endParaRPr lang="en-US" smtClean="0"/>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01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Address Field 4</a:t>
            </a:r>
          </a:p>
        </p:txBody>
      </p:sp>
      <p:sp>
        <p:nvSpPr>
          <p:cNvPr id="83971" name="Rectangle 3"/>
          <p:cNvSpPr>
            <a:spLocks noGrp="1" noChangeArrowheads="1"/>
          </p:cNvSpPr>
          <p:nvPr>
            <p:ph idx="1"/>
          </p:nvPr>
        </p:nvSpPr>
        <p:spPr/>
        <p:txBody>
          <a:bodyPr/>
          <a:lstStyle/>
          <a:p>
            <a:pPr eaLnBrk="1" hangingPunct="1"/>
            <a:r>
              <a:rPr lang="en-US" smtClean="0"/>
              <a:t>48 bits</a:t>
            </a:r>
          </a:p>
          <a:p>
            <a:pPr eaLnBrk="1" hangingPunct="1"/>
            <a:r>
              <a:rPr lang="en-US" smtClean="0"/>
              <a:t>This is the fourth of the four addresses</a:t>
            </a:r>
          </a:p>
          <a:p>
            <a:pPr eaLnBrk="1" hangingPunct="1"/>
            <a:r>
              <a:rPr lang="en-US" smtClean="0"/>
              <a:t>This field is used when a frame is going from one AP – Access Point to another AP</a:t>
            </a:r>
          </a:p>
        </p:txBody>
      </p:sp>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241436-228D-4E30-AA98-E9EA81732F1E}" type="slidenum">
              <a:rPr lang="en-US" smtClean="0"/>
              <a:pPr eaLnBrk="1" hangingPunct="1"/>
              <a:t>80</a:t>
            </a:fld>
            <a:endParaRPr lang="en-US" smtClean="0"/>
          </a:p>
        </p:txBody>
      </p:sp>
      <p:sp>
        <p:nvSpPr>
          <p:cNvPr id="839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Initialization Vector Header</a:t>
            </a:r>
          </a:p>
        </p:txBody>
      </p:sp>
      <p:sp>
        <p:nvSpPr>
          <p:cNvPr id="84995" name="Rectangle 3"/>
          <p:cNvSpPr>
            <a:spLocks noGrp="1" noChangeArrowheads="1"/>
          </p:cNvSpPr>
          <p:nvPr>
            <p:ph idx="1"/>
          </p:nvPr>
        </p:nvSpPr>
        <p:spPr/>
        <p:txBody>
          <a:bodyPr/>
          <a:lstStyle/>
          <a:p>
            <a:pPr eaLnBrk="1" hangingPunct="1"/>
            <a:r>
              <a:rPr lang="en-US" smtClean="0"/>
              <a:t>This is an extension to the normal header</a:t>
            </a:r>
          </a:p>
          <a:p>
            <a:pPr eaLnBrk="1" hangingPunct="1"/>
            <a:r>
              <a:rPr lang="en-US" smtClean="0"/>
              <a:t>It exists only if WEP is being used</a:t>
            </a:r>
          </a:p>
          <a:p>
            <a:pPr eaLnBrk="1" hangingPunct="1"/>
            <a:r>
              <a:rPr lang="en-US" smtClean="0"/>
              <a:t>It is 4 bytes long</a:t>
            </a:r>
          </a:p>
          <a:p>
            <a:pPr eaLnBrk="1" hangingPunct="1"/>
            <a:r>
              <a:rPr lang="en-US" smtClean="0"/>
              <a:t>This header along with the Integrity Value Check shown below constitute the WEP information that is added</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4071B-083B-4F5F-B4E1-4194C364AC98}" type="slidenum">
              <a:rPr lang="en-US" smtClean="0"/>
              <a:pPr eaLnBrk="1" hangingPunct="1"/>
              <a:t>81</a:t>
            </a:fld>
            <a:endParaRPr lang="en-US" smtClean="0"/>
          </a:p>
        </p:txBody>
      </p:sp>
      <p:sp>
        <p:nvSpPr>
          <p:cNvPr id="849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Initialization Vector Subfields</a:t>
            </a:r>
          </a:p>
        </p:txBody>
      </p:sp>
      <p:sp>
        <p:nvSpPr>
          <p:cNvPr id="86019" name="Rectangle 3"/>
          <p:cNvSpPr>
            <a:spLocks noGrp="1" noChangeArrowheads="1"/>
          </p:cNvSpPr>
          <p:nvPr>
            <p:ph idx="1"/>
          </p:nvPr>
        </p:nvSpPr>
        <p:spPr/>
        <p:txBody>
          <a:bodyPr/>
          <a:lstStyle/>
          <a:p>
            <a:pPr eaLnBrk="1" hangingPunct="1"/>
            <a:r>
              <a:rPr lang="en-US" smtClean="0"/>
              <a:t>If the initialization vector header is used, there are three subfields in this header</a:t>
            </a:r>
          </a:p>
          <a:p>
            <a:pPr lvl="1" eaLnBrk="1" hangingPunct="1"/>
            <a:r>
              <a:rPr lang="en-US" smtClean="0"/>
              <a:t>Initialization Vector</a:t>
            </a:r>
          </a:p>
          <a:p>
            <a:pPr lvl="2" eaLnBrk="1" hangingPunct="1"/>
            <a:r>
              <a:rPr lang="en-US" smtClean="0"/>
              <a:t>This subfield carries the 24 bit initialization vector</a:t>
            </a:r>
          </a:p>
          <a:p>
            <a:pPr lvl="1" eaLnBrk="1" hangingPunct="1"/>
            <a:r>
              <a:rPr lang="en-US" smtClean="0"/>
              <a:t>Pad</a:t>
            </a:r>
          </a:p>
          <a:p>
            <a:pPr lvl="2" eaLnBrk="1" hangingPunct="1"/>
            <a:r>
              <a:rPr lang="en-US" smtClean="0"/>
              <a:t>This is to adjust the size, if required</a:t>
            </a:r>
          </a:p>
          <a:p>
            <a:pPr lvl="1" eaLnBrk="1" hangingPunct="1"/>
            <a:r>
              <a:rPr lang="en-US" smtClean="0"/>
              <a:t>Key ID</a:t>
            </a:r>
          </a:p>
          <a:p>
            <a:pPr lvl="2" eaLnBrk="1" hangingPunct="1"/>
            <a:r>
              <a:rPr lang="en-US" smtClean="0"/>
              <a:t>This identifies the default key that was used to encrypt the frame</a:t>
            </a:r>
          </a:p>
        </p:txBody>
      </p:sp>
      <p:sp>
        <p:nvSpPr>
          <p:cNvPr id="86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2BAB87-3778-415E-93DA-8925DD9EB541}" type="slidenum">
              <a:rPr lang="en-US" smtClean="0"/>
              <a:pPr eaLnBrk="1" hangingPunct="1"/>
              <a:t>82</a:t>
            </a:fld>
            <a:endParaRPr lang="en-US" smtClean="0"/>
          </a:p>
        </p:txBody>
      </p:sp>
      <p:sp>
        <p:nvSpPr>
          <p:cNvPr id="860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Frame Body Field</a:t>
            </a:r>
          </a:p>
        </p:txBody>
      </p:sp>
      <p:sp>
        <p:nvSpPr>
          <p:cNvPr id="87043" name="Rectangle 3"/>
          <p:cNvSpPr>
            <a:spLocks noGrp="1" noChangeArrowheads="1"/>
          </p:cNvSpPr>
          <p:nvPr>
            <p:ph idx="1"/>
          </p:nvPr>
        </p:nvSpPr>
        <p:spPr/>
        <p:txBody>
          <a:bodyPr/>
          <a:lstStyle/>
          <a:p>
            <a:pPr eaLnBrk="1" hangingPunct="1"/>
            <a:r>
              <a:rPr lang="en-US" smtClean="0"/>
              <a:t>Finally the important stuff, the data</a:t>
            </a:r>
          </a:p>
          <a:p>
            <a:pPr eaLnBrk="1" hangingPunct="1"/>
            <a:r>
              <a:rPr lang="en-US" smtClean="0"/>
              <a:t>This is the point to all of this discussed here</a:t>
            </a:r>
          </a:p>
          <a:p>
            <a:pPr eaLnBrk="1" hangingPunct="1"/>
            <a:r>
              <a:rPr lang="en-US" smtClean="0"/>
              <a:t>To get data from one place to another</a:t>
            </a:r>
          </a:p>
          <a:p>
            <a:pPr eaLnBrk="1" hangingPunct="1"/>
            <a:r>
              <a:rPr lang="en-US" smtClean="0"/>
              <a:t>Up to 2304 bytes of data is provided for</a:t>
            </a:r>
          </a:p>
          <a:p>
            <a:pPr lvl="1" eaLnBrk="1" hangingPunct="1"/>
            <a:r>
              <a:rPr lang="en-US" smtClean="0"/>
              <a:t>Out of this 2304 bytes 8 bytes are used for the 802.2 LLC headers</a:t>
            </a:r>
          </a:p>
          <a:p>
            <a:pPr lvl="1" eaLnBrk="1" hangingPunct="1"/>
            <a:r>
              <a:rPr lang="en-US" smtClean="0"/>
              <a:t>So the actual maximum real data that can be passed up to the next layer is 2296 bytes</a:t>
            </a:r>
          </a:p>
        </p:txBody>
      </p:sp>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35A0AC-E5C9-47BD-958E-0236B77C8838}" type="slidenum">
              <a:rPr lang="en-US" smtClean="0"/>
              <a:pPr eaLnBrk="1" hangingPunct="1"/>
              <a:t>83</a:t>
            </a:fld>
            <a:endParaRPr lang="en-US" smtClean="0"/>
          </a:p>
        </p:txBody>
      </p:sp>
      <p:sp>
        <p:nvSpPr>
          <p:cNvPr id="870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Frame Body Field</a:t>
            </a:r>
          </a:p>
        </p:txBody>
      </p:sp>
      <p:sp>
        <p:nvSpPr>
          <p:cNvPr id="88067" name="Content Placeholder 2"/>
          <p:cNvSpPr>
            <a:spLocks noGrp="1"/>
          </p:cNvSpPr>
          <p:nvPr>
            <p:ph idx="1"/>
          </p:nvPr>
        </p:nvSpPr>
        <p:spPr/>
        <p:txBody>
          <a:bodyPr/>
          <a:lstStyle/>
          <a:p>
            <a:pPr lvl="1" eaLnBrk="1" hangingPunct="1"/>
            <a:r>
              <a:rPr lang="en-US" smtClean="0"/>
              <a:t>However a maximum payload of up to 2312 bytes must be supported to accommodate WEP overhead if WEP is used</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F0F1B2-1E20-4F19-8DAA-1697BBD82B37}"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Integrity Value Check</a:t>
            </a:r>
          </a:p>
        </p:txBody>
      </p:sp>
      <p:sp>
        <p:nvSpPr>
          <p:cNvPr id="89091" name="Rectangle 3"/>
          <p:cNvSpPr>
            <a:spLocks noGrp="1" noChangeArrowheads="1"/>
          </p:cNvSpPr>
          <p:nvPr>
            <p:ph idx="1"/>
          </p:nvPr>
        </p:nvSpPr>
        <p:spPr/>
        <p:txBody>
          <a:bodyPr/>
          <a:lstStyle/>
          <a:p>
            <a:pPr eaLnBrk="1" hangingPunct="1"/>
            <a:r>
              <a:rPr lang="en-US" smtClean="0"/>
              <a:t>This addition to the trailer exists only if WEP is being used</a:t>
            </a:r>
          </a:p>
          <a:p>
            <a:pPr eaLnBrk="1" hangingPunct="1"/>
            <a:r>
              <a:rPr lang="en-US" smtClean="0"/>
              <a:t>It is 4 bytes long</a:t>
            </a:r>
          </a:p>
          <a:p>
            <a:pPr eaLnBrk="1" hangingPunct="1"/>
            <a:r>
              <a:rPr lang="en-US" smtClean="0"/>
              <a:t>This trailer along with the IV header shown above constitutes the information that is added if WEP is used</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6F3986-C04C-4136-9285-216D9FCF8DAA}" type="slidenum">
              <a:rPr lang="en-US" smtClean="0"/>
              <a:pPr eaLnBrk="1" hangingPunct="1"/>
              <a:t>85</a:t>
            </a:fld>
            <a:endParaRPr lang="en-US" smtClean="0"/>
          </a:p>
        </p:txBody>
      </p:sp>
      <p:sp>
        <p:nvSpPr>
          <p:cNvPr id="890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CRC Field</a:t>
            </a:r>
          </a:p>
        </p:txBody>
      </p:sp>
      <p:sp>
        <p:nvSpPr>
          <p:cNvPr id="90115" name="Rectangle 3"/>
          <p:cNvSpPr>
            <a:spLocks noGrp="1" noChangeArrowheads="1"/>
          </p:cNvSpPr>
          <p:nvPr>
            <p:ph idx="1"/>
          </p:nvPr>
        </p:nvSpPr>
        <p:spPr/>
        <p:txBody>
          <a:bodyPr/>
          <a:lstStyle/>
          <a:p>
            <a:pPr eaLnBrk="1" hangingPunct="1"/>
            <a:r>
              <a:rPr lang="en-US" smtClean="0"/>
              <a:t>32 bits</a:t>
            </a:r>
          </a:p>
          <a:p>
            <a:pPr eaLnBrk="1" hangingPunct="1"/>
            <a:r>
              <a:rPr lang="en-US" smtClean="0"/>
              <a:t>The checksum</a:t>
            </a:r>
          </a:p>
          <a:p>
            <a:pPr eaLnBrk="1" hangingPunct="1"/>
            <a:r>
              <a:rPr lang="en-US" smtClean="0"/>
              <a:t>This is used as always to be sure the frame got to its destination intact</a:t>
            </a:r>
          </a:p>
        </p:txBody>
      </p:sp>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0C0A48-8C42-4038-A8AF-16B886D5F4CB}" type="slidenum">
              <a:rPr lang="en-US" smtClean="0"/>
              <a:pPr eaLnBrk="1" hangingPunct="1"/>
              <a:t>86</a:t>
            </a:fld>
            <a:endParaRPr lang="en-US" smtClean="0"/>
          </a:p>
        </p:txBody>
      </p:sp>
      <p:sp>
        <p:nvSpPr>
          <p:cNvPr id="901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Management Frame Format</a:t>
            </a:r>
          </a:p>
        </p:txBody>
      </p:sp>
      <p:sp>
        <p:nvSpPr>
          <p:cNvPr id="91139" name="Rectangle 3"/>
          <p:cNvSpPr>
            <a:spLocks noGrp="1" noChangeArrowheads="1"/>
          </p:cNvSpPr>
          <p:nvPr>
            <p:ph idx="1"/>
          </p:nvPr>
        </p:nvSpPr>
        <p:spPr/>
        <p:txBody>
          <a:bodyPr/>
          <a:lstStyle/>
          <a:p>
            <a:pPr eaLnBrk="1" hangingPunct="1"/>
            <a:r>
              <a:rPr lang="en-US" smtClean="0"/>
              <a:t>Let’s switch from the data frame to the format of a management frame</a:t>
            </a:r>
          </a:p>
          <a:p>
            <a:pPr eaLnBrk="1" hangingPunct="1"/>
            <a:r>
              <a:rPr lang="en-US" smtClean="0"/>
              <a:t>This frame has fewer fields</a:t>
            </a:r>
          </a:p>
          <a:p>
            <a:pPr eaLnBrk="1" hangingPunct="1"/>
            <a:r>
              <a:rPr lang="en-US" smtClean="0"/>
              <a:t>For example</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2ED751-FEBC-4A89-A7B1-ADD4EEF38F02}" type="slidenum">
              <a:rPr lang="en-US" smtClean="0"/>
              <a:pPr eaLnBrk="1" hangingPunct="1"/>
              <a:t>87</a:t>
            </a:fld>
            <a:endParaRPr lang="en-US" smtClean="0"/>
          </a:p>
        </p:txBody>
      </p:sp>
      <p:sp>
        <p:nvSpPr>
          <p:cNvPr id="911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Management Frame Format</a:t>
            </a:r>
          </a:p>
        </p:txBody>
      </p:sp>
      <p:graphicFrame>
        <p:nvGraphicFramePr>
          <p:cNvPr id="1103895" name="Group 23"/>
          <p:cNvGraphicFramePr>
            <a:graphicFrameLocks noGrp="1"/>
          </p:cNvGraphicFramePr>
          <p:nvPr>
            <p:ph type="tbl" idx="1"/>
          </p:nvPr>
        </p:nvGraphicFramePr>
        <p:xfrm>
          <a:off x="2667000" y="1260475"/>
          <a:ext cx="3810000" cy="4764088"/>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BSSID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Sequence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Body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A4F9F9-F8B7-4604-AFFE-2AC4002D1C83}" type="slidenum">
              <a:rPr lang="en-US" smtClean="0"/>
              <a:pPr eaLnBrk="1" hangingPunct="1"/>
              <a:t>88</a:t>
            </a:fld>
            <a:endParaRPr lang="en-US" smtClean="0"/>
          </a:p>
        </p:txBody>
      </p:sp>
      <p:sp>
        <p:nvSpPr>
          <p:cNvPr id="92184" name="Footer Placeholder 2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Management Frame Format</a:t>
            </a:r>
          </a:p>
        </p:txBody>
      </p:sp>
      <p:sp>
        <p:nvSpPr>
          <p:cNvPr id="93187" name="Rectangle 3"/>
          <p:cNvSpPr>
            <a:spLocks noGrp="1" noChangeArrowheads="1"/>
          </p:cNvSpPr>
          <p:nvPr>
            <p:ph idx="1"/>
          </p:nvPr>
        </p:nvSpPr>
        <p:spPr/>
        <p:txBody>
          <a:bodyPr/>
          <a:lstStyle/>
          <a:p>
            <a:pPr eaLnBrk="1" hangingPunct="1">
              <a:lnSpc>
                <a:spcPct val="90000"/>
              </a:lnSpc>
            </a:pPr>
            <a:r>
              <a:rPr lang="en-US" smtClean="0"/>
              <a:t>Frame Control</a:t>
            </a:r>
          </a:p>
          <a:p>
            <a:pPr lvl="1" eaLnBrk="1" hangingPunct="1">
              <a:lnSpc>
                <a:spcPct val="90000"/>
              </a:lnSpc>
            </a:pPr>
            <a:r>
              <a:rPr lang="en-US" smtClean="0"/>
              <a:t>This is the same as the data frame</a:t>
            </a:r>
          </a:p>
          <a:p>
            <a:pPr eaLnBrk="1" hangingPunct="1">
              <a:lnSpc>
                <a:spcPct val="90000"/>
              </a:lnSpc>
            </a:pPr>
            <a:r>
              <a:rPr lang="en-US" smtClean="0"/>
              <a:t>Duration</a:t>
            </a:r>
          </a:p>
          <a:p>
            <a:pPr lvl="1" eaLnBrk="1" hangingPunct="1">
              <a:lnSpc>
                <a:spcPct val="90000"/>
              </a:lnSpc>
            </a:pPr>
            <a:r>
              <a:rPr lang="en-US" smtClean="0"/>
              <a:t>The time period required for the frame</a:t>
            </a:r>
          </a:p>
          <a:p>
            <a:pPr lvl="1" eaLnBrk="1" hangingPunct="1">
              <a:lnSpc>
                <a:spcPct val="90000"/>
              </a:lnSpc>
            </a:pPr>
            <a:r>
              <a:rPr lang="en-US" smtClean="0"/>
              <a:t>The exact time specified depends on the type of management frame being sent</a:t>
            </a:r>
          </a:p>
          <a:p>
            <a:pPr lvl="1" eaLnBrk="1" hangingPunct="1">
              <a:lnSpc>
                <a:spcPct val="90000"/>
              </a:lnSpc>
            </a:pPr>
            <a:r>
              <a:rPr lang="en-US" smtClean="0"/>
              <a:t>For example if this is an ACK the duration is set to 0, for others it is set to several microseconds</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1B203C-906A-4E26-920F-B28BE33F6E6A}" type="slidenum">
              <a:rPr lang="en-US" smtClean="0"/>
              <a:pPr eaLnBrk="1" hangingPunct="1"/>
              <a:t>89</a:t>
            </a:fld>
            <a:endParaRPr lang="en-US" smtClean="0"/>
          </a:p>
        </p:txBody>
      </p:sp>
      <p:sp>
        <p:nvSpPr>
          <p:cNvPr id="931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AirPcap Adapter</a:t>
            </a:r>
          </a:p>
        </p:txBody>
      </p:sp>
      <p:sp>
        <p:nvSpPr>
          <p:cNvPr id="11267" name="Content Placeholder 2"/>
          <p:cNvSpPr>
            <a:spLocks noGrp="1"/>
          </p:cNvSpPr>
          <p:nvPr>
            <p:ph idx="1"/>
          </p:nvPr>
        </p:nvSpPr>
        <p:spPr/>
        <p:txBody>
          <a:bodyPr/>
          <a:lstStyle/>
          <a:p>
            <a:pPr eaLnBrk="1" hangingPunct="1"/>
            <a:r>
              <a:rPr lang="en-US" smtClean="0"/>
              <a:t>To use the AirPcap adapter with Wireshark it must be set based on the network under study</a:t>
            </a:r>
          </a:p>
          <a:p>
            <a:pPr eaLnBrk="1" hangingPunct="1"/>
            <a:r>
              <a:rPr lang="en-US" smtClean="0"/>
              <a:t>Here are the common elements to set as illustrated by Laura Chappell</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2005-2009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27F9BB-369D-47D7-8C5C-F574889CA80C}"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Management Frame Format</a:t>
            </a:r>
          </a:p>
        </p:txBody>
      </p:sp>
      <p:sp>
        <p:nvSpPr>
          <p:cNvPr id="94211" name="Content Placeholder 2"/>
          <p:cNvSpPr>
            <a:spLocks noGrp="1"/>
          </p:cNvSpPr>
          <p:nvPr>
            <p:ph idx="1"/>
          </p:nvPr>
        </p:nvSpPr>
        <p:spPr/>
        <p:txBody>
          <a:bodyPr/>
          <a:lstStyle/>
          <a:p>
            <a:pPr eaLnBrk="1" hangingPunct="1">
              <a:lnSpc>
                <a:spcPct val="90000"/>
              </a:lnSpc>
            </a:pPr>
            <a:r>
              <a:rPr lang="en-US" smtClean="0"/>
              <a:t>DA</a:t>
            </a:r>
          </a:p>
          <a:p>
            <a:pPr lvl="1" eaLnBrk="1" hangingPunct="1">
              <a:lnSpc>
                <a:spcPct val="90000"/>
              </a:lnSpc>
            </a:pPr>
            <a:r>
              <a:rPr lang="en-US" smtClean="0"/>
              <a:t>The destination address</a:t>
            </a:r>
          </a:p>
          <a:p>
            <a:pPr eaLnBrk="1" hangingPunct="1">
              <a:lnSpc>
                <a:spcPct val="90000"/>
              </a:lnSpc>
            </a:pPr>
            <a:r>
              <a:rPr lang="en-US" smtClean="0"/>
              <a:t>SA</a:t>
            </a:r>
          </a:p>
          <a:p>
            <a:pPr lvl="1" eaLnBrk="1" hangingPunct="1">
              <a:lnSpc>
                <a:spcPct val="90000"/>
              </a:lnSpc>
            </a:pPr>
            <a:r>
              <a:rPr lang="en-US" smtClean="0"/>
              <a:t>The source address</a:t>
            </a:r>
          </a:p>
          <a:p>
            <a:pPr eaLnBrk="1" hangingPunct="1">
              <a:lnSpc>
                <a:spcPct val="90000"/>
              </a:lnSpc>
            </a:pPr>
            <a:r>
              <a:rPr lang="en-US" smtClean="0"/>
              <a:t>BSSID</a:t>
            </a:r>
          </a:p>
          <a:p>
            <a:pPr lvl="1" eaLnBrk="1" hangingPunct="1">
              <a:lnSpc>
                <a:spcPct val="90000"/>
              </a:lnSpc>
            </a:pPr>
            <a:r>
              <a:rPr lang="en-US" smtClean="0"/>
              <a:t>The MAC address of the access point</a:t>
            </a:r>
          </a:p>
          <a:p>
            <a:pPr eaLnBrk="1" hangingPunct="1"/>
            <a:r>
              <a:rPr lang="en-US" smtClean="0"/>
              <a:t>Sequence Control</a:t>
            </a:r>
          </a:p>
          <a:p>
            <a:pPr lvl="1" eaLnBrk="1" hangingPunct="1"/>
            <a:r>
              <a:rPr lang="en-US" smtClean="0"/>
              <a:t>Used to place the frames in the correct order</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9BF0C5-DADC-44EA-B5CA-D5714AAB51DF}"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Management Frame Format</a:t>
            </a:r>
          </a:p>
        </p:txBody>
      </p:sp>
      <p:sp>
        <p:nvSpPr>
          <p:cNvPr id="95235" name="Rectangle 3"/>
          <p:cNvSpPr>
            <a:spLocks noGrp="1" noChangeArrowheads="1"/>
          </p:cNvSpPr>
          <p:nvPr>
            <p:ph idx="1"/>
          </p:nvPr>
        </p:nvSpPr>
        <p:spPr/>
        <p:txBody>
          <a:bodyPr/>
          <a:lstStyle/>
          <a:p>
            <a:pPr eaLnBrk="1" hangingPunct="1"/>
            <a:r>
              <a:rPr lang="en-US" smtClean="0"/>
              <a:t>Frame Body</a:t>
            </a:r>
          </a:p>
          <a:p>
            <a:pPr lvl="1" eaLnBrk="1" hangingPunct="1"/>
            <a:r>
              <a:rPr lang="en-US" smtClean="0"/>
              <a:t>This field carries whatever management information is being sent by the management frame</a:t>
            </a:r>
          </a:p>
          <a:p>
            <a:pPr lvl="1" eaLnBrk="1" hangingPunct="1"/>
            <a:r>
              <a:rPr lang="en-US" smtClean="0"/>
              <a:t>This will vary depending on the function of the management frame</a:t>
            </a:r>
          </a:p>
          <a:p>
            <a:pPr eaLnBrk="1" hangingPunct="1"/>
            <a:r>
              <a:rPr lang="en-US" smtClean="0"/>
              <a:t>CRC</a:t>
            </a:r>
          </a:p>
          <a:p>
            <a:pPr lvl="1" eaLnBrk="1" hangingPunct="1"/>
            <a:r>
              <a:rPr lang="en-US" smtClean="0"/>
              <a:t>Error checking</a:t>
            </a:r>
          </a:p>
        </p:txBody>
      </p:sp>
      <p:sp>
        <p:nvSpPr>
          <p:cNvPr id="95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AAEA6B-7CAA-453F-8351-0F8C030041BC}" type="slidenum">
              <a:rPr lang="en-US" smtClean="0"/>
              <a:pPr eaLnBrk="1" hangingPunct="1"/>
              <a:t>91</a:t>
            </a:fld>
            <a:endParaRPr lang="en-US" smtClean="0"/>
          </a:p>
        </p:txBody>
      </p:sp>
      <p:sp>
        <p:nvSpPr>
          <p:cNvPr id="952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Control Frame Format</a:t>
            </a:r>
          </a:p>
        </p:txBody>
      </p:sp>
      <p:sp>
        <p:nvSpPr>
          <p:cNvPr id="96259" name="Rectangle 3"/>
          <p:cNvSpPr>
            <a:spLocks noGrp="1" noChangeArrowheads="1"/>
          </p:cNvSpPr>
          <p:nvPr>
            <p:ph idx="1"/>
          </p:nvPr>
        </p:nvSpPr>
        <p:spPr/>
        <p:txBody>
          <a:bodyPr/>
          <a:lstStyle/>
          <a:p>
            <a:pPr eaLnBrk="1" hangingPunct="1"/>
            <a:r>
              <a:rPr lang="en-US" smtClean="0"/>
              <a:t>The format of control frames differ slightly depending on what type of control frame it is</a:t>
            </a:r>
          </a:p>
          <a:p>
            <a:pPr eaLnBrk="1" hangingPunct="1"/>
            <a:r>
              <a:rPr lang="en-US" smtClean="0"/>
              <a:t>We will look at the common ones</a:t>
            </a:r>
          </a:p>
        </p:txBody>
      </p:sp>
      <p:sp>
        <p:nvSpPr>
          <p:cNvPr id="96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CB2639-99E6-4F92-BC11-2019FAB410DF}" type="slidenum">
              <a:rPr lang="en-US" smtClean="0"/>
              <a:pPr eaLnBrk="1" hangingPunct="1"/>
              <a:t>92</a:t>
            </a:fld>
            <a:endParaRPr lang="en-US" smtClean="0"/>
          </a:p>
        </p:txBody>
      </p:sp>
      <p:sp>
        <p:nvSpPr>
          <p:cNvPr id="962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Control Frame Format – RTS</a:t>
            </a:r>
          </a:p>
        </p:txBody>
      </p:sp>
      <p:graphicFrame>
        <p:nvGraphicFramePr>
          <p:cNvPr id="1107971" name="Group 3"/>
          <p:cNvGraphicFramePr>
            <a:graphicFrameLocks noGrp="1"/>
          </p:cNvGraphicFramePr>
          <p:nvPr>
            <p:ph type="tbl" idx="1"/>
          </p:nvPr>
        </p:nvGraphicFramePr>
        <p:xfrm>
          <a:off x="2667000" y="1576388"/>
          <a:ext cx="3810000" cy="2954337"/>
        </p:xfrm>
        <a:graphic>
          <a:graphicData uri="http://schemas.openxmlformats.org/drawingml/2006/table">
            <a:tbl>
              <a:tblPr/>
              <a:tblGrid>
                <a:gridCol w="3810000"/>
              </a:tblGrid>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6C9B1A-D037-46D3-94EE-05189EF3381A}" type="slidenum">
              <a:rPr lang="en-US" smtClean="0"/>
              <a:pPr eaLnBrk="1" hangingPunct="1"/>
              <a:t>93</a:t>
            </a:fld>
            <a:endParaRPr lang="en-US" smtClean="0"/>
          </a:p>
        </p:txBody>
      </p:sp>
      <p:sp>
        <p:nvSpPr>
          <p:cNvPr id="97298"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Control Frame Format – RTS</a:t>
            </a:r>
          </a:p>
        </p:txBody>
      </p:sp>
      <p:sp>
        <p:nvSpPr>
          <p:cNvPr id="98307"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This is the time in microseconds to transmit the frame, plus one CTS frame, one ACK frame, and three SIFS intervals</a:t>
            </a:r>
          </a:p>
          <a:p>
            <a:pPr eaLnBrk="1" hangingPunct="1"/>
            <a:r>
              <a:rPr lang="en-US" smtClean="0"/>
              <a:t>RA</a:t>
            </a:r>
          </a:p>
          <a:p>
            <a:pPr lvl="1" eaLnBrk="1" hangingPunct="1"/>
            <a:r>
              <a:rPr lang="en-US" smtClean="0"/>
              <a:t>The destination station address</a:t>
            </a:r>
          </a:p>
        </p:txBody>
      </p:sp>
      <p:sp>
        <p:nvSpPr>
          <p:cNvPr id="983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2B736-B2FA-497A-85E9-5A9444BF93F5}" type="slidenum">
              <a:rPr lang="en-US" smtClean="0"/>
              <a:pPr eaLnBrk="1" hangingPunct="1"/>
              <a:t>94</a:t>
            </a:fld>
            <a:endParaRPr lang="en-US" smtClean="0"/>
          </a:p>
        </p:txBody>
      </p:sp>
      <p:sp>
        <p:nvSpPr>
          <p:cNvPr id="983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Control Frame Format – RTS</a:t>
            </a:r>
          </a:p>
        </p:txBody>
      </p:sp>
      <p:sp>
        <p:nvSpPr>
          <p:cNvPr id="99331" name="Content Placeholder 2"/>
          <p:cNvSpPr>
            <a:spLocks noGrp="1"/>
          </p:cNvSpPr>
          <p:nvPr>
            <p:ph idx="1"/>
          </p:nvPr>
        </p:nvSpPr>
        <p:spPr/>
        <p:txBody>
          <a:bodyPr/>
          <a:lstStyle/>
          <a:p>
            <a:pPr eaLnBrk="1" hangingPunct="1"/>
            <a:r>
              <a:rPr lang="en-US" smtClean="0"/>
              <a:t>DA</a:t>
            </a:r>
          </a:p>
          <a:p>
            <a:pPr lvl="1" eaLnBrk="1" hangingPunct="1"/>
            <a:r>
              <a:rPr lang="en-US" smtClean="0"/>
              <a:t>The address of the station transmitting the frame</a:t>
            </a:r>
          </a:p>
          <a:p>
            <a:pPr eaLnBrk="1" hangingPunct="1"/>
            <a:r>
              <a:rPr lang="en-US" smtClean="0"/>
              <a:t>CRC</a:t>
            </a:r>
          </a:p>
          <a:p>
            <a:pPr lvl="1" eaLnBrk="1" hangingPunct="1"/>
            <a:r>
              <a:rPr lang="en-US" smtClean="0"/>
              <a:t>Error checking</a:t>
            </a:r>
          </a:p>
        </p:txBody>
      </p:sp>
      <p:sp>
        <p:nvSpPr>
          <p:cNvPr id="99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CF54B-2D13-40C9-BC5F-78D6F468E0F3}" type="slidenum">
              <a:rPr lang="en-US" smtClean="0"/>
              <a:pPr eaLnBrk="1" hangingPunct="1"/>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Control Frame Format – CTS</a:t>
            </a:r>
          </a:p>
        </p:txBody>
      </p:sp>
      <p:graphicFrame>
        <p:nvGraphicFramePr>
          <p:cNvPr id="1110019" name="Group 3"/>
          <p:cNvGraphicFramePr>
            <a:graphicFrameLocks noGrp="1"/>
          </p:cNvGraphicFramePr>
          <p:nvPr>
            <p:ph type="tbl" idx="1"/>
          </p:nvPr>
        </p:nvGraphicFramePr>
        <p:xfrm>
          <a:off x="2667000" y="1585913"/>
          <a:ext cx="3810000" cy="2355850"/>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EFFCCF-E8D2-4283-9F02-EA4F733DE73C}" type="slidenum">
              <a:rPr lang="en-US" smtClean="0"/>
              <a:pPr eaLnBrk="1" hangingPunct="1"/>
              <a:t>96</a:t>
            </a:fld>
            <a:endParaRPr lang="en-US" smtClean="0"/>
          </a:p>
        </p:txBody>
      </p:sp>
      <p:sp>
        <p:nvSpPr>
          <p:cNvPr id="100368"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Control Frame Format – CTS</a:t>
            </a:r>
          </a:p>
        </p:txBody>
      </p:sp>
      <p:sp>
        <p:nvSpPr>
          <p:cNvPr id="101379" name="Rectangle 3"/>
          <p:cNvSpPr>
            <a:spLocks noGrp="1" noChangeArrowheads="1"/>
          </p:cNvSpPr>
          <p:nvPr>
            <p:ph idx="1"/>
          </p:nvPr>
        </p:nvSpPr>
        <p:spPr/>
        <p:txBody>
          <a:bodyPr/>
          <a:lstStyle/>
          <a:p>
            <a:pPr eaLnBrk="1" hangingPunct="1"/>
            <a:r>
              <a:rPr lang="en-US" smtClean="0"/>
              <a:t>Frame Control</a:t>
            </a:r>
          </a:p>
          <a:p>
            <a:pPr lvl="1" eaLnBrk="1" hangingPunct="1"/>
            <a:r>
              <a:rPr lang="en-US" smtClean="0"/>
              <a:t>This is the same as the data frame</a:t>
            </a:r>
          </a:p>
          <a:p>
            <a:pPr eaLnBrk="1" hangingPunct="1"/>
            <a:r>
              <a:rPr lang="en-US" smtClean="0"/>
              <a:t>Duration</a:t>
            </a:r>
          </a:p>
          <a:p>
            <a:pPr lvl="1" eaLnBrk="1" hangingPunct="1"/>
            <a:r>
              <a:rPr lang="en-US" smtClean="0"/>
              <a:t>This is the time in microseconds required to transmit the frame</a:t>
            </a:r>
          </a:p>
          <a:p>
            <a:pPr lvl="1" eaLnBrk="1" hangingPunct="1"/>
            <a:r>
              <a:rPr lang="en-US" smtClean="0"/>
              <a:t>This value is copied from the previous RTS frame, minus the time in microseconds required to transmit the CTS frame and its SIFS interval</a:t>
            </a:r>
          </a:p>
        </p:txBody>
      </p:sp>
      <p:sp>
        <p:nvSpPr>
          <p:cNvPr id="1013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7434D-9472-4414-882D-A961BCC32FB8}" type="slidenum">
              <a:rPr lang="en-US" smtClean="0"/>
              <a:pPr eaLnBrk="1" hangingPunct="1"/>
              <a:t>97</a:t>
            </a:fld>
            <a:endParaRPr lang="en-US" smtClean="0"/>
          </a:p>
        </p:txBody>
      </p:sp>
      <p:sp>
        <p:nvSpPr>
          <p:cNvPr id="1013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Control Frame Format – CTS</a:t>
            </a:r>
          </a:p>
        </p:txBody>
      </p:sp>
      <p:sp>
        <p:nvSpPr>
          <p:cNvPr id="102403" name="Content Placeholder 2"/>
          <p:cNvSpPr>
            <a:spLocks noGrp="1"/>
          </p:cNvSpPr>
          <p:nvPr>
            <p:ph idx="1"/>
          </p:nvPr>
        </p:nvSpPr>
        <p:spPr/>
        <p:txBody>
          <a:bodyPr/>
          <a:lstStyle/>
          <a:p>
            <a:pPr eaLnBrk="1" hangingPunct="1"/>
            <a:r>
              <a:rPr lang="en-US" smtClean="0"/>
              <a:t>RA</a:t>
            </a:r>
          </a:p>
          <a:p>
            <a:pPr lvl="1" eaLnBrk="1" hangingPunct="1"/>
            <a:r>
              <a:rPr lang="en-US" smtClean="0"/>
              <a:t>This is the destination station address, which is copied from the previous RTS frame to which this frame is a response</a:t>
            </a:r>
          </a:p>
          <a:p>
            <a:pPr eaLnBrk="1" hangingPunct="1"/>
            <a:r>
              <a:rPr lang="en-US" smtClean="0"/>
              <a:t>CRC</a:t>
            </a:r>
          </a:p>
          <a:p>
            <a:pPr lvl="1" eaLnBrk="1" hangingPunct="1"/>
            <a:r>
              <a:rPr lang="en-US" smtClean="0"/>
              <a:t>Error checking</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ACF81-EA3F-41ED-9EE4-F9C3C6ED85FF}"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Control Frame Format – ACK</a:t>
            </a:r>
          </a:p>
        </p:txBody>
      </p:sp>
      <p:graphicFrame>
        <p:nvGraphicFramePr>
          <p:cNvPr id="1113091" name="Group 3"/>
          <p:cNvGraphicFramePr>
            <a:graphicFrameLocks noGrp="1"/>
          </p:cNvGraphicFramePr>
          <p:nvPr>
            <p:ph type="tbl" idx="1"/>
          </p:nvPr>
        </p:nvGraphicFramePr>
        <p:xfrm>
          <a:off x="2667000" y="1570038"/>
          <a:ext cx="3810000" cy="2355850"/>
        </p:xfrm>
        <a:graphic>
          <a:graphicData uri="http://schemas.openxmlformats.org/drawingml/2006/table">
            <a:tbl>
              <a:tblPr/>
              <a:tblGrid>
                <a:gridCol w="3810000"/>
              </a:tblGrid>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Frame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Duration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CRC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213B13-4240-495F-B967-44B8ED64F837}" type="slidenum">
              <a:rPr lang="en-US" smtClean="0"/>
              <a:pPr eaLnBrk="1" hangingPunct="1"/>
              <a:t>99</a:t>
            </a:fld>
            <a:endParaRPr lang="en-US" smtClean="0"/>
          </a:p>
        </p:txBody>
      </p:sp>
      <p:sp>
        <p:nvSpPr>
          <p:cNvPr id="103440"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2005-2008 Kenneth M. Chipps Ph.D. www.chipps.com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6626</TotalTime>
  <Words>7595</Words>
  <Application>Microsoft Office PowerPoint</Application>
  <PresentationFormat>On-screen Show (4:3)</PresentationFormat>
  <Paragraphs>1210</Paragraphs>
  <Slides>213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213</vt:i4>
      </vt:variant>
    </vt:vector>
  </HeadingPairs>
  <TitlesOfParts>
    <vt:vector size="217" baseType="lpstr">
      <vt:lpstr>Arial</vt:lpstr>
      <vt:lpstr>Times New Roman</vt:lpstr>
      <vt:lpstr>Wingdings</vt:lpstr>
      <vt:lpstr>CCNA</vt:lpstr>
      <vt:lpstr>Examine Wireless Frames Lab</vt:lpstr>
      <vt:lpstr>Capturing Wireless Frames</vt:lpstr>
      <vt:lpstr>Capturing Wireless Frames</vt:lpstr>
      <vt:lpstr>Radiotap Header</vt:lpstr>
      <vt:lpstr>AirPcap Adaptor</vt:lpstr>
      <vt:lpstr>AirPcap Adapter</vt:lpstr>
      <vt:lpstr>AirPcap Adapter</vt:lpstr>
      <vt:lpstr>Wireless Frames</vt:lpstr>
      <vt:lpstr>AirPcap Adapter</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AirPcap Adapter Setup</vt:lpstr>
      <vt:lpstr>Radiotap Header</vt:lpstr>
      <vt:lpstr>Radiotap Header</vt:lpstr>
      <vt:lpstr>Wireless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Management Frame Types</vt:lpstr>
      <vt:lpstr>Control Frame Types</vt:lpstr>
      <vt:lpstr>Control Frame Types</vt:lpstr>
      <vt:lpstr>Control Frame Types</vt:lpstr>
      <vt:lpstr>Control Frame Types</vt:lpstr>
      <vt:lpstr>Control Frame Types</vt:lpstr>
      <vt:lpstr>Control Frame Types</vt:lpstr>
      <vt:lpstr>Control Frame Types</vt:lpstr>
      <vt:lpstr>Data Frame Types</vt:lpstr>
      <vt:lpstr>Data Frame Format</vt:lpstr>
      <vt:lpstr>Frame Control Subfields</vt:lpstr>
      <vt:lpstr>Frame Control Subfields</vt:lpstr>
      <vt:lpstr>Sequence Control Subfields</vt:lpstr>
      <vt:lpstr>Sequence Control Subfields</vt:lpstr>
      <vt:lpstr>Data Frame Fields</vt:lpstr>
      <vt:lpstr>Frame Control Field</vt:lpstr>
      <vt:lpstr>Protocol Version Subfield</vt:lpstr>
      <vt:lpstr>Type Subfield</vt:lpstr>
      <vt:lpstr>Subtype Subfield</vt:lpstr>
      <vt:lpstr>Type and Subtype Codes</vt:lpstr>
      <vt:lpstr>To DS Subfield</vt:lpstr>
      <vt:lpstr>From DS Subfield</vt:lpstr>
      <vt:lpstr>More Fragments Subfield</vt:lpstr>
      <vt:lpstr>Retry Subfield</vt:lpstr>
      <vt:lpstr>Power Management Subfield</vt:lpstr>
      <vt:lpstr>Power Management Subfield</vt:lpstr>
      <vt:lpstr>More Data Subfield</vt:lpstr>
      <vt:lpstr>WEP Subfield</vt:lpstr>
      <vt:lpstr>Order Subfield</vt:lpstr>
      <vt:lpstr>Duration or ID Field</vt:lpstr>
      <vt:lpstr>Duration or ID Field</vt:lpstr>
      <vt:lpstr>Address Field 1</vt:lpstr>
      <vt:lpstr>Address Field 1</vt:lpstr>
      <vt:lpstr>Address Field 2</vt:lpstr>
      <vt:lpstr>Address Field 3</vt:lpstr>
      <vt:lpstr>Sequence Control Field</vt:lpstr>
      <vt:lpstr>Address Field 4</vt:lpstr>
      <vt:lpstr>Initialization Vector Header</vt:lpstr>
      <vt:lpstr>Initialization Vector Subfields</vt:lpstr>
      <vt:lpstr>Frame Body Field</vt:lpstr>
      <vt:lpstr>Frame Body Field</vt:lpstr>
      <vt:lpstr>Integrity Value Check</vt:lpstr>
      <vt:lpstr>CRC Field</vt:lpstr>
      <vt:lpstr>Management Frame Format</vt:lpstr>
      <vt:lpstr>Management Frame Format</vt:lpstr>
      <vt:lpstr>Management Frame Format</vt:lpstr>
      <vt:lpstr>Management Frame Format</vt:lpstr>
      <vt:lpstr>Management Frame Format</vt:lpstr>
      <vt:lpstr>Control Frame Format</vt:lpstr>
      <vt:lpstr>Control Frame Format – RTS</vt:lpstr>
      <vt:lpstr>Control Frame Format – RTS</vt:lpstr>
      <vt:lpstr>Control Frame Format – RTS</vt:lpstr>
      <vt:lpstr>Control Frame Format – CTS</vt:lpstr>
      <vt:lpstr>Control Frame Format – CTS</vt:lpstr>
      <vt:lpstr>Control Frame Format – CTS</vt:lpstr>
      <vt:lpstr>Control Frame Format – ACK</vt:lpstr>
      <vt:lpstr>Control Frame Format – ACK</vt:lpstr>
      <vt:lpstr>Control Frame Format – ACK</vt:lpstr>
      <vt:lpstr>Control Frame Format – PS Poll</vt:lpstr>
      <vt:lpstr>Control Frame Format – PS Poll</vt:lpstr>
      <vt:lpstr>Control Frame Format – PS Poll</vt:lpstr>
      <vt:lpstr>Common Wireless Frames</vt:lpstr>
      <vt:lpstr>Common Wireless Frames</vt:lpstr>
      <vt:lpstr>Common Wireless Frames</vt:lpstr>
      <vt:lpstr>Beacon Frame</vt:lpstr>
      <vt:lpstr>Beacon Frame</vt:lpstr>
      <vt:lpstr>Beacon Frame</vt:lpstr>
      <vt:lpstr>Beacon Frame</vt:lpstr>
      <vt:lpstr>Beacon Frame</vt:lpstr>
      <vt:lpstr>Beacon Frame</vt:lpstr>
      <vt:lpstr>Probe Request</vt:lpstr>
      <vt:lpstr>Probe Request</vt:lpstr>
      <vt:lpstr>Probe Request</vt:lpstr>
      <vt:lpstr>RTS Frame</vt:lpstr>
      <vt:lpstr>RTS Frame</vt:lpstr>
      <vt:lpstr>CTS Frame</vt:lpstr>
      <vt:lpstr>CTS Frame</vt:lpstr>
      <vt:lpstr>Acknowledgement Frame</vt:lpstr>
      <vt:lpstr>Data Frame</vt:lpstr>
      <vt:lpstr>Data Frame</vt:lpstr>
      <vt:lpstr>Data Frame</vt:lpstr>
      <vt:lpstr>Frames Showing Problems</vt:lpstr>
      <vt:lpstr>Malformed Frame</vt:lpstr>
      <vt:lpstr>Malformed Frame</vt:lpstr>
      <vt:lpstr>Wireless Security Frames</vt:lpstr>
      <vt:lpstr>PSK Authentication</vt:lpstr>
      <vt:lpstr>PSK Authentication</vt:lpstr>
      <vt:lpstr>PSK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Failed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Successful WEP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WPA2 Authentication</vt:lpstr>
      <vt:lpstr>No Security</vt:lpstr>
      <vt:lpstr>No Security</vt:lpstr>
      <vt:lpstr>No Security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Examine Wireless Frames Lab</dc:title>
  <dc:creator>Kenneth M. Chipps Ph.D.</dc:creator>
  <cp:lastModifiedBy>Kenneth M. Chipps Ph.D.</cp:lastModifiedBy>
  <cp:revision>283</cp:revision>
  <cp:lastPrinted>2011-06-08T14:12:50Z</cp:lastPrinted>
  <dcterms:created xsi:type="dcterms:W3CDTF">2000-09-27T16:26:34Z</dcterms:created>
  <dcterms:modified xsi:type="dcterms:W3CDTF">2012-11-16T02:24:41Z</dcterms:modified>
</cp:coreProperties>
</file>