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91"/>
  </p:notesMasterIdLst>
  <p:handoutMasterIdLst>
    <p:handoutMasterId r:id="rId92"/>
  </p:handoutMasterIdLst>
  <p:sldIdLst>
    <p:sldId id="402" r:id="rId2"/>
    <p:sldId id="373" r:id="rId3"/>
    <p:sldId id="394" r:id="rId4"/>
    <p:sldId id="306" r:id="rId5"/>
    <p:sldId id="305" r:id="rId6"/>
    <p:sldId id="309" r:id="rId7"/>
    <p:sldId id="310" r:id="rId8"/>
    <p:sldId id="395" r:id="rId9"/>
    <p:sldId id="311" r:id="rId10"/>
    <p:sldId id="396" r:id="rId11"/>
    <p:sldId id="313" r:id="rId12"/>
    <p:sldId id="404" r:id="rId13"/>
    <p:sldId id="314" r:id="rId14"/>
    <p:sldId id="397" r:id="rId15"/>
    <p:sldId id="398" r:id="rId16"/>
    <p:sldId id="405" r:id="rId17"/>
    <p:sldId id="399" r:id="rId18"/>
    <p:sldId id="406" r:id="rId19"/>
    <p:sldId id="400" r:id="rId20"/>
    <p:sldId id="407" r:id="rId21"/>
    <p:sldId id="401" r:id="rId22"/>
    <p:sldId id="408" r:id="rId23"/>
    <p:sldId id="409" r:id="rId24"/>
    <p:sldId id="318" r:id="rId25"/>
    <p:sldId id="316" r:id="rId26"/>
    <p:sldId id="317" r:id="rId27"/>
    <p:sldId id="319" r:id="rId28"/>
    <p:sldId id="410" r:id="rId29"/>
    <p:sldId id="320" r:id="rId30"/>
    <p:sldId id="411" r:id="rId31"/>
    <p:sldId id="322" r:id="rId32"/>
    <p:sldId id="323" r:id="rId33"/>
    <p:sldId id="350" r:id="rId34"/>
    <p:sldId id="412" r:id="rId35"/>
    <p:sldId id="381" r:id="rId36"/>
    <p:sldId id="382" r:id="rId37"/>
    <p:sldId id="383" r:id="rId38"/>
    <p:sldId id="413" r:id="rId39"/>
    <p:sldId id="384" r:id="rId40"/>
    <p:sldId id="414"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3" r:id="rId56"/>
    <p:sldId id="342" r:id="rId57"/>
    <p:sldId id="344" r:id="rId58"/>
    <p:sldId id="345" r:id="rId59"/>
    <p:sldId id="346" r:id="rId60"/>
    <p:sldId id="347" r:id="rId61"/>
    <p:sldId id="348" r:id="rId62"/>
    <p:sldId id="349" r:id="rId63"/>
    <p:sldId id="356" r:id="rId64"/>
    <p:sldId id="415" r:id="rId65"/>
    <p:sldId id="357" r:id="rId66"/>
    <p:sldId id="358" r:id="rId67"/>
    <p:sldId id="359" r:id="rId68"/>
    <p:sldId id="360" r:id="rId69"/>
    <p:sldId id="375" r:id="rId70"/>
    <p:sldId id="376" r:id="rId71"/>
    <p:sldId id="363" r:id="rId72"/>
    <p:sldId id="416" r:id="rId73"/>
    <p:sldId id="364" r:id="rId74"/>
    <p:sldId id="365" r:id="rId75"/>
    <p:sldId id="366" r:id="rId76"/>
    <p:sldId id="378" r:id="rId77"/>
    <p:sldId id="377" r:id="rId78"/>
    <p:sldId id="369" r:id="rId79"/>
    <p:sldId id="417" r:id="rId80"/>
    <p:sldId id="371" r:id="rId81"/>
    <p:sldId id="372" r:id="rId82"/>
    <p:sldId id="385" r:id="rId83"/>
    <p:sldId id="386" r:id="rId84"/>
    <p:sldId id="387" r:id="rId85"/>
    <p:sldId id="390" r:id="rId86"/>
    <p:sldId id="388" r:id="rId87"/>
    <p:sldId id="389" r:id="rId88"/>
    <p:sldId id="391" r:id="rId89"/>
    <p:sldId id="403" r:id="rId90"/>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39" autoAdjust="0"/>
  </p:normalViewPr>
  <p:slideViewPr>
    <p:cSldViewPr>
      <p:cViewPr varScale="1">
        <p:scale>
          <a:sx n="52" d="100"/>
          <a:sy n="52" d="100"/>
        </p:scale>
        <p:origin x="-1404" y="-102"/>
      </p:cViewPr>
      <p:guideLst>
        <p:guide orient="horz" pos="2160"/>
        <p:guide pos="2880"/>
      </p:guideLst>
    </p:cSldViewPr>
  </p:slideViewPr>
  <p:outlineViewPr>
    <p:cViewPr>
      <p:scale>
        <a:sx n="33" d="100"/>
        <a:sy n="33" d="100"/>
      </p:scale>
      <p:origin x="0" y="53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389B151A-13D2-46EB-9182-6EF27A2936A4}" type="slidenum">
              <a:rPr lang="en-US"/>
              <a:pPr>
                <a:defRPr/>
              </a:pPr>
              <a:t>‹#›</a:t>
            </a:fld>
            <a:endParaRPr lang="en-US" dirty="0"/>
          </a:p>
        </p:txBody>
      </p:sp>
    </p:spTree>
    <p:extLst>
      <p:ext uri="{BB962C8B-B14F-4D97-AF65-F5344CB8AC3E}">
        <p14:creationId xmlns:p14="http://schemas.microsoft.com/office/powerpoint/2010/main" val="3663964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32288"/>
            <a:ext cx="5086350" cy="4102100"/>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36E39B47-8472-4D43-A8BD-3C0010482288}" type="slidenum">
              <a:rPr lang="en-US"/>
              <a:pPr>
                <a:defRPr/>
              </a:pPr>
              <a:t>‹#›</a:t>
            </a:fld>
            <a:endParaRPr lang="en-US" dirty="0"/>
          </a:p>
        </p:txBody>
      </p:sp>
    </p:spTree>
    <p:extLst>
      <p:ext uri="{BB962C8B-B14F-4D97-AF65-F5344CB8AC3E}">
        <p14:creationId xmlns:p14="http://schemas.microsoft.com/office/powerpoint/2010/main" val="2467043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dirty="0" smtClean="0"/>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7F37A61-5EBB-4A6A-9D2B-5DCB37212AA7}" type="slidenum">
              <a:rPr lang="en-US"/>
              <a:pPr>
                <a:defRPr/>
              </a:pPr>
              <a:t>‹#›</a:t>
            </a:fld>
            <a:endParaRPr lang="en-US" dirty="0"/>
          </a:p>
        </p:txBody>
      </p:sp>
    </p:spTree>
    <p:extLst>
      <p:ext uri="{BB962C8B-B14F-4D97-AF65-F5344CB8AC3E}">
        <p14:creationId xmlns:p14="http://schemas.microsoft.com/office/powerpoint/2010/main" val="117431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F2F86CB9-7772-4B0E-9584-6ED6517A3CFC}" type="slidenum">
              <a:rPr lang="en-US"/>
              <a:pPr>
                <a:defRPr/>
              </a:pPr>
              <a:t>‹#›</a:t>
            </a:fld>
            <a:endParaRPr lang="en-US" dirty="0"/>
          </a:p>
        </p:txBody>
      </p:sp>
    </p:spTree>
    <p:extLst>
      <p:ext uri="{BB962C8B-B14F-4D97-AF65-F5344CB8AC3E}">
        <p14:creationId xmlns:p14="http://schemas.microsoft.com/office/powerpoint/2010/main" val="390074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4589C58D-8CBA-4E99-8D39-49DFB38F6684}" type="slidenum">
              <a:rPr lang="en-US"/>
              <a:pPr>
                <a:defRPr/>
              </a:pPr>
              <a:t>‹#›</a:t>
            </a:fld>
            <a:endParaRPr lang="en-US" dirty="0"/>
          </a:p>
        </p:txBody>
      </p:sp>
    </p:spTree>
    <p:extLst>
      <p:ext uri="{BB962C8B-B14F-4D97-AF65-F5344CB8AC3E}">
        <p14:creationId xmlns:p14="http://schemas.microsoft.com/office/powerpoint/2010/main" val="352856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FDE94FCA-0958-493D-9504-209F02B92C4B}" type="slidenum">
              <a:rPr lang="en-US"/>
              <a:pPr>
                <a:defRPr/>
              </a:pPr>
              <a:t>‹#›</a:t>
            </a:fld>
            <a:endParaRPr lang="en-US" dirty="0"/>
          </a:p>
        </p:txBody>
      </p:sp>
    </p:spTree>
    <p:extLst>
      <p:ext uri="{BB962C8B-B14F-4D97-AF65-F5344CB8AC3E}">
        <p14:creationId xmlns:p14="http://schemas.microsoft.com/office/powerpoint/2010/main" val="361581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19F980E5-7DF9-45BA-BE17-82C0A6A68BCB}" type="slidenum">
              <a:rPr lang="en-US"/>
              <a:pPr>
                <a:defRPr/>
              </a:pPr>
              <a:t>‹#›</a:t>
            </a:fld>
            <a:endParaRPr lang="en-US" dirty="0"/>
          </a:p>
        </p:txBody>
      </p:sp>
    </p:spTree>
    <p:extLst>
      <p:ext uri="{BB962C8B-B14F-4D97-AF65-F5344CB8AC3E}">
        <p14:creationId xmlns:p14="http://schemas.microsoft.com/office/powerpoint/2010/main" val="187256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830DE65F-438D-4287-A30C-CB2502BA96A5}" type="slidenum">
              <a:rPr lang="en-US"/>
              <a:pPr>
                <a:defRPr/>
              </a:pPr>
              <a:t>‹#›</a:t>
            </a:fld>
            <a:endParaRPr lang="en-US" dirty="0"/>
          </a:p>
        </p:txBody>
      </p:sp>
    </p:spTree>
    <p:extLst>
      <p:ext uri="{BB962C8B-B14F-4D97-AF65-F5344CB8AC3E}">
        <p14:creationId xmlns:p14="http://schemas.microsoft.com/office/powerpoint/2010/main" val="184025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2602266E-C7A9-46DE-BBC9-C6480456C0D6}" type="slidenum">
              <a:rPr lang="en-US"/>
              <a:pPr>
                <a:defRPr/>
              </a:pPr>
              <a:t>‹#›</a:t>
            </a:fld>
            <a:endParaRPr lang="en-US" dirty="0"/>
          </a:p>
        </p:txBody>
      </p:sp>
    </p:spTree>
    <p:extLst>
      <p:ext uri="{BB962C8B-B14F-4D97-AF65-F5344CB8AC3E}">
        <p14:creationId xmlns:p14="http://schemas.microsoft.com/office/powerpoint/2010/main" val="375537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A49C602F-7860-4C07-BE95-65004D64F579}" type="slidenum">
              <a:rPr lang="en-US"/>
              <a:pPr>
                <a:defRPr/>
              </a:pPr>
              <a:t>‹#›</a:t>
            </a:fld>
            <a:endParaRPr lang="en-US" dirty="0"/>
          </a:p>
        </p:txBody>
      </p:sp>
    </p:spTree>
    <p:extLst>
      <p:ext uri="{BB962C8B-B14F-4D97-AF65-F5344CB8AC3E}">
        <p14:creationId xmlns:p14="http://schemas.microsoft.com/office/powerpoint/2010/main" val="22342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BBB2CB5B-871D-4A4F-A3A5-F7FC6D4C3660}" type="slidenum">
              <a:rPr lang="en-US"/>
              <a:pPr>
                <a:defRPr/>
              </a:pPr>
              <a:t>‹#›</a:t>
            </a:fld>
            <a:endParaRPr lang="en-US" dirty="0"/>
          </a:p>
        </p:txBody>
      </p:sp>
    </p:spTree>
    <p:extLst>
      <p:ext uri="{BB962C8B-B14F-4D97-AF65-F5344CB8AC3E}">
        <p14:creationId xmlns:p14="http://schemas.microsoft.com/office/powerpoint/2010/main" val="48561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0FAAD3AE-0408-4E86-A4EF-159ED53CC458}" type="slidenum">
              <a:rPr lang="en-US"/>
              <a:pPr>
                <a:defRPr/>
              </a:pPr>
              <a:t>‹#›</a:t>
            </a:fld>
            <a:endParaRPr lang="en-US" dirty="0"/>
          </a:p>
        </p:txBody>
      </p:sp>
    </p:spTree>
    <p:extLst>
      <p:ext uri="{BB962C8B-B14F-4D97-AF65-F5344CB8AC3E}">
        <p14:creationId xmlns:p14="http://schemas.microsoft.com/office/powerpoint/2010/main" val="181086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D75D82A8-5312-486D-B522-3E4158B491A8}" type="slidenum">
              <a:rPr lang="en-US"/>
              <a:pPr>
                <a:defRPr/>
              </a:pPr>
              <a:t>‹#›</a:t>
            </a:fld>
            <a:endParaRPr lang="en-US" dirty="0"/>
          </a:p>
        </p:txBody>
      </p:sp>
    </p:spTree>
    <p:extLst>
      <p:ext uri="{BB962C8B-B14F-4D97-AF65-F5344CB8AC3E}">
        <p14:creationId xmlns:p14="http://schemas.microsoft.com/office/powerpoint/2010/main" val="267715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352692A1-5F4B-4A7C-BF59-3FA154DC0160}" type="slidenum">
              <a:rPr lang="en-US"/>
              <a:pPr>
                <a:defRPr/>
              </a:pPr>
              <a:t>‹#›</a:t>
            </a:fld>
            <a:endParaRPr lang="en-US" dirty="0"/>
          </a:p>
        </p:txBody>
      </p:sp>
    </p:spTree>
    <p:extLst>
      <p:ext uri="{BB962C8B-B14F-4D97-AF65-F5344CB8AC3E}">
        <p14:creationId xmlns:p14="http://schemas.microsoft.com/office/powerpoint/2010/main" val="69742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16907B3F-C3A3-4206-99DF-C09B3552A952}" type="slidenum">
              <a:rPr lang="en-US"/>
              <a:pPr>
                <a:defRPr/>
              </a:pPr>
              <a:t>‹#›</a:t>
            </a:fld>
            <a:endParaRPr lang="en-US" dirty="0"/>
          </a:p>
        </p:txBody>
      </p:sp>
    </p:spTree>
    <p:extLst>
      <p:ext uri="{BB962C8B-B14F-4D97-AF65-F5344CB8AC3E}">
        <p14:creationId xmlns:p14="http://schemas.microsoft.com/office/powerpoint/2010/main" val="378503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2005-2008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3CD1594D-F047-4F07-B648-ED0F0710237B}" type="slidenum">
              <a:rPr lang="en-US"/>
              <a:pPr>
                <a:defRPr/>
              </a:pPr>
              <a:t>‹#›</a:t>
            </a:fld>
            <a:endParaRPr lang="en-US" dirty="0"/>
          </a:p>
        </p:txBody>
      </p:sp>
    </p:spTree>
    <p:extLst>
      <p:ext uri="{BB962C8B-B14F-4D97-AF65-F5344CB8AC3E}">
        <p14:creationId xmlns:p14="http://schemas.microsoft.com/office/powerpoint/2010/main" val="1277098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latin typeface="Arial" charset="0"/>
                <a:cs typeface="+mn-cs"/>
              </a:defRPr>
            </a:lvl1pPr>
          </a:lstStyle>
          <a:p>
            <a:pPr>
              <a:defRPr/>
            </a:pPr>
            <a:r>
              <a:rPr lang="en-US"/>
              <a:t>Copyright 2005-2008 Kenneth M. Chipps Ph.D. www.chipps.com</a:t>
            </a:r>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BE5FF838-DAAF-4FC9-BFE6-1D38CC9554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smtClean="0"/>
              <a:t>802.11 Equipment</a:t>
            </a:r>
          </a:p>
        </p:txBody>
      </p:sp>
      <p:sp>
        <p:nvSpPr>
          <p:cNvPr id="3075" name="Rectangle 3"/>
          <p:cNvSpPr>
            <a:spLocks noGrp="1" noChangeArrowheads="1"/>
          </p:cNvSpPr>
          <p:nvPr>
            <p:ph type="subTitle" idx="1"/>
          </p:nvPr>
        </p:nvSpPr>
        <p:spPr/>
        <p:txBody>
          <a:bodyPr/>
          <a:lstStyle/>
          <a:p>
            <a:pPr eaLnBrk="1" hangingPunct="1"/>
            <a:r>
              <a:rPr lang="en-US" sz="2400" smtClean="0"/>
              <a:t>Last Update 2008.12.09</a:t>
            </a:r>
          </a:p>
          <a:p>
            <a:pPr eaLnBrk="1" hangingPunct="1"/>
            <a:r>
              <a:rPr lang="en-US" sz="2400" smtClean="0"/>
              <a:t>1.2.0</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FCD251-F9DA-4AFF-8C56-9D1AB06C1DBD}" type="slidenum">
              <a:rPr lang="en-US" smtClean="0"/>
              <a:pPr eaLnBrk="1" hangingPunct="1"/>
              <a:t>1</a:t>
            </a:fld>
            <a:endParaRPr lang="en-US" smtClean="0"/>
          </a:p>
        </p:txBody>
      </p:sp>
      <p:sp>
        <p:nvSpPr>
          <p:cNvPr id="3077" name="Footer Placeholder 6"/>
          <p:cNvSpPr>
            <a:spLocks noGrp="1"/>
          </p:cNvSpPr>
          <p:nvPr>
            <p:ph type="ftr" sz="quarter" idx="11"/>
          </p:nvPr>
        </p:nvSpPr>
        <p:spPr>
          <a:xfrm>
            <a:off x="2667000" y="6245225"/>
            <a:ext cx="3962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en-US" smtClean="0"/>
              <a:t>Bridge Mode</a:t>
            </a:r>
          </a:p>
        </p:txBody>
      </p:sp>
      <p:pic>
        <p:nvPicPr>
          <p:cNvPr id="12291" name="Picture 4" descr="AccessPointBridgeMo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219200"/>
            <a:ext cx="6478588" cy="4949825"/>
          </a:xfrm>
        </p:spPr>
      </p:pic>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D9F1E2-D1FF-4655-A446-C75D06AD5BC7}" type="slidenum">
              <a:rPr lang="en-US" smtClean="0"/>
              <a:pPr eaLnBrk="1" hangingPunct="1"/>
              <a:t>10</a:t>
            </a:fld>
            <a:endParaRPr lang="en-US" smtClean="0"/>
          </a:p>
        </p:txBody>
      </p:sp>
      <p:sp>
        <p:nvSpPr>
          <p:cNvPr id="122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Repeater Mode</a:t>
            </a:r>
          </a:p>
        </p:txBody>
      </p:sp>
      <p:sp>
        <p:nvSpPr>
          <p:cNvPr id="13315" name="Rectangle 3"/>
          <p:cNvSpPr>
            <a:spLocks noGrp="1" noChangeArrowheads="1"/>
          </p:cNvSpPr>
          <p:nvPr>
            <p:ph idx="1"/>
          </p:nvPr>
        </p:nvSpPr>
        <p:spPr/>
        <p:txBody>
          <a:bodyPr/>
          <a:lstStyle/>
          <a:p>
            <a:pPr eaLnBrk="1" hangingPunct="1">
              <a:lnSpc>
                <a:spcPct val="90000"/>
              </a:lnSpc>
            </a:pPr>
            <a:r>
              <a:rPr lang="en-US" smtClean="0"/>
              <a:t>In repeater mode an additional access point is used to wirelessly extend the range of an existing access point</a:t>
            </a:r>
          </a:p>
          <a:p>
            <a:pPr eaLnBrk="1" hangingPunct="1">
              <a:lnSpc>
                <a:spcPct val="90000"/>
              </a:lnSpc>
            </a:pPr>
            <a:r>
              <a:rPr lang="en-US" smtClean="0"/>
              <a:t>This is done by having the clients at the extended distance connect wirelessly to the AP that is located away from the main access point</a:t>
            </a:r>
          </a:p>
          <a:p>
            <a:pPr eaLnBrk="1" hangingPunct="1">
              <a:lnSpc>
                <a:spcPct val="90000"/>
              </a:lnSpc>
            </a:pPr>
            <a:r>
              <a:rPr lang="en-US" smtClean="0"/>
              <a:t>This extended access point then connects wirelessly back to the main AP</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ABA5E2-9103-4593-9122-2CBF76B7ABEC}" type="slidenum">
              <a:rPr lang="en-US" smtClean="0"/>
              <a:pPr eaLnBrk="1" hangingPunct="1"/>
              <a:t>11</a:t>
            </a:fld>
            <a:endParaRPr lang="en-US" smtClean="0"/>
          </a:p>
        </p:txBody>
      </p:sp>
      <p:sp>
        <p:nvSpPr>
          <p:cNvPr id="133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Repeater Mode</a:t>
            </a:r>
          </a:p>
        </p:txBody>
      </p:sp>
      <p:sp>
        <p:nvSpPr>
          <p:cNvPr id="14339" name="Content Placeholder 2"/>
          <p:cNvSpPr>
            <a:spLocks noGrp="1"/>
          </p:cNvSpPr>
          <p:nvPr>
            <p:ph idx="1"/>
          </p:nvPr>
        </p:nvSpPr>
        <p:spPr/>
        <p:txBody>
          <a:bodyPr/>
          <a:lstStyle/>
          <a:p>
            <a:pPr eaLnBrk="1" hangingPunct="1">
              <a:lnSpc>
                <a:spcPct val="90000"/>
              </a:lnSpc>
            </a:pPr>
            <a:r>
              <a:rPr lang="en-US" smtClean="0"/>
              <a:t>The cell of the extended AP must overlap the cell of the main AP by 50 percent for this to work effectively</a:t>
            </a:r>
          </a:p>
          <a:p>
            <a:pPr eaLnBrk="1" hangingPunct="1"/>
            <a:r>
              <a:rPr lang="en-US" smtClean="0"/>
              <a:t>The throughput of the wireless LAN – Local Area Network is cut significantly as the repeater must receive and retransmit each frame on the channel</a:t>
            </a:r>
          </a:p>
          <a:p>
            <a:pPr eaLnBrk="1" hangingPunct="1"/>
            <a:r>
              <a:rPr lang="en-US" smtClean="0"/>
              <a:t>This basically doubles the traffic on the wireless media</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B4DF61-7125-43DA-92F9-A1FA84999917}" type="slidenum">
              <a:rPr lang="en-US" smtClean="0"/>
              <a:pPr eaLnBrk="1" hangingPunct="1"/>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Repeater Mode</a:t>
            </a:r>
          </a:p>
        </p:txBody>
      </p:sp>
      <p:sp>
        <p:nvSpPr>
          <p:cNvPr id="15363" name="Rectangle 3"/>
          <p:cNvSpPr>
            <a:spLocks noGrp="1" noChangeArrowheads="1"/>
          </p:cNvSpPr>
          <p:nvPr>
            <p:ph idx="1"/>
          </p:nvPr>
        </p:nvSpPr>
        <p:spPr/>
        <p:txBody>
          <a:bodyPr/>
          <a:lstStyle/>
          <a:p>
            <a:pPr eaLnBrk="1" hangingPunct="1"/>
            <a:r>
              <a:rPr lang="en-US" smtClean="0"/>
              <a:t>In general, to setup an AP for this role all that is required is to switch the AP to repeater mode, then set the SSID, which is the name of the wireless network, to match the SSID of the root mode AP</a:t>
            </a:r>
          </a:p>
          <a:p>
            <a:pPr eaLnBrk="1" hangingPunct="1"/>
            <a:r>
              <a:rPr lang="en-US" smtClean="0"/>
              <a:t>Not all APs have a repeater mode</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95E543-62CC-4707-AAAB-B2926E78E872}" type="slidenum">
              <a:rPr lang="en-US" smtClean="0"/>
              <a:pPr eaLnBrk="1" hangingPunct="1"/>
              <a:t>13</a:t>
            </a:fld>
            <a:endParaRPr lang="en-US" smtClean="0"/>
          </a:p>
        </p:txBody>
      </p:sp>
      <p:sp>
        <p:nvSpPr>
          <p:cNvPr id="153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smtClean="0"/>
              <a:t>Repeater Mode</a:t>
            </a:r>
          </a:p>
        </p:txBody>
      </p:sp>
      <p:pic>
        <p:nvPicPr>
          <p:cNvPr id="16387" name="Picture 4" descr="AccessPointRepeaterMo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4263" y="1600200"/>
            <a:ext cx="6975475" cy="4525963"/>
          </a:xfrm>
        </p:spPr>
      </p:pic>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7336FE-2AD2-42AA-8C35-B4A29BD59F9D}" type="slidenum">
              <a:rPr lang="en-US" smtClean="0"/>
              <a:pPr eaLnBrk="1" hangingPunct="1"/>
              <a:t>14</a:t>
            </a:fld>
            <a:endParaRPr lang="en-US" smtClean="0"/>
          </a:p>
        </p:txBody>
      </p:sp>
      <p:sp>
        <p:nvSpPr>
          <p:cNvPr id="163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Access Point Management</a:t>
            </a:r>
          </a:p>
        </p:txBody>
      </p:sp>
      <p:sp>
        <p:nvSpPr>
          <p:cNvPr id="17411" name="Rectangle 3"/>
          <p:cNvSpPr>
            <a:spLocks noGrp="1" noChangeArrowheads="1"/>
          </p:cNvSpPr>
          <p:nvPr>
            <p:ph idx="1"/>
          </p:nvPr>
        </p:nvSpPr>
        <p:spPr/>
        <p:txBody>
          <a:bodyPr/>
          <a:lstStyle/>
          <a:p>
            <a:pPr eaLnBrk="1" hangingPunct="1"/>
            <a:r>
              <a:rPr lang="en-US" smtClean="0"/>
              <a:t>There is an ongoing argument concerning the way to manage an increasing number of access points</a:t>
            </a:r>
          </a:p>
          <a:p>
            <a:pPr eaLnBrk="1" hangingPunct="1"/>
            <a:r>
              <a:rPr lang="en-US" smtClean="0"/>
              <a:t>As organizations add more and more access points there is a need to limit the amount of time required to manage these</a:t>
            </a:r>
          </a:p>
          <a:p>
            <a:pPr eaLnBrk="1" hangingPunct="1"/>
            <a:r>
              <a:rPr lang="en-US" smtClean="0"/>
              <a:t>The suggested method is to use limited access points and wireless switches</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49B0B8-069E-4218-99F3-7334340B4695}" type="slidenum">
              <a:rPr lang="en-US" smtClean="0"/>
              <a:pPr eaLnBrk="1" hangingPunct="1"/>
              <a:t>15</a:t>
            </a:fld>
            <a:endParaRPr lang="en-US" smtClean="0"/>
          </a:p>
        </p:txBody>
      </p:sp>
      <p:sp>
        <p:nvSpPr>
          <p:cNvPr id="174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Access Point Management</a:t>
            </a:r>
          </a:p>
        </p:txBody>
      </p:sp>
      <p:sp>
        <p:nvSpPr>
          <p:cNvPr id="18435" name="Content Placeholder 2"/>
          <p:cNvSpPr>
            <a:spLocks noGrp="1"/>
          </p:cNvSpPr>
          <p:nvPr>
            <p:ph idx="1"/>
          </p:nvPr>
        </p:nvSpPr>
        <p:spPr/>
        <p:txBody>
          <a:bodyPr/>
          <a:lstStyle/>
          <a:p>
            <a:pPr eaLnBrk="1" hangingPunct="1"/>
            <a:r>
              <a:rPr lang="en-US" smtClean="0"/>
              <a:t>The term wireless switch is an unfortunate marketing term for taking all of the intelligence out of the access points, which is fine, and placing it in a single box at the junction point between the wireless and wired networks</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B25418-B846-4495-A86E-DA23BC7DEA06}"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Access Point Management</a:t>
            </a:r>
          </a:p>
        </p:txBody>
      </p:sp>
      <p:sp>
        <p:nvSpPr>
          <p:cNvPr id="19459" name="Rectangle 3"/>
          <p:cNvSpPr>
            <a:spLocks noGrp="1" noChangeArrowheads="1"/>
          </p:cNvSpPr>
          <p:nvPr>
            <p:ph idx="1"/>
          </p:nvPr>
        </p:nvSpPr>
        <p:spPr/>
        <p:txBody>
          <a:bodyPr/>
          <a:lstStyle/>
          <a:p>
            <a:pPr eaLnBrk="1" hangingPunct="1"/>
            <a:r>
              <a:rPr lang="en-US" smtClean="0"/>
              <a:t>Here is a discussion on this from Ortronics</a:t>
            </a:r>
          </a:p>
          <a:p>
            <a:pPr lvl="1" eaLnBrk="1" hangingPunct="1"/>
            <a:r>
              <a:rPr lang="en-US" smtClean="0"/>
              <a:t>Centralized wireless LANs use a wireless controller to manage, process, and configure your radio frequency (RF) environment</a:t>
            </a:r>
          </a:p>
          <a:p>
            <a:pPr lvl="1" eaLnBrk="1" hangingPunct="1"/>
            <a:r>
              <a:rPr lang="en-US" smtClean="0"/>
              <a:t>The access points, sometimes called "thin APs", communicate directly with the central controller located at the edge of the wired network</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6E0BE8-B583-4C9F-9575-8BCA87342185}" type="slidenum">
              <a:rPr lang="en-US" smtClean="0"/>
              <a:pPr eaLnBrk="1" hangingPunct="1"/>
              <a:t>17</a:t>
            </a:fld>
            <a:endParaRPr lang="en-US" smtClean="0"/>
          </a:p>
        </p:txBody>
      </p:sp>
      <p:sp>
        <p:nvSpPr>
          <p:cNvPr id="194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Access Point Management</a:t>
            </a:r>
          </a:p>
        </p:txBody>
      </p:sp>
      <p:sp>
        <p:nvSpPr>
          <p:cNvPr id="20483" name="Content Placeholder 2"/>
          <p:cNvSpPr>
            <a:spLocks noGrp="1"/>
          </p:cNvSpPr>
          <p:nvPr>
            <p:ph idx="1"/>
          </p:nvPr>
        </p:nvSpPr>
        <p:spPr/>
        <p:txBody>
          <a:bodyPr/>
          <a:lstStyle/>
          <a:p>
            <a:pPr lvl="1" eaLnBrk="1" hangingPunct="1"/>
            <a:r>
              <a:rPr lang="en-US" smtClean="0"/>
              <a:t>Unlike a traditional more costly access point, all the functionality and intelligence is offloaded to the controller</a:t>
            </a:r>
          </a:p>
          <a:p>
            <a:pPr lvl="1" eaLnBrk="1" hangingPunct="1"/>
            <a:r>
              <a:rPr lang="en-US" smtClean="0"/>
              <a:t>This provides a single point of administration for various policies relating to security, intrusion detection, user roles, and software upgrade</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BABE8C-6AAF-4FED-BC18-D3346A57F617}"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Access Point Management</a:t>
            </a:r>
          </a:p>
        </p:txBody>
      </p:sp>
      <p:sp>
        <p:nvSpPr>
          <p:cNvPr id="21507" name="Rectangle 3"/>
          <p:cNvSpPr>
            <a:spLocks noGrp="1" noChangeArrowheads="1"/>
          </p:cNvSpPr>
          <p:nvPr>
            <p:ph idx="1"/>
          </p:nvPr>
        </p:nvSpPr>
        <p:spPr/>
        <p:txBody>
          <a:bodyPr/>
          <a:lstStyle/>
          <a:p>
            <a:pPr lvl="1" eaLnBrk="1" hangingPunct="1">
              <a:lnSpc>
                <a:spcPct val="90000"/>
              </a:lnSpc>
            </a:pPr>
            <a:r>
              <a:rPr lang="en-US" smtClean="0"/>
              <a:t>A traditional wireless LAN uses decentralized "fat" access points that perform all the network processing and functionality in each unit</a:t>
            </a:r>
          </a:p>
          <a:p>
            <a:pPr lvl="1" eaLnBrk="1" hangingPunct="1">
              <a:lnSpc>
                <a:spcPct val="90000"/>
              </a:lnSpc>
            </a:pPr>
            <a:r>
              <a:rPr lang="en-US" smtClean="0"/>
              <a:t>Manual configuration of each access point consumes valuable network administrator time to manually set power levels, channel, security, and many other configurable parameters</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E6AAA6-2ED3-4982-A187-58EF16FE4F89}" type="slidenum">
              <a:rPr lang="en-US" smtClean="0"/>
              <a:pPr eaLnBrk="1" hangingPunct="1"/>
              <a:t>19</a:t>
            </a:fld>
            <a:endParaRPr lang="en-US" smtClean="0"/>
          </a:p>
        </p:txBody>
      </p:sp>
      <p:sp>
        <p:nvSpPr>
          <p:cNvPr id="215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The Basic 802.11 Equipment</a:t>
            </a:r>
          </a:p>
        </p:txBody>
      </p:sp>
      <p:sp>
        <p:nvSpPr>
          <p:cNvPr id="4099" name="Rectangle 3"/>
          <p:cNvSpPr>
            <a:spLocks noGrp="1" noChangeArrowheads="1"/>
          </p:cNvSpPr>
          <p:nvPr>
            <p:ph idx="1"/>
          </p:nvPr>
        </p:nvSpPr>
        <p:spPr/>
        <p:txBody>
          <a:bodyPr/>
          <a:lstStyle/>
          <a:p>
            <a:pPr eaLnBrk="1" hangingPunct="1"/>
            <a:r>
              <a:rPr lang="en-US" smtClean="0"/>
              <a:t>Only two parts are needed to create a 802.11b network</a:t>
            </a:r>
          </a:p>
          <a:p>
            <a:pPr eaLnBrk="1" hangingPunct="1"/>
            <a:r>
              <a:rPr lang="en-US" smtClean="0"/>
              <a:t>The parts are</a:t>
            </a:r>
          </a:p>
          <a:p>
            <a:pPr lvl="1" eaLnBrk="1" hangingPunct="1"/>
            <a:r>
              <a:rPr lang="en-US" smtClean="0"/>
              <a:t>Access Point</a:t>
            </a:r>
          </a:p>
          <a:p>
            <a:pPr lvl="1" eaLnBrk="1" hangingPunct="1"/>
            <a:r>
              <a:rPr lang="en-US" smtClean="0"/>
              <a:t>NIC</a:t>
            </a:r>
          </a:p>
          <a:p>
            <a:pPr eaLnBrk="1" hangingPunct="1"/>
            <a:r>
              <a:rPr lang="en-US" smtClean="0"/>
              <a:t>Such a network looks like this </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B6206F-2579-4F2D-9DF1-2B6D141DDC2D}" type="slidenum">
              <a:rPr lang="en-US" smtClean="0"/>
              <a:pPr eaLnBrk="1" hangingPunct="1"/>
              <a:t>2</a:t>
            </a:fld>
            <a:endParaRPr lang="en-US" smtClean="0"/>
          </a:p>
        </p:txBody>
      </p:sp>
      <p:sp>
        <p:nvSpPr>
          <p:cNvPr id="41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Access Point Management</a:t>
            </a:r>
          </a:p>
        </p:txBody>
      </p:sp>
      <p:sp>
        <p:nvSpPr>
          <p:cNvPr id="22531" name="Content Placeholder 2"/>
          <p:cNvSpPr>
            <a:spLocks noGrp="1"/>
          </p:cNvSpPr>
          <p:nvPr>
            <p:ph idx="1"/>
          </p:nvPr>
        </p:nvSpPr>
        <p:spPr/>
        <p:txBody>
          <a:bodyPr/>
          <a:lstStyle/>
          <a:p>
            <a:pPr lvl="1" eaLnBrk="1" hangingPunct="1">
              <a:lnSpc>
                <a:spcPct val="90000"/>
              </a:lnSpc>
            </a:pPr>
            <a:r>
              <a:rPr lang="en-US" smtClean="0"/>
              <a:t>In larger deployments, this could lead to configuration mistakes that go unnoticed causing performance problems or network security risks</a:t>
            </a:r>
          </a:p>
          <a:p>
            <a:pPr lvl="1" eaLnBrk="1" hangingPunct="1">
              <a:lnSpc>
                <a:spcPct val="90000"/>
              </a:lnSpc>
            </a:pPr>
            <a:r>
              <a:rPr lang="en-US" smtClean="0"/>
              <a:t>Firmware upgrades, to fix or add functionality, can be a painstaking process with as few as six access points</a:t>
            </a:r>
          </a:p>
          <a:p>
            <a:pPr lvl="1" eaLnBrk="1" hangingPunct="1">
              <a:lnSpc>
                <a:spcPct val="90000"/>
              </a:lnSpc>
            </a:pPr>
            <a:r>
              <a:rPr lang="en-US" smtClean="0"/>
              <a:t>Each AP will most likely have to be individually updated and touched by the administrator if remote upgrade tools are not available</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D50497-2F25-46C8-A377-C4978D697454}"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Access Point Management</a:t>
            </a:r>
          </a:p>
        </p:txBody>
      </p:sp>
      <p:sp>
        <p:nvSpPr>
          <p:cNvPr id="23555" name="Rectangle 3"/>
          <p:cNvSpPr>
            <a:spLocks noGrp="1" noChangeArrowheads="1"/>
          </p:cNvSpPr>
          <p:nvPr>
            <p:ph idx="1"/>
          </p:nvPr>
        </p:nvSpPr>
        <p:spPr/>
        <p:txBody>
          <a:bodyPr/>
          <a:lstStyle/>
          <a:p>
            <a:pPr lvl="1" eaLnBrk="1" hangingPunct="1"/>
            <a:r>
              <a:rPr lang="en-US" smtClean="0"/>
              <a:t>New standards, such as 802.11i for robust security, may require hardware replacement due to a lack of processing power or incompatibility with your existing access points</a:t>
            </a:r>
          </a:p>
          <a:p>
            <a:pPr lvl="1" eaLnBrk="1" hangingPunct="1"/>
            <a:r>
              <a:rPr lang="en-US" smtClean="0"/>
              <a:t>Centralized deployment lowers total cost of ownership and solves many of the problems associated with older architectures</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910054-7463-457A-895C-FE10A7C90BB9}" type="slidenum">
              <a:rPr lang="en-US" smtClean="0"/>
              <a:pPr eaLnBrk="1" hangingPunct="1"/>
              <a:t>21</a:t>
            </a:fld>
            <a:endParaRPr lang="en-US" smtClean="0"/>
          </a:p>
        </p:txBody>
      </p:sp>
      <p:sp>
        <p:nvSpPr>
          <p:cNvPr id="235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Access Point Management</a:t>
            </a:r>
          </a:p>
        </p:txBody>
      </p:sp>
      <p:sp>
        <p:nvSpPr>
          <p:cNvPr id="24579" name="Content Placeholder 2"/>
          <p:cNvSpPr>
            <a:spLocks noGrp="1"/>
          </p:cNvSpPr>
          <p:nvPr>
            <p:ph idx="1"/>
          </p:nvPr>
        </p:nvSpPr>
        <p:spPr/>
        <p:txBody>
          <a:bodyPr/>
          <a:lstStyle/>
          <a:p>
            <a:pPr lvl="1" eaLnBrk="1" hangingPunct="1"/>
            <a:r>
              <a:rPr lang="en-US" smtClean="0"/>
              <a:t>Enhanced integrated functionality i.e. VPN, Secure VoIP fast roaming support, intrusion detection, stateful firewall, and auto calibration redundancy, are typically unsupported by distributed access points</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DE1B56-CB3E-4278-91A8-BCBB4F29E493}"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Access Point Management</a:t>
            </a:r>
          </a:p>
        </p:txBody>
      </p:sp>
      <p:sp>
        <p:nvSpPr>
          <p:cNvPr id="25603" name="Content Placeholder 2"/>
          <p:cNvSpPr>
            <a:spLocks noGrp="1"/>
          </p:cNvSpPr>
          <p:nvPr>
            <p:ph idx="1"/>
          </p:nvPr>
        </p:nvSpPr>
        <p:spPr/>
        <p:txBody>
          <a:bodyPr/>
          <a:lstStyle/>
          <a:p>
            <a:pPr lvl="1" eaLnBrk="1" hangingPunct="1"/>
            <a:r>
              <a:rPr lang="en-US" smtClean="0"/>
              <a:t>Wireless controllers inspect all wireless traffic prior to being sent to the wired network. Ortronics wireless controllers are able to automatically download minimal configuration parameters and are aware of surrounding access points so that calibration of power and channel settings occur</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DFB7ED-22BF-46C7-B5CB-72768A32E633}"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Antenna Types</a:t>
            </a:r>
          </a:p>
        </p:txBody>
      </p:sp>
      <p:sp>
        <p:nvSpPr>
          <p:cNvPr id="26627" name="Rectangle 3"/>
          <p:cNvSpPr>
            <a:spLocks noGrp="1" noChangeArrowheads="1"/>
          </p:cNvSpPr>
          <p:nvPr>
            <p:ph idx="1"/>
          </p:nvPr>
        </p:nvSpPr>
        <p:spPr/>
        <p:txBody>
          <a:bodyPr/>
          <a:lstStyle/>
          <a:p>
            <a:pPr eaLnBrk="1" hangingPunct="1"/>
            <a:r>
              <a:rPr lang="en-US" smtClean="0"/>
              <a:t>Most APs come with either a single dipole antenna or diversity antennas</a:t>
            </a:r>
          </a:p>
          <a:p>
            <a:pPr eaLnBrk="1" hangingPunct="1"/>
            <a:r>
              <a:rPr lang="en-US" smtClean="0"/>
              <a:t>A diversity antenna is simply multiple antennas connected to a single receiver</a:t>
            </a:r>
          </a:p>
          <a:p>
            <a:pPr eaLnBrk="1" hangingPunct="1"/>
            <a:r>
              <a:rPr lang="en-US" smtClean="0"/>
              <a:t>This helps to overcome multipath reception problems</a:t>
            </a: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06DC3F-B82C-4B2F-A46F-D31CD0D873E7}" type="slidenum">
              <a:rPr lang="en-US" smtClean="0"/>
              <a:pPr eaLnBrk="1" hangingPunct="1"/>
              <a:t>24</a:t>
            </a:fld>
            <a:endParaRPr lang="en-US" smtClean="0"/>
          </a:p>
        </p:txBody>
      </p:sp>
      <p:sp>
        <p:nvSpPr>
          <p:cNvPr id="266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Access Point Options</a:t>
            </a:r>
          </a:p>
        </p:txBody>
      </p:sp>
      <p:sp>
        <p:nvSpPr>
          <p:cNvPr id="27651" name="Rectangle 3"/>
          <p:cNvSpPr>
            <a:spLocks noGrp="1" noChangeArrowheads="1"/>
          </p:cNvSpPr>
          <p:nvPr>
            <p:ph idx="1"/>
          </p:nvPr>
        </p:nvSpPr>
        <p:spPr/>
        <p:txBody>
          <a:bodyPr/>
          <a:lstStyle/>
          <a:p>
            <a:pPr eaLnBrk="1" hangingPunct="1"/>
            <a:r>
              <a:rPr lang="en-US" smtClean="0"/>
              <a:t>Depending on price and manufacturer an access point may have some of the following options available</a:t>
            </a:r>
          </a:p>
          <a:p>
            <a:pPr lvl="1" eaLnBrk="1" hangingPunct="1"/>
            <a:r>
              <a:rPr lang="en-US" smtClean="0"/>
              <a:t>Detachable Antenna</a:t>
            </a:r>
          </a:p>
          <a:p>
            <a:pPr lvl="1" eaLnBrk="1" hangingPunct="1"/>
            <a:r>
              <a:rPr lang="en-US" smtClean="0"/>
              <a:t>Filtering</a:t>
            </a:r>
          </a:p>
          <a:p>
            <a:pPr lvl="1" eaLnBrk="1" hangingPunct="1"/>
            <a:r>
              <a:rPr lang="en-US" smtClean="0"/>
              <a:t>Radio Cards</a:t>
            </a:r>
          </a:p>
          <a:p>
            <a:pPr lvl="1" eaLnBrk="1" hangingPunct="1"/>
            <a:r>
              <a:rPr lang="en-US" smtClean="0"/>
              <a:t>Variable Power Output</a:t>
            </a:r>
          </a:p>
          <a:p>
            <a:pPr lvl="1" eaLnBrk="1" hangingPunct="1"/>
            <a:r>
              <a:rPr lang="en-US" smtClean="0"/>
              <a:t>Wired Network Connection</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1D1747-33C1-4517-90B0-FED3F880FA9D}" type="slidenum">
              <a:rPr lang="en-US" smtClean="0"/>
              <a:pPr eaLnBrk="1" hangingPunct="1"/>
              <a:t>25</a:t>
            </a:fld>
            <a:endParaRPr lang="en-US" smtClean="0"/>
          </a:p>
        </p:txBody>
      </p:sp>
      <p:sp>
        <p:nvSpPr>
          <p:cNvPr id="276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Detachable Antenna</a:t>
            </a:r>
          </a:p>
        </p:txBody>
      </p:sp>
      <p:sp>
        <p:nvSpPr>
          <p:cNvPr id="28675" name="Rectangle 3"/>
          <p:cNvSpPr>
            <a:spLocks noGrp="1" noChangeArrowheads="1"/>
          </p:cNvSpPr>
          <p:nvPr>
            <p:ph idx="1"/>
          </p:nvPr>
        </p:nvSpPr>
        <p:spPr/>
        <p:txBody>
          <a:bodyPr/>
          <a:lstStyle/>
          <a:p>
            <a:pPr eaLnBrk="1" hangingPunct="1"/>
            <a:r>
              <a:rPr lang="en-US" smtClean="0"/>
              <a:t>With a detachable antenna it is possible to</a:t>
            </a:r>
          </a:p>
          <a:p>
            <a:pPr lvl="1" eaLnBrk="1" hangingPunct="1"/>
            <a:r>
              <a:rPr lang="en-US" smtClean="0"/>
              <a:t>Mount the AP away from the antenna, such as the antenna outside and the AP inside</a:t>
            </a:r>
          </a:p>
          <a:p>
            <a:pPr lvl="1" eaLnBrk="1" hangingPunct="1"/>
            <a:r>
              <a:rPr lang="en-US" smtClean="0"/>
              <a:t>Allow a higher gain antenna to be exchanged for the standard dipole</a:t>
            </a:r>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B98945-779C-4889-B37A-23562431C0A1}" type="slidenum">
              <a:rPr lang="en-US" smtClean="0"/>
              <a:pPr eaLnBrk="1" hangingPunct="1"/>
              <a:t>26</a:t>
            </a:fld>
            <a:endParaRPr lang="en-US" smtClean="0"/>
          </a:p>
        </p:txBody>
      </p:sp>
      <p:sp>
        <p:nvSpPr>
          <p:cNvPr id="286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Filtering</a:t>
            </a:r>
          </a:p>
        </p:txBody>
      </p:sp>
      <p:sp>
        <p:nvSpPr>
          <p:cNvPr id="29699" name="Rectangle 3"/>
          <p:cNvSpPr>
            <a:spLocks noGrp="1" noChangeArrowheads="1"/>
          </p:cNvSpPr>
          <p:nvPr>
            <p:ph idx="1"/>
          </p:nvPr>
        </p:nvSpPr>
        <p:spPr/>
        <p:txBody>
          <a:bodyPr/>
          <a:lstStyle/>
          <a:p>
            <a:pPr eaLnBrk="1" hangingPunct="1"/>
            <a:r>
              <a:rPr lang="en-US" smtClean="0"/>
              <a:t>Filtering that is possible on an AP is usually</a:t>
            </a:r>
          </a:p>
          <a:p>
            <a:pPr lvl="1" eaLnBrk="1" hangingPunct="1"/>
            <a:r>
              <a:rPr lang="en-US" smtClean="0"/>
              <a:t>MAC filtering</a:t>
            </a:r>
          </a:p>
          <a:p>
            <a:pPr lvl="1" eaLnBrk="1" hangingPunct="1"/>
            <a:r>
              <a:rPr lang="en-US" smtClean="0"/>
              <a:t>Protocol filtering</a:t>
            </a:r>
          </a:p>
          <a:p>
            <a:pPr eaLnBrk="1" hangingPunct="1"/>
            <a:r>
              <a:rPr lang="en-US" smtClean="0"/>
              <a:t>In MAC filtering a table of those devices that are allowed on the network is kept based on the MAC address of each device</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386AA9-B796-48C4-B8F5-A8450D62C70F}" type="slidenum">
              <a:rPr lang="en-US" smtClean="0"/>
              <a:pPr eaLnBrk="1" hangingPunct="1"/>
              <a:t>27</a:t>
            </a:fld>
            <a:endParaRPr lang="en-US" smtClean="0"/>
          </a:p>
        </p:txBody>
      </p:sp>
      <p:sp>
        <p:nvSpPr>
          <p:cNvPr id="297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Filtering</a:t>
            </a:r>
          </a:p>
        </p:txBody>
      </p:sp>
      <p:sp>
        <p:nvSpPr>
          <p:cNvPr id="30723" name="Content Placeholder 2"/>
          <p:cNvSpPr>
            <a:spLocks noGrp="1"/>
          </p:cNvSpPr>
          <p:nvPr>
            <p:ph idx="1"/>
          </p:nvPr>
        </p:nvSpPr>
        <p:spPr/>
        <p:txBody>
          <a:bodyPr/>
          <a:lstStyle/>
          <a:p>
            <a:pPr eaLnBrk="1" hangingPunct="1"/>
            <a:r>
              <a:rPr lang="en-US" smtClean="0"/>
              <a:t>Protocol filtering allows the restriction of what type of network access is allowed through the wireless portion of the network</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7D94C2-CC54-47FE-AF1D-65D18E17725B}"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Radio Cards</a:t>
            </a:r>
          </a:p>
        </p:txBody>
      </p:sp>
      <p:sp>
        <p:nvSpPr>
          <p:cNvPr id="31747" name="Rectangle 3"/>
          <p:cNvSpPr>
            <a:spLocks noGrp="1" noChangeArrowheads="1"/>
          </p:cNvSpPr>
          <p:nvPr>
            <p:ph idx="1"/>
          </p:nvPr>
        </p:nvSpPr>
        <p:spPr/>
        <p:txBody>
          <a:bodyPr/>
          <a:lstStyle/>
          <a:p>
            <a:pPr eaLnBrk="1" hangingPunct="1"/>
            <a:r>
              <a:rPr lang="en-US" smtClean="0"/>
              <a:t>Most APs have a radio that is fixed in place</a:t>
            </a:r>
          </a:p>
          <a:p>
            <a:pPr eaLnBrk="1" hangingPunct="1"/>
            <a:r>
              <a:rPr lang="en-US" smtClean="0"/>
              <a:t>To change the radio requires a fork lift upgrade</a:t>
            </a:r>
          </a:p>
          <a:p>
            <a:pPr eaLnBrk="1" hangingPunct="1"/>
            <a:r>
              <a:rPr lang="en-US" smtClean="0"/>
              <a:t>In other words, throw out the existing AP and buy another one</a:t>
            </a:r>
          </a:p>
          <a:p>
            <a:pPr eaLnBrk="1" hangingPunct="1"/>
            <a:r>
              <a:rPr lang="en-US" smtClean="0"/>
              <a:t>Radio cards, added through PCMCIA slots, allow the radio portion of the AP to be upgraded</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C75199-FED3-406D-B077-7FEE97D70CF5}" type="slidenum">
              <a:rPr lang="en-US" smtClean="0"/>
              <a:pPr eaLnBrk="1" hangingPunct="1"/>
              <a:t>29</a:t>
            </a:fld>
            <a:endParaRPr lang="en-US" smtClean="0"/>
          </a:p>
        </p:txBody>
      </p:sp>
      <p:sp>
        <p:nvSpPr>
          <p:cNvPr id="317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r>
              <a:rPr lang="en-US" smtClean="0"/>
              <a:t>The Basic 802.11 Equipment</a:t>
            </a:r>
          </a:p>
        </p:txBody>
      </p:sp>
      <p:pic>
        <p:nvPicPr>
          <p:cNvPr id="5123" name="Picture 4" descr="AccessPoint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5288" y="1219200"/>
            <a:ext cx="5878512" cy="4868863"/>
          </a:xfrm>
        </p:spPr>
      </p:pic>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7DFE7E-EBB9-42B6-8764-4BD98B4B8D32}" type="slidenum">
              <a:rPr lang="en-US" smtClean="0"/>
              <a:pPr eaLnBrk="1" hangingPunct="1"/>
              <a:t>3</a:t>
            </a:fld>
            <a:endParaRPr lang="en-US" smtClean="0"/>
          </a:p>
        </p:txBody>
      </p:sp>
      <p:sp>
        <p:nvSpPr>
          <p:cNvPr id="51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Radio Cards</a:t>
            </a:r>
          </a:p>
        </p:txBody>
      </p:sp>
      <p:sp>
        <p:nvSpPr>
          <p:cNvPr id="32771" name="Content Placeholder 2"/>
          <p:cNvSpPr>
            <a:spLocks noGrp="1"/>
          </p:cNvSpPr>
          <p:nvPr>
            <p:ph idx="1"/>
          </p:nvPr>
        </p:nvSpPr>
        <p:spPr/>
        <p:txBody>
          <a:bodyPr/>
          <a:lstStyle/>
          <a:p>
            <a:pPr eaLnBrk="1" hangingPunct="1"/>
            <a:r>
              <a:rPr lang="en-US" smtClean="0"/>
              <a:t>Another use of a radio card slot is to allow a single AP to perform two functions, such as standard access point and bridge in a single unit</a:t>
            </a:r>
          </a:p>
          <a:p>
            <a:pPr eaLnBrk="1" hangingPunct="1"/>
            <a:r>
              <a:rPr lang="en-US" smtClean="0"/>
              <a:t>A last use is to use the slot to add capacity without buying another AP</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61A9A3-E535-4C18-9130-3C5ACB88757B}" type="slidenum">
              <a:rPr lang="en-US" smtClean="0"/>
              <a:pPr eaLnBrk="1" hangingPunct="1"/>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Variable Power Output</a:t>
            </a:r>
          </a:p>
        </p:txBody>
      </p:sp>
      <p:sp>
        <p:nvSpPr>
          <p:cNvPr id="33795" name="Rectangle 3"/>
          <p:cNvSpPr>
            <a:spLocks noGrp="1" noChangeArrowheads="1"/>
          </p:cNvSpPr>
          <p:nvPr>
            <p:ph idx="1"/>
          </p:nvPr>
        </p:nvSpPr>
        <p:spPr/>
        <p:txBody>
          <a:bodyPr/>
          <a:lstStyle/>
          <a:p>
            <a:pPr eaLnBrk="1" hangingPunct="1"/>
            <a:r>
              <a:rPr lang="en-US" smtClean="0"/>
              <a:t>Variable power output allows the power, in milliwatts, can be adjusted</a:t>
            </a:r>
          </a:p>
          <a:p>
            <a:pPr eaLnBrk="1" hangingPunct="1"/>
            <a:r>
              <a:rPr lang="en-US" smtClean="0"/>
              <a:t>Normally this is used to control the cell size the AP serves</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B359BF-EF3A-47E1-A518-C1181718121B}" type="slidenum">
              <a:rPr lang="en-US" smtClean="0"/>
              <a:pPr eaLnBrk="1" hangingPunct="1"/>
              <a:t>31</a:t>
            </a:fld>
            <a:endParaRPr lang="en-US" smtClean="0"/>
          </a:p>
        </p:txBody>
      </p:sp>
      <p:sp>
        <p:nvSpPr>
          <p:cNvPr id="337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Wired Network Connection</a:t>
            </a:r>
          </a:p>
        </p:txBody>
      </p:sp>
      <p:sp>
        <p:nvSpPr>
          <p:cNvPr id="34819" name="Rectangle 3"/>
          <p:cNvSpPr>
            <a:spLocks noGrp="1" noChangeArrowheads="1"/>
          </p:cNvSpPr>
          <p:nvPr>
            <p:ph idx="1"/>
          </p:nvPr>
        </p:nvSpPr>
        <p:spPr/>
        <p:txBody>
          <a:bodyPr/>
          <a:lstStyle/>
          <a:p>
            <a:pPr eaLnBrk="1" hangingPunct="1"/>
            <a:r>
              <a:rPr lang="en-US" smtClean="0"/>
              <a:t>The standard way of connecting an access point to the wired network is either a 10BaseT or 100BaseT connection</a:t>
            </a:r>
          </a:p>
          <a:p>
            <a:pPr eaLnBrk="1" hangingPunct="1"/>
            <a:r>
              <a:rPr lang="en-US" smtClean="0"/>
              <a:t>But this limits the distance the AP can be from the wired network to 100 meters</a:t>
            </a:r>
          </a:p>
          <a:p>
            <a:pPr eaLnBrk="1" hangingPunct="1"/>
            <a:r>
              <a:rPr lang="en-US" smtClean="0"/>
              <a:t>A fiber port, such as 100BaseFX, allows a more distant connection</a:t>
            </a: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8F7A5D-FCA6-4828-975B-6C1D198EC189}" type="slidenum">
              <a:rPr lang="en-US" smtClean="0"/>
              <a:pPr eaLnBrk="1" hangingPunct="1"/>
              <a:t>32</a:t>
            </a:fld>
            <a:endParaRPr lang="en-US" smtClean="0"/>
          </a:p>
        </p:txBody>
      </p:sp>
      <p:sp>
        <p:nvSpPr>
          <p:cNvPr id="348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Example Access Point</a:t>
            </a:r>
          </a:p>
        </p:txBody>
      </p:sp>
      <p:sp>
        <p:nvSpPr>
          <p:cNvPr id="35843" name="Rectangle 3"/>
          <p:cNvSpPr>
            <a:spLocks noGrp="1" noChangeArrowheads="1"/>
          </p:cNvSpPr>
          <p:nvPr>
            <p:ph idx="1"/>
          </p:nvPr>
        </p:nvSpPr>
        <p:spPr/>
        <p:txBody>
          <a:bodyPr/>
          <a:lstStyle/>
          <a:p>
            <a:pPr eaLnBrk="1" hangingPunct="1"/>
            <a:r>
              <a:rPr lang="en-US" smtClean="0"/>
              <a:t>Let’s look at an example of a typical access point</a:t>
            </a:r>
          </a:p>
          <a:p>
            <a:pPr eaLnBrk="1" hangingPunct="1"/>
            <a:r>
              <a:rPr lang="en-US" smtClean="0"/>
              <a:t>In this case a DLink DWL-900AP+</a:t>
            </a:r>
          </a:p>
          <a:p>
            <a:pPr eaLnBrk="1" hangingPunct="1"/>
            <a:r>
              <a:rPr lang="en-US" smtClean="0"/>
              <a:t>On the front of the unit are three lights</a:t>
            </a:r>
          </a:p>
          <a:p>
            <a:pPr lvl="1" eaLnBrk="1" hangingPunct="1"/>
            <a:r>
              <a:rPr lang="en-US" smtClean="0"/>
              <a:t>Power</a:t>
            </a:r>
          </a:p>
          <a:p>
            <a:pPr lvl="1" eaLnBrk="1" hangingPunct="1"/>
            <a:r>
              <a:rPr lang="en-US" smtClean="0"/>
              <a:t>LAN activity</a:t>
            </a:r>
          </a:p>
          <a:p>
            <a:pPr lvl="1" eaLnBrk="1" hangingPunct="1"/>
            <a:r>
              <a:rPr lang="en-US" smtClean="0"/>
              <a:t>WAN activity</a:t>
            </a: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EEB40D-B413-440C-BE92-8A4F29039E9C}" type="slidenum">
              <a:rPr lang="en-US" smtClean="0"/>
              <a:pPr eaLnBrk="1" hangingPunct="1"/>
              <a:t>33</a:t>
            </a:fld>
            <a:endParaRPr lang="en-US" smtClean="0"/>
          </a:p>
        </p:txBody>
      </p:sp>
      <p:sp>
        <p:nvSpPr>
          <p:cNvPr id="358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Example Access Point</a:t>
            </a:r>
          </a:p>
        </p:txBody>
      </p:sp>
      <p:sp>
        <p:nvSpPr>
          <p:cNvPr id="36867" name="Content Placeholder 2"/>
          <p:cNvSpPr>
            <a:spLocks noGrp="1"/>
          </p:cNvSpPr>
          <p:nvPr>
            <p:ph idx="1"/>
          </p:nvPr>
        </p:nvSpPr>
        <p:spPr/>
        <p:txBody>
          <a:bodyPr/>
          <a:lstStyle/>
          <a:p>
            <a:pPr eaLnBrk="1" hangingPunct="1"/>
            <a:r>
              <a:rPr lang="en-US" smtClean="0"/>
              <a:t>On the back</a:t>
            </a:r>
          </a:p>
          <a:p>
            <a:pPr lvl="1" eaLnBrk="1" hangingPunct="1"/>
            <a:r>
              <a:rPr lang="en-US" smtClean="0"/>
              <a:t>Reset button</a:t>
            </a:r>
          </a:p>
          <a:p>
            <a:pPr lvl="1" eaLnBrk="1" hangingPunct="1"/>
            <a:r>
              <a:rPr lang="en-US" smtClean="0"/>
              <a:t>Wired LAN connection</a:t>
            </a:r>
          </a:p>
          <a:p>
            <a:pPr lvl="1" eaLnBrk="1" hangingPunct="1"/>
            <a:r>
              <a:rPr lang="en-US" smtClean="0"/>
              <a:t>Power supply connection</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DAE5E9-7095-479A-9005-C8A1D7BB7B69}" type="slidenum">
              <a:rPr lang="en-US" smtClean="0"/>
              <a:pPr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DLink DWL-900AP+ Front</a:t>
            </a:r>
          </a:p>
        </p:txBody>
      </p:sp>
      <p:pic>
        <p:nvPicPr>
          <p:cNvPr id="37891" name="Picture 4" descr="DWL900Fro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417" t="2985" r="7463" b="12686"/>
          <a:stretch>
            <a:fillRect/>
          </a:stretch>
        </p:blipFill>
        <p:spPr>
          <a:xfrm>
            <a:off x="2159000" y="1323975"/>
            <a:ext cx="4572000" cy="4335463"/>
          </a:xfrm>
        </p:spPr>
      </p:pic>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B950BB-43DB-468F-8856-83ACFF91DF13}" type="slidenum">
              <a:rPr lang="en-US" smtClean="0"/>
              <a:pPr eaLnBrk="1" hangingPunct="1"/>
              <a:t>35</a:t>
            </a:fld>
            <a:endParaRPr lang="en-US" smtClean="0"/>
          </a:p>
        </p:txBody>
      </p:sp>
      <p:sp>
        <p:nvSpPr>
          <p:cNvPr id="37893" name="Text Box 6"/>
          <p:cNvSpPr txBox="1">
            <a:spLocks noChangeArrowheads="1"/>
          </p:cNvSpPr>
          <p:nvPr/>
        </p:nvSpPr>
        <p:spPr bwMode="auto">
          <a:xfrm>
            <a:off x="2133600" y="5373688"/>
            <a:ext cx="469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Power	Wired LAN Activity  Wireless LAN Activity</a:t>
            </a:r>
          </a:p>
        </p:txBody>
      </p:sp>
      <p:sp>
        <p:nvSpPr>
          <p:cNvPr id="37894" name="Line 7"/>
          <p:cNvSpPr>
            <a:spLocks noChangeShapeType="1"/>
          </p:cNvSpPr>
          <p:nvPr/>
        </p:nvSpPr>
        <p:spPr bwMode="auto">
          <a:xfrm flipV="1">
            <a:off x="2590800" y="4953000"/>
            <a:ext cx="1168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Line 8"/>
          <p:cNvSpPr>
            <a:spLocks noChangeShapeType="1"/>
          </p:cNvSpPr>
          <p:nvPr/>
        </p:nvSpPr>
        <p:spPr bwMode="auto">
          <a:xfrm flipV="1">
            <a:off x="4038600" y="4922838"/>
            <a:ext cx="330200" cy="411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6" name="Line 9"/>
          <p:cNvSpPr>
            <a:spLocks noChangeShapeType="1"/>
          </p:cNvSpPr>
          <p:nvPr/>
        </p:nvSpPr>
        <p:spPr bwMode="auto">
          <a:xfrm flipH="1" flipV="1">
            <a:off x="4953000" y="4922838"/>
            <a:ext cx="762000" cy="411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7"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DLink DWL-900AP+ Back</a:t>
            </a:r>
          </a:p>
        </p:txBody>
      </p:sp>
      <p:pic>
        <p:nvPicPr>
          <p:cNvPr id="38915" name="Picture 4" descr="DWL900Ba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105" t="16418" r="5225" b="8955"/>
          <a:stretch>
            <a:fillRect/>
          </a:stretch>
        </p:blipFill>
        <p:spPr>
          <a:xfrm>
            <a:off x="914400" y="1227138"/>
            <a:ext cx="7239000" cy="5097462"/>
          </a:xfrm>
        </p:spPr>
      </p:pic>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4B6145-63CA-4DFC-BDA2-AA25841A3840}" type="slidenum">
              <a:rPr lang="en-US" smtClean="0"/>
              <a:pPr eaLnBrk="1" hangingPunct="1"/>
              <a:t>36</a:t>
            </a:fld>
            <a:endParaRPr lang="en-US" smtClean="0"/>
          </a:p>
        </p:txBody>
      </p:sp>
      <p:sp>
        <p:nvSpPr>
          <p:cNvPr id="38917" name="Text Box 6"/>
          <p:cNvSpPr txBox="1">
            <a:spLocks noChangeArrowheads="1"/>
          </p:cNvSpPr>
          <p:nvPr/>
        </p:nvSpPr>
        <p:spPr bwMode="auto">
          <a:xfrm>
            <a:off x="4495800" y="55626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LAN</a:t>
            </a:r>
            <a:br>
              <a:rPr lang="en-US"/>
            </a:br>
            <a:r>
              <a:rPr lang="en-US"/>
              <a:t>Connection</a:t>
            </a:r>
          </a:p>
        </p:txBody>
      </p:sp>
      <p:sp>
        <p:nvSpPr>
          <p:cNvPr id="38918" name="Line 7"/>
          <p:cNvSpPr>
            <a:spLocks noChangeShapeType="1"/>
          </p:cNvSpPr>
          <p:nvPr/>
        </p:nvSpPr>
        <p:spPr bwMode="auto">
          <a:xfrm flipV="1">
            <a:off x="3810000" y="4800600"/>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9" name="Line 8"/>
          <p:cNvSpPr>
            <a:spLocks noChangeShapeType="1"/>
          </p:cNvSpPr>
          <p:nvPr/>
        </p:nvSpPr>
        <p:spPr bwMode="auto">
          <a:xfrm flipH="1" flipV="1">
            <a:off x="5181600" y="4953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0" name="Line 9"/>
          <p:cNvSpPr>
            <a:spLocks noChangeShapeType="1"/>
          </p:cNvSpPr>
          <p:nvPr/>
        </p:nvSpPr>
        <p:spPr bwMode="auto">
          <a:xfrm flipH="1" flipV="1">
            <a:off x="6324600" y="4800600"/>
            <a:ext cx="76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1" name="Text Box 10"/>
          <p:cNvSpPr txBox="1">
            <a:spLocks noChangeArrowheads="1"/>
          </p:cNvSpPr>
          <p:nvPr/>
        </p:nvSpPr>
        <p:spPr bwMode="auto">
          <a:xfrm>
            <a:off x="3200400" y="55768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Reset</a:t>
            </a:r>
          </a:p>
        </p:txBody>
      </p:sp>
      <p:sp>
        <p:nvSpPr>
          <p:cNvPr id="38922" name="Text Box 11"/>
          <p:cNvSpPr txBox="1">
            <a:spLocks noChangeArrowheads="1"/>
          </p:cNvSpPr>
          <p:nvPr/>
        </p:nvSpPr>
        <p:spPr bwMode="auto">
          <a:xfrm>
            <a:off x="5715000" y="5562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Power Supply</a:t>
            </a:r>
          </a:p>
        </p:txBody>
      </p:sp>
      <p:sp>
        <p:nvSpPr>
          <p:cNvPr id="38923"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Setup</a:t>
            </a:r>
          </a:p>
        </p:txBody>
      </p:sp>
      <p:sp>
        <p:nvSpPr>
          <p:cNvPr id="39939" name="Rectangle 3"/>
          <p:cNvSpPr>
            <a:spLocks noGrp="1" noChangeArrowheads="1"/>
          </p:cNvSpPr>
          <p:nvPr>
            <p:ph idx="1"/>
          </p:nvPr>
        </p:nvSpPr>
        <p:spPr/>
        <p:txBody>
          <a:bodyPr/>
          <a:lstStyle/>
          <a:p>
            <a:pPr eaLnBrk="1" hangingPunct="1">
              <a:lnSpc>
                <a:spcPct val="90000"/>
              </a:lnSpc>
            </a:pPr>
            <a:r>
              <a:rPr lang="en-US" smtClean="0"/>
              <a:t>Once the physical connections are made the access point must be configured</a:t>
            </a:r>
          </a:p>
          <a:p>
            <a:pPr eaLnBrk="1" hangingPunct="1">
              <a:lnSpc>
                <a:spcPct val="90000"/>
              </a:lnSpc>
            </a:pPr>
            <a:r>
              <a:rPr lang="en-US" smtClean="0"/>
              <a:t>In this example the DLink DWL-900AP+ is setup using the built-in setup program as seen in the pages that follow</a:t>
            </a:r>
          </a:p>
          <a:p>
            <a:pPr eaLnBrk="1" hangingPunct="1">
              <a:lnSpc>
                <a:spcPct val="90000"/>
              </a:lnSpc>
            </a:pPr>
            <a:r>
              <a:rPr lang="en-US" smtClean="0"/>
              <a:t>In the first few screenshots the setup wizard is being used</a:t>
            </a: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D955D6-78F1-42A7-83B4-92D5804B3F99}" type="slidenum">
              <a:rPr lang="en-US" smtClean="0"/>
              <a:pPr eaLnBrk="1" hangingPunct="1"/>
              <a:t>37</a:t>
            </a:fld>
            <a:endParaRPr lang="en-US" smtClean="0"/>
          </a:p>
        </p:txBody>
      </p:sp>
      <p:sp>
        <p:nvSpPr>
          <p:cNvPr id="399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Setup</a:t>
            </a:r>
          </a:p>
        </p:txBody>
      </p:sp>
      <p:sp>
        <p:nvSpPr>
          <p:cNvPr id="40963" name="Content Placeholder 2"/>
          <p:cNvSpPr>
            <a:spLocks noGrp="1"/>
          </p:cNvSpPr>
          <p:nvPr>
            <p:ph idx="1"/>
          </p:nvPr>
        </p:nvSpPr>
        <p:spPr/>
        <p:txBody>
          <a:bodyPr/>
          <a:lstStyle/>
          <a:p>
            <a:pPr eaLnBrk="1" hangingPunct="1">
              <a:lnSpc>
                <a:spcPct val="90000"/>
              </a:lnSpc>
            </a:pPr>
            <a:r>
              <a:rPr lang="en-US" smtClean="0"/>
              <a:t>Then the normal method is shown where the individual setup pages are selected</a:t>
            </a:r>
          </a:p>
          <a:p>
            <a:pPr eaLnBrk="1" hangingPunct="1">
              <a:lnSpc>
                <a:spcPct val="90000"/>
              </a:lnSpc>
            </a:pPr>
            <a:r>
              <a:rPr lang="en-US" smtClean="0"/>
              <a:t>Typical configuration steps include</a:t>
            </a:r>
          </a:p>
          <a:p>
            <a:pPr lvl="1" eaLnBrk="1" hangingPunct="1">
              <a:lnSpc>
                <a:spcPct val="90000"/>
              </a:lnSpc>
            </a:pPr>
            <a:r>
              <a:rPr lang="en-US" smtClean="0"/>
              <a:t>Login</a:t>
            </a:r>
          </a:p>
          <a:p>
            <a:pPr lvl="1" eaLnBrk="1" hangingPunct="1">
              <a:lnSpc>
                <a:spcPct val="90000"/>
              </a:lnSpc>
            </a:pPr>
            <a:r>
              <a:rPr lang="en-US" smtClean="0"/>
              <a:t>Set a password</a:t>
            </a:r>
          </a:p>
          <a:p>
            <a:pPr lvl="1" eaLnBrk="1" hangingPunct="1"/>
            <a:r>
              <a:rPr lang="en-US" smtClean="0"/>
              <a:t>Select the SSID and channel</a:t>
            </a: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450D88-F3BA-43A9-A68C-2604198AB81F}" type="slidenum">
              <a:rPr lang="en-US" smtClean="0"/>
              <a:pP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Setup</a:t>
            </a:r>
          </a:p>
        </p:txBody>
      </p:sp>
      <p:sp>
        <p:nvSpPr>
          <p:cNvPr id="41987" name="Rectangle 3"/>
          <p:cNvSpPr>
            <a:spLocks noGrp="1" noChangeArrowheads="1"/>
          </p:cNvSpPr>
          <p:nvPr>
            <p:ph idx="1"/>
          </p:nvPr>
        </p:nvSpPr>
        <p:spPr/>
        <p:txBody>
          <a:bodyPr/>
          <a:lstStyle/>
          <a:p>
            <a:pPr lvl="1" eaLnBrk="1" hangingPunct="1"/>
            <a:r>
              <a:rPr lang="en-US" smtClean="0"/>
              <a:t>Enable WEP</a:t>
            </a:r>
          </a:p>
          <a:p>
            <a:pPr lvl="1" eaLnBrk="1" hangingPunct="1"/>
            <a:r>
              <a:rPr lang="en-US" smtClean="0"/>
              <a:t>Set an IP address and subnet mask for the AP</a:t>
            </a:r>
          </a:p>
          <a:p>
            <a:pPr lvl="1" eaLnBrk="1" hangingPunct="1"/>
            <a:r>
              <a:rPr lang="en-US" smtClean="0"/>
              <a:t>Setup the built-in DHCP server</a:t>
            </a:r>
          </a:p>
          <a:p>
            <a:pPr lvl="1" eaLnBrk="1" hangingPunct="1"/>
            <a:r>
              <a:rPr lang="en-US" smtClean="0"/>
              <a:t>Set the operating mode</a:t>
            </a:r>
          </a:p>
          <a:p>
            <a:pPr lvl="1" eaLnBrk="1" hangingPunct="1"/>
            <a:r>
              <a:rPr lang="en-US" smtClean="0"/>
              <a:t>Adjust the performance</a:t>
            </a:r>
          </a:p>
          <a:p>
            <a:pPr lvl="1" eaLnBrk="1" hangingPunct="1"/>
            <a:r>
              <a:rPr lang="en-US" smtClean="0"/>
              <a:t>Setup MAC filtering</a:t>
            </a: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07DA81-5D24-4BD9-ADF7-6E057CBA8AF8}" type="slidenum">
              <a:rPr lang="en-US" smtClean="0"/>
              <a:pPr eaLnBrk="1" hangingPunct="1"/>
              <a:t>39</a:t>
            </a:fld>
            <a:endParaRPr lang="en-US" smtClean="0"/>
          </a:p>
        </p:txBody>
      </p:sp>
      <p:sp>
        <p:nvSpPr>
          <p:cNvPr id="419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What is an Access Point</a:t>
            </a:r>
          </a:p>
        </p:txBody>
      </p:sp>
      <p:sp>
        <p:nvSpPr>
          <p:cNvPr id="6147" name="Rectangle 3"/>
          <p:cNvSpPr>
            <a:spLocks noGrp="1" noChangeArrowheads="1"/>
          </p:cNvSpPr>
          <p:nvPr>
            <p:ph idx="1"/>
          </p:nvPr>
        </p:nvSpPr>
        <p:spPr/>
        <p:txBody>
          <a:bodyPr/>
          <a:lstStyle/>
          <a:p>
            <a:pPr eaLnBrk="1" hangingPunct="1"/>
            <a:r>
              <a:rPr lang="en-US" smtClean="0"/>
              <a:t>An access point or AP provides a means to connect a wireless device to a wired network</a:t>
            </a:r>
          </a:p>
          <a:p>
            <a:pPr eaLnBrk="1" hangingPunct="1"/>
            <a:r>
              <a:rPr lang="en-US" smtClean="0"/>
              <a:t>It is the intermediary in the connection between the wired and wireless networks</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B926F4-8EA6-424F-896A-D748CFAD9BC4}" type="slidenum">
              <a:rPr lang="en-US" smtClean="0"/>
              <a:pPr eaLnBrk="1" hangingPunct="1"/>
              <a:t>4</a:t>
            </a:fld>
            <a:endParaRPr lang="en-US" smtClean="0"/>
          </a:p>
        </p:txBody>
      </p:sp>
      <p:sp>
        <p:nvSpPr>
          <p:cNvPr id="61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Setup</a:t>
            </a:r>
          </a:p>
        </p:txBody>
      </p:sp>
      <p:sp>
        <p:nvSpPr>
          <p:cNvPr id="43011" name="Content Placeholder 2"/>
          <p:cNvSpPr>
            <a:spLocks noGrp="1"/>
          </p:cNvSpPr>
          <p:nvPr>
            <p:ph idx="1"/>
          </p:nvPr>
        </p:nvSpPr>
        <p:spPr/>
        <p:txBody>
          <a:bodyPr/>
          <a:lstStyle/>
          <a:p>
            <a:pPr eaLnBrk="1" hangingPunct="1"/>
            <a:r>
              <a:rPr lang="en-US" smtClean="0"/>
              <a:t>After the AP is in operation the status of the network can be checked through the AP’s management program</a:t>
            </a:r>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A560E7-45C4-4826-B418-5C0327658261}"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Login</a:t>
            </a:r>
          </a:p>
        </p:txBody>
      </p:sp>
      <p:pic>
        <p:nvPicPr>
          <p:cNvPr id="440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371600"/>
            <a:ext cx="6097588" cy="4572000"/>
          </a:xfrm>
        </p:spPr>
      </p:pic>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5A1205-224E-4DD7-B20F-BFBCC3A7551A}" type="slidenum">
              <a:rPr lang="en-US" smtClean="0"/>
              <a:pPr eaLnBrk="1" hangingPunct="1"/>
              <a:t>41</a:t>
            </a:fld>
            <a:endParaRPr lang="en-US" smtClean="0"/>
          </a:p>
        </p:txBody>
      </p:sp>
      <p:sp>
        <p:nvSpPr>
          <p:cNvPr id="440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Setup Opening Menu</a:t>
            </a:r>
          </a:p>
        </p:txBody>
      </p:sp>
      <p:pic>
        <p:nvPicPr>
          <p:cNvPr id="450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87B95A-7605-4C41-81B9-780A15EB8C4D}" type="slidenum">
              <a:rPr lang="en-US" smtClean="0"/>
              <a:pPr eaLnBrk="1" hangingPunct="1"/>
              <a:t>42</a:t>
            </a:fld>
            <a:endParaRPr lang="en-US" smtClean="0"/>
          </a:p>
        </p:txBody>
      </p:sp>
      <p:sp>
        <p:nvSpPr>
          <p:cNvPr id="450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Setup Wizard</a:t>
            </a:r>
          </a:p>
        </p:txBody>
      </p:sp>
      <p:pic>
        <p:nvPicPr>
          <p:cNvPr id="460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1313" y="1371600"/>
            <a:ext cx="6097587" cy="4572000"/>
          </a:xfrm>
        </p:spPr>
      </p:pic>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6A0713-B548-488D-8092-2FAD4EDE41FC}" type="slidenum">
              <a:rPr lang="en-US" smtClean="0"/>
              <a:pPr eaLnBrk="1" hangingPunct="1"/>
              <a:t>43</a:t>
            </a:fld>
            <a:endParaRPr lang="en-US" smtClean="0"/>
          </a:p>
        </p:txBody>
      </p:sp>
      <p:sp>
        <p:nvSpPr>
          <p:cNvPr id="460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Password Setup</a:t>
            </a:r>
          </a:p>
        </p:txBody>
      </p:sp>
      <p:pic>
        <p:nvPicPr>
          <p:cNvPr id="471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371600"/>
            <a:ext cx="6097588" cy="4572000"/>
          </a:xfrm>
        </p:spPr>
      </p:pic>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ED5BB8-81AC-48A2-8891-06FC1C11E99B}" type="slidenum">
              <a:rPr lang="en-US" smtClean="0"/>
              <a:pPr eaLnBrk="1" hangingPunct="1"/>
              <a:t>44</a:t>
            </a:fld>
            <a:endParaRPr lang="en-US" smtClean="0"/>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SSID and Channel Setup</a:t>
            </a:r>
          </a:p>
        </p:txBody>
      </p:sp>
      <p:pic>
        <p:nvPicPr>
          <p:cNvPr id="481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371600"/>
            <a:ext cx="6097588" cy="4572000"/>
          </a:xfrm>
        </p:spPr>
      </p:pic>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1A9F6A-B18A-4BA8-A89B-9D6333DF2B4C}" type="slidenum">
              <a:rPr lang="en-US" smtClean="0"/>
              <a:pPr eaLnBrk="1" hangingPunct="1"/>
              <a:t>45</a:t>
            </a:fld>
            <a:endParaRPr lang="en-US" smtClean="0"/>
          </a:p>
        </p:txBody>
      </p:sp>
      <p:sp>
        <p:nvSpPr>
          <p:cNvPr id="48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WEP Setup</a:t>
            </a:r>
          </a:p>
        </p:txBody>
      </p:sp>
      <p:pic>
        <p:nvPicPr>
          <p:cNvPr id="491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447800"/>
            <a:ext cx="6097588" cy="4572000"/>
          </a:xfrm>
        </p:spPr>
      </p:pic>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DBABF3-1B35-46C2-8787-6BA78E230D0E}" type="slidenum">
              <a:rPr lang="en-US" smtClean="0"/>
              <a:pPr eaLnBrk="1" hangingPunct="1"/>
              <a:t>46</a:t>
            </a:fld>
            <a:endParaRPr lang="en-US" smtClean="0"/>
          </a:p>
        </p:txBody>
      </p:sp>
      <p:sp>
        <p:nvSpPr>
          <p:cNvPr id="491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Setup Wizard Finish</a:t>
            </a:r>
          </a:p>
        </p:txBody>
      </p:sp>
      <p:pic>
        <p:nvPicPr>
          <p:cNvPr id="501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8FA8EF-338A-4240-8D8A-5B565C9956B0}" type="slidenum">
              <a:rPr lang="en-US" smtClean="0"/>
              <a:pPr eaLnBrk="1" hangingPunct="1"/>
              <a:t>47</a:t>
            </a:fld>
            <a:endParaRPr lang="en-US" smtClean="0"/>
          </a:p>
        </p:txBody>
      </p:sp>
      <p:sp>
        <p:nvSpPr>
          <p:cNvPr id="501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Setup Wizard Finish</a:t>
            </a:r>
          </a:p>
        </p:txBody>
      </p:sp>
      <p:pic>
        <p:nvPicPr>
          <p:cNvPr id="512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371600"/>
            <a:ext cx="6097588" cy="4572000"/>
          </a:xfrm>
        </p:spPr>
      </p:pic>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34B38D-4272-4944-A45F-E3EBD2B9D4FC}" type="slidenum">
              <a:rPr lang="en-US" smtClean="0"/>
              <a:pPr eaLnBrk="1" hangingPunct="1"/>
              <a:t>48</a:t>
            </a:fld>
            <a:endParaRPr lang="en-US" smtClean="0"/>
          </a:p>
        </p:txBody>
      </p:sp>
      <p:sp>
        <p:nvSpPr>
          <p:cNvPr id="512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WEP Setup</a:t>
            </a:r>
          </a:p>
        </p:txBody>
      </p:sp>
      <p:pic>
        <p:nvPicPr>
          <p:cNvPr id="522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1313" y="1371600"/>
            <a:ext cx="6097587" cy="4572000"/>
          </a:xfrm>
        </p:spPr>
      </p:pic>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3FA507-33D6-4069-B63C-9DBC282A6A33}" type="slidenum">
              <a:rPr lang="en-US" smtClean="0"/>
              <a:pPr eaLnBrk="1" hangingPunct="1"/>
              <a:t>49</a:t>
            </a:fld>
            <a:endParaRPr lang="en-US" smtClean="0"/>
          </a:p>
        </p:txBody>
      </p:sp>
      <p:sp>
        <p:nvSpPr>
          <p:cNvPr id="522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Access Point Operating Modes</a:t>
            </a:r>
          </a:p>
        </p:txBody>
      </p:sp>
      <p:sp>
        <p:nvSpPr>
          <p:cNvPr id="7171" name="Rectangle 3"/>
          <p:cNvSpPr>
            <a:spLocks noGrp="1" noChangeArrowheads="1"/>
          </p:cNvSpPr>
          <p:nvPr>
            <p:ph idx="1"/>
          </p:nvPr>
        </p:nvSpPr>
        <p:spPr/>
        <p:txBody>
          <a:bodyPr/>
          <a:lstStyle/>
          <a:p>
            <a:pPr eaLnBrk="1" hangingPunct="1"/>
            <a:r>
              <a:rPr lang="en-US" smtClean="0"/>
              <a:t>An AP can operate in one of three modes</a:t>
            </a:r>
          </a:p>
          <a:p>
            <a:pPr lvl="1" eaLnBrk="1" hangingPunct="1"/>
            <a:r>
              <a:rPr lang="en-US" smtClean="0"/>
              <a:t>Root Mode</a:t>
            </a:r>
          </a:p>
          <a:p>
            <a:pPr lvl="1" eaLnBrk="1" hangingPunct="1"/>
            <a:r>
              <a:rPr lang="en-US" smtClean="0"/>
              <a:t>Repeater Mode</a:t>
            </a:r>
          </a:p>
          <a:p>
            <a:pPr lvl="1" eaLnBrk="1" hangingPunct="1"/>
            <a:r>
              <a:rPr lang="en-US" smtClean="0"/>
              <a:t>Bridge Mode</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287744-6699-471D-B02B-D4D08CD74077}" type="slidenum">
              <a:rPr lang="en-US" smtClean="0"/>
              <a:pPr eaLnBrk="1" hangingPunct="1"/>
              <a:t>5</a:t>
            </a:fld>
            <a:endParaRPr lang="en-US" smtClean="0"/>
          </a:p>
        </p:txBody>
      </p:sp>
      <p:sp>
        <p:nvSpPr>
          <p:cNvPr id="71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IP Address Setup</a:t>
            </a:r>
          </a:p>
        </p:txBody>
      </p:sp>
      <p:pic>
        <p:nvPicPr>
          <p:cNvPr id="532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5113" y="1371600"/>
            <a:ext cx="6097587" cy="4572000"/>
          </a:xfrm>
        </p:spPr>
      </p:pic>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FF0ECB-4764-4045-9FDF-562E3704BBCE}" type="slidenum">
              <a:rPr lang="en-US" smtClean="0"/>
              <a:pPr eaLnBrk="1" hangingPunct="1"/>
              <a:t>50</a:t>
            </a:fld>
            <a:endParaRPr lang="en-US" smtClean="0"/>
          </a:p>
        </p:txBody>
      </p:sp>
      <p:sp>
        <p:nvSpPr>
          <p:cNvPr id="532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DHCP Server Setup</a:t>
            </a:r>
          </a:p>
        </p:txBody>
      </p:sp>
      <p:pic>
        <p:nvPicPr>
          <p:cNvPr id="542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295400"/>
            <a:ext cx="6097588" cy="4572000"/>
          </a:xfrm>
        </p:spPr>
      </p:pic>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58C1DD-6C98-4B88-9609-54A13F0B2E6F}" type="slidenum">
              <a:rPr lang="en-US" smtClean="0"/>
              <a:pPr eaLnBrk="1" hangingPunct="1"/>
              <a:t>51</a:t>
            </a:fld>
            <a:endParaRPr lang="en-US" smtClean="0"/>
          </a:p>
        </p:txBody>
      </p:sp>
      <p:sp>
        <p:nvSpPr>
          <p:cNvPr id="542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Mode Setup</a:t>
            </a:r>
          </a:p>
        </p:txBody>
      </p:sp>
      <p:pic>
        <p:nvPicPr>
          <p:cNvPr id="552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295400"/>
            <a:ext cx="6097588" cy="4572000"/>
          </a:xfrm>
        </p:spPr>
      </p:pic>
      <p:sp>
        <p:nvSpPr>
          <p:cNvPr id="55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322F37-B55D-4F62-913A-9DF94D03DA18}" type="slidenum">
              <a:rPr lang="en-US" smtClean="0"/>
              <a:pPr eaLnBrk="1" hangingPunct="1"/>
              <a:t>52</a:t>
            </a:fld>
            <a:endParaRPr lang="en-US" smtClean="0"/>
          </a:p>
        </p:txBody>
      </p:sp>
      <p:sp>
        <p:nvSpPr>
          <p:cNvPr id="553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Performance Adjustment</a:t>
            </a:r>
          </a:p>
        </p:txBody>
      </p:sp>
      <p:pic>
        <p:nvPicPr>
          <p:cNvPr id="563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1313" y="1447800"/>
            <a:ext cx="6097587" cy="4572000"/>
          </a:xfrm>
        </p:spPr>
      </p:pic>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973DA8-17EA-4B5F-A0B5-E8EB64A3E857}" type="slidenum">
              <a:rPr lang="en-US" smtClean="0"/>
              <a:pPr eaLnBrk="1" hangingPunct="1"/>
              <a:t>53</a:t>
            </a:fld>
            <a:endParaRPr lang="en-US" smtClean="0"/>
          </a:p>
        </p:txBody>
      </p:sp>
      <p:sp>
        <p:nvSpPr>
          <p:cNvPr id="563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MAC Filtering Setup</a:t>
            </a: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5113" y="1295400"/>
            <a:ext cx="6097587" cy="4572000"/>
          </a:xfrm>
        </p:spPr>
      </p:pic>
      <p:sp>
        <p:nvSpPr>
          <p:cNvPr id="57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B019BC-99B2-4D5B-BE0C-1928A7DD29BD}" type="slidenum">
              <a:rPr lang="en-US" smtClean="0"/>
              <a:pPr eaLnBrk="1" hangingPunct="1"/>
              <a:t>54</a:t>
            </a:fld>
            <a:endParaRPr lang="en-US" smtClean="0"/>
          </a:p>
        </p:txBody>
      </p:sp>
      <p:sp>
        <p:nvSpPr>
          <p:cNvPr id="573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Setup Saving and Recovery</a:t>
            </a:r>
          </a:p>
        </p:txBody>
      </p:sp>
      <p:pic>
        <p:nvPicPr>
          <p:cNvPr id="583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33DB72-53AD-4395-9E11-066F056E0E48}" type="slidenum">
              <a:rPr lang="en-US" smtClean="0"/>
              <a:pPr eaLnBrk="1" hangingPunct="1"/>
              <a:t>55</a:t>
            </a:fld>
            <a:endParaRPr lang="en-US" smtClean="0"/>
          </a:p>
        </p:txBody>
      </p:sp>
      <p:sp>
        <p:nvSpPr>
          <p:cNvPr id="583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Password Setup</a:t>
            </a:r>
          </a:p>
        </p:txBody>
      </p:sp>
      <p:pic>
        <p:nvPicPr>
          <p:cNvPr id="593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1F3A25-AFC2-42FE-BEAB-9A811C8218DE}" type="slidenum">
              <a:rPr lang="en-US" smtClean="0"/>
              <a:pPr eaLnBrk="1" hangingPunct="1"/>
              <a:t>56</a:t>
            </a:fld>
            <a:endParaRPr lang="en-US" smtClean="0"/>
          </a:p>
        </p:txBody>
      </p:sp>
      <p:sp>
        <p:nvSpPr>
          <p:cNvPr id="593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Firmware Upgrade</a:t>
            </a:r>
          </a:p>
        </p:txBody>
      </p:sp>
      <p:pic>
        <p:nvPicPr>
          <p:cNvPr id="604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178A2B-77AD-4D46-A8A5-8036DEF2227A}" type="slidenum">
              <a:rPr lang="en-US" smtClean="0"/>
              <a:pPr eaLnBrk="1" hangingPunct="1"/>
              <a:t>57</a:t>
            </a:fld>
            <a:endParaRPr lang="en-US" smtClean="0"/>
          </a:p>
        </p:txBody>
      </p:sp>
      <p:sp>
        <p:nvSpPr>
          <p:cNvPr id="604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Activity</a:t>
            </a:r>
          </a:p>
        </p:txBody>
      </p:sp>
      <p:pic>
        <p:nvPicPr>
          <p:cNvPr id="614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1313" y="1371600"/>
            <a:ext cx="6097587" cy="4572000"/>
          </a:xfrm>
        </p:spPr>
      </p:pic>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B1F3BD-ABA9-449F-AD3B-F5CAA8142CE7}" type="slidenum">
              <a:rPr lang="en-US" smtClean="0"/>
              <a:pPr eaLnBrk="1" hangingPunct="1"/>
              <a:t>58</a:t>
            </a:fld>
            <a:endParaRPr lang="en-US" smtClean="0"/>
          </a:p>
        </p:txBody>
      </p:sp>
      <p:sp>
        <p:nvSpPr>
          <p:cNvPr id="614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Activity</a:t>
            </a:r>
          </a:p>
        </p:txBody>
      </p:sp>
      <p:pic>
        <p:nvPicPr>
          <p:cNvPr id="624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A38D7E-6908-4CBA-B04B-4E83E85DB315}" type="slidenum">
              <a:rPr lang="en-US" smtClean="0"/>
              <a:pPr eaLnBrk="1" hangingPunct="1"/>
              <a:t>59</a:t>
            </a:fld>
            <a:endParaRPr lang="en-US" smtClean="0"/>
          </a:p>
        </p:txBody>
      </p:sp>
      <p:sp>
        <p:nvSpPr>
          <p:cNvPr id="624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Root Mode</a:t>
            </a:r>
          </a:p>
        </p:txBody>
      </p:sp>
      <p:sp>
        <p:nvSpPr>
          <p:cNvPr id="8195" name="Rectangle 3"/>
          <p:cNvSpPr>
            <a:spLocks noGrp="1" noChangeArrowheads="1"/>
          </p:cNvSpPr>
          <p:nvPr>
            <p:ph idx="1"/>
          </p:nvPr>
        </p:nvSpPr>
        <p:spPr/>
        <p:txBody>
          <a:bodyPr/>
          <a:lstStyle/>
          <a:p>
            <a:pPr eaLnBrk="1" hangingPunct="1"/>
            <a:r>
              <a:rPr lang="en-US" smtClean="0"/>
              <a:t>In root mode the AP is connected directly to the wired network by attaching a cable to the Ethernet port in the AP and to a hub or switch on the wired network</a:t>
            </a:r>
          </a:p>
          <a:p>
            <a:pPr eaLnBrk="1" hangingPunct="1"/>
            <a:r>
              <a:rPr lang="en-US" smtClean="0"/>
              <a:t>This is the default configuration for most access points</a:t>
            </a:r>
          </a:p>
          <a:p>
            <a:pPr eaLnBrk="1" hangingPunct="1"/>
            <a:r>
              <a:rPr lang="en-US" smtClean="0"/>
              <a:t>In root mode one access point can talk to another one by going through the wires they both share</a:t>
            </a: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223ED7-D5E6-4C47-AA79-8BB35BAD68B2}" type="slidenum">
              <a:rPr lang="en-US" smtClean="0"/>
              <a:pPr eaLnBrk="1" hangingPunct="1"/>
              <a:t>6</a:t>
            </a:fld>
            <a:endParaRPr lang="en-US" smtClean="0"/>
          </a:p>
        </p:txBody>
      </p:sp>
      <p:sp>
        <p:nvSpPr>
          <p:cNvPr id="81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Activity</a:t>
            </a:r>
          </a:p>
        </p:txBody>
      </p:sp>
      <p:pic>
        <p:nvPicPr>
          <p:cNvPr id="634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1313" y="1371600"/>
            <a:ext cx="6097587" cy="4572000"/>
          </a:xfrm>
        </p:spPr>
      </p:pic>
      <p:sp>
        <p:nvSpPr>
          <p:cNvPr id="634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5E6680-5397-4DCA-BF21-0230A1C3669C}" type="slidenum">
              <a:rPr lang="en-US" smtClean="0"/>
              <a:pPr eaLnBrk="1" hangingPunct="1"/>
              <a:t>60</a:t>
            </a:fld>
            <a:endParaRPr lang="en-US" smtClean="0"/>
          </a:p>
        </p:txBody>
      </p:sp>
      <p:sp>
        <p:nvSpPr>
          <p:cNvPr id="634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Wireless Status</a:t>
            </a:r>
          </a:p>
        </p:txBody>
      </p:sp>
      <p:pic>
        <p:nvPicPr>
          <p:cNvPr id="645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1313" y="1371600"/>
            <a:ext cx="6097587" cy="4572000"/>
          </a:xfrm>
        </p:spPr>
      </p:pic>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0823D3-CE65-483B-B429-8C368B35F36D}" type="slidenum">
              <a:rPr lang="en-US" smtClean="0"/>
              <a:pPr eaLnBrk="1" hangingPunct="1"/>
              <a:t>61</a:t>
            </a:fld>
            <a:endParaRPr lang="en-US" smtClean="0"/>
          </a:p>
        </p:txBody>
      </p:sp>
      <p:sp>
        <p:nvSpPr>
          <p:cNvPr id="645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Help Topics</a:t>
            </a:r>
          </a:p>
        </p:txBody>
      </p:sp>
      <p:pic>
        <p:nvPicPr>
          <p:cNvPr id="655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1313" y="1295400"/>
            <a:ext cx="6097587" cy="4572000"/>
          </a:xfrm>
        </p:spPr>
      </p:pic>
      <p:sp>
        <p:nvSpPr>
          <p:cNvPr id="65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1B26B1-DB79-4331-BD52-6EB0CFBEE2EB}" type="slidenum">
              <a:rPr lang="en-US" smtClean="0"/>
              <a:pPr eaLnBrk="1" hangingPunct="1"/>
              <a:t>62</a:t>
            </a:fld>
            <a:endParaRPr lang="en-US" smtClean="0"/>
          </a:p>
        </p:txBody>
      </p:sp>
      <p:sp>
        <p:nvSpPr>
          <p:cNvPr id="655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Wireless NIC</a:t>
            </a:r>
          </a:p>
        </p:txBody>
      </p:sp>
      <p:sp>
        <p:nvSpPr>
          <p:cNvPr id="66563" name="Rectangle 3"/>
          <p:cNvSpPr>
            <a:spLocks noGrp="1" noChangeArrowheads="1"/>
          </p:cNvSpPr>
          <p:nvPr>
            <p:ph idx="1"/>
          </p:nvPr>
        </p:nvSpPr>
        <p:spPr/>
        <p:txBody>
          <a:bodyPr/>
          <a:lstStyle/>
          <a:p>
            <a:pPr eaLnBrk="1" hangingPunct="1"/>
            <a:r>
              <a:rPr lang="en-US" smtClean="0"/>
              <a:t>The next piece of equipment needed when creating a wireless network based on the 802.11 standards is a NIC – Network Interface Card</a:t>
            </a:r>
          </a:p>
          <a:p>
            <a:pPr eaLnBrk="1" hangingPunct="1"/>
            <a:r>
              <a:rPr lang="en-US" smtClean="0"/>
              <a:t>Recall that as in a wired network the NIC is used to allow a device to connect to the network</a:t>
            </a:r>
          </a:p>
          <a:p>
            <a:pPr eaLnBrk="1" hangingPunct="1"/>
            <a:r>
              <a:rPr lang="en-US" smtClean="0"/>
              <a:t>This is the link between a device and the network</a:t>
            </a:r>
          </a:p>
        </p:txBody>
      </p:sp>
      <p:sp>
        <p:nvSpPr>
          <p:cNvPr id="66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EB9851-904C-47FF-B043-AA53A697656B}" type="slidenum">
              <a:rPr lang="en-US" smtClean="0"/>
              <a:pPr eaLnBrk="1" hangingPunct="1"/>
              <a:t>63</a:t>
            </a:fld>
            <a:endParaRPr lang="en-US" smtClean="0"/>
          </a:p>
        </p:txBody>
      </p:sp>
      <p:sp>
        <p:nvSpPr>
          <p:cNvPr id="665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Wireless NIC</a:t>
            </a:r>
          </a:p>
        </p:txBody>
      </p:sp>
      <p:sp>
        <p:nvSpPr>
          <p:cNvPr id="67587" name="Content Placeholder 2"/>
          <p:cNvSpPr>
            <a:spLocks noGrp="1"/>
          </p:cNvSpPr>
          <p:nvPr>
            <p:ph idx="1"/>
          </p:nvPr>
        </p:nvSpPr>
        <p:spPr/>
        <p:txBody>
          <a:bodyPr/>
          <a:lstStyle/>
          <a:p>
            <a:pPr eaLnBrk="1" hangingPunct="1"/>
            <a:r>
              <a:rPr lang="en-US" smtClean="0"/>
              <a:t>It puts information onto the network</a:t>
            </a:r>
          </a:p>
          <a:p>
            <a:pPr eaLnBrk="1" hangingPunct="1"/>
            <a:r>
              <a:rPr lang="en-US" smtClean="0"/>
              <a:t>It takes information off of the network</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D22B93-CC30-4FAB-ACBD-29759744B14C}" type="slidenum">
              <a:rPr lang="en-US" smtClean="0"/>
              <a:pPr eaLnBrk="1" hangingPunct="1"/>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NIC Forms</a:t>
            </a:r>
          </a:p>
        </p:txBody>
      </p:sp>
      <p:sp>
        <p:nvSpPr>
          <p:cNvPr id="68611" name="Rectangle 3"/>
          <p:cNvSpPr>
            <a:spLocks noGrp="1" noChangeArrowheads="1"/>
          </p:cNvSpPr>
          <p:nvPr>
            <p:ph idx="1"/>
          </p:nvPr>
        </p:nvSpPr>
        <p:spPr/>
        <p:txBody>
          <a:bodyPr/>
          <a:lstStyle/>
          <a:p>
            <a:pPr eaLnBrk="1" hangingPunct="1"/>
            <a:r>
              <a:rPr lang="en-US" smtClean="0"/>
              <a:t>Wireless NICs come in several forms including these typical ones</a:t>
            </a:r>
          </a:p>
          <a:p>
            <a:pPr lvl="1" eaLnBrk="1" hangingPunct="1"/>
            <a:r>
              <a:rPr lang="en-US" smtClean="0"/>
              <a:t>PCMCIA</a:t>
            </a:r>
          </a:p>
          <a:p>
            <a:pPr lvl="1" eaLnBrk="1" hangingPunct="1"/>
            <a:r>
              <a:rPr lang="en-US" smtClean="0"/>
              <a:t>Adaptor Card</a:t>
            </a:r>
          </a:p>
          <a:p>
            <a:pPr lvl="1" eaLnBrk="1" hangingPunct="1"/>
            <a:r>
              <a:rPr lang="en-US" smtClean="0"/>
              <a:t>USB Port Adaptor</a:t>
            </a:r>
          </a:p>
          <a:p>
            <a:pPr lvl="1" eaLnBrk="1" hangingPunct="1"/>
            <a:r>
              <a:rPr lang="en-US" smtClean="0"/>
              <a:t>Compact Flash</a:t>
            </a:r>
          </a:p>
          <a:p>
            <a:pPr lvl="1" eaLnBrk="1" hangingPunct="1"/>
            <a:r>
              <a:rPr lang="en-US" smtClean="0"/>
              <a:t>Wired to Wireless Bridge</a:t>
            </a:r>
          </a:p>
        </p:txBody>
      </p:sp>
      <p:sp>
        <p:nvSpPr>
          <p:cNvPr id="686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08ADE4-84F2-4030-B106-58C4ED66080E}" type="slidenum">
              <a:rPr lang="en-US" smtClean="0"/>
              <a:pPr eaLnBrk="1" hangingPunct="1"/>
              <a:t>65</a:t>
            </a:fld>
            <a:endParaRPr lang="en-US" smtClean="0"/>
          </a:p>
        </p:txBody>
      </p:sp>
      <p:sp>
        <p:nvSpPr>
          <p:cNvPr id="686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PCMCIA Form</a:t>
            </a:r>
          </a:p>
        </p:txBody>
      </p:sp>
      <p:sp>
        <p:nvSpPr>
          <p:cNvPr id="69635" name="Rectangle 3"/>
          <p:cNvSpPr>
            <a:spLocks noGrp="1" noChangeArrowheads="1"/>
          </p:cNvSpPr>
          <p:nvPr>
            <p:ph idx="1"/>
          </p:nvPr>
        </p:nvSpPr>
        <p:spPr/>
        <p:txBody>
          <a:bodyPr/>
          <a:lstStyle/>
          <a:p>
            <a:pPr eaLnBrk="1" hangingPunct="1"/>
            <a:r>
              <a:rPr lang="en-US" smtClean="0"/>
              <a:t>PCMCIA is the format designed for laptop computers</a:t>
            </a:r>
          </a:p>
          <a:p>
            <a:pPr eaLnBrk="1" hangingPunct="1"/>
            <a:r>
              <a:rPr lang="en-US" smtClean="0"/>
              <a:t>As in</a:t>
            </a:r>
          </a:p>
        </p:txBody>
      </p:sp>
      <p:sp>
        <p:nvSpPr>
          <p:cNvPr id="69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3616D6-756A-4B45-94BE-3A83B4366CA7}" type="slidenum">
              <a:rPr lang="en-US" smtClean="0"/>
              <a:pPr eaLnBrk="1" hangingPunct="1"/>
              <a:t>66</a:t>
            </a:fld>
            <a:endParaRPr lang="en-US" smtClean="0"/>
          </a:p>
        </p:txBody>
      </p:sp>
      <p:sp>
        <p:nvSpPr>
          <p:cNvPr id="696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PCMCIA NIC</a:t>
            </a:r>
          </a:p>
        </p:txBody>
      </p:sp>
      <p:sp>
        <p:nvSpPr>
          <p:cNvPr id="706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833933-6C30-40AD-91D3-4B8332F60E30}" type="slidenum">
              <a:rPr lang="en-US" smtClean="0"/>
              <a:pPr eaLnBrk="1" hangingPunct="1"/>
              <a:t>67</a:t>
            </a:fld>
            <a:endParaRPr lang="en-US" smtClean="0"/>
          </a:p>
        </p:txBody>
      </p:sp>
      <p:pic>
        <p:nvPicPr>
          <p:cNvPr id="70660" name="Picture 3" descr="Laptop"/>
          <p:cNvPicPr>
            <a:picLocks noChangeAspect="1" noChangeArrowheads="1"/>
          </p:cNvPicPr>
          <p:nvPr/>
        </p:nvPicPr>
        <p:blipFill>
          <a:blip r:embed="rId2">
            <a:extLst>
              <a:ext uri="{28A0092B-C50C-407E-A947-70E740481C1C}">
                <a14:useLocalDpi xmlns:a14="http://schemas.microsoft.com/office/drawing/2010/main" val="0"/>
              </a:ext>
            </a:extLst>
          </a:blip>
          <a:srcRect t="6122" b="13266"/>
          <a:stretch>
            <a:fillRect/>
          </a:stretch>
        </p:blipFill>
        <p:spPr bwMode="auto">
          <a:xfrm>
            <a:off x="2667000" y="1600200"/>
            <a:ext cx="37195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PCMCIA NIC</a:t>
            </a:r>
          </a:p>
        </p:txBody>
      </p:sp>
      <p:sp>
        <p:nvSpPr>
          <p:cNvPr id="716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3C7C9C-75E0-4F72-B359-4FF75BDD1039}" type="slidenum">
              <a:rPr lang="en-US" smtClean="0"/>
              <a:pPr eaLnBrk="1" hangingPunct="1"/>
              <a:t>68</a:t>
            </a:fld>
            <a:endParaRPr lang="en-US" smtClean="0"/>
          </a:p>
        </p:txBody>
      </p:sp>
      <p:pic>
        <p:nvPicPr>
          <p:cNvPr id="71684" name="Picture 3" descr="PCCardS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title"/>
          </p:nvPr>
        </p:nvSpPr>
        <p:spPr/>
        <p:txBody>
          <a:bodyPr/>
          <a:lstStyle/>
          <a:p>
            <a:pPr eaLnBrk="1" hangingPunct="1"/>
            <a:r>
              <a:rPr lang="en-US" smtClean="0"/>
              <a:t>PCMCIA NIC</a:t>
            </a:r>
          </a:p>
        </p:txBody>
      </p:sp>
      <p:pic>
        <p:nvPicPr>
          <p:cNvPr id="72707" name="Picture 8" descr="P61900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178" t="14925" b="19403"/>
          <a:stretch>
            <a:fillRect/>
          </a:stretch>
        </p:blipFill>
        <p:spPr>
          <a:xfrm>
            <a:off x="1625600" y="1123950"/>
            <a:ext cx="5842000" cy="3825875"/>
          </a:xfrm>
        </p:spPr>
      </p:pic>
      <p:sp>
        <p:nvSpPr>
          <p:cNvPr id="727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66D43B-8CC4-431F-A294-6F4E808217A7}" type="slidenum">
              <a:rPr lang="en-US" smtClean="0"/>
              <a:pPr eaLnBrk="1" hangingPunct="1"/>
              <a:t>69</a:t>
            </a:fld>
            <a:endParaRPr lang="en-US" smtClean="0"/>
          </a:p>
        </p:txBody>
      </p:sp>
      <p:sp>
        <p:nvSpPr>
          <p:cNvPr id="727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Root Mode</a:t>
            </a:r>
          </a:p>
        </p:txBody>
      </p:sp>
      <p:sp>
        <p:nvSpPr>
          <p:cNvPr id="9219" name="Rectangle 3"/>
          <p:cNvSpPr>
            <a:spLocks noGrp="1" noChangeArrowheads="1"/>
          </p:cNvSpPr>
          <p:nvPr>
            <p:ph idx="1"/>
          </p:nvPr>
        </p:nvSpPr>
        <p:spPr/>
        <p:txBody>
          <a:bodyPr/>
          <a:lstStyle/>
          <a:p>
            <a:pPr eaLnBrk="1" hangingPunct="1"/>
            <a:r>
              <a:rPr lang="en-US" smtClean="0"/>
              <a:t>This type of conversation is required when a device communicating with one AP needs to talk to a device that is attached to another AP on the same wired network</a:t>
            </a:r>
          </a:p>
          <a:p>
            <a:pPr eaLnBrk="1" hangingPunct="1"/>
            <a:r>
              <a:rPr lang="en-US" smtClean="0"/>
              <a:t>APs also use this connection to coordinate roaming among access points similarly configured</a:t>
            </a:r>
          </a:p>
          <a:p>
            <a:pPr eaLnBrk="1" hangingPunct="1"/>
            <a:r>
              <a:rPr lang="en-US" smtClean="0"/>
              <a:t>In this mode an AP is operating as a bridge at layer 2 of the OSI model</a:t>
            </a:r>
          </a:p>
        </p:txBody>
      </p:sp>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90D34D-9BA4-47C6-A425-EAAE2ABF12DF}" type="slidenum">
              <a:rPr lang="en-US" smtClean="0"/>
              <a:pPr eaLnBrk="1" hangingPunct="1"/>
              <a:t>7</a:t>
            </a:fld>
            <a:endParaRPr lang="en-US" smtClean="0"/>
          </a:p>
        </p:txBody>
      </p:sp>
      <p:sp>
        <p:nvSpPr>
          <p:cNvPr id="92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p:txBody>
          <a:bodyPr/>
          <a:lstStyle/>
          <a:p>
            <a:pPr eaLnBrk="1" hangingPunct="1"/>
            <a:r>
              <a:rPr lang="en-US" smtClean="0"/>
              <a:t>PCMCIA NIC</a:t>
            </a:r>
          </a:p>
        </p:txBody>
      </p:sp>
      <p:pic>
        <p:nvPicPr>
          <p:cNvPr id="73731" name="Picture 8" descr="P61900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9403"/>
          <a:stretch>
            <a:fillRect/>
          </a:stretch>
        </p:blipFill>
        <p:spPr>
          <a:xfrm>
            <a:off x="1168400" y="1123950"/>
            <a:ext cx="6807200" cy="4694238"/>
          </a:xfrm>
        </p:spPr>
      </p:pic>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30B591-F3A0-447B-8644-41A3853EE37A}" type="slidenum">
              <a:rPr lang="en-US" smtClean="0"/>
              <a:pPr eaLnBrk="1" hangingPunct="1"/>
              <a:t>70</a:t>
            </a:fld>
            <a:endParaRPr lang="en-US" smtClean="0"/>
          </a:p>
        </p:txBody>
      </p:sp>
      <p:sp>
        <p:nvSpPr>
          <p:cNvPr id="737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CardBus v PC Card</a:t>
            </a:r>
          </a:p>
        </p:txBody>
      </p:sp>
      <p:sp>
        <p:nvSpPr>
          <p:cNvPr id="74755" name="Rectangle 3"/>
          <p:cNvSpPr>
            <a:spLocks noGrp="1" noChangeArrowheads="1"/>
          </p:cNvSpPr>
          <p:nvPr>
            <p:ph idx="1"/>
          </p:nvPr>
        </p:nvSpPr>
        <p:spPr/>
        <p:txBody>
          <a:bodyPr/>
          <a:lstStyle/>
          <a:p>
            <a:pPr eaLnBrk="1" hangingPunct="1"/>
            <a:r>
              <a:rPr lang="en-US" smtClean="0"/>
              <a:t>There are two types of PCMCIA interfaces used in laptops</a:t>
            </a:r>
          </a:p>
          <a:p>
            <a:pPr eaLnBrk="1" hangingPunct="1"/>
            <a:r>
              <a:rPr lang="en-US" smtClean="0"/>
              <a:t>PC Card</a:t>
            </a:r>
          </a:p>
          <a:p>
            <a:pPr lvl="1" eaLnBrk="1" hangingPunct="1"/>
            <a:r>
              <a:rPr lang="en-US" smtClean="0"/>
              <a:t>This is a 16 bit 3.3 or 5 volt interface</a:t>
            </a:r>
          </a:p>
          <a:p>
            <a:pPr eaLnBrk="1" hangingPunct="1"/>
            <a:r>
              <a:rPr lang="en-US" smtClean="0"/>
              <a:t>CardBus</a:t>
            </a:r>
          </a:p>
          <a:p>
            <a:pPr lvl="1" eaLnBrk="1" hangingPunct="1"/>
            <a:r>
              <a:rPr lang="en-US" smtClean="0"/>
              <a:t>This is a 32 bit 3.3 volt interface</a:t>
            </a:r>
          </a:p>
          <a:p>
            <a:pPr eaLnBrk="1" hangingPunct="1"/>
            <a:r>
              <a:rPr lang="en-US" smtClean="0"/>
              <a:t>PC Card is the older one</a:t>
            </a:r>
          </a:p>
          <a:p>
            <a:pPr eaLnBrk="1" hangingPunct="1"/>
            <a:r>
              <a:rPr lang="en-US" smtClean="0"/>
              <a:t>It has not been used much since 1999</a:t>
            </a: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083722-0276-4FB9-8B1B-A3D46BBDC3BF}" type="slidenum">
              <a:rPr lang="en-US" smtClean="0"/>
              <a:pPr eaLnBrk="1" hangingPunct="1"/>
              <a:t>71</a:t>
            </a:fld>
            <a:endParaRPr lang="en-US" smtClean="0"/>
          </a:p>
        </p:txBody>
      </p:sp>
      <p:sp>
        <p:nvSpPr>
          <p:cNvPr id="747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CardBus v PC Card</a:t>
            </a:r>
          </a:p>
        </p:txBody>
      </p:sp>
      <p:sp>
        <p:nvSpPr>
          <p:cNvPr id="75779" name="Content Placeholder 2"/>
          <p:cNvSpPr>
            <a:spLocks noGrp="1"/>
          </p:cNvSpPr>
          <p:nvPr>
            <p:ph idx="1"/>
          </p:nvPr>
        </p:nvSpPr>
        <p:spPr/>
        <p:txBody>
          <a:bodyPr/>
          <a:lstStyle/>
          <a:p>
            <a:pPr eaLnBrk="1" hangingPunct="1"/>
            <a:r>
              <a:rPr lang="en-US" smtClean="0"/>
              <a:t>This style of NIC an also be used in a desktop system by using an adaptor</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2117A-9F3F-4D5E-BF9E-7D6B4C3700BA}" type="slidenum">
              <a:rPr lang="en-US" smtClean="0"/>
              <a:pPr eaLnBrk="1" hangingPunct="1"/>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Desktop Wireless NIC</a:t>
            </a:r>
          </a:p>
        </p:txBody>
      </p:sp>
      <p:sp>
        <p:nvSpPr>
          <p:cNvPr id="76803" name="Rectangle 3"/>
          <p:cNvSpPr>
            <a:spLocks noGrp="1" noChangeArrowheads="1"/>
          </p:cNvSpPr>
          <p:nvPr>
            <p:ph idx="1"/>
          </p:nvPr>
        </p:nvSpPr>
        <p:spPr/>
        <p:txBody>
          <a:bodyPr/>
          <a:lstStyle/>
          <a:p>
            <a:pPr eaLnBrk="1" hangingPunct="1"/>
            <a:r>
              <a:rPr lang="en-US" smtClean="0"/>
              <a:t>The PCMCIA form is sometimes used to make a NIC for use in a desktop computer</a:t>
            </a:r>
          </a:p>
          <a:p>
            <a:pPr eaLnBrk="1" hangingPunct="1"/>
            <a:r>
              <a:rPr lang="en-US" smtClean="0"/>
              <a:t>When used this way the PCMCIA card is inserted into a carrier that will attach to the bus in a desktop computer, such as the PCI bus</a:t>
            </a:r>
          </a:p>
          <a:p>
            <a:pPr eaLnBrk="1" hangingPunct="1"/>
            <a:r>
              <a:rPr lang="en-US" smtClean="0"/>
              <a:t>For example</a:t>
            </a:r>
          </a:p>
        </p:txBody>
      </p:sp>
      <p:sp>
        <p:nvSpPr>
          <p:cNvPr id="76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B4E8D1-03B8-4A20-91D0-8B7568463CF2}" type="slidenum">
              <a:rPr lang="en-US" smtClean="0"/>
              <a:pPr eaLnBrk="1" hangingPunct="1"/>
              <a:t>73</a:t>
            </a:fld>
            <a:endParaRPr lang="en-US" smtClean="0"/>
          </a:p>
        </p:txBody>
      </p:sp>
      <p:sp>
        <p:nvSpPr>
          <p:cNvPr id="768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cs typeface="Times New Roman" pitchFamily="18" charset="0"/>
              </a:rPr>
              <a:t>Wireless NIC – PCI</a:t>
            </a:r>
          </a:p>
        </p:txBody>
      </p:sp>
      <p:pic>
        <p:nvPicPr>
          <p:cNvPr id="77827" name="Picture 7" descr="P61900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0895" r="9702" b="5971"/>
          <a:stretch>
            <a:fillRect/>
          </a:stretch>
        </p:blipFill>
        <p:spPr>
          <a:xfrm>
            <a:off x="838200" y="1123950"/>
            <a:ext cx="7467600" cy="5176838"/>
          </a:xfrm>
        </p:spPr>
      </p:pic>
      <p:sp>
        <p:nvSpPr>
          <p:cNvPr id="77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363C14-F9D4-49FB-BDFA-81A2338B3DDF}" type="slidenum">
              <a:rPr lang="en-US" smtClean="0"/>
              <a:pPr eaLnBrk="1" hangingPunct="1"/>
              <a:t>74</a:t>
            </a:fld>
            <a:endParaRPr lang="en-US" smtClean="0"/>
          </a:p>
        </p:txBody>
      </p:sp>
      <p:sp>
        <p:nvSpPr>
          <p:cNvPr id="778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Compact Flash Form</a:t>
            </a:r>
          </a:p>
        </p:txBody>
      </p:sp>
      <p:sp>
        <p:nvSpPr>
          <p:cNvPr id="78851" name="Rectangle 3"/>
          <p:cNvSpPr>
            <a:spLocks noGrp="1" noChangeArrowheads="1"/>
          </p:cNvSpPr>
          <p:nvPr>
            <p:ph idx="1"/>
          </p:nvPr>
        </p:nvSpPr>
        <p:spPr/>
        <p:txBody>
          <a:bodyPr/>
          <a:lstStyle/>
          <a:p>
            <a:pPr eaLnBrk="1" hangingPunct="1"/>
            <a:r>
              <a:rPr lang="en-US" smtClean="0"/>
              <a:t>The CF - Compact Flash form of the NIC is used for PDAs and other handheld devices smaller than a laptop computer</a:t>
            </a:r>
          </a:p>
          <a:p>
            <a:pPr eaLnBrk="1" hangingPunct="1"/>
            <a:r>
              <a:rPr lang="en-US" smtClean="0"/>
              <a:t>These look like</a:t>
            </a: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912814-8ECC-49AB-98D0-99FE12DAE9EB}" type="slidenum">
              <a:rPr lang="en-US" smtClean="0"/>
              <a:pPr eaLnBrk="1" hangingPunct="1"/>
              <a:t>75</a:t>
            </a:fld>
            <a:endParaRPr lang="en-US" smtClean="0"/>
          </a:p>
        </p:txBody>
      </p:sp>
      <p:sp>
        <p:nvSpPr>
          <p:cNvPr id="788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title"/>
          </p:nvPr>
        </p:nvSpPr>
        <p:spPr/>
        <p:txBody>
          <a:bodyPr/>
          <a:lstStyle/>
          <a:p>
            <a:pPr eaLnBrk="1" hangingPunct="1"/>
            <a:r>
              <a:rPr lang="en-US" smtClean="0"/>
              <a:t>CF NIC</a:t>
            </a:r>
          </a:p>
        </p:txBody>
      </p:sp>
      <p:pic>
        <p:nvPicPr>
          <p:cNvPr id="79875" name="Picture 8" descr="P61900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146175"/>
            <a:ext cx="6019800" cy="5151438"/>
          </a:xfrm>
        </p:spPr>
      </p:pic>
      <p:sp>
        <p:nvSpPr>
          <p:cNvPr id="79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6C1920-1CD3-43C3-AE04-3A7EDBAC8D8A}" type="slidenum">
              <a:rPr lang="en-US" smtClean="0"/>
              <a:pPr eaLnBrk="1" hangingPunct="1"/>
              <a:t>76</a:t>
            </a:fld>
            <a:endParaRPr lang="en-US" smtClean="0"/>
          </a:p>
        </p:txBody>
      </p:sp>
      <p:sp>
        <p:nvSpPr>
          <p:cNvPr id="798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title"/>
          </p:nvPr>
        </p:nvSpPr>
        <p:spPr/>
        <p:txBody>
          <a:bodyPr/>
          <a:lstStyle/>
          <a:p>
            <a:pPr eaLnBrk="1" hangingPunct="1"/>
            <a:r>
              <a:rPr lang="en-US" smtClean="0"/>
              <a:t>CF NIC</a:t>
            </a:r>
          </a:p>
        </p:txBody>
      </p:sp>
      <p:pic>
        <p:nvPicPr>
          <p:cNvPr id="80899" name="Picture 11" descr="P61900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134" t="13432" r="27612"/>
          <a:stretch>
            <a:fillRect/>
          </a:stretch>
        </p:blipFill>
        <p:spPr>
          <a:xfrm>
            <a:off x="2855913" y="1123950"/>
            <a:ext cx="3468687" cy="5216525"/>
          </a:xfrm>
        </p:spPr>
      </p:pic>
      <p:sp>
        <p:nvSpPr>
          <p:cNvPr id="809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E8948F-2EAE-4A38-8427-37AF160B9BAA}" type="slidenum">
              <a:rPr lang="en-US" smtClean="0"/>
              <a:pPr eaLnBrk="1" hangingPunct="1"/>
              <a:t>77</a:t>
            </a:fld>
            <a:endParaRPr lang="en-US" smtClean="0"/>
          </a:p>
        </p:txBody>
      </p:sp>
      <p:sp>
        <p:nvSpPr>
          <p:cNvPr id="80901" name="Text Box 8"/>
          <p:cNvSpPr txBox="1">
            <a:spLocks noChangeArrowheads="1"/>
          </p:cNvSpPr>
          <p:nvPr/>
        </p:nvSpPr>
        <p:spPr bwMode="auto">
          <a:xfrm>
            <a:off x="685800" y="1981200"/>
            <a:ext cx="1295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a:latin typeface="Times New Roman" pitchFamily="18" charset="0"/>
              </a:rPr>
              <a:t>CF NIC</a:t>
            </a:r>
          </a:p>
        </p:txBody>
      </p:sp>
      <p:sp>
        <p:nvSpPr>
          <p:cNvPr id="80902" name="Oval 13"/>
          <p:cNvSpPr>
            <a:spLocks noChangeArrowheads="1"/>
          </p:cNvSpPr>
          <p:nvPr/>
        </p:nvSpPr>
        <p:spPr bwMode="auto">
          <a:xfrm>
            <a:off x="3200400" y="1371600"/>
            <a:ext cx="2362200" cy="12192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03" name="Line 14"/>
          <p:cNvSpPr>
            <a:spLocks noChangeShapeType="1"/>
          </p:cNvSpPr>
          <p:nvPr/>
        </p:nvSpPr>
        <p:spPr bwMode="auto">
          <a:xfrm flipV="1">
            <a:off x="2057400" y="1981200"/>
            <a:ext cx="1676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4"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USB Port Form</a:t>
            </a:r>
          </a:p>
        </p:txBody>
      </p:sp>
      <p:sp>
        <p:nvSpPr>
          <p:cNvPr id="81923" name="Rectangle 3"/>
          <p:cNvSpPr>
            <a:spLocks noGrp="1" noChangeArrowheads="1"/>
          </p:cNvSpPr>
          <p:nvPr>
            <p:ph idx="1"/>
          </p:nvPr>
        </p:nvSpPr>
        <p:spPr/>
        <p:txBody>
          <a:bodyPr/>
          <a:lstStyle/>
          <a:p>
            <a:pPr eaLnBrk="1" hangingPunct="1"/>
            <a:r>
              <a:rPr lang="en-US" smtClean="0"/>
              <a:t>A new form for a NIC is using the USB port to attach the NIC to the computer</a:t>
            </a:r>
          </a:p>
          <a:p>
            <a:pPr eaLnBrk="1" hangingPunct="1"/>
            <a:r>
              <a:rPr lang="en-US" smtClean="0"/>
              <a:t>As in</a:t>
            </a:r>
          </a:p>
        </p:txBody>
      </p:sp>
      <p:sp>
        <p:nvSpPr>
          <p:cNvPr id="81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8F251F-119A-4B6C-9EF9-A3FFCF451567}" type="slidenum">
              <a:rPr lang="en-US" smtClean="0"/>
              <a:pPr eaLnBrk="1" hangingPunct="1"/>
              <a:t>78</a:t>
            </a:fld>
            <a:endParaRPr lang="en-US" smtClean="0"/>
          </a:p>
        </p:txBody>
      </p:sp>
      <p:sp>
        <p:nvSpPr>
          <p:cNvPr id="819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USB Port Form</a:t>
            </a:r>
          </a:p>
        </p:txBody>
      </p:sp>
      <p:pic>
        <p:nvPicPr>
          <p:cNvPr id="82947" name="Content Placeholder 5" descr="WUSB600N.t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2479675"/>
            <a:ext cx="3657600" cy="2767013"/>
          </a:xfrm>
        </p:spPr>
      </p:pic>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B773CB-CEFD-4BD0-8897-512599AE2984}" type="slidenum">
              <a:rPr lang="en-US" smtClean="0"/>
              <a:pPr eaLnBrk="1" hangingPunct="1"/>
              <a:t>79</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pPr eaLnBrk="1" hangingPunct="1"/>
            <a:r>
              <a:rPr lang="en-US" smtClean="0"/>
              <a:t>Communication in Root Mode</a:t>
            </a:r>
          </a:p>
        </p:txBody>
      </p:sp>
      <p:pic>
        <p:nvPicPr>
          <p:cNvPr id="10243" name="Picture 4" descr="AccessPointRootMo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295400"/>
            <a:ext cx="8382000" cy="4624388"/>
          </a:xfrm>
        </p:spPr>
      </p:pic>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8D6983-1A86-4F63-BD0D-93156A3A9DC3}" type="slidenum">
              <a:rPr lang="en-US" smtClean="0"/>
              <a:pPr eaLnBrk="1" hangingPunct="1"/>
              <a:t>8</a:t>
            </a:fld>
            <a:endParaRPr lang="en-US" smtClean="0"/>
          </a:p>
        </p:txBody>
      </p:sp>
      <p:sp>
        <p:nvSpPr>
          <p:cNvPr id="102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Wired to Wireless Adaptor</a:t>
            </a:r>
          </a:p>
        </p:txBody>
      </p:sp>
      <p:sp>
        <p:nvSpPr>
          <p:cNvPr id="83971" name="Rectangle 3"/>
          <p:cNvSpPr>
            <a:spLocks noGrp="1" noChangeArrowheads="1"/>
          </p:cNvSpPr>
          <p:nvPr>
            <p:ph idx="1"/>
          </p:nvPr>
        </p:nvSpPr>
        <p:spPr/>
        <p:txBody>
          <a:bodyPr/>
          <a:lstStyle/>
          <a:p>
            <a:pPr eaLnBrk="1" hangingPunct="1"/>
            <a:r>
              <a:rPr lang="en-US" smtClean="0"/>
              <a:t>Another new form for a NIC of sorts is the wired to wireless adaptor, also called a wireless bridge</a:t>
            </a:r>
          </a:p>
          <a:p>
            <a:pPr eaLnBrk="1" hangingPunct="1"/>
            <a:r>
              <a:rPr lang="en-US" smtClean="0"/>
              <a:t>This device functions like a bridge to allow a device with a built in wired NIC to attach to a wireless network without altering the built in NIC</a:t>
            </a:r>
          </a:p>
          <a:p>
            <a:pPr eaLnBrk="1" hangingPunct="1"/>
            <a:r>
              <a:rPr lang="en-US" smtClean="0"/>
              <a:t>As in</a:t>
            </a:r>
          </a:p>
        </p:txBody>
      </p:sp>
      <p:sp>
        <p:nvSpPr>
          <p:cNvPr id="83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C5C5B3-5B61-4399-8512-135C17F0BBB6}" type="slidenum">
              <a:rPr lang="en-US" smtClean="0"/>
              <a:pPr eaLnBrk="1" hangingPunct="1"/>
              <a:t>80</a:t>
            </a:fld>
            <a:endParaRPr lang="en-US" smtClean="0"/>
          </a:p>
        </p:txBody>
      </p:sp>
      <p:sp>
        <p:nvSpPr>
          <p:cNvPr id="839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Wired to Wireless Adaptor</a:t>
            </a:r>
          </a:p>
        </p:txBody>
      </p:sp>
      <p:pic>
        <p:nvPicPr>
          <p:cNvPr id="84995" name="Picture 3" descr="089wet11cm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9865" t="36066" b="36066"/>
          <a:stretch>
            <a:fillRect/>
          </a:stretch>
        </p:blipFill>
        <p:spPr>
          <a:xfrm>
            <a:off x="990600" y="1200150"/>
            <a:ext cx="7231063" cy="4743450"/>
          </a:xfrm>
        </p:spPr>
      </p:pic>
      <p:sp>
        <p:nvSpPr>
          <p:cNvPr id="84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0232AC-612E-477F-BEC5-57B10D47F3D9}" type="slidenum">
              <a:rPr lang="en-US" smtClean="0"/>
              <a:pPr eaLnBrk="1" hangingPunct="1"/>
              <a:t>81</a:t>
            </a:fld>
            <a:endParaRPr lang="en-US" smtClean="0"/>
          </a:p>
        </p:txBody>
      </p:sp>
      <p:sp>
        <p:nvSpPr>
          <p:cNvPr id="849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Wireless NIC Setup</a:t>
            </a:r>
          </a:p>
        </p:txBody>
      </p:sp>
      <p:sp>
        <p:nvSpPr>
          <p:cNvPr id="86019" name="Rectangle 3"/>
          <p:cNvSpPr>
            <a:spLocks noGrp="1" noChangeArrowheads="1"/>
          </p:cNvSpPr>
          <p:nvPr>
            <p:ph idx="1"/>
          </p:nvPr>
        </p:nvSpPr>
        <p:spPr/>
        <p:txBody>
          <a:bodyPr/>
          <a:lstStyle/>
          <a:p>
            <a:pPr eaLnBrk="1" hangingPunct="1"/>
            <a:r>
              <a:rPr lang="en-US" smtClean="0"/>
              <a:t>The setup for a wireless NIC mirrors that of the access point for the most part</a:t>
            </a:r>
          </a:p>
          <a:p>
            <a:pPr eaLnBrk="1" hangingPunct="1"/>
            <a:r>
              <a:rPr lang="en-US" smtClean="0"/>
              <a:t>In this example, after the two opening screens the following is seen</a:t>
            </a:r>
          </a:p>
          <a:p>
            <a:pPr lvl="1" eaLnBrk="1" hangingPunct="1"/>
            <a:r>
              <a:rPr lang="en-US" smtClean="0"/>
              <a:t>System parameters</a:t>
            </a:r>
          </a:p>
          <a:p>
            <a:pPr lvl="1" eaLnBrk="1" hangingPunct="1"/>
            <a:r>
              <a:rPr lang="en-US" smtClean="0"/>
              <a:t>Radio frequency setup</a:t>
            </a:r>
          </a:p>
          <a:p>
            <a:pPr lvl="1" eaLnBrk="1" hangingPunct="1"/>
            <a:r>
              <a:rPr lang="en-US" smtClean="0"/>
              <a:t>Performance setup</a:t>
            </a:r>
          </a:p>
          <a:p>
            <a:pPr lvl="1" eaLnBrk="1" hangingPunct="1"/>
            <a:r>
              <a:rPr lang="en-US" smtClean="0"/>
              <a:t>Security setup</a:t>
            </a:r>
          </a:p>
        </p:txBody>
      </p:sp>
      <p:sp>
        <p:nvSpPr>
          <p:cNvPr id="86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C0C1C3-893F-4E2C-B307-2377CF75C640}" type="slidenum">
              <a:rPr lang="en-US" smtClean="0"/>
              <a:pPr eaLnBrk="1" hangingPunct="1"/>
              <a:t>82</a:t>
            </a:fld>
            <a:endParaRPr lang="en-US" smtClean="0"/>
          </a:p>
        </p:txBody>
      </p:sp>
      <p:sp>
        <p:nvSpPr>
          <p:cNvPr id="860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title"/>
          </p:nvPr>
        </p:nvSpPr>
        <p:spPr/>
        <p:txBody>
          <a:bodyPr/>
          <a:lstStyle/>
          <a:p>
            <a:pPr eaLnBrk="1" hangingPunct="1"/>
            <a:r>
              <a:rPr lang="en-US" smtClean="0"/>
              <a:t>NIC Utility Program</a:t>
            </a:r>
          </a:p>
        </p:txBody>
      </p:sp>
      <p:pic>
        <p:nvPicPr>
          <p:cNvPr id="870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295400"/>
            <a:ext cx="6097588" cy="4572000"/>
          </a:xfrm>
        </p:spPr>
      </p:pic>
      <p:sp>
        <p:nvSpPr>
          <p:cNvPr id="87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AFB25F-97B9-4871-9BB9-3A36375C2B04}" type="slidenum">
              <a:rPr lang="en-US" smtClean="0"/>
              <a:pPr eaLnBrk="1" hangingPunct="1"/>
              <a:t>83</a:t>
            </a:fld>
            <a:endParaRPr lang="en-US" smtClean="0"/>
          </a:p>
        </p:txBody>
      </p:sp>
      <p:sp>
        <p:nvSpPr>
          <p:cNvPr id="870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title"/>
          </p:nvPr>
        </p:nvSpPr>
        <p:spPr/>
        <p:txBody>
          <a:bodyPr/>
          <a:lstStyle/>
          <a:p>
            <a:pPr eaLnBrk="1" hangingPunct="1"/>
            <a:r>
              <a:rPr lang="en-US" smtClean="0"/>
              <a:t>NIC Setup Screen</a:t>
            </a:r>
          </a:p>
        </p:txBody>
      </p:sp>
      <p:pic>
        <p:nvPicPr>
          <p:cNvPr id="880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88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A5D499-6DFD-429C-91EB-DE913DC50C49}" type="slidenum">
              <a:rPr lang="en-US" smtClean="0"/>
              <a:pPr eaLnBrk="1" hangingPunct="1"/>
              <a:t>84</a:t>
            </a:fld>
            <a:endParaRPr lang="en-US" smtClean="0"/>
          </a:p>
        </p:txBody>
      </p:sp>
      <p:sp>
        <p:nvSpPr>
          <p:cNvPr id="880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title"/>
          </p:nvPr>
        </p:nvSpPr>
        <p:spPr/>
        <p:txBody>
          <a:bodyPr/>
          <a:lstStyle/>
          <a:p>
            <a:pPr eaLnBrk="1" hangingPunct="1"/>
            <a:r>
              <a:rPr lang="en-US" smtClean="0"/>
              <a:t>NIC System Parameters</a:t>
            </a:r>
          </a:p>
        </p:txBody>
      </p:sp>
      <p:pic>
        <p:nvPicPr>
          <p:cNvPr id="890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4B54D6A-E1B5-4F10-ACE3-086F3E5D1CA4}" type="slidenum">
              <a:rPr lang="en-US" smtClean="0"/>
              <a:pPr eaLnBrk="1" hangingPunct="1"/>
              <a:t>85</a:t>
            </a:fld>
            <a:endParaRPr lang="en-US" smtClean="0"/>
          </a:p>
        </p:txBody>
      </p:sp>
      <p:sp>
        <p:nvSpPr>
          <p:cNvPr id="890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title"/>
          </p:nvPr>
        </p:nvSpPr>
        <p:spPr/>
        <p:txBody>
          <a:bodyPr/>
          <a:lstStyle/>
          <a:p>
            <a:pPr eaLnBrk="1" hangingPunct="1"/>
            <a:r>
              <a:rPr lang="en-US" smtClean="0"/>
              <a:t>NIC RF Setup</a:t>
            </a:r>
          </a:p>
        </p:txBody>
      </p:sp>
      <p:pic>
        <p:nvPicPr>
          <p:cNvPr id="9011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90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BE779F-6204-4D3C-A72D-B66DDDFDD177}" type="slidenum">
              <a:rPr lang="en-US" smtClean="0"/>
              <a:pPr eaLnBrk="1" hangingPunct="1"/>
              <a:t>86</a:t>
            </a:fld>
            <a:endParaRPr lang="en-US" smtClean="0"/>
          </a:p>
        </p:txBody>
      </p:sp>
      <p:sp>
        <p:nvSpPr>
          <p:cNvPr id="901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title"/>
          </p:nvPr>
        </p:nvSpPr>
        <p:spPr/>
        <p:txBody>
          <a:bodyPr/>
          <a:lstStyle/>
          <a:p>
            <a:pPr eaLnBrk="1" hangingPunct="1"/>
            <a:r>
              <a:rPr lang="en-US" smtClean="0"/>
              <a:t>NIC Performance Setup</a:t>
            </a:r>
          </a:p>
        </p:txBody>
      </p:sp>
      <p:pic>
        <p:nvPicPr>
          <p:cNvPr id="9113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D2D10A-0F6D-4270-9942-7B40B8BBAE7E}" type="slidenum">
              <a:rPr lang="en-US" smtClean="0"/>
              <a:pPr eaLnBrk="1" hangingPunct="1"/>
              <a:t>87</a:t>
            </a:fld>
            <a:endParaRPr lang="en-US" smtClean="0"/>
          </a:p>
        </p:txBody>
      </p:sp>
      <p:sp>
        <p:nvSpPr>
          <p:cNvPr id="911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title"/>
          </p:nvPr>
        </p:nvSpPr>
        <p:spPr/>
        <p:txBody>
          <a:bodyPr/>
          <a:lstStyle/>
          <a:p>
            <a:pPr eaLnBrk="1" hangingPunct="1"/>
            <a:r>
              <a:rPr lang="en-US" smtClean="0"/>
              <a:t>NIC Security Setup</a:t>
            </a:r>
          </a:p>
        </p:txBody>
      </p:sp>
      <p:pic>
        <p:nvPicPr>
          <p:cNvPr id="9216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6097588" cy="4572000"/>
          </a:xfrm>
        </p:spPr>
      </p:pic>
      <p:sp>
        <p:nvSpPr>
          <p:cNvPr id="921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7AF3D1-858F-4906-A969-9968E99FDA8F}" type="slidenum">
              <a:rPr lang="en-US" smtClean="0"/>
              <a:pPr eaLnBrk="1" hangingPunct="1"/>
              <a:t>88</a:t>
            </a:fld>
            <a:endParaRPr lang="en-US" smtClean="0"/>
          </a:p>
        </p:txBody>
      </p:sp>
      <p:sp>
        <p:nvSpPr>
          <p:cNvPr id="921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Review</a:t>
            </a:r>
          </a:p>
        </p:txBody>
      </p:sp>
      <p:sp>
        <p:nvSpPr>
          <p:cNvPr id="93187" name="Content Placeholder 2"/>
          <p:cNvSpPr>
            <a:spLocks noGrp="1"/>
          </p:cNvSpPr>
          <p:nvPr>
            <p:ph idx="1"/>
          </p:nvPr>
        </p:nvSpPr>
        <p:spPr/>
        <p:txBody>
          <a:bodyPr/>
          <a:lstStyle/>
          <a:p>
            <a:pPr eaLnBrk="1" hangingPunct="1">
              <a:buFontTx/>
              <a:buNone/>
            </a:pPr>
            <a:r>
              <a:rPr lang="en-US" smtClean="0"/>
              <a:t>What are the major parts of a wireless LAN</a:t>
            </a:r>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1EC1ED-847E-4830-93BE-156E475AD3D0}" type="slidenum">
              <a:rPr lang="en-US" smtClean="0"/>
              <a:pPr eaLnBrk="1" hangingPunct="1"/>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Bridge Mode</a:t>
            </a:r>
          </a:p>
        </p:txBody>
      </p:sp>
      <p:sp>
        <p:nvSpPr>
          <p:cNvPr id="11267" name="Rectangle 3"/>
          <p:cNvSpPr>
            <a:spLocks noGrp="1" noChangeArrowheads="1"/>
          </p:cNvSpPr>
          <p:nvPr>
            <p:ph idx="1"/>
          </p:nvPr>
        </p:nvSpPr>
        <p:spPr/>
        <p:txBody>
          <a:bodyPr/>
          <a:lstStyle/>
          <a:p>
            <a:pPr eaLnBrk="1" hangingPunct="1"/>
            <a:r>
              <a:rPr lang="en-US" smtClean="0"/>
              <a:t>In this mode the AP operates like a bridge</a:t>
            </a:r>
          </a:p>
          <a:p>
            <a:pPr eaLnBrk="1" hangingPunct="1"/>
            <a:r>
              <a:rPr lang="en-US" smtClean="0"/>
              <a:t>A bridge is a way to connect two physical parts of the same network together</a:t>
            </a:r>
          </a:p>
          <a:p>
            <a:pPr eaLnBrk="1" hangingPunct="1"/>
            <a:r>
              <a:rPr lang="en-US" smtClean="0"/>
              <a:t>Devices do not connect to bridges</a:t>
            </a: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E07E9A-61F9-41FF-A928-C0BEE3B0FF8A}" type="slidenum">
              <a:rPr lang="en-US" smtClean="0"/>
              <a:pPr eaLnBrk="1" hangingPunct="1"/>
              <a:t>9</a:t>
            </a:fld>
            <a:endParaRPr lang="en-US" smtClean="0"/>
          </a:p>
        </p:txBody>
      </p:sp>
      <p:sp>
        <p:nvSpPr>
          <p:cNvPr id="112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3718</TotalTime>
  <Words>2750</Words>
  <Application>Microsoft Office PowerPoint</Application>
  <PresentationFormat>On-screen Show (4:3)</PresentationFormat>
  <Paragraphs>411</Paragraphs>
  <Slides>89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89</vt:i4>
      </vt:variant>
    </vt:vector>
  </HeadingPairs>
  <TitlesOfParts>
    <vt:vector size="92" baseType="lpstr">
      <vt:lpstr>Arial</vt:lpstr>
      <vt:lpstr>Times New Roman</vt:lpstr>
      <vt:lpstr>CCNA</vt:lpstr>
      <vt:lpstr>802.11 Equipment</vt:lpstr>
      <vt:lpstr>The Basic 802.11 Equipment</vt:lpstr>
      <vt:lpstr>The Basic 802.11 Equipment</vt:lpstr>
      <vt:lpstr>What is an Access Point</vt:lpstr>
      <vt:lpstr>Access Point Operating Modes</vt:lpstr>
      <vt:lpstr>Root Mode</vt:lpstr>
      <vt:lpstr>Root Mode</vt:lpstr>
      <vt:lpstr>Communication in Root Mode</vt:lpstr>
      <vt:lpstr>Bridge Mode</vt:lpstr>
      <vt:lpstr>Bridge Mode</vt:lpstr>
      <vt:lpstr>Repeater Mode</vt:lpstr>
      <vt:lpstr>Repeater Mode</vt:lpstr>
      <vt:lpstr>Repeater Mode</vt:lpstr>
      <vt:lpstr>Repeater Mode</vt:lpstr>
      <vt:lpstr>Access Point Management</vt:lpstr>
      <vt:lpstr>Access Point Management</vt:lpstr>
      <vt:lpstr>Access Point Management</vt:lpstr>
      <vt:lpstr>Access Point Management</vt:lpstr>
      <vt:lpstr>Access Point Management</vt:lpstr>
      <vt:lpstr>Access Point Management</vt:lpstr>
      <vt:lpstr>Access Point Management</vt:lpstr>
      <vt:lpstr>Access Point Management</vt:lpstr>
      <vt:lpstr>Access Point Management</vt:lpstr>
      <vt:lpstr>Antenna Types</vt:lpstr>
      <vt:lpstr>Access Point Options</vt:lpstr>
      <vt:lpstr>Detachable Antenna</vt:lpstr>
      <vt:lpstr>Filtering</vt:lpstr>
      <vt:lpstr>Filtering</vt:lpstr>
      <vt:lpstr>Radio Cards</vt:lpstr>
      <vt:lpstr>Radio Cards</vt:lpstr>
      <vt:lpstr>Variable Power Output</vt:lpstr>
      <vt:lpstr>Wired Network Connection</vt:lpstr>
      <vt:lpstr>Example Access Point</vt:lpstr>
      <vt:lpstr>Example Access Point</vt:lpstr>
      <vt:lpstr>DLink DWL-900AP+ Front</vt:lpstr>
      <vt:lpstr>DLink DWL-900AP+ Back</vt:lpstr>
      <vt:lpstr>Setup</vt:lpstr>
      <vt:lpstr>Setup</vt:lpstr>
      <vt:lpstr>Setup</vt:lpstr>
      <vt:lpstr>Setup</vt:lpstr>
      <vt:lpstr>Login</vt:lpstr>
      <vt:lpstr>Setup Opening Menu</vt:lpstr>
      <vt:lpstr>Setup Wizard</vt:lpstr>
      <vt:lpstr>Password Setup</vt:lpstr>
      <vt:lpstr>SSID and Channel Setup</vt:lpstr>
      <vt:lpstr>WEP Setup</vt:lpstr>
      <vt:lpstr>Setup Wizard Finish</vt:lpstr>
      <vt:lpstr>Setup Wizard Finish</vt:lpstr>
      <vt:lpstr>WEP Setup</vt:lpstr>
      <vt:lpstr>IP Address Setup</vt:lpstr>
      <vt:lpstr>DHCP Server Setup</vt:lpstr>
      <vt:lpstr>Mode Setup</vt:lpstr>
      <vt:lpstr>Performance Adjustment</vt:lpstr>
      <vt:lpstr>MAC Filtering Setup</vt:lpstr>
      <vt:lpstr>Setup Saving and Recovery</vt:lpstr>
      <vt:lpstr>Password Setup</vt:lpstr>
      <vt:lpstr>Firmware Upgrade</vt:lpstr>
      <vt:lpstr>Activity</vt:lpstr>
      <vt:lpstr>Activity</vt:lpstr>
      <vt:lpstr>Activity</vt:lpstr>
      <vt:lpstr>Wireless Status</vt:lpstr>
      <vt:lpstr>Help Topics</vt:lpstr>
      <vt:lpstr>Wireless NIC</vt:lpstr>
      <vt:lpstr>Wireless NIC</vt:lpstr>
      <vt:lpstr>NIC Forms</vt:lpstr>
      <vt:lpstr>PCMCIA Form</vt:lpstr>
      <vt:lpstr>PCMCIA NIC</vt:lpstr>
      <vt:lpstr>PCMCIA NIC</vt:lpstr>
      <vt:lpstr>PCMCIA NIC</vt:lpstr>
      <vt:lpstr>PCMCIA NIC</vt:lpstr>
      <vt:lpstr>CardBus v PC Card</vt:lpstr>
      <vt:lpstr>CardBus v PC Card</vt:lpstr>
      <vt:lpstr>Desktop Wireless NIC</vt:lpstr>
      <vt:lpstr>Wireless NIC – PCI</vt:lpstr>
      <vt:lpstr>Compact Flash Form</vt:lpstr>
      <vt:lpstr>CF NIC</vt:lpstr>
      <vt:lpstr>CF NIC</vt:lpstr>
      <vt:lpstr>USB Port Form</vt:lpstr>
      <vt:lpstr>USB Port Form</vt:lpstr>
      <vt:lpstr>Wired to Wireless Adaptor</vt:lpstr>
      <vt:lpstr>Wired to Wireless Adaptor</vt:lpstr>
      <vt:lpstr>Wireless NIC Setup</vt:lpstr>
      <vt:lpstr>NIC Utility Program</vt:lpstr>
      <vt:lpstr>NIC Setup Screen</vt:lpstr>
      <vt:lpstr>NIC System Parameters</vt:lpstr>
      <vt:lpstr>NIC RF Setup</vt:lpstr>
      <vt:lpstr>NIC Performance Setup</vt:lpstr>
      <vt:lpstr>NIC Security Setup</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Equipment</dc:title>
  <dc:creator>Kenneth M. Chipps Ph.D.</dc:creator>
  <cp:lastModifiedBy>Kenneth M. Chipps Ph.D.</cp:lastModifiedBy>
  <cp:revision>189</cp:revision>
  <dcterms:created xsi:type="dcterms:W3CDTF">2000-09-27T16:26:34Z</dcterms:created>
  <dcterms:modified xsi:type="dcterms:W3CDTF">2012-11-15T23:36:20Z</dcterms:modified>
</cp:coreProperties>
</file>