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59"/>
  </p:notesMasterIdLst>
  <p:handoutMasterIdLst>
    <p:handoutMasterId r:id="rId260"/>
  </p:handoutMasterIdLst>
  <p:sldIdLst>
    <p:sldId id="797" r:id="rId2"/>
    <p:sldId id="386" r:id="rId3"/>
    <p:sldId id="1121" r:id="rId4"/>
    <p:sldId id="1143" r:id="rId5"/>
    <p:sldId id="1144" r:id="rId6"/>
    <p:sldId id="1156" r:id="rId7"/>
    <p:sldId id="1134" r:id="rId8"/>
    <p:sldId id="1135" r:id="rId9"/>
    <p:sldId id="696" r:id="rId10"/>
    <p:sldId id="881" r:id="rId11"/>
    <p:sldId id="857" r:id="rId12"/>
    <p:sldId id="1123" r:id="rId13"/>
    <p:sldId id="1122" r:id="rId14"/>
    <p:sldId id="883" r:id="rId15"/>
    <p:sldId id="885" r:id="rId16"/>
    <p:sldId id="887" r:id="rId17"/>
    <p:sldId id="1059" r:id="rId18"/>
    <p:sldId id="890" r:id="rId19"/>
    <p:sldId id="891" r:id="rId20"/>
    <p:sldId id="926" r:id="rId21"/>
    <p:sldId id="927" r:id="rId22"/>
    <p:sldId id="928" r:id="rId23"/>
    <p:sldId id="929" r:id="rId24"/>
    <p:sldId id="930" r:id="rId25"/>
    <p:sldId id="931" r:id="rId26"/>
    <p:sldId id="932" r:id="rId27"/>
    <p:sldId id="933" r:id="rId28"/>
    <p:sldId id="934" r:id="rId29"/>
    <p:sldId id="935" r:id="rId30"/>
    <p:sldId id="936" r:id="rId31"/>
    <p:sldId id="937" r:id="rId32"/>
    <p:sldId id="938" r:id="rId33"/>
    <p:sldId id="939" r:id="rId34"/>
    <p:sldId id="940" r:id="rId35"/>
    <p:sldId id="941" r:id="rId36"/>
    <p:sldId id="942" r:id="rId37"/>
    <p:sldId id="943" r:id="rId38"/>
    <p:sldId id="944" r:id="rId39"/>
    <p:sldId id="945" r:id="rId40"/>
    <p:sldId id="946" r:id="rId41"/>
    <p:sldId id="947" r:id="rId42"/>
    <p:sldId id="948" r:id="rId43"/>
    <p:sldId id="949" r:id="rId44"/>
    <p:sldId id="950" r:id="rId45"/>
    <p:sldId id="951" r:id="rId46"/>
    <p:sldId id="952" r:id="rId47"/>
    <p:sldId id="953" r:id="rId48"/>
    <p:sldId id="954" r:id="rId49"/>
    <p:sldId id="1094" r:id="rId50"/>
    <p:sldId id="1075" r:id="rId51"/>
    <p:sldId id="955" r:id="rId52"/>
    <p:sldId id="956" r:id="rId53"/>
    <p:sldId id="957" r:id="rId54"/>
    <p:sldId id="958" r:id="rId55"/>
    <p:sldId id="959" r:id="rId56"/>
    <p:sldId id="960" r:id="rId57"/>
    <p:sldId id="961" r:id="rId58"/>
    <p:sldId id="962" r:id="rId59"/>
    <p:sldId id="963" r:id="rId60"/>
    <p:sldId id="964" r:id="rId61"/>
    <p:sldId id="965" r:id="rId62"/>
    <p:sldId id="966" r:id="rId63"/>
    <p:sldId id="967" r:id="rId64"/>
    <p:sldId id="968" r:id="rId65"/>
    <p:sldId id="969" r:id="rId66"/>
    <p:sldId id="970" r:id="rId67"/>
    <p:sldId id="994" r:id="rId68"/>
    <p:sldId id="995" r:id="rId69"/>
    <p:sldId id="996" r:id="rId70"/>
    <p:sldId id="997" r:id="rId71"/>
    <p:sldId id="998" r:id="rId72"/>
    <p:sldId id="999" r:id="rId73"/>
    <p:sldId id="1000" r:id="rId74"/>
    <p:sldId id="1001" r:id="rId75"/>
    <p:sldId id="1002" r:id="rId76"/>
    <p:sldId id="1003" r:id="rId77"/>
    <p:sldId id="1004" r:id="rId78"/>
    <p:sldId id="1005" r:id="rId79"/>
    <p:sldId id="1006" r:id="rId80"/>
    <p:sldId id="1007" r:id="rId81"/>
    <p:sldId id="1008" r:id="rId82"/>
    <p:sldId id="1009" r:id="rId83"/>
    <p:sldId id="1010" r:id="rId84"/>
    <p:sldId id="1011" r:id="rId85"/>
    <p:sldId id="1012" r:id="rId86"/>
    <p:sldId id="1013" r:id="rId87"/>
    <p:sldId id="1014" r:id="rId88"/>
    <p:sldId id="1015" r:id="rId89"/>
    <p:sldId id="1016" r:id="rId90"/>
    <p:sldId id="1017" r:id="rId91"/>
    <p:sldId id="1018" r:id="rId92"/>
    <p:sldId id="1019" r:id="rId93"/>
    <p:sldId id="1020" r:id="rId94"/>
    <p:sldId id="1021" r:id="rId95"/>
    <p:sldId id="1022" r:id="rId96"/>
    <p:sldId id="1023" r:id="rId97"/>
    <p:sldId id="1024" r:id="rId98"/>
    <p:sldId id="1025" r:id="rId99"/>
    <p:sldId id="1026" r:id="rId100"/>
    <p:sldId id="1027" r:id="rId101"/>
    <p:sldId id="1028" r:id="rId102"/>
    <p:sldId id="1029" r:id="rId103"/>
    <p:sldId id="1030" r:id="rId104"/>
    <p:sldId id="1031" r:id="rId105"/>
    <p:sldId id="1032" r:id="rId106"/>
    <p:sldId id="1033" r:id="rId107"/>
    <p:sldId id="1034" r:id="rId108"/>
    <p:sldId id="1035" r:id="rId109"/>
    <p:sldId id="1036" r:id="rId110"/>
    <p:sldId id="1037" r:id="rId111"/>
    <p:sldId id="1038" r:id="rId112"/>
    <p:sldId id="1039" r:id="rId113"/>
    <p:sldId id="1040" r:id="rId114"/>
    <p:sldId id="1041" r:id="rId115"/>
    <p:sldId id="1042" r:id="rId116"/>
    <p:sldId id="1043" r:id="rId117"/>
    <p:sldId id="1044" r:id="rId118"/>
    <p:sldId id="1045" r:id="rId119"/>
    <p:sldId id="1046" r:id="rId120"/>
    <p:sldId id="1047" r:id="rId121"/>
    <p:sldId id="1048" r:id="rId122"/>
    <p:sldId id="1049" r:id="rId123"/>
    <p:sldId id="1050" r:id="rId124"/>
    <p:sldId id="1051" r:id="rId125"/>
    <p:sldId id="1052" r:id="rId126"/>
    <p:sldId id="1053" r:id="rId127"/>
    <p:sldId id="1054" r:id="rId128"/>
    <p:sldId id="1055" r:id="rId129"/>
    <p:sldId id="1056" r:id="rId130"/>
    <p:sldId id="1057" r:id="rId131"/>
    <p:sldId id="1058" r:id="rId132"/>
    <p:sldId id="898" r:id="rId133"/>
    <p:sldId id="900" r:id="rId134"/>
    <p:sldId id="920" r:id="rId135"/>
    <p:sldId id="975" r:id="rId136"/>
    <p:sldId id="976" r:id="rId137"/>
    <p:sldId id="977" r:id="rId138"/>
    <p:sldId id="978" r:id="rId139"/>
    <p:sldId id="979" r:id="rId140"/>
    <p:sldId id="980" r:id="rId141"/>
    <p:sldId id="1062" r:id="rId142"/>
    <p:sldId id="1063" r:id="rId143"/>
    <p:sldId id="1065" r:id="rId144"/>
    <p:sldId id="1066" r:id="rId145"/>
    <p:sldId id="1067" r:id="rId146"/>
    <p:sldId id="1068" r:id="rId147"/>
    <p:sldId id="1069" r:id="rId148"/>
    <p:sldId id="1070" r:id="rId149"/>
    <p:sldId id="1071" r:id="rId150"/>
    <p:sldId id="1072" r:id="rId151"/>
    <p:sldId id="1073" r:id="rId152"/>
    <p:sldId id="1095" r:id="rId153"/>
    <p:sldId id="1074" r:id="rId154"/>
    <p:sldId id="1077" r:id="rId155"/>
    <p:sldId id="902" r:id="rId156"/>
    <p:sldId id="903" r:id="rId157"/>
    <p:sldId id="904" r:id="rId158"/>
    <p:sldId id="905" r:id="rId159"/>
    <p:sldId id="906" r:id="rId160"/>
    <p:sldId id="1118" r:id="rId161"/>
    <p:sldId id="1119" r:id="rId162"/>
    <p:sldId id="1120" r:id="rId163"/>
    <p:sldId id="907" r:id="rId164"/>
    <p:sldId id="908" r:id="rId165"/>
    <p:sldId id="909" r:id="rId166"/>
    <p:sldId id="910" r:id="rId167"/>
    <p:sldId id="1108" r:id="rId168"/>
    <p:sldId id="1109" r:id="rId169"/>
    <p:sldId id="911" r:id="rId170"/>
    <p:sldId id="913" r:id="rId171"/>
    <p:sldId id="914" r:id="rId172"/>
    <p:sldId id="915" r:id="rId173"/>
    <p:sldId id="916" r:id="rId174"/>
    <p:sldId id="917" r:id="rId175"/>
    <p:sldId id="1097" r:id="rId176"/>
    <p:sldId id="1098" r:id="rId177"/>
    <p:sldId id="1099" r:id="rId178"/>
    <p:sldId id="1100" r:id="rId179"/>
    <p:sldId id="1150" r:id="rId180"/>
    <p:sldId id="1151" r:id="rId181"/>
    <p:sldId id="1101" r:id="rId182"/>
    <p:sldId id="1104" r:id="rId183"/>
    <p:sldId id="1105" r:id="rId184"/>
    <p:sldId id="1106" r:id="rId185"/>
    <p:sldId id="1107" r:id="rId186"/>
    <p:sldId id="1102" r:id="rId187"/>
    <p:sldId id="1103" r:id="rId188"/>
    <p:sldId id="918" r:id="rId189"/>
    <p:sldId id="1113" r:id="rId190"/>
    <p:sldId id="1079" r:id="rId191"/>
    <p:sldId id="1080" r:id="rId192"/>
    <p:sldId id="1081" r:id="rId193"/>
    <p:sldId id="1082" r:id="rId194"/>
    <p:sldId id="1083" r:id="rId195"/>
    <p:sldId id="1086" r:id="rId196"/>
    <p:sldId id="1087" r:id="rId197"/>
    <p:sldId id="1088" r:id="rId198"/>
    <p:sldId id="1089" r:id="rId199"/>
    <p:sldId id="1090" r:id="rId200"/>
    <p:sldId id="1091" r:id="rId201"/>
    <p:sldId id="1085" r:id="rId202"/>
    <p:sldId id="1092" r:id="rId203"/>
    <p:sldId id="1093" r:id="rId204"/>
    <p:sldId id="1114" r:id="rId205"/>
    <p:sldId id="1124" r:id="rId206"/>
    <p:sldId id="1125" r:id="rId207"/>
    <p:sldId id="1126" r:id="rId208"/>
    <p:sldId id="1127" r:id="rId209"/>
    <p:sldId id="1136" r:id="rId210"/>
    <p:sldId id="1137" r:id="rId211"/>
    <p:sldId id="1145" r:id="rId212"/>
    <p:sldId id="1146" r:id="rId213"/>
    <p:sldId id="1148" r:id="rId214"/>
    <p:sldId id="1149" r:id="rId215"/>
    <p:sldId id="1152" r:id="rId216"/>
    <p:sldId id="1153" r:id="rId217"/>
    <p:sldId id="1154" r:id="rId218"/>
    <p:sldId id="1155" r:id="rId219"/>
    <p:sldId id="1138" r:id="rId220"/>
    <p:sldId id="1128" r:id="rId221"/>
    <p:sldId id="1129" r:id="rId222"/>
    <p:sldId id="1130" r:id="rId223"/>
    <p:sldId id="1131" r:id="rId224"/>
    <p:sldId id="1132" r:id="rId225"/>
    <p:sldId id="1140" r:id="rId226"/>
    <p:sldId id="1141" r:id="rId227"/>
    <p:sldId id="1142" r:id="rId228"/>
    <p:sldId id="884" r:id="rId229"/>
    <p:sldId id="730" r:id="rId230"/>
    <p:sldId id="469" r:id="rId231"/>
    <p:sldId id="803" r:id="rId232"/>
    <p:sldId id="690" r:id="rId233"/>
    <p:sldId id="804" r:id="rId234"/>
    <p:sldId id="692" r:id="rId235"/>
    <p:sldId id="805" r:id="rId236"/>
    <p:sldId id="470" r:id="rId237"/>
    <p:sldId id="806" r:id="rId238"/>
    <p:sldId id="807" r:id="rId239"/>
    <p:sldId id="471" r:id="rId240"/>
    <p:sldId id="808" r:id="rId241"/>
    <p:sldId id="479" r:id="rId242"/>
    <p:sldId id="810" r:id="rId243"/>
    <p:sldId id="480" r:id="rId244"/>
    <p:sldId id="482" r:id="rId245"/>
    <p:sldId id="812" r:id="rId246"/>
    <p:sldId id="705" r:id="rId247"/>
    <p:sldId id="700" r:id="rId248"/>
    <p:sldId id="755" r:id="rId249"/>
    <p:sldId id="794" r:id="rId250"/>
    <p:sldId id="882" r:id="rId251"/>
    <p:sldId id="795" r:id="rId252"/>
    <p:sldId id="816" r:id="rId253"/>
    <p:sldId id="817" r:id="rId254"/>
    <p:sldId id="1078" r:id="rId255"/>
    <p:sldId id="895" r:id="rId256"/>
    <p:sldId id="1133" r:id="rId257"/>
    <p:sldId id="1096" r:id="rId25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54" autoAdjust="0"/>
  </p:normalViewPr>
  <p:slideViewPr>
    <p:cSldViewPr snapToGrid="0">
      <p:cViewPr varScale="1">
        <p:scale>
          <a:sx n="59" d="100"/>
          <a:sy n="59" d="100"/>
        </p:scale>
        <p:origin x="7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222"/>
    </p:cViewPr>
  </p:sorterViewPr>
  <p:notesViewPr>
    <p:cSldViewPr snapToGrid="0">
      <p:cViewPr varScale="1">
        <p:scale>
          <a:sx n="42" d="100"/>
          <a:sy n="42" d="100"/>
        </p:scale>
        <p:origin x="-144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dirty="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dirty="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dirty="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atin typeface="Times New Roman" pitchFamily="18" charset="0"/>
                <a:cs typeface="+mn-cs"/>
              </a:defRPr>
            </a:lvl1pPr>
          </a:lstStyle>
          <a:p>
            <a:pPr>
              <a:defRPr/>
            </a:pPr>
            <a:fld id="{27F61C76-1865-4633-83A4-F106C01C8BE3}" type="slidenum">
              <a:rPr lang="en-US"/>
              <a:pPr>
                <a:defRPr/>
              </a:pPr>
              <a:t>‹#›</a:t>
            </a:fld>
            <a:endParaRPr lang="en-US" dirty="0"/>
          </a:p>
        </p:txBody>
      </p:sp>
    </p:spTree>
    <p:extLst>
      <p:ext uri="{BB962C8B-B14F-4D97-AF65-F5344CB8AC3E}">
        <p14:creationId xmlns:p14="http://schemas.microsoft.com/office/powerpoint/2010/main" val="1944666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dirty="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dirty="0">
                <a:latin typeface="Times New Roman" pitchFamily="18" charset="0"/>
                <a:cs typeface="+mn-cs"/>
              </a:defRPr>
            </a:lvl1pPr>
          </a:lstStyle>
          <a:p>
            <a:pPr>
              <a:defRPr/>
            </a:pPr>
            <a:endParaRPr lang="en-US"/>
          </a:p>
        </p:txBody>
      </p:sp>
      <p:sp>
        <p:nvSpPr>
          <p:cNvPr id="261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dirty="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atin typeface="Times New Roman" pitchFamily="18" charset="0"/>
                <a:cs typeface="+mn-cs"/>
              </a:defRPr>
            </a:lvl1pPr>
          </a:lstStyle>
          <a:p>
            <a:pPr>
              <a:defRPr/>
            </a:pPr>
            <a:fld id="{CC6AC7DE-9A61-458D-8296-67632B09D7E5}" type="slidenum">
              <a:rPr lang="en-US"/>
              <a:pPr>
                <a:defRPr/>
              </a:pPr>
              <a:t>‹#›</a:t>
            </a:fld>
            <a:endParaRPr lang="en-US" dirty="0"/>
          </a:p>
        </p:txBody>
      </p:sp>
    </p:spTree>
    <p:extLst>
      <p:ext uri="{BB962C8B-B14F-4D97-AF65-F5344CB8AC3E}">
        <p14:creationId xmlns:p14="http://schemas.microsoft.com/office/powerpoint/2010/main" val="67107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6AC7DE-9A61-458D-8296-67632B09D7E5}" type="slidenum">
              <a:rPr lang="en-US" smtClean="0"/>
              <a:pPr>
                <a:defRPr/>
              </a:pPr>
              <a:t>1</a:t>
            </a:fld>
            <a:endParaRPr lang="en-US" dirty="0"/>
          </a:p>
        </p:txBody>
      </p:sp>
    </p:spTree>
    <p:extLst>
      <p:ext uri="{BB962C8B-B14F-4D97-AF65-F5344CB8AC3E}">
        <p14:creationId xmlns:p14="http://schemas.microsoft.com/office/powerpoint/2010/main" val="52317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dirty="0" smtClean="0"/>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5E5C400-009D-4814-AA56-6B60C7C0BD2A}" type="slidenum">
              <a:rPr lang="en-US"/>
              <a:pPr>
                <a:defRPr/>
              </a:pPr>
              <a:t>‹#›</a:t>
            </a:fld>
            <a:endParaRPr lang="en-US" dirty="0"/>
          </a:p>
        </p:txBody>
      </p:sp>
    </p:spTree>
    <p:extLst>
      <p:ext uri="{BB962C8B-B14F-4D97-AF65-F5344CB8AC3E}">
        <p14:creationId xmlns:p14="http://schemas.microsoft.com/office/powerpoint/2010/main" val="206918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DD470-0372-481E-A9BD-E7F3717AFD30}" type="slidenum">
              <a:rPr lang="en-US"/>
              <a:pPr>
                <a:defRPr/>
              </a:pPr>
              <a:t>‹#›</a:t>
            </a:fld>
            <a:endParaRPr lang="en-US" dirty="0"/>
          </a:p>
        </p:txBody>
      </p:sp>
    </p:spTree>
    <p:extLst>
      <p:ext uri="{BB962C8B-B14F-4D97-AF65-F5344CB8AC3E}">
        <p14:creationId xmlns:p14="http://schemas.microsoft.com/office/powerpoint/2010/main" val="148164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577D38-EC31-43C7-AF68-C350A9181CA0}" type="slidenum">
              <a:rPr lang="en-US"/>
              <a:pPr>
                <a:defRPr/>
              </a:pPr>
              <a:t>‹#›</a:t>
            </a:fld>
            <a:endParaRPr lang="en-US" dirty="0"/>
          </a:p>
        </p:txBody>
      </p:sp>
    </p:spTree>
    <p:extLst>
      <p:ext uri="{BB962C8B-B14F-4D97-AF65-F5344CB8AC3E}">
        <p14:creationId xmlns:p14="http://schemas.microsoft.com/office/powerpoint/2010/main" val="555066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1A9C8F-5829-45E8-BD41-00707A9E66DD}" type="slidenum">
              <a:rPr lang="en-US"/>
              <a:pPr>
                <a:defRPr/>
              </a:pPr>
              <a:t>‹#›</a:t>
            </a:fld>
            <a:endParaRPr lang="en-US" dirty="0"/>
          </a:p>
        </p:txBody>
      </p:sp>
    </p:spTree>
    <p:extLst>
      <p:ext uri="{BB962C8B-B14F-4D97-AF65-F5344CB8AC3E}">
        <p14:creationId xmlns:p14="http://schemas.microsoft.com/office/powerpoint/2010/main" val="236724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E3AEA5-46A2-48A8-9BC7-64AD97AE2518}" type="slidenum">
              <a:rPr lang="en-US"/>
              <a:pPr>
                <a:defRPr/>
              </a:pPr>
              <a:t>‹#›</a:t>
            </a:fld>
            <a:endParaRPr lang="en-US" dirty="0"/>
          </a:p>
        </p:txBody>
      </p:sp>
    </p:spTree>
    <p:extLst>
      <p:ext uri="{BB962C8B-B14F-4D97-AF65-F5344CB8AC3E}">
        <p14:creationId xmlns:p14="http://schemas.microsoft.com/office/powerpoint/2010/main" val="113507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6B7E55-BBF0-4402-8C2A-B288D4CD9986}" type="slidenum">
              <a:rPr lang="en-US"/>
              <a:pPr>
                <a:defRPr/>
              </a:pPr>
              <a:t>‹#›</a:t>
            </a:fld>
            <a:endParaRPr lang="en-US" dirty="0"/>
          </a:p>
        </p:txBody>
      </p:sp>
    </p:spTree>
    <p:extLst>
      <p:ext uri="{BB962C8B-B14F-4D97-AF65-F5344CB8AC3E}">
        <p14:creationId xmlns:p14="http://schemas.microsoft.com/office/powerpoint/2010/main" val="357930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4F792C-AB3F-43C5-A4CC-8FF83C651419}" type="slidenum">
              <a:rPr lang="en-US"/>
              <a:pPr>
                <a:defRPr/>
              </a:pPr>
              <a:t>‹#›</a:t>
            </a:fld>
            <a:endParaRPr lang="en-US" dirty="0"/>
          </a:p>
        </p:txBody>
      </p:sp>
    </p:spTree>
    <p:extLst>
      <p:ext uri="{BB962C8B-B14F-4D97-AF65-F5344CB8AC3E}">
        <p14:creationId xmlns:p14="http://schemas.microsoft.com/office/powerpoint/2010/main" val="15949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365985-9CAA-4BBB-A4E6-4E03107A277F}" type="slidenum">
              <a:rPr lang="en-US"/>
              <a:pPr>
                <a:defRPr/>
              </a:pPr>
              <a:t>‹#›</a:t>
            </a:fld>
            <a:endParaRPr lang="en-US" dirty="0"/>
          </a:p>
        </p:txBody>
      </p:sp>
    </p:spTree>
    <p:extLst>
      <p:ext uri="{BB962C8B-B14F-4D97-AF65-F5344CB8AC3E}">
        <p14:creationId xmlns:p14="http://schemas.microsoft.com/office/powerpoint/2010/main" val="209457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EF3E3-C281-4D6C-9CF0-65AF4E3043D2}" type="slidenum">
              <a:rPr lang="en-US"/>
              <a:pPr>
                <a:defRPr/>
              </a:pPr>
              <a:t>‹#›</a:t>
            </a:fld>
            <a:endParaRPr lang="en-US" dirty="0"/>
          </a:p>
        </p:txBody>
      </p:sp>
    </p:spTree>
    <p:extLst>
      <p:ext uri="{BB962C8B-B14F-4D97-AF65-F5344CB8AC3E}">
        <p14:creationId xmlns:p14="http://schemas.microsoft.com/office/powerpoint/2010/main" val="78111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80427C-06B3-40F8-AE72-C167F1FF4ABE}" type="slidenum">
              <a:rPr lang="en-US"/>
              <a:pPr>
                <a:defRPr/>
              </a:pPr>
              <a:t>‹#›</a:t>
            </a:fld>
            <a:endParaRPr lang="en-US" dirty="0"/>
          </a:p>
        </p:txBody>
      </p:sp>
    </p:spTree>
    <p:extLst>
      <p:ext uri="{BB962C8B-B14F-4D97-AF65-F5344CB8AC3E}">
        <p14:creationId xmlns:p14="http://schemas.microsoft.com/office/powerpoint/2010/main" val="266331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87B4F1-D4F9-48E5-8979-B3EF89FB52AC}" type="slidenum">
              <a:rPr lang="en-US"/>
              <a:pPr>
                <a:defRPr/>
              </a:pPr>
              <a:t>‹#›</a:t>
            </a:fld>
            <a:endParaRPr lang="en-US" dirty="0"/>
          </a:p>
        </p:txBody>
      </p:sp>
    </p:spTree>
    <p:extLst>
      <p:ext uri="{BB962C8B-B14F-4D97-AF65-F5344CB8AC3E}">
        <p14:creationId xmlns:p14="http://schemas.microsoft.com/office/powerpoint/2010/main" val="150422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B1F6E6-99DA-4147-82CA-01F1A9E0EA99}" type="slidenum">
              <a:rPr lang="en-US"/>
              <a:pPr>
                <a:defRPr/>
              </a:pPr>
              <a:t>‹#›</a:t>
            </a:fld>
            <a:endParaRPr lang="en-US" dirty="0"/>
          </a:p>
        </p:txBody>
      </p:sp>
    </p:spTree>
    <p:extLst>
      <p:ext uri="{BB962C8B-B14F-4D97-AF65-F5344CB8AC3E}">
        <p14:creationId xmlns:p14="http://schemas.microsoft.com/office/powerpoint/2010/main" val="410044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DBE2E5-212B-4169-83A5-1761B3B10DFC}" type="slidenum">
              <a:rPr lang="en-US"/>
              <a:pPr>
                <a:defRPr/>
              </a:pPr>
              <a:t>‹#›</a:t>
            </a:fld>
            <a:endParaRPr lang="en-US" dirty="0"/>
          </a:p>
        </p:txBody>
      </p:sp>
    </p:spTree>
    <p:extLst>
      <p:ext uri="{BB962C8B-B14F-4D97-AF65-F5344CB8AC3E}">
        <p14:creationId xmlns:p14="http://schemas.microsoft.com/office/powerpoint/2010/main" val="403827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B42B08-0D14-465A-AFEB-6DD289DDD2FA}" type="slidenum">
              <a:rPr lang="en-US"/>
              <a:pPr>
                <a:defRPr/>
              </a:pPr>
              <a:t>‹#›</a:t>
            </a:fld>
            <a:endParaRPr lang="en-US" dirty="0"/>
          </a:p>
        </p:txBody>
      </p:sp>
    </p:spTree>
    <p:extLst>
      <p:ext uri="{BB962C8B-B14F-4D97-AF65-F5344CB8AC3E}">
        <p14:creationId xmlns:p14="http://schemas.microsoft.com/office/powerpoint/2010/main" val="296979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latin typeface="Arial" charset="0"/>
                <a:cs typeface="+mn-cs"/>
              </a:defRPr>
            </a:lvl1pPr>
          </a:lstStyle>
          <a:p>
            <a:pPr>
              <a:defRPr/>
            </a:pPr>
            <a:r>
              <a:rPr lang="en-US" smtClean="0"/>
              <a:t>Copyright 2005-2014 Kenneth M. Chipps Ph.D. www.chipps.com</a:t>
            </a:r>
            <a:endParaRPr lang="en-US"/>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CB65770D-43A6-4AEA-8A0A-96AB87A8F0E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dirty="0" smtClean="0"/>
              <a:t>802.11 Basics</a:t>
            </a:r>
          </a:p>
        </p:txBody>
      </p:sp>
      <p:sp>
        <p:nvSpPr>
          <p:cNvPr id="3075" name="Subtitle 2"/>
          <p:cNvSpPr>
            <a:spLocks noGrp="1"/>
          </p:cNvSpPr>
          <p:nvPr>
            <p:ph type="subTitle" idx="1"/>
          </p:nvPr>
        </p:nvSpPr>
        <p:spPr/>
        <p:txBody>
          <a:bodyPr/>
          <a:lstStyle/>
          <a:p>
            <a:pPr eaLnBrk="1" hangingPunct="1"/>
            <a:r>
              <a:rPr lang="en-US" sz="2400" dirty="0" smtClean="0"/>
              <a:t>Last Update </a:t>
            </a:r>
            <a:r>
              <a:rPr lang="en-US" sz="2400" dirty="0" smtClean="0"/>
              <a:t>2014.01.14</a:t>
            </a:r>
            <a:endParaRPr lang="en-US" sz="2400" dirty="0" smtClean="0"/>
          </a:p>
          <a:p>
            <a:pPr eaLnBrk="1" hangingPunct="1"/>
            <a:r>
              <a:rPr lang="en-US" sz="2400" dirty="0" smtClean="0"/>
              <a:t>2.17.0</a:t>
            </a:r>
            <a:endParaRPr lang="en-US" sz="2400" dirty="0" smtClean="0"/>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3ACE23-942F-43CD-8539-7EF6F5A8AB1D}" type="slidenum">
              <a:rPr lang="en-US" smtClean="0"/>
              <a:pPr eaLnBrk="1" hangingPunct="1"/>
              <a:t>1</a:t>
            </a:fld>
            <a:endParaRPr lang="en-US" smtClean="0"/>
          </a:p>
        </p:txBody>
      </p:sp>
      <p:sp>
        <p:nvSpPr>
          <p:cNvPr id="3077" name="Footer Placeholder 4"/>
          <p:cNvSpPr>
            <a:spLocks noGrp="1"/>
          </p:cNvSpPr>
          <p:nvPr>
            <p:ph type="ftr" sz="quarter" idx="11"/>
          </p:nvPr>
        </p:nvSpPr>
        <p:spPr>
          <a:xfrm>
            <a:off x="2667000" y="6245225"/>
            <a:ext cx="404812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IEEE 802.11 Standards</a:t>
            </a:r>
          </a:p>
        </p:txBody>
      </p:sp>
      <p:sp>
        <p:nvSpPr>
          <p:cNvPr id="11267" name="Content Placeholder 2"/>
          <p:cNvSpPr>
            <a:spLocks noGrp="1"/>
          </p:cNvSpPr>
          <p:nvPr>
            <p:ph idx="1"/>
          </p:nvPr>
        </p:nvSpPr>
        <p:spPr/>
        <p:txBody>
          <a:bodyPr/>
          <a:lstStyle/>
          <a:p>
            <a:pPr lvl="1" eaLnBrk="1" hangingPunct="1"/>
            <a:r>
              <a:rPr lang="en-US" smtClean="0"/>
              <a:t>802.11h</a:t>
            </a:r>
          </a:p>
          <a:p>
            <a:pPr lvl="1" eaLnBrk="1" hangingPunct="1"/>
            <a:r>
              <a:rPr lang="en-US" smtClean="0"/>
              <a:t>802.11j</a:t>
            </a:r>
          </a:p>
          <a:p>
            <a:pPr lvl="1"/>
            <a:r>
              <a:rPr lang="en-US" smtClean="0"/>
              <a:t>802.11k</a:t>
            </a:r>
          </a:p>
          <a:p>
            <a:pPr lvl="1"/>
            <a:r>
              <a:rPr lang="en-US" smtClean="0"/>
              <a:t>802.11r</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D2D19A-1FF2-48C6-BE46-B721BAA667C5}" type="slidenum">
              <a:rPr lang="en-US" smtClean="0"/>
              <a:pPr eaLnBrk="1" hangingPunct="1"/>
              <a:t>10</a:t>
            </a:fld>
            <a:endParaRPr lang="en-US"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dirty="0" smtClean="0"/>
              <a:t>Virtual Carrier Sense</a:t>
            </a:r>
          </a:p>
        </p:txBody>
      </p:sp>
      <p:sp>
        <p:nvSpPr>
          <p:cNvPr id="103427" name="Rectangle 3"/>
          <p:cNvSpPr>
            <a:spLocks noGrp="1" noChangeArrowheads="1"/>
          </p:cNvSpPr>
          <p:nvPr>
            <p:ph idx="1"/>
          </p:nvPr>
        </p:nvSpPr>
        <p:spPr/>
        <p:txBody>
          <a:bodyPr/>
          <a:lstStyle/>
          <a:p>
            <a:pPr eaLnBrk="1" hangingPunct="1">
              <a:lnSpc>
                <a:spcPct val="90000"/>
              </a:lnSpc>
            </a:pPr>
            <a:r>
              <a:rPr lang="en-US" smtClean="0"/>
              <a:t>Virtual carrier sense uses the NAV – Network Allocation Vector field</a:t>
            </a:r>
          </a:p>
          <a:p>
            <a:pPr eaLnBrk="1" hangingPunct="1">
              <a:lnSpc>
                <a:spcPct val="90000"/>
              </a:lnSpc>
            </a:pPr>
            <a:r>
              <a:rPr lang="en-US" smtClean="0"/>
              <a:t>When a station wants to transmit it sends a frame to the destination station</a:t>
            </a:r>
          </a:p>
          <a:p>
            <a:pPr eaLnBrk="1" hangingPunct="1">
              <a:lnSpc>
                <a:spcPct val="90000"/>
              </a:lnSpc>
            </a:pPr>
            <a:r>
              <a:rPr lang="en-US" smtClean="0"/>
              <a:t>All stations hearing this frame set there NAV to a time that equals the time required to send the data and receive an ACK back from the receiver</a:t>
            </a:r>
          </a:p>
          <a:p>
            <a:pPr eaLnBrk="1" hangingPunct="1">
              <a:lnSpc>
                <a:spcPct val="90000"/>
              </a:lnSpc>
            </a:pPr>
            <a:r>
              <a:rPr lang="en-US" smtClean="0"/>
              <a:t>This leaves the media free for that station to send</a:t>
            </a:r>
          </a:p>
        </p:txBody>
      </p:sp>
      <p:sp>
        <p:nvSpPr>
          <p:cNvPr id="1034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3EEEDF-4AA9-48AA-8242-A885E8AEA3DF}" type="slidenum">
              <a:rPr lang="en-US" smtClean="0"/>
              <a:pPr eaLnBrk="1" hangingPunct="1"/>
              <a:t>100</a:t>
            </a:fld>
            <a:endParaRPr lang="en-US" smtClean="0"/>
          </a:p>
        </p:txBody>
      </p:sp>
      <p:sp>
        <p:nvSpPr>
          <p:cNvPr id="1034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dirty="0" smtClean="0"/>
              <a:t>Virtual Carrier Sense</a:t>
            </a:r>
          </a:p>
        </p:txBody>
      </p:sp>
      <p:sp>
        <p:nvSpPr>
          <p:cNvPr id="104451" name="Content Placeholder 2"/>
          <p:cNvSpPr>
            <a:spLocks noGrp="1"/>
          </p:cNvSpPr>
          <p:nvPr>
            <p:ph idx="1"/>
          </p:nvPr>
        </p:nvSpPr>
        <p:spPr/>
        <p:txBody>
          <a:bodyPr/>
          <a:lstStyle/>
          <a:p>
            <a:pPr eaLnBrk="1" hangingPunct="1">
              <a:lnSpc>
                <a:spcPct val="90000"/>
              </a:lnSpc>
            </a:pPr>
            <a:r>
              <a:rPr lang="en-US" smtClean="0"/>
              <a:t>RTS and CTS are used for this process</a:t>
            </a:r>
          </a:p>
        </p:txBody>
      </p:sp>
      <p:sp>
        <p:nvSpPr>
          <p:cNvPr id="1044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044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4C3C83-E848-453D-A758-9C50CCC7115E}" type="slidenum">
              <a:rPr lang="en-US" smtClean="0"/>
              <a:pPr eaLnBrk="1" hangingPunct="1"/>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dirty="0" smtClean="0"/>
              <a:t>Slot Time</a:t>
            </a:r>
          </a:p>
        </p:txBody>
      </p:sp>
      <p:sp>
        <p:nvSpPr>
          <p:cNvPr id="105475" name="Rectangle 3"/>
          <p:cNvSpPr>
            <a:spLocks noGrp="1" noChangeArrowheads="1"/>
          </p:cNvSpPr>
          <p:nvPr>
            <p:ph idx="1"/>
          </p:nvPr>
        </p:nvSpPr>
        <p:spPr/>
        <p:txBody>
          <a:bodyPr/>
          <a:lstStyle/>
          <a:p>
            <a:pPr eaLnBrk="1" hangingPunct="1"/>
            <a:r>
              <a:rPr lang="en-US" smtClean="0"/>
              <a:t>The slot time is the standard time signal on a wireless LAN</a:t>
            </a:r>
          </a:p>
          <a:p>
            <a:pPr eaLnBrk="1" hangingPunct="1"/>
            <a:r>
              <a:rPr lang="en-US" smtClean="0"/>
              <a:t>The values are</a:t>
            </a:r>
          </a:p>
          <a:p>
            <a:pPr lvl="1" eaLnBrk="1" hangingPunct="1"/>
            <a:r>
              <a:rPr lang="en-US" smtClean="0"/>
              <a:t>FHSS – 50 microseconds</a:t>
            </a:r>
          </a:p>
          <a:p>
            <a:pPr lvl="1" eaLnBrk="1" hangingPunct="1"/>
            <a:r>
              <a:rPr lang="en-US" smtClean="0"/>
              <a:t>DSSS – 20 microseconds</a:t>
            </a:r>
          </a:p>
          <a:p>
            <a:pPr eaLnBrk="1" hangingPunct="1"/>
            <a:r>
              <a:rPr lang="en-US" smtClean="0"/>
              <a:t>The slot time is defined this way so that a station will always be able to determine if another station has already accessed the media during a previous slot</a:t>
            </a:r>
          </a:p>
        </p:txBody>
      </p:sp>
      <p:sp>
        <p:nvSpPr>
          <p:cNvPr id="1054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8835AD-05B3-4940-8F0B-F1EADC5F1647}" type="slidenum">
              <a:rPr lang="en-US" smtClean="0"/>
              <a:pPr eaLnBrk="1" hangingPunct="1"/>
              <a:t>102</a:t>
            </a:fld>
            <a:endParaRPr lang="en-US" smtClean="0"/>
          </a:p>
        </p:txBody>
      </p:sp>
      <p:sp>
        <p:nvSpPr>
          <p:cNvPr id="1054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dirty="0" smtClean="0"/>
              <a:t>Contention Window</a:t>
            </a:r>
          </a:p>
        </p:txBody>
      </p:sp>
      <p:sp>
        <p:nvSpPr>
          <p:cNvPr id="106499" name="Rectangle 3"/>
          <p:cNvSpPr>
            <a:spLocks noGrp="1" noChangeArrowheads="1"/>
          </p:cNvSpPr>
          <p:nvPr>
            <p:ph idx="1"/>
          </p:nvPr>
        </p:nvSpPr>
        <p:spPr/>
        <p:txBody>
          <a:bodyPr/>
          <a:lstStyle/>
          <a:p>
            <a:pPr eaLnBrk="1" hangingPunct="1"/>
            <a:r>
              <a:rPr lang="en-US" smtClean="0"/>
              <a:t>The time right after the DIFS is called the contention window</a:t>
            </a:r>
          </a:p>
          <a:p>
            <a:pPr eaLnBrk="1" hangingPunct="1"/>
            <a:r>
              <a:rPr lang="en-US" smtClean="0"/>
              <a:t>During the contention window stations contend for access to the wireless media</a:t>
            </a:r>
          </a:p>
          <a:p>
            <a:pPr eaLnBrk="1" hangingPunct="1"/>
            <a:r>
              <a:rPr lang="en-US" smtClean="0"/>
              <a:t>They do this by using the random back off algorithm during the contention window</a:t>
            </a:r>
          </a:p>
          <a:p>
            <a:pPr eaLnBrk="1" hangingPunct="1"/>
            <a:r>
              <a:rPr lang="en-US" smtClean="0"/>
              <a:t>This algorithm multiplies the slot time by a random number to determine the amount of time to wait</a:t>
            </a:r>
          </a:p>
        </p:txBody>
      </p:sp>
      <p:sp>
        <p:nvSpPr>
          <p:cNvPr id="1065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B4AFC9-F5B4-4E56-9649-40A6F8E475D3}" type="slidenum">
              <a:rPr lang="en-US" smtClean="0"/>
              <a:pPr eaLnBrk="1" hangingPunct="1"/>
              <a:t>103</a:t>
            </a:fld>
            <a:endParaRPr lang="en-US" smtClean="0"/>
          </a:p>
        </p:txBody>
      </p:sp>
      <p:sp>
        <p:nvSpPr>
          <p:cNvPr id="1065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dirty="0" smtClean="0"/>
              <a:t>Clear Channel Assessment</a:t>
            </a:r>
          </a:p>
        </p:txBody>
      </p:sp>
      <p:sp>
        <p:nvSpPr>
          <p:cNvPr id="107523" name="Rectangle 3"/>
          <p:cNvSpPr>
            <a:spLocks noGrp="1" noChangeArrowheads="1"/>
          </p:cNvSpPr>
          <p:nvPr>
            <p:ph idx="1"/>
          </p:nvPr>
        </p:nvSpPr>
        <p:spPr/>
        <p:txBody>
          <a:bodyPr/>
          <a:lstStyle/>
          <a:p>
            <a:pPr eaLnBrk="1" hangingPunct="1"/>
            <a:r>
              <a:rPr lang="en-US" smtClean="0"/>
              <a:t>When this time expires the stations perform a CCA – Clear Channel Assessment to see if the media is open for a transmission from them</a:t>
            </a:r>
          </a:p>
          <a:p>
            <a:pPr eaLnBrk="1" hangingPunct="1"/>
            <a:r>
              <a:rPr lang="en-US" smtClean="0"/>
              <a:t>If the media is clear, the station transmits</a:t>
            </a:r>
          </a:p>
          <a:p>
            <a:pPr eaLnBrk="1" hangingPunct="1"/>
            <a:r>
              <a:rPr lang="en-US" smtClean="0"/>
              <a:t>Once the station transmits the other stations then see the media is busy and do not themselves transmit</a:t>
            </a:r>
          </a:p>
        </p:txBody>
      </p:sp>
      <p:sp>
        <p:nvSpPr>
          <p:cNvPr id="1075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4D6BD0-85B8-4153-AE6E-4DE5FD0CD32D}" type="slidenum">
              <a:rPr lang="en-US" smtClean="0"/>
              <a:pPr eaLnBrk="1" hangingPunct="1"/>
              <a:t>104</a:t>
            </a:fld>
            <a:endParaRPr lang="en-US" smtClean="0"/>
          </a:p>
        </p:txBody>
      </p:sp>
      <p:sp>
        <p:nvSpPr>
          <p:cNvPr id="1075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dirty="0" smtClean="0"/>
              <a:t>Fragmentation</a:t>
            </a:r>
          </a:p>
        </p:txBody>
      </p:sp>
      <p:sp>
        <p:nvSpPr>
          <p:cNvPr id="108547" name="Rectangle 3"/>
          <p:cNvSpPr>
            <a:spLocks noGrp="1" noChangeArrowheads="1"/>
          </p:cNvSpPr>
          <p:nvPr>
            <p:ph idx="1"/>
          </p:nvPr>
        </p:nvSpPr>
        <p:spPr/>
        <p:txBody>
          <a:bodyPr/>
          <a:lstStyle/>
          <a:p>
            <a:pPr eaLnBrk="1" hangingPunct="1"/>
            <a:r>
              <a:rPr lang="en-US" smtClean="0"/>
              <a:t>When a packet must be fragmented this also adds overhead as each fragment requires an ACK</a:t>
            </a:r>
          </a:p>
          <a:p>
            <a:pPr eaLnBrk="1" hangingPunct="1"/>
            <a:r>
              <a:rPr lang="en-US" smtClean="0"/>
              <a:t>Fragmentation can be adjusted to improve efficiency on the network</a:t>
            </a:r>
          </a:p>
          <a:p>
            <a:pPr eaLnBrk="1" hangingPunct="1"/>
            <a:r>
              <a:rPr lang="en-US" smtClean="0"/>
              <a:t>If the network is experiencing high packet error rates, then decrease the fragmentation threshold</a:t>
            </a:r>
          </a:p>
        </p:txBody>
      </p:sp>
      <p:sp>
        <p:nvSpPr>
          <p:cNvPr id="1085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785419-0F25-423A-AF9C-9F93F1FB95ED}" type="slidenum">
              <a:rPr lang="en-US" smtClean="0"/>
              <a:pPr eaLnBrk="1" hangingPunct="1"/>
              <a:t>105</a:t>
            </a:fld>
            <a:endParaRPr lang="en-US" smtClean="0"/>
          </a:p>
        </p:txBody>
      </p:sp>
      <p:sp>
        <p:nvSpPr>
          <p:cNvPr id="1085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dirty="0" smtClean="0"/>
              <a:t>Fragmentation</a:t>
            </a:r>
          </a:p>
        </p:txBody>
      </p:sp>
      <p:sp>
        <p:nvSpPr>
          <p:cNvPr id="109571" name="Content Placeholder 2"/>
          <p:cNvSpPr>
            <a:spLocks noGrp="1"/>
          </p:cNvSpPr>
          <p:nvPr>
            <p:ph idx="1"/>
          </p:nvPr>
        </p:nvSpPr>
        <p:spPr/>
        <p:txBody>
          <a:bodyPr/>
          <a:lstStyle/>
          <a:p>
            <a:pPr eaLnBrk="1" hangingPunct="1"/>
            <a:r>
              <a:rPr lang="en-US" smtClean="0"/>
              <a:t>Start with the maximum size and gradually drop the threshold until an improvement is seen</a:t>
            </a:r>
          </a:p>
          <a:p>
            <a:pPr eaLnBrk="1" hangingPunct="1"/>
            <a:r>
              <a:rPr lang="en-US" smtClean="0"/>
              <a:t>Although this will increase overhead, it may help overall performance as retransmissions will be reduced</a:t>
            </a:r>
          </a:p>
          <a:p>
            <a:pPr eaLnBrk="1" hangingPunct="1"/>
            <a:r>
              <a:rPr lang="en-US" smtClean="0"/>
              <a:t>As the frame size is increased, there is less overhead, but increased chance of collision</a:t>
            </a:r>
          </a:p>
        </p:txBody>
      </p:sp>
      <p:sp>
        <p:nvSpPr>
          <p:cNvPr id="1095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09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A5DC11-3C4D-495C-A3E3-71F6E729D99C}" type="slidenum">
              <a:rPr lang="en-US" smtClean="0"/>
              <a:pPr eaLnBrk="1" hangingPunct="1"/>
              <a:t>106</a:t>
            </a:fld>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dirty="0" smtClean="0"/>
              <a:t>Fragmentation</a:t>
            </a:r>
          </a:p>
        </p:txBody>
      </p:sp>
      <p:sp>
        <p:nvSpPr>
          <p:cNvPr id="110595" name="Rectangle 3"/>
          <p:cNvSpPr>
            <a:spLocks noGrp="1" noChangeArrowheads="1"/>
          </p:cNvSpPr>
          <p:nvPr>
            <p:ph idx="1"/>
          </p:nvPr>
        </p:nvSpPr>
        <p:spPr/>
        <p:txBody>
          <a:bodyPr/>
          <a:lstStyle/>
          <a:p>
            <a:pPr eaLnBrk="1" hangingPunct="1"/>
            <a:r>
              <a:rPr lang="en-US" smtClean="0"/>
              <a:t>As the frame size decreases there is more overhead, but less chance of collision</a:t>
            </a:r>
          </a:p>
          <a:p>
            <a:pPr eaLnBrk="1" hangingPunct="1"/>
            <a:r>
              <a:rPr lang="en-US" smtClean="0"/>
              <a:t>Enough of the details, let’s move back to a discussion of the overall process used for access to the media</a:t>
            </a:r>
          </a:p>
        </p:txBody>
      </p:sp>
      <p:sp>
        <p:nvSpPr>
          <p:cNvPr id="110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1833F1-8869-43A2-8DC8-27820BC3FC06}" type="slidenum">
              <a:rPr lang="en-US" smtClean="0"/>
              <a:pPr eaLnBrk="1" hangingPunct="1"/>
              <a:t>107</a:t>
            </a:fld>
            <a:endParaRPr lang="en-US" smtClean="0"/>
          </a:p>
        </p:txBody>
      </p:sp>
      <p:sp>
        <p:nvSpPr>
          <p:cNvPr id="1105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dirty="0" smtClean="0"/>
              <a:t>DCF Communication Process</a:t>
            </a:r>
          </a:p>
        </p:txBody>
      </p:sp>
      <p:sp>
        <p:nvSpPr>
          <p:cNvPr id="111619" name="Rectangle 3"/>
          <p:cNvSpPr>
            <a:spLocks noGrp="1" noChangeArrowheads="1"/>
          </p:cNvSpPr>
          <p:nvPr>
            <p:ph idx="1"/>
          </p:nvPr>
        </p:nvSpPr>
        <p:spPr/>
        <p:txBody>
          <a:bodyPr/>
          <a:lstStyle/>
          <a:p>
            <a:pPr eaLnBrk="1" hangingPunct="1"/>
            <a:r>
              <a:rPr lang="en-US" smtClean="0"/>
              <a:t>Recall from above that DCF is the contention based access method that uses all of this</a:t>
            </a:r>
          </a:p>
          <a:p>
            <a:pPr eaLnBrk="1" hangingPunct="1"/>
            <a:r>
              <a:rPr lang="en-US" smtClean="0"/>
              <a:t>The overall process for the DCF method of access utilizing CSMA/CA is for the stations to wait for the DIFS to expire</a:t>
            </a:r>
          </a:p>
          <a:p>
            <a:pPr eaLnBrk="1" hangingPunct="1"/>
            <a:r>
              <a:rPr lang="en-US" smtClean="0"/>
              <a:t>At this point the contention window or period starts</a:t>
            </a:r>
          </a:p>
        </p:txBody>
      </p:sp>
      <p:sp>
        <p:nvSpPr>
          <p:cNvPr id="1116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93772A-B488-4899-8189-ABDF37D8605B}" type="slidenum">
              <a:rPr lang="en-US" smtClean="0"/>
              <a:pPr eaLnBrk="1" hangingPunct="1"/>
              <a:t>108</a:t>
            </a:fld>
            <a:endParaRPr lang="en-US" smtClean="0"/>
          </a:p>
        </p:txBody>
      </p:sp>
      <p:sp>
        <p:nvSpPr>
          <p:cNvPr id="1116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dirty="0" smtClean="0"/>
              <a:t>DCF Communication Process</a:t>
            </a:r>
          </a:p>
        </p:txBody>
      </p:sp>
      <p:sp>
        <p:nvSpPr>
          <p:cNvPr id="112643" name="Content Placeholder 2"/>
          <p:cNvSpPr>
            <a:spLocks noGrp="1"/>
          </p:cNvSpPr>
          <p:nvPr>
            <p:ph idx="1"/>
          </p:nvPr>
        </p:nvSpPr>
        <p:spPr/>
        <p:txBody>
          <a:bodyPr/>
          <a:lstStyle/>
          <a:p>
            <a:pPr eaLnBrk="1" hangingPunct="1"/>
            <a:r>
              <a:rPr lang="en-US" smtClean="0"/>
              <a:t>During the contention period, stations calculate their wait time by multiplying the slot time times their random number</a:t>
            </a:r>
          </a:p>
          <a:p>
            <a:pPr eaLnBrk="1" hangingPunct="1"/>
            <a:r>
              <a:rPr lang="en-US" smtClean="0"/>
              <a:t>Stations perform the clear channel assessment to see if the channel is clear for them to send, if they have data to send</a:t>
            </a:r>
          </a:p>
        </p:txBody>
      </p:sp>
      <p:sp>
        <p:nvSpPr>
          <p:cNvPr id="112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12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A99B6D-3249-4276-B3F2-8E4B36A53F5D}" type="slidenum">
              <a:rPr lang="en-US" smtClean="0"/>
              <a:pPr eaLnBrk="1" hangingPunct="1"/>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IEEE 802.11-2007</a:t>
            </a:r>
          </a:p>
        </p:txBody>
      </p:sp>
      <p:sp>
        <p:nvSpPr>
          <p:cNvPr id="12291" name="Content Placeholder 2"/>
          <p:cNvSpPr>
            <a:spLocks noGrp="1"/>
          </p:cNvSpPr>
          <p:nvPr>
            <p:ph idx="1"/>
          </p:nvPr>
        </p:nvSpPr>
        <p:spPr/>
        <p:txBody>
          <a:bodyPr/>
          <a:lstStyle/>
          <a:p>
            <a:r>
              <a:rPr lang="en-US" smtClean="0"/>
              <a:t>Currently the original 802.11 standard has subsumed supplements a through j into the 802.11-2007 standard</a:t>
            </a:r>
          </a:p>
          <a:p>
            <a:r>
              <a:rPr lang="en-US" smtClean="0"/>
              <a:t>This standard has two basic parts</a:t>
            </a:r>
          </a:p>
          <a:p>
            <a:pPr lvl="1"/>
            <a:r>
              <a:rPr lang="en-US" smtClean="0"/>
              <a:t>Media Access Control or MAC sublayer</a:t>
            </a:r>
          </a:p>
          <a:p>
            <a:pPr lvl="1"/>
            <a:r>
              <a:rPr lang="en-US" smtClean="0"/>
              <a:t>Physical or PHY sublayer</a:t>
            </a:r>
          </a:p>
        </p:txBody>
      </p:sp>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838049-00B7-4C83-A818-8FA9CE10760F}" type="slidenum">
              <a:rPr lang="en-US" smtClean="0"/>
              <a:pPr eaLnBrk="1" hangingPunct="1"/>
              <a:t>11</a:t>
            </a:fld>
            <a:endParaRPr lang="en-US" smtClean="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dirty="0" smtClean="0"/>
              <a:t>DCF Communication Process</a:t>
            </a:r>
          </a:p>
        </p:txBody>
      </p:sp>
      <p:sp>
        <p:nvSpPr>
          <p:cNvPr id="113667" name="Rectangle 3"/>
          <p:cNvSpPr>
            <a:spLocks noGrp="1" noChangeArrowheads="1"/>
          </p:cNvSpPr>
          <p:nvPr>
            <p:ph idx="1"/>
          </p:nvPr>
        </p:nvSpPr>
        <p:spPr/>
        <p:txBody>
          <a:bodyPr/>
          <a:lstStyle/>
          <a:p>
            <a:pPr eaLnBrk="1" hangingPunct="1"/>
            <a:r>
              <a:rPr lang="en-US" smtClean="0"/>
              <a:t>The station with the shortest calculated time from above gains control of the media</a:t>
            </a:r>
          </a:p>
          <a:p>
            <a:pPr eaLnBrk="1" hangingPunct="1"/>
            <a:r>
              <a:rPr lang="en-US" smtClean="0"/>
              <a:t>If the station senses a clear media and has data to send, it sends its data</a:t>
            </a:r>
          </a:p>
          <a:p>
            <a:pPr eaLnBrk="1" hangingPunct="1"/>
            <a:r>
              <a:rPr lang="en-US" smtClean="0"/>
              <a:t>The station receiving the data waits for the time specified by the SIFS</a:t>
            </a:r>
          </a:p>
          <a:p>
            <a:pPr eaLnBrk="1" hangingPunct="1"/>
            <a:r>
              <a:rPr lang="en-US" smtClean="0"/>
              <a:t>It then returns an ACK to the sending station</a:t>
            </a:r>
          </a:p>
        </p:txBody>
      </p:sp>
      <p:sp>
        <p:nvSpPr>
          <p:cNvPr id="113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6014D5-DB54-4F58-ACDA-8A8CE71D8BE3}" type="slidenum">
              <a:rPr lang="en-US" smtClean="0"/>
              <a:pPr eaLnBrk="1" hangingPunct="1"/>
              <a:t>110</a:t>
            </a:fld>
            <a:endParaRPr lang="en-US" smtClean="0"/>
          </a:p>
        </p:txBody>
      </p:sp>
      <p:sp>
        <p:nvSpPr>
          <p:cNvPr id="1136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title"/>
          </p:nvPr>
        </p:nvSpPr>
        <p:spPr/>
        <p:txBody>
          <a:bodyPr/>
          <a:lstStyle/>
          <a:p>
            <a:pPr eaLnBrk="1" hangingPunct="1"/>
            <a:r>
              <a:rPr lang="en-US" dirty="0" smtClean="0"/>
              <a:t>DCF Communication Process</a:t>
            </a:r>
          </a:p>
        </p:txBody>
      </p:sp>
      <p:pic>
        <p:nvPicPr>
          <p:cNvPr id="114691" name="Picture 4" descr="DC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2900" y="1793875"/>
            <a:ext cx="8382000" cy="3841750"/>
          </a:xfrm>
        </p:spPr>
      </p:pic>
      <p:sp>
        <p:nvSpPr>
          <p:cNvPr id="1146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6324D4-D870-4751-B22D-F22B424B50EA}" type="slidenum">
              <a:rPr lang="en-US" smtClean="0"/>
              <a:pPr eaLnBrk="1" hangingPunct="1"/>
              <a:t>111</a:t>
            </a:fld>
            <a:endParaRPr lang="en-US" smtClean="0"/>
          </a:p>
        </p:txBody>
      </p:sp>
      <p:sp>
        <p:nvSpPr>
          <p:cNvPr id="1146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dirty="0" smtClean="0"/>
              <a:t>DCF Communication Process</a:t>
            </a:r>
          </a:p>
        </p:txBody>
      </p:sp>
      <p:sp>
        <p:nvSpPr>
          <p:cNvPr id="115715" name="Rectangle 3"/>
          <p:cNvSpPr>
            <a:spLocks noGrp="1" noChangeArrowheads="1"/>
          </p:cNvSpPr>
          <p:nvPr>
            <p:ph idx="1"/>
          </p:nvPr>
        </p:nvSpPr>
        <p:spPr/>
        <p:txBody>
          <a:bodyPr/>
          <a:lstStyle/>
          <a:p>
            <a:pPr eaLnBrk="1" hangingPunct="1"/>
            <a:r>
              <a:rPr lang="en-US" smtClean="0"/>
              <a:t>Being an unreliable media, when radio waves are used to carry data an acknowledgement is always required</a:t>
            </a:r>
          </a:p>
          <a:p>
            <a:pPr eaLnBrk="1" hangingPunct="1"/>
            <a:r>
              <a:rPr lang="en-US" smtClean="0"/>
              <a:t>This means that data transmission through this media is always a two part process</a:t>
            </a:r>
          </a:p>
          <a:p>
            <a:pPr lvl="1" eaLnBrk="1" hangingPunct="1"/>
            <a:r>
              <a:rPr lang="en-US" smtClean="0"/>
              <a:t>Data is sent from the sender to the receiver</a:t>
            </a:r>
          </a:p>
          <a:p>
            <a:pPr lvl="1" eaLnBrk="1" hangingPunct="1"/>
            <a:r>
              <a:rPr lang="en-US" smtClean="0"/>
              <a:t>An acknowledgement is returned from the receiver to the sender</a:t>
            </a:r>
          </a:p>
        </p:txBody>
      </p:sp>
      <p:sp>
        <p:nvSpPr>
          <p:cNvPr id="115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D53326-023D-498D-8839-A8EBD4E7CECC}" type="slidenum">
              <a:rPr lang="en-US" smtClean="0"/>
              <a:pPr eaLnBrk="1" hangingPunct="1"/>
              <a:t>112</a:t>
            </a:fld>
            <a:endParaRPr lang="en-US" smtClean="0"/>
          </a:p>
        </p:txBody>
      </p:sp>
      <p:sp>
        <p:nvSpPr>
          <p:cNvPr id="1157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n-US" dirty="0" smtClean="0"/>
              <a:t>DCF Communication Process</a:t>
            </a:r>
          </a:p>
        </p:txBody>
      </p:sp>
      <p:sp>
        <p:nvSpPr>
          <p:cNvPr id="116739" name="Content Placeholder 2"/>
          <p:cNvSpPr>
            <a:spLocks noGrp="1"/>
          </p:cNvSpPr>
          <p:nvPr>
            <p:ph idx="1"/>
          </p:nvPr>
        </p:nvSpPr>
        <p:spPr/>
        <p:txBody>
          <a:bodyPr/>
          <a:lstStyle/>
          <a:p>
            <a:pPr eaLnBrk="1" hangingPunct="1"/>
            <a:r>
              <a:rPr lang="en-US" smtClean="0"/>
              <a:t>If the acknowledgement is not received, the data is resent until the upper layers say to stop</a:t>
            </a:r>
          </a:p>
        </p:txBody>
      </p:sp>
      <p:sp>
        <p:nvSpPr>
          <p:cNvPr id="1167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167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5B071D-06E7-427C-8290-F6EF07F027E6}" type="slidenum">
              <a:rPr lang="en-US" smtClean="0"/>
              <a:pPr eaLnBrk="1" hangingPunct="1"/>
              <a:t>113</a:t>
            </a:fld>
            <a:endParaRPr 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dirty="0" smtClean="0"/>
              <a:t>PCF</a:t>
            </a:r>
          </a:p>
        </p:txBody>
      </p:sp>
      <p:sp>
        <p:nvSpPr>
          <p:cNvPr id="117763" name="Rectangle 3"/>
          <p:cNvSpPr>
            <a:spLocks noGrp="1" noChangeArrowheads="1"/>
          </p:cNvSpPr>
          <p:nvPr>
            <p:ph idx="1"/>
          </p:nvPr>
        </p:nvSpPr>
        <p:spPr/>
        <p:txBody>
          <a:bodyPr/>
          <a:lstStyle/>
          <a:p>
            <a:pPr eaLnBrk="1" hangingPunct="1"/>
            <a:r>
              <a:rPr lang="en-US" smtClean="0"/>
              <a:t>PCF – Point Coordination Function is a contention free access method that uses polling</a:t>
            </a:r>
          </a:p>
          <a:p>
            <a:pPr eaLnBrk="1" hangingPunct="1"/>
            <a:r>
              <a:rPr lang="en-US" smtClean="0"/>
              <a:t>This method was designed to support applications that require a real time service</a:t>
            </a:r>
          </a:p>
          <a:p>
            <a:pPr eaLnBrk="1" hangingPunct="1"/>
            <a:r>
              <a:rPr lang="en-US" smtClean="0"/>
              <a:t>This provides an enforced fair access to the media</a:t>
            </a:r>
          </a:p>
        </p:txBody>
      </p:sp>
      <p:sp>
        <p:nvSpPr>
          <p:cNvPr id="1177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6946DA-AA25-45DC-B966-BACC54F73BAD}" type="slidenum">
              <a:rPr lang="en-US" smtClean="0"/>
              <a:pPr eaLnBrk="1" hangingPunct="1"/>
              <a:t>114</a:t>
            </a:fld>
            <a:endParaRPr lang="en-US" smtClean="0"/>
          </a:p>
        </p:txBody>
      </p:sp>
      <p:sp>
        <p:nvSpPr>
          <p:cNvPr id="1177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dirty="0" smtClean="0"/>
              <a:t>PCF</a:t>
            </a:r>
          </a:p>
        </p:txBody>
      </p:sp>
      <p:sp>
        <p:nvSpPr>
          <p:cNvPr id="118787" name="Content Placeholder 2"/>
          <p:cNvSpPr>
            <a:spLocks noGrp="1"/>
          </p:cNvSpPr>
          <p:nvPr>
            <p:ph idx="1"/>
          </p:nvPr>
        </p:nvSpPr>
        <p:spPr/>
        <p:txBody>
          <a:bodyPr/>
          <a:lstStyle/>
          <a:p>
            <a:pPr eaLnBrk="1" hangingPunct="1"/>
            <a:r>
              <a:rPr lang="en-US" smtClean="0"/>
              <a:t>The PCF method generates significant overhead on the network</a:t>
            </a:r>
          </a:p>
          <a:p>
            <a:pPr eaLnBrk="1" hangingPunct="1"/>
            <a:r>
              <a:rPr lang="en-US" smtClean="0"/>
              <a:t>Therefore, there is a limit to the size of a network that uses PCF due to this overhead</a:t>
            </a:r>
          </a:p>
          <a:p>
            <a:pPr eaLnBrk="1" hangingPunct="1"/>
            <a:r>
              <a:rPr lang="en-US" smtClean="0"/>
              <a:t>This is not a widely used method in a wireless LAN</a:t>
            </a:r>
          </a:p>
        </p:txBody>
      </p:sp>
      <p:sp>
        <p:nvSpPr>
          <p:cNvPr id="1187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187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F9441F-B94A-4B64-8DC8-316013E9BAA5}" type="slidenum">
              <a:rPr lang="en-US" smtClean="0"/>
              <a:pPr eaLnBrk="1" hangingPunct="1"/>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dirty="0" smtClean="0"/>
              <a:t>PCF</a:t>
            </a:r>
          </a:p>
        </p:txBody>
      </p:sp>
      <p:sp>
        <p:nvSpPr>
          <p:cNvPr id="119811" name="Rectangle 3"/>
          <p:cNvSpPr>
            <a:spLocks noGrp="1" noChangeArrowheads="1"/>
          </p:cNvSpPr>
          <p:nvPr>
            <p:ph idx="1"/>
          </p:nvPr>
        </p:nvSpPr>
        <p:spPr/>
        <p:txBody>
          <a:bodyPr/>
          <a:lstStyle/>
          <a:p>
            <a:pPr eaLnBrk="1" hangingPunct="1"/>
            <a:r>
              <a:rPr lang="en-US" smtClean="0"/>
              <a:t>Sometimes used in a modified form when wireless devices are deployed in CAN or MAN environments</a:t>
            </a:r>
          </a:p>
          <a:p>
            <a:pPr eaLnBrk="1" hangingPunct="1"/>
            <a:r>
              <a:rPr lang="en-US" smtClean="0"/>
              <a:t>With PCF a station cannot transmit unless allowed to do so by the point coordinator, which is the AP</a:t>
            </a:r>
          </a:p>
          <a:p>
            <a:pPr eaLnBrk="1" hangingPunct="1"/>
            <a:r>
              <a:rPr lang="en-US" smtClean="0"/>
              <a:t>The AP controls access by sending out CF-Poll frames</a:t>
            </a:r>
          </a:p>
        </p:txBody>
      </p:sp>
      <p:sp>
        <p:nvSpPr>
          <p:cNvPr id="1198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F8CCC3-0D38-40EB-9991-10BCFA8B0146}" type="slidenum">
              <a:rPr lang="en-US" smtClean="0"/>
              <a:pPr eaLnBrk="1" hangingPunct="1"/>
              <a:t>116</a:t>
            </a:fld>
            <a:endParaRPr lang="en-US" smtClean="0"/>
          </a:p>
        </p:txBody>
      </p:sp>
      <p:sp>
        <p:nvSpPr>
          <p:cNvPr id="1198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dirty="0" smtClean="0"/>
              <a:t>PCF</a:t>
            </a:r>
          </a:p>
        </p:txBody>
      </p:sp>
      <p:sp>
        <p:nvSpPr>
          <p:cNvPr id="120835" name="Content Placeholder 2"/>
          <p:cNvSpPr>
            <a:spLocks noGrp="1"/>
          </p:cNvSpPr>
          <p:nvPr>
            <p:ph idx="1"/>
          </p:nvPr>
        </p:nvSpPr>
        <p:spPr/>
        <p:txBody>
          <a:bodyPr/>
          <a:lstStyle/>
          <a:p>
            <a:pPr eaLnBrk="1" hangingPunct="1"/>
            <a:r>
              <a:rPr lang="en-US" smtClean="0"/>
              <a:t>Each CF-Poll frame is a license for a station to transmit one frame</a:t>
            </a:r>
          </a:p>
          <a:p>
            <a:pPr eaLnBrk="1" hangingPunct="1"/>
            <a:r>
              <a:rPr lang="en-US" smtClean="0"/>
              <a:t>The AP cycles through the polling list sending a CF-Poll frame to each station on the list in turn</a:t>
            </a:r>
          </a:p>
          <a:p>
            <a:pPr eaLnBrk="1" hangingPunct="1"/>
            <a:r>
              <a:rPr lang="en-US" smtClean="0"/>
              <a:t>Stations get on the list by associating with the AP</a:t>
            </a:r>
          </a:p>
        </p:txBody>
      </p:sp>
      <p:sp>
        <p:nvSpPr>
          <p:cNvPr id="1208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208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EE89F1-2EB5-4C34-9FB4-3AD998D1C035}" type="slidenum">
              <a:rPr lang="en-US" smtClean="0"/>
              <a:pPr eaLnBrk="1" hangingPunct="1"/>
              <a:t>117</a:t>
            </a:fld>
            <a:endParaRPr lang="en-US"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dirty="0" smtClean="0"/>
              <a:t>PCF</a:t>
            </a:r>
          </a:p>
        </p:txBody>
      </p:sp>
      <p:sp>
        <p:nvSpPr>
          <p:cNvPr id="121859" name="Content Placeholder 2"/>
          <p:cNvSpPr>
            <a:spLocks noGrp="1"/>
          </p:cNvSpPr>
          <p:nvPr>
            <p:ph idx="1"/>
          </p:nvPr>
        </p:nvSpPr>
        <p:spPr/>
        <p:txBody>
          <a:bodyPr/>
          <a:lstStyle/>
          <a:p>
            <a:pPr eaLnBrk="1" hangingPunct="1"/>
            <a:r>
              <a:rPr lang="en-US" smtClean="0"/>
              <a:t>So that the AP retains control of the media, each transmission is separated by the short interframe space</a:t>
            </a:r>
          </a:p>
          <a:p>
            <a:pPr eaLnBrk="1" hangingPunct="1"/>
            <a:r>
              <a:rPr lang="en-US" smtClean="0"/>
              <a:t>When using PCF, time is divided into repeated periods, called superframes</a:t>
            </a:r>
          </a:p>
          <a:p>
            <a:pPr eaLnBrk="1" hangingPunct="1"/>
            <a:r>
              <a:rPr lang="en-US" smtClean="0"/>
              <a:t>A beacon, a Contention Free Period called the CFP and a Contention Period termed CP alternate, in which the beacon, a CFP, and the CP form the superframe</a:t>
            </a:r>
          </a:p>
        </p:txBody>
      </p:sp>
      <p:sp>
        <p:nvSpPr>
          <p:cNvPr id="1218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218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1E98AD-9BDA-42E0-BB07-724E7F921EE3}" type="slidenum">
              <a:rPr lang="en-US" smtClean="0"/>
              <a:pPr eaLnBrk="1" hangingPunct="1"/>
              <a:t>118</a:t>
            </a:fld>
            <a:endParaRPr lang="en-US"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dirty="0" smtClean="0"/>
              <a:t>PCF</a:t>
            </a:r>
          </a:p>
        </p:txBody>
      </p:sp>
      <p:sp>
        <p:nvSpPr>
          <p:cNvPr id="122883" name="Rectangle 3"/>
          <p:cNvSpPr>
            <a:spLocks noGrp="1" noChangeArrowheads="1"/>
          </p:cNvSpPr>
          <p:nvPr>
            <p:ph idx="1"/>
          </p:nvPr>
        </p:nvSpPr>
        <p:spPr/>
        <p:txBody>
          <a:bodyPr/>
          <a:lstStyle/>
          <a:p>
            <a:pPr eaLnBrk="1" hangingPunct="1"/>
            <a:r>
              <a:rPr lang="en-US" smtClean="0"/>
              <a:t>During the CFP, PCF is used for accessing the medium, while the DCF is used during the CP</a:t>
            </a:r>
          </a:p>
          <a:p>
            <a:pPr eaLnBrk="1" hangingPunct="1"/>
            <a:r>
              <a:rPr lang="en-US" smtClean="0"/>
              <a:t>The reason for the superframe is to allow both DCF and PCF nodes to exist on the same network</a:t>
            </a:r>
          </a:p>
          <a:p>
            <a:pPr eaLnBrk="1" hangingPunct="1"/>
            <a:r>
              <a:rPr lang="en-US" smtClean="0"/>
              <a:t>The PCF communication process and hence the superframe only occur when</a:t>
            </a:r>
          </a:p>
        </p:txBody>
      </p:sp>
      <p:sp>
        <p:nvSpPr>
          <p:cNvPr id="122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E445C3-4BFF-499F-94F2-18CC5F760A61}" type="slidenum">
              <a:rPr lang="en-US" smtClean="0"/>
              <a:pPr eaLnBrk="1" hangingPunct="1"/>
              <a:t>119</a:t>
            </a:fld>
            <a:endParaRPr lang="en-US" smtClean="0"/>
          </a:p>
        </p:txBody>
      </p:sp>
      <p:sp>
        <p:nvSpPr>
          <p:cNvPr id="1228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The Standards</a:t>
            </a:r>
          </a:p>
        </p:txBody>
      </p:sp>
      <p:sp>
        <p:nvSpPr>
          <p:cNvPr id="13315" name="Content Placeholder 2"/>
          <p:cNvSpPr>
            <a:spLocks noGrp="1"/>
          </p:cNvSpPr>
          <p:nvPr>
            <p:ph idx="1"/>
          </p:nvPr>
        </p:nvSpPr>
        <p:spPr/>
        <p:txBody>
          <a:bodyPr/>
          <a:lstStyle/>
          <a:p>
            <a:r>
              <a:rPr lang="en-US" smtClean="0"/>
              <a:t>Here is a slide from an Agilent webinar from January 2012 that summaries the current and proposed standards</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0440F8-47E8-4A32-8C63-D2FF47573FEA}" type="slidenum">
              <a:rPr lang="en-US" smtClean="0"/>
              <a:pPr eaLnBrk="1" hangingPunct="1"/>
              <a:t>12</a:t>
            </a:fld>
            <a:endParaRPr lang="en-US"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dirty="0" smtClean="0"/>
              <a:t>PCF</a:t>
            </a:r>
          </a:p>
        </p:txBody>
      </p:sp>
      <p:sp>
        <p:nvSpPr>
          <p:cNvPr id="123907" name="Content Placeholder 2"/>
          <p:cNvSpPr>
            <a:spLocks noGrp="1"/>
          </p:cNvSpPr>
          <p:nvPr>
            <p:ph idx="1"/>
          </p:nvPr>
        </p:nvSpPr>
        <p:spPr/>
        <p:txBody>
          <a:bodyPr/>
          <a:lstStyle/>
          <a:p>
            <a:pPr lvl="1" eaLnBrk="1" hangingPunct="1"/>
            <a:r>
              <a:rPr lang="en-US" smtClean="0"/>
              <a:t>The network is in point coordination function mode</a:t>
            </a:r>
          </a:p>
          <a:p>
            <a:pPr lvl="1" eaLnBrk="1" hangingPunct="1"/>
            <a:r>
              <a:rPr lang="en-US" smtClean="0"/>
              <a:t>The AP is performing polling</a:t>
            </a:r>
          </a:p>
          <a:p>
            <a:pPr lvl="1" eaLnBrk="1" hangingPunct="1"/>
            <a:r>
              <a:rPr lang="en-US" smtClean="0"/>
              <a:t>The clients are announcing to the AP that they are polling</a:t>
            </a:r>
          </a:p>
        </p:txBody>
      </p:sp>
      <p:sp>
        <p:nvSpPr>
          <p:cNvPr id="1239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239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BA5F86-E810-46A2-84CB-6603B721AD59}" type="slidenum">
              <a:rPr lang="en-US" smtClean="0"/>
              <a:pPr eaLnBrk="1" hangingPunct="1"/>
              <a:t>120</a:t>
            </a:fld>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dirty="0" smtClean="0"/>
              <a:t>PCF</a:t>
            </a:r>
          </a:p>
        </p:txBody>
      </p:sp>
      <p:sp>
        <p:nvSpPr>
          <p:cNvPr id="124931" name="Rectangle 3"/>
          <p:cNvSpPr>
            <a:spLocks noGrp="1" noChangeArrowheads="1"/>
          </p:cNvSpPr>
          <p:nvPr>
            <p:ph idx="1"/>
          </p:nvPr>
        </p:nvSpPr>
        <p:spPr/>
        <p:txBody>
          <a:bodyPr/>
          <a:lstStyle/>
          <a:p>
            <a:pPr eaLnBrk="1" hangingPunct="1"/>
            <a:r>
              <a:rPr lang="en-US" smtClean="0"/>
              <a:t>The polling process then proceeds this way</a:t>
            </a:r>
          </a:p>
          <a:p>
            <a:pPr lvl="1" eaLnBrk="1" hangingPunct="1"/>
            <a:r>
              <a:rPr lang="en-US" smtClean="0"/>
              <a:t>The AP broadcasts a beacon</a:t>
            </a:r>
          </a:p>
          <a:p>
            <a:pPr lvl="1" eaLnBrk="1" hangingPunct="1"/>
            <a:r>
              <a:rPr lang="en-US" smtClean="0"/>
              <a:t>During the contention free period, the AP polls the stations to see if they have anything to send</a:t>
            </a:r>
          </a:p>
          <a:p>
            <a:pPr lvl="1" eaLnBrk="1" hangingPunct="1"/>
            <a:r>
              <a:rPr lang="en-US" smtClean="0"/>
              <a:t>If a station does, it sends one frame to the AP in response</a:t>
            </a:r>
          </a:p>
          <a:p>
            <a:pPr lvl="1" eaLnBrk="1" hangingPunct="1"/>
            <a:r>
              <a:rPr lang="en-US" smtClean="0"/>
              <a:t>If not, the station sends a null frame</a:t>
            </a:r>
          </a:p>
        </p:txBody>
      </p:sp>
      <p:sp>
        <p:nvSpPr>
          <p:cNvPr id="1249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E1F879-B4D8-47FE-945C-8EA368BE5D97}" type="slidenum">
              <a:rPr lang="en-US" smtClean="0"/>
              <a:pPr eaLnBrk="1" hangingPunct="1"/>
              <a:t>121</a:t>
            </a:fld>
            <a:endParaRPr lang="en-US" smtClean="0"/>
          </a:p>
        </p:txBody>
      </p:sp>
      <p:sp>
        <p:nvSpPr>
          <p:cNvPr id="1249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dirty="0" smtClean="0"/>
              <a:t>PCF</a:t>
            </a:r>
          </a:p>
        </p:txBody>
      </p:sp>
      <p:sp>
        <p:nvSpPr>
          <p:cNvPr id="125955" name="Content Placeholder 2"/>
          <p:cNvSpPr>
            <a:spLocks noGrp="1"/>
          </p:cNvSpPr>
          <p:nvPr>
            <p:ph idx="1"/>
          </p:nvPr>
        </p:nvSpPr>
        <p:spPr/>
        <p:txBody>
          <a:bodyPr/>
          <a:lstStyle/>
          <a:p>
            <a:pPr lvl="1" eaLnBrk="1" hangingPunct="1"/>
            <a:r>
              <a:rPr lang="en-US" smtClean="0"/>
              <a:t>Polling continues as long as the network is in the contention free period</a:t>
            </a:r>
          </a:p>
          <a:p>
            <a:pPr lvl="1" eaLnBrk="1" hangingPunct="1"/>
            <a:r>
              <a:rPr lang="en-US" smtClean="0"/>
              <a:t>Once the contention period starts, polling stops and the stations contend for the media using DCF mode</a:t>
            </a:r>
          </a:p>
        </p:txBody>
      </p:sp>
      <p:sp>
        <p:nvSpPr>
          <p:cNvPr id="1259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259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08F61A-2451-4B27-BAFF-50B5A099CD0E}" type="slidenum">
              <a:rPr lang="en-US" smtClean="0"/>
              <a:pPr eaLnBrk="1" hangingPunct="1"/>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dirty="0" smtClean="0"/>
              <a:t>Other 802.11b Issues</a:t>
            </a:r>
          </a:p>
        </p:txBody>
      </p:sp>
      <p:sp>
        <p:nvSpPr>
          <p:cNvPr id="126979" name="Rectangle 3"/>
          <p:cNvSpPr>
            <a:spLocks noGrp="1" noChangeArrowheads="1"/>
          </p:cNvSpPr>
          <p:nvPr>
            <p:ph idx="1"/>
          </p:nvPr>
        </p:nvSpPr>
        <p:spPr/>
        <p:txBody>
          <a:bodyPr/>
          <a:lstStyle/>
          <a:p>
            <a:pPr eaLnBrk="1" hangingPunct="1"/>
            <a:r>
              <a:rPr lang="en-US" smtClean="0"/>
              <a:t>Now that we have covered the basic operation of the major form of 802.11 style networks, 802.11b, let’s end by covering a few issues and considerations related to 802.11b and other 802.11 forms</a:t>
            </a:r>
          </a:p>
        </p:txBody>
      </p:sp>
      <p:sp>
        <p:nvSpPr>
          <p:cNvPr id="1269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80F939-51F2-4207-BD73-7F5588A7258C}" type="slidenum">
              <a:rPr lang="en-US" smtClean="0"/>
              <a:pPr eaLnBrk="1" hangingPunct="1"/>
              <a:t>123</a:t>
            </a:fld>
            <a:endParaRPr lang="en-US" smtClean="0"/>
          </a:p>
        </p:txBody>
      </p:sp>
      <p:sp>
        <p:nvSpPr>
          <p:cNvPr id="1269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dirty="0" smtClean="0"/>
              <a:t>Load on an Access Point</a:t>
            </a:r>
          </a:p>
        </p:txBody>
      </p:sp>
      <p:sp>
        <p:nvSpPr>
          <p:cNvPr id="128003" name="Rectangle 3"/>
          <p:cNvSpPr>
            <a:spLocks noGrp="1" noChangeArrowheads="1"/>
          </p:cNvSpPr>
          <p:nvPr>
            <p:ph idx="1"/>
          </p:nvPr>
        </p:nvSpPr>
        <p:spPr/>
        <p:txBody>
          <a:bodyPr/>
          <a:lstStyle/>
          <a:p>
            <a:pPr eaLnBrk="1" hangingPunct="1"/>
            <a:r>
              <a:rPr lang="en-US" smtClean="0"/>
              <a:t>In general a single 802.11b access point can support 10 to 20 clients when these clients generate a moderate to high level of network activity</a:t>
            </a:r>
          </a:p>
          <a:p>
            <a:pPr eaLnBrk="1" hangingPunct="1"/>
            <a:r>
              <a:rPr lang="en-US" smtClean="0"/>
              <a:t>Up to 50 may be possible in some cases</a:t>
            </a:r>
          </a:p>
          <a:p>
            <a:pPr eaLnBrk="1" hangingPunct="1"/>
            <a:r>
              <a:rPr lang="en-US" smtClean="0"/>
              <a:t>As this is not very many clients, compared to a wired network, what can be done about this</a:t>
            </a:r>
          </a:p>
        </p:txBody>
      </p:sp>
      <p:sp>
        <p:nvSpPr>
          <p:cNvPr id="1280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1ED4A2-DED6-487D-8716-1A72603CAADE}" type="slidenum">
              <a:rPr lang="en-US" smtClean="0"/>
              <a:pPr eaLnBrk="1" hangingPunct="1"/>
              <a:t>124</a:t>
            </a:fld>
            <a:endParaRPr lang="en-US" smtClean="0"/>
          </a:p>
        </p:txBody>
      </p:sp>
      <p:sp>
        <p:nvSpPr>
          <p:cNvPr id="1280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dirty="0" smtClean="0"/>
              <a:t>Multiple 802.11b Access Points</a:t>
            </a:r>
          </a:p>
        </p:txBody>
      </p:sp>
      <p:sp>
        <p:nvSpPr>
          <p:cNvPr id="129027" name="Rectangle 3"/>
          <p:cNvSpPr>
            <a:spLocks noGrp="1" noChangeArrowheads="1"/>
          </p:cNvSpPr>
          <p:nvPr>
            <p:ph idx="1"/>
          </p:nvPr>
        </p:nvSpPr>
        <p:spPr/>
        <p:txBody>
          <a:bodyPr/>
          <a:lstStyle/>
          <a:p>
            <a:pPr eaLnBrk="1" hangingPunct="1"/>
            <a:r>
              <a:rPr lang="en-US" smtClean="0"/>
              <a:t>One way to solve the overloaded AP problem is to add another AP</a:t>
            </a:r>
          </a:p>
          <a:p>
            <a:pPr eaLnBrk="1" hangingPunct="1"/>
            <a:r>
              <a:rPr lang="en-US" smtClean="0"/>
              <a:t>This one must also be connected via an Ethernet cable to the same physical LAN</a:t>
            </a:r>
          </a:p>
          <a:p>
            <a:pPr eaLnBrk="1" hangingPunct="1"/>
            <a:r>
              <a:rPr lang="en-US" smtClean="0"/>
              <a:t>This will increase the total available throughput if each AP is set to a noninterferring channel</a:t>
            </a:r>
          </a:p>
          <a:p>
            <a:pPr eaLnBrk="1" hangingPunct="1"/>
            <a:r>
              <a:rPr lang="en-US" smtClean="0"/>
              <a:t>Such as</a:t>
            </a:r>
          </a:p>
        </p:txBody>
      </p:sp>
      <p:sp>
        <p:nvSpPr>
          <p:cNvPr id="129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6F2E36-49BE-4964-9077-47AA6C16E927}" type="slidenum">
              <a:rPr lang="en-US" smtClean="0"/>
              <a:pPr eaLnBrk="1" hangingPunct="1"/>
              <a:t>125</a:t>
            </a:fld>
            <a:endParaRPr lang="en-US" smtClean="0"/>
          </a:p>
        </p:txBody>
      </p:sp>
      <p:sp>
        <p:nvSpPr>
          <p:cNvPr id="1290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title"/>
          </p:nvPr>
        </p:nvSpPr>
        <p:spPr/>
        <p:txBody>
          <a:bodyPr/>
          <a:lstStyle/>
          <a:p>
            <a:pPr eaLnBrk="1" hangingPunct="1"/>
            <a:r>
              <a:rPr lang="en-US" dirty="0" smtClean="0"/>
              <a:t>Multiple 802.11b Access Points</a:t>
            </a:r>
          </a:p>
        </p:txBody>
      </p:sp>
      <p:pic>
        <p:nvPicPr>
          <p:cNvPr id="130051" name="Picture 4" descr="MultipleAccessPoi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7525" y="1600200"/>
            <a:ext cx="5568950" cy="4525963"/>
          </a:xfrm>
        </p:spPr>
      </p:pic>
      <p:sp>
        <p:nvSpPr>
          <p:cNvPr id="130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276326-DC68-43A1-8DA6-CF77AB950BD1}" type="slidenum">
              <a:rPr lang="en-US" smtClean="0"/>
              <a:pPr eaLnBrk="1" hangingPunct="1"/>
              <a:t>126</a:t>
            </a:fld>
            <a:endParaRPr lang="en-US" smtClean="0"/>
          </a:p>
        </p:txBody>
      </p:sp>
      <p:sp>
        <p:nvSpPr>
          <p:cNvPr id="1300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dirty="0" smtClean="0"/>
              <a:t>Expand the Coverage Area</a:t>
            </a:r>
          </a:p>
        </p:txBody>
      </p:sp>
      <p:sp>
        <p:nvSpPr>
          <p:cNvPr id="131075" name="Rectangle 3"/>
          <p:cNvSpPr>
            <a:spLocks noGrp="1" noChangeArrowheads="1"/>
          </p:cNvSpPr>
          <p:nvPr>
            <p:ph idx="1"/>
          </p:nvPr>
        </p:nvSpPr>
        <p:spPr/>
        <p:txBody>
          <a:bodyPr/>
          <a:lstStyle/>
          <a:p>
            <a:pPr eaLnBrk="1" hangingPunct="1"/>
            <a:r>
              <a:rPr lang="en-US" smtClean="0"/>
              <a:t>Multiple access points can also be used to expand the coverage area</a:t>
            </a:r>
          </a:p>
          <a:p>
            <a:pPr eaLnBrk="1" hangingPunct="1"/>
            <a:r>
              <a:rPr lang="en-US" smtClean="0"/>
              <a:t>This is done by using the three available non-overlapping channels in a pattern such as this</a:t>
            </a:r>
          </a:p>
        </p:txBody>
      </p:sp>
      <p:sp>
        <p:nvSpPr>
          <p:cNvPr id="131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05A177-76D1-49C5-84BF-7EA2AA026DD6}" type="slidenum">
              <a:rPr lang="en-US" smtClean="0"/>
              <a:pPr eaLnBrk="1" hangingPunct="1"/>
              <a:t>127</a:t>
            </a:fld>
            <a:endParaRPr lang="en-US" smtClean="0"/>
          </a:p>
        </p:txBody>
      </p:sp>
      <p:sp>
        <p:nvSpPr>
          <p:cNvPr id="1310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title"/>
          </p:nvPr>
        </p:nvSpPr>
        <p:spPr/>
        <p:txBody>
          <a:bodyPr/>
          <a:lstStyle/>
          <a:p>
            <a:pPr eaLnBrk="1" hangingPunct="1"/>
            <a:r>
              <a:rPr lang="en-US" dirty="0" smtClean="0"/>
              <a:t>Multiple 802.11b Access Points</a:t>
            </a:r>
          </a:p>
        </p:txBody>
      </p:sp>
      <p:pic>
        <p:nvPicPr>
          <p:cNvPr id="132099" name="Picture 8" descr="MultipleAccessPointsOverl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3563" y="1289050"/>
            <a:ext cx="5426075" cy="4832350"/>
          </a:xfrm>
        </p:spPr>
      </p:pic>
      <p:sp>
        <p:nvSpPr>
          <p:cNvPr id="132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C8A053-4305-45BB-8753-0C68E4432369}" type="slidenum">
              <a:rPr lang="en-US" smtClean="0"/>
              <a:pPr eaLnBrk="1" hangingPunct="1"/>
              <a:t>128</a:t>
            </a:fld>
            <a:endParaRPr lang="en-US" smtClean="0"/>
          </a:p>
        </p:txBody>
      </p:sp>
      <p:sp>
        <p:nvSpPr>
          <p:cNvPr id="1321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dirty="0" smtClean="0"/>
              <a:t>802.11b Power Management</a:t>
            </a:r>
          </a:p>
        </p:txBody>
      </p:sp>
      <p:sp>
        <p:nvSpPr>
          <p:cNvPr id="133123" name="Rectangle 3"/>
          <p:cNvSpPr>
            <a:spLocks noGrp="1" noChangeArrowheads="1"/>
          </p:cNvSpPr>
          <p:nvPr>
            <p:ph idx="1"/>
          </p:nvPr>
        </p:nvSpPr>
        <p:spPr/>
        <p:txBody>
          <a:bodyPr/>
          <a:lstStyle/>
          <a:p>
            <a:pPr eaLnBrk="1" hangingPunct="1"/>
            <a:r>
              <a:rPr lang="en-US" smtClean="0"/>
              <a:t>In a wireless network the NIC or device may decide to power down to save on battery power</a:t>
            </a:r>
          </a:p>
          <a:p>
            <a:pPr eaLnBrk="1" hangingPunct="1"/>
            <a:r>
              <a:rPr lang="en-US" smtClean="0"/>
              <a:t>This is not the entire device, just the transceiver</a:t>
            </a:r>
          </a:p>
          <a:p>
            <a:pPr eaLnBrk="1" hangingPunct="1"/>
            <a:r>
              <a:rPr lang="en-US" smtClean="0"/>
              <a:t>This is PS or power saving mode</a:t>
            </a:r>
          </a:p>
          <a:p>
            <a:pPr eaLnBrk="1" hangingPunct="1"/>
            <a:r>
              <a:rPr lang="en-US" smtClean="0"/>
              <a:t>This mode requires that the AP know when a device is in power saving mode</a:t>
            </a:r>
          </a:p>
        </p:txBody>
      </p:sp>
      <p:sp>
        <p:nvSpPr>
          <p:cNvPr id="133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43E51F-172E-4B34-B23C-E4CD4A1AC135}" type="slidenum">
              <a:rPr lang="en-US" smtClean="0"/>
              <a:pPr eaLnBrk="1" hangingPunct="1"/>
              <a:t>129</a:t>
            </a:fld>
            <a:endParaRPr lang="en-US" smtClean="0"/>
          </a:p>
        </p:txBody>
      </p:sp>
      <p:sp>
        <p:nvSpPr>
          <p:cNvPr id="1331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Standards</a:t>
            </a:r>
          </a:p>
        </p:txBody>
      </p:sp>
      <p:sp>
        <p:nvSpPr>
          <p:cNvPr id="14339" name="Content Placeholder 2"/>
          <p:cNvSpPr>
            <a:spLocks noGrp="1"/>
          </p:cNvSpPr>
          <p:nvPr>
            <p:ph idx="1"/>
          </p:nvPr>
        </p:nvSpPr>
        <p:spPr/>
        <p:txBody>
          <a:bodyPr/>
          <a:lstStyle/>
          <a:p>
            <a:endParaRPr lang="en-US" smtClean="0"/>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ECDF01-4610-46C3-8B76-BD82ECEBE4D1}" type="slidenum">
              <a:rPr lang="en-US" smtClean="0"/>
              <a:pPr eaLnBrk="1" hangingPunct="1"/>
              <a:t>13</a:t>
            </a:fld>
            <a:endParaRPr lang="en-US" smtClean="0"/>
          </a:p>
        </p:txBody>
      </p:sp>
      <p:pic>
        <p:nvPicPr>
          <p:cNvPr id="14342" name="Picture 2"/>
          <p:cNvPicPr>
            <a:picLocks noChangeAspect="1" noChangeArrowheads="1"/>
          </p:cNvPicPr>
          <p:nvPr/>
        </p:nvPicPr>
        <p:blipFill>
          <a:blip r:embed="rId2">
            <a:extLst>
              <a:ext uri="{28A0092B-C50C-407E-A947-70E740481C1C}">
                <a14:useLocalDpi xmlns:a14="http://schemas.microsoft.com/office/drawing/2010/main" val="0"/>
              </a:ext>
            </a:extLst>
          </a:blip>
          <a:srcRect l="22951" t="23889" r="21548"/>
          <a:stretch>
            <a:fillRect/>
          </a:stretch>
        </p:blipFill>
        <p:spPr bwMode="auto">
          <a:xfrm>
            <a:off x="1663700" y="1646238"/>
            <a:ext cx="58197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dirty="0" smtClean="0"/>
              <a:t>802.11b Power Management</a:t>
            </a:r>
          </a:p>
        </p:txBody>
      </p:sp>
      <p:sp>
        <p:nvSpPr>
          <p:cNvPr id="134147" name="Content Placeholder 2"/>
          <p:cNvSpPr>
            <a:spLocks noGrp="1"/>
          </p:cNvSpPr>
          <p:nvPr>
            <p:ph idx="1"/>
          </p:nvPr>
        </p:nvSpPr>
        <p:spPr/>
        <p:txBody>
          <a:bodyPr/>
          <a:lstStyle/>
          <a:p>
            <a:pPr eaLnBrk="1" hangingPunct="1"/>
            <a:r>
              <a:rPr lang="en-US" smtClean="0"/>
              <a:t>This is a normal function of an AP</a:t>
            </a:r>
          </a:p>
          <a:p>
            <a:pPr eaLnBrk="1" hangingPunct="1"/>
            <a:r>
              <a:rPr lang="en-US" smtClean="0"/>
              <a:t>When a station is in PS mode the AP buffers the information for the station</a:t>
            </a:r>
          </a:p>
          <a:p>
            <a:pPr eaLnBrk="1" hangingPunct="1"/>
            <a:r>
              <a:rPr lang="en-US" smtClean="0"/>
              <a:t>The AP periodically sends a list to all stations stating which ones have information waiting</a:t>
            </a:r>
          </a:p>
          <a:p>
            <a:pPr eaLnBrk="1" hangingPunct="1"/>
            <a:r>
              <a:rPr lang="en-US" smtClean="0"/>
              <a:t>This is called the TIM – Traffic Indication Map</a:t>
            </a:r>
          </a:p>
        </p:txBody>
      </p:sp>
      <p:sp>
        <p:nvSpPr>
          <p:cNvPr id="134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4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01013B-5D12-4773-A85A-E102408FC18E}" type="slidenum">
              <a:rPr lang="en-US" smtClean="0"/>
              <a:pPr eaLnBrk="1" hangingPunct="1"/>
              <a:t>130</a:t>
            </a:fld>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dirty="0" smtClean="0"/>
              <a:t>802.11b Power Management</a:t>
            </a:r>
          </a:p>
        </p:txBody>
      </p:sp>
      <p:sp>
        <p:nvSpPr>
          <p:cNvPr id="135171" name="Rectangle 3"/>
          <p:cNvSpPr>
            <a:spLocks noGrp="1" noChangeArrowheads="1"/>
          </p:cNvSpPr>
          <p:nvPr>
            <p:ph idx="1"/>
          </p:nvPr>
        </p:nvSpPr>
        <p:spPr/>
        <p:txBody>
          <a:bodyPr/>
          <a:lstStyle/>
          <a:p>
            <a:pPr eaLnBrk="1" hangingPunct="1"/>
            <a:r>
              <a:rPr lang="en-US" smtClean="0"/>
              <a:t>The TIM is transmitted with every beacon</a:t>
            </a:r>
          </a:p>
          <a:p>
            <a:pPr eaLnBrk="1" hangingPunct="1"/>
            <a:r>
              <a:rPr lang="en-US" smtClean="0"/>
              <a:t>If not in power saving mode, the NIC is in CAM or Constantly Aware Mode</a:t>
            </a:r>
          </a:p>
        </p:txBody>
      </p:sp>
      <p:sp>
        <p:nvSpPr>
          <p:cNvPr id="135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DF8DD1-4591-435A-B9A3-E30BC50905A8}" type="slidenum">
              <a:rPr lang="en-US" smtClean="0"/>
              <a:pPr eaLnBrk="1" hangingPunct="1"/>
              <a:t>131</a:t>
            </a:fld>
            <a:endParaRPr lang="en-US" smtClean="0"/>
          </a:p>
        </p:txBody>
      </p:sp>
      <p:sp>
        <p:nvSpPr>
          <p:cNvPr id="1351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smtClean="0"/>
              <a:t>802.11g</a:t>
            </a:r>
          </a:p>
        </p:txBody>
      </p:sp>
      <p:sp>
        <p:nvSpPr>
          <p:cNvPr id="136195" name="Content Placeholder 2"/>
          <p:cNvSpPr>
            <a:spLocks noGrp="1"/>
          </p:cNvSpPr>
          <p:nvPr>
            <p:ph idx="1"/>
          </p:nvPr>
        </p:nvSpPr>
        <p:spPr/>
        <p:txBody>
          <a:bodyPr/>
          <a:lstStyle/>
          <a:p>
            <a:pPr eaLnBrk="1" hangingPunct="1"/>
            <a:r>
              <a:rPr lang="en-US" smtClean="0"/>
              <a:t>The basic characteristics of 802.11g are</a:t>
            </a:r>
          </a:p>
          <a:p>
            <a:pPr lvl="1" eaLnBrk="1" hangingPunct="1"/>
            <a:r>
              <a:rPr lang="en-US" smtClean="0"/>
              <a:t>Band</a:t>
            </a:r>
          </a:p>
          <a:p>
            <a:pPr lvl="2" eaLnBrk="1" hangingPunct="1"/>
            <a:r>
              <a:rPr lang="en-US" smtClean="0"/>
              <a:t>ISM</a:t>
            </a:r>
          </a:p>
          <a:p>
            <a:pPr lvl="1" eaLnBrk="1" hangingPunct="1"/>
            <a:r>
              <a:rPr lang="en-US" smtClean="0"/>
              <a:t>Frequency</a:t>
            </a:r>
          </a:p>
          <a:p>
            <a:pPr lvl="2" eaLnBrk="1" hangingPunct="1"/>
            <a:r>
              <a:rPr lang="en-US" smtClean="0"/>
              <a:t>2.4 GHz</a:t>
            </a:r>
          </a:p>
          <a:p>
            <a:pPr lvl="1" eaLnBrk="1" hangingPunct="1"/>
            <a:r>
              <a:rPr lang="en-US" smtClean="0"/>
              <a:t>Data Rate</a:t>
            </a:r>
          </a:p>
          <a:p>
            <a:pPr lvl="2" eaLnBrk="1" hangingPunct="1"/>
            <a:r>
              <a:rPr lang="en-US" smtClean="0"/>
              <a:t>54 Mbps</a:t>
            </a:r>
          </a:p>
        </p:txBody>
      </p:sp>
      <p:sp>
        <p:nvSpPr>
          <p:cNvPr id="136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6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AB8F50-CEB4-4E17-A5E1-3AA6894CF7B1}" type="slidenum">
              <a:rPr lang="en-US" smtClean="0"/>
              <a:pPr eaLnBrk="1" hangingPunct="1"/>
              <a:t>132</a:t>
            </a:fld>
            <a:endParaRPr lang="en-US"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dirty="0" smtClean="0"/>
              <a:t>802.11g</a:t>
            </a:r>
          </a:p>
        </p:txBody>
      </p:sp>
      <p:sp>
        <p:nvSpPr>
          <p:cNvPr id="137219" name="Rectangle 3"/>
          <p:cNvSpPr>
            <a:spLocks noGrp="1" noChangeArrowheads="1"/>
          </p:cNvSpPr>
          <p:nvPr>
            <p:ph idx="1"/>
          </p:nvPr>
        </p:nvSpPr>
        <p:spPr/>
        <p:txBody>
          <a:bodyPr/>
          <a:lstStyle/>
          <a:p>
            <a:pPr eaLnBrk="1" hangingPunct="1"/>
            <a:r>
              <a:rPr lang="en-US" smtClean="0"/>
              <a:t>Approved on 12 June 2003, 802.11g is in the 2.4 GHz band</a:t>
            </a:r>
          </a:p>
          <a:p>
            <a:pPr eaLnBrk="1" hangingPunct="1"/>
            <a:r>
              <a:rPr lang="en-US" smtClean="0"/>
              <a:t>It is designed to be a higher bandwidth - 54Mbs - successor to the popular 802.11b standard</a:t>
            </a:r>
          </a:p>
          <a:p>
            <a:pPr eaLnBrk="1" hangingPunct="1"/>
            <a:r>
              <a:rPr lang="en-US" smtClean="0"/>
              <a:t>It also specifies three available radio channels</a:t>
            </a:r>
          </a:p>
        </p:txBody>
      </p:sp>
      <p:sp>
        <p:nvSpPr>
          <p:cNvPr id="137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55A872-44B5-4F5E-8660-DF2BEDF2F980}" type="slidenum">
              <a:rPr lang="en-US" smtClean="0"/>
              <a:pPr eaLnBrk="1" hangingPunct="1"/>
              <a:t>133</a:t>
            </a:fld>
            <a:endParaRPr lang="en-US" smtClean="0"/>
          </a:p>
        </p:txBody>
      </p:sp>
      <p:sp>
        <p:nvSpPr>
          <p:cNvPr id="1372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dirty="0" smtClean="0"/>
              <a:t>802.11g</a:t>
            </a:r>
          </a:p>
        </p:txBody>
      </p:sp>
      <p:sp>
        <p:nvSpPr>
          <p:cNvPr id="138243" name="Content Placeholder 2"/>
          <p:cNvSpPr>
            <a:spLocks noGrp="1"/>
          </p:cNvSpPr>
          <p:nvPr>
            <p:ph idx="1"/>
          </p:nvPr>
        </p:nvSpPr>
        <p:spPr/>
        <p:txBody>
          <a:bodyPr/>
          <a:lstStyle/>
          <a:p>
            <a:pPr eaLnBrk="1" hangingPunct="1"/>
            <a:r>
              <a:rPr lang="en-US" smtClean="0"/>
              <a:t>802.11g uses the same OFDM modulation as 802.11a but, for backward compatibility, it also supports Barker Code and CCK modulation to support b clients</a:t>
            </a:r>
          </a:p>
          <a:p>
            <a:pPr eaLnBrk="1" hangingPunct="1"/>
            <a:r>
              <a:rPr lang="en-US" smtClean="0"/>
              <a:t>As an option PBCC modulation can be included to support 22 and 33 Mbps</a:t>
            </a:r>
          </a:p>
        </p:txBody>
      </p:sp>
      <p:sp>
        <p:nvSpPr>
          <p:cNvPr id="138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8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75BFB9-CF88-420B-A3A7-13640E314747}" type="slidenum">
              <a:rPr lang="en-US" smtClean="0"/>
              <a:pPr eaLnBrk="1" hangingPunct="1"/>
              <a:t>134</a:t>
            </a:fld>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dirty="0" smtClean="0"/>
              <a:t>802.11g Details</a:t>
            </a:r>
          </a:p>
        </p:txBody>
      </p:sp>
      <p:sp>
        <p:nvSpPr>
          <p:cNvPr id="139267" name="Content Placeholder 2"/>
          <p:cNvSpPr>
            <a:spLocks noGrp="1"/>
          </p:cNvSpPr>
          <p:nvPr>
            <p:ph idx="1"/>
          </p:nvPr>
        </p:nvSpPr>
        <p:spPr/>
        <p:txBody>
          <a:bodyPr/>
          <a:lstStyle/>
          <a:p>
            <a:pPr eaLnBrk="1" hangingPunct="1">
              <a:lnSpc>
                <a:spcPct val="90000"/>
              </a:lnSpc>
            </a:pPr>
            <a:r>
              <a:rPr lang="en-US" smtClean="0"/>
              <a:t>There are four main reasons to use 802.11g instead of 802.11a</a:t>
            </a:r>
          </a:p>
          <a:p>
            <a:pPr lvl="1" eaLnBrk="1" hangingPunct="1">
              <a:lnSpc>
                <a:spcPct val="90000"/>
              </a:lnSpc>
            </a:pPr>
            <a:r>
              <a:rPr lang="en-US" smtClean="0"/>
              <a:t>Lower power consumption</a:t>
            </a:r>
          </a:p>
          <a:p>
            <a:pPr lvl="1" eaLnBrk="1" hangingPunct="1">
              <a:lnSpc>
                <a:spcPct val="90000"/>
              </a:lnSpc>
            </a:pPr>
            <a:r>
              <a:rPr lang="en-US" smtClean="0"/>
              <a:t>Longer range</a:t>
            </a:r>
          </a:p>
          <a:p>
            <a:pPr lvl="1" eaLnBrk="1" hangingPunct="1"/>
            <a:r>
              <a:rPr lang="en-US" smtClean="0"/>
              <a:t>Cost advantages because lower-frequency devices are cheaper to manufacture</a:t>
            </a:r>
          </a:p>
          <a:p>
            <a:pPr lvl="1" eaLnBrk="1" hangingPunct="1"/>
            <a:r>
              <a:rPr lang="en-US" smtClean="0"/>
              <a:t>Being backward-compatible with 802.11b, users with that type of card will still be able to access a 802.11g network</a:t>
            </a:r>
          </a:p>
        </p:txBody>
      </p:sp>
      <p:sp>
        <p:nvSpPr>
          <p:cNvPr id="139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39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D56215-018A-4237-9F8A-D53B2B7DF7AD}" type="slidenum">
              <a:rPr lang="en-US" smtClean="0"/>
              <a:pPr eaLnBrk="1" hangingPunct="1"/>
              <a:t>135</a:t>
            </a:fld>
            <a:endParaRPr 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dirty="0" smtClean="0"/>
              <a:t>802.11g Details</a:t>
            </a:r>
          </a:p>
        </p:txBody>
      </p:sp>
      <p:sp>
        <p:nvSpPr>
          <p:cNvPr id="140291" name="Rectangle 3"/>
          <p:cNvSpPr>
            <a:spLocks noGrp="1" noChangeArrowheads="1"/>
          </p:cNvSpPr>
          <p:nvPr>
            <p:ph idx="1"/>
          </p:nvPr>
        </p:nvSpPr>
        <p:spPr/>
        <p:txBody>
          <a:bodyPr/>
          <a:lstStyle/>
          <a:p>
            <a:pPr eaLnBrk="1" hangingPunct="1"/>
            <a:r>
              <a:rPr lang="en-US" smtClean="0"/>
              <a:t>Mixing of 802.11b and 802.11g in the same network space is problematic</a:t>
            </a:r>
          </a:p>
          <a:p>
            <a:pPr eaLnBrk="1" hangingPunct="1"/>
            <a:r>
              <a:rPr lang="en-US" smtClean="0"/>
              <a:t>An 802.11b user on the network requires the 802.11g access point to switch to protected mode</a:t>
            </a:r>
          </a:p>
          <a:p>
            <a:pPr eaLnBrk="1" hangingPunct="1"/>
            <a:r>
              <a:rPr lang="en-US" smtClean="0"/>
              <a:t>In this mode a CTS or an RTS/CTS exchange must be used during transmission so the 802.11b devices can see and avoid the 802.11g traffic</a:t>
            </a:r>
          </a:p>
        </p:txBody>
      </p:sp>
      <p:sp>
        <p:nvSpPr>
          <p:cNvPr id="140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CD6233-16F8-41AC-904A-5447543C4808}" type="slidenum">
              <a:rPr lang="en-US" smtClean="0"/>
              <a:pPr eaLnBrk="1" hangingPunct="1"/>
              <a:t>136</a:t>
            </a:fld>
            <a:endParaRPr lang="en-US" smtClean="0"/>
          </a:p>
        </p:txBody>
      </p:sp>
      <p:sp>
        <p:nvSpPr>
          <p:cNvPr id="1402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dirty="0" smtClean="0"/>
              <a:t>802.11g Details</a:t>
            </a:r>
          </a:p>
        </p:txBody>
      </p:sp>
      <p:sp>
        <p:nvSpPr>
          <p:cNvPr id="141315" name="Rectangle 3"/>
          <p:cNvSpPr>
            <a:spLocks noGrp="1" noChangeArrowheads="1"/>
          </p:cNvSpPr>
          <p:nvPr>
            <p:ph idx="1"/>
          </p:nvPr>
        </p:nvSpPr>
        <p:spPr/>
        <p:txBody>
          <a:bodyPr/>
          <a:lstStyle/>
          <a:p>
            <a:pPr eaLnBrk="1" hangingPunct="1"/>
            <a:r>
              <a:rPr lang="en-US" smtClean="0"/>
              <a:t>More overhead and lower throughput are the result for all users, 802.11b and 802.11g</a:t>
            </a:r>
          </a:p>
          <a:p>
            <a:pPr eaLnBrk="1" hangingPunct="1"/>
            <a:r>
              <a:rPr lang="en-US" smtClean="0"/>
              <a:t>Instead of the expected 23 Mbps, throughput falls to around 14 Mbps when using CTS and 12 Mbps when using RTS/CTS according to chip maker Atheros</a:t>
            </a:r>
          </a:p>
        </p:txBody>
      </p:sp>
      <p:sp>
        <p:nvSpPr>
          <p:cNvPr id="141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EE47A1-DAE4-41B7-98B8-6509961AA111}" type="slidenum">
              <a:rPr lang="en-US" smtClean="0"/>
              <a:pPr eaLnBrk="1" hangingPunct="1"/>
              <a:t>137</a:t>
            </a:fld>
            <a:endParaRPr lang="en-US" smtClean="0"/>
          </a:p>
        </p:txBody>
      </p:sp>
      <p:sp>
        <p:nvSpPr>
          <p:cNvPr id="1413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US" dirty="0" smtClean="0"/>
              <a:t>802.11g Details</a:t>
            </a:r>
          </a:p>
        </p:txBody>
      </p:sp>
      <p:sp>
        <p:nvSpPr>
          <p:cNvPr id="142339" name="Content Placeholder 2"/>
          <p:cNvSpPr>
            <a:spLocks noGrp="1"/>
          </p:cNvSpPr>
          <p:nvPr>
            <p:ph idx="1"/>
          </p:nvPr>
        </p:nvSpPr>
        <p:spPr/>
        <p:txBody>
          <a:bodyPr/>
          <a:lstStyle/>
          <a:p>
            <a:pPr eaLnBrk="1" hangingPunct="1"/>
            <a:r>
              <a:rPr lang="en-US" smtClean="0"/>
              <a:t>This reduced throughput occurs whenever the first 802.11b device associates with the 802.11g access point</a:t>
            </a:r>
          </a:p>
          <a:p>
            <a:pPr eaLnBrk="1" hangingPunct="1"/>
            <a:r>
              <a:rPr lang="en-US" smtClean="0"/>
              <a:t>It does not have to be sending data, just be associated</a:t>
            </a:r>
          </a:p>
        </p:txBody>
      </p:sp>
      <p:sp>
        <p:nvSpPr>
          <p:cNvPr id="142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42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FA76E8-63C7-4E4E-ADEE-04291B60FE3D}" type="slidenum">
              <a:rPr lang="en-US" smtClean="0"/>
              <a:pPr eaLnBrk="1" hangingPunct="1"/>
              <a:t>138</a:t>
            </a:fld>
            <a:endParaRPr lang="en-US"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dirty="0" smtClean="0"/>
              <a:t>802.11g Data Rates</a:t>
            </a:r>
          </a:p>
        </p:txBody>
      </p:sp>
      <p:sp>
        <p:nvSpPr>
          <p:cNvPr id="143363" name="Rectangle 3"/>
          <p:cNvSpPr>
            <a:spLocks noGrp="1" noChangeArrowheads="1"/>
          </p:cNvSpPr>
          <p:nvPr>
            <p:ph idx="1"/>
          </p:nvPr>
        </p:nvSpPr>
        <p:spPr/>
        <p:txBody>
          <a:bodyPr/>
          <a:lstStyle/>
          <a:p>
            <a:pPr eaLnBrk="1" hangingPunct="1"/>
            <a:r>
              <a:rPr lang="en-US" smtClean="0"/>
              <a:t>Devices used in 802.11g wireless networks also use DRS</a:t>
            </a:r>
          </a:p>
          <a:p>
            <a:pPr eaLnBrk="1" hangingPunct="1"/>
            <a:r>
              <a:rPr lang="en-US" smtClean="0"/>
              <a:t>The available speeds are</a:t>
            </a:r>
          </a:p>
          <a:p>
            <a:pPr lvl="1" eaLnBrk="1" hangingPunct="1"/>
            <a:r>
              <a:rPr lang="en-US" smtClean="0"/>
              <a:t>54 Mbps</a:t>
            </a:r>
          </a:p>
          <a:p>
            <a:pPr lvl="1" eaLnBrk="1" hangingPunct="1"/>
            <a:r>
              <a:rPr lang="en-US" smtClean="0"/>
              <a:t>48 Mbps</a:t>
            </a:r>
          </a:p>
          <a:p>
            <a:pPr lvl="1" eaLnBrk="1" hangingPunct="1"/>
            <a:r>
              <a:rPr lang="en-US" smtClean="0"/>
              <a:t>36 Mbps</a:t>
            </a:r>
          </a:p>
          <a:p>
            <a:pPr lvl="1" eaLnBrk="1" hangingPunct="1"/>
            <a:r>
              <a:rPr lang="en-US" smtClean="0"/>
              <a:t>24 Mbps</a:t>
            </a:r>
          </a:p>
          <a:p>
            <a:pPr lvl="1" eaLnBrk="1" hangingPunct="1"/>
            <a:r>
              <a:rPr lang="en-US" smtClean="0"/>
              <a:t>18 Mbps</a:t>
            </a:r>
          </a:p>
          <a:p>
            <a:pPr lvl="1" eaLnBrk="1" hangingPunct="1"/>
            <a:r>
              <a:rPr lang="en-US" smtClean="0"/>
              <a:t>12 Mbps</a:t>
            </a:r>
          </a:p>
        </p:txBody>
      </p:sp>
      <p:sp>
        <p:nvSpPr>
          <p:cNvPr id="143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8994BC-95CD-44A7-B30C-2DEEDE3A03D7}" type="slidenum">
              <a:rPr lang="en-US" smtClean="0"/>
              <a:pPr eaLnBrk="1" hangingPunct="1"/>
              <a:t>139</a:t>
            </a:fld>
            <a:endParaRPr lang="en-US" smtClean="0"/>
          </a:p>
        </p:txBody>
      </p:sp>
      <p:sp>
        <p:nvSpPr>
          <p:cNvPr id="1433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System Standards</a:t>
            </a:r>
          </a:p>
        </p:txBody>
      </p:sp>
      <p:sp>
        <p:nvSpPr>
          <p:cNvPr id="15363" name="Content Placeholder 2"/>
          <p:cNvSpPr>
            <a:spLocks noGrp="1"/>
          </p:cNvSpPr>
          <p:nvPr>
            <p:ph idx="1"/>
          </p:nvPr>
        </p:nvSpPr>
        <p:spPr/>
        <p:txBody>
          <a:bodyPr/>
          <a:lstStyle/>
          <a:p>
            <a:r>
              <a:rPr lang="en-US" smtClean="0"/>
              <a:t>Let’s look more closely at the standards that define a complete system</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1FAE97-2700-49CD-9735-CF92EE98E5CE}" type="slidenum">
              <a:rPr lang="en-US" smtClean="0"/>
              <a:pPr eaLnBrk="1" hangingPunct="1"/>
              <a:t>14</a:t>
            </a:fld>
            <a:endParaRPr lang="en-US" smtClean="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dirty="0" smtClean="0"/>
              <a:t>802.11g Data Rates</a:t>
            </a:r>
          </a:p>
        </p:txBody>
      </p:sp>
      <p:sp>
        <p:nvSpPr>
          <p:cNvPr id="144387" name="Content Placeholder 2"/>
          <p:cNvSpPr>
            <a:spLocks noGrp="1"/>
          </p:cNvSpPr>
          <p:nvPr>
            <p:ph idx="1"/>
          </p:nvPr>
        </p:nvSpPr>
        <p:spPr/>
        <p:txBody>
          <a:bodyPr/>
          <a:lstStyle/>
          <a:p>
            <a:pPr lvl="1" eaLnBrk="1" hangingPunct="1"/>
            <a:r>
              <a:rPr lang="en-US" smtClean="0"/>
              <a:t>9 Mbps</a:t>
            </a:r>
          </a:p>
          <a:p>
            <a:pPr lvl="1" eaLnBrk="1" hangingPunct="1"/>
            <a:r>
              <a:rPr lang="en-US" smtClean="0"/>
              <a:t>6 Mbps</a:t>
            </a:r>
          </a:p>
        </p:txBody>
      </p:sp>
      <p:sp>
        <p:nvSpPr>
          <p:cNvPr id="144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44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394518-0321-4F05-A03D-13C6AF808374}" type="slidenum">
              <a:rPr lang="en-US" smtClean="0"/>
              <a:pPr eaLnBrk="1" hangingPunct="1"/>
              <a:t>140</a:t>
            </a:fld>
            <a:endParaRPr lang="en-US"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dirty="0" smtClean="0"/>
              <a:t>802.11a</a:t>
            </a:r>
          </a:p>
        </p:txBody>
      </p:sp>
      <p:sp>
        <p:nvSpPr>
          <p:cNvPr id="145411" name="Rectangle 3"/>
          <p:cNvSpPr>
            <a:spLocks noGrp="1" noChangeArrowheads="1"/>
          </p:cNvSpPr>
          <p:nvPr>
            <p:ph idx="1"/>
          </p:nvPr>
        </p:nvSpPr>
        <p:spPr/>
        <p:txBody>
          <a:bodyPr/>
          <a:lstStyle/>
          <a:p>
            <a:pPr eaLnBrk="1" hangingPunct="1"/>
            <a:r>
              <a:rPr lang="en-US" smtClean="0"/>
              <a:t>The basic characteristics of 802.11a are</a:t>
            </a:r>
          </a:p>
          <a:p>
            <a:pPr lvl="1" eaLnBrk="1" hangingPunct="1"/>
            <a:r>
              <a:rPr lang="en-US" smtClean="0"/>
              <a:t>Band</a:t>
            </a:r>
          </a:p>
          <a:p>
            <a:pPr lvl="2" eaLnBrk="1" hangingPunct="1"/>
            <a:r>
              <a:rPr lang="en-US" smtClean="0"/>
              <a:t>UNII</a:t>
            </a:r>
          </a:p>
          <a:p>
            <a:pPr lvl="1" eaLnBrk="1" hangingPunct="1"/>
            <a:r>
              <a:rPr lang="en-US" smtClean="0"/>
              <a:t>Frequency</a:t>
            </a:r>
          </a:p>
          <a:p>
            <a:pPr lvl="2" eaLnBrk="1" hangingPunct="1"/>
            <a:r>
              <a:rPr lang="en-US" smtClean="0"/>
              <a:t>5 GHz</a:t>
            </a:r>
          </a:p>
          <a:p>
            <a:pPr lvl="1" eaLnBrk="1" hangingPunct="1"/>
            <a:r>
              <a:rPr lang="en-US" smtClean="0"/>
              <a:t>Data Rate</a:t>
            </a:r>
          </a:p>
          <a:p>
            <a:pPr lvl="2" eaLnBrk="1" hangingPunct="1"/>
            <a:r>
              <a:rPr lang="en-US" smtClean="0"/>
              <a:t>54 Mbps</a:t>
            </a:r>
          </a:p>
        </p:txBody>
      </p:sp>
      <p:sp>
        <p:nvSpPr>
          <p:cNvPr id="145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0D3CDB-4DFF-41E9-811E-8D202C5CAC40}" type="slidenum">
              <a:rPr lang="en-US" smtClean="0"/>
              <a:pPr eaLnBrk="1" hangingPunct="1"/>
              <a:t>141</a:t>
            </a:fld>
            <a:endParaRPr lang="en-US" smtClean="0"/>
          </a:p>
        </p:txBody>
      </p:sp>
      <p:sp>
        <p:nvSpPr>
          <p:cNvPr id="1454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dirty="0" smtClean="0"/>
              <a:t>802.11a</a:t>
            </a:r>
          </a:p>
        </p:txBody>
      </p:sp>
      <p:sp>
        <p:nvSpPr>
          <p:cNvPr id="146435" name="Rectangle 3"/>
          <p:cNvSpPr>
            <a:spLocks noGrp="1" noChangeArrowheads="1"/>
          </p:cNvSpPr>
          <p:nvPr>
            <p:ph idx="1"/>
          </p:nvPr>
        </p:nvSpPr>
        <p:spPr/>
        <p:txBody>
          <a:bodyPr/>
          <a:lstStyle/>
          <a:p>
            <a:pPr eaLnBrk="1" hangingPunct="1"/>
            <a:r>
              <a:rPr lang="en-US" smtClean="0"/>
              <a:t>802.11a is meant to be a high speed alternative to 802.11b, operating in the less congested 5 GHz frequency range</a:t>
            </a:r>
          </a:p>
          <a:p>
            <a:pPr eaLnBrk="1" hangingPunct="1"/>
            <a:r>
              <a:rPr lang="en-US" smtClean="0"/>
              <a:t>The 802.11a standard holds some appeal as it avoids the interference that is prevalent in the 2.4 GHz range by using 5 GHz</a:t>
            </a:r>
          </a:p>
        </p:txBody>
      </p:sp>
      <p:sp>
        <p:nvSpPr>
          <p:cNvPr id="146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227A44E-3AAF-4B5D-8F11-586FF8F3E7AB}" type="slidenum">
              <a:rPr lang="en-US" smtClean="0"/>
              <a:pPr eaLnBrk="1" hangingPunct="1"/>
              <a:t>142</a:t>
            </a:fld>
            <a:endParaRPr lang="en-US" smtClean="0"/>
          </a:p>
        </p:txBody>
      </p:sp>
      <p:sp>
        <p:nvSpPr>
          <p:cNvPr id="1464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eaLnBrk="1" hangingPunct="1"/>
            <a:r>
              <a:rPr lang="en-US" dirty="0" smtClean="0"/>
              <a:t>802.11a Details</a:t>
            </a:r>
          </a:p>
        </p:txBody>
      </p:sp>
      <p:sp>
        <p:nvSpPr>
          <p:cNvPr id="147459" name="Content Placeholder 2"/>
          <p:cNvSpPr>
            <a:spLocks noGrp="1"/>
          </p:cNvSpPr>
          <p:nvPr>
            <p:ph idx="1"/>
          </p:nvPr>
        </p:nvSpPr>
        <p:spPr/>
        <p:txBody>
          <a:bodyPr/>
          <a:lstStyle/>
          <a:p>
            <a:pPr eaLnBrk="1" hangingPunct="1"/>
            <a:r>
              <a:rPr lang="en-US" smtClean="0"/>
              <a:t>There is more bandwidth available in this frequency range</a:t>
            </a:r>
          </a:p>
          <a:p>
            <a:pPr eaLnBrk="1" hangingPunct="1"/>
            <a:r>
              <a:rPr lang="en-US" smtClean="0"/>
              <a:t>With more bandwidth in this range, the number of non overlapping channels is also higher than 802.11b at 21</a:t>
            </a:r>
          </a:p>
          <a:p>
            <a:pPr eaLnBrk="1" hangingPunct="1"/>
            <a:r>
              <a:rPr lang="en-US" smtClean="0"/>
              <a:t>But there is considerable disagreement over the effective range of the signal</a:t>
            </a:r>
          </a:p>
        </p:txBody>
      </p:sp>
      <p:sp>
        <p:nvSpPr>
          <p:cNvPr id="147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47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9F1773-0FEE-43A6-9B07-312C3118F930}" type="slidenum">
              <a:rPr lang="en-US" smtClean="0"/>
              <a:pPr eaLnBrk="1" hangingPunct="1"/>
              <a:t>143</a:t>
            </a:fld>
            <a:endParaRPr lang="en-US"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dirty="0" smtClean="0"/>
              <a:t>802.11a Details</a:t>
            </a:r>
          </a:p>
        </p:txBody>
      </p:sp>
      <p:sp>
        <p:nvSpPr>
          <p:cNvPr id="148483" name="Rectangle 3"/>
          <p:cNvSpPr>
            <a:spLocks noGrp="1" noChangeArrowheads="1"/>
          </p:cNvSpPr>
          <p:nvPr>
            <p:ph idx="1"/>
          </p:nvPr>
        </p:nvSpPr>
        <p:spPr/>
        <p:txBody>
          <a:bodyPr/>
          <a:lstStyle/>
          <a:p>
            <a:pPr eaLnBrk="1" hangingPunct="1"/>
            <a:r>
              <a:rPr lang="en-US" smtClean="0"/>
              <a:t>In one study the range was in the area of 60 feet at the fully rated speed of 54 Mbps</a:t>
            </a:r>
          </a:p>
          <a:p>
            <a:pPr eaLnBrk="1" hangingPunct="1"/>
            <a:r>
              <a:rPr lang="en-US" smtClean="0"/>
              <a:t>In another the range was measured as the same as 802.11b and 802.11g, but this was from a study by Atheros, who makes and sells 802.11a chipsets</a:t>
            </a:r>
          </a:p>
        </p:txBody>
      </p:sp>
      <p:sp>
        <p:nvSpPr>
          <p:cNvPr id="148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FE73940-77E0-45B7-9B46-72454D0D40BE}" type="slidenum">
              <a:rPr lang="en-US" smtClean="0"/>
              <a:pPr eaLnBrk="1" hangingPunct="1"/>
              <a:t>144</a:t>
            </a:fld>
            <a:endParaRPr lang="en-US" smtClean="0"/>
          </a:p>
        </p:txBody>
      </p:sp>
      <p:sp>
        <p:nvSpPr>
          <p:cNvPr id="1484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dirty="0" smtClean="0"/>
              <a:t>802.11a Details</a:t>
            </a:r>
          </a:p>
        </p:txBody>
      </p:sp>
      <p:sp>
        <p:nvSpPr>
          <p:cNvPr id="149507" name="Content Placeholder 2"/>
          <p:cNvSpPr>
            <a:spLocks noGrp="1"/>
          </p:cNvSpPr>
          <p:nvPr>
            <p:ph idx="1"/>
          </p:nvPr>
        </p:nvSpPr>
        <p:spPr/>
        <p:txBody>
          <a:bodyPr/>
          <a:lstStyle/>
          <a:p>
            <a:pPr eaLnBrk="1" hangingPunct="1"/>
            <a:r>
              <a:rPr lang="en-US" smtClean="0"/>
              <a:t>3Com reports the average path loss difference between 2.4 and 5.2 GHz as around 7 dB in open environments and 2 to 3 dB in a office with cubicles, with the OFDM modulation accounting for the difference</a:t>
            </a:r>
          </a:p>
          <a:p>
            <a:pPr eaLnBrk="1" hangingPunct="1"/>
            <a:r>
              <a:rPr lang="en-US" smtClean="0"/>
              <a:t>Cisco reports the ranges shown in the table below</a:t>
            </a:r>
          </a:p>
        </p:txBody>
      </p:sp>
      <p:sp>
        <p:nvSpPr>
          <p:cNvPr id="149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49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C44E35-E2B0-4CAE-B1CF-0BEDF1AB5EEA}" type="slidenum">
              <a:rPr lang="en-US" smtClean="0"/>
              <a:pPr eaLnBrk="1" hangingPunct="1"/>
              <a:t>145</a:t>
            </a:fld>
            <a:endParaRPr lang="en-US"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dirty="0" smtClean="0"/>
              <a:t>802.11a Range</a:t>
            </a:r>
          </a:p>
        </p:txBody>
      </p:sp>
      <p:graphicFrame>
        <p:nvGraphicFramePr>
          <p:cNvPr id="1324086" name="Group 54"/>
          <p:cNvGraphicFramePr>
            <a:graphicFrameLocks noGrp="1"/>
          </p:cNvGraphicFramePr>
          <p:nvPr>
            <p:ph type="tbl" idx="1"/>
          </p:nvPr>
        </p:nvGraphicFramePr>
        <p:xfrm>
          <a:off x="2590800" y="1182688"/>
          <a:ext cx="3895725" cy="5022850"/>
        </p:xfrm>
        <a:graphic>
          <a:graphicData uri="http://schemas.openxmlformats.org/drawingml/2006/table">
            <a:tbl>
              <a:tblPr/>
              <a:tblGrid>
                <a:gridCol w="1392238"/>
                <a:gridCol w="2503487"/>
              </a:tblGrid>
              <a:tr h="82285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Data Rate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Radius in Feet</a:t>
                      </a:r>
                      <a:br>
                        <a:rPr kumimoji="0" lang="en-US" sz="2400" b="0" i="0" u="none" strike="noStrike" cap="none" normalizeH="0" baseline="0" dirty="0" smtClean="0">
                          <a:ln>
                            <a:noFill/>
                          </a:ln>
                          <a:solidFill>
                            <a:schemeClr val="tx1"/>
                          </a:solidFill>
                          <a:effectLst/>
                          <a:latin typeface="Times New Roman" pitchFamily="18" charset="0"/>
                        </a:rPr>
                      </a:br>
                      <a:r>
                        <a:rPr kumimoji="0" lang="en-US" sz="2400" b="0" i="0" u="none" strike="noStrike" cap="none" normalizeH="0" baseline="0" dirty="0" smtClean="0">
                          <a:ln>
                            <a:noFill/>
                          </a:ln>
                          <a:solidFill>
                            <a:schemeClr val="tx1"/>
                          </a:solidFill>
                          <a:effectLst/>
                          <a:latin typeface="Times New Roman" pitchFamily="18" charset="0"/>
                        </a:rPr>
                        <a:t>From Access Point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8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54 Mbps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40 to 60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39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48</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70 to 90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1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36</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90 to 110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66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110 to 125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34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18</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125 to 135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39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135 to 150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4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9</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150 to 165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34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6</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165 to 300</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0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B7AD13-BF46-4B88-B8D7-8C916089A650}" type="slidenum">
              <a:rPr lang="en-US" smtClean="0"/>
              <a:pPr eaLnBrk="1" hangingPunct="1"/>
              <a:t>146</a:t>
            </a:fld>
            <a:endParaRPr lang="en-US" smtClean="0"/>
          </a:p>
        </p:txBody>
      </p:sp>
      <p:sp>
        <p:nvSpPr>
          <p:cNvPr id="150564" name="Footer Placeholder 3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dirty="0" smtClean="0"/>
              <a:t>802.11a Data Rates</a:t>
            </a:r>
          </a:p>
        </p:txBody>
      </p:sp>
      <p:sp>
        <p:nvSpPr>
          <p:cNvPr id="151555" name="Rectangle 3"/>
          <p:cNvSpPr>
            <a:spLocks noGrp="1" noChangeArrowheads="1"/>
          </p:cNvSpPr>
          <p:nvPr>
            <p:ph idx="1"/>
          </p:nvPr>
        </p:nvSpPr>
        <p:spPr/>
        <p:txBody>
          <a:bodyPr/>
          <a:lstStyle/>
          <a:p>
            <a:pPr eaLnBrk="1" hangingPunct="1"/>
            <a:r>
              <a:rPr lang="en-US" smtClean="0"/>
              <a:t>Devices used in 802.11a wireless networks, just like 802.11b networks, can adjust their speed using DRS</a:t>
            </a:r>
          </a:p>
          <a:p>
            <a:pPr eaLnBrk="1" hangingPunct="1"/>
            <a:r>
              <a:rPr lang="en-US" smtClean="0"/>
              <a:t>The available speeds are</a:t>
            </a:r>
          </a:p>
          <a:p>
            <a:pPr lvl="1" eaLnBrk="1" hangingPunct="1"/>
            <a:r>
              <a:rPr lang="en-US" smtClean="0"/>
              <a:t>54 Mbps</a:t>
            </a:r>
          </a:p>
          <a:p>
            <a:pPr lvl="1" eaLnBrk="1" hangingPunct="1"/>
            <a:r>
              <a:rPr lang="en-US" smtClean="0"/>
              <a:t>48 Mbps</a:t>
            </a:r>
          </a:p>
          <a:p>
            <a:pPr lvl="1" eaLnBrk="1" hangingPunct="1"/>
            <a:r>
              <a:rPr lang="en-US" smtClean="0"/>
              <a:t>36 Mbps</a:t>
            </a:r>
          </a:p>
          <a:p>
            <a:pPr lvl="1" eaLnBrk="1" hangingPunct="1"/>
            <a:r>
              <a:rPr lang="en-US" smtClean="0"/>
              <a:t>24 Mbps</a:t>
            </a:r>
          </a:p>
          <a:p>
            <a:pPr lvl="1" eaLnBrk="1" hangingPunct="1"/>
            <a:r>
              <a:rPr lang="en-US" smtClean="0"/>
              <a:t>18 Mbps</a:t>
            </a:r>
          </a:p>
        </p:txBody>
      </p:sp>
      <p:sp>
        <p:nvSpPr>
          <p:cNvPr id="151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BD7DC8-1582-4ACC-845E-0859123CE52C}" type="slidenum">
              <a:rPr lang="en-US" smtClean="0"/>
              <a:pPr eaLnBrk="1" hangingPunct="1"/>
              <a:t>147</a:t>
            </a:fld>
            <a:endParaRPr lang="en-US" smtClean="0"/>
          </a:p>
        </p:txBody>
      </p:sp>
      <p:sp>
        <p:nvSpPr>
          <p:cNvPr id="1515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dirty="0" smtClean="0"/>
              <a:t>802.11a Data Rates</a:t>
            </a:r>
          </a:p>
        </p:txBody>
      </p:sp>
      <p:sp>
        <p:nvSpPr>
          <p:cNvPr id="152579" name="Content Placeholder 2"/>
          <p:cNvSpPr>
            <a:spLocks noGrp="1"/>
          </p:cNvSpPr>
          <p:nvPr>
            <p:ph idx="1"/>
          </p:nvPr>
        </p:nvSpPr>
        <p:spPr/>
        <p:txBody>
          <a:bodyPr/>
          <a:lstStyle/>
          <a:p>
            <a:pPr lvl="1" eaLnBrk="1" hangingPunct="1"/>
            <a:r>
              <a:rPr lang="en-US" smtClean="0"/>
              <a:t>12 Mbps</a:t>
            </a:r>
          </a:p>
          <a:p>
            <a:pPr lvl="1" eaLnBrk="1" hangingPunct="1"/>
            <a:r>
              <a:rPr lang="en-US" smtClean="0"/>
              <a:t>9 Mbps</a:t>
            </a:r>
          </a:p>
          <a:p>
            <a:pPr lvl="1" eaLnBrk="1" hangingPunct="1"/>
            <a:r>
              <a:rPr lang="en-US" smtClean="0"/>
              <a:t>6 Mbps</a:t>
            </a:r>
          </a:p>
        </p:txBody>
      </p:sp>
      <p:sp>
        <p:nvSpPr>
          <p:cNvPr id="152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52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42951B-DBF6-4191-8C07-37B4BBA7ADC8}" type="slidenum">
              <a:rPr lang="en-US" smtClean="0"/>
              <a:pPr eaLnBrk="1" hangingPunct="1"/>
              <a:t>148</a:t>
            </a:fld>
            <a:endParaRPr lang="en-US"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dirty="0" smtClean="0"/>
              <a:t>802.11a Sample Channels</a:t>
            </a:r>
          </a:p>
        </p:txBody>
      </p:sp>
      <p:graphicFrame>
        <p:nvGraphicFramePr>
          <p:cNvPr id="871494" name="Group 70"/>
          <p:cNvGraphicFramePr>
            <a:graphicFrameLocks noGrp="1"/>
          </p:cNvGraphicFramePr>
          <p:nvPr>
            <p:ph type="tbl" idx="1"/>
          </p:nvPr>
        </p:nvGraphicFramePr>
        <p:xfrm>
          <a:off x="1319213" y="1289050"/>
          <a:ext cx="6584950" cy="4941888"/>
        </p:xfrm>
        <a:graphic>
          <a:graphicData uri="http://schemas.openxmlformats.org/drawingml/2006/table">
            <a:tbl>
              <a:tblPr/>
              <a:tblGrid>
                <a:gridCol w="2194983"/>
                <a:gridCol w="2194983"/>
                <a:gridCol w="2194983"/>
              </a:tblGrid>
              <a:tr h="46854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Channel</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Frequency</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Usage</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83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34</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5170 MHz</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Japan</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0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36</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5180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83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38</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5190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Japan</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0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40</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5200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0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42</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5210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Japan</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83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44</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5220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72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46</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5230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Japan</a:t>
                      </a: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0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48</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5240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83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52</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5260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0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56</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5280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839">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60</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5300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40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64</a:t>
                      </a:r>
                    </a:p>
                  </a:txBody>
                  <a:tcPr marL="91447" marR="9144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5320</a:t>
                      </a:r>
                    </a:p>
                  </a:txBody>
                  <a:tcPr marL="91447" marR="9144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1447" marR="914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6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8BDB45-2A71-431B-8846-5ECA7DA99F87}" type="slidenum">
              <a:rPr lang="en-US" smtClean="0"/>
              <a:pPr eaLnBrk="1" hangingPunct="1"/>
              <a:t>149</a:t>
            </a:fld>
            <a:endParaRPr lang="en-US" smtClean="0"/>
          </a:p>
        </p:txBody>
      </p:sp>
      <p:sp>
        <p:nvSpPr>
          <p:cNvPr id="153662" name="Footer Placeholder 6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802.11</a:t>
            </a:r>
          </a:p>
        </p:txBody>
      </p:sp>
      <p:sp>
        <p:nvSpPr>
          <p:cNvPr id="16387" name="Content Placeholder 2"/>
          <p:cNvSpPr>
            <a:spLocks noGrp="1"/>
          </p:cNvSpPr>
          <p:nvPr>
            <p:ph idx="1"/>
          </p:nvPr>
        </p:nvSpPr>
        <p:spPr/>
        <p:txBody>
          <a:bodyPr/>
          <a:lstStyle/>
          <a:p>
            <a:pPr eaLnBrk="1" hangingPunct="1"/>
            <a:r>
              <a:rPr lang="en-US" smtClean="0"/>
              <a:t>The basic characteristics of 802.11 are</a:t>
            </a:r>
          </a:p>
          <a:p>
            <a:pPr lvl="1" eaLnBrk="1" hangingPunct="1"/>
            <a:r>
              <a:rPr lang="en-US" smtClean="0"/>
              <a:t>Band</a:t>
            </a:r>
          </a:p>
          <a:p>
            <a:pPr lvl="2" eaLnBrk="1" hangingPunct="1"/>
            <a:r>
              <a:rPr lang="en-US" smtClean="0"/>
              <a:t>ISM</a:t>
            </a:r>
          </a:p>
          <a:p>
            <a:pPr lvl="1" eaLnBrk="1" hangingPunct="1"/>
            <a:r>
              <a:rPr lang="en-US" smtClean="0"/>
              <a:t>Frequency</a:t>
            </a:r>
          </a:p>
          <a:p>
            <a:pPr lvl="2" eaLnBrk="1" hangingPunct="1"/>
            <a:r>
              <a:rPr lang="en-US" smtClean="0"/>
              <a:t>2.4 GHz</a:t>
            </a:r>
          </a:p>
          <a:p>
            <a:pPr lvl="1" eaLnBrk="1" hangingPunct="1"/>
            <a:r>
              <a:rPr lang="en-US" smtClean="0"/>
              <a:t>Data Rate</a:t>
            </a:r>
          </a:p>
          <a:p>
            <a:pPr lvl="2" eaLnBrk="1" hangingPunct="1"/>
            <a:r>
              <a:rPr lang="en-US" smtClean="0"/>
              <a:t>2 Mbps</a:t>
            </a:r>
          </a:p>
        </p:txBody>
      </p:sp>
      <p:sp>
        <p:nvSpPr>
          <p:cNvPr id="16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D6AF51-BCBA-4B04-BAD7-120FA9C4593D}" type="slidenum">
              <a:rPr lang="en-US" smtClean="0"/>
              <a:pPr eaLnBrk="1" hangingPunct="1"/>
              <a:t>15</a:t>
            </a:fld>
            <a:endParaRPr lang="en-US" smtClean="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7"/>
          <p:cNvSpPr>
            <a:spLocks noGrp="1" noChangeArrowheads="1"/>
          </p:cNvSpPr>
          <p:nvPr>
            <p:ph type="title"/>
          </p:nvPr>
        </p:nvSpPr>
        <p:spPr/>
        <p:txBody>
          <a:bodyPr/>
          <a:lstStyle/>
          <a:p>
            <a:pPr eaLnBrk="1" hangingPunct="1"/>
            <a:r>
              <a:rPr lang="en-US" dirty="0" smtClean="0"/>
              <a:t>802.11a UNII Channels</a:t>
            </a:r>
          </a:p>
        </p:txBody>
      </p:sp>
      <p:graphicFrame>
        <p:nvGraphicFramePr>
          <p:cNvPr id="1303634" name="Group 82"/>
          <p:cNvGraphicFramePr>
            <a:graphicFrameLocks noGrp="1"/>
          </p:cNvGraphicFramePr>
          <p:nvPr>
            <p:ph type="tbl" idx="1"/>
          </p:nvPr>
        </p:nvGraphicFramePr>
        <p:xfrm>
          <a:off x="630238" y="1258888"/>
          <a:ext cx="8043862" cy="4994275"/>
        </p:xfrm>
        <a:graphic>
          <a:graphicData uri="http://schemas.openxmlformats.org/drawingml/2006/table">
            <a:tbl>
              <a:tblPr/>
              <a:tblGrid>
                <a:gridCol w="2010966"/>
                <a:gridCol w="2010966"/>
                <a:gridCol w="2010966"/>
                <a:gridCol w="2010966"/>
              </a:tblGrid>
              <a:tr h="38282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Band</a:t>
                      </a: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Channel Number</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Frequency</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Maximum Power</a:t>
                      </a: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2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UNII Lower</a:t>
                      </a: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40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5.200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40 mW</a:t>
                      </a: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82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36</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5.180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2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44</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5.220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82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48</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5.240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82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UNII Middle</a:t>
                      </a: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52</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5.260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200 mW</a:t>
                      </a: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2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56</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5.280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82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60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5.300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05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64</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5.320</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2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UNII Upper</a:t>
                      </a: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149</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5.745</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800 mW</a:t>
                      </a: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82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153</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5.765</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287">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157</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5.785</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82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161</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Times New Roman" pitchFamily="18" charset="0"/>
                        </a:rPr>
                        <a:t>5.805</a:t>
                      </a:r>
                    </a:p>
                  </a:txBody>
                  <a:tcPr marL="91444" marR="91444"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L="91444" marR="91444"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1E1887-2319-457A-91B9-F21AB21962F5}" type="slidenum">
              <a:rPr lang="en-US" smtClean="0"/>
              <a:pPr eaLnBrk="1" hangingPunct="1"/>
              <a:t>150</a:t>
            </a:fld>
            <a:endParaRPr lang="en-US" smtClean="0"/>
          </a:p>
        </p:txBody>
      </p:sp>
      <p:sp>
        <p:nvSpPr>
          <p:cNvPr id="154700" name="Footer Placeholder 7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dirty="0" smtClean="0"/>
              <a:t>802.11a All Channels</a:t>
            </a:r>
          </a:p>
        </p:txBody>
      </p:sp>
      <p:sp>
        <p:nvSpPr>
          <p:cNvPr id="155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235F81-2054-4E67-98DF-510E64FCEA49}" type="slidenum">
              <a:rPr lang="en-US" smtClean="0"/>
              <a:pPr eaLnBrk="1" hangingPunct="1"/>
              <a:t>151</a:t>
            </a:fld>
            <a:endParaRPr lang="en-US" smtClean="0"/>
          </a:p>
        </p:txBody>
      </p:sp>
      <p:pic>
        <p:nvPicPr>
          <p:cNvPr id="155652" name="Picture 4"/>
          <p:cNvPicPr>
            <a:picLocks noChangeAspect="1" noChangeArrowheads="1"/>
          </p:cNvPicPr>
          <p:nvPr/>
        </p:nvPicPr>
        <p:blipFill>
          <a:blip r:embed="rId2">
            <a:extLst>
              <a:ext uri="{28A0092B-C50C-407E-A947-70E740481C1C}">
                <a14:useLocalDpi xmlns:a14="http://schemas.microsoft.com/office/drawing/2010/main" val="0"/>
              </a:ext>
            </a:extLst>
          </a:blip>
          <a:srcRect l="4333" t="25890" r="1271" b="29611"/>
          <a:stretch>
            <a:fillRect/>
          </a:stretch>
        </p:blipFill>
        <p:spPr bwMode="auto">
          <a:xfrm>
            <a:off x="358775" y="1428750"/>
            <a:ext cx="84058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US" dirty="0" smtClean="0"/>
              <a:t>802.11a Channels</a:t>
            </a:r>
          </a:p>
        </p:txBody>
      </p:sp>
      <p:sp>
        <p:nvSpPr>
          <p:cNvPr id="156675" name="Content Placeholder 2"/>
          <p:cNvSpPr>
            <a:spLocks noGrp="1"/>
          </p:cNvSpPr>
          <p:nvPr>
            <p:ph idx="1"/>
          </p:nvPr>
        </p:nvSpPr>
        <p:spPr/>
        <p:txBody>
          <a:bodyPr/>
          <a:lstStyle/>
          <a:p>
            <a:r>
              <a:rPr lang="en-US" smtClean="0"/>
              <a:t>Each channels is 20 MHz wide</a:t>
            </a:r>
          </a:p>
        </p:txBody>
      </p:sp>
      <p:sp>
        <p:nvSpPr>
          <p:cNvPr id="156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56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A66CC1-9809-4EDC-B309-246D94C549BA}" type="slidenum">
              <a:rPr lang="en-US" smtClean="0"/>
              <a:pPr eaLnBrk="1" hangingPunct="1"/>
              <a:t>152</a:t>
            </a:fld>
            <a:endParaRPr lang="en-US"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dirty="0" smtClean="0"/>
              <a:t>802.11a Modulation</a:t>
            </a:r>
          </a:p>
        </p:txBody>
      </p:sp>
      <p:graphicFrame>
        <p:nvGraphicFramePr>
          <p:cNvPr id="1034291" name="Group 51"/>
          <p:cNvGraphicFramePr>
            <a:graphicFrameLocks noGrp="1"/>
          </p:cNvGraphicFramePr>
          <p:nvPr>
            <p:ph type="tbl" idx="1"/>
          </p:nvPr>
        </p:nvGraphicFramePr>
        <p:xfrm>
          <a:off x="447675" y="1290638"/>
          <a:ext cx="8239125" cy="4676775"/>
        </p:xfrm>
        <a:graphic>
          <a:graphicData uri="http://schemas.openxmlformats.org/drawingml/2006/table">
            <a:tbl>
              <a:tblPr/>
              <a:tblGrid>
                <a:gridCol w="2752725"/>
                <a:gridCol w="2743200"/>
                <a:gridCol w="2743200"/>
              </a:tblGrid>
              <a:tr h="5191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Data Rate in Mbps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Modulation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Coding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BPSK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OFDM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BPSK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OFDM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QPSK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OFDM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QPSK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OFDM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16QAM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OFDM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16QAM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OFDM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48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64QAM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OFDM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64QAM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OFDM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77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E24F74-9F4B-40E2-A7C8-A4AC1FB03A03}" type="slidenum">
              <a:rPr lang="en-US" smtClean="0"/>
              <a:pPr eaLnBrk="1" hangingPunct="1"/>
              <a:t>153</a:t>
            </a:fld>
            <a:endParaRPr lang="en-US" smtClean="0"/>
          </a:p>
        </p:txBody>
      </p:sp>
      <p:sp>
        <p:nvSpPr>
          <p:cNvPr id="157742" name="Footer Placeholder 4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3"/>
          <p:cNvSpPr>
            <a:spLocks noGrp="1" noChangeArrowheads="1"/>
          </p:cNvSpPr>
          <p:nvPr>
            <p:ph type="title"/>
          </p:nvPr>
        </p:nvSpPr>
        <p:spPr/>
        <p:txBody>
          <a:bodyPr/>
          <a:lstStyle/>
          <a:p>
            <a:pPr eaLnBrk="1" hangingPunct="1"/>
            <a:r>
              <a:rPr lang="en-US" dirty="0" smtClean="0"/>
              <a:t>Main 802.11 Standards</a:t>
            </a:r>
          </a:p>
        </p:txBody>
      </p:sp>
      <p:graphicFrame>
        <p:nvGraphicFramePr>
          <p:cNvPr id="1252412" name="Group 60"/>
          <p:cNvGraphicFramePr>
            <a:graphicFrameLocks noGrp="1"/>
          </p:cNvGraphicFramePr>
          <p:nvPr>
            <p:ph type="tbl" idx="1"/>
          </p:nvPr>
        </p:nvGraphicFramePr>
        <p:xfrm>
          <a:off x="495300" y="1438275"/>
          <a:ext cx="8161338" cy="4627563"/>
        </p:xfrm>
        <a:graphic>
          <a:graphicData uri="http://schemas.openxmlformats.org/drawingml/2006/table">
            <a:tbl>
              <a:tblPr/>
              <a:tblGrid>
                <a:gridCol w="2020888"/>
                <a:gridCol w="1470025"/>
                <a:gridCol w="1317625"/>
                <a:gridCol w="1676400"/>
                <a:gridCol w="1676400"/>
              </a:tblGrid>
              <a:tr h="11652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Method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Channels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Theoretical Data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Actual Data Rate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802.11a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12 to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54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24.4 Mbps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802.11b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802.11g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802.11g with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802.11n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2.4 and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 and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50 to 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87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43E736-85AC-40BB-8E23-94808A449CE0}" type="slidenum">
              <a:rPr lang="en-US" smtClean="0"/>
              <a:pPr eaLnBrk="1" hangingPunct="1"/>
              <a:t>154</a:t>
            </a:fld>
            <a:endParaRPr lang="en-US" smtClean="0"/>
          </a:p>
        </p:txBody>
      </p:sp>
      <p:sp>
        <p:nvSpPr>
          <p:cNvPr id="158768" name="Footer Placeholder 4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dirty="0" smtClean="0"/>
              <a:t>802.11n</a:t>
            </a:r>
          </a:p>
        </p:txBody>
      </p:sp>
      <p:sp>
        <p:nvSpPr>
          <p:cNvPr id="159747" name="Content Placeholder 2"/>
          <p:cNvSpPr>
            <a:spLocks noGrp="1"/>
          </p:cNvSpPr>
          <p:nvPr>
            <p:ph idx="1"/>
          </p:nvPr>
        </p:nvSpPr>
        <p:spPr/>
        <p:txBody>
          <a:bodyPr/>
          <a:lstStyle/>
          <a:p>
            <a:r>
              <a:rPr lang="en-US" smtClean="0"/>
              <a:t>802.11n provides much higher speeds and greater coverage area than 802.11a/b/g</a:t>
            </a:r>
          </a:p>
          <a:p>
            <a:r>
              <a:rPr lang="en-US" smtClean="0"/>
              <a:t>How does 802.11n do this</a:t>
            </a:r>
          </a:p>
        </p:txBody>
      </p:sp>
      <p:sp>
        <p:nvSpPr>
          <p:cNvPr id="159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4AB358-BAF6-45E4-AFBF-CCBD30C84AAB}" type="slidenum">
              <a:rPr lang="en-US" smtClean="0"/>
              <a:pPr eaLnBrk="1" hangingPunct="1"/>
              <a:t>155</a:t>
            </a:fld>
            <a:endParaRPr lang="en-US" smtClean="0"/>
          </a:p>
        </p:txBody>
      </p:sp>
      <p:sp>
        <p:nvSpPr>
          <p:cNvPr id="15974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dirty="0" smtClean="0"/>
              <a:t>Engineering Improvements</a:t>
            </a:r>
          </a:p>
        </p:txBody>
      </p:sp>
      <p:sp>
        <p:nvSpPr>
          <p:cNvPr id="3" name="Content Placeholder 2"/>
          <p:cNvSpPr>
            <a:spLocks noGrp="1"/>
          </p:cNvSpPr>
          <p:nvPr>
            <p:ph idx="1"/>
          </p:nvPr>
        </p:nvSpPr>
        <p:spPr/>
        <p:txBody>
          <a:bodyPr>
            <a:normAutofit fontScale="92500" lnSpcReduction="10000"/>
          </a:bodyPr>
          <a:lstStyle/>
          <a:p>
            <a:pPr>
              <a:defRPr/>
            </a:pPr>
            <a:r>
              <a:rPr lang="en-US" dirty="0" smtClean="0"/>
              <a:t>It has always been true that regardless of the advertised maximum theoretical data rate the real number for throughout was always about 50 percent of the maximum theoretical data rate</a:t>
            </a:r>
          </a:p>
          <a:p>
            <a:pPr>
              <a:defRPr/>
            </a:pPr>
            <a:r>
              <a:rPr lang="en-US" dirty="0" smtClean="0"/>
              <a:t>With 802.11n this percentage is around 75 percent</a:t>
            </a:r>
          </a:p>
          <a:p>
            <a:pPr>
              <a:defRPr/>
            </a:pPr>
            <a:r>
              <a:rPr lang="en-US" dirty="0" smtClean="0"/>
              <a:t>This was accomplished by making several small changes to the way the stream of bits is transmitted</a:t>
            </a:r>
          </a:p>
        </p:txBody>
      </p:sp>
      <p:sp>
        <p:nvSpPr>
          <p:cNvPr id="160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4F3AD0-BA31-4BD3-A263-DE2ED064363A}" type="slidenum">
              <a:rPr lang="en-US" smtClean="0"/>
              <a:pPr eaLnBrk="1" hangingPunct="1"/>
              <a:t>156</a:t>
            </a:fld>
            <a:endParaRPr lang="en-US" smtClean="0"/>
          </a:p>
        </p:txBody>
      </p:sp>
      <p:sp>
        <p:nvSpPr>
          <p:cNvPr id="16077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US" dirty="0" smtClean="0"/>
              <a:t>Engineering Improvements</a:t>
            </a:r>
          </a:p>
        </p:txBody>
      </p:sp>
      <p:sp>
        <p:nvSpPr>
          <p:cNvPr id="161795" name="Content Placeholder 2"/>
          <p:cNvSpPr>
            <a:spLocks noGrp="1"/>
          </p:cNvSpPr>
          <p:nvPr>
            <p:ph idx="1"/>
          </p:nvPr>
        </p:nvSpPr>
        <p:spPr/>
        <p:txBody>
          <a:bodyPr/>
          <a:lstStyle/>
          <a:p>
            <a:r>
              <a:rPr lang="en-US" smtClean="0"/>
              <a:t>These basic improvements are enough to raise the theoretical data rate to about 75 Mbps</a:t>
            </a:r>
          </a:p>
          <a:p>
            <a:r>
              <a:rPr lang="en-US" smtClean="0"/>
              <a:t>In practice this is 54 Mbps rather than the 38 Mbps that would have been true before</a:t>
            </a:r>
          </a:p>
        </p:txBody>
      </p:sp>
      <p:sp>
        <p:nvSpPr>
          <p:cNvPr id="161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09B872-874A-4341-8432-31EF3C642635}" type="slidenum">
              <a:rPr lang="en-US" smtClean="0"/>
              <a:pPr eaLnBrk="1" hangingPunct="1"/>
              <a:t>157</a:t>
            </a:fld>
            <a:endParaRPr lang="en-US" smtClean="0"/>
          </a:p>
        </p:txBody>
      </p:sp>
      <p:sp>
        <p:nvSpPr>
          <p:cNvPr id="161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dirty="0" smtClean="0"/>
              <a:t>Engineering Improvements</a:t>
            </a:r>
          </a:p>
        </p:txBody>
      </p:sp>
      <p:sp>
        <p:nvSpPr>
          <p:cNvPr id="162819" name="Content Placeholder 2"/>
          <p:cNvSpPr>
            <a:spLocks noGrp="1"/>
          </p:cNvSpPr>
          <p:nvPr>
            <p:ph idx="1"/>
          </p:nvPr>
        </p:nvSpPr>
        <p:spPr/>
        <p:txBody>
          <a:bodyPr/>
          <a:lstStyle/>
          <a:p>
            <a:r>
              <a:rPr lang="en-US" smtClean="0"/>
              <a:t>Let’s look at these changes in more detail</a:t>
            </a:r>
          </a:p>
          <a:p>
            <a:pPr lvl="1"/>
            <a:r>
              <a:rPr lang="en-US" smtClean="0"/>
              <a:t>Frame aggregation</a:t>
            </a:r>
          </a:p>
          <a:p>
            <a:pPr lvl="1"/>
            <a:r>
              <a:rPr lang="en-US" smtClean="0"/>
              <a:t>One ACK for multiple frames</a:t>
            </a:r>
          </a:p>
          <a:p>
            <a:pPr lvl="1"/>
            <a:r>
              <a:rPr lang="en-US" smtClean="0"/>
              <a:t>Optimized preamble</a:t>
            </a:r>
          </a:p>
          <a:p>
            <a:pPr lvl="1"/>
            <a:r>
              <a:rPr lang="en-US" smtClean="0"/>
              <a:t>Reduced guard interval between symbols</a:t>
            </a:r>
          </a:p>
          <a:p>
            <a:pPr lvl="1"/>
            <a:r>
              <a:rPr lang="en-US" smtClean="0"/>
              <a:t>Shorter interframe gap</a:t>
            </a:r>
          </a:p>
          <a:p>
            <a:pPr lvl="1"/>
            <a:r>
              <a:rPr lang="en-US" smtClean="0"/>
              <a:t>Better error correction</a:t>
            </a:r>
          </a:p>
          <a:p>
            <a:pPr lvl="1"/>
            <a:r>
              <a:rPr lang="en-US" smtClean="0"/>
              <a:t>Use of OFDM</a:t>
            </a:r>
          </a:p>
          <a:p>
            <a:pPr lvl="1"/>
            <a:r>
              <a:rPr lang="en-US" smtClean="0"/>
              <a:t>Narrower guard bands</a:t>
            </a:r>
          </a:p>
        </p:txBody>
      </p:sp>
      <p:sp>
        <p:nvSpPr>
          <p:cNvPr id="162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814A39-27FA-4890-A12F-FF35DA6DE74E}" type="slidenum">
              <a:rPr lang="en-US" smtClean="0"/>
              <a:pPr eaLnBrk="1" hangingPunct="1"/>
              <a:t>158</a:t>
            </a:fld>
            <a:endParaRPr lang="en-US" smtClean="0"/>
          </a:p>
        </p:txBody>
      </p:sp>
      <p:sp>
        <p:nvSpPr>
          <p:cNvPr id="1628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dirty="0" smtClean="0"/>
              <a:t>Engineering Improvements</a:t>
            </a:r>
          </a:p>
        </p:txBody>
      </p:sp>
      <p:sp>
        <p:nvSpPr>
          <p:cNvPr id="163843" name="Content Placeholder 2"/>
          <p:cNvSpPr>
            <a:spLocks noGrp="1"/>
          </p:cNvSpPr>
          <p:nvPr>
            <p:ph idx="1"/>
          </p:nvPr>
        </p:nvSpPr>
        <p:spPr/>
        <p:txBody>
          <a:bodyPr/>
          <a:lstStyle/>
          <a:p>
            <a:r>
              <a:rPr lang="en-US" smtClean="0"/>
              <a:t>The use of these improvements assumes an all 802.11n environment</a:t>
            </a:r>
          </a:p>
          <a:p>
            <a:r>
              <a:rPr lang="en-US" smtClean="0"/>
              <a:t>Introduce 802.11a/b/g equipment and the data rates drop</a:t>
            </a:r>
          </a:p>
        </p:txBody>
      </p:sp>
      <p:sp>
        <p:nvSpPr>
          <p:cNvPr id="163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5AF65D-16EF-4AC2-B55C-E209B806AC58}" type="slidenum">
              <a:rPr lang="en-US" smtClean="0"/>
              <a:pPr eaLnBrk="1" hangingPunct="1"/>
              <a:t>159</a:t>
            </a:fld>
            <a:endParaRPr lang="en-US" smtClean="0"/>
          </a:p>
        </p:txBody>
      </p:sp>
      <p:sp>
        <p:nvSpPr>
          <p:cNvPr id="1638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802.11</a:t>
            </a:r>
          </a:p>
        </p:txBody>
      </p:sp>
      <p:sp>
        <p:nvSpPr>
          <p:cNvPr id="17411" name="Rectangle 3"/>
          <p:cNvSpPr>
            <a:spLocks noGrp="1" noChangeArrowheads="1"/>
          </p:cNvSpPr>
          <p:nvPr>
            <p:ph idx="1"/>
          </p:nvPr>
        </p:nvSpPr>
        <p:spPr/>
        <p:txBody>
          <a:bodyPr/>
          <a:lstStyle/>
          <a:p>
            <a:pPr eaLnBrk="1" hangingPunct="1"/>
            <a:r>
              <a:rPr lang="en-US" smtClean="0"/>
              <a:t>802.11 is not widely used anymore due to the low data rate of 2 Mbps</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6E455C-C308-44D5-BA9E-CECE0D66542A}" type="slidenum">
              <a:rPr lang="en-US" smtClean="0"/>
              <a:pPr eaLnBrk="1" hangingPunct="1"/>
              <a:t>16</a:t>
            </a:fld>
            <a:endParaRPr lang="en-US" smtClean="0"/>
          </a:p>
        </p:txBody>
      </p:sp>
      <p:sp>
        <p:nvSpPr>
          <p:cNvPr id="174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dirty="0" smtClean="0"/>
              <a:t>Guard Intervals</a:t>
            </a:r>
          </a:p>
        </p:txBody>
      </p:sp>
      <p:sp>
        <p:nvSpPr>
          <p:cNvPr id="164867" name="Content Placeholder 2"/>
          <p:cNvSpPr>
            <a:spLocks noGrp="1"/>
          </p:cNvSpPr>
          <p:nvPr>
            <p:ph idx="1"/>
          </p:nvPr>
        </p:nvSpPr>
        <p:spPr/>
        <p:txBody>
          <a:bodyPr/>
          <a:lstStyle/>
          <a:p>
            <a:r>
              <a:rPr lang="en-US" smtClean="0"/>
              <a:t>As mentioned above 802.11n has two possible guard intervals which is the amount of time between transmissions</a:t>
            </a:r>
          </a:p>
          <a:p>
            <a:r>
              <a:rPr lang="en-US" smtClean="0"/>
              <a:t>Shortening this interval will increase data rates</a:t>
            </a:r>
          </a:p>
          <a:p>
            <a:r>
              <a:rPr lang="en-US" smtClean="0"/>
              <a:t>Aerohive in a 2008 whitepaper says this amount guard intervals</a:t>
            </a:r>
          </a:p>
        </p:txBody>
      </p:sp>
      <p:sp>
        <p:nvSpPr>
          <p:cNvPr id="164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4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77FC2D-02C6-48E8-B3DF-D220557E6204}" type="slidenum">
              <a:rPr lang="en-US" smtClean="0"/>
              <a:pPr eaLnBrk="1" hangingPunct="1"/>
              <a:t>160</a:t>
            </a:fld>
            <a:endParaRPr lang="en-US" smtClean="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dirty="0" smtClean="0"/>
              <a:t>Guard Intervals</a:t>
            </a:r>
          </a:p>
        </p:txBody>
      </p:sp>
      <p:sp>
        <p:nvSpPr>
          <p:cNvPr id="3" name="Content Placeholder 2"/>
          <p:cNvSpPr>
            <a:spLocks noGrp="1"/>
          </p:cNvSpPr>
          <p:nvPr>
            <p:ph idx="1"/>
          </p:nvPr>
        </p:nvSpPr>
        <p:spPr/>
        <p:txBody>
          <a:bodyPr/>
          <a:lstStyle/>
          <a:p>
            <a:pPr lvl="1">
              <a:defRPr/>
            </a:pPr>
            <a:r>
              <a:rPr lang="en-US" dirty="0" smtClean="0">
                <a:ea typeface="+mn-ea"/>
                <a:cs typeface="+mn-cs"/>
              </a:rPr>
              <a:t>A short guard interval of 400 nanoseconds (ns) will work in most office environments since distances between points of reflection, as well as between clients, are short</a:t>
            </a:r>
          </a:p>
          <a:p>
            <a:pPr lvl="1">
              <a:defRPr/>
            </a:pPr>
            <a:r>
              <a:rPr lang="en-US" dirty="0" smtClean="0">
                <a:ea typeface="+mn-ea"/>
                <a:cs typeface="+mn-cs"/>
              </a:rPr>
              <a:t>Most reflections will be received quickly, within 50-100 ns</a:t>
            </a:r>
          </a:p>
        </p:txBody>
      </p:sp>
      <p:sp>
        <p:nvSpPr>
          <p:cNvPr id="165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5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DA833B-49B3-4F57-89EE-2E495C01153A}" type="slidenum">
              <a:rPr lang="en-US" smtClean="0"/>
              <a:pPr eaLnBrk="1" hangingPunct="1"/>
              <a:t>161</a:t>
            </a:fld>
            <a:endParaRPr lang="en-US"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dirty="0" smtClean="0"/>
              <a:t>Guard Intervals</a:t>
            </a:r>
          </a:p>
        </p:txBody>
      </p:sp>
      <p:sp>
        <p:nvSpPr>
          <p:cNvPr id="3" name="Content Placeholder 2"/>
          <p:cNvSpPr>
            <a:spLocks noGrp="1"/>
          </p:cNvSpPr>
          <p:nvPr>
            <p:ph idx="1"/>
          </p:nvPr>
        </p:nvSpPr>
        <p:spPr/>
        <p:txBody>
          <a:bodyPr/>
          <a:lstStyle/>
          <a:p>
            <a:pPr lvl="1">
              <a:defRPr/>
            </a:pPr>
            <a:r>
              <a:rPr lang="en-US" dirty="0" smtClean="0">
                <a:ea typeface="+mn-ea"/>
                <a:cs typeface="+mn-cs"/>
              </a:rPr>
              <a:t>The need for a long guard interval of 800 ns becomes more important as areas become larger, such as in warehouses and in outdoor environments, as reflections and echoes become more likely to continue after the short guard interval would be over</a:t>
            </a:r>
            <a:endParaRPr lang="en-US" dirty="0"/>
          </a:p>
        </p:txBody>
      </p:sp>
      <p:sp>
        <p:nvSpPr>
          <p:cNvPr id="166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6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FE7C70-F329-4B39-AC99-07E8628ECE96}" type="slidenum">
              <a:rPr lang="en-US" smtClean="0"/>
              <a:pPr eaLnBrk="1" hangingPunct="1"/>
              <a:t>162</a:t>
            </a:fld>
            <a:endParaRPr lang="en-US"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dirty="0" smtClean="0"/>
              <a:t>Channel Bonding</a:t>
            </a:r>
          </a:p>
        </p:txBody>
      </p:sp>
      <p:sp>
        <p:nvSpPr>
          <p:cNvPr id="167939" name="Content Placeholder 2"/>
          <p:cNvSpPr>
            <a:spLocks noGrp="1"/>
          </p:cNvSpPr>
          <p:nvPr>
            <p:ph idx="1"/>
          </p:nvPr>
        </p:nvSpPr>
        <p:spPr/>
        <p:txBody>
          <a:bodyPr/>
          <a:lstStyle/>
          <a:p>
            <a:r>
              <a:rPr lang="en-US" smtClean="0"/>
              <a:t>The second method used to increase data transfer rates even higher is channel bonding</a:t>
            </a:r>
          </a:p>
          <a:p>
            <a:r>
              <a:rPr lang="en-US" smtClean="0"/>
              <a:t>This takes one or more 20 MHz channels and turns them into a 40 MHz channel</a:t>
            </a:r>
          </a:p>
          <a:p>
            <a:r>
              <a:rPr lang="en-US" smtClean="0"/>
              <a:t>This raises the theoretical rate to 150 Mbps</a:t>
            </a:r>
          </a:p>
          <a:p>
            <a:r>
              <a:rPr lang="en-US" smtClean="0"/>
              <a:t>The practical rate is about 105 Mbps</a:t>
            </a:r>
          </a:p>
        </p:txBody>
      </p:sp>
      <p:sp>
        <p:nvSpPr>
          <p:cNvPr id="167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109CF2-8CAB-43D1-8142-50C263714881}" type="slidenum">
              <a:rPr lang="en-US" smtClean="0"/>
              <a:pPr eaLnBrk="1" hangingPunct="1"/>
              <a:t>163</a:t>
            </a:fld>
            <a:endParaRPr lang="en-US" smtClean="0"/>
          </a:p>
        </p:txBody>
      </p:sp>
      <p:sp>
        <p:nvSpPr>
          <p:cNvPr id="1679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US" dirty="0" smtClean="0"/>
              <a:t>Channel Bonding</a:t>
            </a:r>
          </a:p>
        </p:txBody>
      </p:sp>
      <p:sp>
        <p:nvSpPr>
          <p:cNvPr id="168963" name="Content Placeholder 2"/>
          <p:cNvSpPr>
            <a:spLocks noGrp="1"/>
          </p:cNvSpPr>
          <p:nvPr>
            <p:ph idx="1"/>
          </p:nvPr>
        </p:nvSpPr>
        <p:spPr/>
        <p:txBody>
          <a:bodyPr/>
          <a:lstStyle/>
          <a:p>
            <a:r>
              <a:rPr lang="en-US" smtClean="0"/>
              <a:t>Of course channel bonding is useless in the 2.4 GHz band with only three available channels</a:t>
            </a:r>
          </a:p>
          <a:p>
            <a:r>
              <a:rPr lang="en-US" smtClean="0"/>
              <a:t>5 GHz must be deployed</a:t>
            </a:r>
          </a:p>
          <a:p>
            <a:r>
              <a:rPr lang="en-US" smtClean="0"/>
              <a:t>As above the introduction of 802.11a/b/g equipment slows this rate improvement</a:t>
            </a:r>
          </a:p>
        </p:txBody>
      </p:sp>
      <p:sp>
        <p:nvSpPr>
          <p:cNvPr id="168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8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F93694-9043-4F49-8B16-34429D334BF4}" type="slidenum">
              <a:rPr lang="en-US" smtClean="0"/>
              <a:pPr eaLnBrk="1" hangingPunct="1"/>
              <a:t>164</a:t>
            </a:fld>
            <a:endParaRPr lang="en-US"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US" dirty="0" smtClean="0"/>
              <a:t>Channel Bonding</a:t>
            </a:r>
          </a:p>
        </p:txBody>
      </p:sp>
      <p:sp>
        <p:nvSpPr>
          <p:cNvPr id="1699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699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221596-B1E0-4AF2-B6BE-00ABDF72809A}" type="slidenum">
              <a:rPr lang="en-US" smtClean="0"/>
              <a:pPr eaLnBrk="1" hangingPunct="1"/>
              <a:t>165</a:t>
            </a:fld>
            <a:endParaRPr lang="en-US" smtClean="0"/>
          </a:p>
        </p:txBody>
      </p:sp>
      <p:pic>
        <p:nvPicPr>
          <p:cNvPr id="169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63" y="1604963"/>
            <a:ext cx="5943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r>
              <a:rPr lang="en-US" dirty="0" smtClean="0"/>
              <a:t>MIMO</a:t>
            </a:r>
          </a:p>
        </p:txBody>
      </p:sp>
      <p:sp>
        <p:nvSpPr>
          <p:cNvPr id="171011" name="Content Placeholder 2"/>
          <p:cNvSpPr>
            <a:spLocks noGrp="1"/>
          </p:cNvSpPr>
          <p:nvPr>
            <p:ph idx="1"/>
          </p:nvPr>
        </p:nvSpPr>
        <p:spPr/>
        <p:txBody>
          <a:bodyPr/>
          <a:lstStyle/>
          <a:p>
            <a:r>
              <a:rPr lang="en-US" smtClean="0"/>
              <a:t>The last major enhancement is the use of MIMO</a:t>
            </a:r>
          </a:p>
          <a:p>
            <a:r>
              <a:rPr lang="en-US" smtClean="0"/>
              <a:t>MIMO allows multiple streams of data over the same frequency</a:t>
            </a:r>
          </a:p>
          <a:p>
            <a:r>
              <a:rPr lang="en-US" smtClean="0"/>
              <a:t>This requires separate antennas on both devices, the access point and the NIC</a:t>
            </a:r>
          </a:p>
          <a:p>
            <a:r>
              <a:rPr lang="en-US" smtClean="0"/>
              <a:t>Up to four radios and their antennas can be used</a:t>
            </a:r>
          </a:p>
        </p:txBody>
      </p:sp>
      <p:sp>
        <p:nvSpPr>
          <p:cNvPr id="171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6B7827-2795-43A6-80DE-C3BF7FB09E47}" type="slidenum">
              <a:rPr lang="en-US" smtClean="0"/>
              <a:pPr eaLnBrk="1" hangingPunct="1"/>
              <a:t>166</a:t>
            </a:fld>
            <a:endParaRPr lang="en-US" smtClean="0"/>
          </a:p>
        </p:txBody>
      </p:sp>
      <p:sp>
        <p:nvSpPr>
          <p:cNvPr id="1710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dirty="0" smtClean="0"/>
              <a:t>MIMO</a:t>
            </a:r>
          </a:p>
        </p:txBody>
      </p:sp>
      <p:sp>
        <p:nvSpPr>
          <p:cNvPr id="3" name="Content Placeholder 2"/>
          <p:cNvSpPr>
            <a:spLocks noGrp="1"/>
          </p:cNvSpPr>
          <p:nvPr>
            <p:ph idx="1"/>
          </p:nvPr>
        </p:nvSpPr>
        <p:spPr/>
        <p:txBody>
          <a:bodyPr/>
          <a:lstStyle/>
          <a:p>
            <a:pPr>
              <a:defRPr/>
            </a:pPr>
            <a:r>
              <a:rPr lang="en-US" dirty="0" smtClean="0"/>
              <a:t>On the transmission side 2 to 4 transmitters can be used</a:t>
            </a:r>
          </a:p>
          <a:p>
            <a:pPr>
              <a:defRPr/>
            </a:pPr>
            <a:r>
              <a:rPr lang="en-US" dirty="0" smtClean="0"/>
              <a:t>On the receiving side 1 to 4 receivers can be used</a:t>
            </a:r>
          </a:p>
          <a:p>
            <a:pPr>
              <a:defRPr/>
            </a:pPr>
            <a:r>
              <a:rPr lang="en-US" dirty="0" smtClean="0"/>
              <a:t>Aerohive reports in a 2008 white paper that</a:t>
            </a:r>
          </a:p>
          <a:p>
            <a:pPr lvl="1">
              <a:defRPr/>
            </a:pPr>
            <a:r>
              <a:rPr lang="en-US" dirty="0" smtClean="0">
                <a:ea typeface="+mn-ea"/>
                <a:cs typeface="+mn-cs"/>
              </a:rPr>
              <a:t>Adding transmitters or receivers to the system will increase performance, but only to a point</a:t>
            </a:r>
          </a:p>
        </p:txBody>
      </p:sp>
      <p:sp>
        <p:nvSpPr>
          <p:cNvPr id="172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72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6A48A7-B0AF-486E-B063-69A07752F02B}" type="slidenum">
              <a:rPr lang="en-US" smtClean="0"/>
              <a:pPr eaLnBrk="1" hangingPunct="1"/>
              <a:t>167</a:t>
            </a:fld>
            <a:endParaRPr lang="en-US"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US" dirty="0" smtClean="0"/>
              <a:t>MIMO</a:t>
            </a:r>
          </a:p>
        </p:txBody>
      </p:sp>
      <p:sp>
        <p:nvSpPr>
          <p:cNvPr id="3" name="Content Placeholder 2"/>
          <p:cNvSpPr>
            <a:spLocks noGrp="1"/>
          </p:cNvSpPr>
          <p:nvPr>
            <p:ph idx="1"/>
          </p:nvPr>
        </p:nvSpPr>
        <p:spPr/>
        <p:txBody>
          <a:bodyPr/>
          <a:lstStyle/>
          <a:p>
            <a:pPr lvl="1">
              <a:defRPr/>
            </a:pPr>
            <a:r>
              <a:rPr lang="en-US" dirty="0" smtClean="0">
                <a:ea typeface="+mn-ea"/>
                <a:cs typeface="+mn-cs"/>
              </a:rPr>
              <a:t>For example, it is generally accepted that the benefits are large for each step from 2x1 to 2x2 and from 2x3 to 3x3, but beyond that the value is diminished for the current generation of 802.11n</a:t>
            </a:r>
          </a:p>
          <a:p>
            <a:pPr lvl="1">
              <a:defRPr/>
            </a:pPr>
            <a:r>
              <a:rPr lang="en-US" dirty="0" smtClean="0">
                <a:ea typeface="+mn-ea"/>
                <a:cs typeface="+mn-cs"/>
              </a:rPr>
              <a:t>Additionally it is often recommended that access points are optimized in a 3x3 configuration whereas clients function best in a 2x3 configuration</a:t>
            </a:r>
          </a:p>
        </p:txBody>
      </p:sp>
      <p:sp>
        <p:nvSpPr>
          <p:cNvPr id="173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73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74FE475-1281-4B13-8EA1-FABE342A87E9}" type="slidenum">
              <a:rPr lang="en-US" smtClean="0"/>
              <a:pPr eaLnBrk="1" hangingPunct="1"/>
              <a:t>168</a:t>
            </a:fld>
            <a:endParaRPr lang="en-US"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US" dirty="0" smtClean="0"/>
              <a:t>MIMO</a:t>
            </a:r>
          </a:p>
        </p:txBody>
      </p:sp>
      <p:sp>
        <p:nvSpPr>
          <p:cNvPr id="3" name="Content Placeholder 2"/>
          <p:cNvSpPr>
            <a:spLocks noGrp="1"/>
          </p:cNvSpPr>
          <p:nvPr>
            <p:ph idx="1"/>
          </p:nvPr>
        </p:nvSpPr>
        <p:spPr/>
        <p:txBody>
          <a:bodyPr>
            <a:normAutofit fontScale="92500" lnSpcReduction="20000"/>
          </a:bodyPr>
          <a:lstStyle/>
          <a:p>
            <a:pPr lvl="1">
              <a:defRPr/>
            </a:pPr>
            <a:r>
              <a:rPr lang="en-US" dirty="0" smtClean="0">
                <a:ea typeface="+mn-ea"/>
                <a:cs typeface="+mn-cs"/>
              </a:rPr>
              <a:t>The AP can make use of the additional transmitter because it is handling multiple clients</a:t>
            </a:r>
            <a:endParaRPr lang="en-US" dirty="0" smtClean="0"/>
          </a:p>
          <a:p>
            <a:pPr>
              <a:defRPr/>
            </a:pPr>
            <a:r>
              <a:rPr lang="en-US" dirty="0" smtClean="0"/>
              <a:t>A combination of a radio and an antenna is called a radio chain</a:t>
            </a:r>
          </a:p>
          <a:p>
            <a:pPr>
              <a:defRPr/>
            </a:pPr>
            <a:r>
              <a:rPr lang="en-US" dirty="0" smtClean="0"/>
              <a:t>The number used is expressed this way</a:t>
            </a:r>
          </a:p>
          <a:p>
            <a:pPr lvl="1">
              <a:defRPr/>
            </a:pPr>
            <a:r>
              <a:rPr lang="en-US" dirty="0" smtClean="0"/>
              <a:t>2 x 2 or 4 x 4 or 2 x 3</a:t>
            </a:r>
          </a:p>
          <a:p>
            <a:pPr lvl="2">
              <a:defRPr/>
            </a:pPr>
            <a:r>
              <a:rPr lang="en-US" dirty="0" smtClean="0"/>
              <a:t>The first number is the number of transmitters</a:t>
            </a:r>
          </a:p>
          <a:p>
            <a:pPr lvl="2">
              <a:defRPr/>
            </a:pPr>
            <a:r>
              <a:rPr lang="en-US" dirty="0" smtClean="0"/>
              <a:t>The second number is the number of receivers</a:t>
            </a:r>
          </a:p>
          <a:p>
            <a:pPr lvl="1">
              <a:defRPr/>
            </a:pPr>
            <a:r>
              <a:rPr lang="en-US" dirty="0" smtClean="0"/>
              <a:t>MIMO is where the large theoretical streams come from</a:t>
            </a:r>
          </a:p>
          <a:p>
            <a:pPr lvl="1">
              <a:defRPr/>
            </a:pPr>
            <a:r>
              <a:rPr lang="en-US" dirty="0" smtClean="0"/>
              <a:t>In other words 150 Mbps goes to 300 in a 2X2 configuration</a:t>
            </a:r>
            <a:endParaRPr lang="en-US" dirty="0"/>
          </a:p>
        </p:txBody>
      </p:sp>
      <p:sp>
        <p:nvSpPr>
          <p:cNvPr id="174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D12497-30B4-46EB-AEE3-AE62DD36364A}" type="slidenum">
              <a:rPr lang="en-US" smtClean="0"/>
              <a:pPr eaLnBrk="1" hangingPunct="1"/>
              <a:t>169</a:t>
            </a:fld>
            <a:endParaRPr lang="en-US" smtClean="0"/>
          </a:p>
        </p:txBody>
      </p:sp>
      <p:sp>
        <p:nvSpPr>
          <p:cNvPr id="17408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802.11b</a:t>
            </a:r>
          </a:p>
        </p:txBody>
      </p:sp>
      <p:sp>
        <p:nvSpPr>
          <p:cNvPr id="18435" name="Content Placeholder 2"/>
          <p:cNvSpPr>
            <a:spLocks noGrp="1"/>
          </p:cNvSpPr>
          <p:nvPr>
            <p:ph idx="1"/>
          </p:nvPr>
        </p:nvSpPr>
        <p:spPr/>
        <p:txBody>
          <a:bodyPr/>
          <a:lstStyle/>
          <a:p>
            <a:r>
              <a:rPr lang="en-US" smtClean="0"/>
              <a:t>Now even though 802.11a should be next as a goes before b for various reasons b gathered much more market share than a despite a’s advantages</a:t>
            </a:r>
          </a:p>
          <a:p>
            <a:r>
              <a:rPr lang="en-US" smtClean="0"/>
              <a:t>So we will discuss b before a</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54AECF-A08D-42A1-A296-617BDEAA22AA}" type="slidenum">
              <a:rPr lang="en-US" smtClean="0"/>
              <a:pPr eaLnBrk="1" hangingPunct="1"/>
              <a:t>17</a:t>
            </a:fld>
            <a:endParaRPr lang="en-US" smtClean="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US" dirty="0" smtClean="0"/>
              <a:t>MIMO</a:t>
            </a:r>
          </a:p>
        </p:txBody>
      </p:sp>
      <p:sp>
        <p:nvSpPr>
          <p:cNvPr id="175107" name="Content Placeholder 2"/>
          <p:cNvSpPr>
            <a:spLocks noGrp="1"/>
          </p:cNvSpPr>
          <p:nvPr>
            <p:ph idx="1"/>
          </p:nvPr>
        </p:nvSpPr>
        <p:spPr/>
        <p:txBody>
          <a:bodyPr/>
          <a:lstStyle/>
          <a:p>
            <a:r>
              <a:rPr lang="en-US" smtClean="0"/>
              <a:t>Each radio draws electrical power</a:t>
            </a:r>
          </a:p>
          <a:p>
            <a:r>
              <a:rPr lang="en-US" smtClean="0"/>
              <a:t>Each band requires its own radios</a:t>
            </a:r>
          </a:p>
        </p:txBody>
      </p:sp>
      <p:sp>
        <p:nvSpPr>
          <p:cNvPr id="175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B82241-DA7E-4D1E-BC7B-BF44292105C4}" type="slidenum">
              <a:rPr lang="en-US" smtClean="0"/>
              <a:pPr eaLnBrk="1" hangingPunct="1"/>
              <a:t>170</a:t>
            </a:fld>
            <a:endParaRPr lang="en-US" smtClean="0"/>
          </a:p>
        </p:txBody>
      </p:sp>
      <p:sp>
        <p:nvSpPr>
          <p:cNvPr id="1751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dirty="0" smtClean="0"/>
              <a:t>Spatial Multiplexing</a:t>
            </a:r>
          </a:p>
        </p:txBody>
      </p:sp>
      <p:sp>
        <p:nvSpPr>
          <p:cNvPr id="176131" name="Content Placeholder 2"/>
          <p:cNvSpPr>
            <a:spLocks noGrp="1"/>
          </p:cNvSpPr>
          <p:nvPr>
            <p:ph idx="1"/>
          </p:nvPr>
        </p:nvSpPr>
        <p:spPr/>
        <p:txBody>
          <a:bodyPr/>
          <a:lstStyle/>
          <a:p>
            <a:r>
              <a:rPr lang="en-US" smtClean="0"/>
              <a:t>Where before multipath was a problem</a:t>
            </a:r>
          </a:p>
          <a:p>
            <a:r>
              <a:rPr lang="en-US" smtClean="0"/>
              <a:t>Now we need it</a:t>
            </a:r>
          </a:p>
          <a:p>
            <a:r>
              <a:rPr lang="en-US" smtClean="0"/>
              <a:t>As multipath cannot be setup, it just happens, the likelihood of consistent spatial multiplexing is low</a:t>
            </a:r>
          </a:p>
          <a:p>
            <a:r>
              <a:rPr lang="en-US" smtClean="0"/>
              <a:t>Now we need not line of sight, but near line of sight</a:t>
            </a:r>
          </a:p>
          <a:p>
            <a:r>
              <a:rPr lang="en-US" smtClean="0"/>
              <a:t>Reflections are needed to make this work</a:t>
            </a:r>
          </a:p>
        </p:txBody>
      </p:sp>
      <p:sp>
        <p:nvSpPr>
          <p:cNvPr id="176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EADDC6-06B9-4BF3-9971-18402694FC6A}" type="slidenum">
              <a:rPr lang="en-US" smtClean="0"/>
              <a:pPr eaLnBrk="1" hangingPunct="1"/>
              <a:t>171</a:t>
            </a:fld>
            <a:endParaRPr lang="en-US" smtClean="0"/>
          </a:p>
        </p:txBody>
      </p:sp>
      <p:sp>
        <p:nvSpPr>
          <p:cNvPr id="1761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dirty="0" smtClean="0"/>
              <a:t>Spatial Multiplexing</a:t>
            </a:r>
          </a:p>
        </p:txBody>
      </p:sp>
      <p:sp>
        <p:nvSpPr>
          <p:cNvPr id="177155" name="Content Placeholder 2"/>
          <p:cNvSpPr>
            <a:spLocks noGrp="1"/>
          </p:cNvSpPr>
          <p:nvPr>
            <p:ph idx="1"/>
          </p:nvPr>
        </p:nvSpPr>
        <p:spPr/>
        <p:txBody>
          <a:bodyPr/>
          <a:lstStyle/>
          <a:p>
            <a:r>
              <a:rPr lang="en-US" smtClean="0"/>
              <a:t>So instead of placing the access point in the middle of the service area, place it off to the side in the next room for example</a:t>
            </a:r>
          </a:p>
          <a:p>
            <a:r>
              <a:rPr lang="en-US" smtClean="0"/>
              <a:t>100 percent coverage of an area with multiple streams will not be possible</a:t>
            </a:r>
          </a:p>
          <a:p>
            <a:r>
              <a:rPr lang="en-US" smtClean="0"/>
              <a:t>Some will receive them and some will not</a:t>
            </a:r>
          </a:p>
        </p:txBody>
      </p:sp>
      <p:sp>
        <p:nvSpPr>
          <p:cNvPr id="1771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0B005F-FD29-45AC-8213-4F7BAF0DA25B}" type="slidenum">
              <a:rPr lang="en-US" smtClean="0"/>
              <a:pPr eaLnBrk="1" hangingPunct="1"/>
              <a:t>172</a:t>
            </a:fld>
            <a:endParaRPr lang="en-US" smtClean="0"/>
          </a:p>
        </p:txBody>
      </p:sp>
      <p:sp>
        <p:nvSpPr>
          <p:cNvPr id="1771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dirty="0" smtClean="0"/>
              <a:t>Spatial Multiplexing</a:t>
            </a:r>
          </a:p>
        </p:txBody>
      </p:sp>
      <p:sp>
        <p:nvSpPr>
          <p:cNvPr id="178179" name="Content Placeholder 2"/>
          <p:cNvSpPr>
            <a:spLocks noGrp="1"/>
          </p:cNvSpPr>
          <p:nvPr>
            <p:ph idx="1"/>
          </p:nvPr>
        </p:nvSpPr>
        <p:spPr/>
        <p:txBody>
          <a:bodyPr/>
          <a:lstStyle/>
          <a:p>
            <a:r>
              <a:rPr lang="en-US" smtClean="0"/>
              <a:t>Who will is impossible to predict</a:t>
            </a:r>
          </a:p>
          <a:p>
            <a:r>
              <a:rPr lang="en-US" smtClean="0"/>
              <a:t>Furthermore, all of this assumes that the NICs will have a set of antennas as well</a:t>
            </a:r>
          </a:p>
          <a:p>
            <a:r>
              <a:rPr lang="en-US" smtClean="0"/>
              <a:t>Each antenna must be separated from the other</a:t>
            </a:r>
          </a:p>
          <a:p>
            <a:r>
              <a:rPr lang="en-US" smtClean="0"/>
              <a:t>This will be difficult in must PCMCIA cards and many laptop computer</a:t>
            </a:r>
          </a:p>
        </p:txBody>
      </p:sp>
      <p:sp>
        <p:nvSpPr>
          <p:cNvPr id="178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78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CB7B3B-7AAA-4AA9-BA46-5B115622CB2F}" type="slidenum">
              <a:rPr lang="en-US" smtClean="0"/>
              <a:pPr eaLnBrk="1" hangingPunct="1"/>
              <a:t>173</a:t>
            </a:fld>
            <a:endParaRPr lang="en-US" smtClean="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dirty="0" smtClean="0"/>
              <a:t>Spatial Multiplexing</a:t>
            </a:r>
          </a:p>
        </p:txBody>
      </p:sp>
      <p:sp>
        <p:nvSpPr>
          <p:cNvPr id="1792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792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47CA52-E654-40D8-A538-C51CB80D245E}" type="slidenum">
              <a:rPr lang="en-US" smtClean="0"/>
              <a:pPr eaLnBrk="1" hangingPunct="1"/>
              <a:t>174</a:t>
            </a:fld>
            <a:endParaRPr lang="en-US" smtClean="0"/>
          </a:p>
        </p:txBody>
      </p:sp>
      <p:pic>
        <p:nvPicPr>
          <p:cNvPr id="179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1606550"/>
            <a:ext cx="5943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US" dirty="0" smtClean="0"/>
              <a:t>Spatial Multiplexing</a:t>
            </a:r>
          </a:p>
        </p:txBody>
      </p:sp>
      <p:sp>
        <p:nvSpPr>
          <p:cNvPr id="180227" name="Content Placeholder 2"/>
          <p:cNvSpPr>
            <a:spLocks noGrp="1"/>
          </p:cNvSpPr>
          <p:nvPr>
            <p:ph idx="1"/>
          </p:nvPr>
        </p:nvSpPr>
        <p:spPr/>
        <p:txBody>
          <a:bodyPr/>
          <a:lstStyle/>
          <a:p>
            <a:r>
              <a:rPr lang="en-US" smtClean="0"/>
              <a:t>Each of these data channels is called a spatial stream</a:t>
            </a:r>
          </a:p>
          <a:p>
            <a:r>
              <a:rPr lang="en-US" smtClean="0"/>
              <a:t>All the streams follow their own path</a:t>
            </a:r>
          </a:p>
          <a:p>
            <a:r>
              <a:rPr lang="en-US" smtClean="0"/>
              <a:t>They are then recombined at the receiver</a:t>
            </a:r>
          </a:p>
          <a:p>
            <a:r>
              <a:rPr lang="en-US" smtClean="0"/>
              <a:t>The number of subcarriers being used depends on the specification</a:t>
            </a:r>
          </a:p>
        </p:txBody>
      </p:sp>
      <p:sp>
        <p:nvSpPr>
          <p:cNvPr id="180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0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4FC74FE-FE8F-49D1-B269-F703CF52B94E}" type="slidenum">
              <a:rPr lang="en-US" smtClean="0"/>
              <a:pPr eaLnBrk="1" hangingPunct="1"/>
              <a:t>175</a:t>
            </a:fld>
            <a:endParaRPr lang="en-US"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dirty="0" smtClean="0"/>
              <a:t>Spatial Multiplexing</a:t>
            </a:r>
          </a:p>
        </p:txBody>
      </p:sp>
      <p:sp>
        <p:nvSpPr>
          <p:cNvPr id="3" name="Content Placeholder 2"/>
          <p:cNvSpPr>
            <a:spLocks noGrp="1"/>
          </p:cNvSpPr>
          <p:nvPr>
            <p:ph idx="1"/>
          </p:nvPr>
        </p:nvSpPr>
        <p:spPr/>
        <p:txBody>
          <a:bodyPr/>
          <a:lstStyle/>
          <a:p>
            <a:pPr>
              <a:defRPr/>
            </a:pPr>
            <a:r>
              <a:rPr lang="en-US" dirty="0" smtClean="0"/>
              <a:t>A nice white paper from Fluke Networks titled Guide to Deploying 802.11n Wireless LANs written by David Coleman of AirSpy Networks says this about these subcarriers</a:t>
            </a:r>
          </a:p>
          <a:p>
            <a:pPr lvl="1">
              <a:defRPr/>
            </a:pPr>
            <a:r>
              <a:rPr lang="en-US" dirty="0" smtClean="0">
                <a:ea typeface="+mn-ea"/>
                <a:cs typeface="+mn-cs"/>
              </a:rPr>
              <a:t>Each 20 MHz OFDM channel uses 52 sub-carriers with 48 sub-carriers that transport data</a:t>
            </a:r>
          </a:p>
        </p:txBody>
      </p:sp>
      <p:sp>
        <p:nvSpPr>
          <p:cNvPr id="181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1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2DD691-B81A-469C-B77A-072E339AF441}" type="slidenum">
              <a:rPr lang="en-US" smtClean="0"/>
              <a:pPr eaLnBrk="1" hangingPunct="1"/>
              <a:t>176</a:t>
            </a:fld>
            <a:endParaRPr lang="en-US"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dirty="0" smtClean="0"/>
              <a:t>Spatial Multiplexing</a:t>
            </a:r>
          </a:p>
        </p:txBody>
      </p:sp>
      <p:sp>
        <p:nvSpPr>
          <p:cNvPr id="3" name="Content Placeholder 2"/>
          <p:cNvSpPr>
            <a:spLocks noGrp="1"/>
          </p:cNvSpPr>
          <p:nvPr>
            <p:ph idx="1"/>
          </p:nvPr>
        </p:nvSpPr>
        <p:spPr/>
        <p:txBody>
          <a:bodyPr/>
          <a:lstStyle/>
          <a:p>
            <a:pPr lvl="1">
              <a:defRPr/>
            </a:pPr>
            <a:r>
              <a:rPr lang="en-US" dirty="0" smtClean="0">
                <a:ea typeface="+mn-ea"/>
                <a:cs typeface="+mn-cs"/>
              </a:rPr>
              <a:t>The remaining four sub-carriers are used as pilot tones for dynamic calibration between the transmitter and receiver</a:t>
            </a:r>
          </a:p>
          <a:p>
            <a:pPr lvl="1">
              <a:defRPr/>
            </a:pPr>
            <a:r>
              <a:rPr lang="en-US" dirty="0" smtClean="0">
                <a:ea typeface="+mn-ea"/>
                <a:cs typeface="+mn-cs"/>
              </a:rPr>
              <a:t>802.11n HT radios have the capability to also transmit on 20 MHz channels, however, the 802.11n radios transmit on four 4 extra sub-carriers which can carry a little more data in the same frequency space</a:t>
            </a:r>
          </a:p>
        </p:txBody>
      </p:sp>
      <p:sp>
        <p:nvSpPr>
          <p:cNvPr id="182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2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9F9753-C557-4C9F-8068-8B5AC085B8E1}" type="slidenum">
              <a:rPr lang="en-US" smtClean="0"/>
              <a:pPr eaLnBrk="1" hangingPunct="1"/>
              <a:t>177</a:t>
            </a:fld>
            <a:endParaRPr lang="en-US"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US" dirty="0" smtClean="0"/>
              <a:t>Spatial Multiplexing</a:t>
            </a:r>
          </a:p>
        </p:txBody>
      </p:sp>
      <p:sp>
        <p:nvSpPr>
          <p:cNvPr id="3" name="Content Placeholder 2"/>
          <p:cNvSpPr>
            <a:spLocks noGrp="1"/>
          </p:cNvSpPr>
          <p:nvPr>
            <p:ph idx="1"/>
          </p:nvPr>
        </p:nvSpPr>
        <p:spPr/>
        <p:txBody>
          <a:bodyPr/>
          <a:lstStyle/>
          <a:p>
            <a:pPr lvl="1">
              <a:defRPr/>
            </a:pPr>
            <a:r>
              <a:rPr lang="en-US" dirty="0" smtClean="0">
                <a:ea typeface="+mn-ea"/>
                <a:cs typeface="+mn-cs"/>
              </a:rPr>
              <a:t>Another unique capability of 802.11n radios is the ability to transmit and receive on 40 MHz wide OFDM channel</a:t>
            </a:r>
          </a:p>
          <a:p>
            <a:pPr lvl="1">
              <a:defRPr/>
            </a:pPr>
            <a:r>
              <a:rPr lang="en-US" dirty="0" smtClean="0">
                <a:ea typeface="+mn-ea"/>
                <a:cs typeface="+mn-cs"/>
              </a:rPr>
              <a:t>As shown in Figure D, a 40 MHz channel doubles the frequency bandwidth available for data transmission</a:t>
            </a:r>
          </a:p>
          <a:p>
            <a:pPr lvl="1">
              <a:defRPr/>
            </a:pPr>
            <a:r>
              <a:rPr lang="en-US" dirty="0" smtClean="0">
                <a:ea typeface="+mn-ea"/>
                <a:cs typeface="+mn-cs"/>
              </a:rPr>
              <a:t>Each 40 MHz channel uses 114 OFDM sub-carriers of which 108 transport data within the entire channel which significantly increases throughput </a:t>
            </a:r>
            <a:endParaRPr lang="en-US" dirty="0"/>
          </a:p>
        </p:txBody>
      </p:sp>
      <p:sp>
        <p:nvSpPr>
          <p:cNvPr id="183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3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26F8E2-2BD8-4A3A-BDA7-7F3A6D7CAF07}" type="slidenum">
              <a:rPr lang="en-US" smtClean="0"/>
              <a:pPr eaLnBrk="1" hangingPunct="1"/>
              <a:t>178</a:t>
            </a:fld>
            <a:endParaRPr lang="en-US" smtClean="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dirty="0" smtClean="0"/>
              <a:t>Spatial Multiplexing</a:t>
            </a:r>
          </a:p>
        </p:txBody>
      </p:sp>
      <p:sp>
        <p:nvSpPr>
          <p:cNvPr id="184323" name="Content Placeholder 2"/>
          <p:cNvSpPr>
            <a:spLocks noGrp="1"/>
          </p:cNvSpPr>
          <p:nvPr>
            <p:ph idx="1"/>
          </p:nvPr>
        </p:nvSpPr>
        <p:spPr/>
        <p:txBody>
          <a:bodyPr/>
          <a:lstStyle/>
          <a:p>
            <a:r>
              <a:rPr lang="en-US" smtClean="0"/>
              <a:t>Here is a summary chart of the various methods from a 2012 Agilent white paper</a:t>
            </a:r>
          </a:p>
        </p:txBody>
      </p:sp>
      <p:sp>
        <p:nvSpPr>
          <p:cNvPr id="184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4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9F07E2-8F40-4DD6-B8EE-E25FA80D1534}" type="slidenum">
              <a:rPr lang="en-US" smtClean="0"/>
              <a:pPr eaLnBrk="1" hangingPunct="1"/>
              <a:t>179</a:t>
            </a:fld>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802.11b</a:t>
            </a:r>
          </a:p>
        </p:txBody>
      </p:sp>
      <p:sp>
        <p:nvSpPr>
          <p:cNvPr id="19459" name="Rectangle 3"/>
          <p:cNvSpPr>
            <a:spLocks noGrp="1" noChangeArrowheads="1"/>
          </p:cNvSpPr>
          <p:nvPr>
            <p:ph idx="1"/>
          </p:nvPr>
        </p:nvSpPr>
        <p:spPr/>
        <p:txBody>
          <a:bodyPr/>
          <a:lstStyle/>
          <a:p>
            <a:pPr eaLnBrk="1" hangingPunct="1"/>
            <a:r>
              <a:rPr lang="en-US" smtClean="0"/>
              <a:t>The basic characteristics of 802.11b are</a:t>
            </a:r>
          </a:p>
          <a:p>
            <a:pPr lvl="1" eaLnBrk="1" hangingPunct="1"/>
            <a:r>
              <a:rPr lang="en-US" smtClean="0"/>
              <a:t>Band</a:t>
            </a:r>
          </a:p>
          <a:p>
            <a:pPr lvl="2" eaLnBrk="1" hangingPunct="1"/>
            <a:r>
              <a:rPr lang="en-US" smtClean="0"/>
              <a:t>ISM</a:t>
            </a:r>
          </a:p>
          <a:p>
            <a:pPr lvl="1" eaLnBrk="1" hangingPunct="1"/>
            <a:r>
              <a:rPr lang="en-US" smtClean="0"/>
              <a:t>Frequency</a:t>
            </a:r>
          </a:p>
          <a:p>
            <a:pPr lvl="2" eaLnBrk="1" hangingPunct="1"/>
            <a:r>
              <a:rPr lang="en-US" smtClean="0"/>
              <a:t>2.4 GHz</a:t>
            </a:r>
          </a:p>
          <a:p>
            <a:pPr lvl="1" eaLnBrk="1" hangingPunct="1"/>
            <a:r>
              <a:rPr lang="en-US" smtClean="0"/>
              <a:t>Data Rate</a:t>
            </a:r>
          </a:p>
          <a:p>
            <a:pPr lvl="2" eaLnBrk="1" hangingPunct="1"/>
            <a:r>
              <a:rPr lang="en-US" smtClean="0"/>
              <a:t>11 Mbps</a:t>
            </a: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C85FC4-3AC9-4A54-9C84-BE7E8A28C916}" type="slidenum">
              <a:rPr lang="en-US" smtClean="0"/>
              <a:pPr eaLnBrk="1" hangingPunct="1"/>
              <a:t>18</a:t>
            </a:fld>
            <a:endParaRPr lang="en-US" smtClean="0"/>
          </a:p>
        </p:txBody>
      </p:sp>
      <p:sp>
        <p:nvSpPr>
          <p:cNvPr id="194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r>
              <a:rPr lang="en-US" dirty="0" smtClean="0"/>
              <a:t>Spatial Multiplexing</a:t>
            </a:r>
          </a:p>
        </p:txBody>
      </p:sp>
      <p:sp>
        <p:nvSpPr>
          <p:cNvPr id="185347" name="Content Placeholder 2"/>
          <p:cNvSpPr>
            <a:spLocks noGrp="1"/>
          </p:cNvSpPr>
          <p:nvPr>
            <p:ph idx="1"/>
          </p:nvPr>
        </p:nvSpPr>
        <p:spPr/>
        <p:txBody>
          <a:bodyPr/>
          <a:lstStyle/>
          <a:p>
            <a:endParaRPr lang="en-US" smtClean="0"/>
          </a:p>
        </p:txBody>
      </p:sp>
      <p:sp>
        <p:nvSpPr>
          <p:cNvPr id="185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5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7C1386-F117-4EAE-AED2-B42EACE320A4}" type="slidenum">
              <a:rPr lang="en-US" smtClean="0"/>
              <a:pPr eaLnBrk="1" hangingPunct="1"/>
              <a:t>180</a:t>
            </a:fld>
            <a:endParaRPr lang="en-US" smtClean="0"/>
          </a:p>
        </p:txBody>
      </p:sp>
      <p:pic>
        <p:nvPicPr>
          <p:cNvPr id="185350" name="Picture 2"/>
          <p:cNvPicPr>
            <a:picLocks noChangeAspect="1" noChangeArrowheads="1"/>
          </p:cNvPicPr>
          <p:nvPr/>
        </p:nvPicPr>
        <p:blipFill>
          <a:blip r:embed="rId2">
            <a:extLst>
              <a:ext uri="{28A0092B-C50C-407E-A947-70E740481C1C}">
                <a14:useLocalDpi xmlns:a14="http://schemas.microsoft.com/office/drawing/2010/main" val="0"/>
              </a:ext>
            </a:extLst>
          </a:blip>
          <a:srcRect l="28906" t="27200" r="28906" b="9721"/>
          <a:stretch>
            <a:fillRect/>
          </a:stretch>
        </p:blipFill>
        <p:spPr bwMode="auto">
          <a:xfrm>
            <a:off x="1889125" y="1670050"/>
            <a:ext cx="5297488"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dirty="0" smtClean="0"/>
              <a:t>Beam Forming</a:t>
            </a:r>
          </a:p>
        </p:txBody>
      </p:sp>
      <p:sp>
        <p:nvSpPr>
          <p:cNvPr id="186371" name="Content Placeholder 2"/>
          <p:cNvSpPr>
            <a:spLocks noGrp="1"/>
          </p:cNvSpPr>
          <p:nvPr>
            <p:ph idx="1"/>
          </p:nvPr>
        </p:nvSpPr>
        <p:spPr/>
        <p:txBody>
          <a:bodyPr/>
          <a:lstStyle/>
          <a:p>
            <a:r>
              <a:rPr lang="en-US" smtClean="0"/>
              <a:t>802.11n systems may use antennas that can beam form to provide a narrow signal stream to a single radio</a:t>
            </a:r>
          </a:p>
          <a:p>
            <a:r>
              <a:rPr lang="en-US" smtClean="0"/>
              <a:t>This increases range and throughput</a:t>
            </a:r>
          </a:p>
          <a:p>
            <a:r>
              <a:rPr lang="en-US" smtClean="0"/>
              <a:t>Of course these does not work of there are many devices sharing the same space</a:t>
            </a:r>
          </a:p>
        </p:txBody>
      </p:sp>
      <p:sp>
        <p:nvSpPr>
          <p:cNvPr id="186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6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22242F-2646-4223-88C0-E55BE12C32C6}" type="slidenum">
              <a:rPr lang="en-US" smtClean="0"/>
              <a:pPr eaLnBrk="1" hangingPunct="1"/>
              <a:t>181</a:t>
            </a:fld>
            <a:endParaRPr lang="en-US"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r>
              <a:rPr lang="en-US" dirty="0" smtClean="0"/>
              <a:t>802.11n Data Rates</a:t>
            </a:r>
          </a:p>
        </p:txBody>
      </p:sp>
      <p:sp>
        <p:nvSpPr>
          <p:cNvPr id="187395" name="Content Placeholder 2"/>
          <p:cNvSpPr>
            <a:spLocks noGrp="1"/>
          </p:cNvSpPr>
          <p:nvPr>
            <p:ph idx="1"/>
          </p:nvPr>
        </p:nvSpPr>
        <p:spPr/>
        <p:txBody>
          <a:bodyPr/>
          <a:lstStyle/>
          <a:p>
            <a:r>
              <a:rPr lang="en-US" smtClean="0"/>
              <a:t>All of this means that 802.11n can use all of the above in various combinations to achieve a wide range of data rates depending on which of these variables are used</a:t>
            </a:r>
          </a:p>
          <a:p>
            <a:r>
              <a:rPr lang="en-US" smtClean="0"/>
              <a:t>These combinations are called MCS – Modulation and Coding Schemes</a:t>
            </a:r>
          </a:p>
        </p:txBody>
      </p:sp>
      <p:sp>
        <p:nvSpPr>
          <p:cNvPr id="187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7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1CB8F8-0D0F-49A1-94A6-8D21BB3C85FE}" type="slidenum">
              <a:rPr lang="en-US" smtClean="0"/>
              <a:pPr eaLnBrk="1" hangingPunct="1"/>
              <a:t>182</a:t>
            </a:fld>
            <a:endParaRPr lang="en-US"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smtClean="0"/>
              <a:t>802.11n Data Rates</a:t>
            </a:r>
          </a:p>
        </p:txBody>
      </p:sp>
      <p:sp>
        <p:nvSpPr>
          <p:cNvPr id="188419" name="Content Placeholder 2"/>
          <p:cNvSpPr>
            <a:spLocks noGrp="1"/>
          </p:cNvSpPr>
          <p:nvPr>
            <p:ph idx="1"/>
          </p:nvPr>
        </p:nvSpPr>
        <p:spPr/>
        <p:txBody>
          <a:bodyPr/>
          <a:lstStyle/>
          <a:p>
            <a:r>
              <a:rPr lang="en-US" dirty="0" smtClean="0"/>
              <a:t>The common MCS rates use combinations of</a:t>
            </a:r>
          </a:p>
          <a:p>
            <a:pPr lvl="1"/>
            <a:r>
              <a:rPr lang="en-US" dirty="0" smtClean="0"/>
              <a:t>A modulation method</a:t>
            </a:r>
          </a:p>
          <a:p>
            <a:pPr lvl="1"/>
            <a:r>
              <a:rPr lang="en-US" dirty="0" smtClean="0"/>
              <a:t>A single channel or a bonded channel</a:t>
            </a:r>
          </a:p>
          <a:p>
            <a:pPr lvl="1"/>
            <a:r>
              <a:rPr lang="en-US" dirty="0" smtClean="0"/>
              <a:t>Number of spatial streams</a:t>
            </a:r>
          </a:p>
          <a:p>
            <a:pPr lvl="1"/>
            <a:r>
              <a:rPr lang="en-US" dirty="0" smtClean="0"/>
              <a:t>A 400ns or 800ns guard interval</a:t>
            </a:r>
          </a:p>
          <a:p>
            <a:r>
              <a:rPr lang="en-US" dirty="0" smtClean="0"/>
              <a:t>For example</a:t>
            </a:r>
          </a:p>
        </p:txBody>
      </p:sp>
      <p:sp>
        <p:nvSpPr>
          <p:cNvPr id="188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8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69C525-836F-4F60-AABA-5F53327D1D08}" type="slidenum">
              <a:rPr lang="en-US" smtClean="0"/>
              <a:pPr eaLnBrk="1" hangingPunct="1"/>
              <a:t>183</a:t>
            </a:fld>
            <a:endParaRPr lang="en-US"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r>
              <a:rPr lang="en-US" dirty="0" smtClean="0"/>
              <a:t>802.11n Data Rate</a:t>
            </a:r>
          </a:p>
        </p:txBody>
      </p:sp>
      <p:sp>
        <p:nvSpPr>
          <p:cNvPr id="189443" name="Content Placeholder 2"/>
          <p:cNvSpPr>
            <a:spLocks noGrp="1"/>
          </p:cNvSpPr>
          <p:nvPr>
            <p:ph idx="1"/>
          </p:nvPr>
        </p:nvSpPr>
        <p:spPr/>
        <p:txBody>
          <a:bodyPr/>
          <a:lstStyle/>
          <a:p>
            <a:pPr>
              <a:buFontTx/>
              <a:buNone/>
            </a:pPr>
            <a:endParaRPr lang="en-US" smtClean="0"/>
          </a:p>
        </p:txBody>
      </p:sp>
      <p:sp>
        <p:nvSpPr>
          <p:cNvPr id="189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89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259355-6564-4229-86FC-8C62E400DB36}" type="slidenum">
              <a:rPr lang="en-US" smtClean="0"/>
              <a:pPr eaLnBrk="1" hangingPunct="1"/>
              <a:t>184</a:t>
            </a:fld>
            <a:endParaRPr lang="en-US" smtClean="0"/>
          </a:p>
        </p:txBody>
      </p:sp>
      <p:pic>
        <p:nvPicPr>
          <p:cNvPr id="189446" name="Picture 2"/>
          <p:cNvPicPr>
            <a:picLocks noChangeAspect="1" noChangeArrowheads="1"/>
          </p:cNvPicPr>
          <p:nvPr/>
        </p:nvPicPr>
        <p:blipFill>
          <a:blip r:embed="rId2">
            <a:extLst>
              <a:ext uri="{28A0092B-C50C-407E-A947-70E740481C1C}">
                <a14:useLocalDpi xmlns:a14="http://schemas.microsoft.com/office/drawing/2010/main" val="0"/>
              </a:ext>
            </a:extLst>
          </a:blip>
          <a:srcRect t="26888" r="46458" b="3181"/>
          <a:stretch>
            <a:fillRect/>
          </a:stretch>
        </p:blipFill>
        <p:spPr bwMode="auto">
          <a:xfrm>
            <a:off x="1528763" y="1601788"/>
            <a:ext cx="6103937"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US" dirty="0" smtClean="0"/>
              <a:t>802.11n Data Rates</a:t>
            </a:r>
          </a:p>
        </p:txBody>
      </p:sp>
      <p:sp>
        <p:nvSpPr>
          <p:cNvPr id="190467" name="Content Placeholder 2"/>
          <p:cNvSpPr>
            <a:spLocks noGrp="1"/>
          </p:cNvSpPr>
          <p:nvPr>
            <p:ph idx="1"/>
          </p:nvPr>
        </p:nvSpPr>
        <p:spPr/>
        <p:txBody>
          <a:bodyPr/>
          <a:lstStyle/>
          <a:p>
            <a:r>
              <a:rPr lang="en-US" smtClean="0"/>
              <a:t>The combinations are called MCS index numbers</a:t>
            </a:r>
          </a:p>
          <a:p>
            <a:r>
              <a:rPr lang="en-US" smtClean="0"/>
              <a:t>Here are some of them</a:t>
            </a:r>
          </a:p>
        </p:txBody>
      </p:sp>
      <p:sp>
        <p:nvSpPr>
          <p:cNvPr id="190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0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66F1F1-1043-42BB-9419-6CFD74A8B831}" type="slidenum">
              <a:rPr lang="en-US" smtClean="0"/>
              <a:pPr eaLnBrk="1" hangingPunct="1"/>
              <a:t>185</a:t>
            </a:fld>
            <a:endParaRPr lang="en-US" smtClean="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US" dirty="0" smtClean="0"/>
              <a:t>802.11n Data Rates</a:t>
            </a:r>
          </a:p>
        </p:txBody>
      </p:sp>
      <p:sp>
        <p:nvSpPr>
          <p:cNvPr id="191491" name="Content Placeholder 2"/>
          <p:cNvSpPr>
            <a:spLocks noGrp="1"/>
          </p:cNvSpPr>
          <p:nvPr>
            <p:ph idx="1"/>
          </p:nvPr>
        </p:nvSpPr>
        <p:spPr/>
        <p:txBody>
          <a:bodyPr/>
          <a:lstStyle/>
          <a:p>
            <a:endParaRPr lang="en-US" smtClean="0"/>
          </a:p>
        </p:txBody>
      </p:sp>
      <p:sp>
        <p:nvSpPr>
          <p:cNvPr id="191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1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440E5C-2B7C-4391-A78F-D80A91F181FC}" type="slidenum">
              <a:rPr lang="en-US" smtClean="0"/>
              <a:pPr eaLnBrk="1" hangingPunct="1"/>
              <a:t>186</a:t>
            </a:fld>
            <a:endParaRPr lang="en-US" smtClean="0"/>
          </a:p>
        </p:txBody>
      </p:sp>
      <p:pic>
        <p:nvPicPr>
          <p:cNvPr id="191494" name="Picture 2"/>
          <p:cNvPicPr>
            <a:picLocks noChangeAspect="1" noChangeArrowheads="1"/>
          </p:cNvPicPr>
          <p:nvPr/>
        </p:nvPicPr>
        <p:blipFill>
          <a:blip r:embed="rId2">
            <a:extLst>
              <a:ext uri="{28A0092B-C50C-407E-A947-70E740481C1C}">
                <a14:useLocalDpi xmlns:a14="http://schemas.microsoft.com/office/drawing/2010/main" val="0"/>
              </a:ext>
            </a:extLst>
          </a:blip>
          <a:srcRect l="6674" t="27045" r="46593" b="3181"/>
          <a:stretch>
            <a:fillRect/>
          </a:stretch>
        </p:blipFill>
        <p:spPr bwMode="auto">
          <a:xfrm>
            <a:off x="1862138" y="1638300"/>
            <a:ext cx="532765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dirty="0" smtClean="0"/>
              <a:t>802.11n Data Rates</a:t>
            </a:r>
          </a:p>
        </p:txBody>
      </p:sp>
      <p:sp>
        <p:nvSpPr>
          <p:cNvPr id="192515" name="Content Placeholder 2"/>
          <p:cNvSpPr>
            <a:spLocks noGrp="1"/>
          </p:cNvSpPr>
          <p:nvPr>
            <p:ph idx="1"/>
          </p:nvPr>
        </p:nvSpPr>
        <p:spPr/>
        <p:txBody>
          <a:bodyPr/>
          <a:lstStyle/>
          <a:p>
            <a:endParaRPr lang="en-US" smtClean="0"/>
          </a:p>
        </p:txBody>
      </p:sp>
      <p:sp>
        <p:nvSpPr>
          <p:cNvPr id="192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2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3F7E72-3E46-4CEF-B57C-B0E2D5C8D4C0}" type="slidenum">
              <a:rPr lang="en-US" smtClean="0"/>
              <a:pPr eaLnBrk="1" hangingPunct="1"/>
              <a:t>187</a:t>
            </a:fld>
            <a:endParaRPr lang="en-US" smtClean="0"/>
          </a:p>
        </p:txBody>
      </p:sp>
      <p:pic>
        <p:nvPicPr>
          <p:cNvPr id="192518" name="Picture 2"/>
          <p:cNvPicPr>
            <a:picLocks noChangeAspect="1" noChangeArrowheads="1"/>
          </p:cNvPicPr>
          <p:nvPr/>
        </p:nvPicPr>
        <p:blipFill>
          <a:blip r:embed="rId2">
            <a:extLst>
              <a:ext uri="{28A0092B-C50C-407E-A947-70E740481C1C}">
                <a14:useLocalDpi xmlns:a14="http://schemas.microsoft.com/office/drawing/2010/main" val="0"/>
              </a:ext>
            </a:extLst>
          </a:blip>
          <a:srcRect l="46349" t="29482" r="5038" b="17924"/>
          <a:stretch>
            <a:fillRect/>
          </a:stretch>
        </p:blipFill>
        <p:spPr bwMode="auto">
          <a:xfrm>
            <a:off x="1430338" y="1622425"/>
            <a:ext cx="6297612"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dirty="0" smtClean="0"/>
              <a:t>Practical Data Rates</a:t>
            </a:r>
          </a:p>
        </p:txBody>
      </p:sp>
      <p:sp>
        <p:nvSpPr>
          <p:cNvPr id="193539" name="Content Placeholder 2"/>
          <p:cNvSpPr>
            <a:spLocks noGrp="1"/>
          </p:cNvSpPr>
          <p:nvPr>
            <p:ph idx="1"/>
          </p:nvPr>
        </p:nvSpPr>
        <p:spPr/>
        <p:txBody>
          <a:bodyPr/>
          <a:lstStyle/>
          <a:p>
            <a:r>
              <a:rPr lang="en-US" smtClean="0"/>
              <a:t>Opinions differ as to the actual data rates that users can expect to see</a:t>
            </a:r>
          </a:p>
          <a:p>
            <a:r>
              <a:rPr lang="en-US" smtClean="0"/>
              <a:t>Aerohive in a 2008 white paper believes these are likely</a:t>
            </a:r>
          </a:p>
        </p:txBody>
      </p:sp>
      <p:sp>
        <p:nvSpPr>
          <p:cNvPr id="1935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2A5CFD-881C-4F0F-9939-DD7DDF98A315}" type="slidenum">
              <a:rPr lang="en-US" smtClean="0"/>
              <a:pPr eaLnBrk="1" hangingPunct="1"/>
              <a:t>188</a:t>
            </a:fld>
            <a:endParaRPr lang="en-US" smtClean="0"/>
          </a:p>
        </p:txBody>
      </p:sp>
      <p:sp>
        <p:nvSpPr>
          <p:cNvPr id="1935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US" dirty="0" smtClean="0"/>
              <a:t>Practical Data Rates</a:t>
            </a:r>
          </a:p>
        </p:txBody>
      </p:sp>
      <p:sp>
        <p:nvSpPr>
          <p:cNvPr id="194563" name="Content Placeholder 2"/>
          <p:cNvSpPr>
            <a:spLocks noGrp="1"/>
          </p:cNvSpPr>
          <p:nvPr>
            <p:ph idx="1"/>
          </p:nvPr>
        </p:nvSpPr>
        <p:spPr/>
        <p:txBody>
          <a:bodyPr/>
          <a:lstStyle/>
          <a:p>
            <a:endParaRPr lang="en-US" smtClean="0"/>
          </a:p>
        </p:txBody>
      </p:sp>
      <p:sp>
        <p:nvSpPr>
          <p:cNvPr id="194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4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161A60-4AD0-4F64-80B7-95EBD6415002}" type="slidenum">
              <a:rPr lang="en-US" smtClean="0"/>
              <a:pPr eaLnBrk="1" hangingPunct="1"/>
              <a:t>189</a:t>
            </a:fld>
            <a:endParaRPr lang="en-US" smtClean="0"/>
          </a:p>
        </p:txBody>
      </p:sp>
      <p:pic>
        <p:nvPicPr>
          <p:cNvPr id="194566" name="Picture 2"/>
          <p:cNvPicPr>
            <a:picLocks noChangeAspect="1" noChangeArrowheads="1"/>
          </p:cNvPicPr>
          <p:nvPr/>
        </p:nvPicPr>
        <p:blipFill>
          <a:blip r:embed="rId2">
            <a:extLst>
              <a:ext uri="{28A0092B-C50C-407E-A947-70E740481C1C}">
                <a14:useLocalDpi xmlns:a14="http://schemas.microsoft.com/office/drawing/2010/main" val="0"/>
              </a:ext>
            </a:extLst>
          </a:blip>
          <a:srcRect l="20535" t="27831" r="23952" b="6250"/>
          <a:stretch>
            <a:fillRect/>
          </a:stretch>
        </p:blipFill>
        <p:spPr bwMode="auto">
          <a:xfrm>
            <a:off x="1279525" y="1603375"/>
            <a:ext cx="6688138"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802.11b</a:t>
            </a:r>
          </a:p>
        </p:txBody>
      </p:sp>
      <p:sp>
        <p:nvSpPr>
          <p:cNvPr id="20483" name="Rectangle 3"/>
          <p:cNvSpPr>
            <a:spLocks noGrp="1" noChangeArrowheads="1"/>
          </p:cNvSpPr>
          <p:nvPr>
            <p:ph idx="1"/>
          </p:nvPr>
        </p:nvSpPr>
        <p:spPr/>
        <p:txBody>
          <a:bodyPr/>
          <a:lstStyle/>
          <a:p>
            <a:pPr eaLnBrk="1" hangingPunct="1"/>
            <a:r>
              <a:rPr lang="en-US" smtClean="0"/>
              <a:t>802.11b is the most widely used standard for wireless local area networks</a:t>
            </a:r>
          </a:p>
          <a:p>
            <a:pPr eaLnBrk="1" hangingPunct="1"/>
            <a:r>
              <a:rPr lang="en-US" smtClean="0"/>
              <a:t>It sees some use in campus area networks as a way to bridge between locations, and as a way to connect to the local area network from anywhere on the campus</a:t>
            </a:r>
          </a:p>
          <a:p>
            <a:pPr eaLnBrk="1" hangingPunct="1"/>
            <a:r>
              <a:rPr lang="en-US" smtClean="0"/>
              <a:t>802.11b is currently used to deliver Internet access in metropolitan area networks</a:t>
            </a: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A65095-5D2D-40E9-9876-8EC1FE6208DB}" type="slidenum">
              <a:rPr lang="en-US" smtClean="0"/>
              <a:pPr eaLnBrk="1" hangingPunct="1"/>
              <a:t>19</a:t>
            </a:fld>
            <a:endParaRPr lang="en-US" smtClean="0"/>
          </a:p>
        </p:txBody>
      </p:sp>
      <p:sp>
        <p:nvSpPr>
          <p:cNvPr id="204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a:defRPr/>
            </a:pPr>
            <a:r>
              <a:rPr lang="en-US" dirty="0" smtClean="0"/>
              <a:t>Motorola published a white paper on 802.11n deployment in September 2008</a:t>
            </a:r>
          </a:p>
          <a:p>
            <a:pPr>
              <a:defRPr/>
            </a:pPr>
            <a:r>
              <a:rPr lang="en-US" dirty="0" smtClean="0"/>
              <a:t>It has some interesting observations which will be quoted here from the paper</a:t>
            </a:r>
          </a:p>
          <a:p>
            <a:pPr lvl="1">
              <a:defRPr/>
            </a:pPr>
            <a:r>
              <a:rPr lang="en-US" dirty="0" smtClean="0">
                <a:ea typeface="+mn-ea"/>
                <a:cs typeface="+mn-cs"/>
              </a:rPr>
              <a:t>The context of the environment in which a WLAN is deployed is critical</a:t>
            </a:r>
          </a:p>
          <a:p>
            <a:pPr lvl="1">
              <a:defRPr/>
            </a:pPr>
            <a:r>
              <a:rPr lang="en-US" dirty="0" smtClean="0">
                <a:ea typeface="+mn-ea"/>
                <a:cs typeface="+mn-cs"/>
              </a:rPr>
              <a:t>Interference can be caused by neighboring APs or other wireless transmitters broadcasting within the same frequency band</a:t>
            </a:r>
          </a:p>
        </p:txBody>
      </p:sp>
      <p:sp>
        <p:nvSpPr>
          <p:cNvPr id="195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5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18756F-6389-4FDF-AE93-433F6BDBEC41}" type="slidenum">
              <a:rPr lang="en-US" smtClean="0"/>
              <a:pPr eaLnBrk="1" hangingPunct="1"/>
              <a:t>190</a:t>
            </a:fld>
            <a:endParaRPr lang="en-US"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This form of wireless congestion results in dropped packets, slower networks, and reduced capacity</a:t>
            </a:r>
          </a:p>
          <a:p>
            <a:pPr lvl="1">
              <a:defRPr/>
            </a:pPr>
            <a:r>
              <a:rPr lang="en-US" dirty="0" smtClean="0">
                <a:ea typeface="+mn-ea"/>
                <a:cs typeface="+mn-cs"/>
              </a:rPr>
              <a:t>In addition to traditional co-channel and adjacent-channel interferences, 802.11n 5GHz band deployments must also consider potential interference from radar systems</a:t>
            </a:r>
          </a:p>
        </p:txBody>
      </p:sp>
      <p:sp>
        <p:nvSpPr>
          <p:cNvPr id="196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6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843516-F27B-4DF3-9ED0-F0D25AC68881}" type="slidenum">
              <a:rPr lang="en-US" smtClean="0"/>
              <a:pPr eaLnBrk="1" hangingPunct="1"/>
              <a:t>191</a:t>
            </a:fld>
            <a:endParaRPr lang="en-US" smtClean="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In the United States, if a 40MHz channel is used in the 2.4GHz band, only one other non-overlapping 20MHz channel is available</a:t>
            </a:r>
          </a:p>
          <a:p>
            <a:pPr lvl="1">
              <a:defRPr/>
            </a:pPr>
            <a:r>
              <a:rPr lang="en-US" dirty="0" smtClean="0">
                <a:ea typeface="+mn-ea"/>
                <a:cs typeface="+mn-cs"/>
              </a:rPr>
              <a:t>The result is a greater likelihood for adjacent-channel interference in the 2.4GHz band</a:t>
            </a:r>
          </a:p>
          <a:p>
            <a:pPr lvl="1">
              <a:defRPr/>
            </a:pPr>
            <a:r>
              <a:rPr lang="en-US" dirty="0" smtClean="0">
                <a:ea typeface="+mn-ea"/>
                <a:cs typeface="+mn-cs"/>
              </a:rPr>
              <a:t>Since channel planning in 2.4GHz was already a difficult task with only three non-overlapping channels in 802.11a/b/g, the use of 40MHz channels is not recommended for 2.4GHz deployments utilizing 802.11n</a:t>
            </a:r>
            <a:endParaRPr lang="en-US" dirty="0"/>
          </a:p>
        </p:txBody>
      </p:sp>
      <p:sp>
        <p:nvSpPr>
          <p:cNvPr id="197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7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C43ECC-DFDB-4EB0-9DC7-6D9DDC28EB8D}" type="slidenum">
              <a:rPr lang="en-US" smtClean="0"/>
              <a:pPr eaLnBrk="1" hangingPunct="1"/>
              <a:t>192</a:t>
            </a:fld>
            <a:endParaRPr lang="en-US"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Fortunately, the 5GHz band frees 802.11n users from the tight spectrum constraints of the 2.4GHz band</a:t>
            </a:r>
          </a:p>
          <a:p>
            <a:pPr lvl="1">
              <a:defRPr/>
            </a:pPr>
            <a:r>
              <a:rPr lang="en-US" dirty="0" smtClean="0">
                <a:ea typeface="+mn-ea"/>
                <a:cs typeface="+mn-cs"/>
              </a:rPr>
              <a:t>In the United States, the 5GHz band allows for 11 non-overlapping 40MHz channels if the AP is fully compliant with the dynamic frequency selection (DFS) restrictions</a:t>
            </a:r>
          </a:p>
        </p:txBody>
      </p:sp>
      <p:sp>
        <p:nvSpPr>
          <p:cNvPr id="1986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BAAC57-E50F-42B4-BF22-8434AE5F5D51}" type="slidenum">
              <a:rPr lang="en-US" smtClean="0"/>
              <a:pPr eaLnBrk="1" hangingPunct="1"/>
              <a:t>193</a:t>
            </a:fld>
            <a:endParaRPr lang="en-US"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…fully DFS compliant</a:t>
            </a:r>
          </a:p>
          <a:p>
            <a:pPr lvl="1">
              <a:defRPr/>
            </a:pPr>
            <a:r>
              <a:rPr lang="en-US" dirty="0" smtClean="0">
                <a:ea typeface="+mn-ea"/>
                <a:cs typeface="+mn-cs"/>
              </a:rPr>
              <a:t>this means that if a device detects in-band interference from a nearby radar system it must immediately stop all transmission within that band for 30 minutes and switch to</a:t>
            </a:r>
          </a:p>
          <a:p>
            <a:pPr lvl="1">
              <a:defRPr/>
            </a:pPr>
            <a:r>
              <a:rPr lang="en-US" dirty="0" smtClean="0">
                <a:ea typeface="+mn-ea"/>
                <a:cs typeface="+mn-cs"/>
              </a:rPr>
              <a:t>another, non-interfering channel</a:t>
            </a:r>
          </a:p>
        </p:txBody>
      </p:sp>
      <p:sp>
        <p:nvSpPr>
          <p:cNvPr id="199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99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F0CE6C-75D7-42BE-A62E-B24256E0B577}" type="slidenum">
              <a:rPr lang="en-US" smtClean="0"/>
              <a:pPr eaLnBrk="1" hangingPunct="1"/>
              <a:t>194</a:t>
            </a:fld>
            <a:endParaRPr lang="en-US"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Clearly, compliance with this federal regulation will have an effect on 5GHz channel planning since it requires the AP channel change dynamically</a:t>
            </a:r>
          </a:p>
          <a:p>
            <a:pPr lvl="1">
              <a:defRPr/>
            </a:pPr>
            <a:r>
              <a:rPr lang="en-US" dirty="0" smtClean="0">
                <a:ea typeface="+mn-ea"/>
                <a:cs typeface="+mn-cs"/>
              </a:rPr>
              <a:t>the network channel plan should be designed to avoid operation on any channels where DFS has been detected</a:t>
            </a:r>
          </a:p>
        </p:txBody>
      </p:sp>
      <p:sp>
        <p:nvSpPr>
          <p:cNvPr id="2007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0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50EE2F-1FF3-40C4-8244-FED3549CB7C5}" type="slidenum">
              <a:rPr lang="en-US" smtClean="0"/>
              <a:pPr eaLnBrk="1" hangingPunct="1"/>
              <a:t>195</a:t>
            </a:fld>
            <a:endParaRPr lang="en-US" smtClean="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Lastly, since the DFS standard requires the operating channel change dynamically, empty channels should be made available for device utilization if radar interference is detected</a:t>
            </a:r>
          </a:p>
          <a:p>
            <a:pPr lvl="1">
              <a:defRPr/>
            </a:pPr>
            <a:r>
              <a:rPr lang="en-US" dirty="0" smtClean="0">
                <a:ea typeface="+mn-ea"/>
                <a:cs typeface="+mn-cs"/>
              </a:rPr>
              <a:t>A good rule of thumb is to provide at least one unused channel in a non-DFS band</a:t>
            </a:r>
          </a:p>
        </p:txBody>
      </p:sp>
      <p:sp>
        <p:nvSpPr>
          <p:cNvPr id="201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1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08913F-1B18-4610-A5F0-DB8D1F9994BF}" type="slidenum">
              <a:rPr lang="en-US" smtClean="0"/>
              <a:pPr eaLnBrk="1" hangingPunct="1"/>
              <a:t>196</a:t>
            </a:fld>
            <a:endParaRPr lang="en-US" smtClean="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In legacy systems, interference caused by reflections and diffractions of the transmitted signal (called multipath) was viewed as a hindrance to system performance and was compensated for by including large fade margins in the system design to improve signal quality in areas with heavy multipath interference</a:t>
            </a:r>
          </a:p>
        </p:txBody>
      </p:sp>
      <p:sp>
        <p:nvSpPr>
          <p:cNvPr id="202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2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1325C3-7EFA-4374-B527-05BAA7D61252}" type="slidenum">
              <a:rPr lang="en-US" smtClean="0"/>
              <a:pPr eaLnBrk="1" hangingPunct="1"/>
              <a:t>197</a:t>
            </a:fld>
            <a:endParaRPr lang="en-US"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In contrast, in MIMO systems multipath is the cornerstone of improving system performance</a:t>
            </a:r>
          </a:p>
          <a:p>
            <a:pPr lvl="1">
              <a:defRPr/>
            </a:pPr>
            <a:r>
              <a:rPr lang="en-US" dirty="0" smtClean="0">
                <a:ea typeface="+mn-ea"/>
                <a:cs typeface="+mn-cs"/>
              </a:rPr>
              <a:t>By utilizing complex signal processing, a MIMO system is capable of sending multiple data streams at the same time</a:t>
            </a:r>
          </a:p>
          <a:p>
            <a:pPr lvl="1">
              <a:defRPr/>
            </a:pPr>
            <a:r>
              <a:rPr lang="en-US" dirty="0" smtClean="0">
                <a:ea typeface="+mn-ea"/>
                <a:cs typeface="+mn-cs"/>
              </a:rPr>
              <a:t>Effectively, this means the received signal strength (RSSI) alone is no longer sufficient for predicting system performance</a:t>
            </a:r>
          </a:p>
        </p:txBody>
      </p:sp>
      <p:sp>
        <p:nvSpPr>
          <p:cNvPr id="203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3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273255-A3E6-4510-BC73-40A3FFE0FA79}" type="slidenum">
              <a:rPr lang="en-US" smtClean="0"/>
              <a:pPr eaLnBrk="1" hangingPunct="1"/>
              <a:t>198</a:t>
            </a:fld>
            <a:endParaRPr lang="en-US"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Given the site-specific nature of MIMO, the use of site specific planning and management tools for 802.11n networks is highly recommended</a:t>
            </a:r>
          </a:p>
          <a:p>
            <a:pPr lvl="1">
              <a:defRPr/>
            </a:pPr>
            <a:r>
              <a:rPr lang="en-US" dirty="0" smtClean="0">
                <a:ea typeface="+mn-ea"/>
                <a:cs typeface="+mn-cs"/>
              </a:rPr>
              <a:t>Multipath rich environments are the best scenarios for MIMO performance</a:t>
            </a:r>
          </a:p>
        </p:txBody>
      </p:sp>
      <p:sp>
        <p:nvSpPr>
          <p:cNvPr id="204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4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943914-E0F9-4B8F-92DB-CAEBFD8BF2F5}" type="slidenum">
              <a:rPr lang="en-US" smtClean="0"/>
              <a:pPr eaLnBrk="1" hangingPunct="1"/>
              <a:t>199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IEEE 802.11 Standards</a:t>
            </a:r>
          </a:p>
        </p:txBody>
      </p:sp>
      <p:sp>
        <p:nvSpPr>
          <p:cNvPr id="4099" name="Rectangle 3"/>
          <p:cNvSpPr>
            <a:spLocks noGrp="1" noChangeArrowheads="1"/>
          </p:cNvSpPr>
          <p:nvPr>
            <p:ph idx="1"/>
          </p:nvPr>
        </p:nvSpPr>
        <p:spPr/>
        <p:txBody>
          <a:bodyPr/>
          <a:lstStyle/>
          <a:p>
            <a:pPr eaLnBrk="1" hangingPunct="1"/>
            <a:r>
              <a:rPr lang="en-US" dirty="0" smtClean="0"/>
              <a:t>The IEEE 802.11 standards that define a complete wireless communication system are</a:t>
            </a:r>
          </a:p>
          <a:p>
            <a:pPr lvl="1" eaLnBrk="1" hangingPunct="1"/>
            <a:r>
              <a:rPr lang="en-US" dirty="0" smtClean="0"/>
              <a:t>802.11 approved in July 1997</a:t>
            </a:r>
          </a:p>
          <a:p>
            <a:pPr lvl="1" eaLnBrk="1" hangingPunct="1"/>
            <a:r>
              <a:rPr lang="en-US" dirty="0" smtClean="0"/>
              <a:t>802.11a approved in September 1999</a:t>
            </a:r>
          </a:p>
          <a:p>
            <a:pPr lvl="1" eaLnBrk="1" hangingPunct="1"/>
            <a:r>
              <a:rPr lang="en-US" dirty="0" smtClean="0"/>
              <a:t>802.11b approved in September 1999</a:t>
            </a:r>
          </a:p>
          <a:p>
            <a:pPr lvl="1" eaLnBrk="1" hangingPunct="1"/>
            <a:r>
              <a:rPr lang="en-US" dirty="0" smtClean="0"/>
              <a:t>802.11g approved in June 2003</a:t>
            </a:r>
          </a:p>
          <a:p>
            <a:pPr lvl="1" eaLnBrk="1" hangingPunct="1"/>
            <a:r>
              <a:rPr lang="en-US" dirty="0" smtClean="0"/>
              <a:t>802.11n approved September 2009</a:t>
            </a:r>
          </a:p>
          <a:p>
            <a:pPr lvl="1" eaLnBrk="1" hangingPunct="1"/>
            <a:r>
              <a:rPr lang="en-US" dirty="0" smtClean="0"/>
              <a:t>802.11ac </a:t>
            </a:r>
            <a:r>
              <a:rPr lang="en-US" dirty="0" smtClean="0"/>
              <a:t>approved January 2014</a:t>
            </a:r>
            <a:endParaRPr lang="en-US" dirty="0" smtClean="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A089B2-31A5-43FD-A984-448E376B6908}" type="slidenum">
              <a:rPr lang="en-US" smtClean="0"/>
              <a:pPr eaLnBrk="1" hangingPunct="1"/>
              <a:t>2</a:t>
            </a:fld>
            <a:endParaRPr lang="en-US" smtClean="0"/>
          </a:p>
        </p:txBody>
      </p:sp>
      <p:sp>
        <p:nvSpPr>
          <p:cNvPr id="41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802.11b Details</a:t>
            </a:r>
          </a:p>
        </p:txBody>
      </p:sp>
      <p:sp>
        <p:nvSpPr>
          <p:cNvPr id="21507" name="Rectangle 3"/>
          <p:cNvSpPr>
            <a:spLocks noGrp="1" noChangeArrowheads="1"/>
          </p:cNvSpPr>
          <p:nvPr>
            <p:ph idx="1"/>
          </p:nvPr>
        </p:nvSpPr>
        <p:spPr/>
        <p:txBody>
          <a:bodyPr/>
          <a:lstStyle/>
          <a:p>
            <a:pPr eaLnBrk="1" hangingPunct="1"/>
            <a:r>
              <a:rPr lang="en-US" smtClean="0"/>
              <a:t>Now on to some details concerning the major deployed 802.11 method, which is 802.11b</a:t>
            </a:r>
          </a:p>
          <a:p>
            <a:pPr eaLnBrk="1" hangingPunct="1"/>
            <a:r>
              <a:rPr lang="en-US" smtClean="0"/>
              <a:t>In this section we will look at the characteristics of 802.11b, how it is deployed, and look inside at some of the inner workings</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B201B3-3934-4AC3-8665-DEAE99176B9E}" type="slidenum">
              <a:rPr lang="en-US" smtClean="0"/>
              <a:pPr eaLnBrk="1" hangingPunct="1"/>
              <a:t>20</a:t>
            </a:fld>
            <a:endParaRPr lang="en-US" smtClean="0"/>
          </a:p>
        </p:txBody>
      </p:sp>
      <p:sp>
        <p:nvSpPr>
          <p:cNvPr id="215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The room with the AP is usually surrounded by other rooms, which may be connected by short winding hallways</a:t>
            </a:r>
          </a:p>
          <a:p>
            <a:pPr lvl="1">
              <a:defRPr/>
            </a:pPr>
            <a:r>
              <a:rPr lang="en-US" dirty="0" smtClean="0">
                <a:ea typeface="+mn-ea"/>
                <a:cs typeface="+mn-cs"/>
              </a:rPr>
              <a:t>In general, the environment is dense with obstacles to the signal path (typically walls) and there are very few, if any, Line-of-Sight (LOS) reception paths</a:t>
            </a:r>
            <a:endParaRPr lang="en-US" sz="8400" dirty="0" smtClean="0">
              <a:ea typeface="+mn-ea"/>
              <a:cs typeface="+mn-cs"/>
            </a:endParaRPr>
          </a:p>
        </p:txBody>
      </p:sp>
      <p:sp>
        <p:nvSpPr>
          <p:cNvPr id="205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5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EDB7DD-1445-4CE9-90AC-88A464FA97D5}" type="slidenum">
              <a:rPr lang="en-US" smtClean="0"/>
              <a:pPr eaLnBrk="1" hangingPunct="1"/>
              <a:t>200</a:t>
            </a:fld>
            <a:endParaRPr lang="en-US"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The complexity of this environment generates many different paths for the transmitted signal and MIMO systems will perform very well. This is the preferred MIMO deployment scenario</a:t>
            </a:r>
          </a:p>
          <a:p>
            <a:pPr>
              <a:defRPr/>
            </a:pPr>
            <a:r>
              <a:rPr lang="en-US" dirty="0" smtClean="0"/>
              <a:t>A MIMO system in contrast does not work as well when used in an open environment</a:t>
            </a:r>
          </a:p>
        </p:txBody>
      </p:sp>
      <p:sp>
        <p:nvSpPr>
          <p:cNvPr id="206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6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12B552-4AD1-4242-9550-02BE3E7207BD}" type="slidenum">
              <a:rPr lang="en-US" smtClean="0"/>
              <a:pPr eaLnBrk="1" hangingPunct="1"/>
              <a:t>201</a:t>
            </a:fld>
            <a:endParaRPr lang="en-US"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The 5GHz band has long been left relatively empty by the mediocre adoption of 802.11a networks, but this is an ideal scenario for the new 802.11n standard</a:t>
            </a:r>
          </a:p>
          <a:p>
            <a:pPr lvl="1">
              <a:defRPr/>
            </a:pPr>
            <a:r>
              <a:rPr lang="en-US" dirty="0" smtClean="0">
                <a:ea typeface="+mn-ea"/>
                <a:cs typeface="+mn-cs"/>
              </a:rPr>
              <a:t>Since so few 802.11a clients exist in the 5GHz band, “n-only” deployment scenarios can be carried out with relative ease in this space without having to worry about the network being bogged down by legacy clients</a:t>
            </a:r>
          </a:p>
        </p:txBody>
      </p:sp>
      <p:sp>
        <p:nvSpPr>
          <p:cNvPr id="207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7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E3B746-F4F8-452E-AA62-E4F684E6EB6A}" type="slidenum">
              <a:rPr lang="en-US" smtClean="0"/>
              <a:pPr eaLnBrk="1" hangingPunct="1"/>
              <a:t>202</a:t>
            </a:fld>
            <a:endParaRPr lang="en-US"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r>
              <a:rPr lang="en-US" dirty="0" smtClean="0"/>
              <a:t>802.11n Deployment</a:t>
            </a:r>
          </a:p>
        </p:txBody>
      </p:sp>
      <p:sp>
        <p:nvSpPr>
          <p:cNvPr id="3" name="Content Placeholder 2"/>
          <p:cNvSpPr>
            <a:spLocks noGrp="1"/>
          </p:cNvSpPr>
          <p:nvPr>
            <p:ph idx="1"/>
          </p:nvPr>
        </p:nvSpPr>
        <p:spPr/>
        <p:txBody>
          <a:bodyPr/>
          <a:lstStyle/>
          <a:p>
            <a:pPr lvl="1">
              <a:defRPr/>
            </a:pPr>
            <a:r>
              <a:rPr lang="en-US" dirty="0" smtClean="0">
                <a:ea typeface="+mn-ea"/>
                <a:cs typeface="+mn-cs"/>
              </a:rPr>
              <a:t>Deploying 802.11n in the 5GHz band is the recommended deployment scenario for n-only, high performance WLANs for the first time it’s possible that a wireless network could routinely out-perform a 100-BaseT network</a:t>
            </a:r>
          </a:p>
          <a:p>
            <a:pPr>
              <a:defRPr/>
            </a:pPr>
            <a:r>
              <a:rPr lang="en-US" dirty="0" smtClean="0"/>
              <a:t>As the range may be less 802.11n network may require more access points to cover the same area is the 5 GHz range is used</a:t>
            </a:r>
          </a:p>
        </p:txBody>
      </p:sp>
      <p:sp>
        <p:nvSpPr>
          <p:cNvPr id="208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8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51E07C-48DA-4898-BAF9-8DEAD9A4F67F}" type="slidenum">
              <a:rPr lang="en-US" smtClean="0"/>
              <a:pPr eaLnBrk="1" hangingPunct="1"/>
              <a:t>203</a:t>
            </a:fld>
            <a:endParaRPr lang="en-US"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r>
              <a:rPr lang="en-US" dirty="0" smtClean="0"/>
              <a:t>802.11ac</a:t>
            </a:r>
          </a:p>
        </p:txBody>
      </p:sp>
      <p:sp>
        <p:nvSpPr>
          <p:cNvPr id="209923" name="Content Placeholder 2"/>
          <p:cNvSpPr>
            <a:spLocks noGrp="1"/>
          </p:cNvSpPr>
          <p:nvPr>
            <p:ph idx="1"/>
          </p:nvPr>
        </p:nvSpPr>
        <p:spPr/>
        <p:txBody>
          <a:bodyPr/>
          <a:lstStyle/>
          <a:p>
            <a:r>
              <a:rPr lang="en-US" dirty="0" smtClean="0"/>
              <a:t>802.11ac is the newest wireless standard</a:t>
            </a:r>
          </a:p>
          <a:p>
            <a:r>
              <a:rPr lang="en-US" dirty="0" smtClean="0"/>
              <a:t>802.11ac focuses on development in the traditional frequencies below 6 GHZ, in other words 5GHz</a:t>
            </a:r>
          </a:p>
          <a:p>
            <a:r>
              <a:rPr lang="en-US" dirty="0" smtClean="0"/>
              <a:t>Here are some slides from a January 2012 Agilent webinar on this standard</a:t>
            </a:r>
          </a:p>
        </p:txBody>
      </p:sp>
      <p:sp>
        <p:nvSpPr>
          <p:cNvPr id="209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09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BB93E7-CD84-4C4E-BB71-FA0E22190084}" type="slidenum">
              <a:rPr lang="en-US" smtClean="0"/>
              <a:pPr eaLnBrk="1" hangingPunct="1"/>
              <a:t>204</a:t>
            </a:fld>
            <a:endParaRPr lang="en-US"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r>
              <a:rPr lang="en-US" dirty="0" smtClean="0"/>
              <a:t>802.11.ac</a:t>
            </a:r>
          </a:p>
        </p:txBody>
      </p:sp>
      <p:sp>
        <p:nvSpPr>
          <p:cNvPr id="210947" name="Content Placeholder 2"/>
          <p:cNvSpPr>
            <a:spLocks noGrp="1"/>
          </p:cNvSpPr>
          <p:nvPr>
            <p:ph idx="1"/>
          </p:nvPr>
        </p:nvSpPr>
        <p:spPr/>
        <p:txBody>
          <a:bodyPr/>
          <a:lstStyle/>
          <a:p>
            <a:endParaRPr lang="en-US" smtClean="0"/>
          </a:p>
        </p:txBody>
      </p:sp>
      <p:sp>
        <p:nvSpPr>
          <p:cNvPr id="210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0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219F24-1C9F-41EA-9775-862EEC0E6557}" type="slidenum">
              <a:rPr lang="en-US" smtClean="0"/>
              <a:pPr eaLnBrk="1" hangingPunct="1"/>
              <a:t>205</a:t>
            </a:fld>
            <a:endParaRPr lang="en-US" smtClean="0"/>
          </a:p>
        </p:txBody>
      </p:sp>
      <p:pic>
        <p:nvPicPr>
          <p:cNvPr id="210950"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23889" r="20470"/>
          <a:stretch>
            <a:fillRect/>
          </a:stretch>
        </p:blipFill>
        <p:spPr bwMode="auto">
          <a:xfrm>
            <a:off x="1474788" y="1636713"/>
            <a:ext cx="5964237" cy="448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r>
              <a:rPr lang="en-US" dirty="0" smtClean="0"/>
              <a:t>802.11ac</a:t>
            </a:r>
          </a:p>
        </p:txBody>
      </p:sp>
      <p:sp>
        <p:nvSpPr>
          <p:cNvPr id="211971" name="Content Placeholder 2"/>
          <p:cNvSpPr>
            <a:spLocks noGrp="1"/>
          </p:cNvSpPr>
          <p:nvPr>
            <p:ph idx="1"/>
          </p:nvPr>
        </p:nvSpPr>
        <p:spPr/>
        <p:txBody>
          <a:bodyPr/>
          <a:lstStyle/>
          <a:p>
            <a:endParaRPr lang="en-US" smtClean="0"/>
          </a:p>
        </p:txBody>
      </p:sp>
      <p:sp>
        <p:nvSpPr>
          <p:cNvPr id="211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1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0336DC-2B0F-4C52-A16D-557A97369A8B}" type="slidenum">
              <a:rPr lang="en-US" smtClean="0"/>
              <a:pPr eaLnBrk="1" hangingPunct="1"/>
              <a:t>206</a:t>
            </a:fld>
            <a:endParaRPr lang="en-US" smtClean="0"/>
          </a:p>
        </p:txBody>
      </p:sp>
      <p:pic>
        <p:nvPicPr>
          <p:cNvPr id="211974" name="Picture 2"/>
          <p:cNvPicPr>
            <a:picLocks noChangeAspect="1" noChangeArrowheads="1"/>
          </p:cNvPicPr>
          <p:nvPr/>
        </p:nvPicPr>
        <p:blipFill>
          <a:blip r:embed="rId2">
            <a:extLst>
              <a:ext uri="{28A0092B-C50C-407E-A947-70E740481C1C}">
                <a14:useLocalDpi xmlns:a14="http://schemas.microsoft.com/office/drawing/2010/main" val="0"/>
              </a:ext>
            </a:extLst>
          </a:blip>
          <a:srcRect l="22186" t="23056" r="20468"/>
          <a:stretch>
            <a:fillRect/>
          </a:stretch>
        </p:blipFill>
        <p:spPr bwMode="auto">
          <a:xfrm>
            <a:off x="1525588" y="1608138"/>
            <a:ext cx="6011862" cy="45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r>
              <a:rPr lang="en-US" dirty="0" smtClean="0"/>
              <a:t>802.11ac</a:t>
            </a:r>
          </a:p>
        </p:txBody>
      </p:sp>
      <p:sp>
        <p:nvSpPr>
          <p:cNvPr id="212995" name="Content Placeholder 2"/>
          <p:cNvSpPr>
            <a:spLocks noGrp="1"/>
          </p:cNvSpPr>
          <p:nvPr>
            <p:ph idx="1"/>
          </p:nvPr>
        </p:nvSpPr>
        <p:spPr/>
        <p:txBody>
          <a:bodyPr/>
          <a:lstStyle/>
          <a:p>
            <a:endParaRPr lang="en-US" smtClean="0"/>
          </a:p>
        </p:txBody>
      </p:sp>
      <p:sp>
        <p:nvSpPr>
          <p:cNvPr id="212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2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2EAF32-A25F-4EC5-A3CC-A32770224A8F}" type="slidenum">
              <a:rPr lang="en-US" smtClean="0"/>
              <a:pPr eaLnBrk="1" hangingPunct="1"/>
              <a:t>207</a:t>
            </a:fld>
            <a:endParaRPr lang="en-US" smtClean="0"/>
          </a:p>
        </p:txBody>
      </p:sp>
      <p:pic>
        <p:nvPicPr>
          <p:cNvPr id="212998"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23334" r="20313"/>
          <a:stretch>
            <a:fillRect/>
          </a:stretch>
        </p:blipFill>
        <p:spPr bwMode="auto">
          <a:xfrm>
            <a:off x="1495425" y="1644650"/>
            <a:ext cx="5926138"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r>
              <a:rPr lang="en-US" dirty="0" smtClean="0"/>
              <a:t>802.11ac</a:t>
            </a:r>
          </a:p>
        </p:txBody>
      </p:sp>
      <p:sp>
        <p:nvSpPr>
          <p:cNvPr id="214019" name="Content Placeholder 2"/>
          <p:cNvSpPr>
            <a:spLocks noGrp="1"/>
          </p:cNvSpPr>
          <p:nvPr>
            <p:ph idx="1"/>
          </p:nvPr>
        </p:nvSpPr>
        <p:spPr/>
        <p:txBody>
          <a:bodyPr/>
          <a:lstStyle/>
          <a:p>
            <a:endParaRPr lang="en-US" smtClean="0"/>
          </a:p>
        </p:txBody>
      </p:sp>
      <p:sp>
        <p:nvSpPr>
          <p:cNvPr id="214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4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EA1DB4-709E-42EE-9B1F-A57B74B38665}" type="slidenum">
              <a:rPr lang="en-US" smtClean="0"/>
              <a:pPr eaLnBrk="1" hangingPunct="1"/>
              <a:t>208</a:t>
            </a:fld>
            <a:endParaRPr lang="en-US" smtClean="0"/>
          </a:p>
        </p:txBody>
      </p:sp>
      <p:pic>
        <p:nvPicPr>
          <p:cNvPr id="214022" name="Picture 2"/>
          <p:cNvPicPr>
            <a:picLocks noChangeAspect="1" noChangeArrowheads="1"/>
          </p:cNvPicPr>
          <p:nvPr/>
        </p:nvPicPr>
        <p:blipFill>
          <a:blip r:embed="rId2">
            <a:extLst>
              <a:ext uri="{28A0092B-C50C-407E-A947-70E740481C1C}">
                <a14:useLocalDpi xmlns:a14="http://schemas.microsoft.com/office/drawing/2010/main" val="0"/>
              </a:ext>
            </a:extLst>
          </a:blip>
          <a:srcRect l="22343" t="23056" r="20624"/>
          <a:stretch>
            <a:fillRect/>
          </a:stretch>
        </p:blipFill>
        <p:spPr bwMode="auto">
          <a:xfrm>
            <a:off x="1492250" y="1628775"/>
            <a:ext cx="5910263" cy="44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US" dirty="0" smtClean="0"/>
              <a:t>802.11ac</a:t>
            </a:r>
          </a:p>
        </p:txBody>
      </p:sp>
      <p:sp>
        <p:nvSpPr>
          <p:cNvPr id="215043" name="Content Placeholder 2"/>
          <p:cNvSpPr>
            <a:spLocks noGrp="1"/>
          </p:cNvSpPr>
          <p:nvPr>
            <p:ph idx="1"/>
          </p:nvPr>
        </p:nvSpPr>
        <p:spPr/>
        <p:txBody>
          <a:bodyPr/>
          <a:lstStyle/>
          <a:p>
            <a:r>
              <a:rPr lang="en-US" smtClean="0"/>
              <a:t>And from a Wild Packets webinar in March 2012</a:t>
            </a:r>
          </a:p>
        </p:txBody>
      </p:sp>
      <p:sp>
        <p:nvSpPr>
          <p:cNvPr id="215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5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4B9F71-4B06-47D5-BAAC-DD8FE66DA174}" type="slidenum">
              <a:rPr lang="en-US" smtClean="0"/>
              <a:pPr eaLnBrk="1" hangingPunct="1"/>
              <a:t>209</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802.11b Channels</a:t>
            </a:r>
          </a:p>
        </p:txBody>
      </p:sp>
      <p:sp>
        <p:nvSpPr>
          <p:cNvPr id="22531" name="Rectangle 3"/>
          <p:cNvSpPr>
            <a:spLocks noGrp="1" noChangeArrowheads="1"/>
          </p:cNvSpPr>
          <p:nvPr>
            <p:ph idx="1"/>
          </p:nvPr>
        </p:nvSpPr>
        <p:spPr/>
        <p:txBody>
          <a:bodyPr/>
          <a:lstStyle/>
          <a:p>
            <a:pPr eaLnBrk="1" hangingPunct="1"/>
            <a:r>
              <a:rPr lang="en-US" smtClean="0"/>
              <a:t>We will start by looking at the channels used by 802.11b networks, the frequencies each channel uses, and which channels are used where</a:t>
            </a: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E4AFEA-799B-41F0-9D67-8530E0A8318D}" type="slidenum">
              <a:rPr lang="en-US" smtClean="0"/>
              <a:pPr eaLnBrk="1" hangingPunct="1"/>
              <a:t>21</a:t>
            </a:fld>
            <a:endParaRPr lang="en-US" smtClean="0"/>
          </a:p>
        </p:txBody>
      </p:sp>
      <p:sp>
        <p:nvSpPr>
          <p:cNvPr id="225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r>
              <a:rPr lang="en-US" dirty="0" smtClean="0"/>
              <a:t>802.11ac</a:t>
            </a:r>
          </a:p>
        </p:txBody>
      </p:sp>
      <p:sp>
        <p:nvSpPr>
          <p:cNvPr id="216067" name="Content Placeholder 2"/>
          <p:cNvSpPr>
            <a:spLocks noGrp="1"/>
          </p:cNvSpPr>
          <p:nvPr>
            <p:ph idx="1"/>
          </p:nvPr>
        </p:nvSpPr>
        <p:spPr/>
        <p:txBody>
          <a:bodyPr/>
          <a:lstStyle/>
          <a:p>
            <a:endParaRPr lang="en-US" smtClean="0"/>
          </a:p>
        </p:txBody>
      </p:sp>
      <p:sp>
        <p:nvSpPr>
          <p:cNvPr id="216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6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DD332A-CE03-45E9-A56F-1A566D27ADD5}" type="slidenum">
              <a:rPr lang="en-US" smtClean="0"/>
              <a:pPr eaLnBrk="1" hangingPunct="1"/>
              <a:t>210</a:t>
            </a:fld>
            <a:endParaRPr lang="en-US" smtClean="0"/>
          </a:p>
        </p:txBody>
      </p:sp>
      <p:pic>
        <p:nvPicPr>
          <p:cNvPr id="216070" name="Picture 5"/>
          <p:cNvPicPr>
            <a:picLocks noChangeAspect="1" noChangeArrowheads="1"/>
          </p:cNvPicPr>
          <p:nvPr/>
        </p:nvPicPr>
        <p:blipFill>
          <a:blip r:embed="rId2">
            <a:extLst>
              <a:ext uri="{28A0092B-C50C-407E-A947-70E740481C1C}">
                <a14:useLocalDpi xmlns:a14="http://schemas.microsoft.com/office/drawing/2010/main" val="0"/>
              </a:ext>
            </a:extLst>
          </a:blip>
          <a:srcRect r="16769" b="5966"/>
          <a:stretch>
            <a:fillRect/>
          </a:stretch>
        </p:blipFill>
        <p:spPr bwMode="auto">
          <a:xfrm>
            <a:off x="1544638" y="1665288"/>
            <a:ext cx="5972175"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r>
              <a:rPr lang="en-US" dirty="0" smtClean="0"/>
              <a:t>802.11ac</a:t>
            </a:r>
          </a:p>
        </p:txBody>
      </p:sp>
      <p:sp>
        <p:nvSpPr>
          <p:cNvPr id="3" name="Content Placeholder 2"/>
          <p:cNvSpPr>
            <a:spLocks noGrp="1"/>
          </p:cNvSpPr>
          <p:nvPr>
            <p:ph idx="1"/>
          </p:nvPr>
        </p:nvSpPr>
        <p:spPr/>
        <p:txBody>
          <a:bodyPr/>
          <a:lstStyle/>
          <a:p>
            <a:pPr>
              <a:defRPr/>
            </a:pPr>
            <a:r>
              <a:rPr lang="en-US" dirty="0" smtClean="0"/>
              <a:t>And some later Agilent information from a white paper May 2012</a:t>
            </a:r>
          </a:p>
          <a:p>
            <a:pPr lvl="1">
              <a:defRPr/>
            </a:pPr>
            <a:r>
              <a:rPr lang="en-US" dirty="0" smtClean="0">
                <a:ea typeface="+mn-ea"/>
                <a:cs typeface="+mn-cs"/>
              </a:rPr>
              <a:t>The 802.11ac physical layer is an extension of the existing 802.11n standard, and as already discussed, maintains backward compatibility with it</a:t>
            </a:r>
          </a:p>
          <a:p>
            <a:pPr lvl="1">
              <a:defRPr/>
            </a:pPr>
            <a:r>
              <a:rPr lang="en-US" dirty="0" smtClean="0">
                <a:ea typeface="+mn-ea"/>
                <a:cs typeface="+mn-cs"/>
              </a:rPr>
              <a:t>The theoretical maximum data rate for 802.11n is 600 Mb/s using 40 MHz bandwidth with 4 spatial streams, though most consumer devices are limited to 2 streams</a:t>
            </a:r>
          </a:p>
        </p:txBody>
      </p:sp>
      <p:sp>
        <p:nvSpPr>
          <p:cNvPr id="2170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70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E3FE3B-0513-4E20-B0CA-B3709B3B05CF}" type="slidenum">
              <a:rPr lang="en-US" smtClean="0"/>
              <a:pPr eaLnBrk="1" hangingPunct="1"/>
              <a:t>211</a:t>
            </a:fld>
            <a:endParaRPr lang="en-US"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r>
              <a:rPr lang="en-US" dirty="0" smtClean="0"/>
              <a:t>802.11ac</a:t>
            </a:r>
          </a:p>
        </p:txBody>
      </p:sp>
      <p:sp>
        <p:nvSpPr>
          <p:cNvPr id="3" name="Content Placeholder 2"/>
          <p:cNvSpPr>
            <a:spLocks noGrp="1"/>
          </p:cNvSpPr>
          <p:nvPr>
            <p:ph idx="1"/>
          </p:nvPr>
        </p:nvSpPr>
        <p:spPr/>
        <p:txBody>
          <a:bodyPr/>
          <a:lstStyle/>
          <a:p>
            <a:pPr lvl="1">
              <a:defRPr/>
            </a:pPr>
            <a:r>
              <a:rPr lang="en-US" dirty="0" smtClean="0">
                <a:ea typeface="+mn-ea"/>
                <a:cs typeface="+mn-cs"/>
              </a:rPr>
              <a:t>The theoretical 802.11ac maximum data rate is 6.93 Gb/s, using 160 MHz bandwidth, 8 spatial streams, MCS9 with 256QAM modulation, and short guard interval</a:t>
            </a:r>
          </a:p>
          <a:p>
            <a:pPr lvl="1">
              <a:defRPr/>
            </a:pPr>
            <a:r>
              <a:rPr lang="en-US" dirty="0" smtClean="0">
                <a:ea typeface="+mn-ea"/>
                <a:cs typeface="+mn-cs"/>
              </a:rPr>
              <a:t>A more practical maximum data rate for consumer devices might be 1.56 Gb/s which would require an 80 MHz channel with 4 spatial streams, MCS9, and normal guard interval</a:t>
            </a:r>
          </a:p>
        </p:txBody>
      </p:sp>
      <p:sp>
        <p:nvSpPr>
          <p:cNvPr id="218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8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517A33-84DD-4871-8B27-5ED134C62021}" type="slidenum">
              <a:rPr lang="en-US" smtClean="0"/>
              <a:pPr eaLnBrk="1" hangingPunct="1"/>
              <a:t>212</a:t>
            </a:fld>
            <a:endParaRPr lang="en-US" smtClean="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r>
              <a:rPr lang="en-US" dirty="0" smtClean="0"/>
              <a:t>802.11ac</a:t>
            </a:r>
          </a:p>
        </p:txBody>
      </p:sp>
      <p:sp>
        <p:nvSpPr>
          <p:cNvPr id="219139" name="Content Placeholder 2"/>
          <p:cNvSpPr>
            <a:spLocks noGrp="1"/>
          </p:cNvSpPr>
          <p:nvPr>
            <p:ph idx="1"/>
          </p:nvPr>
        </p:nvSpPr>
        <p:spPr/>
        <p:txBody>
          <a:bodyPr/>
          <a:lstStyle/>
          <a:p>
            <a:endParaRPr lang="en-US" smtClean="0"/>
          </a:p>
        </p:txBody>
      </p:sp>
      <p:sp>
        <p:nvSpPr>
          <p:cNvPr id="2191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19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3D42A9-7989-461B-AA80-F9232671E4D8}" type="slidenum">
              <a:rPr lang="en-US" smtClean="0"/>
              <a:pPr eaLnBrk="1" hangingPunct="1"/>
              <a:t>213</a:t>
            </a:fld>
            <a:endParaRPr lang="en-US" smtClean="0"/>
          </a:p>
        </p:txBody>
      </p:sp>
      <p:pic>
        <p:nvPicPr>
          <p:cNvPr id="219142" name="Picture 2"/>
          <p:cNvPicPr>
            <a:picLocks noChangeAspect="1" noChangeArrowheads="1"/>
          </p:cNvPicPr>
          <p:nvPr/>
        </p:nvPicPr>
        <p:blipFill>
          <a:blip r:embed="rId2">
            <a:extLst>
              <a:ext uri="{28A0092B-C50C-407E-A947-70E740481C1C}">
                <a14:useLocalDpi xmlns:a14="http://schemas.microsoft.com/office/drawing/2010/main" val="0"/>
              </a:ext>
            </a:extLst>
          </a:blip>
          <a:srcRect l="40469" t="25235" r="18594" b="20534"/>
          <a:stretch>
            <a:fillRect/>
          </a:stretch>
        </p:blipFill>
        <p:spPr bwMode="auto">
          <a:xfrm>
            <a:off x="1119188" y="1639888"/>
            <a:ext cx="682307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r>
              <a:rPr lang="en-US" dirty="0" smtClean="0"/>
              <a:t>802.11ac</a:t>
            </a:r>
          </a:p>
        </p:txBody>
      </p:sp>
      <p:sp>
        <p:nvSpPr>
          <p:cNvPr id="220163" name="Content Placeholder 2"/>
          <p:cNvSpPr>
            <a:spLocks noGrp="1"/>
          </p:cNvSpPr>
          <p:nvPr>
            <p:ph idx="1"/>
          </p:nvPr>
        </p:nvSpPr>
        <p:spPr/>
        <p:txBody>
          <a:bodyPr/>
          <a:lstStyle/>
          <a:p>
            <a:endParaRPr lang="en-US" smtClean="0"/>
          </a:p>
        </p:txBody>
      </p:sp>
      <p:sp>
        <p:nvSpPr>
          <p:cNvPr id="220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0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2CF888-06A7-485D-B842-719C55534B19}" type="slidenum">
              <a:rPr lang="en-US" smtClean="0"/>
              <a:pPr eaLnBrk="1" hangingPunct="1"/>
              <a:t>214</a:t>
            </a:fld>
            <a:endParaRPr lang="en-US" smtClean="0"/>
          </a:p>
        </p:txBody>
      </p:sp>
      <p:pic>
        <p:nvPicPr>
          <p:cNvPr id="220166" name="Picture 2"/>
          <p:cNvPicPr>
            <a:picLocks noChangeAspect="1" noChangeArrowheads="1"/>
          </p:cNvPicPr>
          <p:nvPr/>
        </p:nvPicPr>
        <p:blipFill>
          <a:blip r:embed="rId2">
            <a:extLst>
              <a:ext uri="{28A0092B-C50C-407E-A947-70E740481C1C}">
                <a14:useLocalDpi xmlns:a14="http://schemas.microsoft.com/office/drawing/2010/main" val="0"/>
              </a:ext>
            </a:extLst>
          </a:blip>
          <a:srcRect l="39999" t="37775" r="16719" b="17084"/>
          <a:stretch>
            <a:fillRect/>
          </a:stretch>
        </p:blipFill>
        <p:spPr bwMode="auto">
          <a:xfrm>
            <a:off x="503238" y="1663700"/>
            <a:ext cx="8196262"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802.11ac</a:t>
            </a:r>
            <a:endParaRPr lang="en-US" dirty="0"/>
          </a:p>
        </p:txBody>
      </p:sp>
      <p:sp>
        <p:nvSpPr>
          <p:cNvPr id="3" name="Content Placeholder 2"/>
          <p:cNvSpPr>
            <a:spLocks noGrp="1"/>
          </p:cNvSpPr>
          <p:nvPr>
            <p:ph idx="1"/>
          </p:nvPr>
        </p:nvSpPr>
        <p:spPr/>
        <p:txBody>
          <a:bodyPr/>
          <a:lstStyle/>
          <a:p>
            <a:r>
              <a:rPr lang="en-US" dirty="0" smtClean="0"/>
              <a:t>The 5 GHz range</a:t>
            </a:r>
            <a:r>
              <a:rPr lang="en-US" baseline="0" dirty="0" smtClean="0"/>
              <a:t> will soon have 34 channels</a:t>
            </a:r>
            <a:endParaRPr lang="en-US" dirty="0"/>
          </a:p>
        </p:txBody>
      </p:sp>
      <p:sp>
        <p:nvSpPr>
          <p:cNvPr id="4" name="Footer Placeholder 3"/>
          <p:cNvSpPr>
            <a:spLocks noGrp="1"/>
          </p:cNvSpPr>
          <p:nvPr>
            <p:ph type="ftr" sz="quarter" idx="11"/>
          </p:nvPr>
        </p:nvSpPr>
        <p:spPr/>
        <p:txBody>
          <a:bodyPr/>
          <a:lstStyle/>
          <a:p>
            <a:pPr>
              <a:defRPr/>
            </a:pPr>
            <a:r>
              <a:rPr lang="en-US" smtClean="0"/>
              <a:t>Copyright 2005-2014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84F792C-AB3F-43C5-A4CC-8FF83C651419}" type="slidenum">
              <a:rPr lang="en-US" smtClean="0"/>
              <a:pPr>
                <a:defRPr/>
              </a:pPr>
              <a:t>215</a:t>
            </a:fld>
            <a:endParaRPr lang="en-US" dirty="0"/>
          </a:p>
        </p:txBody>
      </p:sp>
    </p:spTree>
    <p:extLst>
      <p:ext uri="{BB962C8B-B14F-4D97-AF65-F5344CB8AC3E}">
        <p14:creationId xmlns:p14="http://schemas.microsoft.com/office/powerpoint/2010/main" val="90247444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802.11ac</a:t>
            </a:r>
            <a:endParaRPr lang="en-US" dirty="0"/>
          </a:p>
        </p:txBody>
      </p:sp>
      <p:sp>
        <p:nvSpPr>
          <p:cNvPr id="3" name="Content Placeholder 2"/>
          <p:cNvSpPr>
            <a:spLocks noGrp="1"/>
          </p:cNvSpPr>
          <p:nvPr>
            <p:ph idx="1"/>
          </p:nvPr>
        </p:nvSpPr>
        <p:spPr/>
        <p:txBody>
          <a:bodyPr/>
          <a:lstStyle/>
          <a:p>
            <a:r>
              <a:rPr lang="en-US" dirty="0" smtClean="0"/>
              <a:t>Matthew</a:t>
            </a:r>
            <a:r>
              <a:rPr lang="en-US" baseline="0" dirty="0" smtClean="0"/>
              <a:t> </a:t>
            </a:r>
            <a:r>
              <a:rPr lang="en-US" baseline="0" dirty="0" err="1" smtClean="0"/>
              <a:t>Gast</a:t>
            </a:r>
            <a:r>
              <a:rPr lang="en-US" baseline="0" dirty="0" smtClean="0"/>
              <a:t> in his book on 802.11ac reports that 802.11ac will have</a:t>
            </a:r>
          </a:p>
          <a:p>
            <a:pPr lvl="1"/>
            <a:r>
              <a:rPr lang="en-US" baseline="0" dirty="0" smtClean="0"/>
              <a:t>A practical method of </a:t>
            </a:r>
            <a:r>
              <a:rPr lang="en-US" baseline="0" dirty="0" err="1" smtClean="0"/>
              <a:t>beamforming</a:t>
            </a:r>
            <a:endParaRPr lang="en-US" baseline="0" dirty="0" smtClean="0"/>
          </a:p>
          <a:p>
            <a:pPr lvl="1"/>
            <a:r>
              <a:rPr lang="en-US" baseline="0" dirty="0" smtClean="0"/>
              <a:t>Multiuser in addition to single user MIMO</a:t>
            </a:r>
            <a:endParaRPr lang="en-US" dirty="0"/>
          </a:p>
        </p:txBody>
      </p:sp>
      <p:sp>
        <p:nvSpPr>
          <p:cNvPr id="4" name="Footer Placeholder 3"/>
          <p:cNvSpPr>
            <a:spLocks noGrp="1"/>
          </p:cNvSpPr>
          <p:nvPr>
            <p:ph type="ftr" sz="quarter" idx="11"/>
          </p:nvPr>
        </p:nvSpPr>
        <p:spPr/>
        <p:txBody>
          <a:bodyPr/>
          <a:lstStyle/>
          <a:p>
            <a:pPr>
              <a:defRPr/>
            </a:pPr>
            <a:r>
              <a:rPr lang="en-US" smtClean="0"/>
              <a:t>Copyright 2005-2014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84F792C-AB3F-43C5-A4CC-8FF83C651419}" type="slidenum">
              <a:rPr lang="en-US" smtClean="0"/>
              <a:pPr>
                <a:defRPr/>
              </a:pPr>
              <a:t>216</a:t>
            </a:fld>
            <a:endParaRPr lang="en-US" dirty="0"/>
          </a:p>
        </p:txBody>
      </p:sp>
    </p:spTree>
    <p:extLst>
      <p:ext uri="{BB962C8B-B14F-4D97-AF65-F5344CB8AC3E}">
        <p14:creationId xmlns:p14="http://schemas.microsoft.com/office/powerpoint/2010/main" val="42032410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802.11ac</a:t>
            </a:r>
            <a:endParaRPr lang="en-US" dirty="0"/>
          </a:p>
        </p:txBody>
      </p:sp>
      <p:sp>
        <p:nvSpPr>
          <p:cNvPr id="3" name="Content Placeholder 2"/>
          <p:cNvSpPr>
            <a:spLocks noGrp="1"/>
          </p:cNvSpPr>
          <p:nvPr>
            <p:ph idx="1"/>
          </p:nvPr>
        </p:nvSpPr>
        <p:spPr/>
        <p:txBody>
          <a:bodyPr/>
          <a:lstStyle/>
          <a:p>
            <a:r>
              <a:rPr lang="en-US" dirty="0" err="1" smtClean="0"/>
              <a:t>Gast</a:t>
            </a:r>
            <a:r>
              <a:rPr lang="en-US" dirty="0" smtClean="0"/>
              <a:t> describes </a:t>
            </a:r>
            <a:r>
              <a:rPr lang="en-US" dirty="0" err="1" smtClean="0"/>
              <a:t>beamforming</a:t>
            </a:r>
            <a:r>
              <a:rPr lang="en-US" baseline="0" dirty="0" smtClean="0"/>
              <a:t> this way</a:t>
            </a:r>
          </a:p>
          <a:p>
            <a:pPr lvl="1"/>
            <a:r>
              <a:rPr lang="en-US" dirty="0" err="1" smtClean="0"/>
              <a:t>Beamforming</a:t>
            </a:r>
            <a:r>
              <a:rPr lang="en-US" dirty="0" smtClean="0"/>
              <a:t> is a process by which the sender of a transmission can preferentially direct its energy toward a receiver to increase the signal-to-noise ratio, and hence the speed of the transmission</a:t>
            </a:r>
          </a:p>
        </p:txBody>
      </p:sp>
      <p:sp>
        <p:nvSpPr>
          <p:cNvPr id="4" name="Footer Placeholder 3"/>
          <p:cNvSpPr>
            <a:spLocks noGrp="1"/>
          </p:cNvSpPr>
          <p:nvPr>
            <p:ph type="ftr" sz="quarter" idx="11"/>
          </p:nvPr>
        </p:nvSpPr>
        <p:spPr/>
        <p:txBody>
          <a:bodyPr/>
          <a:lstStyle/>
          <a:p>
            <a:pPr>
              <a:defRPr/>
            </a:pPr>
            <a:r>
              <a:rPr lang="en-US" smtClean="0"/>
              <a:t>Copyright 2005-2014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84F792C-AB3F-43C5-A4CC-8FF83C651419}" type="slidenum">
              <a:rPr lang="en-US" smtClean="0"/>
              <a:pPr>
                <a:defRPr/>
              </a:pPr>
              <a:t>217</a:t>
            </a:fld>
            <a:endParaRPr lang="en-US" dirty="0"/>
          </a:p>
        </p:txBody>
      </p:sp>
    </p:spTree>
    <p:extLst>
      <p:ext uri="{BB962C8B-B14F-4D97-AF65-F5344CB8AC3E}">
        <p14:creationId xmlns:p14="http://schemas.microsoft.com/office/powerpoint/2010/main" val="172534319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802.11ac</a:t>
            </a:r>
            <a:endParaRPr lang="en-US" dirty="0"/>
          </a:p>
        </p:txBody>
      </p:sp>
      <p:sp>
        <p:nvSpPr>
          <p:cNvPr id="3" name="Content Placeholder 2"/>
          <p:cNvSpPr>
            <a:spLocks noGrp="1"/>
          </p:cNvSpPr>
          <p:nvPr>
            <p:ph idx="1"/>
          </p:nvPr>
        </p:nvSpPr>
        <p:spPr/>
        <p:txBody>
          <a:bodyPr/>
          <a:lstStyle/>
          <a:p>
            <a:pPr lvl="1"/>
            <a:r>
              <a:rPr lang="en-US" dirty="0" smtClean="0"/>
              <a:t>Transmitting </a:t>
            </a:r>
            <a:r>
              <a:rPr lang="en-US" dirty="0" err="1" smtClean="0"/>
              <a:t>beamformed</a:t>
            </a:r>
            <a:r>
              <a:rPr lang="en-US" dirty="0" smtClean="0"/>
              <a:t> frames typically requires an antenna array capable of altering its pattern on a frame-by-frame basis, which is why the term “smart antenna” is often used in discussions of </a:t>
            </a:r>
            <a:r>
              <a:rPr lang="en-US" dirty="0" err="1" smtClean="0"/>
              <a:t>beamforming</a:t>
            </a:r>
            <a:endParaRPr lang="en-US" dirty="0" smtClean="0"/>
          </a:p>
          <a:p>
            <a:pPr lvl="1"/>
            <a:r>
              <a:rPr lang="en-US" dirty="0" smtClean="0"/>
              <a:t>To change the radiation pattern on a frame-by-frame basis, smart antennas are controlled electronically</a:t>
            </a:r>
          </a:p>
          <a:p>
            <a:pPr lvl="0"/>
            <a:r>
              <a:rPr lang="en-US" dirty="0" err="1" smtClean="0"/>
              <a:t>Beamforming</a:t>
            </a:r>
            <a:r>
              <a:rPr lang="en-US" dirty="0" smtClean="0"/>
              <a:t> is only useful at medium ranges</a:t>
            </a:r>
            <a:endParaRPr lang="en-US" dirty="0"/>
          </a:p>
        </p:txBody>
      </p:sp>
      <p:sp>
        <p:nvSpPr>
          <p:cNvPr id="4" name="Footer Placeholder 3"/>
          <p:cNvSpPr>
            <a:spLocks noGrp="1"/>
          </p:cNvSpPr>
          <p:nvPr>
            <p:ph type="ftr" sz="quarter" idx="11"/>
          </p:nvPr>
        </p:nvSpPr>
        <p:spPr/>
        <p:txBody>
          <a:bodyPr/>
          <a:lstStyle/>
          <a:p>
            <a:pPr>
              <a:defRPr/>
            </a:pPr>
            <a:r>
              <a:rPr lang="en-US" smtClean="0"/>
              <a:t>Copyright 2005-2014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84F792C-AB3F-43C5-A4CC-8FF83C651419}" type="slidenum">
              <a:rPr lang="en-US" smtClean="0"/>
              <a:pPr>
                <a:defRPr/>
              </a:pPr>
              <a:t>218</a:t>
            </a:fld>
            <a:endParaRPr lang="en-US" dirty="0"/>
          </a:p>
        </p:txBody>
      </p:sp>
    </p:spTree>
    <p:extLst>
      <p:ext uri="{BB962C8B-B14F-4D97-AF65-F5344CB8AC3E}">
        <p14:creationId xmlns:p14="http://schemas.microsoft.com/office/powerpoint/2010/main" val="412307177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r>
              <a:rPr lang="en-US" dirty="0" smtClean="0"/>
              <a:t>802.11ad</a:t>
            </a:r>
          </a:p>
        </p:txBody>
      </p:sp>
      <p:sp>
        <p:nvSpPr>
          <p:cNvPr id="221187" name="Content Placeholder 2"/>
          <p:cNvSpPr>
            <a:spLocks noGrp="1"/>
          </p:cNvSpPr>
          <p:nvPr>
            <p:ph idx="1"/>
          </p:nvPr>
        </p:nvSpPr>
        <p:spPr/>
        <p:txBody>
          <a:bodyPr/>
          <a:lstStyle/>
          <a:p>
            <a:r>
              <a:rPr lang="en-US" dirty="0" smtClean="0"/>
              <a:t>802.11ad is expected to be very short range as in a room or two, but very high speed as in up to 7 </a:t>
            </a:r>
            <a:r>
              <a:rPr lang="en-US" dirty="0" err="1" smtClean="0"/>
              <a:t>Gbps</a:t>
            </a:r>
            <a:r>
              <a:rPr lang="en-US" dirty="0" smtClean="0"/>
              <a:t> wireless network</a:t>
            </a:r>
          </a:p>
          <a:p>
            <a:r>
              <a:rPr lang="en-US" dirty="0" smtClean="0"/>
              <a:t>802.11ad is basically a PAN – Personal Area Network</a:t>
            </a:r>
          </a:p>
        </p:txBody>
      </p:sp>
      <p:sp>
        <p:nvSpPr>
          <p:cNvPr id="221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1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D59505-DB5B-4CE3-B6E5-432BF91F428B}" type="slidenum">
              <a:rPr lang="en-US" smtClean="0"/>
              <a:pPr eaLnBrk="1" hangingPunct="1"/>
              <a:t>219</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802.11b Channels</a:t>
            </a:r>
          </a:p>
        </p:txBody>
      </p:sp>
      <p:sp>
        <p:nvSpPr>
          <p:cNvPr id="23555" name="Rectangle 3"/>
          <p:cNvSpPr>
            <a:spLocks noGrp="1" noChangeArrowheads="1"/>
          </p:cNvSpPr>
          <p:nvPr>
            <p:ph idx="1"/>
          </p:nvPr>
        </p:nvSpPr>
        <p:spPr/>
        <p:txBody>
          <a:bodyPr/>
          <a:lstStyle/>
          <a:p>
            <a:pPr eaLnBrk="1" hangingPunct="1"/>
            <a:r>
              <a:rPr lang="en-US" smtClean="0"/>
              <a:t>US and Canada</a:t>
            </a:r>
          </a:p>
          <a:p>
            <a:pPr lvl="1" eaLnBrk="1" hangingPunct="1"/>
            <a:r>
              <a:rPr lang="en-US" smtClean="0"/>
              <a:t>2.412 to 2.462 GHz</a:t>
            </a:r>
          </a:p>
          <a:p>
            <a:pPr lvl="1" eaLnBrk="1" hangingPunct="1"/>
            <a:r>
              <a:rPr lang="en-US" smtClean="0"/>
              <a:t>11 Channels</a:t>
            </a:r>
          </a:p>
          <a:p>
            <a:pPr eaLnBrk="1" hangingPunct="1"/>
            <a:r>
              <a:rPr lang="en-US" smtClean="0"/>
              <a:t>Mexico</a:t>
            </a:r>
          </a:p>
          <a:p>
            <a:pPr lvl="1" eaLnBrk="1" hangingPunct="1"/>
            <a:r>
              <a:rPr lang="en-US" smtClean="0"/>
              <a:t>2.412 to 2.462 GHz</a:t>
            </a:r>
          </a:p>
          <a:p>
            <a:pPr lvl="1" eaLnBrk="1" hangingPunct="1"/>
            <a:r>
              <a:rPr lang="en-US" smtClean="0"/>
              <a:t>11 Channels</a:t>
            </a:r>
          </a:p>
          <a:p>
            <a:pPr eaLnBrk="1" hangingPunct="1"/>
            <a:r>
              <a:rPr lang="en-US" smtClean="0"/>
              <a:t>Europe - ETSI</a:t>
            </a:r>
          </a:p>
          <a:p>
            <a:pPr lvl="1" eaLnBrk="1" hangingPunct="1"/>
            <a:r>
              <a:rPr lang="en-US" smtClean="0"/>
              <a:t>2.412 to 2.472 GHz</a:t>
            </a:r>
          </a:p>
          <a:p>
            <a:pPr lvl="1" eaLnBrk="1" hangingPunct="1"/>
            <a:r>
              <a:rPr lang="en-US" smtClean="0"/>
              <a:t>13 Channels</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152603-6701-4A2F-BC6F-6FAC5DBE77FE}" type="slidenum">
              <a:rPr lang="en-US" smtClean="0"/>
              <a:pPr eaLnBrk="1" hangingPunct="1"/>
              <a:t>22</a:t>
            </a:fld>
            <a:endParaRPr lang="en-US" smtClean="0"/>
          </a:p>
        </p:txBody>
      </p:sp>
      <p:sp>
        <p:nvSpPr>
          <p:cNvPr id="235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r>
              <a:rPr lang="en-US" dirty="0" smtClean="0"/>
              <a:t>802.11ad</a:t>
            </a:r>
          </a:p>
        </p:txBody>
      </p:sp>
      <p:sp>
        <p:nvSpPr>
          <p:cNvPr id="222211" name="Content Placeholder 2"/>
          <p:cNvSpPr>
            <a:spLocks noGrp="1"/>
          </p:cNvSpPr>
          <p:nvPr>
            <p:ph idx="1"/>
          </p:nvPr>
        </p:nvSpPr>
        <p:spPr/>
        <p:txBody>
          <a:bodyPr/>
          <a:lstStyle/>
          <a:p>
            <a:r>
              <a:rPr lang="en-US" dirty="0" smtClean="0"/>
              <a:t>The maximum range using high quality equipment in an open area is just 10 meters</a:t>
            </a:r>
          </a:p>
          <a:p>
            <a:r>
              <a:rPr lang="en-US" dirty="0" smtClean="0"/>
              <a:t>Here is what Agilent said about it in a March 2012 webinar</a:t>
            </a:r>
          </a:p>
        </p:txBody>
      </p:sp>
      <p:sp>
        <p:nvSpPr>
          <p:cNvPr id="222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2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43BAE3-9AD3-49DE-BD85-CC3A1280BCA5}" type="slidenum">
              <a:rPr lang="en-US" smtClean="0"/>
              <a:pPr eaLnBrk="1" hangingPunct="1"/>
              <a:t>220</a:t>
            </a:fld>
            <a:endParaRPr lang="en-US" smtClean="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US" dirty="0" smtClean="0"/>
              <a:t>802.11ad</a:t>
            </a:r>
          </a:p>
        </p:txBody>
      </p:sp>
      <p:sp>
        <p:nvSpPr>
          <p:cNvPr id="223235" name="Content Placeholder 2"/>
          <p:cNvSpPr>
            <a:spLocks noGrp="1"/>
          </p:cNvSpPr>
          <p:nvPr>
            <p:ph idx="1"/>
          </p:nvPr>
        </p:nvSpPr>
        <p:spPr/>
        <p:txBody>
          <a:bodyPr/>
          <a:lstStyle/>
          <a:p>
            <a:endParaRPr lang="en-US" smtClean="0"/>
          </a:p>
        </p:txBody>
      </p:sp>
      <p:sp>
        <p:nvSpPr>
          <p:cNvPr id="223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3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34210D-584D-4548-8FA5-CB703B7C0C66}" type="slidenum">
              <a:rPr lang="en-US" smtClean="0"/>
              <a:pPr eaLnBrk="1" hangingPunct="1"/>
              <a:t>221</a:t>
            </a:fld>
            <a:endParaRPr lang="en-US" smtClean="0"/>
          </a:p>
        </p:txBody>
      </p:sp>
      <p:pic>
        <p:nvPicPr>
          <p:cNvPr id="223238" name="Picture 3"/>
          <p:cNvPicPr>
            <a:picLocks noChangeAspect="1" noChangeArrowheads="1"/>
          </p:cNvPicPr>
          <p:nvPr/>
        </p:nvPicPr>
        <p:blipFill>
          <a:blip r:embed="rId2">
            <a:extLst>
              <a:ext uri="{28A0092B-C50C-407E-A947-70E740481C1C}">
                <a14:useLocalDpi xmlns:a14="http://schemas.microsoft.com/office/drawing/2010/main" val="0"/>
              </a:ext>
            </a:extLst>
          </a:blip>
          <a:srcRect l="23280" t="23056" r="20468"/>
          <a:stretch>
            <a:fillRect/>
          </a:stretch>
        </p:blipFill>
        <p:spPr bwMode="auto">
          <a:xfrm>
            <a:off x="1670050" y="1654175"/>
            <a:ext cx="5829300" cy="44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r>
              <a:rPr lang="en-US" dirty="0" smtClean="0"/>
              <a:t>802.11ad</a:t>
            </a:r>
          </a:p>
        </p:txBody>
      </p:sp>
      <p:sp>
        <p:nvSpPr>
          <p:cNvPr id="224259" name="Content Placeholder 2"/>
          <p:cNvSpPr>
            <a:spLocks noGrp="1"/>
          </p:cNvSpPr>
          <p:nvPr>
            <p:ph idx="1"/>
          </p:nvPr>
        </p:nvSpPr>
        <p:spPr/>
        <p:txBody>
          <a:bodyPr/>
          <a:lstStyle/>
          <a:p>
            <a:endParaRPr lang="en-US" smtClean="0"/>
          </a:p>
        </p:txBody>
      </p:sp>
      <p:sp>
        <p:nvSpPr>
          <p:cNvPr id="224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4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6CF1A6-8B04-4BF2-8DB7-ABC79FF58EC7}" type="slidenum">
              <a:rPr lang="en-US" smtClean="0"/>
              <a:pPr eaLnBrk="1" hangingPunct="1"/>
              <a:t>222</a:t>
            </a:fld>
            <a:endParaRPr lang="en-US" smtClean="0"/>
          </a:p>
        </p:txBody>
      </p:sp>
      <p:pic>
        <p:nvPicPr>
          <p:cNvPr id="224262"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23056" r="20313"/>
          <a:stretch>
            <a:fillRect/>
          </a:stretch>
        </p:blipFill>
        <p:spPr bwMode="auto">
          <a:xfrm>
            <a:off x="1519238" y="1636713"/>
            <a:ext cx="5910262"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r>
              <a:rPr lang="en-US" dirty="0" smtClean="0"/>
              <a:t>802.11ad</a:t>
            </a:r>
          </a:p>
        </p:txBody>
      </p:sp>
      <p:sp>
        <p:nvSpPr>
          <p:cNvPr id="225283" name="Content Placeholder 2"/>
          <p:cNvSpPr>
            <a:spLocks noGrp="1"/>
          </p:cNvSpPr>
          <p:nvPr>
            <p:ph idx="1"/>
          </p:nvPr>
        </p:nvSpPr>
        <p:spPr/>
        <p:txBody>
          <a:bodyPr/>
          <a:lstStyle/>
          <a:p>
            <a:endParaRPr lang="en-US" smtClean="0"/>
          </a:p>
        </p:txBody>
      </p:sp>
      <p:sp>
        <p:nvSpPr>
          <p:cNvPr id="225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5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747597-AC85-4AE3-9492-9D7B33FD72EC}" type="slidenum">
              <a:rPr lang="en-US" smtClean="0"/>
              <a:pPr eaLnBrk="1" hangingPunct="1"/>
              <a:t>223</a:t>
            </a:fld>
            <a:endParaRPr lang="en-US" smtClean="0"/>
          </a:p>
        </p:txBody>
      </p:sp>
      <p:pic>
        <p:nvPicPr>
          <p:cNvPr id="225286" name="Picture 2"/>
          <p:cNvPicPr>
            <a:picLocks noChangeAspect="1" noChangeArrowheads="1"/>
          </p:cNvPicPr>
          <p:nvPr/>
        </p:nvPicPr>
        <p:blipFill>
          <a:blip r:embed="rId2">
            <a:extLst>
              <a:ext uri="{28A0092B-C50C-407E-A947-70E740481C1C}">
                <a14:useLocalDpi xmlns:a14="http://schemas.microsoft.com/office/drawing/2010/main" val="0"/>
              </a:ext>
            </a:extLst>
          </a:blip>
          <a:srcRect l="22501" t="23056" r="20313"/>
          <a:stretch>
            <a:fillRect/>
          </a:stretch>
        </p:blipFill>
        <p:spPr bwMode="auto">
          <a:xfrm>
            <a:off x="1536700" y="1617663"/>
            <a:ext cx="5926138" cy="448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r>
              <a:rPr lang="en-US" dirty="0" smtClean="0"/>
              <a:t>802.11ad</a:t>
            </a:r>
          </a:p>
        </p:txBody>
      </p:sp>
      <p:sp>
        <p:nvSpPr>
          <p:cNvPr id="226307" name="Content Placeholder 2"/>
          <p:cNvSpPr>
            <a:spLocks noGrp="1"/>
          </p:cNvSpPr>
          <p:nvPr>
            <p:ph idx="1"/>
          </p:nvPr>
        </p:nvSpPr>
        <p:spPr/>
        <p:txBody>
          <a:bodyPr/>
          <a:lstStyle/>
          <a:p>
            <a:endParaRPr lang="en-US" smtClean="0"/>
          </a:p>
        </p:txBody>
      </p:sp>
      <p:sp>
        <p:nvSpPr>
          <p:cNvPr id="2263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63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8F2C9E-3139-4D2C-B652-7AC8F655C922}" type="slidenum">
              <a:rPr lang="en-US" smtClean="0"/>
              <a:pPr eaLnBrk="1" hangingPunct="1"/>
              <a:t>224</a:t>
            </a:fld>
            <a:endParaRPr lang="en-US" smtClean="0"/>
          </a:p>
        </p:txBody>
      </p:sp>
      <p:pic>
        <p:nvPicPr>
          <p:cNvPr id="226310"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23611" r="20470"/>
          <a:stretch>
            <a:fillRect/>
          </a:stretch>
        </p:blipFill>
        <p:spPr bwMode="auto">
          <a:xfrm>
            <a:off x="1482725" y="1619250"/>
            <a:ext cx="59626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r>
              <a:rPr lang="en-US" dirty="0" smtClean="0"/>
              <a:t>802.11ad</a:t>
            </a:r>
          </a:p>
        </p:txBody>
      </p:sp>
      <p:sp>
        <p:nvSpPr>
          <p:cNvPr id="227331" name="Content Placeholder 2"/>
          <p:cNvSpPr>
            <a:spLocks noGrp="1"/>
          </p:cNvSpPr>
          <p:nvPr>
            <p:ph idx="1"/>
          </p:nvPr>
        </p:nvSpPr>
        <p:spPr/>
        <p:txBody>
          <a:bodyPr/>
          <a:lstStyle/>
          <a:p>
            <a:r>
              <a:rPr lang="en-US" smtClean="0"/>
              <a:t>And from a Wild Packets webinar in March 2012</a:t>
            </a:r>
          </a:p>
        </p:txBody>
      </p:sp>
      <p:sp>
        <p:nvSpPr>
          <p:cNvPr id="2273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73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01E7D7-EDE1-4426-816A-F60CF694E825}" type="slidenum">
              <a:rPr lang="en-US" smtClean="0"/>
              <a:pPr eaLnBrk="1" hangingPunct="1"/>
              <a:t>225</a:t>
            </a:fld>
            <a:endParaRPr lang="en-US"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lstStyle/>
          <a:p>
            <a:r>
              <a:rPr lang="en-US" dirty="0" smtClean="0"/>
              <a:t>802.11ad</a:t>
            </a:r>
          </a:p>
        </p:txBody>
      </p:sp>
      <p:sp>
        <p:nvSpPr>
          <p:cNvPr id="228355" name="Content Placeholder 2"/>
          <p:cNvSpPr>
            <a:spLocks noGrp="1"/>
          </p:cNvSpPr>
          <p:nvPr>
            <p:ph idx="1"/>
          </p:nvPr>
        </p:nvSpPr>
        <p:spPr/>
        <p:txBody>
          <a:bodyPr/>
          <a:lstStyle/>
          <a:p>
            <a:endParaRPr lang="en-US" smtClean="0"/>
          </a:p>
        </p:txBody>
      </p:sp>
      <p:sp>
        <p:nvSpPr>
          <p:cNvPr id="2283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8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0134A8-12D9-484E-9C72-D382E1BF91D5}" type="slidenum">
              <a:rPr lang="en-US" smtClean="0"/>
              <a:pPr eaLnBrk="1" hangingPunct="1"/>
              <a:t>226</a:t>
            </a:fld>
            <a:endParaRPr lang="en-US" smtClean="0"/>
          </a:p>
        </p:txBody>
      </p:sp>
      <p:pic>
        <p:nvPicPr>
          <p:cNvPr id="228358" name="Picture 5"/>
          <p:cNvPicPr>
            <a:picLocks noChangeAspect="1"/>
          </p:cNvPicPr>
          <p:nvPr/>
        </p:nvPicPr>
        <p:blipFill>
          <a:blip r:embed="rId2">
            <a:extLst>
              <a:ext uri="{28A0092B-C50C-407E-A947-70E740481C1C}">
                <a14:useLocalDpi xmlns:a14="http://schemas.microsoft.com/office/drawing/2010/main" val="0"/>
              </a:ext>
            </a:extLst>
          </a:blip>
          <a:srcRect r="14000" b="4872"/>
          <a:stretch>
            <a:fillRect/>
          </a:stretch>
        </p:blipFill>
        <p:spPr bwMode="auto">
          <a:xfrm>
            <a:off x="904875" y="1647825"/>
            <a:ext cx="7235825"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r>
              <a:rPr lang="en-US" dirty="0" smtClean="0"/>
              <a:t>802.11ad</a:t>
            </a:r>
          </a:p>
        </p:txBody>
      </p:sp>
      <p:sp>
        <p:nvSpPr>
          <p:cNvPr id="229379" name="Content Placeholder 2"/>
          <p:cNvSpPr>
            <a:spLocks noGrp="1"/>
          </p:cNvSpPr>
          <p:nvPr>
            <p:ph idx="1"/>
          </p:nvPr>
        </p:nvSpPr>
        <p:spPr/>
        <p:txBody>
          <a:bodyPr/>
          <a:lstStyle/>
          <a:p>
            <a:endParaRPr lang="en-US" smtClean="0"/>
          </a:p>
        </p:txBody>
      </p:sp>
      <p:sp>
        <p:nvSpPr>
          <p:cNvPr id="2293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293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07E63C-2242-42B2-9760-64B2A8CDC623}" type="slidenum">
              <a:rPr lang="en-US" smtClean="0"/>
              <a:pPr eaLnBrk="1" hangingPunct="1"/>
              <a:t>227</a:t>
            </a:fld>
            <a:endParaRPr lang="en-US" smtClean="0"/>
          </a:p>
        </p:txBody>
      </p:sp>
      <p:pic>
        <p:nvPicPr>
          <p:cNvPr id="229382" name="Picture 5"/>
          <p:cNvPicPr>
            <a:picLocks noChangeAspect="1"/>
          </p:cNvPicPr>
          <p:nvPr/>
        </p:nvPicPr>
        <p:blipFill>
          <a:blip r:embed="rId2">
            <a:extLst>
              <a:ext uri="{28A0092B-C50C-407E-A947-70E740481C1C}">
                <a14:useLocalDpi xmlns:a14="http://schemas.microsoft.com/office/drawing/2010/main" val="0"/>
              </a:ext>
            </a:extLst>
          </a:blip>
          <a:srcRect r="15540" b="5418"/>
          <a:stretch>
            <a:fillRect/>
          </a:stretch>
        </p:blipFill>
        <p:spPr bwMode="auto">
          <a:xfrm>
            <a:off x="1106488" y="1639888"/>
            <a:ext cx="7105650"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a:lstStyle/>
          <a:p>
            <a:r>
              <a:rPr lang="en-US" dirty="0" smtClean="0"/>
              <a:t>Supplemental Standards</a:t>
            </a:r>
          </a:p>
        </p:txBody>
      </p:sp>
      <p:sp>
        <p:nvSpPr>
          <p:cNvPr id="230403" name="Content Placeholder 2"/>
          <p:cNvSpPr>
            <a:spLocks noGrp="1"/>
          </p:cNvSpPr>
          <p:nvPr>
            <p:ph idx="1"/>
          </p:nvPr>
        </p:nvSpPr>
        <p:spPr/>
        <p:txBody>
          <a:bodyPr/>
          <a:lstStyle/>
          <a:p>
            <a:r>
              <a:rPr lang="en-US" smtClean="0"/>
              <a:t>Here is some information on the supplemental standards if you need it</a:t>
            </a:r>
          </a:p>
        </p:txBody>
      </p:sp>
      <p:sp>
        <p:nvSpPr>
          <p:cNvPr id="2304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304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99BBB9-F312-4EA1-9D71-7E7F05334ACA}" type="slidenum">
              <a:rPr lang="en-US" smtClean="0"/>
              <a:pPr eaLnBrk="1" hangingPunct="1"/>
              <a:t>228</a:t>
            </a:fld>
            <a:endParaRPr lang="en-US" smtClean="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r>
              <a:rPr lang="en-US" dirty="0" smtClean="0"/>
              <a:t>802.11c</a:t>
            </a:r>
          </a:p>
        </p:txBody>
      </p:sp>
      <p:sp>
        <p:nvSpPr>
          <p:cNvPr id="231427" name="Rectangle 3"/>
          <p:cNvSpPr>
            <a:spLocks noGrp="1" noChangeArrowheads="1"/>
          </p:cNvSpPr>
          <p:nvPr>
            <p:ph idx="1"/>
          </p:nvPr>
        </p:nvSpPr>
        <p:spPr/>
        <p:txBody>
          <a:bodyPr/>
          <a:lstStyle/>
          <a:p>
            <a:pPr eaLnBrk="1" hangingPunct="1"/>
            <a:r>
              <a:rPr lang="en-US" smtClean="0"/>
              <a:t>802.11c defines procedures required to ensure proper bridge operation</a:t>
            </a:r>
          </a:p>
          <a:p>
            <a:pPr eaLnBrk="1" hangingPunct="1"/>
            <a:r>
              <a:rPr lang="en-US" smtClean="0"/>
              <a:t>Product developers utilize this standard when developing access points</a:t>
            </a:r>
          </a:p>
        </p:txBody>
      </p:sp>
      <p:sp>
        <p:nvSpPr>
          <p:cNvPr id="2314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5F5871-23F9-4CE9-9D2A-639B244E1E19}" type="slidenum">
              <a:rPr lang="en-US" smtClean="0"/>
              <a:pPr eaLnBrk="1" hangingPunct="1"/>
              <a:t>229</a:t>
            </a:fld>
            <a:endParaRPr lang="en-US" smtClean="0"/>
          </a:p>
        </p:txBody>
      </p:sp>
      <p:sp>
        <p:nvSpPr>
          <p:cNvPr id="2314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802.11b Channels</a:t>
            </a:r>
          </a:p>
        </p:txBody>
      </p:sp>
      <p:sp>
        <p:nvSpPr>
          <p:cNvPr id="24579" name="Rectangle 3"/>
          <p:cNvSpPr>
            <a:spLocks noGrp="1" noChangeArrowheads="1"/>
          </p:cNvSpPr>
          <p:nvPr>
            <p:ph idx="1"/>
          </p:nvPr>
        </p:nvSpPr>
        <p:spPr/>
        <p:txBody>
          <a:bodyPr/>
          <a:lstStyle/>
          <a:p>
            <a:pPr eaLnBrk="1" hangingPunct="1"/>
            <a:r>
              <a:rPr lang="en-US" smtClean="0"/>
              <a:t>France</a:t>
            </a:r>
          </a:p>
          <a:p>
            <a:pPr lvl="1" eaLnBrk="1" hangingPunct="1"/>
            <a:r>
              <a:rPr lang="en-US" smtClean="0"/>
              <a:t>2457 to 2472 MHz</a:t>
            </a:r>
          </a:p>
          <a:p>
            <a:pPr lvl="1" eaLnBrk="1" hangingPunct="1"/>
            <a:r>
              <a:rPr lang="en-US" smtClean="0"/>
              <a:t>4 channels</a:t>
            </a:r>
          </a:p>
          <a:p>
            <a:pPr eaLnBrk="1" hangingPunct="1"/>
            <a:r>
              <a:rPr lang="en-US" smtClean="0"/>
              <a:t>Spain</a:t>
            </a:r>
          </a:p>
          <a:p>
            <a:pPr lvl="1" eaLnBrk="1" hangingPunct="1"/>
            <a:r>
              <a:rPr lang="en-US" smtClean="0"/>
              <a:t>2457 to 2462 MHz</a:t>
            </a:r>
          </a:p>
          <a:p>
            <a:pPr lvl="1" eaLnBrk="1" hangingPunct="1"/>
            <a:r>
              <a:rPr lang="en-US" smtClean="0"/>
              <a:t>2 channels</a:t>
            </a:r>
          </a:p>
          <a:p>
            <a:pPr eaLnBrk="1" hangingPunct="1"/>
            <a:r>
              <a:rPr lang="en-US" smtClean="0"/>
              <a:t>Israel</a:t>
            </a:r>
          </a:p>
          <a:p>
            <a:pPr lvl="1" eaLnBrk="1" hangingPunct="1"/>
            <a:r>
              <a:rPr lang="en-US" smtClean="0"/>
              <a:t>2.422 to 2.452 GHz</a:t>
            </a:r>
          </a:p>
          <a:p>
            <a:pPr lvl="1" eaLnBrk="1" hangingPunct="1"/>
            <a:r>
              <a:rPr lang="en-US" smtClean="0"/>
              <a:t>7 Channels</a:t>
            </a:r>
          </a:p>
        </p:txBody>
      </p:sp>
      <p:sp>
        <p:nvSpPr>
          <p:cNvPr id="24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281450-FEA0-4C20-89E2-9D0408CD6E24}" type="slidenum">
              <a:rPr lang="en-US" smtClean="0"/>
              <a:pPr eaLnBrk="1" hangingPunct="1"/>
              <a:t>23</a:t>
            </a:fld>
            <a:endParaRPr lang="en-US" smtClean="0"/>
          </a:p>
        </p:txBody>
      </p:sp>
      <p:sp>
        <p:nvSpPr>
          <p:cNvPr id="245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r>
              <a:rPr lang="en-US" dirty="0" smtClean="0"/>
              <a:t>802.11d</a:t>
            </a:r>
          </a:p>
        </p:txBody>
      </p:sp>
      <p:sp>
        <p:nvSpPr>
          <p:cNvPr id="232451" name="Rectangle 3"/>
          <p:cNvSpPr>
            <a:spLocks noGrp="1" noChangeArrowheads="1"/>
          </p:cNvSpPr>
          <p:nvPr>
            <p:ph idx="1"/>
          </p:nvPr>
        </p:nvSpPr>
        <p:spPr/>
        <p:txBody>
          <a:bodyPr/>
          <a:lstStyle/>
          <a:p>
            <a:pPr eaLnBrk="1" hangingPunct="1"/>
            <a:r>
              <a:rPr lang="en-US" smtClean="0"/>
              <a:t>802.11d is primarily of interest to equipment manufacturers, as it is a supplement to the 802.11 standards to provide a method for them to produce equipment that can adapt to the country in which it will operate</a:t>
            </a:r>
          </a:p>
        </p:txBody>
      </p:sp>
      <p:sp>
        <p:nvSpPr>
          <p:cNvPr id="2324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498A30-DFDE-487F-825D-D82E8406A722}" type="slidenum">
              <a:rPr lang="en-US" smtClean="0"/>
              <a:pPr eaLnBrk="1" hangingPunct="1"/>
              <a:t>230</a:t>
            </a:fld>
            <a:endParaRPr lang="en-US" smtClean="0"/>
          </a:p>
        </p:txBody>
      </p:sp>
      <p:sp>
        <p:nvSpPr>
          <p:cNvPr id="2324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a:lstStyle/>
          <a:p>
            <a:pPr eaLnBrk="1" hangingPunct="1"/>
            <a:r>
              <a:rPr lang="en-US" dirty="0" smtClean="0"/>
              <a:t>802.11d</a:t>
            </a:r>
          </a:p>
        </p:txBody>
      </p:sp>
      <p:sp>
        <p:nvSpPr>
          <p:cNvPr id="233475" name="Content Placeholder 2"/>
          <p:cNvSpPr>
            <a:spLocks noGrp="1"/>
          </p:cNvSpPr>
          <p:nvPr>
            <p:ph idx="1"/>
          </p:nvPr>
        </p:nvSpPr>
        <p:spPr/>
        <p:txBody>
          <a:bodyPr/>
          <a:lstStyle/>
          <a:p>
            <a:pPr eaLnBrk="1" hangingPunct="1"/>
            <a:r>
              <a:rPr lang="en-US" smtClean="0"/>
              <a:t>This is required as the 802.11 standards cannot legally operate in some countries due to those country’s restrictions on the use of the frequencies</a:t>
            </a:r>
          </a:p>
          <a:p>
            <a:pPr eaLnBrk="1" hangingPunct="1"/>
            <a:r>
              <a:rPr lang="en-US" smtClean="0"/>
              <a:t>802.11d defines additions and restrictions to the basic 802.11 standards to allow them to do so</a:t>
            </a:r>
          </a:p>
          <a:p>
            <a:pPr eaLnBrk="1" hangingPunct="1"/>
            <a:r>
              <a:rPr lang="en-US" smtClean="0"/>
              <a:t>As the abstract to this standard says</a:t>
            </a:r>
          </a:p>
        </p:txBody>
      </p:sp>
      <p:sp>
        <p:nvSpPr>
          <p:cNvPr id="233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33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935077-1601-4516-868C-65E619BB5A64}" type="slidenum">
              <a:rPr lang="en-US" smtClean="0"/>
              <a:pPr eaLnBrk="1" hangingPunct="1"/>
              <a:t>231</a:t>
            </a:fld>
            <a:endParaRPr lang="en-US" smtClean="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en-US" dirty="0" smtClean="0"/>
              <a:t>802.11d</a:t>
            </a:r>
          </a:p>
        </p:txBody>
      </p:sp>
      <p:sp>
        <p:nvSpPr>
          <p:cNvPr id="234499" name="Rectangle 3"/>
          <p:cNvSpPr>
            <a:spLocks noGrp="1" noChangeArrowheads="1"/>
          </p:cNvSpPr>
          <p:nvPr>
            <p:ph idx="1"/>
          </p:nvPr>
        </p:nvSpPr>
        <p:spPr/>
        <p:txBody>
          <a:bodyPr/>
          <a:lstStyle/>
          <a:p>
            <a:pPr lvl="1" eaLnBrk="1" hangingPunct="1"/>
            <a:r>
              <a:rPr lang="en-US" smtClean="0"/>
              <a:t>“This amendment specifies the extensions to IEEE Std 802.11 for Wireless Local Area Networks providing specifications for conformant operation beyond the original six regulatory domains of that standard”</a:t>
            </a:r>
          </a:p>
        </p:txBody>
      </p:sp>
      <p:sp>
        <p:nvSpPr>
          <p:cNvPr id="2345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7A7D82-39C1-4462-9E47-3A106A27F9AF}" type="slidenum">
              <a:rPr lang="en-US" smtClean="0"/>
              <a:pPr eaLnBrk="1" hangingPunct="1"/>
              <a:t>232</a:t>
            </a:fld>
            <a:endParaRPr lang="en-US" smtClean="0"/>
          </a:p>
        </p:txBody>
      </p:sp>
      <p:sp>
        <p:nvSpPr>
          <p:cNvPr id="2345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a:spLocks noGrp="1"/>
          </p:cNvSpPr>
          <p:nvPr>
            <p:ph type="title"/>
          </p:nvPr>
        </p:nvSpPr>
        <p:spPr/>
        <p:txBody>
          <a:bodyPr/>
          <a:lstStyle/>
          <a:p>
            <a:pPr eaLnBrk="1" hangingPunct="1"/>
            <a:r>
              <a:rPr lang="en-US" dirty="0" smtClean="0"/>
              <a:t>802.11d</a:t>
            </a:r>
          </a:p>
        </p:txBody>
      </p:sp>
      <p:sp>
        <p:nvSpPr>
          <p:cNvPr id="235523" name="Content Placeholder 2"/>
          <p:cNvSpPr>
            <a:spLocks noGrp="1"/>
          </p:cNvSpPr>
          <p:nvPr>
            <p:ph idx="1"/>
          </p:nvPr>
        </p:nvSpPr>
        <p:spPr/>
        <p:txBody>
          <a:bodyPr/>
          <a:lstStyle/>
          <a:p>
            <a:pPr lvl="1" eaLnBrk="1" hangingPunct="1"/>
            <a:r>
              <a:rPr lang="en-US" smtClean="0"/>
              <a:t>“These extensions provide a mechanism for an IEEE Std 802.11 access point to deliver the required radio transmitter parameters to an IEEE Std 802.11 mobile station, which allows that station to configure its radio to operate within the applicable regulations of a geographic or political subdivision”</a:t>
            </a:r>
          </a:p>
          <a:p>
            <a:pPr lvl="1" eaLnBrk="1" hangingPunct="1"/>
            <a:r>
              <a:rPr lang="en-US" smtClean="0"/>
              <a:t>“This mechanism is applicable to all IEEE Std 802.11 PHY types”</a:t>
            </a:r>
          </a:p>
        </p:txBody>
      </p:sp>
      <p:sp>
        <p:nvSpPr>
          <p:cNvPr id="2355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355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673B8-9B50-4DDA-8F70-DFC0C3EEEF29}" type="slidenum">
              <a:rPr lang="en-US" smtClean="0"/>
              <a:pPr eaLnBrk="1" hangingPunct="1"/>
              <a:t>233</a:t>
            </a:fld>
            <a:endParaRPr lang="en-US" smtClean="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US" dirty="0" smtClean="0"/>
              <a:t>802.11d</a:t>
            </a:r>
          </a:p>
        </p:txBody>
      </p:sp>
      <p:sp>
        <p:nvSpPr>
          <p:cNvPr id="236547" name="Rectangle 3"/>
          <p:cNvSpPr>
            <a:spLocks noGrp="1" noChangeArrowheads="1"/>
          </p:cNvSpPr>
          <p:nvPr>
            <p:ph idx="1"/>
          </p:nvPr>
        </p:nvSpPr>
        <p:spPr/>
        <p:txBody>
          <a:bodyPr/>
          <a:lstStyle/>
          <a:p>
            <a:pPr lvl="1" eaLnBrk="1" hangingPunct="1"/>
            <a:r>
              <a:rPr lang="en-US" smtClean="0"/>
              <a:t>“A secondary benefit of the mechanism described in this amendment is the ability for an IEEE Std 802.11 mobile station to roam between regulatory domains”</a:t>
            </a:r>
          </a:p>
          <a:p>
            <a:pPr eaLnBrk="1" hangingPunct="1"/>
            <a:r>
              <a:rPr lang="en-US" smtClean="0"/>
              <a:t>The impetus behind 802.11d is to promote the use of 802.11 in countries where the physical layer radio requirements are different from those in North America</a:t>
            </a:r>
          </a:p>
        </p:txBody>
      </p:sp>
      <p:sp>
        <p:nvSpPr>
          <p:cNvPr id="2365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FBE6D8-9AAC-4763-97E3-D6818603DAFA}" type="slidenum">
              <a:rPr lang="en-US" smtClean="0"/>
              <a:pPr eaLnBrk="1" hangingPunct="1"/>
              <a:t>234</a:t>
            </a:fld>
            <a:endParaRPr lang="en-US" smtClean="0"/>
          </a:p>
        </p:txBody>
      </p:sp>
      <p:sp>
        <p:nvSpPr>
          <p:cNvPr id="2365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p:txBody>
          <a:bodyPr/>
          <a:lstStyle/>
          <a:p>
            <a:pPr eaLnBrk="1" hangingPunct="1"/>
            <a:r>
              <a:rPr lang="en-US" dirty="0" smtClean="0"/>
              <a:t>802.11d</a:t>
            </a:r>
          </a:p>
        </p:txBody>
      </p:sp>
      <p:sp>
        <p:nvSpPr>
          <p:cNvPr id="237571" name="Content Placeholder 2"/>
          <p:cNvSpPr>
            <a:spLocks noGrp="1"/>
          </p:cNvSpPr>
          <p:nvPr>
            <p:ph idx="1"/>
          </p:nvPr>
        </p:nvSpPr>
        <p:spPr/>
        <p:txBody>
          <a:bodyPr/>
          <a:lstStyle/>
          <a:p>
            <a:pPr eaLnBrk="1" hangingPunct="1"/>
            <a:r>
              <a:rPr lang="en-US" smtClean="0"/>
              <a:t>Equipment manufacturers do not want to have to produce equipment for each different country</a:t>
            </a:r>
          </a:p>
        </p:txBody>
      </p:sp>
      <p:sp>
        <p:nvSpPr>
          <p:cNvPr id="2375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37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B76B26-DE97-4DEB-A556-7E9AB4047C8D}" type="slidenum">
              <a:rPr lang="en-US" smtClean="0"/>
              <a:pPr eaLnBrk="1" hangingPunct="1"/>
              <a:t>235</a:t>
            </a:fld>
            <a:endParaRPr lang="en-US" smtClean="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r>
              <a:rPr lang="en-US" dirty="0" smtClean="0"/>
              <a:t>802.11e</a:t>
            </a:r>
          </a:p>
        </p:txBody>
      </p:sp>
      <p:sp>
        <p:nvSpPr>
          <p:cNvPr id="238595" name="Rectangle 3"/>
          <p:cNvSpPr>
            <a:spLocks noGrp="1" noChangeArrowheads="1"/>
          </p:cNvSpPr>
          <p:nvPr>
            <p:ph idx="1"/>
          </p:nvPr>
        </p:nvSpPr>
        <p:spPr/>
        <p:txBody>
          <a:bodyPr/>
          <a:lstStyle/>
          <a:p>
            <a:pPr eaLnBrk="1" hangingPunct="1"/>
            <a:r>
              <a:rPr lang="en-US" smtClean="0"/>
              <a:t>802.11e is a supplement to the MAC layer of 802.11 to provide QoS – Quality of Service for LANs and increase throughput</a:t>
            </a:r>
          </a:p>
          <a:p>
            <a:pPr eaLnBrk="1" hangingPunct="1"/>
            <a:r>
              <a:rPr lang="en-US" smtClean="0"/>
              <a:t>It applies to 802.11a, b, and g</a:t>
            </a:r>
          </a:p>
          <a:p>
            <a:pPr eaLnBrk="1" hangingPunct="1"/>
            <a:r>
              <a:rPr lang="en-US" smtClean="0"/>
              <a:t>It uses traffic categories for QoS</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4D5A03-BE65-4AD0-B199-2FF044368CD9}" type="slidenum">
              <a:rPr lang="en-US" smtClean="0"/>
              <a:pPr eaLnBrk="1" hangingPunct="1"/>
              <a:t>236</a:t>
            </a:fld>
            <a:endParaRPr lang="en-US" smtClean="0"/>
          </a:p>
        </p:txBody>
      </p:sp>
      <p:sp>
        <p:nvSpPr>
          <p:cNvPr id="2385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p:txBody>
          <a:bodyPr/>
          <a:lstStyle/>
          <a:p>
            <a:pPr eaLnBrk="1" hangingPunct="1"/>
            <a:r>
              <a:rPr lang="en-US" dirty="0" smtClean="0"/>
              <a:t>802.11e</a:t>
            </a:r>
          </a:p>
        </p:txBody>
      </p:sp>
      <p:sp>
        <p:nvSpPr>
          <p:cNvPr id="239619" name="Content Placeholder 2"/>
          <p:cNvSpPr>
            <a:spLocks noGrp="1"/>
          </p:cNvSpPr>
          <p:nvPr>
            <p:ph idx="1"/>
          </p:nvPr>
        </p:nvSpPr>
        <p:spPr/>
        <p:txBody>
          <a:bodyPr/>
          <a:lstStyle/>
          <a:p>
            <a:pPr eaLnBrk="1" hangingPunct="1"/>
            <a:r>
              <a:rPr lang="en-US" smtClean="0"/>
              <a:t>These categories are created by using differing interframe spaces, with the highest priority having the shortest space</a:t>
            </a:r>
          </a:p>
          <a:p>
            <a:pPr eaLnBrk="1" hangingPunct="1"/>
            <a:r>
              <a:rPr lang="en-US" smtClean="0"/>
              <a:t>This does not guarantee service, it just moves some frames to the front of the line</a:t>
            </a:r>
          </a:p>
          <a:p>
            <a:pPr eaLnBrk="1" hangingPunct="1"/>
            <a:r>
              <a:rPr lang="en-US" smtClean="0"/>
              <a:t>Of course being on a wireless network, the line may or may not move</a:t>
            </a:r>
          </a:p>
        </p:txBody>
      </p:sp>
      <p:sp>
        <p:nvSpPr>
          <p:cNvPr id="2396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396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831448-AD0A-4FA3-B91F-0A6027F029F9}" type="slidenum">
              <a:rPr lang="en-US" smtClean="0"/>
              <a:pPr eaLnBrk="1" hangingPunct="1"/>
              <a:t>237</a:t>
            </a:fld>
            <a:endParaRPr lang="en-US" smtClean="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eaLnBrk="1" hangingPunct="1"/>
            <a:r>
              <a:rPr lang="en-US" dirty="0" smtClean="0"/>
              <a:t>802.11e</a:t>
            </a:r>
          </a:p>
        </p:txBody>
      </p:sp>
      <p:sp>
        <p:nvSpPr>
          <p:cNvPr id="240643" name="Content Placeholder 2"/>
          <p:cNvSpPr>
            <a:spLocks noGrp="1"/>
          </p:cNvSpPr>
          <p:nvPr>
            <p:ph idx="1"/>
          </p:nvPr>
        </p:nvSpPr>
        <p:spPr/>
        <p:txBody>
          <a:bodyPr/>
          <a:lstStyle/>
          <a:p>
            <a:pPr eaLnBrk="1" hangingPunct="1"/>
            <a:r>
              <a:rPr lang="en-US" smtClean="0"/>
              <a:t>802.11e also addresses issues of low signal strength and its effect on data throughput</a:t>
            </a:r>
          </a:p>
          <a:p>
            <a:pPr eaLnBrk="1" hangingPunct="1"/>
            <a:r>
              <a:rPr lang="en-US" smtClean="0"/>
              <a:t>A low signal can result in resends, which reduce overall available bandwidth</a:t>
            </a:r>
          </a:p>
        </p:txBody>
      </p:sp>
      <p:sp>
        <p:nvSpPr>
          <p:cNvPr id="240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40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C50EC5-1814-4CCC-8F48-8D05B8B5B450}" type="slidenum">
              <a:rPr lang="en-US" smtClean="0"/>
              <a:pPr eaLnBrk="1" hangingPunct="1"/>
              <a:t>238</a:t>
            </a:fld>
            <a:endParaRPr lang="en-US" smtClean="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r>
              <a:rPr lang="en-US" dirty="0" smtClean="0"/>
              <a:t>802.11f</a:t>
            </a:r>
          </a:p>
        </p:txBody>
      </p:sp>
      <p:sp>
        <p:nvSpPr>
          <p:cNvPr id="241667" name="Rectangle 3"/>
          <p:cNvSpPr>
            <a:spLocks noGrp="1" noChangeArrowheads="1"/>
          </p:cNvSpPr>
          <p:nvPr>
            <p:ph idx="1"/>
          </p:nvPr>
        </p:nvSpPr>
        <p:spPr/>
        <p:txBody>
          <a:bodyPr/>
          <a:lstStyle/>
          <a:p>
            <a:pPr eaLnBrk="1" hangingPunct="1"/>
            <a:r>
              <a:rPr lang="en-US" smtClean="0"/>
              <a:t>Primarily of interest to equipment manufacturers, 802.11f is a recommended practice document that provides a means to achieve interoperability among access points from different vendors</a:t>
            </a:r>
          </a:p>
        </p:txBody>
      </p:sp>
      <p:sp>
        <p:nvSpPr>
          <p:cNvPr id="2416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B396CD-C0D7-47F1-BEDB-7502BBC2B045}" type="slidenum">
              <a:rPr lang="en-US" smtClean="0"/>
              <a:pPr eaLnBrk="1" hangingPunct="1"/>
              <a:t>239</a:t>
            </a:fld>
            <a:endParaRPr lang="en-US" smtClean="0"/>
          </a:p>
        </p:txBody>
      </p:sp>
      <p:sp>
        <p:nvSpPr>
          <p:cNvPr id="2416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802.11b Channels</a:t>
            </a:r>
          </a:p>
        </p:txBody>
      </p:sp>
      <p:sp>
        <p:nvSpPr>
          <p:cNvPr id="25603" name="Content Placeholder 2"/>
          <p:cNvSpPr>
            <a:spLocks noGrp="1"/>
          </p:cNvSpPr>
          <p:nvPr>
            <p:ph idx="1"/>
          </p:nvPr>
        </p:nvSpPr>
        <p:spPr/>
        <p:txBody>
          <a:bodyPr/>
          <a:lstStyle/>
          <a:p>
            <a:pPr eaLnBrk="1" hangingPunct="1"/>
            <a:r>
              <a:rPr lang="en-US" smtClean="0"/>
              <a:t>Japan – TELEC</a:t>
            </a:r>
          </a:p>
          <a:p>
            <a:pPr lvl="1" eaLnBrk="1" hangingPunct="1"/>
            <a:r>
              <a:rPr lang="en-US" smtClean="0"/>
              <a:t>2.412 to 2.484 GHz</a:t>
            </a:r>
          </a:p>
          <a:p>
            <a:pPr lvl="1" eaLnBrk="1" hangingPunct="1"/>
            <a:r>
              <a:rPr lang="en-US" smtClean="0"/>
              <a:t>14 Channels</a:t>
            </a:r>
          </a:p>
          <a:p>
            <a:pPr eaLnBrk="1" hangingPunct="1"/>
            <a:r>
              <a:rPr lang="en-US" smtClean="0"/>
              <a:t>China</a:t>
            </a:r>
          </a:p>
          <a:p>
            <a:pPr lvl="1" eaLnBrk="1" hangingPunct="1"/>
            <a:r>
              <a:rPr lang="en-US" smtClean="0"/>
              <a:t>2.412 to 2.462 GHz</a:t>
            </a:r>
          </a:p>
          <a:p>
            <a:pPr lvl="1" eaLnBrk="1" hangingPunct="1"/>
            <a:r>
              <a:rPr lang="en-US" smtClean="0"/>
              <a:t>11 Channels</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E20223-7EB1-4766-84B4-73E17087775B}" type="slidenum">
              <a:rPr lang="en-US" smtClean="0"/>
              <a:pPr eaLnBrk="1" hangingPunct="1"/>
              <a:t>24</a:t>
            </a:fld>
            <a:endParaRPr lang="en-US" smtClean="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pPr eaLnBrk="1" hangingPunct="1"/>
            <a:r>
              <a:rPr lang="en-US" dirty="0" smtClean="0"/>
              <a:t>802.11f</a:t>
            </a:r>
          </a:p>
        </p:txBody>
      </p:sp>
      <p:sp>
        <p:nvSpPr>
          <p:cNvPr id="242691" name="Content Placeholder 2"/>
          <p:cNvSpPr>
            <a:spLocks noGrp="1"/>
          </p:cNvSpPr>
          <p:nvPr>
            <p:ph idx="1"/>
          </p:nvPr>
        </p:nvSpPr>
        <p:spPr/>
        <p:txBody>
          <a:bodyPr/>
          <a:lstStyle/>
          <a:p>
            <a:pPr eaLnBrk="1" hangingPunct="1"/>
            <a:r>
              <a:rPr lang="en-US" smtClean="0"/>
              <a:t>This technology, the Inter-Access Point Protocol, handles the registration of access points within a network and the exchange of information when a user is roaming among coverage areas supported by different manufacturer’s access points</a:t>
            </a:r>
          </a:p>
          <a:p>
            <a:pPr eaLnBrk="1" hangingPunct="1"/>
            <a:r>
              <a:rPr lang="en-US" smtClean="0"/>
              <a:t>This was approved as a standard on 12 June 2003</a:t>
            </a:r>
          </a:p>
        </p:txBody>
      </p:sp>
      <p:sp>
        <p:nvSpPr>
          <p:cNvPr id="2426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426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C0FE10-4F5C-44FC-AB31-55859F53A4A9}" type="slidenum">
              <a:rPr lang="en-US" smtClean="0"/>
              <a:pPr eaLnBrk="1" hangingPunct="1"/>
              <a:t>240</a:t>
            </a:fld>
            <a:endParaRPr lang="en-US" smtClean="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r>
              <a:rPr lang="en-US" dirty="0" smtClean="0"/>
              <a:t>802.11h</a:t>
            </a:r>
          </a:p>
        </p:txBody>
      </p:sp>
      <p:sp>
        <p:nvSpPr>
          <p:cNvPr id="243715" name="Rectangle 3"/>
          <p:cNvSpPr>
            <a:spLocks noGrp="1" noChangeArrowheads="1"/>
          </p:cNvSpPr>
          <p:nvPr>
            <p:ph idx="1"/>
          </p:nvPr>
        </p:nvSpPr>
        <p:spPr/>
        <p:txBody>
          <a:bodyPr/>
          <a:lstStyle/>
          <a:p>
            <a:pPr eaLnBrk="1" hangingPunct="1"/>
            <a:r>
              <a:rPr lang="en-US" smtClean="0"/>
              <a:t>The 802.11h standard is a supplement to the MAC layer to comply with European regulations for 5 GHz wireless LANs</a:t>
            </a:r>
          </a:p>
          <a:p>
            <a:pPr eaLnBrk="1" hangingPunct="1"/>
            <a:r>
              <a:rPr lang="en-US" smtClean="0"/>
              <a:t>European radio regulations for the 5 GHz band require products to have transmission power control and dynamic frequency selection</a:t>
            </a:r>
          </a:p>
        </p:txBody>
      </p:sp>
      <p:sp>
        <p:nvSpPr>
          <p:cNvPr id="2437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685791-B5F6-499A-A148-41109B34CD22}" type="slidenum">
              <a:rPr lang="en-US" smtClean="0"/>
              <a:pPr eaLnBrk="1" hangingPunct="1"/>
              <a:t>241</a:t>
            </a:fld>
            <a:endParaRPr lang="en-US" smtClean="0"/>
          </a:p>
        </p:txBody>
      </p:sp>
      <p:sp>
        <p:nvSpPr>
          <p:cNvPr id="2437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a:lstStyle/>
          <a:p>
            <a:pPr eaLnBrk="1" hangingPunct="1"/>
            <a:r>
              <a:rPr lang="en-US" dirty="0" smtClean="0"/>
              <a:t>802.11h</a:t>
            </a:r>
          </a:p>
        </p:txBody>
      </p:sp>
      <p:sp>
        <p:nvSpPr>
          <p:cNvPr id="244739" name="Content Placeholder 2"/>
          <p:cNvSpPr>
            <a:spLocks noGrp="1"/>
          </p:cNvSpPr>
          <p:nvPr>
            <p:ph idx="1"/>
          </p:nvPr>
        </p:nvSpPr>
        <p:spPr/>
        <p:txBody>
          <a:bodyPr/>
          <a:lstStyle/>
          <a:p>
            <a:pPr eaLnBrk="1" hangingPunct="1"/>
            <a:r>
              <a:rPr lang="en-US" smtClean="0"/>
              <a:t>TPC - Transmission Power Control limits the transmitted power to the minimum needed to reach the furthest user</a:t>
            </a:r>
          </a:p>
          <a:p>
            <a:pPr eaLnBrk="1" hangingPunct="1"/>
            <a:r>
              <a:rPr lang="en-US" smtClean="0"/>
              <a:t>DFS - Dynamic Frequency Selection selects the radio channel at the access point to minimize interference with other systems, such as radar</a:t>
            </a:r>
          </a:p>
        </p:txBody>
      </p:sp>
      <p:sp>
        <p:nvSpPr>
          <p:cNvPr id="2447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447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25D644-AD67-49EF-8166-9FDD3900FF00}" type="slidenum">
              <a:rPr lang="en-US" smtClean="0"/>
              <a:pPr eaLnBrk="1" hangingPunct="1"/>
              <a:t>242</a:t>
            </a:fld>
            <a:endParaRPr lang="en-US" smtClean="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en-US" dirty="0" smtClean="0"/>
              <a:t>802.11h</a:t>
            </a:r>
          </a:p>
        </p:txBody>
      </p:sp>
      <p:sp>
        <p:nvSpPr>
          <p:cNvPr id="245763" name="Rectangle 3"/>
          <p:cNvSpPr>
            <a:spLocks noGrp="1" noChangeArrowheads="1"/>
          </p:cNvSpPr>
          <p:nvPr>
            <p:ph idx="1"/>
          </p:nvPr>
        </p:nvSpPr>
        <p:spPr/>
        <p:txBody>
          <a:bodyPr/>
          <a:lstStyle/>
          <a:p>
            <a:pPr eaLnBrk="1" hangingPunct="1"/>
            <a:r>
              <a:rPr lang="en-US" smtClean="0"/>
              <a:t>In Europe, there is a strong potential for 802.11a interfering with radar and with satellite communications, which have primary use designations</a:t>
            </a:r>
          </a:p>
          <a:p>
            <a:pPr eaLnBrk="1" hangingPunct="1"/>
            <a:r>
              <a:rPr lang="en-US" smtClean="0"/>
              <a:t>Most countries authorize wireless local area networks for secondary use only</a:t>
            </a:r>
          </a:p>
        </p:txBody>
      </p:sp>
      <p:sp>
        <p:nvSpPr>
          <p:cNvPr id="2457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86A365-DAA5-4C6E-8192-3760A5EDC114}" type="slidenum">
              <a:rPr lang="en-US" smtClean="0"/>
              <a:pPr eaLnBrk="1" hangingPunct="1"/>
              <a:t>243</a:t>
            </a:fld>
            <a:endParaRPr lang="en-US" smtClean="0"/>
          </a:p>
        </p:txBody>
      </p:sp>
      <p:sp>
        <p:nvSpPr>
          <p:cNvPr id="2457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r>
              <a:rPr lang="en-US" dirty="0" smtClean="0"/>
              <a:t>802.11i</a:t>
            </a:r>
          </a:p>
        </p:txBody>
      </p:sp>
      <p:sp>
        <p:nvSpPr>
          <p:cNvPr id="246787" name="Rectangle 3"/>
          <p:cNvSpPr>
            <a:spLocks noGrp="1" noChangeArrowheads="1"/>
          </p:cNvSpPr>
          <p:nvPr>
            <p:ph idx="1"/>
          </p:nvPr>
        </p:nvSpPr>
        <p:spPr/>
        <p:txBody>
          <a:bodyPr/>
          <a:lstStyle/>
          <a:p>
            <a:pPr eaLnBrk="1" hangingPunct="1"/>
            <a:r>
              <a:rPr lang="en-US" smtClean="0"/>
              <a:t>Security is a major weakness of wireless LANs</a:t>
            </a:r>
          </a:p>
          <a:p>
            <a:pPr eaLnBrk="1" hangingPunct="1"/>
            <a:r>
              <a:rPr lang="en-US" smtClean="0"/>
              <a:t>As a supplement to the MAC layer, 802.11i applies to 802.11 physical standards a, b, and g</a:t>
            </a:r>
          </a:p>
          <a:p>
            <a:pPr eaLnBrk="1" hangingPunct="1"/>
            <a:r>
              <a:rPr lang="en-US" smtClean="0"/>
              <a:t>By specifying new encryption methods and authentication procedures it will provide an alternative to WEP – Wireless Equivalent Privacy</a:t>
            </a:r>
          </a:p>
        </p:txBody>
      </p:sp>
      <p:sp>
        <p:nvSpPr>
          <p:cNvPr id="2467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CFD2B9-DBD0-40E3-9C60-40778D5D3B2F}" type="slidenum">
              <a:rPr lang="en-US" smtClean="0"/>
              <a:pPr eaLnBrk="1" hangingPunct="1"/>
              <a:t>244</a:t>
            </a:fld>
            <a:endParaRPr lang="en-US" smtClean="0"/>
          </a:p>
        </p:txBody>
      </p:sp>
      <p:sp>
        <p:nvSpPr>
          <p:cNvPr id="2467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p:txBody>
          <a:bodyPr/>
          <a:lstStyle/>
          <a:p>
            <a:pPr eaLnBrk="1" hangingPunct="1"/>
            <a:r>
              <a:rPr lang="en-US" dirty="0" smtClean="0"/>
              <a:t>802.11i</a:t>
            </a:r>
          </a:p>
        </p:txBody>
      </p:sp>
      <p:sp>
        <p:nvSpPr>
          <p:cNvPr id="247811" name="Content Placeholder 2"/>
          <p:cNvSpPr>
            <a:spLocks noGrp="1"/>
          </p:cNvSpPr>
          <p:nvPr>
            <p:ph idx="1"/>
          </p:nvPr>
        </p:nvSpPr>
        <p:spPr/>
        <p:txBody>
          <a:bodyPr/>
          <a:lstStyle/>
          <a:p>
            <a:pPr eaLnBrk="1" hangingPunct="1"/>
            <a:r>
              <a:rPr lang="en-US" smtClean="0"/>
              <a:t>802.11i solutions start with firmware upgrades using the TKIP - Temporal Key Integrity Protocol, followed by new silicon with the AES – Advanced Encryption Standard</a:t>
            </a:r>
          </a:p>
        </p:txBody>
      </p:sp>
      <p:sp>
        <p:nvSpPr>
          <p:cNvPr id="2478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478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3640D4-2E5C-4384-A76A-F18361952592}" type="slidenum">
              <a:rPr lang="en-US" smtClean="0"/>
              <a:pPr eaLnBrk="1" hangingPunct="1"/>
              <a:t>245</a:t>
            </a:fld>
            <a:endParaRPr lang="en-US" smtClean="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r>
              <a:rPr lang="en-US" dirty="0" smtClean="0"/>
              <a:t>802.11j</a:t>
            </a:r>
          </a:p>
        </p:txBody>
      </p:sp>
      <p:sp>
        <p:nvSpPr>
          <p:cNvPr id="248835" name="Rectangle 3"/>
          <p:cNvSpPr>
            <a:spLocks noGrp="1" noChangeArrowheads="1"/>
          </p:cNvSpPr>
          <p:nvPr>
            <p:ph idx="1"/>
          </p:nvPr>
        </p:nvSpPr>
        <p:spPr/>
        <p:txBody>
          <a:bodyPr/>
          <a:lstStyle/>
          <a:p>
            <a:pPr eaLnBrk="1" hangingPunct="1"/>
            <a:r>
              <a:rPr lang="en-US" smtClean="0"/>
              <a:t>802.11j is a specification for adjustments to the basic 802.11 standards to ease their use in Japan</a:t>
            </a:r>
          </a:p>
          <a:p>
            <a:pPr eaLnBrk="1" hangingPunct="1"/>
            <a:r>
              <a:rPr lang="en-US" smtClean="0"/>
              <a:t>It is mostly of interest to makers of the equipment</a:t>
            </a:r>
          </a:p>
        </p:txBody>
      </p:sp>
      <p:sp>
        <p:nvSpPr>
          <p:cNvPr id="2488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3C3D3A-649C-4C08-BA1D-C08114DF7ACA}" type="slidenum">
              <a:rPr lang="en-US" smtClean="0"/>
              <a:pPr eaLnBrk="1" hangingPunct="1"/>
              <a:t>246</a:t>
            </a:fld>
            <a:endParaRPr lang="en-US" smtClean="0"/>
          </a:p>
        </p:txBody>
      </p:sp>
      <p:sp>
        <p:nvSpPr>
          <p:cNvPr id="2488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en-US" dirty="0" smtClean="0"/>
              <a:t>802.11k</a:t>
            </a:r>
          </a:p>
        </p:txBody>
      </p:sp>
      <p:sp>
        <p:nvSpPr>
          <p:cNvPr id="249859" name="Rectangle 3"/>
          <p:cNvSpPr>
            <a:spLocks noGrp="1" noChangeArrowheads="1"/>
          </p:cNvSpPr>
          <p:nvPr>
            <p:ph idx="1"/>
          </p:nvPr>
        </p:nvSpPr>
        <p:spPr/>
        <p:txBody>
          <a:bodyPr/>
          <a:lstStyle/>
          <a:p>
            <a:pPr eaLnBrk="1" hangingPunct="1">
              <a:lnSpc>
                <a:spcPct val="90000"/>
              </a:lnSpc>
            </a:pPr>
            <a:r>
              <a:rPr lang="en-US" smtClean="0"/>
              <a:t>802.11k allows a client device to be moved from an over utilized access point to a less used one, even though the signal from the first access point is stronger</a:t>
            </a:r>
          </a:p>
        </p:txBody>
      </p:sp>
      <p:sp>
        <p:nvSpPr>
          <p:cNvPr id="2498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F5371B-62FE-4666-AE35-16A375392FAC}" type="slidenum">
              <a:rPr lang="en-US" smtClean="0"/>
              <a:pPr eaLnBrk="1" hangingPunct="1"/>
              <a:t>247</a:t>
            </a:fld>
            <a:endParaRPr lang="en-US" smtClean="0"/>
          </a:p>
        </p:txBody>
      </p:sp>
      <p:sp>
        <p:nvSpPr>
          <p:cNvPr id="24986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r>
              <a:rPr lang="en-US" dirty="0" smtClean="0"/>
              <a:t>802.11m</a:t>
            </a:r>
          </a:p>
        </p:txBody>
      </p:sp>
      <p:sp>
        <p:nvSpPr>
          <p:cNvPr id="250883" name="Rectangle 3"/>
          <p:cNvSpPr>
            <a:spLocks noGrp="1" noChangeArrowheads="1"/>
          </p:cNvSpPr>
          <p:nvPr>
            <p:ph idx="1"/>
          </p:nvPr>
        </p:nvSpPr>
        <p:spPr/>
        <p:txBody>
          <a:bodyPr/>
          <a:lstStyle/>
          <a:p>
            <a:pPr eaLnBrk="1" hangingPunct="1"/>
            <a:r>
              <a:rPr lang="en-US" smtClean="0"/>
              <a:t>802.11m is not a standard</a:t>
            </a:r>
          </a:p>
          <a:p>
            <a:pPr eaLnBrk="1" hangingPunct="1"/>
            <a:r>
              <a:rPr lang="en-US" smtClean="0"/>
              <a:t>The proposal for the “m” group is to go through the standards themselves and perform maintenance on them</a:t>
            </a:r>
          </a:p>
          <a:p>
            <a:pPr eaLnBrk="1" hangingPunct="1"/>
            <a:r>
              <a:rPr lang="en-US" smtClean="0"/>
              <a:t>They will also be looking at rolling all of the various amendments to 802.11 itself, such as 802.11a, 802.11b, and 802.11g into a single standard</a:t>
            </a:r>
          </a:p>
        </p:txBody>
      </p:sp>
      <p:sp>
        <p:nvSpPr>
          <p:cNvPr id="250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4B86C7-6011-4421-9E63-303198EB0E52}" type="slidenum">
              <a:rPr lang="en-US" smtClean="0"/>
              <a:pPr eaLnBrk="1" hangingPunct="1"/>
              <a:t>248</a:t>
            </a:fld>
            <a:endParaRPr lang="en-US" smtClean="0"/>
          </a:p>
        </p:txBody>
      </p:sp>
      <p:sp>
        <p:nvSpPr>
          <p:cNvPr id="2508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r>
              <a:rPr lang="en-US" dirty="0" smtClean="0"/>
              <a:t>802.11r</a:t>
            </a:r>
          </a:p>
        </p:txBody>
      </p:sp>
      <p:sp>
        <p:nvSpPr>
          <p:cNvPr id="251907" name="Rectangle 3"/>
          <p:cNvSpPr>
            <a:spLocks noGrp="1" noChangeArrowheads="1"/>
          </p:cNvSpPr>
          <p:nvPr>
            <p:ph idx="1"/>
          </p:nvPr>
        </p:nvSpPr>
        <p:spPr/>
        <p:txBody>
          <a:bodyPr/>
          <a:lstStyle/>
          <a:p>
            <a:pPr eaLnBrk="1" hangingPunct="1"/>
            <a:r>
              <a:rPr lang="en-US" smtClean="0"/>
              <a:t>As a 2008 article in Network World says</a:t>
            </a:r>
          </a:p>
          <a:p>
            <a:pPr lvl="1" eaLnBrk="1" hangingPunct="1"/>
            <a:r>
              <a:rPr lang="en-US" smtClean="0"/>
              <a:t>802.11r shortens handoff delays associated with 802.1X authentication by reducing the time it takes to reestablish connectivity after a client transitions from one 802.11 AP to another while roaming</a:t>
            </a:r>
          </a:p>
          <a:p>
            <a:pPr lvl="1" eaLnBrk="1" hangingPunct="1"/>
            <a:r>
              <a:rPr lang="en-US" smtClean="0"/>
              <a:t>Particularly in WLANs supporting voice, lengthy handoff times are problematic, in that voice really can only tolerate delays in the order of milliseconds</a:t>
            </a:r>
          </a:p>
        </p:txBody>
      </p:sp>
      <p:sp>
        <p:nvSpPr>
          <p:cNvPr id="251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D6936C-71D2-4E45-94D9-1B728BB99163}" type="slidenum">
              <a:rPr lang="en-US" smtClean="0"/>
              <a:pPr eaLnBrk="1" hangingPunct="1"/>
              <a:t>249</a:t>
            </a:fld>
            <a:endParaRPr lang="en-US" smtClean="0"/>
          </a:p>
        </p:txBody>
      </p:sp>
      <p:sp>
        <p:nvSpPr>
          <p:cNvPr id="2519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802.11b Channels</a:t>
            </a:r>
          </a:p>
        </p:txBody>
      </p:sp>
      <p:graphicFrame>
        <p:nvGraphicFramePr>
          <p:cNvPr id="543021" name="Group 301"/>
          <p:cNvGraphicFramePr>
            <a:graphicFrameLocks noGrp="1"/>
          </p:cNvGraphicFramePr>
          <p:nvPr>
            <p:ph type="tbl" idx="1"/>
          </p:nvPr>
        </p:nvGraphicFramePr>
        <p:xfrm>
          <a:off x="685800" y="1209675"/>
          <a:ext cx="7772400" cy="4972050"/>
        </p:xfrm>
        <a:graphic>
          <a:graphicData uri="http://schemas.openxmlformats.org/drawingml/2006/table">
            <a:tbl>
              <a:tblPr/>
              <a:tblGrid>
                <a:gridCol w="725488"/>
                <a:gridCol w="828675"/>
                <a:gridCol w="879475"/>
                <a:gridCol w="958850"/>
                <a:gridCol w="958850"/>
                <a:gridCol w="838200"/>
                <a:gridCol w="906462"/>
                <a:gridCol w="846138"/>
                <a:gridCol w="830262"/>
              </a:tblGrid>
              <a:tr h="47939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Channel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Frequency</a:t>
                      </a:r>
                      <a:br>
                        <a:rPr kumimoji="0" lang="en-US" sz="1200" b="0" i="0" u="none" strike="noStrike" cap="none" normalizeH="0" baseline="0" dirty="0" smtClean="0">
                          <a:ln>
                            <a:noFill/>
                          </a:ln>
                          <a:solidFill>
                            <a:schemeClr val="tx1"/>
                          </a:solidFill>
                          <a:effectLst/>
                          <a:latin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rPr>
                        <a:t>GHz</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US/Canada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Mexico</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Europe</a:t>
                      </a:r>
                      <a:br>
                        <a:rPr kumimoji="0" lang="en-US" sz="1200" b="0" i="0" u="none" strike="noStrike" cap="none" normalizeH="0" baseline="0" dirty="0" smtClean="0">
                          <a:ln>
                            <a:noFill/>
                          </a:ln>
                          <a:solidFill>
                            <a:schemeClr val="tx1"/>
                          </a:solidFill>
                          <a:effectLst/>
                          <a:latin typeface="Times New Roman" pitchFamily="18" charset="0"/>
                        </a:rPr>
                      </a:br>
                      <a:r>
                        <a:rPr kumimoji="0" lang="en-US" sz="1200" b="0" i="0" u="none" strike="noStrike" cap="none" normalizeH="0" baseline="0" dirty="0" smtClean="0">
                          <a:ln>
                            <a:noFill/>
                          </a:ln>
                          <a:solidFill>
                            <a:schemeClr val="tx1"/>
                          </a:solidFill>
                          <a:effectLst/>
                          <a:latin typeface="Times New Roman" pitchFamily="18" charset="0"/>
                        </a:rPr>
                        <a:t>ETSI</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Spain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France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China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Japan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29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2.412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Y-Indoor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29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2.417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Y-Indoor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29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2.422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Y-Indoor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7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4</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2.427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Y-Indoor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29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5</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2.432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Y-Indoor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29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6</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2.437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Y-Indoor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7</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2.442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Y-Indoor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87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8</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2.447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Y-Indoor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9</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2.452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2.457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2.462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2">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12</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2.467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13</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2.472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4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14</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2.484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7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DC2DBFF-2724-4CFB-BC11-817258E4F3F0}" type="slidenum">
              <a:rPr lang="en-US" smtClean="0"/>
              <a:pPr eaLnBrk="1" hangingPunct="1"/>
              <a:t>25</a:t>
            </a:fld>
            <a:endParaRPr lang="en-US" smtClean="0"/>
          </a:p>
        </p:txBody>
      </p:sp>
      <p:sp>
        <p:nvSpPr>
          <p:cNvPr id="26790" name="Footer Placeholder 16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p:txBody>
          <a:bodyPr/>
          <a:lstStyle/>
          <a:p>
            <a:r>
              <a:rPr lang="en-US" dirty="0" smtClean="0"/>
              <a:t>802.11r</a:t>
            </a:r>
          </a:p>
        </p:txBody>
      </p:sp>
      <p:sp>
        <p:nvSpPr>
          <p:cNvPr id="252931" name="Content Placeholder 2"/>
          <p:cNvSpPr>
            <a:spLocks noGrp="1"/>
          </p:cNvSpPr>
          <p:nvPr>
            <p:ph idx="1"/>
          </p:nvPr>
        </p:nvSpPr>
        <p:spPr/>
        <p:txBody>
          <a:bodyPr/>
          <a:lstStyle/>
          <a:p>
            <a:pPr lvl="1" eaLnBrk="1" hangingPunct="1"/>
            <a:r>
              <a:rPr lang="en-US" smtClean="0"/>
              <a:t>The Pre-Shared Key (PSK) capability in consumer-class WLANs addresses this handoff delay problem; however, the security is not as robust as the 802.1X authentication-based security required for enterprise-class networks, which introduces the delay problem</a:t>
            </a:r>
          </a:p>
        </p:txBody>
      </p:sp>
      <p:sp>
        <p:nvSpPr>
          <p:cNvPr id="2529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529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D6737B-93A1-4D8C-87ED-F078B297ACDF}" type="slidenum">
              <a:rPr lang="en-US" smtClean="0"/>
              <a:pPr eaLnBrk="1" hangingPunct="1"/>
              <a:t>250</a:t>
            </a:fld>
            <a:endParaRPr lang="en-US" smtClean="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r>
              <a:rPr lang="en-US" dirty="0" smtClean="0"/>
              <a:t>802.11v</a:t>
            </a:r>
          </a:p>
        </p:txBody>
      </p:sp>
      <p:sp>
        <p:nvSpPr>
          <p:cNvPr id="253955" name="Rectangle 3"/>
          <p:cNvSpPr>
            <a:spLocks noGrp="1" noChangeArrowheads="1"/>
          </p:cNvSpPr>
          <p:nvPr>
            <p:ph idx="1"/>
          </p:nvPr>
        </p:nvSpPr>
        <p:spPr/>
        <p:txBody>
          <a:bodyPr/>
          <a:lstStyle/>
          <a:p>
            <a:pPr lvl="1" eaLnBrk="1" hangingPunct="1"/>
            <a:r>
              <a:rPr lang="en-US" smtClean="0"/>
              <a:t>Uneven distribution of wireless clients on access points typically results in heavily unbalanced networks that suffer bandwidth and access problems”</a:t>
            </a:r>
          </a:p>
          <a:p>
            <a:pPr lvl="1" eaLnBrk="1" hangingPunct="1"/>
            <a:r>
              <a:rPr lang="en-US" smtClean="0"/>
              <a:t>“As a proposed standard for wireless network management, IEEE 802.11v will provide important and efficient mechanisms to simplify network deployment and management</a:t>
            </a:r>
          </a:p>
        </p:txBody>
      </p:sp>
      <p:sp>
        <p:nvSpPr>
          <p:cNvPr id="2539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2E1D0A-6CE7-4B75-809F-99A53C1AF5A5}" type="slidenum">
              <a:rPr lang="en-US" smtClean="0"/>
              <a:pPr eaLnBrk="1" hangingPunct="1"/>
              <a:t>251</a:t>
            </a:fld>
            <a:endParaRPr lang="en-US" smtClean="0"/>
          </a:p>
        </p:txBody>
      </p:sp>
      <p:sp>
        <p:nvSpPr>
          <p:cNvPr id="2539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p:txBody>
          <a:bodyPr/>
          <a:lstStyle/>
          <a:p>
            <a:pPr eaLnBrk="1" hangingPunct="1"/>
            <a:r>
              <a:rPr lang="en-US" dirty="0" smtClean="0"/>
              <a:t>802.11v</a:t>
            </a:r>
          </a:p>
        </p:txBody>
      </p:sp>
      <p:sp>
        <p:nvSpPr>
          <p:cNvPr id="254979" name="Content Placeholder 2"/>
          <p:cNvSpPr>
            <a:spLocks noGrp="1"/>
          </p:cNvSpPr>
          <p:nvPr>
            <p:ph idx="1"/>
          </p:nvPr>
        </p:nvSpPr>
        <p:spPr/>
        <p:txBody>
          <a:bodyPr/>
          <a:lstStyle/>
          <a:p>
            <a:pPr lvl="1" eaLnBrk="1" hangingPunct="1"/>
            <a:r>
              <a:rPr lang="en-US" smtClean="0"/>
              <a:t>The standard defines procedures by which a wireless infrastructure can control key parameters on wireless client adapters, such as identifying which network and/or access point to connect to</a:t>
            </a:r>
          </a:p>
          <a:p>
            <a:pPr lvl="1" eaLnBrk="1" hangingPunct="1"/>
            <a:r>
              <a:rPr lang="en-US" smtClean="0"/>
              <a:t>Work began on the standard early this year, and the IEEE expects to finalize it in early 2008</a:t>
            </a:r>
          </a:p>
        </p:txBody>
      </p:sp>
      <p:sp>
        <p:nvSpPr>
          <p:cNvPr id="2549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549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0C35E4-A5B7-49B7-BBA5-DB32A60D175B}" type="slidenum">
              <a:rPr lang="en-US" smtClean="0"/>
              <a:pPr eaLnBrk="1" hangingPunct="1"/>
              <a:t>252</a:t>
            </a:fld>
            <a:endParaRPr lang="en-US" smtClean="0"/>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pPr eaLnBrk="1" hangingPunct="1"/>
            <a:r>
              <a:rPr lang="en-US" dirty="0" smtClean="0"/>
              <a:t>802.11v</a:t>
            </a:r>
          </a:p>
        </p:txBody>
      </p:sp>
      <p:sp>
        <p:nvSpPr>
          <p:cNvPr id="256003" name="Content Placeholder 2"/>
          <p:cNvSpPr>
            <a:spLocks noGrp="1"/>
          </p:cNvSpPr>
          <p:nvPr>
            <p:ph idx="1"/>
          </p:nvPr>
        </p:nvSpPr>
        <p:spPr/>
        <p:txBody>
          <a:bodyPr/>
          <a:lstStyle/>
          <a:p>
            <a:pPr lvl="1" eaLnBrk="1" hangingPunct="1"/>
            <a:r>
              <a:rPr lang="en-US" smtClean="0"/>
              <a:t>For the standard to be effective, clients (WLAN cards and adapters) and infrastructure (access points and WLAN switches) will need to support it”</a:t>
            </a:r>
          </a:p>
        </p:txBody>
      </p:sp>
      <p:sp>
        <p:nvSpPr>
          <p:cNvPr id="2560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560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4EFA91-D88F-4A41-BCD5-2DD875E2157C}" type="slidenum">
              <a:rPr lang="en-US" smtClean="0"/>
              <a:pPr eaLnBrk="1" hangingPunct="1"/>
              <a:t>253</a:t>
            </a:fld>
            <a:endParaRPr lang="en-US" smtClean="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p:nvPr>
        </p:nvSpPr>
        <p:spPr/>
        <p:txBody>
          <a:bodyPr/>
          <a:lstStyle/>
          <a:p>
            <a:r>
              <a:rPr lang="en-US" dirty="0" smtClean="0"/>
              <a:t>802.11y</a:t>
            </a:r>
          </a:p>
        </p:txBody>
      </p:sp>
      <p:sp>
        <p:nvSpPr>
          <p:cNvPr id="257027" name="Content Placeholder 2"/>
          <p:cNvSpPr>
            <a:spLocks noGrp="1"/>
          </p:cNvSpPr>
          <p:nvPr>
            <p:ph idx="1"/>
          </p:nvPr>
        </p:nvSpPr>
        <p:spPr/>
        <p:txBody>
          <a:bodyPr/>
          <a:lstStyle/>
          <a:p>
            <a:pPr eaLnBrk="1" hangingPunct="1"/>
            <a:r>
              <a:rPr lang="en-US" smtClean="0"/>
              <a:t>Add operations in the 3.65-3.7 GHz band</a:t>
            </a:r>
          </a:p>
        </p:txBody>
      </p:sp>
      <p:sp>
        <p:nvSpPr>
          <p:cNvPr id="2570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570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097F55-15D5-42FB-8619-43A641BCD07B}" type="slidenum">
              <a:rPr lang="en-US" smtClean="0"/>
              <a:pPr eaLnBrk="1" hangingPunct="1"/>
              <a:t>254</a:t>
            </a:fld>
            <a:endParaRPr lang="en-US" smtClean="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r>
              <a:rPr lang="en-US" dirty="0" smtClean="0"/>
              <a:t>Standards Under Study</a:t>
            </a:r>
          </a:p>
        </p:txBody>
      </p:sp>
      <p:sp>
        <p:nvSpPr>
          <p:cNvPr id="258051" name="Rectangle 3"/>
          <p:cNvSpPr>
            <a:spLocks noGrp="1" noChangeArrowheads="1"/>
          </p:cNvSpPr>
          <p:nvPr>
            <p:ph idx="1"/>
          </p:nvPr>
        </p:nvSpPr>
        <p:spPr/>
        <p:txBody>
          <a:bodyPr/>
          <a:lstStyle/>
          <a:p>
            <a:pPr eaLnBrk="1" hangingPunct="1"/>
            <a:r>
              <a:rPr lang="en-US" smtClean="0"/>
              <a:t>Standards that are still under study are</a:t>
            </a:r>
          </a:p>
          <a:p>
            <a:pPr lvl="1" eaLnBrk="1" hangingPunct="1"/>
            <a:r>
              <a:rPr lang="en-US" smtClean="0"/>
              <a:t>802.aa</a:t>
            </a:r>
          </a:p>
          <a:p>
            <a:pPr lvl="2" eaLnBrk="1" hangingPunct="1"/>
            <a:r>
              <a:rPr lang="en-US" smtClean="0"/>
              <a:t>Audio video transport</a:t>
            </a:r>
          </a:p>
          <a:p>
            <a:pPr lvl="1" eaLnBrk="1" hangingPunct="1"/>
            <a:r>
              <a:rPr lang="en-US" smtClean="0"/>
              <a:t>802.11ae</a:t>
            </a:r>
          </a:p>
          <a:p>
            <a:pPr lvl="2" eaLnBrk="1" hangingPunct="1"/>
            <a:r>
              <a:rPr lang="en-US" smtClean="0"/>
              <a:t>QoS</a:t>
            </a:r>
          </a:p>
          <a:p>
            <a:pPr lvl="1" eaLnBrk="1" hangingPunct="1"/>
            <a:r>
              <a:rPr lang="en-US" smtClean="0"/>
              <a:t>802.11af</a:t>
            </a:r>
          </a:p>
          <a:p>
            <a:pPr lvl="2" eaLnBrk="1" hangingPunct="1"/>
            <a:r>
              <a:rPr lang="en-US" smtClean="0"/>
              <a:t>Use of TV whitespace</a:t>
            </a:r>
          </a:p>
          <a:p>
            <a:pPr lvl="1" eaLnBrk="1" hangingPunct="1"/>
            <a:r>
              <a:rPr lang="en-US" smtClean="0"/>
              <a:t>802.11ah</a:t>
            </a:r>
          </a:p>
          <a:p>
            <a:pPr lvl="2" eaLnBrk="1" hangingPunct="1"/>
            <a:r>
              <a:rPr lang="en-US" smtClean="0"/>
              <a:t>&lt;1GHz</a:t>
            </a:r>
          </a:p>
        </p:txBody>
      </p:sp>
      <p:sp>
        <p:nvSpPr>
          <p:cNvPr id="258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A9920B-9E96-41CD-A4BD-120A6E21D994}" type="slidenum">
              <a:rPr lang="en-US" smtClean="0"/>
              <a:pPr eaLnBrk="1" hangingPunct="1"/>
              <a:t>255</a:t>
            </a:fld>
            <a:endParaRPr lang="en-US" smtClean="0"/>
          </a:p>
        </p:txBody>
      </p:sp>
      <p:sp>
        <p:nvSpPr>
          <p:cNvPr id="2580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p:cNvSpPr>
            <a:spLocks noGrp="1"/>
          </p:cNvSpPr>
          <p:nvPr>
            <p:ph type="title"/>
          </p:nvPr>
        </p:nvSpPr>
        <p:spPr/>
        <p:txBody>
          <a:bodyPr/>
          <a:lstStyle/>
          <a:p>
            <a:r>
              <a:rPr lang="en-US" dirty="0" smtClean="0"/>
              <a:t>Standards Under Study</a:t>
            </a:r>
          </a:p>
        </p:txBody>
      </p:sp>
      <p:sp>
        <p:nvSpPr>
          <p:cNvPr id="259075" name="Content Placeholder 2"/>
          <p:cNvSpPr>
            <a:spLocks noGrp="1"/>
          </p:cNvSpPr>
          <p:nvPr>
            <p:ph idx="1"/>
          </p:nvPr>
        </p:nvSpPr>
        <p:spPr/>
        <p:txBody>
          <a:bodyPr/>
          <a:lstStyle/>
          <a:p>
            <a:pPr lvl="1" eaLnBrk="1" hangingPunct="1"/>
            <a:r>
              <a:rPr lang="en-US" smtClean="0"/>
              <a:t>802.11ai</a:t>
            </a:r>
          </a:p>
          <a:p>
            <a:pPr lvl="2" eaLnBrk="1" hangingPunct="1"/>
            <a:r>
              <a:rPr lang="en-US" smtClean="0"/>
              <a:t>Fast initial link setup</a:t>
            </a:r>
          </a:p>
          <a:p>
            <a:pPr lvl="1" eaLnBrk="1" hangingPunct="1"/>
            <a:r>
              <a:rPr lang="en-US" smtClean="0"/>
              <a:t>802.11mb</a:t>
            </a:r>
          </a:p>
          <a:p>
            <a:pPr lvl="2" eaLnBrk="1" hangingPunct="1"/>
            <a:r>
              <a:rPr lang="en-US" smtClean="0"/>
              <a:t>Maintenance group</a:t>
            </a:r>
          </a:p>
          <a:p>
            <a:pPr lvl="1" eaLnBrk="1" hangingPunct="1"/>
            <a:r>
              <a:rPr lang="en-US" smtClean="0"/>
              <a:t>802.11aa</a:t>
            </a:r>
          </a:p>
          <a:p>
            <a:pPr lvl="2" eaLnBrk="1" hangingPunct="1"/>
            <a:r>
              <a:rPr lang="en-US" smtClean="0"/>
              <a:t>Video transport streams</a:t>
            </a:r>
          </a:p>
        </p:txBody>
      </p:sp>
      <p:sp>
        <p:nvSpPr>
          <p:cNvPr id="2590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59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04C4B4-89DE-4CF0-A848-182E00F7A35E}" type="slidenum">
              <a:rPr lang="en-US" smtClean="0"/>
              <a:pPr eaLnBrk="1" hangingPunct="1"/>
              <a:t>256</a:t>
            </a:fld>
            <a:endParaRPr lang="en-US" smtClean="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p:txBody>
          <a:bodyPr/>
          <a:lstStyle/>
          <a:p>
            <a:r>
              <a:rPr lang="en-US" smtClean="0"/>
              <a:t>Standards Not Active</a:t>
            </a:r>
          </a:p>
        </p:txBody>
      </p:sp>
      <p:sp>
        <p:nvSpPr>
          <p:cNvPr id="260099" name="Content Placeholder 2"/>
          <p:cNvSpPr>
            <a:spLocks noGrp="1"/>
          </p:cNvSpPr>
          <p:nvPr>
            <p:ph idx="1"/>
          </p:nvPr>
        </p:nvSpPr>
        <p:spPr/>
        <p:txBody>
          <a:bodyPr/>
          <a:lstStyle/>
          <a:p>
            <a:pPr eaLnBrk="1" hangingPunct="1"/>
            <a:r>
              <a:rPr lang="en-US" dirty="0" smtClean="0"/>
              <a:t>Other 802.11 groups</a:t>
            </a:r>
          </a:p>
          <a:p>
            <a:pPr lvl="1" eaLnBrk="1" hangingPunct="1"/>
            <a:r>
              <a:rPr lang="en-US" dirty="0" smtClean="0"/>
              <a:t>802.11l is not assigned at this time</a:t>
            </a:r>
          </a:p>
        </p:txBody>
      </p:sp>
      <p:sp>
        <p:nvSpPr>
          <p:cNvPr id="260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260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11536E-ECF1-4C98-A5A0-508D7CEB5E3F}" type="slidenum">
              <a:rPr lang="en-US" smtClean="0"/>
              <a:pPr eaLnBrk="1" hangingPunct="1"/>
              <a:t>257</a:t>
            </a:fld>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802.11b Channel Ranges</a:t>
            </a:r>
          </a:p>
        </p:txBody>
      </p:sp>
      <p:sp>
        <p:nvSpPr>
          <p:cNvPr id="27651" name="Rectangle 3"/>
          <p:cNvSpPr>
            <a:spLocks noGrp="1" noChangeArrowheads="1"/>
          </p:cNvSpPr>
          <p:nvPr>
            <p:ph idx="1"/>
          </p:nvPr>
        </p:nvSpPr>
        <p:spPr/>
        <p:txBody>
          <a:bodyPr/>
          <a:lstStyle/>
          <a:p>
            <a:pPr eaLnBrk="1" hangingPunct="1"/>
            <a:r>
              <a:rPr lang="en-US" smtClean="0"/>
              <a:t>Each 802.11b channel is not a single frequency, but a range of frequencies</a:t>
            </a:r>
          </a:p>
          <a:p>
            <a:pPr eaLnBrk="1" hangingPunct="1"/>
            <a:r>
              <a:rPr lang="en-US" smtClean="0"/>
              <a:t>Like this</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517DDF6-988D-4F76-ACA3-6E281E828C9A}" type="slidenum">
              <a:rPr lang="en-US" smtClean="0"/>
              <a:pPr eaLnBrk="1" hangingPunct="1"/>
              <a:t>26</a:t>
            </a:fld>
            <a:endParaRPr lang="en-US" smtClean="0"/>
          </a:p>
        </p:txBody>
      </p:sp>
      <p:sp>
        <p:nvSpPr>
          <p:cNvPr id="276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802.11b Channel Ranges</a:t>
            </a:r>
          </a:p>
        </p:txBody>
      </p:sp>
      <p:graphicFrame>
        <p:nvGraphicFramePr>
          <p:cNvPr id="878693" name="Group 101"/>
          <p:cNvGraphicFramePr>
            <a:graphicFrameLocks noGrp="1"/>
          </p:cNvGraphicFramePr>
          <p:nvPr>
            <p:ph type="tbl" idx="1"/>
          </p:nvPr>
        </p:nvGraphicFramePr>
        <p:xfrm>
          <a:off x="1049338" y="1258888"/>
          <a:ext cx="7078662" cy="4870450"/>
        </p:xfrm>
        <a:graphic>
          <a:graphicData uri="http://schemas.openxmlformats.org/drawingml/2006/table">
            <a:tbl>
              <a:tblPr/>
              <a:tblGrid>
                <a:gridCol w="1769666"/>
                <a:gridCol w="1769666"/>
                <a:gridCol w="1769666"/>
                <a:gridCol w="1769666"/>
              </a:tblGrid>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Channel</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Bottom</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Middle</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Top</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2.401</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2.412</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2.423</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2.406</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2.417</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2.428</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2.411</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2.422</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2.433</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2.416</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2.427</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2.438</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5</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2.421</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2.432</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2.443</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2.426</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2.437</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2.448</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7</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2.431</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2.442</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2.453</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8</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2.436</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2.447</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2.458</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9</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2.441</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2.452</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2.463</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2.446</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2.457</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2.468</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11</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2.451</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2.462</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2.473</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2.456</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2.467</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2.478</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11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13</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2.461</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2.472</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2.483</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14</a:t>
                      </a:r>
                    </a:p>
                  </a:txBody>
                  <a:tcPr marL="91434" marR="91434"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2.466</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2.477</a:t>
                      </a:r>
                    </a:p>
                  </a:txBody>
                  <a:tcPr marL="91434" marR="91434"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2.488</a:t>
                      </a:r>
                    </a:p>
                  </a:txBody>
                  <a:tcPr marL="91434" marR="91434"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ABA362-441D-4723-A58E-9ECEF2E38EB5}" type="slidenum">
              <a:rPr lang="en-US" smtClean="0"/>
              <a:pPr eaLnBrk="1" hangingPunct="1"/>
              <a:t>27</a:t>
            </a:fld>
            <a:endParaRPr lang="en-US" smtClean="0"/>
          </a:p>
        </p:txBody>
      </p:sp>
      <p:sp>
        <p:nvSpPr>
          <p:cNvPr id="28758" name="Footer Placeholder 8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802.11b Channel Overlap</a:t>
            </a:r>
          </a:p>
        </p:txBody>
      </p:sp>
      <p:sp>
        <p:nvSpPr>
          <p:cNvPr id="29699" name="Rectangle 3"/>
          <p:cNvSpPr>
            <a:spLocks noGrp="1" noChangeArrowheads="1"/>
          </p:cNvSpPr>
          <p:nvPr>
            <p:ph idx="1"/>
          </p:nvPr>
        </p:nvSpPr>
        <p:spPr/>
        <p:txBody>
          <a:bodyPr/>
          <a:lstStyle/>
          <a:p>
            <a:pPr eaLnBrk="1" hangingPunct="1"/>
            <a:r>
              <a:rPr lang="en-US" smtClean="0"/>
              <a:t>As you can see in the table above, these frequency ranges overlap each other</a:t>
            </a:r>
          </a:p>
          <a:p>
            <a:pPr eaLnBrk="1" hangingPunct="1"/>
            <a:r>
              <a:rPr lang="en-US" smtClean="0"/>
              <a:t>This overlap of frequencies is one of the main problems with 802.11b as discussed in more detail later</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4D4C19-FB68-419F-91FD-EB0A208068CA}" type="slidenum">
              <a:rPr lang="en-US" smtClean="0"/>
              <a:pPr eaLnBrk="1" hangingPunct="1"/>
              <a:t>28</a:t>
            </a:fld>
            <a:endParaRPr lang="en-US" smtClean="0"/>
          </a:p>
        </p:txBody>
      </p:sp>
      <p:sp>
        <p:nvSpPr>
          <p:cNvPr id="297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802.11b Data Rates</a:t>
            </a:r>
          </a:p>
        </p:txBody>
      </p:sp>
      <p:sp>
        <p:nvSpPr>
          <p:cNvPr id="30723" name="Rectangle 3"/>
          <p:cNvSpPr>
            <a:spLocks noGrp="1" noChangeArrowheads="1"/>
          </p:cNvSpPr>
          <p:nvPr>
            <p:ph idx="1"/>
          </p:nvPr>
        </p:nvSpPr>
        <p:spPr/>
        <p:txBody>
          <a:bodyPr/>
          <a:lstStyle/>
          <a:p>
            <a:pPr eaLnBrk="1" hangingPunct="1"/>
            <a:r>
              <a:rPr lang="en-US" smtClean="0"/>
              <a:t>Unlike a wired network that either works at a single speed or not at all, a wireless local area network can reduce its speed to compensate for a reduced signal</a:t>
            </a:r>
          </a:p>
          <a:p>
            <a:pPr eaLnBrk="1" hangingPunct="1"/>
            <a:r>
              <a:rPr lang="en-US" smtClean="0"/>
              <a:t>Depending on the distance from the access point, these data rates are possible</a:t>
            </a: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5A9A00-FF6E-472F-B48B-A9303704ADFE}" type="slidenum">
              <a:rPr lang="en-US" smtClean="0"/>
              <a:pPr eaLnBrk="1" hangingPunct="1"/>
              <a:t>29</a:t>
            </a:fld>
            <a:endParaRPr lang="en-US" smtClean="0"/>
          </a:p>
        </p:txBody>
      </p:sp>
      <p:sp>
        <p:nvSpPr>
          <p:cNvPr id="307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IEEE 802.11 Standards</a:t>
            </a:r>
          </a:p>
        </p:txBody>
      </p:sp>
      <p:sp>
        <p:nvSpPr>
          <p:cNvPr id="5123" name="Content Placeholder 2"/>
          <p:cNvSpPr>
            <a:spLocks noGrp="1"/>
          </p:cNvSpPr>
          <p:nvPr>
            <p:ph idx="1"/>
          </p:nvPr>
        </p:nvSpPr>
        <p:spPr/>
        <p:txBody>
          <a:bodyPr/>
          <a:lstStyle/>
          <a:p>
            <a:r>
              <a:rPr lang="en-US" dirty="0" smtClean="0"/>
              <a:t>Standards that beginning</a:t>
            </a:r>
            <a:r>
              <a:rPr lang="en-US" baseline="0" dirty="0" smtClean="0"/>
              <a:t> to appear now </a:t>
            </a:r>
            <a:r>
              <a:rPr lang="en-US" dirty="0" smtClean="0"/>
              <a:t>include</a:t>
            </a:r>
          </a:p>
          <a:p>
            <a:pPr lvl="1"/>
            <a:r>
              <a:rPr lang="en-US" dirty="0" smtClean="0"/>
              <a:t>802.11ac</a:t>
            </a:r>
          </a:p>
          <a:p>
            <a:pPr lvl="2"/>
            <a:r>
              <a:rPr lang="en-US" dirty="0" smtClean="0"/>
              <a:t>This will provide five non-overlapping 80 MHz channels or two-non-overlapping 160 GHz channels in the 5 GHz band</a:t>
            </a:r>
          </a:p>
          <a:p>
            <a:pPr lvl="1"/>
            <a:r>
              <a:rPr lang="en-US" dirty="0" smtClean="0"/>
              <a:t>802.11ad</a:t>
            </a:r>
          </a:p>
          <a:p>
            <a:pPr lvl="2"/>
            <a:r>
              <a:rPr lang="en-US" dirty="0" smtClean="0"/>
              <a:t>7 GHz of bandwidth using the short range 60 GHz band</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812714-6864-4A01-B3C7-97A1616FA5B7}" type="slidenum">
              <a:rPr lang="en-US" smtClean="0"/>
              <a:pPr eaLnBrk="1" hangingPunct="1"/>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t>802.11b Data Rates</a:t>
            </a:r>
          </a:p>
        </p:txBody>
      </p:sp>
      <p:sp>
        <p:nvSpPr>
          <p:cNvPr id="31747" name="Content Placeholder 2"/>
          <p:cNvSpPr>
            <a:spLocks noGrp="1"/>
          </p:cNvSpPr>
          <p:nvPr>
            <p:ph idx="1"/>
          </p:nvPr>
        </p:nvSpPr>
        <p:spPr/>
        <p:txBody>
          <a:bodyPr/>
          <a:lstStyle/>
          <a:p>
            <a:pPr lvl="1" eaLnBrk="1" hangingPunct="1"/>
            <a:r>
              <a:rPr lang="en-US" smtClean="0"/>
              <a:t>11 Mbps</a:t>
            </a:r>
          </a:p>
          <a:p>
            <a:pPr lvl="1" eaLnBrk="1" hangingPunct="1"/>
            <a:r>
              <a:rPr lang="en-US" smtClean="0"/>
              <a:t>5.5 Mbps</a:t>
            </a:r>
          </a:p>
          <a:p>
            <a:pPr lvl="1" eaLnBrk="1" hangingPunct="1"/>
            <a:r>
              <a:rPr lang="en-US" smtClean="0"/>
              <a:t>2 Mbps</a:t>
            </a:r>
          </a:p>
          <a:p>
            <a:pPr lvl="1" eaLnBrk="1" hangingPunct="1"/>
            <a:r>
              <a:rPr lang="en-US" smtClean="0"/>
              <a:t>1 Mbps</a:t>
            </a:r>
          </a:p>
          <a:p>
            <a:pPr eaLnBrk="1" hangingPunct="1"/>
            <a:r>
              <a:rPr lang="en-US" smtClean="0"/>
              <a:t>DRS – Dynamic Rate Shifting sometimes called ARS for Adaptive Rate Shifting describes the reduction in the data rate that occurs as signal strength goes down</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954C35-E5D0-4E0E-BB03-CE66DE5F3F60}" type="slidenum">
              <a:rPr lang="en-US" smtClean="0"/>
              <a:pPr eaLnBrk="1" hangingPunct="1"/>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Creating an 802.11b Network</a:t>
            </a:r>
          </a:p>
        </p:txBody>
      </p:sp>
      <p:sp>
        <p:nvSpPr>
          <p:cNvPr id="32771" name="Rectangle 3"/>
          <p:cNvSpPr>
            <a:spLocks noGrp="1" noChangeArrowheads="1"/>
          </p:cNvSpPr>
          <p:nvPr>
            <p:ph idx="1"/>
          </p:nvPr>
        </p:nvSpPr>
        <p:spPr/>
        <p:txBody>
          <a:bodyPr/>
          <a:lstStyle/>
          <a:p>
            <a:pPr eaLnBrk="1" hangingPunct="1"/>
            <a:r>
              <a:rPr lang="en-US" smtClean="0"/>
              <a:t>There are two main ways to create an 802.11b network</a:t>
            </a:r>
          </a:p>
          <a:p>
            <a:pPr eaLnBrk="1" hangingPunct="1"/>
            <a:r>
              <a:rPr lang="en-US" smtClean="0"/>
              <a:t>These are</a:t>
            </a:r>
          </a:p>
          <a:p>
            <a:pPr lvl="1" eaLnBrk="1" hangingPunct="1"/>
            <a:r>
              <a:rPr lang="en-US" smtClean="0"/>
              <a:t>Ad Hoc</a:t>
            </a:r>
          </a:p>
          <a:p>
            <a:pPr lvl="1" eaLnBrk="1" hangingPunct="1"/>
            <a:r>
              <a:rPr lang="en-US" smtClean="0"/>
              <a:t>Infrastructure</a:t>
            </a:r>
          </a:p>
        </p:txBody>
      </p:sp>
      <p:sp>
        <p:nvSpPr>
          <p:cNvPr id="32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62D6C57-E868-4CDF-8423-8C22CD8541CA}" type="slidenum">
              <a:rPr lang="en-US" smtClean="0"/>
              <a:pPr eaLnBrk="1" hangingPunct="1"/>
              <a:t>31</a:t>
            </a:fld>
            <a:endParaRPr lang="en-US" smtClean="0"/>
          </a:p>
        </p:txBody>
      </p:sp>
      <p:sp>
        <p:nvSpPr>
          <p:cNvPr id="327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Ad Hoc Networks</a:t>
            </a:r>
          </a:p>
        </p:txBody>
      </p:sp>
      <p:sp>
        <p:nvSpPr>
          <p:cNvPr id="33795" name="Rectangle 3"/>
          <p:cNvSpPr>
            <a:spLocks noGrp="1" noChangeArrowheads="1"/>
          </p:cNvSpPr>
          <p:nvPr>
            <p:ph idx="1"/>
          </p:nvPr>
        </p:nvSpPr>
        <p:spPr/>
        <p:txBody>
          <a:bodyPr/>
          <a:lstStyle/>
          <a:p>
            <a:pPr eaLnBrk="1" hangingPunct="1"/>
            <a:r>
              <a:rPr lang="en-US" smtClean="0"/>
              <a:t>The most basic way to create an 802.11b network is to just connect two computers together wirelessly</a:t>
            </a:r>
          </a:p>
          <a:p>
            <a:pPr eaLnBrk="1" hangingPunct="1"/>
            <a:r>
              <a:rPr lang="en-US" smtClean="0"/>
              <a:t>In this case all nodes talk to each other directly</a:t>
            </a:r>
          </a:p>
          <a:p>
            <a:pPr eaLnBrk="1" hangingPunct="1"/>
            <a:r>
              <a:rPr lang="en-US" smtClean="0"/>
              <a:t>This method is called an Ad Hoc network</a:t>
            </a:r>
          </a:p>
          <a:p>
            <a:pPr eaLnBrk="1" hangingPunct="1"/>
            <a:r>
              <a:rPr lang="en-US" smtClean="0"/>
              <a:t>It is also called an Independent BSS at times</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FCD156-B473-43E4-8F67-533751EE951A}" type="slidenum">
              <a:rPr lang="en-US" smtClean="0"/>
              <a:pPr eaLnBrk="1" hangingPunct="1"/>
              <a:t>32</a:t>
            </a:fld>
            <a:endParaRPr lang="en-US" smtClean="0"/>
          </a:p>
        </p:txBody>
      </p:sp>
      <p:sp>
        <p:nvSpPr>
          <p:cNvPr id="337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lstStyle/>
          <a:p>
            <a:pPr eaLnBrk="1" hangingPunct="1"/>
            <a:r>
              <a:rPr lang="en-US" dirty="0" smtClean="0"/>
              <a:t>Ad Hoc Networks</a:t>
            </a:r>
          </a:p>
        </p:txBody>
      </p:sp>
      <p:pic>
        <p:nvPicPr>
          <p:cNvPr id="34819" name="Picture 4" descr="AdHo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7575" y="2535238"/>
            <a:ext cx="7312025" cy="2057400"/>
          </a:xfrm>
        </p:spPr>
      </p:pic>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68E78B-680B-42DC-9FEE-96DF3B30E868}" type="slidenum">
              <a:rPr lang="en-US" smtClean="0"/>
              <a:pPr eaLnBrk="1" hangingPunct="1"/>
              <a:t>33</a:t>
            </a:fld>
            <a:endParaRPr lang="en-US" smtClean="0"/>
          </a:p>
        </p:txBody>
      </p:sp>
      <p:sp>
        <p:nvSpPr>
          <p:cNvPr id="348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Infrastructure Networks</a:t>
            </a:r>
          </a:p>
        </p:txBody>
      </p:sp>
      <p:sp>
        <p:nvSpPr>
          <p:cNvPr id="35843" name="Rectangle 3"/>
          <p:cNvSpPr>
            <a:spLocks noGrp="1" noChangeArrowheads="1"/>
          </p:cNvSpPr>
          <p:nvPr>
            <p:ph idx="1"/>
          </p:nvPr>
        </p:nvSpPr>
        <p:spPr/>
        <p:txBody>
          <a:bodyPr/>
          <a:lstStyle/>
          <a:p>
            <a:pPr eaLnBrk="1" hangingPunct="1"/>
            <a:r>
              <a:rPr lang="en-US" smtClean="0"/>
              <a:t>The second, and more common way, of creating a 802.11b network is to connect everything together using access points</a:t>
            </a:r>
          </a:p>
          <a:p>
            <a:pPr eaLnBrk="1" hangingPunct="1"/>
            <a:r>
              <a:rPr lang="en-US" smtClean="0"/>
              <a:t>For example</a:t>
            </a: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639D24-AC62-47B3-9403-E7887C84866B}" type="slidenum">
              <a:rPr lang="en-US" smtClean="0"/>
              <a:pPr eaLnBrk="1" hangingPunct="1"/>
              <a:t>34</a:t>
            </a:fld>
            <a:endParaRPr lang="en-US" smtClean="0"/>
          </a:p>
        </p:txBody>
      </p:sp>
      <p:sp>
        <p:nvSpPr>
          <p:cNvPr id="358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p:txBody>
          <a:bodyPr/>
          <a:lstStyle/>
          <a:p>
            <a:pPr eaLnBrk="1" hangingPunct="1"/>
            <a:r>
              <a:rPr lang="en-US" dirty="0" smtClean="0"/>
              <a:t>Infrastructure Networks</a:t>
            </a:r>
          </a:p>
        </p:txBody>
      </p:sp>
      <p:pic>
        <p:nvPicPr>
          <p:cNvPr id="36867" name="Picture 4" descr="AccessPoint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8475" y="1331913"/>
            <a:ext cx="5726113" cy="4741862"/>
          </a:xfrm>
        </p:spPr>
      </p:pic>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D9194C-C724-465D-9824-C29749B9036B}" type="slidenum">
              <a:rPr lang="en-US" smtClean="0"/>
              <a:pPr eaLnBrk="1" hangingPunct="1"/>
              <a:t>35</a:t>
            </a:fld>
            <a:endParaRPr lang="en-US" smtClean="0"/>
          </a:p>
        </p:txBody>
      </p:sp>
      <p:sp>
        <p:nvSpPr>
          <p:cNvPr id="368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Infrastructure Networks</a:t>
            </a:r>
          </a:p>
        </p:txBody>
      </p:sp>
      <p:sp>
        <p:nvSpPr>
          <p:cNvPr id="37891" name="Rectangle 3"/>
          <p:cNvSpPr>
            <a:spLocks noGrp="1" noChangeArrowheads="1"/>
          </p:cNvSpPr>
          <p:nvPr>
            <p:ph idx="1"/>
          </p:nvPr>
        </p:nvSpPr>
        <p:spPr/>
        <p:txBody>
          <a:bodyPr/>
          <a:lstStyle/>
          <a:p>
            <a:pPr eaLnBrk="1" hangingPunct="1"/>
            <a:r>
              <a:rPr lang="en-US" smtClean="0"/>
              <a:t>Once it is decided an infrastructure network is the design to use the next decision for this type of network is how wide of an area should it cover</a:t>
            </a:r>
          </a:p>
          <a:p>
            <a:pPr eaLnBrk="1" hangingPunct="1"/>
            <a:r>
              <a:rPr lang="en-US" smtClean="0"/>
              <a:t>The options are</a:t>
            </a:r>
          </a:p>
          <a:p>
            <a:pPr lvl="1" eaLnBrk="1" hangingPunct="1"/>
            <a:r>
              <a:rPr lang="en-US" smtClean="0"/>
              <a:t>BSS</a:t>
            </a:r>
          </a:p>
          <a:p>
            <a:pPr lvl="1" eaLnBrk="1" hangingPunct="1"/>
            <a:r>
              <a:rPr lang="en-US" smtClean="0"/>
              <a:t>ESS</a:t>
            </a: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FBFB30-1B38-4915-AE86-6BACBFEA5626}" type="slidenum">
              <a:rPr lang="en-US" smtClean="0"/>
              <a:pPr eaLnBrk="1" hangingPunct="1"/>
              <a:t>36</a:t>
            </a:fld>
            <a:endParaRPr lang="en-US" smtClean="0"/>
          </a:p>
        </p:txBody>
      </p:sp>
      <p:sp>
        <p:nvSpPr>
          <p:cNvPr id="378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BSS or BSA</a:t>
            </a:r>
          </a:p>
        </p:txBody>
      </p:sp>
      <p:sp>
        <p:nvSpPr>
          <p:cNvPr id="38915" name="Rectangle 3"/>
          <p:cNvSpPr>
            <a:spLocks noGrp="1" noChangeArrowheads="1"/>
          </p:cNvSpPr>
          <p:nvPr>
            <p:ph idx="1"/>
          </p:nvPr>
        </p:nvSpPr>
        <p:spPr/>
        <p:txBody>
          <a:bodyPr/>
          <a:lstStyle/>
          <a:p>
            <a:pPr eaLnBrk="1" hangingPunct="1"/>
            <a:r>
              <a:rPr lang="en-US" smtClean="0"/>
              <a:t>The BSS is a Basic Service Set or sometimes called the base service area or Infrastructure BSS</a:t>
            </a:r>
          </a:p>
          <a:p>
            <a:pPr eaLnBrk="1" hangingPunct="1"/>
            <a:r>
              <a:rPr lang="en-US" smtClean="0"/>
              <a:t>A BSS contains a single access point and the devices that connect through it</a:t>
            </a: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6F6D62-7071-4D5E-A94D-497987D9C503}" type="slidenum">
              <a:rPr lang="en-US" smtClean="0"/>
              <a:pPr eaLnBrk="1" hangingPunct="1"/>
              <a:t>37</a:t>
            </a:fld>
            <a:endParaRPr lang="en-US" smtClean="0"/>
          </a:p>
        </p:txBody>
      </p:sp>
      <p:sp>
        <p:nvSpPr>
          <p:cNvPr id="389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BSS</a:t>
            </a:r>
          </a:p>
        </p:txBody>
      </p:sp>
      <p:pic>
        <p:nvPicPr>
          <p:cNvPr id="39939" name="Picture 3" descr="AccessPoint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3863" y="1312863"/>
            <a:ext cx="5875337" cy="4865687"/>
          </a:xfrm>
        </p:spPr>
      </p:pic>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DBB71ED-B352-422D-AF8C-C24F8B6D98CA}" type="slidenum">
              <a:rPr lang="en-US" smtClean="0"/>
              <a:pPr eaLnBrk="1" hangingPunct="1"/>
              <a:t>38</a:t>
            </a:fld>
            <a:endParaRPr lang="en-US" smtClean="0"/>
          </a:p>
        </p:txBody>
      </p:sp>
      <p:sp>
        <p:nvSpPr>
          <p:cNvPr id="399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ESS or ESA</a:t>
            </a:r>
          </a:p>
        </p:txBody>
      </p:sp>
      <p:sp>
        <p:nvSpPr>
          <p:cNvPr id="40963" name="Rectangle 3"/>
          <p:cNvSpPr>
            <a:spLocks noGrp="1" noChangeArrowheads="1"/>
          </p:cNvSpPr>
          <p:nvPr>
            <p:ph idx="1"/>
          </p:nvPr>
        </p:nvSpPr>
        <p:spPr/>
        <p:txBody>
          <a:bodyPr/>
          <a:lstStyle/>
          <a:p>
            <a:pPr eaLnBrk="1" hangingPunct="1"/>
            <a:r>
              <a:rPr lang="en-US" smtClean="0"/>
              <a:t>When individual access points talk to each other, we have an Extended Service Set or ESS or it can be called an extended service area</a:t>
            </a:r>
          </a:p>
          <a:p>
            <a:pPr eaLnBrk="1" hangingPunct="1"/>
            <a:r>
              <a:rPr lang="en-US" smtClean="0"/>
              <a:t>This is a set of BSSs chained together with a backbone network called a Distribution Set or DS</a:t>
            </a:r>
          </a:p>
          <a:p>
            <a:pPr eaLnBrk="1" hangingPunct="1"/>
            <a:r>
              <a:rPr lang="en-US" smtClean="0"/>
              <a:t>Since access points operate as bridges, this backbone must be at layer 2 as well</a:t>
            </a:r>
          </a:p>
        </p:txBody>
      </p:sp>
      <p:sp>
        <p:nvSpPr>
          <p:cNvPr id="409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94E01F-D676-4E3A-A79F-9BE9A92261C2}" type="slidenum">
              <a:rPr lang="en-US" smtClean="0"/>
              <a:pPr eaLnBrk="1" hangingPunct="1"/>
              <a:t>39</a:t>
            </a:fld>
            <a:endParaRPr lang="en-US" smtClean="0"/>
          </a:p>
        </p:txBody>
      </p:sp>
      <p:sp>
        <p:nvSpPr>
          <p:cNvPr id="409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Summary of 802.11 Standards</a:t>
            </a:r>
          </a:p>
        </p:txBody>
      </p:sp>
      <p:sp>
        <p:nvSpPr>
          <p:cNvPr id="6147" name="Content Placeholder 2"/>
          <p:cNvSpPr>
            <a:spLocks noGrp="1"/>
          </p:cNvSpPr>
          <p:nvPr>
            <p:ph idx="1"/>
          </p:nvPr>
        </p:nvSpPr>
        <p:spPr/>
        <p:txBody>
          <a:bodyPr/>
          <a:lstStyle/>
          <a:p>
            <a:r>
              <a:rPr lang="en-US" dirty="0" smtClean="0"/>
              <a:t>Here is a nice diagram from a 2012 white paper from Broadcom that summarizes where we have been and where we are going with the 802.11 standards</a:t>
            </a:r>
          </a:p>
          <a:p>
            <a:r>
              <a:rPr lang="en-US" dirty="0" err="1" smtClean="0"/>
              <a:t>Gast</a:t>
            </a:r>
            <a:r>
              <a:rPr lang="en-US" dirty="0" smtClean="0"/>
              <a:t> provides a summary of the speeds</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987EF3-0F89-4751-8A9A-05A4BFC0D958}" type="slidenum">
              <a:rPr lang="en-US" smtClean="0"/>
              <a:pPr eaLnBrk="1" hangingPunct="1"/>
              <a:t>4</a:t>
            </a:fld>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pPr eaLnBrk="1" hangingPunct="1"/>
            <a:r>
              <a:rPr lang="en-US" dirty="0" smtClean="0"/>
              <a:t>ESS</a:t>
            </a:r>
          </a:p>
        </p:txBody>
      </p:sp>
      <p:pic>
        <p:nvPicPr>
          <p:cNvPr id="41987" name="Picture 4" descr="AccessPoint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9925" y="1450975"/>
            <a:ext cx="7804150" cy="4525963"/>
          </a:xfrm>
        </p:spPr>
      </p:pic>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5E82BA-BFD6-4CEE-B58D-AFF3F436CF74}" type="slidenum">
              <a:rPr lang="en-US" smtClean="0"/>
              <a:pPr eaLnBrk="1" hangingPunct="1"/>
              <a:t>40</a:t>
            </a:fld>
            <a:endParaRPr lang="en-US" smtClean="0"/>
          </a:p>
        </p:txBody>
      </p:sp>
      <p:sp>
        <p:nvSpPr>
          <p:cNvPr id="419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Infrastructure Network</a:t>
            </a:r>
          </a:p>
        </p:txBody>
      </p:sp>
      <p:sp>
        <p:nvSpPr>
          <p:cNvPr id="43011" name="Rectangle 3"/>
          <p:cNvSpPr>
            <a:spLocks noGrp="1" noChangeArrowheads="1"/>
          </p:cNvSpPr>
          <p:nvPr>
            <p:ph idx="1"/>
          </p:nvPr>
        </p:nvSpPr>
        <p:spPr/>
        <p:txBody>
          <a:bodyPr/>
          <a:lstStyle/>
          <a:p>
            <a:pPr eaLnBrk="1" hangingPunct="1"/>
            <a:r>
              <a:rPr lang="en-US" smtClean="0"/>
              <a:t>Now that we know how large an area to cover, the next thing to cover is how an 802.11b network actually works</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501021-471E-4DCA-87B2-9E583D671F06}" type="slidenum">
              <a:rPr lang="en-US" smtClean="0"/>
              <a:pPr eaLnBrk="1" hangingPunct="1"/>
              <a:t>41</a:t>
            </a:fld>
            <a:endParaRPr lang="en-US" smtClean="0"/>
          </a:p>
        </p:txBody>
      </p:sp>
      <p:sp>
        <p:nvSpPr>
          <p:cNvPr id="430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SSID</a:t>
            </a:r>
          </a:p>
        </p:txBody>
      </p:sp>
      <p:sp>
        <p:nvSpPr>
          <p:cNvPr id="44035" name="Rectangle 3"/>
          <p:cNvSpPr>
            <a:spLocks noGrp="1" noChangeArrowheads="1"/>
          </p:cNvSpPr>
          <p:nvPr>
            <p:ph idx="1"/>
          </p:nvPr>
        </p:nvSpPr>
        <p:spPr/>
        <p:txBody>
          <a:bodyPr/>
          <a:lstStyle/>
          <a:p>
            <a:pPr eaLnBrk="1" hangingPunct="1"/>
            <a:r>
              <a:rPr lang="en-US" smtClean="0"/>
              <a:t>All devices on the wireless network must use the same name or SSID – Service Set Identifier</a:t>
            </a:r>
          </a:p>
          <a:p>
            <a:pPr eaLnBrk="1" hangingPunct="1"/>
            <a:r>
              <a:rPr lang="en-US" smtClean="0"/>
              <a:t>This name can be from 2 to 32 characters long</a:t>
            </a:r>
          </a:p>
          <a:p>
            <a:pPr eaLnBrk="1" hangingPunct="1"/>
            <a:r>
              <a:rPr lang="en-US" smtClean="0"/>
              <a:t>The SSID is sent as part of the</a:t>
            </a: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8C4D7A-195F-4AEC-9F96-BFC65D9A6276}" type="slidenum">
              <a:rPr lang="en-US" smtClean="0"/>
              <a:pPr eaLnBrk="1" hangingPunct="1"/>
              <a:t>42</a:t>
            </a:fld>
            <a:endParaRPr lang="en-US" smtClean="0"/>
          </a:p>
        </p:txBody>
      </p:sp>
      <p:sp>
        <p:nvSpPr>
          <p:cNvPr id="4403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dirty="0" smtClean="0"/>
              <a:t>SSID</a:t>
            </a:r>
          </a:p>
        </p:txBody>
      </p:sp>
      <p:sp>
        <p:nvSpPr>
          <p:cNvPr id="45059" name="Content Placeholder 2"/>
          <p:cNvSpPr>
            <a:spLocks noGrp="1"/>
          </p:cNvSpPr>
          <p:nvPr>
            <p:ph idx="1"/>
          </p:nvPr>
        </p:nvSpPr>
        <p:spPr/>
        <p:txBody>
          <a:bodyPr/>
          <a:lstStyle/>
          <a:p>
            <a:pPr lvl="1" eaLnBrk="1" hangingPunct="1"/>
            <a:r>
              <a:rPr lang="en-US" smtClean="0"/>
              <a:t>Beacon</a:t>
            </a:r>
          </a:p>
          <a:p>
            <a:pPr lvl="1" eaLnBrk="1" hangingPunct="1"/>
            <a:r>
              <a:rPr lang="en-US" smtClean="0"/>
              <a:t>Probe request</a:t>
            </a:r>
          </a:p>
          <a:p>
            <a:pPr lvl="1" eaLnBrk="1" hangingPunct="1"/>
            <a:r>
              <a:rPr lang="en-US" smtClean="0"/>
              <a:t>Probe response</a:t>
            </a:r>
          </a:p>
          <a:p>
            <a:pPr lvl="1" eaLnBrk="1" hangingPunct="1"/>
            <a:r>
              <a:rPr lang="en-US" smtClean="0"/>
              <a:t>Association request</a:t>
            </a:r>
          </a:p>
          <a:p>
            <a:pPr lvl="1" eaLnBrk="1" hangingPunct="1"/>
            <a:r>
              <a:rPr lang="en-US" smtClean="0"/>
              <a:t>Reassociation request</a:t>
            </a:r>
          </a:p>
          <a:p>
            <a:pPr eaLnBrk="1" hangingPunct="1"/>
            <a:r>
              <a:rPr lang="en-US" smtClean="0"/>
              <a:t>As the SSID is sent out by the access point on a regular basis, announcing this can be a security risk</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B43695B-2843-4255-A1BD-C0CF2905A7CE}" type="slidenum">
              <a:rPr lang="en-US" smtClean="0"/>
              <a:pPr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SSID</a:t>
            </a:r>
          </a:p>
        </p:txBody>
      </p:sp>
      <p:sp>
        <p:nvSpPr>
          <p:cNvPr id="46083" name="Content Placeholder 2"/>
          <p:cNvSpPr>
            <a:spLocks noGrp="1"/>
          </p:cNvSpPr>
          <p:nvPr>
            <p:ph idx="1"/>
          </p:nvPr>
        </p:nvSpPr>
        <p:spPr/>
        <p:txBody>
          <a:bodyPr/>
          <a:lstStyle/>
          <a:p>
            <a:pPr eaLnBrk="1" hangingPunct="1"/>
            <a:r>
              <a:rPr lang="en-US" smtClean="0"/>
              <a:t>The broadcasting of the SSID can usually be turned off</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8D764F-EB5B-4891-9DB9-44E32400E55C}"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How a Station Joins a WLAN</a:t>
            </a:r>
          </a:p>
        </p:txBody>
      </p:sp>
      <p:sp>
        <p:nvSpPr>
          <p:cNvPr id="47107" name="Rectangle 3"/>
          <p:cNvSpPr>
            <a:spLocks noGrp="1" noChangeArrowheads="1"/>
          </p:cNvSpPr>
          <p:nvPr>
            <p:ph idx="1"/>
          </p:nvPr>
        </p:nvSpPr>
        <p:spPr/>
        <p:txBody>
          <a:bodyPr/>
          <a:lstStyle/>
          <a:p>
            <a:pPr eaLnBrk="1" hangingPunct="1"/>
            <a:r>
              <a:rPr lang="en-US" smtClean="0"/>
              <a:t>A station must join a wireless LAN when it</a:t>
            </a:r>
          </a:p>
          <a:p>
            <a:pPr lvl="1" eaLnBrk="1" hangingPunct="1"/>
            <a:r>
              <a:rPr lang="en-US" smtClean="0"/>
              <a:t>First powers on</a:t>
            </a:r>
          </a:p>
          <a:p>
            <a:pPr lvl="1" eaLnBrk="1" hangingPunct="1"/>
            <a:r>
              <a:rPr lang="en-US" smtClean="0"/>
              <a:t>Enters a Basic Service Set area</a:t>
            </a:r>
          </a:p>
          <a:p>
            <a:pPr eaLnBrk="1" hangingPunct="1"/>
            <a:r>
              <a:rPr lang="en-US" smtClean="0"/>
              <a:t>To successfully do this the station must first receive synchronization information</a:t>
            </a:r>
          </a:p>
          <a:p>
            <a:pPr eaLnBrk="1" hangingPunct="1"/>
            <a:r>
              <a:rPr lang="en-US" smtClean="0"/>
              <a:t>This can be done through</a:t>
            </a:r>
          </a:p>
          <a:p>
            <a:pPr lvl="1" eaLnBrk="1" hangingPunct="1"/>
            <a:r>
              <a:rPr lang="en-US" smtClean="0"/>
              <a:t>Passive scanning</a:t>
            </a:r>
          </a:p>
          <a:p>
            <a:pPr lvl="1" eaLnBrk="1" hangingPunct="1"/>
            <a:r>
              <a:rPr lang="en-US" smtClean="0"/>
              <a:t>Active scanning</a:t>
            </a: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97B67B-4AC8-427B-856D-70EC3B62FCA8}" type="slidenum">
              <a:rPr lang="en-US" smtClean="0"/>
              <a:pPr eaLnBrk="1" hangingPunct="1"/>
              <a:t>45</a:t>
            </a:fld>
            <a:endParaRPr lang="en-US" smtClean="0"/>
          </a:p>
        </p:txBody>
      </p:sp>
      <p:sp>
        <p:nvSpPr>
          <p:cNvPr id="471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Passive Scanning</a:t>
            </a:r>
          </a:p>
        </p:txBody>
      </p:sp>
      <p:sp>
        <p:nvSpPr>
          <p:cNvPr id="48131" name="Rectangle 3"/>
          <p:cNvSpPr>
            <a:spLocks noGrp="1" noChangeArrowheads="1"/>
          </p:cNvSpPr>
          <p:nvPr>
            <p:ph idx="1"/>
          </p:nvPr>
        </p:nvSpPr>
        <p:spPr/>
        <p:txBody>
          <a:bodyPr/>
          <a:lstStyle/>
          <a:p>
            <a:pPr eaLnBrk="1" hangingPunct="1"/>
            <a:r>
              <a:rPr lang="en-US" smtClean="0"/>
              <a:t>In passive scanning a station listens for a specific period of time on each channel for beacon frames sent out by an AP - access point when in infrastructure mode and by stations when they are in ad hoc mode</a:t>
            </a:r>
          </a:p>
          <a:p>
            <a:pPr eaLnBrk="1" hangingPunct="1"/>
            <a:r>
              <a:rPr lang="en-US" smtClean="0"/>
              <a:t>For identifications APs send the SSID in the beacon</a:t>
            </a:r>
          </a:p>
          <a:p>
            <a:pPr eaLnBrk="1" hangingPunct="1"/>
            <a:r>
              <a:rPr lang="en-US" smtClean="0"/>
              <a:t>The listening station looks for a beacon with the same SSID as it has</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3062A6-515D-4A17-A082-DE784FD2DE03}" type="slidenum">
              <a:rPr lang="en-US" smtClean="0"/>
              <a:pPr eaLnBrk="1" hangingPunct="1"/>
              <a:t>46</a:t>
            </a:fld>
            <a:endParaRPr lang="en-US" smtClean="0"/>
          </a:p>
        </p:txBody>
      </p:sp>
      <p:sp>
        <p:nvSpPr>
          <p:cNvPr id="481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Passive Scanning</a:t>
            </a:r>
          </a:p>
        </p:txBody>
      </p:sp>
      <p:sp>
        <p:nvSpPr>
          <p:cNvPr id="49155" name="Content Placeholder 2"/>
          <p:cNvSpPr>
            <a:spLocks noGrp="1"/>
          </p:cNvSpPr>
          <p:nvPr>
            <p:ph idx="1"/>
          </p:nvPr>
        </p:nvSpPr>
        <p:spPr/>
        <p:txBody>
          <a:bodyPr/>
          <a:lstStyle/>
          <a:p>
            <a:pPr eaLnBrk="1" hangingPunct="1"/>
            <a:r>
              <a:rPr lang="en-US" smtClean="0"/>
              <a:t>When multiple access points transmit a station’s SSID, the station will join the one with the strongest signal and lowest bit error rate</a:t>
            </a:r>
          </a:p>
          <a:p>
            <a:pPr eaLnBrk="1" hangingPunct="1"/>
            <a:r>
              <a:rPr lang="en-US" smtClean="0"/>
              <a:t>Stations continue passive scanning so as to facilitate reassociation and roaming</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BC89C1-D9D8-436D-B201-E1AEC23291F4}"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Active Scanning</a:t>
            </a:r>
          </a:p>
        </p:txBody>
      </p:sp>
      <p:sp>
        <p:nvSpPr>
          <p:cNvPr id="50179" name="Rectangle 3"/>
          <p:cNvSpPr>
            <a:spLocks noGrp="1" noChangeArrowheads="1"/>
          </p:cNvSpPr>
          <p:nvPr>
            <p:ph idx="1"/>
          </p:nvPr>
        </p:nvSpPr>
        <p:spPr/>
        <p:txBody>
          <a:bodyPr/>
          <a:lstStyle/>
          <a:p>
            <a:pPr eaLnBrk="1" hangingPunct="1"/>
            <a:r>
              <a:rPr lang="en-US" smtClean="0"/>
              <a:t>In active scanning a station transmits a probe request frame</a:t>
            </a:r>
          </a:p>
          <a:p>
            <a:pPr eaLnBrk="1" hangingPunct="1"/>
            <a:r>
              <a:rPr lang="en-US" smtClean="0"/>
              <a:t>The probe request frame includes the SSID of the network the station wishes to join or the broadcast SSID</a:t>
            </a:r>
          </a:p>
          <a:p>
            <a:pPr eaLnBrk="1" hangingPunct="1"/>
            <a:r>
              <a:rPr lang="en-US" smtClean="0"/>
              <a:t>It then waits for a probe response frame from an access point, these are basically the same as beacons</a:t>
            </a: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F14DA6-70CF-4624-9D39-0C8BEC6B1C07}" type="slidenum">
              <a:rPr lang="en-US" smtClean="0"/>
              <a:pPr eaLnBrk="1" hangingPunct="1"/>
              <a:t>48</a:t>
            </a:fld>
            <a:endParaRPr lang="en-US" smtClean="0"/>
          </a:p>
        </p:txBody>
      </p:sp>
      <p:sp>
        <p:nvSpPr>
          <p:cNvPr id="501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Active Scanning</a:t>
            </a:r>
          </a:p>
        </p:txBody>
      </p:sp>
      <p:sp>
        <p:nvSpPr>
          <p:cNvPr id="51203" name="Content Placeholder 2"/>
          <p:cNvSpPr>
            <a:spLocks noGrp="1"/>
          </p:cNvSpPr>
          <p:nvPr>
            <p:ph idx="1"/>
          </p:nvPr>
        </p:nvSpPr>
        <p:spPr/>
        <p:txBody>
          <a:bodyPr/>
          <a:lstStyle/>
          <a:p>
            <a:pPr eaLnBrk="1" hangingPunct="1"/>
            <a:r>
              <a:rPr lang="en-US" smtClean="0"/>
              <a:t>This is the normal method used when a SSID is specified in the client’s configuration</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1CAE26-D836-4497-80DA-F8B3AF336AAB}" type="slidenum">
              <a:rPr lang="en-US" smtClean="0"/>
              <a:pPr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Summary of 802.11 Standards</a:t>
            </a:r>
          </a:p>
        </p:txBody>
      </p:sp>
      <p:sp>
        <p:nvSpPr>
          <p:cNvPr id="7171" name="Content Placeholder 2"/>
          <p:cNvSpPr>
            <a:spLocks noGrp="1"/>
          </p:cNvSpPr>
          <p:nvPr>
            <p:ph idx="1"/>
          </p:nvPr>
        </p:nvSpPr>
        <p:spPr/>
        <p:txBody>
          <a:bodyPr/>
          <a:lstStyle/>
          <a:p>
            <a:endParaRPr lang="en-US" smtClean="0"/>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B56DA2-D60D-4D68-86A5-EEAE84E07377}" type="slidenum">
              <a:rPr lang="en-US" smtClean="0"/>
              <a:pPr eaLnBrk="1" hangingPunct="1"/>
              <a:t>5</a:t>
            </a:fld>
            <a:endParaRPr lang="en-US" smtClean="0"/>
          </a:p>
        </p:txBody>
      </p:sp>
      <p:pic>
        <p:nvPicPr>
          <p:cNvPr id="7174" name="Picture 2"/>
          <p:cNvPicPr>
            <a:picLocks noChangeAspect="1" noChangeArrowheads="1"/>
          </p:cNvPicPr>
          <p:nvPr/>
        </p:nvPicPr>
        <p:blipFill>
          <a:blip r:embed="rId2">
            <a:extLst>
              <a:ext uri="{28A0092B-C50C-407E-A947-70E740481C1C}">
                <a14:useLocalDpi xmlns:a14="http://schemas.microsoft.com/office/drawing/2010/main" val="0"/>
              </a:ext>
            </a:extLst>
          </a:blip>
          <a:srcRect l="9843" t="24445" r="7500" b="7500"/>
          <a:stretch>
            <a:fillRect/>
          </a:stretch>
        </p:blipFill>
        <p:spPr bwMode="auto">
          <a:xfrm>
            <a:off x="511175" y="1652588"/>
            <a:ext cx="8162925"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Lab</a:t>
            </a:r>
          </a:p>
        </p:txBody>
      </p:sp>
      <p:sp>
        <p:nvSpPr>
          <p:cNvPr id="52227" name="Content Placeholder 2"/>
          <p:cNvSpPr>
            <a:spLocks noGrp="1"/>
          </p:cNvSpPr>
          <p:nvPr>
            <p:ph idx="1"/>
          </p:nvPr>
        </p:nvSpPr>
        <p:spPr/>
        <p:txBody>
          <a:bodyPr/>
          <a:lstStyle/>
          <a:p>
            <a:r>
              <a:rPr lang="en-US" smtClean="0"/>
              <a:t>Use Wireshark to examine typical frames</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3C3D3A-9711-4216-8B59-5D0441CEC9A9}"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t>How a Station Connects</a:t>
            </a:r>
          </a:p>
        </p:txBody>
      </p:sp>
      <p:sp>
        <p:nvSpPr>
          <p:cNvPr id="53251" name="Rectangle 3"/>
          <p:cNvSpPr>
            <a:spLocks noGrp="1" noChangeArrowheads="1"/>
          </p:cNvSpPr>
          <p:nvPr>
            <p:ph idx="1"/>
          </p:nvPr>
        </p:nvSpPr>
        <p:spPr/>
        <p:txBody>
          <a:bodyPr/>
          <a:lstStyle/>
          <a:p>
            <a:pPr eaLnBrk="1" hangingPunct="1"/>
            <a:r>
              <a:rPr lang="en-US" smtClean="0"/>
              <a:t>The general station authentication sequence is</a:t>
            </a:r>
          </a:p>
          <a:p>
            <a:pPr lvl="1" eaLnBrk="1" hangingPunct="1"/>
            <a:r>
              <a:rPr lang="en-US" smtClean="0"/>
              <a:t>Client broadcasts a probe request frame on every channel</a:t>
            </a:r>
          </a:p>
          <a:p>
            <a:pPr lvl="1" eaLnBrk="1" hangingPunct="1"/>
            <a:r>
              <a:rPr lang="en-US" smtClean="0"/>
              <a:t>Access points within range respond with a probe response frame</a:t>
            </a:r>
          </a:p>
          <a:p>
            <a:pPr lvl="1" eaLnBrk="1" hangingPunct="1"/>
            <a:r>
              <a:rPr lang="en-US" smtClean="0"/>
              <a:t>The client decides which access point to connect to based on signal strength and data rate</a:t>
            </a:r>
          </a:p>
          <a:p>
            <a:pPr lvl="1" eaLnBrk="1" hangingPunct="1"/>
            <a:r>
              <a:rPr lang="en-US" smtClean="0"/>
              <a:t>The client sends an authentication request</a:t>
            </a: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62F421-5482-439F-AE3C-92A092832AF7}" type="slidenum">
              <a:rPr lang="en-US" smtClean="0"/>
              <a:pPr eaLnBrk="1" hangingPunct="1"/>
              <a:t>51</a:t>
            </a:fld>
            <a:endParaRPr lang="en-US" smtClean="0"/>
          </a:p>
        </p:txBody>
      </p:sp>
      <p:sp>
        <p:nvSpPr>
          <p:cNvPr id="5325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smtClean="0"/>
              <a:t>How a Station Connects</a:t>
            </a:r>
          </a:p>
        </p:txBody>
      </p:sp>
      <p:sp>
        <p:nvSpPr>
          <p:cNvPr id="54275" name="Content Placeholder 2"/>
          <p:cNvSpPr>
            <a:spLocks noGrp="1"/>
          </p:cNvSpPr>
          <p:nvPr>
            <p:ph idx="1"/>
          </p:nvPr>
        </p:nvSpPr>
        <p:spPr/>
        <p:txBody>
          <a:bodyPr/>
          <a:lstStyle/>
          <a:p>
            <a:pPr lvl="1" eaLnBrk="1" hangingPunct="1"/>
            <a:r>
              <a:rPr lang="en-US" smtClean="0"/>
              <a:t>The access points answers with an authentication reply</a:t>
            </a:r>
          </a:p>
          <a:p>
            <a:pPr lvl="1" eaLnBrk="1" hangingPunct="1"/>
            <a:r>
              <a:rPr lang="en-US" smtClean="0"/>
              <a:t>Once authenticated, the client must associate by sending an association request frame to the access point</a:t>
            </a:r>
          </a:p>
          <a:p>
            <a:pPr lvl="1" eaLnBrk="1" hangingPunct="1"/>
            <a:r>
              <a:rPr lang="en-US" smtClean="0"/>
              <a:t>The access point will reply with an association request</a:t>
            </a:r>
          </a:p>
          <a:p>
            <a:pPr lvl="1" eaLnBrk="1" hangingPunct="1"/>
            <a:r>
              <a:rPr lang="en-US" smtClean="0"/>
              <a:t>The client can now send and receive traffic</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105A06-ED8C-416A-9734-7DC672F08B8C}" type="slidenum">
              <a:rPr lang="en-US" smtClean="0"/>
              <a:pPr eaLnBrk="1" hangingPunct="1"/>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Authentication and Association</a:t>
            </a:r>
          </a:p>
        </p:txBody>
      </p:sp>
      <p:sp>
        <p:nvSpPr>
          <p:cNvPr id="55299" name="Rectangle 3"/>
          <p:cNvSpPr>
            <a:spLocks noGrp="1" noChangeArrowheads="1"/>
          </p:cNvSpPr>
          <p:nvPr>
            <p:ph idx="1"/>
          </p:nvPr>
        </p:nvSpPr>
        <p:spPr/>
        <p:txBody>
          <a:bodyPr/>
          <a:lstStyle/>
          <a:p>
            <a:pPr eaLnBrk="1" hangingPunct="1"/>
            <a:r>
              <a:rPr lang="en-US" smtClean="0"/>
              <a:t>After the station finds an access point it must exchange authentication information with the access point</a:t>
            </a:r>
          </a:p>
          <a:p>
            <a:pPr eaLnBrk="1" hangingPunct="1"/>
            <a:r>
              <a:rPr lang="en-US" smtClean="0"/>
              <a:t>After authentication the station associates itself with the access point</a:t>
            </a:r>
          </a:p>
        </p:txBody>
      </p:sp>
      <p:sp>
        <p:nvSpPr>
          <p:cNvPr id="55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B5AD35-2585-452F-A9F6-22269C9D24D4}" type="slidenum">
              <a:rPr lang="en-US" smtClean="0"/>
              <a:pPr eaLnBrk="1" hangingPunct="1"/>
              <a:t>53</a:t>
            </a:fld>
            <a:endParaRPr lang="en-US" smtClean="0"/>
          </a:p>
        </p:txBody>
      </p:sp>
      <p:sp>
        <p:nvSpPr>
          <p:cNvPr id="553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t>Authentication</a:t>
            </a:r>
          </a:p>
        </p:txBody>
      </p:sp>
      <p:sp>
        <p:nvSpPr>
          <p:cNvPr id="56323" name="Rectangle 3"/>
          <p:cNvSpPr>
            <a:spLocks noGrp="1" noChangeArrowheads="1"/>
          </p:cNvSpPr>
          <p:nvPr>
            <p:ph idx="1"/>
          </p:nvPr>
        </p:nvSpPr>
        <p:spPr/>
        <p:txBody>
          <a:bodyPr/>
          <a:lstStyle/>
          <a:p>
            <a:pPr eaLnBrk="1" hangingPunct="1"/>
            <a:r>
              <a:rPr lang="en-US" smtClean="0"/>
              <a:t>The first step in connecting to a wireless LAN is authentication</a:t>
            </a:r>
          </a:p>
          <a:p>
            <a:pPr eaLnBrk="1" hangingPunct="1"/>
            <a:r>
              <a:rPr lang="en-US" smtClean="0"/>
              <a:t>In a wired network this is implicit for any station that can physically connect a cable to the network</a:t>
            </a:r>
          </a:p>
          <a:p>
            <a:pPr eaLnBrk="1" hangingPunct="1"/>
            <a:r>
              <a:rPr lang="en-US" smtClean="0"/>
              <a:t>In a wireless network, in this step a station identifies itself to the network</a:t>
            </a: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3FFF3A-1375-4DC3-B43B-02AB913C62B4}" type="slidenum">
              <a:rPr lang="en-US" smtClean="0"/>
              <a:pPr eaLnBrk="1" hangingPunct="1"/>
              <a:t>54</a:t>
            </a:fld>
            <a:endParaRPr lang="en-US" smtClean="0"/>
          </a:p>
        </p:txBody>
      </p:sp>
      <p:sp>
        <p:nvSpPr>
          <p:cNvPr id="5632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smtClean="0"/>
              <a:t>Authentication</a:t>
            </a:r>
          </a:p>
        </p:txBody>
      </p:sp>
      <p:sp>
        <p:nvSpPr>
          <p:cNvPr id="57347" name="Content Placeholder 2"/>
          <p:cNvSpPr>
            <a:spLocks noGrp="1"/>
          </p:cNvSpPr>
          <p:nvPr>
            <p:ph idx="1"/>
          </p:nvPr>
        </p:nvSpPr>
        <p:spPr/>
        <p:txBody>
          <a:bodyPr/>
          <a:lstStyle/>
          <a:p>
            <a:pPr eaLnBrk="1" hangingPunct="1"/>
            <a:r>
              <a:rPr lang="en-US" smtClean="0"/>
              <a:t>In most cases this step is automatic in that all stations that request authentication are authenticated, such as when a brand new station is first turned on</a:t>
            </a:r>
          </a:p>
          <a:p>
            <a:pPr eaLnBrk="1" hangingPunct="1"/>
            <a:r>
              <a:rPr lang="en-US" smtClean="0"/>
              <a:t>The authentication is performed by the AP or it can be turned over to a RADIUS server on the network</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54D11D-9356-4A74-82BE-4BD7C1D85590}" type="slidenum">
              <a:rPr lang="en-US" smtClean="0"/>
              <a:pPr eaLnBrk="1" hangingPunct="1"/>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Authentication</a:t>
            </a:r>
          </a:p>
        </p:txBody>
      </p:sp>
      <p:sp>
        <p:nvSpPr>
          <p:cNvPr id="58371" name="Rectangle 3"/>
          <p:cNvSpPr>
            <a:spLocks noGrp="1" noChangeArrowheads="1"/>
          </p:cNvSpPr>
          <p:nvPr>
            <p:ph idx="1"/>
          </p:nvPr>
        </p:nvSpPr>
        <p:spPr/>
        <p:txBody>
          <a:bodyPr/>
          <a:lstStyle/>
          <a:p>
            <a:pPr eaLnBrk="1" hangingPunct="1"/>
            <a:r>
              <a:rPr lang="en-US" smtClean="0"/>
              <a:t>This authentication process is a one way street</a:t>
            </a:r>
          </a:p>
          <a:p>
            <a:pPr eaLnBrk="1" hangingPunct="1"/>
            <a:r>
              <a:rPr lang="en-US" smtClean="0"/>
              <a:t>Only stations authenticate to an access point</a:t>
            </a:r>
          </a:p>
          <a:p>
            <a:pPr eaLnBrk="1" hangingPunct="1"/>
            <a:r>
              <a:rPr lang="en-US" smtClean="0"/>
              <a:t>The access point does not need to authenticate itself back to the station</a:t>
            </a:r>
          </a:p>
          <a:p>
            <a:pPr eaLnBrk="1" hangingPunct="1"/>
            <a:r>
              <a:rPr lang="en-US" smtClean="0"/>
              <a:t>This does nothing then to prevent unauthorized access points from being introduced into the network</a:t>
            </a:r>
          </a:p>
        </p:txBody>
      </p:sp>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F6F418-66A8-4E9E-AF27-CCCF3E2965C0}" type="slidenum">
              <a:rPr lang="en-US" smtClean="0"/>
              <a:pPr eaLnBrk="1" hangingPunct="1"/>
              <a:t>56</a:t>
            </a:fld>
            <a:endParaRPr lang="en-US" smtClean="0"/>
          </a:p>
        </p:txBody>
      </p:sp>
      <p:sp>
        <p:nvSpPr>
          <p:cNvPr id="583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Association</a:t>
            </a:r>
          </a:p>
        </p:txBody>
      </p:sp>
      <p:sp>
        <p:nvSpPr>
          <p:cNvPr id="59395" name="Rectangle 3"/>
          <p:cNvSpPr>
            <a:spLocks noGrp="1" noChangeArrowheads="1"/>
          </p:cNvSpPr>
          <p:nvPr>
            <p:ph idx="1"/>
          </p:nvPr>
        </p:nvSpPr>
        <p:spPr/>
        <p:txBody>
          <a:bodyPr/>
          <a:lstStyle/>
          <a:p>
            <a:pPr eaLnBrk="1" hangingPunct="1"/>
            <a:r>
              <a:rPr lang="en-US" smtClean="0"/>
              <a:t>Once authenticated, the device next associates itself with the network</a:t>
            </a:r>
          </a:p>
          <a:p>
            <a:pPr eaLnBrk="1" hangingPunct="1"/>
            <a:r>
              <a:rPr lang="en-US" smtClean="0"/>
              <a:t>Once associated the station is allowed to send data through the access point to the network</a:t>
            </a:r>
          </a:p>
        </p:txBody>
      </p:sp>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293669-C9FC-4D12-96F9-8156297824D9}" type="slidenum">
              <a:rPr lang="en-US" smtClean="0"/>
              <a:pPr eaLnBrk="1" hangingPunct="1"/>
              <a:t>57</a:t>
            </a:fld>
            <a:endParaRPr lang="en-US" smtClean="0"/>
          </a:p>
        </p:txBody>
      </p:sp>
      <p:sp>
        <p:nvSpPr>
          <p:cNvPr id="593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dirty="0" smtClean="0"/>
              <a:t>Authentication and Association</a:t>
            </a:r>
          </a:p>
        </p:txBody>
      </p:sp>
      <p:sp>
        <p:nvSpPr>
          <p:cNvPr id="60419" name="Rectangle 3"/>
          <p:cNvSpPr>
            <a:spLocks noGrp="1" noChangeArrowheads="1"/>
          </p:cNvSpPr>
          <p:nvPr>
            <p:ph idx="1"/>
          </p:nvPr>
        </p:nvSpPr>
        <p:spPr/>
        <p:txBody>
          <a:bodyPr/>
          <a:lstStyle/>
          <a:p>
            <a:pPr eaLnBrk="1" hangingPunct="1"/>
            <a:r>
              <a:rPr lang="en-US" smtClean="0"/>
              <a:t>There are three possible states of the combination of authentication and association</a:t>
            </a:r>
          </a:p>
          <a:p>
            <a:pPr eaLnBrk="1" hangingPunct="1"/>
            <a:r>
              <a:rPr lang="en-US" smtClean="0"/>
              <a:t>These are</a:t>
            </a:r>
          </a:p>
          <a:p>
            <a:pPr lvl="1" eaLnBrk="1" hangingPunct="1"/>
            <a:r>
              <a:rPr lang="en-US" smtClean="0"/>
              <a:t>Unauthenticated and Unassociated</a:t>
            </a:r>
          </a:p>
          <a:p>
            <a:pPr lvl="1" eaLnBrk="1" hangingPunct="1"/>
            <a:r>
              <a:rPr lang="en-US" smtClean="0"/>
              <a:t>Authenticated and Unassociated</a:t>
            </a:r>
          </a:p>
          <a:p>
            <a:pPr lvl="1" eaLnBrk="1" hangingPunct="1"/>
            <a:r>
              <a:rPr lang="en-US" smtClean="0"/>
              <a:t>Authenticated and Associated</a:t>
            </a:r>
          </a:p>
        </p:txBody>
      </p:sp>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46D87-C06E-47E9-ABAC-4EC749BD09A2}" type="slidenum">
              <a:rPr lang="en-US" smtClean="0"/>
              <a:pPr eaLnBrk="1" hangingPunct="1"/>
              <a:t>58</a:t>
            </a:fld>
            <a:endParaRPr lang="en-US" smtClean="0"/>
          </a:p>
        </p:txBody>
      </p:sp>
      <p:sp>
        <p:nvSpPr>
          <p:cNvPr id="604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Unauthenticated Unassociated</a:t>
            </a:r>
          </a:p>
        </p:txBody>
      </p:sp>
      <p:sp>
        <p:nvSpPr>
          <p:cNvPr id="61443" name="Rectangle 3"/>
          <p:cNvSpPr>
            <a:spLocks noGrp="1" noChangeArrowheads="1"/>
          </p:cNvSpPr>
          <p:nvPr>
            <p:ph idx="1"/>
          </p:nvPr>
        </p:nvSpPr>
        <p:spPr/>
        <p:txBody>
          <a:bodyPr/>
          <a:lstStyle/>
          <a:p>
            <a:pPr eaLnBrk="1" hangingPunct="1"/>
            <a:r>
              <a:rPr lang="en-US" smtClean="0"/>
              <a:t>In this state the device is disconnected from the network</a:t>
            </a:r>
          </a:p>
          <a:p>
            <a:pPr eaLnBrk="1" hangingPunct="1"/>
            <a:r>
              <a:rPr lang="en-US" smtClean="0"/>
              <a:t>It can do nothing through the network in either direction</a:t>
            </a:r>
          </a:p>
          <a:p>
            <a:pPr eaLnBrk="1" hangingPunct="1"/>
            <a:r>
              <a:rPr lang="en-US" smtClean="0"/>
              <a:t>The station is blocked before the access point</a:t>
            </a: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3BAE60-C258-43CB-BE9D-ADBACB6DA54A}" type="slidenum">
              <a:rPr lang="en-US" smtClean="0"/>
              <a:pPr eaLnBrk="1" hangingPunct="1"/>
              <a:t>59</a:t>
            </a:fld>
            <a:endParaRPr lang="en-US" smtClean="0"/>
          </a:p>
        </p:txBody>
      </p:sp>
      <p:sp>
        <p:nvSpPr>
          <p:cNvPr id="614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802.11 Methods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2005-2014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84F792C-AB3F-43C5-A4CC-8FF83C651419}" type="slidenum">
              <a:rPr lang="en-US" smtClean="0"/>
              <a:pPr>
                <a:defRPr/>
              </a:pPr>
              <a:t>6</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56" t="28057" r="20782"/>
          <a:stretch/>
        </p:blipFill>
        <p:spPr bwMode="auto">
          <a:xfrm>
            <a:off x="1055369" y="1658873"/>
            <a:ext cx="7033960" cy="445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27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t>Authenticated Unassociated</a:t>
            </a:r>
          </a:p>
        </p:txBody>
      </p:sp>
      <p:sp>
        <p:nvSpPr>
          <p:cNvPr id="62467" name="Rectangle 3"/>
          <p:cNvSpPr>
            <a:spLocks noGrp="1" noChangeArrowheads="1"/>
          </p:cNvSpPr>
          <p:nvPr>
            <p:ph idx="1"/>
          </p:nvPr>
        </p:nvSpPr>
        <p:spPr/>
        <p:txBody>
          <a:bodyPr/>
          <a:lstStyle/>
          <a:p>
            <a:pPr eaLnBrk="1" hangingPunct="1"/>
            <a:r>
              <a:rPr lang="en-US" smtClean="0"/>
              <a:t>The station is authenticated to the access point</a:t>
            </a:r>
          </a:p>
          <a:p>
            <a:pPr eaLnBrk="1" hangingPunct="1"/>
            <a:r>
              <a:rPr lang="en-US" smtClean="0"/>
              <a:t>But it cannot send or receive from the network</a:t>
            </a:r>
          </a:p>
          <a:p>
            <a:pPr eaLnBrk="1" hangingPunct="1"/>
            <a:r>
              <a:rPr lang="en-US" smtClean="0"/>
              <a:t>The station is halfway through the access point</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6740F5-DAF5-4868-BEF6-D819481CC5C4}" type="slidenum">
              <a:rPr lang="en-US" smtClean="0"/>
              <a:pPr eaLnBrk="1" hangingPunct="1"/>
              <a:t>60</a:t>
            </a:fld>
            <a:endParaRPr lang="en-US" smtClean="0"/>
          </a:p>
        </p:txBody>
      </p:sp>
      <p:sp>
        <p:nvSpPr>
          <p:cNvPr id="6246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t>Authenticated Associated</a:t>
            </a:r>
          </a:p>
        </p:txBody>
      </p:sp>
      <p:sp>
        <p:nvSpPr>
          <p:cNvPr id="63491" name="Rectangle 3"/>
          <p:cNvSpPr>
            <a:spLocks noGrp="1" noChangeArrowheads="1"/>
          </p:cNvSpPr>
          <p:nvPr>
            <p:ph idx="1"/>
          </p:nvPr>
        </p:nvSpPr>
        <p:spPr/>
        <p:txBody>
          <a:bodyPr/>
          <a:lstStyle/>
          <a:p>
            <a:pPr eaLnBrk="1" hangingPunct="1"/>
            <a:r>
              <a:rPr lang="en-US" smtClean="0"/>
              <a:t>The station is on the network</a:t>
            </a:r>
          </a:p>
          <a:p>
            <a:pPr eaLnBrk="1" hangingPunct="1"/>
            <a:r>
              <a:rPr lang="en-US" smtClean="0"/>
              <a:t>It can send and receive data</a:t>
            </a:r>
          </a:p>
          <a:p>
            <a:pPr eaLnBrk="1" hangingPunct="1"/>
            <a:r>
              <a:rPr lang="en-US" smtClean="0"/>
              <a:t>The station is all the way through the access point</a:t>
            </a:r>
          </a:p>
        </p:txBody>
      </p:sp>
      <p:sp>
        <p:nvSpPr>
          <p:cNvPr id="634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7F0688-C559-4376-A11C-32273631672D}" type="slidenum">
              <a:rPr lang="en-US" smtClean="0"/>
              <a:pPr eaLnBrk="1" hangingPunct="1"/>
              <a:t>61</a:t>
            </a:fld>
            <a:endParaRPr lang="en-US" smtClean="0"/>
          </a:p>
        </p:txBody>
      </p:sp>
      <p:sp>
        <p:nvSpPr>
          <p:cNvPr id="634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t>Authentication Methods</a:t>
            </a:r>
          </a:p>
        </p:txBody>
      </p:sp>
      <p:sp>
        <p:nvSpPr>
          <p:cNvPr id="64515" name="Rectangle 3"/>
          <p:cNvSpPr>
            <a:spLocks noGrp="1" noChangeArrowheads="1"/>
          </p:cNvSpPr>
          <p:nvPr>
            <p:ph idx="1"/>
          </p:nvPr>
        </p:nvSpPr>
        <p:spPr/>
        <p:txBody>
          <a:bodyPr/>
          <a:lstStyle/>
          <a:p>
            <a:pPr eaLnBrk="1" hangingPunct="1"/>
            <a:r>
              <a:rPr lang="en-US" smtClean="0"/>
              <a:t>The 802.11 standard specifies two authentication methods</a:t>
            </a:r>
          </a:p>
          <a:p>
            <a:pPr lvl="1" eaLnBrk="1" hangingPunct="1"/>
            <a:r>
              <a:rPr lang="en-US" smtClean="0"/>
              <a:t>Open System</a:t>
            </a:r>
          </a:p>
          <a:p>
            <a:pPr lvl="2" eaLnBrk="1" hangingPunct="1"/>
            <a:r>
              <a:rPr lang="en-US" smtClean="0"/>
              <a:t>This is a null authentication process</a:t>
            </a:r>
          </a:p>
          <a:p>
            <a:pPr lvl="2" eaLnBrk="1" hangingPunct="1"/>
            <a:r>
              <a:rPr lang="en-US" smtClean="0"/>
              <a:t>In that any client can associate with any access point</a:t>
            </a:r>
          </a:p>
          <a:p>
            <a:pPr lvl="1" eaLnBrk="1" hangingPunct="1"/>
            <a:r>
              <a:rPr lang="en-US" smtClean="0"/>
              <a:t>Shared Key</a:t>
            </a:r>
          </a:p>
          <a:p>
            <a:pPr lvl="2" eaLnBrk="1" hangingPunct="1"/>
            <a:r>
              <a:rPr lang="en-US" smtClean="0"/>
              <a:t>Devices must have identical WEP settings to communicate</a:t>
            </a: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56BD6F-82B7-41B5-A8FE-17A65B81498A}" type="slidenum">
              <a:rPr lang="en-US" smtClean="0"/>
              <a:pPr eaLnBrk="1" hangingPunct="1"/>
              <a:t>62</a:t>
            </a:fld>
            <a:endParaRPr lang="en-US" smtClean="0"/>
          </a:p>
        </p:txBody>
      </p:sp>
      <p:sp>
        <p:nvSpPr>
          <p:cNvPr id="6451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smtClean="0"/>
              <a:t>Open System Authentication</a:t>
            </a:r>
          </a:p>
        </p:txBody>
      </p:sp>
      <p:sp>
        <p:nvSpPr>
          <p:cNvPr id="65539" name="Rectangle 3"/>
          <p:cNvSpPr>
            <a:spLocks noGrp="1" noChangeArrowheads="1"/>
          </p:cNvSpPr>
          <p:nvPr>
            <p:ph idx="1"/>
          </p:nvPr>
        </p:nvSpPr>
        <p:spPr/>
        <p:txBody>
          <a:bodyPr/>
          <a:lstStyle/>
          <a:p>
            <a:pPr eaLnBrk="1" hangingPunct="1"/>
            <a:r>
              <a:rPr lang="en-US" smtClean="0"/>
              <a:t>Open System authentication is the default method for 802.11</a:t>
            </a:r>
          </a:p>
          <a:p>
            <a:pPr eaLnBrk="1" hangingPunct="1"/>
            <a:r>
              <a:rPr lang="en-US" smtClean="0"/>
              <a:t>Open System requires no configuration</a:t>
            </a:r>
          </a:p>
        </p:txBody>
      </p:sp>
      <p:sp>
        <p:nvSpPr>
          <p:cNvPr id="655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4B2E40-BF59-41EE-AA65-BCDF15142579}" type="slidenum">
              <a:rPr lang="en-US" smtClean="0"/>
              <a:pPr eaLnBrk="1" hangingPunct="1"/>
              <a:t>63</a:t>
            </a:fld>
            <a:endParaRPr lang="en-US" smtClean="0"/>
          </a:p>
        </p:txBody>
      </p:sp>
      <p:sp>
        <p:nvSpPr>
          <p:cNvPr id="655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t>Shared Key Authentication</a:t>
            </a:r>
          </a:p>
        </p:txBody>
      </p:sp>
      <p:sp>
        <p:nvSpPr>
          <p:cNvPr id="66563" name="Rectangle 3"/>
          <p:cNvSpPr>
            <a:spLocks noGrp="1" noChangeArrowheads="1"/>
          </p:cNvSpPr>
          <p:nvPr>
            <p:ph idx="1"/>
          </p:nvPr>
        </p:nvSpPr>
        <p:spPr/>
        <p:txBody>
          <a:bodyPr/>
          <a:lstStyle/>
          <a:p>
            <a:pPr eaLnBrk="1" hangingPunct="1"/>
            <a:r>
              <a:rPr lang="en-US" smtClean="0"/>
              <a:t>The Shared Key process proceeds this way</a:t>
            </a:r>
          </a:p>
          <a:p>
            <a:pPr lvl="1" eaLnBrk="1" hangingPunct="1"/>
            <a:r>
              <a:rPr lang="en-US" smtClean="0"/>
              <a:t>A station requests authentication</a:t>
            </a:r>
          </a:p>
          <a:p>
            <a:pPr lvl="1" eaLnBrk="1" hangingPunct="1"/>
            <a:r>
              <a:rPr lang="en-US" smtClean="0"/>
              <a:t>The AP issues a challenge to the station</a:t>
            </a:r>
          </a:p>
          <a:p>
            <a:pPr lvl="2" eaLnBrk="1" hangingPunct="1"/>
            <a:r>
              <a:rPr lang="en-US" smtClean="0"/>
              <a:t>This is randomly generated plain text</a:t>
            </a:r>
          </a:p>
          <a:p>
            <a:pPr lvl="2" eaLnBrk="1" hangingPunct="1"/>
            <a:r>
              <a:rPr lang="en-US" smtClean="0"/>
              <a:t>It is sent to the client in the clear</a:t>
            </a:r>
          </a:p>
          <a:p>
            <a:pPr lvl="1" eaLnBrk="1" hangingPunct="1"/>
            <a:r>
              <a:rPr lang="en-US" smtClean="0"/>
              <a:t>The station responds to the challenge</a:t>
            </a:r>
          </a:p>
          <a:p>
            <a:pPr lvl="2" eaLnBrk="1" hangingPunct="1"/>
            <a:r>
              <a:rPr lang="en-US" smtClean="0"/>
              <a:t>The response is encrypted using the WEP key</a:t>
            </a:r>
          </a:p>
        </p:txBody>
      </p:sp>
      <p:sp>
        <p:nvSpPr>
          <p:cNvPr id="66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9CF614-D5A7-4EB8-B0FA-D926C0A08EFD}" type="slidenum">
              <a:rPr lang="en-US" smtClean="0"/>
              <a:pPr eaLnBrk="1" hangingPunct="1"/>
              <a:t>64</a:t>
            </a:fld>
            <a:endParaRPr lang="en-US" smtClean="0"/>
          </a:p>
        </p:txBody>
      </p:sp>
      <p:sp>
        <p:nvSpPr>
          <p:cNvPr id="665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dirty="0" smtClean="0"/>
              <a:t>Shared Key Authentication</a:t>
            </a:r>
          </a:p>
        </p:txBody>
      </p:sp>
      <p:sp>
        <p:nvSpPr>
          <p:cNvPr id="67587" name="Content Placeholder 2"/>
          <p:cNvSpPr>
            <a:spLocks noGrp="1"/>
          </p:cNvSpPr>
          <p:nvPr>
            <p:ph idx="1"/>
          </p:nvPr>
        </p:nvSpPr>
        <p:spPr/>
        <p:txBody>
          <a:bodyPr/>
          <a:lstStyle/>
          <a:p>
            <a:pPr lvl="1" eaLnBrk="1" hangingPunct="1"/>
            <a:r>
              <a:rPr lang="en-US" smtClean="0"/>
              <a:t>The AP responds to the station</a:t>
            </a:r>
          </a:p>
          <a:p>
            <a:pPr lvl="2" eaLnBrk="1" hangingPunct="1"/>
            <a:r>
              <a:rPr lang="en-US" smtClean="0"/>
              <a:t>Here the AP decrypts the message using the same WEP key</a:t>
            </a:r>
          </a:p>
          <a:p>
            <a:pPr lvl="1" eaLnBrk="1" hangingPunct="1"/>
            <a:r>
              <a:rPr lang="en-US" smtClean="0"/>
              <a:t>If the WEP key from the station was correct, then the station is authenticated</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BD0B6C-A752-4C35-B38D-5FF4990F64B0}"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Transmission Stage</a:t>
            </a:r>
          </a:p>
        </p:txBody>
      </p:sp>
      <p:sp>
        <p:nvSpPr>
          <p:cNvPr id="68611" name="Rectangle 3"/>
          <p:cNvSpPr>
            <a:spLocks noGrp="1" noChangeArrowheads="1"/>
          </p:cNvSpPr>
          <p:nvPr>
            <p:ph idx="1"/>
          </p:nvPr>
        </p:nvSpPr>
        <p:spPr/>
        <p:txBody>
          <a:bodyPr/>
          <a:lstStyle/>
          <a:p>
            <a:pPr eaLnBrk="1" hangingPunct="1"/>
            <a:r>
              <a:rPr lang="en-US" smtClean="0"/>
              <a:t>Finally at the transmission stage the station can send and receive data frames through the AP</a:t>
            </a:r>
          </a:p>
          <a:p>
            <a:pPr eaLnBrk="1" hangingPunct="1"/>
            <a:r>
              <a:rPr lang="en-US" smtClean="0"/>
              <a:t>Once transmission begins the wireless aspect of the local network is transparent to the application and user</a:t>
            </a:r>
          </a:p>
        </p:txBody>
      </p:sp>
      <p:sp>
        <p:nvSpPr>
          <p:cNvPr id="686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E7B7E6-019C-472E-A6E0-CB0F175A2D1B}" type="slidenum">
              <a:rPr lang="en-US" smtClean="0"/>
              <a:pPr eaLnBrk="1" hangingPunct="1"/>
              <a:t>66</a:t>
            </a:fld>
            <a:endParaRPr lang="en-US" smtClean="0"/>
          </a:p>
        </p:txBody>
      </p:sp>
      <p:sp>
        <p:nvSpPr>
          <p:cNvPr id="686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smtClean="0"/>
              <a:t>802.11 to the OSI Model</a:t>
            </a:r>
          </a:p>
        </p:txBody>
      </p:sp>
      <p:sp>
        <p:nvSpPr>
          <p:cNvPr id="69635" name="Content Placeholder 2"/>
          <p:cNvSpPr>
            <a:spLocks noGrp="1"/>
          </p:cNvSpPr>
          <p:nvPr>
            <p:ph idx="1"/>
          </p:nvPr>
        </p:nvSpPr>
        <p:spPr/>
        <p:txBody>
          <a:bodyPr/>
          <a:lstStyle/>
          <a:p>
            <a:pPr eaLnBrk="1" hangingPunct="1"/>
            <a:r>
              <a:rPr lang="en-US" smtClean="0"/>
              <a:t>To completely understand any network technology what goes on at each layer of the OSI model must be examined, as in</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2B01BB-92CB-4A5B-91CB-E8183A79FDC7}" type="slidenum">
              <a:rPr lang="en-US" smtClean="0"/>
              <a:pPr eaLnBrk="1" hangingPunct="1"/>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802.11 to the OSI Model</a:t>
            </a:r>
          </a:p>
        </p:txBody>
      </p:sp>
      <p:graphicFrame>
        <p:nvGraphicFramePr>
          <p:cNvPr id="581684" name="Group 52"/>
          <p:cNvGraphicFramePr>
            <a:graphicFrameLocks noGrp="1"/>
          </p:cNvGraphicFramePr>
          <p:nvPr>
            <p:ph type="tbl" idx="1"/>
          </p:nvPr>
        </p:nvGraphicFramePr>
        <p:xfrm>
          <a:off x="457200" y="2689225"/>
          <a:ext cx="8145463" cy="2843213"/>
        </p:xfrm>
        <a:graphic>
          <a:graphicData uri="http://schemas.openxmlformats.org/drawingml/2006/table">
            <a:tbl>
              <a:tblPr/>
              <a:tblGrid>
                <a:gridCol w="869950"/>
                <a:gridCol w="900113"/>
                <a:gridCol w="889000"/>
                <a:gridCol w="914400"/>
                <a:gridCol w="914400"/>
                <a:gridCol w="914400"/>
                <a:gridCol w="914400"/>
                <a:gridCol w="914400"/>
                <a:gridCol w="914400"/>
              </a:tblGrid>
              <a:tr h="1052513">
                <a:tc rowSpan="3">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Overview</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And</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Architecture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802.2</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LLC</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Logical Link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LLC</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Sublayer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MAC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MAC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802.11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Media Access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MAC</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Sublayer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251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802.3</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802.5</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802.11</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FHSS</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802.11a</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OFDM</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802.11b</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DSSS</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802.11g</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OFDM</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Times New Roman" pitchFamily="18" charset="0"/>
                        </a:rPr>
                        <a:t>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Physical</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Layer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26A520-D806-4DD9-9C1E-C01120A214CA}" type="slidenum">
              <a:rPr lang="en-US" smtClean="0"/>
              <a:pPr eaLnBrk="1" hangingPunct="1"/>
              <a:t>68</a:t>
            </a:fld>
            <a:endParaRPr lang="en-US" smtClean="0"/>
          </a:p>
        </p:txBody>
      </p:sp>
      <p:sp>
        <p:nvSpPr>
          <p:cNvPr id="70690" name="Footer Placeholder 3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802.11 Layers</a:t>
            </a:r>
          </a:p>
        </p:txBody>
      </p:sp>
      <p:sp>
        <p:nvSpPr>
          <p:cNvPr id="71683" name="Rectangle 3"/>
          <p:cNvSpPr>
            <a:spLocks noGrp="1" noChangeArrowheads="1"/>
          </p:cNvSpPr>
          <p:nvPr>
            <p:ph idx="1"/>
          </p:nvPr>
        </p:nvSpPr>
        <p:spPr/>
        <p:txBody>
          <a:bodyPr/>
          <a:lstStyle/>
          <a:p>
            <a:pPr eaLnBrk="1" hangingPunct="1"/>
            <a:r>
              <a:rPr lang="en-US" smtClean="0"/>
              <a:t>As seen, the 802.11 standard defines the physical layer and the MAC sublayer of the data link layer</a:t>
            </a:r>
          </a:p>
          <a:p>
            <a:pPr eaLnBrk="1" hangingPunct="1"/>
            <a:r>
              <a:rPr lang="en-US" smtClean="0"/>
              <a:t>The 802.11 MAC sublayer then communicates with the 802.2 LLC sublayer to create the entire data link layer of the OSI model</a:t>
            </a:r>
          </a:p>
        </p:txBody>
      </p:sp>
      <p:sp>
        <p:nvSpPr>
          <p:cNvPr id="71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4C6DAB-862F-4772-BD27-97290DD46F57}" type="slidenum">
              <a:rPr lang="en-US" smtClean="0"/>
              <a:pPr eaLnBrk="1" hangingPunct="1"/>
              <a:t>69</a:t>
            </a:fld>
            <a:endParaRPr lang="en-US" smtClean="0"/>
          </a:p>
        </p:txBody>
      </p:sp>
      <p:sp>
        <p:nvSpPr>
          <p:cNvPr id="716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Other Standards</a:t>
            </a:r>
          </a:p>
        </p:txBody>
      </p:sp>
      <p:sp>
        <p:nvSpPr>
          <p:cNvPr id="8195" name="Content Placeholder 2"/>
          <p:cNvSpPr>
            <a:spLocks noGrp="1"/>
          </p:cNvSpPr>
          <p:nvPr>
            <p:ph idx="1"/>
          </p:nvPr>
        </p:nvSpPr>
        <p:spPr/>
        <p:txBody>
          <a:bodyPr/>
          <a:lstStyle/>
          <a:p>
            <a:pPr eaLnBrk="1" hangingPunct="1"/>
            <a:r>
              <a:rPr lang="en-US" smtClean="0"/>
              <a:t>802.11p</a:t>
            </a:r>
          </a:p>
          <a:p>
            <a:pPr lvl="1" eaLnBrk="1" hangingPunct="1"/>
            <a:r>
              <a:rPr lang="en-US" smtClean="0"/>
              <a:t>Vehicular environment using 5.9 MHz</a:t>
            </a:r>
          </a:p>
          <a:p>
            <a:pPr eaLnBrk="1" hangingPunct="1"/>
            <a:r>
              <a:rPr lang="en-US" smtClean="0"/>
              <a:t>802.11s</a:t>
            </a:r>
          </a:p>
          <a:p>
            <a:pPr lvl="1" eaLnBrk="1" hangingPunct="1"/>
            <a:r>
              <a:rPr lang="en-US" smtClean="0"/>
              <a:t>Mesh networks</a:t>
            </a:r>
          </a:p>
          <a:p>
            <a:pPr eaLnBrk="1" hangingPunct="1"/>
            <a:r>
              <a:rPr lang="en-US" smtClean="0"/>
              <a:t>802.11u</a:t>
            </a:r>
          </a:p>
          <a:p>
            <a:pPr lvl="1" eaLnBrk="1" hangingPunct="1"/>
            <a:r>
              <a:rPr lang="en-US" smtClean="0"/>
              <a:t>Internetworking with external networks</a:t>
            </a:r>
          </a:p>
          <a:p>
            <a:pPr eaLnBrk="1" hangingPunct="1"/>
            <a:r>
              <a:rPr lang="en-US" smtClean="0"/>
              <a:t>802.11v</a:t>
            </a:r>
          </a:p>
          <a:p>
            <a:pPr lvl="1" eaLnBrk="1" hangingPunct="1"/>
            <a:r>
              <a:rPr lang="en-US" smtClean="0"/>
              <a:t>Management standard</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477DAD-D841-4446-B279-C6B91302FE29}" type="slidenum">
              <a:rPr lang="en-US" smtClean="0"/>
              <a:pPr eaLnBrk="1" hangingPunct="1"/>
              <a:t>7</a:t>
            </a:fld>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t>Physical Layer</a:t>
            </a:r>
          </a:p>
        </p:txBody>
      </p:sp>
      <p:sp>
        <p:nvSpPr>
          <p:cNvPr id="72707" name="Rectangle 3"/>
          <p:cNvSpPr>
            <a:spLocks noGrp="1" noChangeArrowheads="1"/>
          </p:cNvSpPr>
          <p:nvPr>
            <p:ph idx="1"/>
          </p:nvPr>
        </p:nvSpPr>
        <p:spPr/>
        <p:txBody>
          <a:bodyPr/>
          <a:lstStyle/>
          <a:p>
            <a:pPr eaLnBrk="1" hangingPunct="1"/>
            <a:r>
              <a:rPr lang="en-US" smtClean="0"/>
              <a:t>The physical layer deals with putting the bits onto the media</a:t>
            </a:r>
          </a:p>
          <a:p>
            <a:pPr eaLnBrk="1" hangingPunct="1"/>
            <a:r>
              <a:rPr lang="en-US" smtClean="0"/>
              <a:t>The media in this case being wireless</a:t>
            </a:r>
          </a:p>
          <a:p>
            <a:pPr eaLnBrk="1" hangingPunct="1"/>
            <a:r>
              <a:rPr lang="en-US" smtClean="0"/>
              <a:t>The options to put the bits onto the wireless media when conforming to the 802.11 standard are</a:t>
            </a:r>
          </a:p>
          <a:p>
            <a:pPr lvl="1" eaLnBrk="1" hangingPunct="1"/>
            <a:r>
              <a:rPr lang="en-US" smtClean="0"/>
              <a:t>Radio Frequency</a:t>
            </a:r>
          </a:p>
          <a:p>
            <a:pPr lvl="1" eaLnBrk="1" hangingPunct="1"/>
            <a:r>
              <a:rPr lang="en-US" smtClean="0"/>
              <a:t>Infrared</a:t>
            </a:r>
          </a:p>
        </p:txBody>
      </p:sp>
      <p:sp>
        <p:nvSpPr>
          <p:cNvPr id="727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DA9A5C-FC14-460F-B603-777DC3E80202}" type="slidenum">
              <a:rPr lang="en-US" smtClean="0"/>
              <a:pPr eaLnBrk="1" hangingPunct="1"/>
              <a:t>70</a:t>
            </a:fld>
            <a:endParaRPr lang="en-US" smtClean="0"/>
          </a:p>
        </p:txBody>
      </p:sp>
      <p:sp>
        <p:nvSpPr>
          <p:cNvPr id="727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smtClean="0"/>
              <a:t>Physical Layer</a:t>
            </a:r>
          </a:p>
        </p:txBody>
      </p:sp>
      <p:sp>
        <p:nvSpPr>
          <p:cNvPr id="73731" name="Content Placeholder 2"/>
          <p:cNvSpPr>
            <a:spLocks noGrp="1"/>
          </p:cNvSpPr>
          <p:nvPr>
            <p:ph idx="1"/>
          </p:nvPr>
        </p:nvSpPr>
        <p:spPr/>
        <p:txBody>
          <a:bodyPr/>
          <a:lstStyle/>
          <a:p>
            <a:pPr eaLnBrk="1" hangingPunct="1"/>
            <a:r>
              <a:rPr lang="en-US" smtClean="0"/>
              <a:t>As infrared is not used at present, it will not be discussed here</a:t>
            </a:r>
          </a:p>
          <a:p>
            <a:pPr eaLnBrk="1" hangingPunct="1"/>
            <a:r>
              <a:rPr lang="en-US" smtClean="0"/>
              <a:t>When using radio frequency at the physical layer on a 802.11b network the frequencies from 2.400 to 2.4835 GHz are available, which is 83.5 MHz of bandwidth</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40B04F-C6FB-4A9D-88F7-A7C3BEB8F75F}" type="slidenum">
              <a:rPr lang="en-US" smtClean="0"/>
              <a:pPr eaLnBrk="1" hangingPunct="1"/>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t>Physical Layer</a:t>
            </a:r>
          </a:p>
        </p:txBody>
      </p:sp>
      <p:sp>
        <p:nvSpPr>
          <p:cNvPr id="74755" name="Rectangle 3"/>
          <p:cNvSpPr>
            <a:spLocks noGrp="1" noChangeArrowheads="1"/>
          </p:cNvSpPr>
          <p:nvPr>
            <p:ph idx="1"/>
          </p:nvPr>
        </p:nvSpPr>
        <p:spPr/>
        <p:txBody>
          <a:bodyPr/>
          <a:lstStyle/>
          <a:p>
            <a:pPr eaLnBrk="1" hangingPunct="1"/>
            <a:r>
              <a:rPr lang="en-US" smtClean="0"/>
              <a:t>In wireless communication the OSI physical layer is divided into two parts</a:t>
            </a:r>
          </a:p>
          <a:p>
            <a:pPr lvl="1" eaLnBrk="1" hangingPunct="1"/>
            <a:r>
              <a:rPr lang="en-US" smtClean="0"/>
              <a:t>PLCP - Physical Layer Convergence Procedure</a:t>
            </a:r>
          </a:p>
          <a:p>
            <a:pPr lvl="1" eaLnBrk="1" hangingPunct="1"/>
            <a:r>
              <a:rPr lang="en-US" smtClean="0"/>
              <a:t>PMD – Physical Medium Dependent</a:t>
            </a:r>
          </a:p>
          <a:p>
            <a:pPr eaLnBrk="1" hangingPunct="1"/>
            <a:r>
              <a:rPr lang="en-US" smtClean="0"/>
              <a:t>PLCP links the MAC sublayer to the physical layer by preparing the frames for transmission over a wireless network</a:t>
            </a: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20232A-EFEE-48A9-BAF7-D560BD5F2976}" type="slidenum">
              <a:rPr lang="en-US" smtClean="0"/>
              <a:pPr eaLnBrk="1" hangingPunct="1"/>
              <a:t>72</a:t>
            </a:fld>
            <a:endParaRPr lang="en-US" smtClean="0"/>
          </a:p>
        </p:txBody>
      </p:sp>
      <p:sp>
        <p:nvSpPr>
          <p:cNvPr id="747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dirty="0" smtClean="0"/>
              <a:t>Physical Layer Methods</a:t>
            </a:r>
          </a:p>
        </p:txBody>
      </p:sp>
      <p:sp>
        <p:nvSpPr>
          <p:cNvPr id="75779" name="Rectangle 3"/>
          <p:cNvSpPr>
            <a:spLocks noGrp="1" noChangeArrowheads="1"/>
          </p:cNvSpPr>
          <p:nvPr>
            <p:ph idx="1"/>
          </p:nvPr>
        </p:nvSpPr>
        <p:spPr/>
        <p:txBody>
          <a:bodyPr/>
          <a:lstStyle/>
          <a:p>
            <a:pPr eaLnBrk="1" hangingPunct="1"/>
            <a:r>
              <a:rPr lang="en-US" smtClean="0"/>
              <a:t>PMD is responsible for actually sending the bits onto the air</a:t>
            </a:r>
          </a:p>
          <a:p>
            <a:pPr eaLnBrk="1" hangingPunct="1"/>
            <a:r>
              <a:rPr lang="en-US" smtClean="0"/>
              <a:t>The physical link has five possible transmission methods</a:t>
            </a:r>
          </a:p>
          <a:p>
            <a:pPr lvl="1" eaLnBrk="1" hangingPunct="1"/>
            <a:r>
              <a:rPr lang="en-US" smtClean="0"/>
              <a:t>FH – Frequency Hopping Spread Spectrum</a:t>
            </a:r>
          </a:p>
          <a:p>
            <a:pPr lvl="1" eaLnBrk="1" hangingPunct="1"/>
            <a:r>
              <a:rPr lang="en-US" smtClean="0"/>
              <a:t>DS – Direct Sequence Spread Spectrum</a:t>
            </a:r>
          </a:p>
          <a:p>
            <a:pPr lvl="1" eaLnBrk="1" hangingPunct="1"/>
            <a:r>
              <a:rPr lang="en-US" smtClean="0"/>
              <a:t>OFDM – Orthogonal Frequency Division Multiplexing</a:t>
            </a:r>
          </a:p>
          <a:p>
            <a:pPr lvl="1" eaLnBrk="1" hangingPunct="1"/>
            <a:r>
              <a:rPr lang="en-US" smtClean="0"/>
              <a:t>IR - Infrared</a:t>
            </a: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7F81AC-A56A-4419-82DD-DF4BF993B009}" type="slidenum">
              <a:rPr lang="en-US" smtClean="0"/>
              <a:pPr eaLnBrk="1" hangingPunct="1"/>
              <a:t>73</a:t>
            </a:fld>
            <a:endParaRPr lang="en-US" smtClean="0"/>
          </a:p>
        </p:txBody>
      </p:sp>
      <p:sp>
        <p:nvSpPr>
          <p:cNvPr id="757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dirty="0" smtClean="0"/>
              <a:t>Physical Layer Methods</a:t>
            </a:r>
          </a:p>
        </p:txBody>
      </p:sp>
      <p:sp>
        <p:nvSpPr>
          <p:cNvPr id="76803" name="Content Placeholder 2"/>
          <p:cNvSpPr>
            <a:spLocks noGrp="1"/>
          </p:cNvSpPr>
          <p:nvPr>
            <p:ph idx="1"/>
          </p:nvPr>
        </p:nvSpPr>
        <p:spPr/>
        <p:txBody>
          <a:bodyPr/>
          <a:lstStyle/>
          <a:p>
            <a:pPr eaLnBrk="1" hangingPunct="1"/>
            <a:r>
              <a:rPr lang="en-US" smtClean="0"/>
              <a:t>802.11b uses the DS or more commonly called DSSS method</a:t>
            </a:r>
          </a:p>
        </p:txBody>
      </p:sp>
      <p:sp>
        <p:nvSpPr>
          <p:cNvPr id="76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1176466-460D-476A-8093-573B603EB05A}"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smtClean="0"/>
              <a:t>Types of Media Access Control</a:t>
            </a:r>
          </a:p>
        </p:txBody>
      </p:sp>
      <p:sp>
        <p:nvSpPr>
          <p:cNvPr id="77827" name="Rectangle 3"/>
          <p:cNvSpPr>
            <a:spLocks noGrp="1" noChangeArrowheads="1"/>
          </p:cNvSpPr>
          <p:nvPr>
            <p:ph idx="1"/>
          </p:nvPr>
        </p:nvSpPr>
        <p:spPr/>
        <p:txBody>
          <a:bodyPr/>
          <a:lstStyle/>
          <a:p>
            <a:pPr eaLnBrk="1" hangingPunct="1"/>
            <a:r>
              <a:rPr lang="en-US" smtClean="0"/>
              <a:t>At the data link layer there are two methods available to control access</a:t>
            </a:r>
          </a:p>
          <a:p>
            <a:pPr lvl="1" eaLnBrk="1" hangingPunct="1"/>
            <a:r>
              <a:rPr lang="en-US" smtClean="0"/>
              <a:t>The DCF – Distributed Coordination Function is the basic method used</a:t>
            </a:r>
          </a:p>
          <a:p>
            <a:pPr lvl="1" eaLnBrk="1" hangingPunct="1"/>
            <a:r>
              <a:rPr lang="en-US" smtClean="0"/>
              <a:t>Within it there are two ways access to the media is controlled</a:t>
            </a:r>
          </a:p>
          <a:p>
            <a:pPr lvl="2" eaLnBrk="1" hangingPunct="1"/>
            <a:r>
              <a:rPr lang="en-US" smtClean="0"/>
              <a:t>First, all stations cooperate with each other to share the media, if they do not sense the media being used, they transmit, if a collision occurs, they try again</a:t>
            </a:r>
          </a:p>
        </p:txBody>
      </p:sp>
      <p:sp>
        <p:nvSpPr>
          <p:cNvPr id="77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FDDE98-4E18-46CA-997F-D5D34329E34F}" type="slidenum">
              <a:rPr lang="en-US" smtClean="0"/>
              <a:pPr eaLnBrk="1" hangingPunct="1"/>
              <a:t>75</a:t>
            </a:fld>
            <a:endParaRPr lang="en-US" smtClean="0"/>
          </a:p>
        </p:txBody>
      </p:sp>
      <p:sp>
        <p:nvSpPr>
          <p:cNvPr id="7782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dirty="0" smtClean="0"/>
              <a:t>Types of Media Access Control</a:t>
            </a:r>
          </a:p>
        </p:txBody>
      </p:sp>
      <p:sp>
        <p:nvSpPr>
          <p:cNvPr id="78851" name="Content Placeholder 2"/>
          <p:cNvSpPr>
            <a:spLocks noGrp="1"/>
          </p:cNvSpPr>
          <p:nvPr>
            <p:ph idx="1"/>
          </p:nvPr>
        </p:nvSpPr>
        <p:spPr/>
        <p:txBody>
          <a:bodyPr/>
          <a:lstStyle/>
          <a:p>
            <a:pPr lvl="2" eaLnBrk="1" hangingPunct="1"/>
            <a:r>
              <a:rPr lang="en-US" smtClean="0"/>
              <a:t>Second, to reserve the media RTS/CTS can be invoked</a:t>
            </a:r>
          </a:p>
          <a:p>
            <a:pPr lvl="1" eaLnBrk="1" hangingPunct="1"/>
            <a:r>
              <a:rPr lang="en-US" smtClean="0"/>
              <a:t>The PCF – Point Coordination Function is available for use to enforce fair access by polling each station for traffic</a:t>
            </a:r>
          </a:p>
          <a:p>
            <a:pPr eaLnBrk="1" hangingPunct="1"/>
            <a:r>
              <a:rPr lang="en-US" smtClean="0"/>
              <a:t>As DCF is the method commonly used it will be explained first and in more detail then PCF</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40B634-75CD-4BB1-888C-62A0D310A6DF}" type="slidenum">
              <a:rPr lang="en-US" smtClean="0"/>
              <a:pPr eaLnBrk="1" hangingPunct="1"/>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t>Types of Media Access Control</a:t>
            </a:r>
          </a:p>
        </p:txBody>
      </p:sp>
      <p:sp>
        <p:nvSpPr>
          <p:cNvPr id="79875" name="Rectangle 3"/>
          <p:cNvSpPr>
            <a:spLocks noGrp="1" noChangeArrowheads="1"/>
          </p:cNvSpPr>
          <p:nvPr>
            <p:ph idx="1"/>
          </p:nvPr>
        </p:nvSpPr>
        <p:spPr/>
        <p:txBody>
          <a:bodyPr/>
          <a:lstStyle/>
          <a:p>
            <a:pPr eaLnBrk="1" hangingPunct="1"/>
            <a:r>
              <a:rPr lang="en-US" smtClean="0"/>
              <a:t>But before explaining how DCF works it is necessary to explain some of the underlying process it uses as it goes about its work of controlling access by stations to the media</a:t>
            </a:r>
          </a:p>
        </p:txBody>
      </p:sp>
      <p:sp>
        <p:nvSpPr>
          <p:cNvPr id="79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FA14EE-2B5E-44EF-BCCE-7B3F437F10D4}" type="slidenum">
              <a:rPr lang="en-US" smtClean="0"/>
              <a:pPr eaLnBrk="1" hangingPunct="1"/>
              <a:t>77</a:t>
            </a:fld>
            <a:endParaRPr lang="en-US" smtClean="0"/>
          </a:p>
        </p:txBody>
      </p:sp>
      <p:sp>
        <p:nvSpPr>
          <p:cNvPr id="798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dirty="0" smtClean="0"/>
              <a:t>CSMA/CA</a:t>
            </a:r>
          </a:p>
        </p:txBody>
      </p:sp>
      <p:sp>
        <p:nvSpPr>
          <p:cNvPr id="80899" name="Rectangle 3"/>
          <p:cNvSpPr>
            <a:spLocks noGrp="1" noChangeArrowheads="1"/>
          </p:cNvSpPr>
          <p:nvPr>
            <p:ph idx="1"/>
          </p:nvPr>
        </p:nvSpPr>
        <p:spPr/>
        <p:txBody>
          <a:bodyPr/>
          <a:lstStyle/>
          <a:p>
            <a:pPr eaLnBrk="1" hangingPunct="1"/>
            <a:r>
              <a:rPr lang="en-US" smtClean="0"/>
              <a:t>As mentioned above when using DCF the stations first attempt to cooperate with each other</a:t>
            </a:r>
          </a:p>
          <a:p>
            <a:pPr eaLnBrk="1" hangingPunct="1"/>
            <a:r>
              <a:rPr lang="en-US" smtClean="0"/>
              <a:t>But being a shared media a wireless 802.11 network must have a method to control fair access to the media and to deal with the inevitable collisions that will occur on a shared media</a:t>
            </a:r>
          </a:p>
        </p:txBody>
      </p:sp>
      <p:sp>
        <p:nvSpPr>
          <p:cNvPr id="809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35982C-E898-4269-8755-80FD2556CAF0}" type="slidenum">
              <a:rPr lang="en-US" smtClean="0"/>
              <a:pPr eaLnBrk="1" hangingPunct="1"/>
              <a:t>78</a:t>
            </a:fld>
            <a:endParaRPr lang="en-US" smtClean="0"/>
          </a:p>
        </p:txBody>
      </p:sp>
      <p:sp>
        <p:nvSpPr>
          <p:cNvPr id="8090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dirty="0" smtClean="0"/>
              <a:t>CSMA/CA</a:t>
            </a:r>
          </a:p>
        </p:txBody>
      </p:sp>
      <p:sp>
        <p:nvSpPr>
          <p:cNvPr id="81923" name="Content Placeholder 2"/>
          <p:cNvSpPr>
            <a:spLocks noGrp="1"/>
          </p:cNvSpPr>
          <p:nvPr>
            <p:ph idx="1"/>
          </p:nvPr>
        </p:nvSpPr>
        <p:spPr/>
        <p:txBody>
          <a:bodyPr/>
          <a:lstStyle/>
          <a:p>
            <a:pPr eaLnBrk="1" hangingPunct="1"/>
            <a:r>
              <a:rPr lang="en-US" smtClean="0"/>
              <a:t>Unlike wire based Ethernet which attempts to detect collisions after the fact, CSMA/CA - Carrier Sense Multiple Access/ Collision Avoidance seeks to avoid them altogether</a:t>
            </a:r>
          </a:p>
          <a:p>
            <a:pPr eaLnBrk="1" hangingPunct="1"/>
            <a:r>
              <a:rPr lang="en-US" smtClean="0"/>
              <a:t>This method works by listening for a transmission already on the air</a:t>
            </a:r>
          </a:p>
          <a:p>
            <a:pPr eaLnBrk="1" hangingPunct="1"/>
            <a:r>
              <a:rPr lang="en-US" smtClean="0"/>
              <a:t>If it finds one, it waits</a:t>
            </a:r>
          </a:p>
        </p:txBody>
      </p:sp>
      <p:sp>
        <p:nvSpPr>
          <p:cNvPr id="81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5E26A7-ABF9-4BD7-9B88-89B249120E86}" type="slidenum">
              <a:rPr lang="en-US" smtClean="0"/>
              <a:pPr eaLnBrk="1" hangingPunct="1"/>
              <a:t>79</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Other Standards</a:t>
            </a:r>
          </a:p>
        </p:txBody>
      </p:sp>
      <p:sp>
        <p:nvSpPr>
          <p:cNvPr id="3" name="Content Placeholder 2"/>
          <p:cNvSpPr>
            <a:spLocks noGrp="1"/>
          </p:cNvSpPr>
          <p:nvPr>
            <p:ph idx="1"/>
          </p:nvPr>
        </p:nvSpPr>
        <p:spPr/>
        <p:txBody>
          <a:bodyPr/>
          <a:lstStyle/>
          <a:p>
            <a:pPr eaLnBrk="1" hangingPunct="1">
              <a:defRPr/>
            </a:pPr>
            <a:r>
              <a:rPr lang="en-US" dirty="0" smtClean="0"/>
              <a:t>802.11w</a:t>
            </a:r>
          </a:p>
          <a:p>
            <a:pPr lvl="1" eaLnBrk="1" hangingPunct="1">
              <a:defRPr/>
            </a:pPr>
            <a:r>
              <a:rPr lang="en-US" dirty="0" smtClean="0"/>
              <a:t>To protect management frames</a:t>
            </a:r>
          </a:p>
          <a:p>
            <a:pPr eaLnBrk="1" hangingPunct="1">
              <a:defRPr/>
            </a:pPr>
            <a:r>
              <a:rPr lang="en-US" dirty="0" smtClean="0"/>
              <a:t>802.11u</a:t>
            </a:r>
          </a:p>
          <a:p>
            <a:pPr lvl="1" eaLnBrk="1" hangingPunct="1">
              <a:defRPr/>
            </a:pPr>
            <a:r>
              <a:rPr lang="en-US" dirty="0" smtClean="0">
                <a:ea typeface="+mn-ea"/>
                <a:cs typeface="+mn-cs"/>
              </a:rPr>
              <a:t>Internetworking with external networks</a:t>
            </a:r>
            <a:endParaRPr lang="en-US" dirty="0" smtClean="0"/>
          </a:p>
          <a:p>
            <a:pPr eaLnBrk="1" hangingPunct="1">
              <a:defRPr/>
            </a:pPr>
            <a:r>
              <a:rPr lang="en-US" dirty="0" smtClean="0"/>
              <a:t>802.11v</a:t>
            </a:r>
          </a:p>
          <a:p>
            <a:pPr lvl="1" eaLnBrk="1" hangingPunct="1">
              <a:defRPr/>
            </a:pPr>
            <a:r>
              <a:rPr lang="en-US" dirty="0" smtClean="0">
                <a:ea typeface="+mn-ea"/>
                <a:cs typeface="+mn-cs"/>
              </a:rPr>
              <a:t>Management standard</a:t>
            </a:r>
            <a:endParaRPr lang="en-US" dirty="0" smtClean="0"/>
          </a:p>
          <a:p>
            <a:pPr eaLnBrk="1" hangingPunct="1">
              <a:defRPr/>
            </a:pPr>
            <a:r>
              <a:rPr lang="en-US" dirty="0" smtClean="0"/>
              <a:t>802.11w</a:t>
            </a:r>
          </a:p>
          <a:p>
            <a:pPr lvl="1" eaLnBrk="1" hangingPunct="1">
              <a:defRPr/>
            </a:pPr>
            <a:r>
              <a:rPr lang="en-US" dirty="0" smtClean="0">
                <a:ea typeface="+mn-ea"/>
                <a:cs typeface="+mn-cs"/>
              </a:rPr>
              <a:t>To protect management frames</a:t>
            </a:r>
            <a:endParaRPr lang="en-US" dirty="0" smtClean="0"/>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B2F818-E01B-4488-A9CE-20D1D3DE154C}" type="slidenum">
              <a:rPr lang="en-US" smtClean="0"/>
              <a:pPr eaLnBrk="1" hangingPunct="1"/>
              <a:t>8</a:t>
            </a:fld>
            <a:endParaRPr lang="en-US"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CSMA/CA</a:t>
            </a:r>
          </a:p>
        </p:txBody>
      </p:sp>
      <p:sp>
        <p:nvSpPr>
          <p:cNvPr id="82947" name="Rectangle 3"/>
          <p:cNvSpPr>
            <a:spLocks noGrp="1" noChangeArrowheads="1"/>
          </p:cNvSpPr>
          <p:nvPr>
            <p:ph idx="1"/>
          </p:nvPr>
        </p:nvSpPr>
        <p:spPr/>
        <p:txBody>
          <a:bodyPr/>
          <a:lstStyle/>
          <a:p>
            <a:pPr eaLnBrk="1" hangingPunct="1"/>
            <a:r>
              <a:rPr lang="en-US" smtClean="0"/>
              <a:t>If the medium is available for at least the time defined by the DIFS, distributed interframe space plus an additional random time, the station will transmit</a:t>
            </a:r>
          </a:p>
          <a:p>
            <a:pPr eaLnBrk="1" hangingPunct="1"/>
            <a:r>
              <a:rPr lang="en-US" smtClean="0"/>
              <a:t>This additional random time is determined as a multiple of the slot time</a:t>
            </a:r>
          </a:p>
          <a:p>
            <a:pPr eaLnBrk="1" hangingPunct="1"/>
            <a:r>
              <a:rPr lang="en-US" smtClean="0"/>
              <a:t>The contention window is used to determine the number of slot times to wait for the additional random time</a:t>
            </a:r>
          </a:p>
        </p:txBody>
      </p:sp>
      <p:sp>
        <p:nvSpPr>
          <p:cNvPr id="829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93A6A2-85D0-4F8E-BFC1-097E4721995C}" type="slidenum">
              <a:rPr lang="en-US" smtClean="0"/>
              <a:pPr eaLnBrk="1" hangingPunct="1"/>
              <a:t>80</a:t>
            </a:fld>
            <a:endParaRPr lang="en-US" smtClean="0"/>
          </a:p>
        </p:txBody>
      </p:sp>
      <p:sp>
        <p:nvSpPr>
          <p:cNvPr id="8294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dirty="0" smtClean="0"/>
              <a:t>CSMA/CA</a:t>
            </a:r>
          </a:p>
        </p:txBody>
      </p:sp>
      <p:sp>
        <p:nvSpPr>
          <p:cNvPr id="83971" name="Rectangle 3"/>
          <p:cNvSpPr>
            <a:spLocks noGrp="1" noChangeArrowheads="1"/>
          </p:cNvSpPr>
          <p:nvPr>
            <p:ph idx="1"/>
          </p:nvPr>
        </p:nvSpPr>
        <p:spPr/>
        <p:txBody>
          <a:bodyPr/>
          <a:lstStyle/>
          <a:p>
            <a:pPr eaLnBrk="1" hangingPunct="1"/>
            <a:r>
              <a:rPr lang="en-US" smtClean="0"/>
              <a:t>Just in case another station does the same thing and transmits at the same time, the receiving station checks the CRC – Cyclic Redundancy Check</a:t>
            </a:r>
          </a:p>
          <a:p>
            <a:pPr eaLnBrk="1" hangingPunct="1"/>
            <a:r>
              <a:rPr lang="en-US" smtClean="0"/>
              <a:t>If it is ok, then an ACK – Acknowledgement is sent back</a:t>
            </a:r>
          </a:p>
          <a:p>
            <a:pPr eaLnBrk="1" hangingPunct="1"/>
            <a:r>
              <a:rPr lang="en-US" smtClean="0"/>
              <a:t>If not, then a retransmission takes place</a:t>
            </a:r>
          </a:p>
        </p:txBody>
      </p:sp>
      <p:sp>
        <p:nvSpPr>
          <p:cNvPr id="839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979700-0372-4E4B-8247-A6CB4A15F776}" type="slidenum">
              <a:rPr lang="en-US" smtClean="0"/>
              <a:pPr eaLnBrk="1" hangingPunct="1"/>
              <a:t>81</a:t>
            </a:fld>
            <a:endParaRPr lang="en-US" smtClean="0"/>
          </a:p>
        </p:txBody>
      </p:sp>
      <p:sp>
        <p:nvSpPr>
          <p:cNvPr id="839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dirty="0" smtClean="0"/>
              <a:t>CSMA/CA</a:t>
            </a:r>
          </a:p>
        </p:txBody>
      </p:sp>
      <p:sp>
        <p:nvSpPr>
          <p:cNvPr id="84995" name="Content Placeholder 2"/>
          <p:cNvSpPr>
            <a:spLocks noGrp="1"/>
          </p:cNvSpPr>
          <p:nvPr>
            <p:ph idx="1"/>
          </p:nvPr>
        </p:nvSpPr>
        <p:spPr/>
        <p:txBody>
          <a:bodyPr/>
          <a:lstStyle/>
          <a:p>
            <a:pPr eaLnBrk="1" hangingPunct="1"/>
            <a:r>
              <a:rPr lang="en-US" smtClean="0"/>
              <a:t>After any unsuccessful transmission attempt, another backoff is performed with the contention window being a doubled in size</a:t>
            </a:r>
          </a:p>
          <a:p>
            <a:pPr eaLnBrk="1" hangingPunct="1"/>
            <a:r>
              <a:rPr lang="en-US" smtClean="0"/>
              <a:t>This reduces the probability of a collision when there are multiple stations attempting to access the media’s channel</a:t>
            </a:r>
          </a:p>
        </p:txBody>
      </p:sp>
      <p:sp>
        <p:nvSpPr>
          <p:cNvPr id="84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17FDF0-B987-4CB5-9FBD-03F5A58B3548}" type="slidenum">
              <a:rPr lang="en-US" smtClean="0"/>
              <a:pPr eaLnBrk="1" hangingPunct="1"/>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dirty="0" smtClean="0"/>
              <a:t>CSMA/CA</a:t>
            </a:r>
          </a:p>
        </p:txBody>
      </p:sp>
      <p:sp>
        <p:nvSpPr>
          <p:cNvPr id="86019" name="Rectangle 3"/>
          <p:cNvSpPr>
            <a:spLocks noGrp="1" noChangeArrowheads="1"/>
          </p:cNvSpPr>
          <p:nvPr>
            <p:ph idx="1"/>
          </p:nvPr>
        </p:nvSpPr>
        <p:spPr/>
        <p:txBody>
          <a:bodyPr/>
          <a:lstStyle/>
          <a:p>
            <a:pPr eaLnBrk="1" hangingPunct="1"/>
            <a:r>
              <a:rPr lang="en-US" smtClean="0"/>
              <a:t>The stations that deferred from channel access during the channel busy period do not select a new random backoff time</a:t>
            </a:r>
          </a:p>
          <a:p>
            <a:pPr eaLnBrk="1" hangingPunct="1"/>
            <a:r>
              <a:rPr lang="en-US" smtClean="0"/>
              <a:t>They continue to count down the time of the deferred backoff in progress after sensing a channel as being idle again</a:t>
            </a:r>
          </a:p>
        </p:txBody>
      </p:sp>
      <p:sp>
        <p:nvSpPr>
          <p:cNvPr id="860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3C4446-ADC2-46FB-B099-727DDDC8DB5B}" type="slidenum">
              <a:rPr lang="en-US" smtClean="0"/>
              <a:pPr eaLnBrk="1" hangingPunct="1"/>
              <a:t>83</a:t>
            </a:fld>
            <a:endParaRPr lang="en-US" smtClean="0"/>
          </a:p>
        </p:txBody>
      </p:sp>
      <p:sp>
        <p:nvSpPr>
          <p:cNvPr id="8602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dirty="0" smtClean="0"/>
              <a:t>CSMA/CA</a:t>
            </a:r>
          </a:p>
        </p:txBody>
      </p:sp>
      <p:sp>
        <p:nvSpPr>
          <p:cNvPr id="87043" name="Content Placeholder 2"/>
          <p:cNvSpPr>
            <a:spLocks noGrp="1"/>
          </p:cNvSpPr>
          <p:nvPr>
            <p:ph idx="1"/>
          </p:nvPr>
        </p:nvSpPr>
        <p:spPr/>
        <p:txBody>
          <a:bodyPr/>
          <a:lstStyle/>
          <a:p>
            <a:pPr eaLnBrk="1" hangingPunct="1"/>
            <a:r>
              <a:rPr lang="en-US" smtClean="0"/>
              <a:t>Thus the stations that did not get to transmit because their random backoff time was larger than the backoff time of other stations, achieve a higher priority</a:t>
            </a:r>
          </a:p>
          <a:p>
            <a:pPr eaLnBrk="1" hangingPunct="1"/>
            <a:r>
              <a:rPr lang="en-US" smtClean="0"/>
              <a:t>After each successful transmission, another random backoff is performed by the station that transmitted</a:t>
            </a:r>
          </a:p>
          <a:p>
            <a:pPr eaLnBrk="1" hangingPunct="1"/>
            <a:r>
              <a:rPr lang="en-US" smtClean="0"/>
              <a:t>This is called the post-backoff, as this is done after, not before, a transmission</a:t>
            </a:r>
          </a:p>
        </p:txBody>
      </p:sp>
      <p:sp>
        <p:nvSpPr>
          <p:cNvPr id="87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B213C0-88F5-43A3-95AD-0537D1A6B92E}" type="slidenum">
              <a:rPr lang="en-US" smtClean="0"/>
              <a:pPr eaLnBrk="1" hangingPunct="1"/>
              <a:t>84</a:t>
            </a:fld>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dirty="0" smtClean="0"/>
              <a:t>CSMA/CA</a:t>
            </a:r>
          </a:p>
        </p:txBody>
      </p:sp>
      <p:sp>
        <p:nvSpPr>
          <p:cNvPr id="88067" name="Content Placeholder 2"/>
          <p:cNvSpPr>
            <a:spLocks noGrp="1"/>
          </p:cNvSpPr>
          <p:nvPr>
            <p:ph idx="1"/>
          </p:nvPr>
        </p:nvSpPr>
        <p:spPr/>
        <p:txBody>
          <a:bodyPr/>
          <a:lstStyle/>
          <a:p>
            <a:pPr eaLnBrk="1" hangingPunct="1"/>
            <a:r>
              <a:rPr lang="en-US" smtClean="0"/>
              <a:t>It is up to the upper layers to decide when enough retransmission has occurred and abandon the effort</a:t>
            </a:r>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EF7F0B-CBED-4AD7-9F6E-6EF0581B5A71}" type="slidenum">
              <a:rPr lang="en-US" smtClean="0"/>
              <a:pPr eaLnBrk="1" hangingPunct="1"/>
              <a:t>85</a:t>
            </a:fld>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dirty="0" smtClean="0"/>
              <a:t>RTS/CTS</a:t>
            </a:r>
          </a:p>
        </p:txBody>
      </p:sp>
      <p:sp>
        <p:nvSpPr>
          <p:cNvPr id="89091" name="Rectangle 3"/>
          <p:cNvSpPr>
            <a:spLocks noGrp="1" noChangeArrowheads="1"/>
          </p:cNvSpPr>
          <p:nvPr>
            <p:ph idx="1"/>
          </p:nvPr>
        </p:nvSpPr>
        <p:spPr/>
        <p:txBody>
          <a:bodyPr/>
          <a:lstStyle/>
          <a:p>
            <a:pPr eaLnBrk="1" hangingPunct="1">
              <a:lnSpc>
                <a:spcPct val="90000"/>
              </a:lnSpc>
            </a:pPr>
            <a:r>
              <a:rPr lang="en-US" smtClean="0"/>
              <a:t>The second method of DCF avoids collision by reserving the network before sending anything out onto it</a:t>
            </a:r>
          </a:p>
          <a:p>
            <a:pPr eaLnBrk="1" hangingPunct="1">
              <a:lnSpc>
                <a:spcPct val="90000"/>
              </a:lnSpc>
            </a:pPr>
            <a:r>
              <a:rPr lang="en-US" smtClean="0"/>
              <a:t>This is created by the station desiring to send data, first sending a RTS – Request to Send packet</a:t>
            </a:r>
          </a:p>
          <a:p>
            <a:pPr eaLnBrk="1" hangingPunct="1">
              <a:lnSpc>
                <a:spcPct val="90000"/>
              </a:lnSpc>
            </a:pPr>
            <a:r>
              <a:rPr lang="en-US" smtClean="0"/>
              <a:t>This is a short packet that contains the source and destination address and the duration of the following transmission</a:t>
            </a:r>
          </a:p>
        </p:txBody>
      </p:sp>
      <p:sp>
        <p:nvSpPr>
          <p:cNvPr id="890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D18F0D-DF33-4456-BC4C-A5FA7CF68339}" type="slidenum">
              <a:rPr lang="en-US" smtClean="0"/>
              <a:pPr eaLnBrk="1" hangingPunct="1"/>
              <a:t>86</a:t>
            </a:fld>
            <a:endParaRPr lang="en-US" smtClean="0"/>
          </a:p>
        </p:txBody>
      </p:sp>
      <p:sp>
        <p:nvSpPr>
          <p:cNvPr id="8909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dirty="0" smtClean="0"/>
              <a:t>RTS/CTS</a:t>
            </a:r>
          </a:p>
        </p:txBody>
      </p:sp>
      <p:sp>
        <p:nvSpPr>
          <p:cNvPr id="90115" name="Content Placeholder 2"/>
          <p:cNvSpPr>
            <a:spLocks noGrp="1"/>
          </p:cNvSpPr>
          <p:nvPr>
            <p:ph idx="1"/>
          </p:nvPr>
        </p:nvSpPr>
        <p:spPr/>
        <p:txBody>
          <a:bodyPr/>
          <a:lstStyle/>
          <a:p>
            <a:pPr eaLnBrk="1" hangingPunct="1">
              <a:lnSpc>
                <a:spcPct val="90000"/>
              </a:lnSpc>
            </a:pPr>
            <a:r>
              <a:rPr lang="en-US" smtClean="0"/>
              <a:t>This frame reserves the radio link for transmission, as any stations that hear this frame remain silent</a:t>
            </a:r>
          </a:p>
          <a:p>
            <a:pPr eaLnBrk="1" hangingPunct="1">
              <a:lnSpc>
                <a:spcPct val="90000"/>
              </a:lnSpc>
            </a:pPr>
            <a:r>
              <a:rPr lang="en-US" smtClean="0"/>
              <a:t>The receiver responds with a CTS or Clear to Send</a:t>
            </a:r>
          </a:p>
          <a:p>
            <a:pPr eaLnBrk="1" hangingPunct="1">
              <a:lnSpc>
                <a:spcPct val="90000"/>
              </a:lnSpc>
            </a:pPr>
            <a:r>
              <a:rPr lang="en-US" smtClean="0"/>
              <a:t>This indicates the same duration information as was contained in the RTS packet</a:t>
            </a:r>
          </a:p>
        </p:txBody>
      </p:sp>
      <p:sp>
        <p:nvSpPr>
          <p:cNvPr id="90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E49E3A-298C-49D3-81BF-C6972DE76200}" type="slidenum">
              <a:rPr lang="en-US" smtClean="0"/>
              <a:pPr eaLnBrk="1" hangingPunct="1"/>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smtClean="0"/>
              <a:t>RTS/CTS</a:t>
            </a:r>
          </a:p>
        </p:txBody>
      </p:sp>
      <p:sp>
        <p:nvSpPr>
          <p:cNvPr id="91139" name="Rectangle 3"/>
          <p:cNvSpPr>
            <a:spLocks noGrp="1" noChangeArrowheads="1"/>
          </p:cNvSpPr>
          <p:nvPr>
            <p:ph idx="1"/>
          </p:nvPr>
        </p:nvSpPr>
        <p:spPr/>
        <p:txBody>
          <a:bodyPr/>
          <a:lstStyle/>
          <a:p>
            <a:pPr eaLnBrk="1" hangingPunct="1"/>
            <a:r>
              <a:rPr lang="en-US" smtClean="0"/>
              <a:t>Each station that receives either the RTS or CTS will set its virtual carrier sense or NAV indicator for the duration of the transmission</a:t>
            </a:r>
          </a:p>
          <a:p>
            <a:pPr eaLnBrk="1" hangingPunct="1"/>
            <a:r>
              <a:rPr lang="en-US" smtClean="0"/>
              <a:t>If the CTS is not received, the sender of the RTS assumes a collision and starts over</a:t>
            </a:r>
          </a:p>
        </p:txBody>
      </p:sp>
      <p:sp>
        <p:nvSpPr>
          <p:cNvPr id="911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D7A67C-E9F2-48F6-A16C-FA9477FF6357}" type="slidenum">
              <a:rPr lang="en-US" smtClean="0"/>
              <a:pPr eaLnBrk="1" hangingPunct="1"/>
              <a:t>88</a:t>
            </a:fld>
            <a:endParaRPr lang="en-US" smtClean="0"/>
          </a:p>
        </p:txBody>
      </p:sp>
      <p:sp>
        <p:nvSpPr>
          <p:cNvPr id="911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dirty="0" smtClean="0"/>
              <a:t>RTS/CTS</a:t>
            </a:r>
          </a:p>
        </p:txBody>
      </p:sp>
      <p:sp>
        <p:nvSpPr>
          <p:cNvPr id="92163" name="Content Placeholder 2"/>
          <p:cNvSpPr>
            <a:spLocks noGrp="1"/>
          </p:cNvSpPr>
          <p:nvPr>
            <p:ph idx="1"/>
          </p:nvPr>
        </p:nvSpPr>
        <p:spPr/>
        <p:txBody>
          <a:bodyPr/>
          <a:lstStyle/>
          <a:p>
            <a:pPr eaLnBrk="1" hangingPunct="1"/>
            <a:r>
              <a:rPr lang="en-US" smtClean="0"/>
              <a:t>Once the CTS frame is received and the data frame is sent, then the receiver will return an ACK to confirm a successful data transmission</a:t>
            </a:r>
          </a:p>
          <a:p>
            <a:pPr eaLnBrk="1" hangingPunct="1"/>
            <a:r>
              <a:rPr lang="en-US" smtClean="0"/>
              <a:t>All of this RTS/CTS related traffic is just overhead that reduces data throughput</a:t>
            </a:r>
          </a:p>
          <a:p>
            <a:pPr eaLnBrk="1" hangingPunct="1"/>
            <a:r>
              <a:rPr lang="en-US" smtClean="0"/>
              <a:t>RTS/CTS is used only in high use networks where there is significant contention for the wireless media</a:t>
            </a:r>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DFF10A-C6AF-4976-8FDF-85C4D7CAD743}" type="slidenum">
              <a:rPr lang="en-US" smtClean="0"/>
              <a:pPr eaLnBrk="1" hangingPunct="1"/>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IEEE 802.11 Standards</a:t>
            </a:r>
          </a:p>
        </p:txBody>
      </p:sp>
      <p:sp>
        <p:nvSpPr>
          <p:cNvPr id="10243" name="Rectangle 3"/>
          <p:cNvSpPr>
            <a:spLocks noGrp="1" noChangeArrowheads="1"/>
          </p:cNvSpPr>
          <p:nvPr>
            <p:ph idx="1"/>
          </p:nvPr>
        </p:nvSpPr>
        <p:spPr/>
        <p:txBody>
          <a:bodyPr/>
          <a:lstStyle/>
          <a:p>
            <a:pPr eaLnBrk="1" hangingPunct="1"/>
            <a:r>
              <a:rPr lang="en-US" smtClean="0"/>
              <a:t>A supplemental security standard is</a:t>
            </a:r>
          </a:p>
          <a:p>
            <a:pPr lvl="1" eaLnBrk="1" hangingPunct="1"/>
            <a:r>
              <a:rPr lang="en-US" smtClean="0"/>
              <a:t>802.11i</a:t>
            </a:r>
          </a:p>
          <a:p>
            <a:pPr eaLnBrk="1" hangingPunct="1"/>
            <a:r>
              <a:rPr lang="en-US" smtClean="0"/>
              <a:t>Supplemental standards that are of interest mostly to the manufacturers of the equipment include</a:t>
            </a:r>
          </a:p>
          <a:p>
            <a:pPr lvl="1" eaLnBrk="1" hangingPunct="1"/>
            <a:r>
              <a:rPr lang="en-US" smtClean="0"/>
              <a:t>802.11c</a:t>
            </a:r>
          </a:p>
          <a:p>
            <a:pPr lvl="1" eaLnBrk="1" hangingPunct="1"/>
            <a:r>
              <a:rPr lang="en-US" smtClean="0"/>
              <a:t>802.11d</a:t>
            </a:r>
          </a:p>
          <a:p>
            <a:pPr lvl="1" eaLnBrk="1" hangingPunct="1"/>
            <a:r>
              <a:rPr lang="en-US" smtClean="0"/>
              <a:t>802.11e</a:t>
            </a:r>
          </a:p>
          <a:p>
            <a:pPr lvl="1" eaLnBrk="1" hangingPunct="1"/>
            <a:r>
              <a:rPr lang="en-US" smtClean="0"/>
              <a:t>802.11f</a:t>
            </a:r>
          </a:p>
        </p:txBody>
      </p:sp>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BEA83E-73E1-4C4A-968F-ADF1670D1C79}" type="slidenum">
              <a:rPr lang="en-US" smtClean="0"/>
              <a:pPr eaLnBrk="1" hangingPunct="1"/>
              <a:t>9</a:t>
            </a:fld>
            <a:endParaRPr lang="en-US" smtClean="0"/>
          </a:p>
        </p:txBody>
      </p:sp>
      <p:sp>
        <p:nvSpPr>
          <p:cNvPr id="1024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RTS/CTS</a:t>
            </a:r>
          </a:p>
        </p:txBody>
      </p:sp>
      <p:sp>
        <p:nvSpPr>
          <p:cNvPr id="93187" name="Rectangle 3"/>
          <p:cNvSpPr>
            <a:spLocks noGrp="1" noChangeArrowheads="1"/>
          </p:cNvSpPr>
          <p:nvPr>
            <p:ph idx="1"/>
          </p:nvPr>
        </p:nvSpPr>
        <p:spPr/>
        <p:txBody>
          <a:bodyPr/>
          <a:lstStyle/>
          <a:p>
            <a:pPr eaLnBrk="1" hangingPunct="1"/>
            <a:r>
              <a:rPr lang="en-US" smtClean="0"/>
              <a:t>For lower capacity networks, it is not required</a:t>
            </a:r>
          </a:p>
          <a:p>
            <a:pPr eaLnBrk="1" hangingPunct="1"/>
            <a:r>
              <a:rPr lang="en-US" smtClean="0"/>
              <a:t>Whether RTS/CTS is used can be adjusted by adjusting the RTS threshold</a:t>
            </a:r>
          </a:p>
          <a:p>
            <a:pPr eaLnBrk="1" hangingPunct="1"/>
            <a:r>
              <a:rPr lang="en-US" smtClean="0"/>
              <a:t>RTS/CTS is used for frames that are larger than the threshold</a:t>
            </a:r>
          </a:p>
          <a:p>
            <a:pPr eaLnBrk="1" hangingPunct="1"/>
            <a:r>
              <a:rPr lang="en-US" smtClean="0"/>
              <a:t>For frames that are shorter, the frame is just sent using the method first described</a:t>
            </a:r>
          </a:p>
        </p:txBody>
      </p:sp>
      <p:sp>
        <p:nvSpPr>
          <p:cNvPr id="93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D49E90-483F-4C51-B0F8-2F345A58D1F7}" type="slidenum">
              <a:rPr lang="en-US" smtClean="0"/>
              <a:pPr eaLnBrk="1" hangingPunct="1"/>
              <a:t>90</a:t>
            </a:fld>
            <a:endParaRPr lang="en-US" smtClean="0"/>
          </a:p>
        </p:txBody>
      </p:sp>
      <p:sp>
        <p:nvSpPr>
          <p:cNvPr id="9318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dirty="0" err="1" smtClean="0"/>
              <a:t>Interframe</a:t>
            </a:r>
            <a:r>
              <a:rPr lang="en-US" dirty="0" smtClean="0"/>
              <a:t> Spacing</a:t>
            </a:r>
          </a:p>
        </p:txBody>
      </p:sp>
      <p:sp>
        <p:nvSpPr>
          <p:cNvPr id="94211" name="Rectangle 3"/>
          <p:cNvSpPr>
            <a:spLocks noGrp="1" noChangeArrowheads="1"/>
          </p:cNvSpPr>
          <p:nvPr>
            <p:ph idx="1"/>
          </p:nvPr>
        </p:nvSpPr>
        <p:spPr/>
        <p:txBody>
          <a:bodyPr/>
          <a:lstStyle/>
          <a:p>
            <a:pPr eaLnBrk="1" hangingPunct="1"/>
            <a:r>
              <a:rPr lang="en-US" smtClean="0"/>
              <a:t>Let’s move on to some detail on the terms that were used above to explain how DCF does its job</a:t>
            </a:r>
          </a:p>
          <a:p>
            <a:pPr eaLnBrk="1" hangingPunct="1"/>
            <a:r>
              <a:rPr lang="en-US" smtClean="0"/>
              <a:t>Interframe spacing is used to defer a station’s access to the media so as to provide priority levels</a:t>
            </a:r>
          </a:p>
          <a:p>
            <a:pPr eaLnBrk="1" hangingPunct="1"/>
            <a:r>
              <a:rPr lang="en-US" smtClean="0"/>
              <a:t>It is measured in microseconds or uS</a:t>
            </a:r>
          </a:p>
        </p:txBody>
      </p:sp>
      <p:sp>
        <p:nvSpPr>
          <p:cNvPr id="94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A5B244-6D8E-4D7D-B2FF-E1D2B655B37D}" type="slidenum">
              <a:rPr lang="en-US" smtClean="0"/>
              <a:pPr eaLnBrk="1" hangingPunct="1"/>
              <a:t>91</a:t>
            </a:fld>
            <a:endParaRPr lang="en-US" smtClean="0"/>
          </a:p>
        </p:txBody>
      </p:sp>
      <p:sp>
        <p:nvSpPr>
          <p:cNvPr id="9421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eaLnBrk="1" hangingPunct="1"/>
            <a:r>
              <a:rPr lang="en-US" dirty="0" err="1" smtClean="0"/>
              <a:t>Interframe</a:t>
            </a:r>
            <a:r>
              <a:rPr lang="en-US" dirty="0" smtClean="0"/>
              <a:t> Spacing</a:t>
            </a:r>
          </a:p>
        </p:txBody>
      </p:sp>
      <p:sp>
        <p:nvSpPr>
          <p:cNvPr id="95235" name="Content Placeholder 2"/>
          <p:cNvSpPr>
            <a:spLocks noGrp="1"/>
          </p:cNvSpPr>
          <p:nvPr>
            <p:ph idx="1"/>
          </p:nvPr>
        </p:nvSpPr>
        <p:spPr/>
        <p:txBody>
          <a:bodyPr/>
          <a:lstStyle/>
          <a:p>
            <a:pPr eaLnBrk="1" hangingPunct="1"/>
            <a:r>
              <a:rPr lang="en-US" smtClean="0"/>
              <a:t>The types of interframe spaces include</a:t>
            </a:r>
          </a:p>
          <a:p>
            <a:pPr lvl="1" eaLnBrk="1" hangingPunct="1"/>
            <a:r>
              <a:rPr lang="en-US" smtClean="0"/>
              <a:t>SIFS</a:t>
            </a:r>
          </a:p>
          <a:p>
            <a:pPr lvl="1" eaLnBrk="1" hangingPunct="1"/>
            <a:r>
              <a:rPr lang="en-US" smtClean="0"/>
              <a:t>PIFS</a:t>
            </a:r>
          </a:p>
          <a:p>
            <a:pPr lvl="1" eaLnBrk="1" hangingPunct="1"/>
            <a:r>
              <a:rPr lang="en-US" smtClean="0"/>
              <a:t>DIFS</a:t>
            </a:r>
          </a:p>
          <a:p>
            <a:pPr eaLnBrk="1" hangingPunct="1"/>
            <a:r>
              <a:rPr lang="en-US" smtClean="0"/>
              <a:t>There values are</a:t>
            </a:r>
          </a:p>
        </p:txBody>
      </p:sp>
      <p:sp>
        <p:nvSpPr>
          <p:cNvPr id="95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95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354807-247C-4EE2-B2D5-73C5C8C3A171}" type="slidenum">
              <a:rPr lang="en-US" smtClean="0"/>
              <a:pPr eaLnBrk="1" hangingPunct="1"/>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dirty="0" err="1" smtClean="0"/>
              <a:t>Interframe</a:t>
            </a:r>
            <a:r>
              <a:rPr lang="en-US" dirty="0" smtClean="0"/>
              <a:t> Spacing Values</a:t>
            </a:r>
          </a:p>
        </p:txBody>
      </p:sp>
      <p:graphicFrame>
        <p:nvGraphicFramePr>
          <p:cNvPr id="1085471" name="Group 31"/>
          <p:cNvGraphicFramePr>
            <a:graphicFrameLocks noGrp="1"/>
          </p:cNvGraphicFramePr>
          <p:nvPr>
            <p:ph type="tbl" idx="1"/>
          </p:nvPr>
        </p:nvGraphicFramePr>
        <p:xfrm>
          <a:off x="1409700" y="1612900"/>
          <a:ext cx="6286500" cy="3816350"/>
        </p:xfrm>
        <a:graphic>
          <a:graphicData uri="http://schemas.openxmlformats.org/drawingml/2006/table">
            <a:tbl>
              <a:tblPr/>
              <a:tblGrid>
                <a:gridCol w="2095500"/>
                <a:gridCol w="2095500"/>
                <a:gridCol w="2095500"/>
              </a:tblGrid>
              <a:tr h="668338">
                <a:tc row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DSSS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FSSS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Microseconds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8588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SIFS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PIFS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DIFS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2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C3FE04-630B-483B-B50F-32DFA21582F7}" type="slidenum">
              <a:rPr lang="en-US" smtClean="0"/>
              <a:pPr eaLnBrk="1" hangingPunct="1"/>
              <a:t>93</a:t>
            </a:fld>
            <a:endParaRPr lang="en-US" smtClean="0"/>
          </a:p>
        </p:txBody>
      </p:sp>
      <p:sp>
        <p:nvSpPr>
          <p:cNvPr id="96285" name="Footer Placeholder 2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dirty="0" smtClean="0"/>
              <a:t>SIFS</a:t>
            </a:r>
          </a:p>
        </p:txBody>
      </p:sp>
      <p:sp>
        <p:nvSpPr>
          <p:cNvPr id="97283" name="Rectangle 3"/>
          <p:cNvSpPr>
            <a:spLocks noGrp="1" noChangeArrowheads="1"/>
          </p:cNvSpPr>
          <p:nvPr>
            <p:ph idx="1"/>
          </p:nvPr>
        </p:nvSpPr>
        <p:spPr/>
        <p:txBody>
          <a:bodyPr/>
          <a:lstStyle/>
          <a:p>
            <a:pPr eaLnBrk="1" hangingPunct="1"/>
            <a:r>
              <a:rPr lang="en-US" smtClean="0"/>
              <a:t>The SIFS – Short Interframe Space is used for these messages among other</a:t>
            </a:r>
          </a:p>
          <a:p>
            <a:pPr lvl="1" eaLnBrk="1" hangingPunct="1"/>
            <a:r>
              <a:rPr lang="en-US" smtClean="0"/>
              <a:t>RTS</a:t>
            </a:r>
          </a:p>
          <a:p>
            <a:pPr lvl="1" eaLnBrk="1" hangingPunct="1"/>
            <a:r>
              <a:rPr lang="en-US" smtClean="0"/>
              <a:t>CTS</a:t>
            </a:r>
          </a:p>
          <a:p>
            <a:pPr lvl="1" eaLnBrk="1" hangingPunct="1"/>
            <a:r>
              <a:rPr lang="en-US" smtClean="0"/>
              <a:t>ACK</a:t>
            </a:r>
          </a:p>
          <a:p>
            <a:pPr eaLnBrk="1" hangingPunct="1"/>
            <a:r>
              <a:rPr lang="en-US" smtClean="0"/>
              <a:t>This is the shortest gap and therefore generates the highest priority</a:t>
            </a:r>
          </a:p>
        </p:txBody>
      </p:sp>
      <p:sp>
        <p:nvSpPr>
          <p:cNvPr id="972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5E924E-982A-4576-84C2-6FCDF3814AA6}" type="slidenum">
              <a:rPr lang="en-US" smtClean="0"/>
              <a:pPr eaLnBrk="1" hangingPunct="1"/>
              <a:t>94</a:t>
            </a:fld>
            <a:endParaRPr lang="en-US" smtClean="0"/>
          </a:p>
        </p:txBody>
      </p:sp>
      <p:sp>
        <p:nvSpPr>
          <p:cNvPr id="9728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dirty="0" smtClean="0"/>
              <a:t>PIFS</a:t>
            </a:r>
          </a:p>
        </p:txBody>
      </p:sp>
      <p:sp>
        <p:nvSpPr>
          <p:cNvPr id="98307" name="Rectangle 3"/>
          <p:cNvSpPr>
            <a:spLocks noGrp="1" noChangeArrowheads="1"/>
          </p:cNvSpPr>
          <p:nvPr>
            <p:ph idx="1"/>
          </p:nvPr>
        </p:nvSpPr>
        <p:spPr/>
        <p:txBody>
          <a:bodyPr/>
          <a:lstStyle/>
          <a:p>
            <a:pPr eaLnBrk="1" hangingPunct="1"/>
            <a:r>
              <a:rPr lang="en-US" smtClean="0"/>
              <a:t>PIFS – Point Coordination Function Interframe Space is in the middle on priority</a:t>
            </a:r>
          </a:p>
          <a:p>
            <a:pPr eaLnBrk="1" hangingPunct="1"/>
            <a:r>
              <a:rPr lang="en-US" smtClean="0"/>
              <a:t>This gap is only used when the network is using PCF – Point Contention Function</a:t>
            </a:r>
          </a:p>
          <a:p>
            <a:pPr eaLnBrk="1" hangingPunct="1"/>
            <a:r>
              <a:rPr lang="en-US" smtClean="0"/>
              <a:t>This spacing allows the AP to keep control of the network</a:t>
            </a:r>
          </a:p>
        </p:txBody>
      </p:sp>
      <p:sp>
        <p:nvSpPr>
          <p:cNvPr id="983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15EBA7-7176-4E44-9E75-45E50CAE2F6E}" type="slidenum">
              <a:rPr lang="en-US" smtClean="0"/>
              <a:pPr eaLnBrk="1" hangingPunct="1"/>
              <a:t>95</a:t>
            </a:fld>
            <a:endParaRPr lang="en-US" smtClean="0"/>
          </a:p>
        </p:txBody>
      </p:sp>
      <p:sp>
        <p:nvSpPr>
          <p:cNvPr id="98309"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dirty="0" smtClean="0"/>
              <a:t>DIFS</a:t>
            </a:r>
          </a:p>
        </p:txBody>
      </p:sp>
      <p:sp>
        <p:nvSpPr>
          <p:cNvPr id="99331" name="Rectangle 3"/>
          <p:cNvSpPr>
            <a:spLocks noGrp="1" noChangeArrowheads="1"/>
          </p:cNvSpPr>
          <p:nvPr>
            <p:ph idx="1"/>
          </p:nvPr>
        </p:nvSpPr>
        <p:spPr/>
        <p:txBody>
          <a:bodyPr/>
          <a:lstStyle/>
          <a:p>
            <a:pPr eaLnBrk="1" hangingPunct="1"/>
            <a:r>
              <a:rPr lang="en-US" smtClean="0"/>
              <a:t>DIFS – Distributed Coordination Function Interframe Spacing is the longest spacing and the default for 802.11b</a:t>
            </a:r>
          </a:p>
        </p:txBody>
      </p:sp>
      <p:sp>
        <p:nvSpPr>
          <p:cNvPr id="993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42604F-DA10-40C5-85E2-CB8874BD5E0A}" type="slidenum">
              <a:rPr lang="en-US" smtClean="0"/>
              <a:pPr eaLnBrk="1" hangingPunct="1"/>
              <a:t>96</a:t>
            </a:fld>
            <a:endParaRPr lang="en-US" smtClean="0"/>
          </a:p>
        </p:txBody>
      </p:sp>
      <p:sp>
        <p:nvSpPr>
          <p:cNvPr id="9933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dirty="0" smtClean="0"/>
              <a:t>Carrier Sense Mechanisms</a:t>
            </a:r>
          </a:p>
        </p:txBody>
      </p:sp>
      <p:sp>
        <p:nvSpPr>
          <p:cNvPr id="100355" name="Rectangle 3"/>
          <p:cNvSpPr>
            <a:spLocks noGrp="1" noChangeArrowheads="1"/>
          </p:cNvSpPr>
          <p:nvPr>
            <p:ph idx="1"/>
          </p:nvPr>
        </p:nvSpPr>
        <p:spPr/>
        <p:txBody>
          <a:bodyPr/>
          <a:lstStyle/>
          <a:p>
            <a:pPr eaLnBrk="1" hangingPunct="1"/>
            <a:r>
              <a:rPr lang="en-US" smtClean="0"/>
              <a:t>With a media that is shared, a station must know when another station is using the media for a transmission, so that it does not transmit itself</a:t>
            </a:r>
          </a:p>
          <a:p>
            <a:pPr eaLnBrk="1" hangingPunct="1"/>
            <a:r>
              <a:rPr lang="en-US" smtClean="0"/>
              <a:t>As the wireless system uses a media without physical confines sensing a carrier on that media is problematic</a:t>
            </a:r>
          </a:p>
        </p:txBody>
      </p:sp>
      <p:sp>
        <p:nvSpPr>
          <p:cNvPr id="1003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ECBB0A-ADEE-44CF-A7D9-2591586B33EE}" type="slidenum">
              <a:rPr lang="en-US" smtClean="0"/>
              <a:pPr eaLnBrk="1" hangingPunct="1"/>
              <a:t>97</a:t>
            </a:fld>
            <a:endParaRPr lang="en-US" smtClean="0"/>
          </a:p>
        </p:txBody>
      </p:sp>
      <p:sp>
        <p:nvSpPr>
          <p:cNvPr id="10035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dirty="0" smtClean="0"/>
              <a:t>Carrier Sense Mechanisms</a:t>
            </a:r>
          </a:p>
        </p:txBody>
      </p:sp>
      <p:sp>
        <p:nvSpPr>
          <p:cNvPr id="101379" name="Content Placeholder 2"/>
          <p:cNvSpPr>
            <a:spLocks noGrp="1"/>
          </p:cNvSpPr>
          <p:nvPr>
            <p:ph idx="1"/>
          </p:nvPr>
        </p:nvSpPr>
        <p:spPr/>
        <p:txBody>
          <a:bodyPr/>
          <a:lstStyle/>
          <a:p>
            <a:pPr eaLnBrk="1" hangingPunct="1"/>
            <a:r>
              <a:rPr lang="en-US" smtClean="0"/>
              <a:t>In the 802.11b network there are two potential carrier sense mechanisms</a:t>
            </a:r>
          </a:p>
          <a:p>
            <a:pPr lvl="1" eaLnBrk="1" hangingPunct="1"/>
            <a:r>
              <a:rPr lang="en-US" smtClean="0"/>
              <a:t>Physical Carrier Sense</a:t>
            </a:r>
          </a:p>
          <a:p>
            <a:pPr lvl="1" eaLnBrk="1" hangingPunct="1"/>
            <a:r>
              <a:rPr lang="en-US" smtClean="0"/>
              <a:t>Virtual Carrier Sense</a:t>
            </a:r>
          </a:p>
        </p:txBody>
      </p:sp>
      <p:sp>
        <p:nvSpPr>
          <p:cNvPr id="1013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
        <p:nvSpPr>
          <p:cNvPr id="1013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74C8CC-994B-428C-A5B0-5FA06849D540}" type="slidenum">
              <a:rPr lang="en-US" smtClean="0"/>
              <a:pPr eaLnBrk="1" hangingPunct="1"/>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dirty="0" smtClean="0"/>
              <a:t>Physical Carrier Sense</a:t>
            </a:r>
          </a:p>
        </p:txBody>
      </p:sp>
      <p:sp>
        <p:nvSpPr>
          <p:cNvPr id="102403" name="Rectangle 3"/>
          <p:cNvSpPr>
            <a:spLocks noGrp="1" noChangeArrowheads="1"/>
          </p:cNvSpPr>
          <p:nvPr>
            <p:ph idx="1"/>
          </p:nvPr>
        </p:nvSpPr>
        <p:spPr/>
        <p:txBody>
          <a:bodyPr/>
          <a:lstStyle/>
          <a:p>
            <a:pPr eaLnBrk="1" hangingPunct="1"/>
            <a:r>
              <a:rPr lang="en-US" smtClean="0"/>
              <a:t>Physical carrier sense works by sensing the signal strength or using the RSSI – Received Signal Strength Indicator value to see if a station is currently transmitting</a:t>
            </a:r>
          </a:p>
        </p:txBody>
      </p:sp>
      <p:sp>
        <p:nvSpPr>
          <p:cNvPr id="1024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38C30B-780B-470D-A627-32D8F51000A6}" type="slidenum">
              <a:rPr lang="en-US" smtClean="0"/>
              <a:pPr eaLnBrk="1" hangingPunct="1"/>
              <a:t>99</a:t>
            </a:fld>
            <a:endParaRPr lang="en-US" smtClean="0"/>
          </a:p>
        </p:txBody>
      </p:sp>
      <p:sp>
        <p:nvSpPr>
          <p:cNvPr id="10240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2005-2014 Kenneth M. Chipps Ph.D. www.chipps.com</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27616</TotalTime>
  <Words>11300</Words>
  <Application>Microsoft Office PowerPoint</Application>
  <PresentationFormat>On-screen Show (4:3)</PresentationFormat>
  <Paragraphs>1781</Paragraphs>
  <Slides>257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257</vt:i4>
      </vt:variant>
    </vt:vector>
  </HeadingPairs>
  <TitlesOfParts>
    <vt:vector size="261" baseType="lpstr">
      <vt:lpstr>Arial</vt:lpstr>
      <vt:lpstr>Times New Roman</vt:lpstr>
      <vt:lpstr>Wingdings</vt:lpstr>
      <vt:lpstr>CCNA</vt:lpstr>
      <vt:lpstr>802.11 Basics</vt:lpstr>
      <vt:lpstr>IEEE 802.11 Standards</vt:lpstr>
      <vt:lpstr>IEEE 802.11 Standards</vt:lpstr>
      <vt:lpstr>Summary of 802.11 Standards</vt:lpstr>
      <vt:lpstr>Summary of 802.11 Standards</vt:lpstr>
      <vt:lpstr>Speed of 802.11 Methods</vt:lpstr>
      <vt:lpstr>Other Standards</vt:lpstr>
      <vt:lpstr>Other Standards</vt:lpstr>
      <vt:lpstr>IEEE 802.11 Standards</vt:lpstr>
      <vt:lpstr>IEEE 802.11 Standards</vt:lpstr>
      <vt:lpstr>IEEE 802.11-2007</vt:lpstr>
      <vt:lpstr>The Standards</vt:lpstr>
      <vt:lpstr>The Standards</vt:lpstr>
      <vt:lpstr>System Standards</vt:lpstr>
      <vt:lpstr>802.11</vt:lpstr>
      <vt:lpstr>802.11</vt:lpstr>
      <vt:lpstr>802.11b</vt:lpstr>
      <vt:lpstr>802.11b</vt:lpstr>
      <vt:lpstr>802.11b</vt:lpstr>
      <vt:lpstr>802.11b Details</vt:lpstr>
      <vt:lpstr>802.11b Channels</vt:lpstr>
      <vt:lpstr>802.11b Channels</vt:lpstr>
      <vt:lpstr>802.11b Channels</vt:lpstr>
      <vt:lpstr>802.11b Channels</vt:lpstr>
      <vt:lpstr>802.11b Channels</vt:lpstr>
      <vt:lpstr>802.11b Channel Ranges</vt:lpstr>
      <vt:lpstr>802.11b Channel Ranges</vt:lpstr>
      <vt:lpstr>802.11b Channel Overlap</vt:lpstr>
      <vt:lpstr>802.11b Data Rates</vt:lpstr>
      <vt:lpstr>802.11b Data Rates</vt:lpstr>
      <vt:lpstr>Creating an 802.11b Network</vt:lpstr>
      <vt:lpstr>Ad Hoc Networks</vt:lpstr>
      <vt:lpstr>Ad Hoc Networks</vt:lpstr>
      <vt:lpstr>Infrastructure Networks</vt:lpstr>
      <vt:lpstr>Infrastructure Networks</vt:lpstr>
      <vt:lpstr>Infrastructure Networks</vt:lpstr>
      <vt:lpstr>BSS or BSA</vt:lpstr>
      <vt:lpstr>BSS</vt:lpstr>
      <vt:lpstr>ESS or ESA</vt:lpstr>
      <vt:lpstr>ESS</vt:lpstr>
      <vt:lpstr>Infrastructure Network</vt:lpstr>
      <vt:lpstr>SSID</vt:lpstr>
      <vt:lpstr>SSID</vt:lpstr>
      <vt:lpstr>SSID</vt:lpstr>
      <vt:lpstr>How a Station Joins a WLAN</vt:lpstr>
      <vt:lpstr>Passive Scanning</vt:lpstr>
      <vt:lpstr>Passive Scanning</vt:lpstr>
      <vt:lpstr>Active Scanning</vt:lpstr>
      <vt:lpstr>Active Scanning</vt:lpstr>
      <vt:lpstr>Lab</vt:lpstr>
      <vt:lpstr>How a Station Connects</vt:lpstr>
      <vt:lpstr>How a Station Connects</vt:lpstr>
      <vt:lpstr>Authentication and Association</vt:lpstr>
      <vt:lpstr>Authentication</vt:lpstr>
      <vt:lpstr>Authentication</vt:lpstr>
      <vt:lpstr>Authentication</vt:lpstr>
      <vt:lpstr>Association</vt:lpstr>
      <vt:lpstr>Authentication and Association</vt:lpstr>
      <vt:lpstr>Unauthenticated Unassociated</vt:lpstr>
      <vt:lpstr>Authenticated Unassociated</vt:lpstr>
      <vt:lpstr>Authenticated Associated</vt:lpstr>
      <vt:lpstr>Authentication Methods</vt:lpstr>
      <vt:lpstr>Open System Authentication</vt:lpstr>
      <vt:lpstr>Shared Key Authentication</vt:lpstr>
      <vt:lpstr>Shared Key Authentication</vt:lpstr>
      <vt:lpstr>Transmission Stage</vt:lpstr>
      <vt:lpstr>802.11 to the OSI Model</vt:lpstr>
      <vt:lpstr>802.11 to the OSI Model</vt:lpstr>
      <vt:lpstr>802.11 Layers</vt:lpstr>
      <vt:lpstr>Physical Layer</vt:lpstr>
      <vt:lpstr>Physical Layer</vt:lpstr>
      <vt:lpstr>Physical Layer</vt:lpstr>
      <vt:lpstr>Physical Layer Methods</vt:lpstr>
      <vt:lpstr>Physical Layer Methods</vt:lpstr>
      <vt:lpstr>Types of Media Access Control</vt:lpstr>
      <vt:lpstr>Types of Media Access Control</vt:lpstr>
      <vt:lpstr>Types of Media Access Control</vt:lpstr>
      <vt:lpstr>CSMA/CA</vt:lpstr>
      <vt:lpstr>CSMA/CA</vt:lpstr>
      <vt:lpstr>CSMA/CA</vt:lpstr>
      <vt:lpstr>CSMA/CA</vt:lpstr>
      <vt:lpstr>CSMA/CA</vt:lpstr>
      <vt:lpstr>CSMA/CA</vt:lpstr>
      <vt:lpstr>CSMA/CA</vt:lpstr>
      <vt:lpstr>CSMA/CA</vt:lpstr>
      <vt:lpstr>RTS/CTS</vt:lpstr>
      <vt:lpstr>RTS/CTS</vt:lpstr>
      <vt:lpstr>RTS/CTS</vt:lpstr>
      <vt:lpstr>RTS/CTS</vt:lpstr>
      <vt:lpstr>RTS/CTS</vt:lpstr>
      <vt:lpstr>Interframe Spacing</vt:lpstr>
      <vt:lpstr>Interframe Spacing</vt:lpstr>
      <vt:lpstr>Interframe Spacing Values</vt:lpstr>
      <vt:lpstr>SIFS</vt:lpstr>
      <vt:lpstr>PIFS</vt:lpstr>
      <vt:lpstr>DIFS</vt:lpstr>
      <vt:lpstr>Carrier Sense Mechanisms</vt:lpstr>
      <vt:lpstr>Carrier Sense Mechanisms</vt:lpstr>
      <vt:lpstr>Physical Carrier Sense</vt:lpstr>
      <vt:lpstr>Virtual Carrier Sense</vt:lpstr>
      <vt:lpstr>Virtual Carrier Sense</vt:lpstr>
      <vt:lpstr>Slot Time</vt:lpstr>
      <vt:lpstr>Contention Window</vt:lpstr>
      <vt:lpstr>Clear Channel Assessment</vt:lpstr>
      <vt:lpstr>Fragmentation</vt:lpstr>
      <vt:lpstr>Fragmentation</vt:lpstr>
      <vt:lpstr>Fragmentation</vt:lpstr>
      <vt:lpstr>DCF Communication Process</vt:lpstr>
      <vt:lpstr>DCF Communication Process</vt:lpstr>
      <vt:lpstr>DCF Communication Process</vt:lpstr>
      <vt:lpstr>DCF Communication Process</vt:lpstr>
      <vt:lpstr>DCF Communication Process</vt:lpstr>
      <vt:lpstr>DCF Communication Process</vt:lpstr>
      <vt:lpstr>PCF</vt:lpstr>
      <vt:lpstr>PCF</vt:lpstr>
      <vt:lpstr>PCF</vt:lpstr>
      <vt:lpstr>PCF</vt:lpstr>
      <vt:lpstr>PCF</vt:lpstr>
      <vt:lpstr>PCF</vt:lpstr>
      <vt:lpstr>PCF</vt:lpstr>
      <vt:lpstr>PCF</vt:lpstr>
      <vt:lpstr>PCF</vt:lpstr>
      <vt:lpstr>Other 802.11b Issues</vt:lpstr>
      <vt:lpstr>Load on an Access Point</vt:lpstr>
      <vt:lpstr>Multiple 802.11b Access Points</vt:lpstr>
      <vt:lpstr>Multiple 802.11b Access Points</vt:lpstr>
      <vt:lpstr>Expand the Coverage Area</vt:lpstr>
      <vt:lpstr>Multiple 802.11b Access Points</vt:lpstr>
      <vt:lpstr>802.11b Power Management</vt:lpstr>
      <vt:lpstr>802.11b Power Management</vt:lpstr>
      <vt:lpstr>802.11b Power Management</vt:lpstr>
      <vt:lpstr>802.11g</vt:lpstr>
      <vt:lpstr>802.11g</vt:lpstr>
      <vt:lpstr>802.11g</vt:lpstr>
      <vt:lpstr>802.11g Details</vt:lpstr>
      <vt:lpstr>802.11g Details</vt:lpstr>
      <vt:lpstr>802.11g Details</vt:lpstr>
      <vt:lpstr>802.11g Details</vt:lpstr>
      <vt:lpstr>802.11g Data Rates</vt:lpstr>
      <vt:lpstr>802.11g Data Rates</vt:lpstr>
      <vt:lpstr>802.11a</vt:lpstr>
      <vt:lpstr>802.11a</vt:lpstr>
      <vt:lpstr>802.11a Details</vt:lpstr>
      <vt:lpstr>802.11a Details</vt:lpstr>
      <vt:lpstr>802.11a Details</vt:lpstr>
      <vt:lpstr>802.11a Range</vt:lpstr>
      <vt:lpstr>802.11a Data Rates</vt:lpstr>
      <vt:lpstr>802.11a Data Rates</vt:lpstr>
      <vt:lpstr>802.11a Sample Channels</vt:lpstr>
      <vt:lpstr>802.11a UNII Channels</vt:lpstr>
      <vt:lpstr>802.11a All Channels</vt:lpstr>
      <vt:lpstr>802.11a Channels</vt:lpstr>
      <vt:lpstr>802.11a Modulation</vt:lpstr>
      <vt:lpstr>Main 802.11 Standards</vt:lpstr>
      <vt:lpstr>802.11n</vt:lpstr>
      <vt:lpstr>Engineering Improvements</vt:lpstr>
      <vt:lpstr>Engineering Improvements</vt:lpstr>
      <vt:lpstr>Engineering Improvements</vt:lpstr>
      <vt:lpstr>Engineering Improvements</vt:lpstr>
      <vt:lpstr>Guard Intervals</vt:lpstr>
      <vt:lpstr>Guard Intervals</vt:lpstr>
      <vt:lpstr>Guard Intervals</vt:lpstr>
      <vt:lpstr>Channel Bonding</vt:lpstr>
      <vt:lpstr>Channel Bonding</vt:lpstr>
      <vt:lpstr>Channel Bonding</vt:lpstr>
      <vt:lpstr>MIMO</vt:lpstr>
      <vt:lpstr>MIMO</vt:lpstr>
      <vt:lpstr>MIMO</vt:lpstr>
      <vt:lpstr>MIMO</vt:lpstr>
      <vt:lpstr>MIMO</vt:lpstr>
      <vt:lpstr>Spatial Multiplexing</vt:lpstr>
      <vt:lpstr>Spatial Multiplexing</vt:lpstr>
      <vt:lpstr>Spatial Multiplexing</vt:lpstr>
      <vt:lpstr>Spatial Multiplexing</vt:lpstr>
      <vt:lpstr>Spatial Multiplexing</vt:lpstr>
      <vt:lpstr>Spatial Multiplexing</vt:lpstr>
      <vt:lpstr>Spatial Multiplexing</vt:lpstr>
      <vt:lpstr>Spatial Multiplexing</vt:lpstr>
      <vt:lpstr>Spatial Multiplexing</vt:lpstr>
      <vt:lpstr>Spatial Multiplexing</vt:lpstr>
      <vt:lpstr>Beam Forming</vt:lpstr>
      <vt:lpstr>802.11n Data Rates</vt:lpstr>
      <vt:lpstr>802.11n Data Rates</vt:lpstr>
      <vt:lpstr>802.11n Data Rate</vt:lpstr>
      <vt:lpstr>802.11n Data Rates</vt:lpstr>
      <vt:lpstr>802.11n Data Rates</vt:lpstr>
      <vt:lpstr>802.11n Data Rates</vt:lpstr>
      <vt:lpstr>Practical Data Rates</vt:lpstr>
      <vt:lpstr>Practical Data Rates</vt:lpstr>
      <vt:lpstr>802.11n Deployment</vt:lpstr>
      <vt:lpstr>802.11n Deployment</vt:lpstr>
      <vt:lpstr>802.11n Deployment</vt:lpstr>
      <vt:lpstr>802.11n Deployment</vt:lpstr>
      <vt:lpstr>802.11n Deployment</vt:lpstr>
      <vt:lpstr>802.11n Deployment</vt:lpstr>
      <vt:lpstr>802.11n Deployment</vt:lpstr>
      <vt:lpstr>802.11n Deployment</vt:lpstr>
      <vt:lpstr>802.11n Deployment</vt:lpstr>
      <vt:lpstr>802.11n Deployment</vt:lpstr>
      <vt:lpstr>802.11n Deployment</vt:lpstr>
      <vt:lpstr>802.11n Deployment</vt:lpstr>
      <vt:lpstr>802.11n Deployment</vt:lpstr>
      <vt:lpstr>802.11n Deployment</vt:lpstr>
      <vt:lpstr>802.11ac</vt:lpstr>
      <vt:lpstr>802.11.ac</vt:lpstr>
      <vt:lpstr>802.11ac</vt:lpstr>
      <vt:lpstr>802.11ac</vt:lpstr>
      <vt:lpstr>802.11ac</vt:lpstr>
      <vt:lpstr>802.11ac</vt:lpstr>
      <vt:lpstr>802.11ac</vt:lpstr>
      <vt:lpstr>802.11ac</vt:lpstr>
      <vt:lpstr>802.11ac</vt:lpstr>
      <vt:lpstr>802.11ac</vt:lpstr>
      <vt:lpstr>802.11ac</vt:lpstr>
      <vt:lpstr>802.11ac</vt:lpstr>
      <vt:lpstr>802.11ac</vt:lpstr>
      <vt:lpstr>802.11ac</vt:lpstr>
      <vt:lpstr>802.11ac</vt:lpstr>
      <vt:lpstr>802.11ad</vt:lpstr>
      <vt:lpstr>802.11ad</vt:lpstr>
      <vt:lpstr>802.11ad</vt:lpstr>
      <vt:lpstr>802.11ad</vt:lpstr>
      <vt:lpstr>802.11ad</vt:lpstr>
      <vt:lpstr>802.11ad</vt:lpstr>
      <vt:lpstr>802.11ad</vt:lpstr>
      <vt:lpstr>802.11ad</vt:lpstr>
      <vt:lpstr>802.11ad</vt:lpstr>
      <vt:lpstr>Supplemental Standards</vt:lpstr>
      <vt:lpstr>802.11c</vt:lpstr>
      <vt:lpstr>802.11d</vt:lpstr>
      <vt:lpstr>802.11d</vt:lpstr>
      <vt:lpstr>802.11d</vt:lpstr>
      <vt:lpstr>802.11d</vt:lpstr>
      <vt:lpstr>802.11d</vt:lpstr>
      <vt:lpstr>802.11d</vt:lpstr>
      <vt:lpstr>802.11e</vt:lpstr>
      <vt:lpstr>802.11e</vt:lpstr>
      <vt:lpstr>802.11e</vt:lpstr>
      <vt:lpstr>802.11f</vt:lpstr>
      <vt:lpstr>802.11f</vt:lpstr>
      <vt:lpstr>802.11h</vt:lpstr>
      <vt:lpstr>802.11h</vt:lpstr>
      <vt:lpstr>802.11h</vt:lpstr>
      <vt:lpstr>802.11i</vt:lpstr>
      <vt:lpstr>802.11i</vt:lpstr>
      <vt:lpstr>802.11j</vt:lpstr>
      <vt:lpstr>802.11k</vt:lpstr>
      <vt:lpstr>802.11m</vt:lpstr>
      <vt:lpstr>802.11r</vt:lpstr>
      <vt:lpstr>802.11r</vt:lpstr>
      <vt:lpstr>802.11v</vt:lpstr>
      <vt:lpstr>802.11v</vt:lpstr>
      <vt:lpstr>802.11v</vt:lpstr>
      <vt:lpstr>802.11y</vt:lpstr>
      <vt:lpstr>Standards Under Study</vt:lpstr>
      <vt:lpstr>Standards Under Study</vt:lpstr>
      <vt:lpstr>Standards Not Active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Basics</dc:title>
  <dc:creator>Kenneth M. Chipps Ph.D.</dc:creator>
  <cp:lastModifiedBy>Microsoft account</cp:lastModifiedBy>
  <cp:revision>692</cp:revision>
  <dcterms:created xsi:type="dcterms:W3CDTF">2000-09-27T16:26:34Z</dcterms:created>
  <dcterms:modified xsi:type="dcterms:W3CDTF">2014-01-14T05:17:56Z</dcterms:modified>
</cp:coreProperties>
</file>