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75" r:id="rId4"/>
    <p:sldId id="282" r:id="rId5"/>
    <p:sldId id="281" r:id="rId6"/>
    <p:sldId id="296" r:id="rId7"/>
    <p:sldId id="297" r:id="rId8"/>
    <p:sldId id="260" r:id="rId9"/>
    <p:sldId id="290" r:id="rId10"/>
    <p:sldId id="292" r:id="rId11"/>
    <p:sldId id="259" r:id="rId12"/>
    <p:sldId id="293" r:id="rId13"/>
    <p:sldId id="268" r:id="rId14"/>
    <p:sldId id="288" r:id="rId15"/>
    <p:sldId id="289" r:id="rId16"/>
    <p:sldId id="269" r:id="rId17"/>
    <p:sldId id="270" r:id="rId18"/>
    <p:sldId id="294" r:id="rId19"/>
    <p:sldId id="285" r:id="rId20"/>
    <p:sldId id="286" r:id="rId21"/>
    <p:sldId id="287" r:id="rId22"/>
    <p:sldId id="271" r:id="rId23"/>
    <p:sldId id="280" r:id="rId24"/>
    <p:sldId id="295" r:id="rId25"/>
    <p:sldId id="264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78" autoAdjust="0"/>
    <p:restoredTop sz="86432" autoAdjust="0"/>
  </p:normalViewPr>
  <p:slideViewPr>
    <p:cSldViewPr>
      <p:cViewPr varScale="1">
        <p:scale>
          <a:sx n="58" d="100"/>
          <a:sy n="58" d="100"/>
        </p:scale>
        <p:origin x="-2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E56D1A2-504F-4FD5-92D0-4B7C6C14F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97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2383310-C8D9-402B-9BD9-F883D07F6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74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D90457E-7F8E-44BD-A53E-B24A879E3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50307-02DD-4314-92BB-8990F3E17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78245-2AE4-46C6-9AD0-DDCC19E6D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26CBE-89C5-4543-9DA3-000FB451B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132F1-1859-4106-9C6D-029ED0F22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7C2BC-78C2-4F70-BE75-8BBBB3FC0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DCE53-31B8-457F-8E69-43B3A2D1E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83AC7-7F70-4E7C-B0F0-DC4FE2B5C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4021-1115-4827-9A6B-2A84E126C2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2B650-AF25-4B0A-A29B-4D3B34BA9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60E4E-F621-45C9-8768-DC045DFA73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E40E9-1E1C-4DCA-8F1E-AFEB2B5DC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7A546-3039-4F45-97AD-0E7012F976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33B78-1B40-4B58-9F56-14B0EAE94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BB5CCF9-2452-45F6-AD33-AE951DD88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X.25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2011.06.05</a:t>
            </a:r>
            <a:endParaRPr lang="en-US" sz="2400" dirty="0" smtClean="0"/>
          </a:p>
          <a:p>
            <a:r>
              <a:rPr lang="en-US" sz="2400" dirty="0" smtClean="0"/>
              <a:t>1.6.0</a:t>
            </a:r>
            <a:endParaRPr lang="en-US" sz="2400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962400" cy="476250"/>
          </a:xfrm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086CCF-2C50-4D2E-9D25-DD0EE9CB7AB3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Usage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 smtClean="0"/>
              <a:t>A cell phone system in India, where the gathering of billing data is X.25-based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Many legacy systems are used by such large institutions as banks and phone companies</a:t>
            </a:r>
          </a:p>
        </p:txBody>
      </p:sp>
      <p:sp>
        <p:nvSpPr>
          <p:cNvPr id="1024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D3F460-7D07-480D-AAD4-6F193BBC4C25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X.25 is a packet switched network</a:t>
            </a:r>
          </a:p>
          <a:p>
            <a:pPr>
              <a:lnSpc>
                <a:spcPct val="90000"/>
              </a:lnSpc>
            </a:pPr>
            <a:r>
              <a:rPr lang="en-US" smtClean="0"/>
              <a:t>To switch the packets from one place to another X.25 uses three devices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DTE - Data Terminal Equipment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These are the things that communicate across the network, such as terminals and PCs at the customer site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DCE - Data Circuit Terminating Equipment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These are the devices that create the X.25 network, such as modems and packet switches at the carrier’s site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3AC75B-2345-429D-9849-D9FF9D0265CF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 smtClean="0"/>
              <a:t>PSE - Packet Switching Exchange Equipment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These are the packet switches in the X.25 network</a:t>
            </a:r>
          </a:p>
          <a:p>
            <a:pPr>
              <a:lnSpc>
                <a:spcPct val="90000"/>
              </a:lnSpc>
            </a:pPr>
            <a:r>
              <a:rPr lang="en-US" smtClean="0"/>
              <a:t>It all works like this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CA4C1F-0D5D-47BB-B39C-1E998B69DFE2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DTEs generate the data to be sent</a:t>
            </a:r>
          </a:p>
          <a:p>
            <a:r>
              <a:rPr lang="en-US" smtClean="0"/>
              <a:t>The DCEs prepare the data</a:t>
            </a:r>
          </a:p>
          <a:p>
            <a:r>
              <a:rPr lang="en-US" smtClean="0"/>
              <a:t>The PSEs operate inside the carriers network to carry the data from end to end</a:t>
            </a:r>
          </a:p>
          <a:p>
            <a:r>
              <a:rPr lang="en-US" smtClean="0"/>
              <a:t>Either as a separate box or as software inside the DTE a PAD – Packet Assembler/Dissembler is used to format the data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DACF87-D15E-4436-9809-AE6E96FD85F7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graphicFrame>
        <p:nvGraphicFramePr>
          <p:cNvPr id="219139" name="Group 3"/>
          <p:cNvGraphicFramePr>
            <a:graphicFrameLocks noGrp="1"/>
          </p:cNvGraphicFramePr>
          <p:nvPr>
            <p:ph type="tbl" idx="1"/>
          </p:nvPr>
        </p:nvGraphicFramePr>
        <p:xfrm>
          <a:off x="1006475" y="2828925"/>
          <a:ext cx="6994525" cy="1136142"/>
        </p:xfrm>
        <a:graphic>
          <a:graphicData uri="http://schemas.openxmlformats.org/drawingml/2006/table">
            <a:tbl>
              <a:tblPr/>
              <a:tblGrid>
                <a:gridCol w="777875"/>
                <a:gridCol w="776288"/>
                <a:gridCol w="960437"/>
                <a:gridCol w="593725"/>
                <a:gridCol w="625475"/>
                <a:gridCol w="762000"/>
                <a:gridCol w="944563"/>
                <a:gridCol w="777875"/>
                <a:gridCol w="776287"/>
              </a:tblGrid>
              <a:tr h="762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Local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Office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Edge of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Carrier’s Network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Carrier’s Network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Edge of Carrier’s Network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Remote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Office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143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3A0068-16AF-461E-A020-E9819EE814F2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pic>
        <p:nvPicPr>
          <p:cNvPr id="15363" name="Picture 3" descr="X25Networ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38200" y="1600200"/>
            <a:ext cx="7239000" cy="3162300"/>
          </a:xfrm>
          <a:noFill/>
        </p:spPr>
      </p:pic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2FDF71-9131-4F28-8137-952BEECA9A0F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X.25 assumes the underlying circuit is very unreliable</a:t>
            </a:r>
          </a:p>
          <a:p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An X.25 session starts when a DTE device contacts another DTE device to request a conversation</a:t>
            </a:r>
          </a:p>
          <a:p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The session requires creation of a virtual circuit</a:t>
            </a:r>
          </a:p>
          <a:p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If the request is accepted, the two systems begin full duplex transfer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1FD3B0-4972-4462-A697-70FC89727DA2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Operation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Data is sent serially from the DTE to the PAD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The PAD breaks the data into smaller pieces and adds the transmission overhead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The PAD then sends the packet to the first PSE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The PSE checks the CRC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If the CRC is ok, the PSE sends an acknowledgement back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381750"/>
            <a:ext cx="3657600" cy="476250"/>
          </a:xfrm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2B8968-9F70-4B84-925D-D22D66EDB849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Then the PSE sends the packet to the next PSE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The first PSE holds the packet until the next PSE acknowledges receiving the packet</a:t>
            </a:r>
          </a:p>
          <a:p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Finally, the receiving station receives the packet</a:t>
            </a:r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2F1F22-686D-4B32-8EEC-A3ABF2A04EF0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 move the packets through the network, X.25 defines protocols at all three bottom layers of the OSI model</a:t>
            </a:r>
          </a:p>
          <a:p>
            <a:r>
              <a:rPr lang="en-US" smtClean="0"/>
              <a:t>At the network layer</a:t>
            </a:r>
          </a:p>
          <a:p>
            <a:pPr lvl="1"/>
            <a:r>
              <a:rPr lang="en-US" smtClean="0"/>
              <a:t>PLP – Packet Layer Protocol</a:t>
            </a:r>
          </a:p>
          <a:p>
            <a:r>
              <a:rPr lang="en-US" smtClean="0"/>
              <a:t>At the data link layer</a:t>
            </a:r>
          </a:p>
          <a:p>
            <a:pPr lvl="1"/>
            <a:r>
              <a:rPr lang="en-US" smtClean="0"/>
              <a:t>LAPB – Link Access Procedure, Balanced</a:t>
            </a:r>
          </a:p>
          <a:p>
            <a:r>
              <a:rPr lang="en-US" smtClean="0"/>
              <a:t>At the physical layer</a:t>
            </a:r>
          </a:p>
          <a:p>
            <a:pPr lvl="1"/>
            <a:r>
              <a:rPr lang="en-US" smtClean="0"/>
              <a:t>X.21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A84C80-860B-4B0C-8255-AB9A43992F15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</a:t>
            </a:r>
          </a:p>
          <a:p>
            <a:pPr lvl="1"/>
            <a:r>
              <a:rPr lang="en-US" smtClean="0"/>
              <a:t>What X.25 is</a:t>
            </a:r>
          </a:p>
          <a:p>
            <a:pPr lvl="1"/>
            <a:r>
              <a:rPr lang="en-US" smtClean="0"/>
              <a:t>Where X.25 is used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A2CBB4-AB51-4D70-959C-F16A1B42175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PLP protocol at the network layer manages the packet exchanges between the DTE devices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It does this in five phases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Call setup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Data transfer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Idle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Call clearing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Restarting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7AE445-E9FC-4487-AC21-E8480EA7B263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LAPB at the data link layer manages packet framing and communication between DTE and DCE devices</a:t>
            </a:r>
          </a:p>
          <a:p>
            <a:r>
              <a:rPr lang="en-US" smtClean="0"/>
              <a:t>At the physical layer X.21 defines the physical medium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2FD1E3-B4BE-4CB6-B338-50426CB7CF61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Problems with X.25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648200"/>
          </a:xfrm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Note the large amount of processing and the holds at each step</a:t>
            </a:r>
          </a:p>
          <a:p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This is a slow process, but very reliable</a:t>
            </a:r>
          </a:p>
          <a:p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The sequence of events is designed for a network that is prone to errors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BEC7A8-AB36-4261-AB0A-4CF8157E19B1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Carrier’s Network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Also keep in mind that the exact network that the carrier uses may or may not work as just described</a:t>
            </a:r>
          </a:p>
          <a:p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The carrier is free to transmit data as it wishes, as long as it accepts and delivers data defined by X.25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350011-FF63-410B-8CA2-F22D8D5B5D31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Carrier’s Network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cs typeface="Times New Roman" pitchFamily="18" charset="0"/>
              </a:rPr>
              <a:t>X.25 as currently defined is only concerned with the portion of the route from the customer’s equipment to the carrier’s network, not what goes on inside the carrier’s network itself</a:t>
            </a:r>
            <a:endParaRPr lang="en-US" smtClean="0"/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87667D-2258-47CC-9867-C8F03AD954F6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theoretical </a:t>
            </a:r>
            <a:r>
              <a:rPr lang="en-US" dirty="0" smtClean="0"/>
              <a:t>speed range is 2.4 Kbps to 2 Mbps</a:t>
            </a:r>
          </a:p>
          <a:p>
            <a:r>
              <a:rPr lang="en-US" dirty="0" smtClean="0"/>
              <a:t>200 Kbps is about the practical maximum</a:t>
            </a:r>
            <a:endParaRPr lang="en-US" dirty="0" smtClean="0"/>
          </a:p>
          <a:p>
            <a:r>
              <a:rPr lang="en-US" dirty="0" smtClean="0"/>
              <a:t>Common speeds are 9.6 Kbps and 64 Kbps</a:t>
            </a:r>
          </a:p>
          <a:p>
            <a:r>
              <a:rPr lang="en-US" dirty="0" smtClean="0"/>
              <a:t>There </a:t>
            </a:r>
            <a:r>
              <a:rPr lang="en-US" dirty="0" smtClean="0"/>
              <a:t>are not many high speed X.25 circuits</a:t>
            </a: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873219-B9D1-4F50-8E2D-27175F5E058C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</a:p>
        </p:txBody>
      </p:sp>
      <p:graphicFrame>
        <p:nvGraphicFramePr>
          <p:cNvPr id="194563" name="Group 3"/>
          <p:cNvGraphicFramePr>
            <a:graphicFrameLocks noGrp="1"/>
          </p:cNvGraphicFramePr>
          <p:nvPr>
            <p:ph type="tbl" idx="1"/>
          </p:nvPr>
        </p:nvGraphicFramePr>
        <p:xfrm>
          <a:off x="2209800" y="1447800"/>
          <a:ext cx="4800600" cy="2670048"/>
        </p:xfrm>
        <a:graphic>
          <a:graphicData uri="http://schemas.openxmlformats.org/drawingml/2006/table">
            <a:tbl>
              <a:tblPr/>
              <a:tblGrid>
                <a:gridCol w="2133600"/>
                <a:gridCol w="2667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Network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51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0DA8EA-E070-42A0-8F6D-4F7C768D97F5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X.25 is from the old days</a:t>
            </a:r>
          </a:p>
          <a:p>
            <a:r>
              <a:rPr lang="en-US" smtClean="0"/>
              <a:t>It was designed to handle all bottom three layers of the OSI model</a:t>
            </a:r>
          </a:p>
          <a:p>
            <a:r>
              <a:rPr lang="en-US" smtClean="0"/>
              <a:t>It does not need any other protocols to work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D89F03-774E-44AE-B0EB-6B0AFD351168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X.25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X.25 is a set of protocols defined by the ITU – International Telecommunications Union</a:t>
            </a:r>
          </a:p>
          <a:p>
            <a:r>
              <a:rPr lang="en-US" dirty="0" smtClean="0"/>
              <a:t>It is widely used for low speed circuits because it is available world wide</a:t>
            </a:r>
          </a:p>
          <a:p>
            <a:r>
              <a:rPr lang="en-US" dirty="0" smtClean="0"/>
              <a:t>In many cases it is the only reliable network service </a:t>
            </a:r>
            <a:r>
              <a:rPr lang="en-US" dirty="0" smtClean="0"/>
              <a:t>available</a:t>
            </a:r>
          </a:p>
          <a:p>
            <a:r>
              <a:rPr lang="en-US" dirty="0" smtClean="0"/>
              <a:t>In the US it in generally</a:t>
            </a:r>
            <a:r>
              <a:rPr lang="en-US" baseline="0" dirty="0" smtClean="0"/>
              <a:t> no longer offered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320D4C-2D0F-45C4-BF38-5136E92F5CC4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X.25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the only document</a:t>
            </a:r>
            <a:r>
              <a:rPr lang="en-US" baseline="0" dirty="0" smtClean="0"/>
              <a:t> on the AT&amp;T web site says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EDCE53-31B8-457F-8E69-43B3A2D1E95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28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X.25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EDCE53-31B8-457F-8E69-43B3A2D1E95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43" t="29746" r="10938" b="17129"/>
          <a:stretch/>
        </p:blipFill>
        <p:spPr bwMode="auto">
          <a:xfrm>
            <a:off x="457200" y="1600200"/>
            <a:ext cx="8225828" cy="4158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5883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Usage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X.25 is commonly used for small size transactions such as</a:t>
            </a:r>
          </a:p>
          <a:p>
            <a:pPr lvl="1"/>
            <a:r>
              <a:rPr lang="en-US" dirty="0" smtClean="0">
                <a:cs typeface="Arial" charset="0"/>
              </a:rPr>
              <a:t>Airline reservation systems</a:t>
            </a:r>
          </a:p>
          <a:p>
            <a:pPr lvl="1"/>
            <a:r>
              <a:rPr lang="en-US" dirty="0" smtClean="0">
                <a:cs typeface="Arial" charset="0"/>
              </a:rPr>
              <a:t>Credit card authorizations</a:t>
            </a:r>
          </a:p>
          <a:p>
            <a:pPr lvl="1"/>
            <a:r>
              <a:rPr lang="en-US" dirty="0" smtClean="0">
                <a:cs typeface="Arial" charset="0"/>
              </a:rPr>
              <a:t>ATMs</a:t>
            </a:r>
          </a:p>
          <a:p>
            <a:pPr lvl="1"/>
            <a:r>
              <a:rPr lang="en-US" dirty="0" smtClean="0">
                <a:cs typeface="Arial" charset="0"/>
              </a:rPr>
              <a:t>POS terminals</a:t>
            </a:r>
          </a:p>
          <a:p>
            <a:pPr lvl="1"/>
            <a:r>
              <a:rPr lang="en-US" dirty="0" smtClean="0">
                <a:cs typeface="Arial" charset="0"/>
              </a:rPr>
              <a:t>Short messaging services and text </a:t>
            </a:r>
            <a:r>
              <a:rPr lang="en-US" dirty="0" smtClean="0">
                <a:cs typeface="Arial" charset="0"/>
              </a:rPr>
              <a:t>messages</a:t>
            </a:r>
          </a:p>
          <a:p>
            <a:pPr lvl="0"/>
            <a:r>
              <a:rPr lang="en-US" dirty="0" smtClean="0">
                <a:cs typeface="Arial" charset="0"/>
              </a:rPr>
              <a:t>This is because the</a:t>
            </a:r>
            <a:r>
              <a:rPr lang="en-US" baseline="0" dirty="0" smtClean="0">
                <a:cs typeface="Arial" charset="0"/>
              </a:rPr>
              <a:t> maximum speed is about 200 kbps</a:t>
            </a:r>
            <a:endParaRPr lang="en-US" dirty="0" smtClean="0">
              <a:cs typeface="Arial" charset="0"/>
            </a:endParaRP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C18A58-6892-458B-91D8-8FC3A1F9F7FA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Usage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It has been estimated by </a:t>
            </a:r>
            <a:r>
              <a:rPr lang="en-US" dirty="0" err="1" smtClean="0"/>
              <a:t>Sangoma</a:t>
            </a:r>
            <a:r>
              <a:rPr lang="en-US" dirty="0" smtClean="0"/>
              <a:t> technologies, who still makes X.25 equipment that there is $10 billion invested worldwide in X.25 hardware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Some examples of networks using X.25 are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lottery system Spain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 err="1" smtClean="0"/>
              <a:t>SITA</a:t>
            </a:r>
            <a:r>
              <a:rPr lang="en-US" dirty="0" smtClean="0"/>
              <a:t> system, used to communicate information among carriers and between the carriers, airlines, and other institutions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12C7A3-2885-4F17-962E-70A7CCDA23BC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1088</TotalTime>
  <Words>1040</Words>
  <Application>Microsoft Office PowerPoint</Application>
  <PresentationFormat>On-screen Show (4:3)</PresentationFormat>
  <Paragraphs>175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CCNA</vt:lpstr>
      <vt:lpstr>X.25</vt:lpstr>
      <vt:lpstr>Objectives of This Section</vt:lpstr>
      <vt:lpstr>Context</vt:lpstr>
      <vt:lpstr>Layers</vt:lpstr>
      <vt:lpstr>What is X.25</vt:lpstr>
      <vt:lpstr>What is X.25</vt:lpstr>
      <vt:lpstr>What is X.25</vt:lpstr>
      <vt:lpstr>Current Usage</vt:lpstr>
      <vt:lpstr>Current Usage</vt:lpstr>
      <vt:lpstr>Current Usage</vt:lpstr>
      <vt:lpstr>Operation</vt:lpstr>
      <vt:lpstr>Operation</vt:lpstr>
      <vt:lpstr>Operation</vt:lpstr>
      <vt:lpstr>Operation</vt:lpstr>
      <vt:lpstr>Operation</vt:lpstr>
      <vt:lpstr>Operation</vt:lpstr>
      <vt:lpstr>Operation</vt:lpstr>
      <vt:lpstr>Operation</vt:lpstr>
      <vt:lpstr>Operation</vt:lpstr>
      <vt:lpstr>Operation</vt:lpstr>
      <vt:lpstr>Operation</vt:lpstr>
      <vt:lpstr>Problems with X.25</vt:lpstr>
      <vt:lpstr>Carrier’s Network</vt:lpstr>
      <vt:lpstr>Carrier’s Network</vt:lpstr>
      <vt:lpstr>Speeds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X.25</dc:title>
  <dc:creator>Kenneth M. Chipps Ph.D.</dc:creator>
  <cp:lastModifiedBy>Kenneth M. Chipps Ph.D.</cp:lastModifiedBy>
  <cp:revision>131</cp:revision>
  <dcterms:created xsi:type="dcterms:W3CDTF">2000-09-27T16:26:34Z</dcterms:created>
  <dcterms:modified xsi:type="dcterms:W3CDTF">2011-06-05T23:32:07Z</dcterms:modified>
</cp:coreProperties>
</file>