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handoutMasterIdLst>
    <p:handoutMasterId r:id="rId36"/>
  </p:handoutMasterIdLst>
  <p:sldIdLst>
    <p:sldId id="256" r:id="rId2"/>
    <p:sldId id="312" r:id="rId3"/>
    <p:sldId id="332" r:id="rId4"/>
    <p:sldId id="333" r:id="rId5"/>
    <p:sldId id="315" r:id="rId6"/>
    <p:sldId id="316" r:id="rId7"/>
    <p:sldId id="317" r:id="rId8"/>
    <p:sldId id="334"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5" r:id="rId24"/>
    <p:sldId id="336" r:id="rId25"/>
    <p:sldId id="338" r:id="rId26"/>
    <p:sldId id="339" r:id="rId27"/>
    <p:sldId id="340" r:id="rId28"/>
    <p:sldId id="341" r:id="rId29"/>
    <p:sldId id="342" r:id="rId30"/>
    <p:sldId id="343" r:id="rId31"/>
    <p:sldId id="344" r:id="rId32"/>
    <p:sldId id="345" r:id="rId33"/>
    <p:sldId id="346"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32"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0" y="139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5AC80D6-4B38-40EB-9051-34DB02C8AFED}" type="slidenum">
              <a:rPr lang="en-US"/>
              <a:pPr>
                <a:defRPr/>
              </a:pPr>
              <a:t>‹#›</a:t>
            </a:fld>
            <a:endParaRPr lang="en-US" dirty="0"/>
          </a:p>
        </p:txBody>
      </p:sp>
    </p:spTree>
    <p:extLst>
      <p:ext uri="{BB962C8B-B14F-4D97-AF65-F5344CB8AC3E}">
        <p14:creationId xmlns:p14="http://schemas.microsoft.com/office/powerpoint/2010/main" val="308236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C5848EF-FC03-4B00-A900-630B1B24F5D7}" type="slidenum">
              <a:rPr lang="en-US"/>
              <a:pPr>
                <a:defRPr/>
              </a:pPr>
              <a:t>‹#›</a:t>
            </a:fld>
            <a:endParaRPr lang="en-US" dirty="0"/>
          </a:p>
        </p:txBody>
      </p:sp>
    </p:spTree>
    <p:extLst>
      <p:ext uri="{BB962C8B-B14F-4D97-AF65-F5344CB8AC3E}">
        <p14:creationId xmlns:p14="http://schemas.microsoft.com/office/powerpoint/2010/main" val="536405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Arial" pitchFamily="34" charset="0"/>
                <a:cs typeface="Arial" pitchFamily="34" charset="0"/>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5BE23E63-2EC5-410F-BE23-47850B42C1E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D37B6D-EFB7-46F1-8B0B-5291C56126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38C06E-7EBE-4FF9-8F31-FBFEE2CE218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5A36794-2C21-4C7A-A65D-692A006165A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460389-52A3-4A48-8C5A-28B1B6327BC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AE4D7F-92C4-4E78-BFD3-8A8360E2299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CE8EFC-181D-4176-846C-2A19D0928E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534E3A-6FB6-4D05-B8BD-F4C6AD9A7BC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9C0767-FAAB-44FD-9F05-1CF06AECCE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9CF595D-C0E6-44DD-B02A-73797720EA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53523B0-BC66-4971-9F1C-0CAC1FABBE4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2DA1B4E-4EAE-46FD-9807-66398EA909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99D0448-A295-487A-8625-A764E86859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C6CBB81-F69E-42BE-9E1D-BDF4652681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pitchFamily="34" charset="0"/>
                <a:cs typeface="Arial" pitchFamily="34" charset="0"/>
              </a:defRPr>
            </a:lvl1pPr>
          </a:lstStyle>
          <a:p>
            <a:pPr>
              <a:defRPr/>
            </a:pPr>
            <a:r>
              <a:rPr lang="en-US" dirty="0" smtClean="0"/>
              <a:t>Copyright 2012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C4B0BF5-FC35-4096-82C8-996DC9DE53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hipps.com/4/Gottlieb.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dirty="0" smtClean="0"/>
              <a:t>Which</a:t>
            </a:r>
            <a:r>
              <a:rPr lang="en-US" baseline="0" dirty="0" smtClean="0"/>
              <a:t> Method Should I Select To Connect Point A to Point B</a:t>
            </a:r>
            <a:endParaRPr lang="en-US" dirty="0" smtClean="0"/>
          </a:p>
        </p:txBody>
      </p:sp>
      <p:sp>
        <p:nvSpPr>
          <p:cNvPr id="3075" name="Rectangle 3"/>
          <p:cNvSpPr>
            <a:spLocks noGrp="1" noChangeArrowheads="1"/>
          </p:cNvSpPr>
          <p:nvPr>
            <p:ph type="subTitle" idx="1"/>
          </p:nvPr>
        </p:nvSpPr>
        <p:spPr/>
        <p:txBody>
          <a:bodyPr/>
          <a:lstStyle/>
          <a:p>
            <a:r>
              <a:rPr lang="en-US" sz="2400" dirty="0" smtClean="0"/>
              <a:t>Last Update 2012.04.20</a:t>
            </a:r>
          </a:p>
          <a:p>
            <a:r>
              <a:rPr lang="en-US" sz="2400" dirty="0" smtClean="0"/>
              <a:t>1.0.0</a:t>
            </a:r>
          </a:p>
        </p:txBody>
      </p:sp>
      <p:sp>
        <p:nvSpPr>
          <p:cNvPr id="3076" name="Footer Placeholder 4"/>
          <p:cNvSpPr>
            <a:spLocks noGrp="1"/>
          </p:cNvSpPr>
          <p:nvPr>
            <p:ph type="ftr" sz="quarter" idx="11"/>
          </p:nvPr>
        </p:nvSpPr>
        <p:spPr>
          <a:noFill/>
        </p:spPr>
        <p:txBody>
          <a:bodyPr/>
          <a:lstStyle/>
          <a:p>
            <a:r>
              <a:rPr lang="en-US" dirty="0" smtClean="0"/>
              <a:t>Copyright 2012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C23A0159-4A7B-4DC8-8951-13FC8876893C}" type="slidenum">
              <a:rPr lang="en-US"/>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0243" name="Slide Number Placeholder 5"/>
          <p:cNvSpPr>
            <a:spLocks noGrp="1"/>
          </p:cNvSpPr>
          <p:nvPr>
            <p:ph type="sldNum" sz="quarter" idx="12"/>
          </p:nvPr>
        </p:nvSpPr>
        <p:spPr>
          <a:noFill/>
        </p:spPr>
        <p:txBody>
          <a:bodyPr/>
          <a:lstStyle/>
          <a:p>
            <a:fld id="{F45692ED-355F-44F2-AD34-7D636D172B9F}" type="slidenum">
              <a:rPr lang="en-US" smtClean="0"/>
              <a:pPr/>
              <a:t>10</a:t>
            </a:fld>
            <a:endParaRPr lang="en-US" dirty="0" smtClean="0"/>
          </a:p>
        </p:txBody>
      </p:sp>
      <p:sp>
        <p:nvSpPr>
          <p:cNvPr id="10244" name="Rectangle 2"/>
          <p:cNvSpPr>
            <a:spLocks noGrp="1" noChangeArrowheads="1"/>
          </p:cNvSpPr>
          <p:nvPr>
            <p:ph type="title"/>
          </p:nvPr>
        </p:nvSpPr>
        <p:spPr/>
        <p:txBody>
          <a:bodyPr/>
          <a:lstStyle/>
          <a:p>
            <a:pPr eaLnBrk="1" hangingPunct="1"/>
            <a:r>
              <a:rPr lang="en-US" dirty="0" smtClean="0"/>
              <a:t>The Path of the WAN</a:t>
            </a:r>
          </a:p>
        </p:txBody>
      </p:sp>
      <p:pic>
        <p:nvPicPr>
          <p:cNvPr id="10245" name="Picture 3" descr="018_15"/>
          <p:cNvPicPr>
            <a:picLocks noChangeAspect="1" noChangeArrowheads="1"/>
          </p:cNvPicPr>
          <p:nvPr/>
        </p:nvPicPr>
        <p:blipFill>
          <a:blip r:embed="rId2" cstate="print"/>
          <a:srcRect/>
          <a:stretch>
            <a:fillRect/>
          </a:stretch>
        </p:blipFill>
        <p:spPr bwMode="auto">
          <a:xfrm>
            <a:off x="1066800" y="1473200"/>
            <a:ext cx="6934200" cy="4622800"/>
          </a:xfrm>
          <a:prstGeom prst="rect">
            <a:avLst/>
          </a:prstGeom>
          <a:noFill/>
          <a:ln w="9525">
            <a:noFill/>
            <a:miter lim="800000"/>
            <a:headEnd/>
            <a:tailEnd/>
          </a:ln>
        </p:spPr>
      </p:pic>
      <p:sp>
        <p:nvSpPr>
          <p:cNvPr id="10246" name="Text Box 4"/>
          <p:cNvSpPr txBox="1">
            <a:spLocks noChangeArrowheads="1"/>
          </p:cNvSpPr>
          <p:nvPr/>
        </p:nvSpPr>
        <p:spPr bwMode="auto">
          <a:xfrm>
            <a:off x="4800600" y="3962400"/>
            <a:ext cx="1828800" cy="191770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copper wires leave the house and cross the yard</a:t>
            </a:r>
          </a:p>
        </p:txBody>
      </p:sp>
      <p:sp>
        <p:nvSpPr>
          <p:cNvPr id="10247" name="Line 5"/>
          <p:cNvSpPr>
            <a:spLocks noChangeShapeType="1"/>
          </p:cNvSpPr>
          <p:nvPr/>
        </p:nvSpPr>
        <p:spPr bwMode="auto">
          <a:xfrm flipH="1">
            <a:off x="3429000" y="4876800"/>
            <a:ext cx="1143000" cy="76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2546467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1267" name="Slide Number Placeholder 5"/>
          <p:cNvSpPr>
            <a:spLocks noGrp="1"/>
          </p:cNvSpPr>
          <p:nvPr>
            <p:ph type="sldNum" sz="quarter" idx="12"/>
          </p:nvPr>
        </p:nvSpPr>
        <p:spPr>
          <a:noFill/>
        </p:spPr>
        <p:txBody>
          <a:bodyPr/>
          <a:lstStyle/>
          <a:p>
            <a:fld id="{0B894979-32B5-451B-8FD6-8114BF4E49D4}" type="slidenum">
              <a:rPr lang="en-US" smtClean="0"/>
              <a:pPr/>
              <a:t>11</a:t>
            </a:fld>
            <a:endParaRPr lang="en-US" dirty="0" smtClean="0"/>
          </a:p>
        </p:txBody>
      </p:sp>
      <p:sp>
        <p:nvSpPr>
          <p:cNvPr id="11268" name="Rectangle 2"/>
          <p:cNvSpPr>
            <a:spLocks noGrp="1" noChangeArrowheads="1"/>
          </p:cNvSpPr>
          <p:nvPr>
            <p:ph type="title"/>
          </p:nvPr>
        </p:nvSpPr>
        <p:spPr/>
        <p:txBody>
          <a:bodyPr/>
          <a:lstStyle/>
          <a:p>
            <a:pPr eaLnBrk="1" hangingPunct="1"/>
            <a:r>
              <a:rPr lang="en-US" dirty="0" smtClean="0"/>
              <a:t>The Path of the WAN</a:t>
            </a:r>
          </a:p>
        </p:txBody>
      </p:sp>
      <p:pic>
        <p:nvPicPr>
          <p:cNvPr id="11269" name="Picture 3" descr="019_16"/>
          <p:cNvPicPr>
            <a:picLocks noChangeAspect="1" noChangeArrowheads="1"/>
          </p:cNvPicPr>
          <p:nvPr/>
        </p:nvPicPr>
        <p:blipFill>
          <a:blip r:embed="rId2" cstate="print"/>
          <a:srcRect/>
          <a:stretch>
            <a:fillRect/>
          </a:stretch>
        </p:blipFill>
        <p:spPr bwMode="auto">
          <a:xfrm>
            <a:off x="1143000" y="1473200"/>
            <a:ext cx="6934200" cy="4622800"/>
          </a:xfrm>
          <a:prstGeom prst="rect">
            <a:avLst/>
          </a:prstGeom>
          <a:noFill/>
          <a:ln w="9525">
            <a:noFill/>
            <a:miter lim="800000"/>
            <a:headEnd/>
            <a:tailEnd/>
          </a:ln>
        </p:spPr>
      </p:pic>
      <p:sp>
        <p:nvSpPr>
          <p:cNvPr id="11270" name="Text Box 4"/>
          <p:cNvSpPr txBox="1">
            <a:spLocks noChangeArrowheads="1"/>
          </p:cNvSpPr>
          <p:nvPr/>
        </p:nvSpPr>
        <p:spPr bwMode="auto">
          <a:xfrm>
            <a:off x="3276600" y="4238625"/>
            <a:ext cx="1828800" cy="155257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lines go across the yard underground</a:t>
            </a:r>
          </a:p>
        </p:txBody>
      </p:sp>
      <p:sp>
        <p:nvSpPr>
          <p:cNvPr id="11271" name="Line 5"/>
          <p:cNvSpPr>
            <a:spLocks noChangeShapeType="1"/>
          </p:cNvSpPr>
          <p:nvPr/>
        </p:nvSpPr>
        <p:spPr bwMode="auto">
          <a:xfrm flipV="1">
            <a:off x="5334000" y="4343400"/>
            <a:ext cx="609600" cy="6858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15493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2291" name="Slide Number Placeholder 5"/>
          <p:cNvSpPr>
            <a:spLocks noGrp="1"/>
          </p:cNvSpPr>
          <p:nvPr>
            <p:ph type="sldNum" sz="quarter" idx="12"/>
          </p:nvPr>
        </p:nvSpPr>
        <p:spPr>
          <a:noFill/>
        </p:spPr>
        <p:txBody>
          <a:bodyPr/>
          <a:lstStyle/>
          <a:p>
            <a:fld id="{07F018F7-A459-42B8-878A-6D1BAC8420E9}" type="slidenum">
              <a:rPr lang="en-US" smtClean="0"/>
              <a:pPr/>
              <a:t>12</a:t>
            </a:fld>
            <a:endParaRPr lang="en-US" dirty="0" smtClean="0"/>
          </a:p>
        </p:txBody>
      </p:sp>
      <p:sp>
        <p:nvSpPr>
          <p:cNvPr id="12292" name="Rectangle 2"/>
          <p:cNvSpPr>
            <a:spLocks noGrp="1" noChangeArrowheads="1"/>
          </p:cNvSpPr>
          <p:nvPr>
            <p:ph type="title"/>
          </p:nvPr>
        </p:nvSpPr>
        <p:spPr/>
        <p:txBody>
          <a:bodyPr/>
          <a:lstStyle/>
          <a:p>
            <a:pPr eaLnBrk="1" hangingPunct="1"/>
            <a:r>
              <a:rPr lang="en-US" dirty="0" smtClean="0"/>
              <a:t>The Path of the WAN</a:t>
            </a:r>
          </a:p>
        </p:txBody>
      </p:sp>
      <p:pic>
        <p:nvPicPr>
          <p:cNvPr id="12293" name="Picture 3" descr="020_17"/>
          <p:cNvPicPr>
            <a:picLocks noChangeAspect="1" noChangeArrowheads="1"/>
          </p:cNvPicPr>
          <p:nvPr/>
        </p:nvPicPr>
        <p:blipFill>
          <a:blip r:embed="rId2" cstate="print"/>
          <a:srcRect/>
          <a:stretch>
            <a:fillRect/>
          </a:stretch>
        </p:blipFill>
        <p:spPr bwMode="auto">
          <a:xfrm>
            <a:off x="1143000" y="1524000"/>
            <a:ext cx="6858000" cy="4572000"/>
          </a:xfrm>
          <a:prstGeom prst="rect">
            <a:avLst/>
          </a:prstGeom>
          <a:noFill/>
          <a:ln w="9525">
            <a:noFill/>
            <a:miter lim="800000"/>
            <a:headEnd/>
            <a:tailEnd/>
          </a:ln>
        </p:spPr>
      </p:pic>
      <p:sp>
        <p:nvSpPr>
          <p:cNvPr id="12294" name="Text Box 4"/>
          <p:cNvSpPr txBox="1">
            <a:spLocks noChangeArrowheads="1"/>
          </p:cNvSpPr>
          <p:nvPr/>
        </p:nvSpPr>
        <p:spPr bwMode="auto">
          <a:xfrm>
            <a:off x="3733800" y="4114800"/>
            <a:ext cx="1447800" cy="118745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Down the side of the road</a:t>
            </a:r>
          </a:p>
        </p:txBody>
      </p:sp>
      <p:sp>
        <p:nvSpPr>
          <p:cNvPr id="12295" name="Line 5"/>
          <p:cNvSpPr>
            <a:spLocks noChangeShapeType="1"/>
          </p:cNvSpPr>
          <p:nvPr/>
        </p:nvSpPr>
        <p:spPr bwMode="auto">
          <a:xfrm>
            <a:off x="5334000" y="4724400"/>
            <a:ext cx="1066800" cy="76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3883175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3315" name="Slide Number Placeholder 5"/>
          <p:cNvSpPr>
            <a:spLocks noGrp="1"/>
          </p:cNvSpPr>
          <p:nvPr>
            <p:ph type="sldNum" sz="quarter" idx="12"/>
          </p:nvPr>
        </p:nvSpPr>
        <p:spPr>
          <a:noFill/>
        </p:spPr>
        <p:txBody>
          <a:bodyPr/>
          <a:lstStyle/>
          <a:p>
            <a:fld id="{08EC5072-1CF7-4698-A942-BA04C5AB93DE}" type="slidenum">
              <a:rPr lang="en-US" smtClean="0"/>
              <a:pPr/>
              <a:t>13</a:t>
            </a:fld>
            <a:endParaRPr lang="en-US" dirty="0" smtClean="0"/>
          </a:p>
        </p:txBody>
      </p:sp>
      <p:sp>
        <p:nvSpPr>
          <p:cNvPr id="13316" name="Rectangle 2"/>
          <p:cNvSpPr>
            <a:spLocks noGrp="1" noChangeArrowheads="1"/>
          </p:cNvSpPr>
          <p:nvPr>
            <p:ph type="title"/>
          </p:nvPr>
        </p:nvSpPr>
        <p:spPr/>
        <p:txBody>
          <a:bodyPr/>
          <a:lstStyle/>
          <a:p>
            <a:pPr eaLnBrk="1" hangingPunct="1"/>
            <a:r>
              <a:rPr lang="en-US" dirty="0" smtClean="0"/>
              <a:t>The Path of the WAN</a:t>
            </a:r>
          </a:p>
        </p:txBody>
      </p:sp>
      <p:pic>
        <p:nvPicPr>
          <p:cNvPr id="13317" name="Picture 3" descr="023_20"/>
          <p:cNvPicPr>
            <a:picLocks noChangeAspect="1" noChangeArrowheads="1"/>
          </p:cNvPicPr>
          <p:nvPr/>
        </p:nvPicPr>
        <p:blipFill>
          <a:blip r:embed="rId2" cstate="print"/>
          <a:srcRect/>
          <a:stretch>
            <a:fillRect/>
          </a:stretch>
        </p:blipFill>
        <p:spPr bwMode="auto">
          <a:xfrm>
            <a:off x="1066800" y="1447800"/>
            <a:ext cx="7010400" cy="4673600"/>
          </a:xfrm>
          <a:prstGeom prst="rect">
            <a:avLst/>
          </a:prstGeom>
          <a:noFill/>
          <a:ln w="9525">
            <a:noFill/>
            <a:miter lim="800000"/>
            <a:headEnd/>
            <a:tailEnd/>
          </a:ln>
        </p:spPr>
      </p:pic>
      <p:sp>
        <p:nvSpPr>
          <p:cNvPr id="13318" name="Text Box 4"/>
          <p:cNvSpPr txBox="1">
            <a:spLocks noChangeArrowheads="1"/>
          </p:cNvSpPr>
          <p:nvPr/>
        </p:nvSpPr>
        <p:spPr bwMode="auto">
          <a:xfrm>
            <a:off x="5486400" y="3673475"/>
            <a:ext cx="1524000" cy="82232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Across the hay field</a:t>
            </a:r>
          </a:p>
        </p:txBody>
      </p:sp>
      <p:sp>
        <p:nvSpPr>
          <p:cNvPr id="13319" name="Line 5"/>
          <p:cNvSpPr>
            <a:spLocks noChangeShapeType="1"/>
          </p:cNvSpPr>
          <p:nvPr/>
        </p:nvSpPr>
        <p:spPr bwMode="auto">
          <a:xfrm flipH="1">
            <a:off x="4114800" y="4114800"/>
            <a:ext cx="1143000" cy="76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151396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4339" name="Slide Number Placeholder 5"/>
          <p:cNvSpPr>
            <a:spLocks noGrp="1"/>
          </p:cNvSpPr>
          <p:nvPr>
            <p:ph type="sldNum" sz="quarter" idx="12"/>
          </p:nvPr>
        </p:nvSpPr>
        <p:spPr>
          <a:noFill/>
        </p:spPr>
        <p:txBody>
          <a:bodyPr/>
          <a:lstStyle/>
          <a:p>
            <a:fld id="{C6B6B8EB-3247-442B-AE8F-0C0F637BAF01}" type="slidenum">
              <a:rPr lang="en-US" smtClean="0"/>
              <a:pPr/>
              <a:t>14</a:t>
            </a:fld>
            <a:endParaRPr lang="en-US" dirty="0" smtClean="0"/>
          </a:p>
        </p:txBody>
      </p:sp>
      <p:sp>
        <p:nvSpPr>
          <p:cNvPr id="14340" name="Rectangle 2"/>
          <p:cNvSpPr>
            <a:spLocks noGrp="1" noChangeArrowheads="1"/>
          </p:cNvSpPr>
          <p:nvPr>
            <p:ph type="title"/>
          </p:nvPr>
        </p:nvSpPr>
        <p:spPr/>
        <p:txBody>
          <a:bodyPr/>
          <a:lstStyle/>
          <a:p>
            <a:pPr eaLnBrk="1" hangingPunct="1"/>
            <a:r>
              <a:rPr lang="en-US" dirty="0" smtClean="0"/>
              <a:t>The Path of the WAN</a:t>
            </a:r>
          </a:p>
        </p:txBody>
      </p:sp>
      <p:pic>
        <p:nvPicPr>
          <p:cNvPr id="14341" name="Picture 3" descr="021_18"/>
          <p:cNvPicPr>
            <a:picLocks noChangeAspect="1" noChangeArrowheads="1"/>
          </p:cNvPicPr>
          <p:nvPr/>
        </p:nvPicPr>
        <p:blipFill>
          <a:blip r:embed="rId2" cstate="print"/>
          <a:srcRect/>
          <a:stretch>
            <a:fillRect/>
          </a:stretch>
        </p:blipFill>
        <p:spPr bwMode="auto">
          <a:xfrm>
            <a:off x="1066800" y="1422400"/>
            <a:ext cx="7010400" cy="4673600"/>
          </a:xfrm>
          <a:prstGeom prst="rect">
            <a:avLst/>
          </a:prstGeom>
          <a:noFill/>
          <a:ln w="9525">
            <a:noFill/>
            <a:miter lim="800000"/>
            <a:headEnd/>
            <a:tailEnd/>
          </a:ln>
        </p:spPr>
      </p:pic>
      <p:sp>
        <p:nvSpPr>
          <p:cNvPr id="14342" name="Text Box 4"/>
          <p:cNvSpPr txBox="1">
            <a:spLocks noChangeArrowheads="1"/>
          </p:cNvSpPr>
          <p:nvPr/>
        </p:nvSpPr>
        <p:spPr bwMode="auto">
          <a:xfrm>
            <a:off x="5943600" y="4146550"/>
            <a:ext cx="1524000" cy="118745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To the connection box</a:t>
            </a:r>
          </a:p>
        </p:txBody>
      </p:sp>
      <p:sp>
        <p:nvSpPr>
          <p:cNvPr id="14343" name="Line 5"/>
          <p:cNvSpPr>
            <a:spLocks noChangeShapeType="1"/>
          </p:cNvSpPr>
          <p:nvPr/>
        </p:nvSpPr>
        <p:spPr bwMode="auto">
          <a:xfrm flipH="1" flipV="1">
            <a:off x="4572000" y="3733800"/>
            <a:ext cx="1219200" cy="9906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266832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5363" name="Slide Number Placeholder 5"/>
          <p:cNvSpPr>
            <a:spLocks noGrp="1"/>
          </p:cNvSpPr>
          <p:nvPr>
            <p:ph type="sldNum" sz="quarter" idx="12"/>
          </p:nvPr>
        </p:nvSpPr>
        <p:spPr>
          <a:noFill/>
        </p:spPr>
        <p:txBody>
          <a:bodyPr/>
          <a:lstStyle/>
          <a:p>
            <a:fld id="{5485943A-D67C-4A99-A37F-706253114072}" type="slidenum">
              <a:rPr lang="en-US" smtClean="0"/>
              <a:pPr/>
              <a:t>15</a:t>
            </a:fld>
            <a:endParaRPr lang="en-US" dirty="0" smtClean="0"/>
          </a:p>
        </p:txBody>
      </p:sp>
      <p:sp>
        <p:nvSpPr>
          <p:cNvPr id="15364" name="Rectangle 2"/>
          <p:cNvSpPr>
            <a:spLocks noGrp="1" noChangeArrowheads="1"/>
          </p:cNvSpPr>
          <p:nvPr>
            <p:ph type="title"/>
          </p:nvPr>
        </p:nvSpPr>
        <p:spPr/>
        <p:txBody>
          <a:bodyPr/>
          <a:lstStyle/>
          <a:p>
            <a:pPr eaLnBrk="1" hangingPunct="1"/>
            <a:r>
              <a:rPr lang="en-US" dirty="0" smtClean="0"/>
              <a:t>The Path of the WAN</a:t>
            </a:r>
          </a:p>
        </p:txBody>
      </p:sp>
      <p:pic>
        <p:nvPicPr>
          <p:cNvPr id="15365" name="Picture 3" descr="016_13"/>
          <p:cNvPicPr>
            <a:picLocks noChangeAspect="1" noChangeArrowheads="1"/>
          </p:cNvPicPr>
          <p:nvPr/>
        </p:nvPicPr>
        <p:blipFill>
          <a:blip r:embed="rId2" cstate="print"/>
          <a:srcRect/>
          <a:stretch>
            <a:fillRect/>
          </a:stretch>
        </p:blipFill>
        <p:spPr bwMode="auto">
          <a:xfrm>
            <a:off x="3051175" y="1447800"/>
            <a:ext cx="3121025" cy="4681538"/>
          </a:xfrm>
          <a:prstGeom prst="rect">
            <a:avLst/>
          </a:prstGeom>
          <a:noFill/>
          <a:ln w="9525">
            <a:noFill/>
            <a:miter lim="800000"/>
            <a:headEnd/>
            <a:tailEnd/>
          </a:ln>
        </p:spPr>
      </p:pic>
      <p:sp>
        <p:nvSpPr>
          <p:cNvPr id="15366" name="Text Box 4"/>
          <p:cNvSpPr txBox="1">
            <a:spLocks noChangeArrowheads="1"/>
          </p:cNvSpPr>
          <p:nvPr/>
        </p:nvSpPr>
        <p:spPr bwMode="auto">
          <a:xfrm>
            <a:off x="6477000" y="1905000"/>
            <a:ext cx="1828800" cy="3046988"/>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a:t>
            </a:r>
            <a:r>
              <a:rPr lang="en-US" sz="2400" dirty="0" smtClean="0">
                <a:latin typeface="Times New Roman" pitchFamily="18" charset="0"/>
              </a:rPr>
              <a:t>data circuit </a:t>
            </a:r>
            <a:r>
              <a:rPr lang="en-US" sz="2400" dirty="0">
                <a:latin typeface="Times New Roman" pitchFamily="18" charset="0"/>
              </a:rPr>
              <a:t>is just a set of copper wires like all the others that serve the house</a:t>
            </a:r>
          </a:p>
        </p:txBody>
      </p:sp>
      <p:sp>
        <p:nvSpPr>
          <p:cNvPr id="15367" name="Line 5"/>
          <p:cNvSpPr>
            <a:spLocks noChangeShapeType="1"/>
          </p:cNvSpPr>
          <p:nvPr/>
        </p:nvSpPr>
        <p:spPr bwMode="auto">
          <a:xfrm flipH="1">
            <a:off x="4724400" y="3352800"/>
            <a:ext cx="1676400" cy="200025"/>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392589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6387" name="Slide Number Placeholder 5"/>
          <p:cNvSpPr>
            <a:spLocks noGrp="1"/>
          </p:cNvSpPr>
          <p:nvPr>
            <p:ph type="sldNum" sz="quarter" idx="12"/>
          </p:nvPr>
        </p:nvSpPr>
        <p:spPr>
          <a:noFill/>
        </p:spPr>
        <p:txBody>
          <a:bodyPr/>
          <a:lstStyle/>
          <a:p>
            <a:fld id="{C453E24A-F8DE-4040-A53C-ABA612EC8732}" type="slidenum">
              <a:rPr lang="en-US" smtClean="0"/>
              <a:pPr/>
              <a:t>16</a:t>
            </a:fld>
            <a:endParaRPr lang="en-US" dirty="0" smtClean="0"/>
          </a:p>
        </p:txBody>
      </p:sp>
      <p:sp>
        <p:nvSpPr>
          <p:cNvPr id="16388" name="Rectangle 2"/>
          <p:cNvSpPr>
            <a:spLocks noGrp="1" noChangeArrowheads="1"/>
          </p:cNvSpPr>
          <p:nvPr>
            <p:ph type="title"/>
          </p:nvPr>
        </p:nvSpPr>
        <p:spPr/>
        <p:txBody>
          <a:bodyPr/>
          <a:lstStyle/>
          <a:p>
            <a:pPr eaLnBrk="1" hangingPunct="1"/>
            <a:r>
              <a:rPr lang="en-US" dirty="0" smtClean="0"/>
              <a:t>The Path of the WAN</a:t>
            </a:r>
          </a:p>
        </p:txBody>
      </p:sp>
      <p:pic>
        <p:nvPicPr>
          <p:cNvPr id="16389" name="Picture 3" descr="015_12"/>
          <p:cNvPicPr>
            <a:picLocks noChangeAspect="1" noChangeArrowheads="1"/>
          </p:cNvPicPr>
          <p:nvPr/>
        </p:nvPicPr>
        <p:blipFill>
          <a:blip r:embed="rId2" cstate="print"/>
          <a:srcRect l="6499" t="4657" r="6448"/>
          <a:stretch>
            <a:fillRect/>
          </a:stretch>
        </p:blipFill>
        <p:spPr bwMode="auto">
          <a:xfrm>
            <a:off x="3206750" y="1447800"/>
            <a:ext cx="2889250" cy="4724400"/>
          </a:xfrm>
          <a:prstGeom prst="rect">
            <a:avLst/>
          </a:prstGeom>
          <a:noFill/>
          <a:ln w="9525">
            <a:noFill/>
            <a:miter lim="800000"/>
            <a:headEnd/>
            <a:tailEnd/>
          </a:ln>
        </p:spPr>
      </p:pic>
      <p:sp>
        <p:nvSpPr>
          <p:cNvPr id="16390" name="Text Box 4"/>
          <p:cNvSpPr txBox="1">
            <a:spLocks noChangeArrowheads="1"/>
          </p:cNvSpPr>
          <p:nvPr/>
        </p:nvSpPr>
        <p:spPr bwMode="auto">
          <a:xfrm>
            <a:off x="6477000" y="1828800"/>
            <a:ext cx="1828800" cy="264795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circuit goes across the road to another copper connection post</a:t>
            </a:r>
          </a:p>
        </p:txBody>
      </p:sp>
      <p:sp>
        <p:nvSpPr>
          <p:cNvPr id="16391" name="Line 5"/>
          <p:cNvSpPr>
            <a:spLocks noChangeShapeType="1"/>
          </p:cNvSpPr>
          <p:nvPr/>
        </p:nvSpPr>
        <p:spPr bwMode="auto">
          <a:xfrm flipH="1">
            <a:off x="4648200" y="3124200"/>
            <a:ext cx="1676400" cy="123825"/>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408524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7411" name="Slide Number Placeholder 5"/>
          <p:cNvSpPr>
            <a:spLocks noGrp="1"/>
          </p:cNvSpPr>
          <p:nvPr>
            <p:ph type="sldNum" sz="quarter" idx="12"/>
          </p:nvPr>
        </p:nvSpPr>
        <p:spPr>
          <a:noFill/>
        </p:spPr>
        <p:txBody>
          <a:bodyPr/>
          <a:lstStyle/>
          <a:p>
            <a:fld id="{321EB4E0-3963-4E59-A850-D642E77870F7}" type="slidenum">
              <a:rPr lang="en-US" smtClean="0"/>
              <a:pPr/>
              <a:t>17</a:t>
            </a:fld>
            <a:endParaRPr lang="en-US" dirty="0" smtClean="0"/>
          </a:p>
        </p:txBody>
      </p:sp>
      <p:sp>
        <p:nvSpPr>
          <p:cNvPr id="17412" name="Rectangle 2"/>
          <p:cNvSpPr>
            <a:spLocks noGrp="1" noChangeArrowheads="1"/>
          </p:cNvSpPr>
          <p:nvPr>
            <p:ph type="title"/>
          </p:nvPr>
        </p:nvSpPr>
        <p:spPr/>
        <p:txBody>
          <a:bodyPr/>
          <a:lstStyle/>
          <a:p>
            <a:pPr eaLnBrk="1" hangingPunct="1"/>
            <a:r>
              <a:rPr lang="en-US" dirty="0" smtClean="0"/>
              <a:t>The Path of the WAN</a:t>
            </a:r>
          </a:p>
        </p:txBody>
      </p:sp>
      <p:pic>
        <p:nvPicPr>
          <p:cNvPr id="17413" name="Picture 3" descr="022_19"/>
          <p:cNvPicPr>
            <a:picLocks noChangeAspect="1" noChangeArrowheads="1"/>
          </p:cNvPicPr>
          <p:nvPr/>
        </p:nvPicPr>
        <p:blipFill>
          <a:blip r:embed="rId2" cstate="print"/>
          <a:srcRect/>
          <a:stretch>
            <a:fillRect/>
          </a:stretch>
        </p:blipFill>
        <p:spPr bwMode="auto">
          <a:xfrm>
            <a:off x="1066800" y="1473200"/>
            <a:ext cx="6934200" cy="4622800"/>
          </a:xfrm>
          <a:prstGeom prst="rect">
            <a:avLst/>
          </a:prstGeom>
          <a:noFill/>
          <a:ln w="9525">
            <a:noFill/>
            <a:miter lim="800000"/>
            <a:headEnd/>
            <a:tailEnd/>
          </a:ln>
        </p:spPr>
      </p:pic>
      <p:sp>
        <p:nvSpPr>
          <p:cNvPr id="17414" name="Text Box 4"/>
          <p:cNvSpPr txBox="1">
            <a:spLocks noChangeArrowheads="1"/>
          </p:cNvSpPr>
          <p:nvPr/>
        </p:nvSpPr>
        <p:spPr bwMode="auto">
          <a:xfrm>
            <a:off x="1295400" y="1905000"/>
            <a:ext cx="1828800" cy="191770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copper lines go down the road toward the highway</a:t>
            </a:r>
          </a:p>
        </p:txBody>
      </p:sp>
      <p:sp>
        <p:nvSpPr>
          <p:cNvPr id="17415" name="Line 5"/>
          <p:cNvSpPr>
            <a:spLocks noChangeShapeType="1"/>
          </p:cNvSpPr>
          <p:nvPr/>
        </p:nvSpPr>
        <p:spPr bwMode="auto">
          <a:xfrm>
            <a:off x="3276600" y="2819400"/>
            <a:ext cx="762000" cy="9906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2840977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8435" name="Slide Number Placeholder 5"/>
          <p:cNvSpPr>
            <a:spLocks noGrp="1"/>
          </p:cNvSpPr>
          <p:nvPr>
            <p:ph type="sldNum" sz="quarter" idx="12"/>
          </p:nvPr>
        </p:nvSpPr>
        <p:spPr>
          <a:noFill/>
        </p:spPr>
        <p:txBody>
          <a:bodyPr/>
          <a:lstStyle/>
          <a:p>
            <a:fld id="{5D4F3FB1-5865-47E1-A2A7-6CFBB854F9F3}" type="slidenum">
              <a:rPr lang="en-US" smtClean="0"/>
              <a:pPr/>
              <a:t>18</a:t>
            </a:fld>
            <a:endParaRPr lang="en-US" dirty="0" smtClean="0"/>
          </a:p>
        </p:txBody>
      </p:sp>
      <p:sp>
        <p:nvSpPr>
          <p:cNvPr id="18436" name="Rectangle 2"/>
          <p:cNvSpPr>
            <a:spLocks noGrp="1" noChangeArrowheads="1"/>
          </p:cNvSpPr>
          <p:nvPr>
            <p:ph type="title"/>
          </p:nvPr>
        </p:nvSpPr>
        <p:spPr/>
        <p:txBody>
          <a:bodyPr/>
          <a:lstStyle/>
          <a:p>
            <a:pPr eaLnBrk="1" hangingPunct="1"/>
            <a:r>
              <a:rPr lang="en-US" dirty="0" smtClean="0"/>
              <a:t>The Path of the WAN</a:t>
            </a:r>
          </a:p>
        </p:txBody>
      </p:sp>
      <p:pic>
        <p:nvPicPr>
          <p:cNvPr id="18437" name="Picture 3" descr="024_21"/>
          <p:cNvPicPr>
            <a:picLocks noChangeAspect="1" noChangeArrowheads="1"/>
          </p:cNvPicPr>
          <p:nvPr/>
        </p:nvPicPr>
        <p:blipFill>
          <a:blip r:embed="rId2" cstate="print"/>
          <a:srcRect/>
          <a:stretch>
            <a:fillRect/>
          </a:stretch>
        </p:blipFill>
        <p:spPr bwMode="auto">
          <a:xfrm>
            <a:off x="1143000" y="1473200"/>
            <a:ext cx="6934200" cy="4622800"/>
          </a:xfrm>
          <a:prstGeom prst="rect">
            <a:avLst/>
          </a:prstGeom>
          <a:noFill/>
          <a:ln w="9525">
            <a:noFill/>
            <a:miter lim="800000"/>
            <a:headEnd/>
            <a:tailEnd/>
          </a:ln>
        </p:spPr>
      </p:pic>
      <p:sp>
        <p:nvSpPr>
          <p:cNvPr id="18438" name="Text Box 4"/>
          <p:cNvSpPr txBox="1">
            <a:spLocks noChangeArrowheads="1"/>
          </p:cNvSpPr>
          <p:nvPr/>
        </p:nvSpPr>
        <p:spPr bwMode="auto">
          <a:xfrm>
            <a:off x="5715000" y="1219200"/>
            <a:ext cx="1828800" cy="228282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All of the copper lines are terminated here in this box</a:t>
            </a:r>
          </a:p>
        </p:txBody>
      </p:sp>
      <p:sp>
        <p:nvSpPr>
          <p:cNvPr id="18439" name="Line 5"/>
          <p:cNvSpPr>
            <a:spLocks noChangeShapeType="1"/>
          </p:cNvSpPr>
          <p:nvPr/>
        </p:nvSpPr>
        <p:spPr bwMode="auto">
          <a:xfrm flipH="1">
            <a:off x="4191000" y="2362200"/>
            <a:ext cx="1371600" cy="1219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276910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19459" name="Slide Number Placeholder 5"/>
          <p:cNvSpPr>
            <a:spLocks noGrp="1"/>
          </p:cNvSpPr>
          <p:nvPr>
            <p:ph type="sldNum" sz="quarter" idx="12"/>
          </p:nvPr>
        </p:nvSpPr>
        <p:spPr>
          <a:noFill/>
        </p:spPr>
        <p:txBody>
          <a:bodyPr/>
          <a:lstStyle/>
          <a:p>
            <a:fld id="{1302FEC2-6E86-44E3-90DB-54E0A96FCA42}" type="slidenum">
              <a:rPr lang="en-US" smtClean="0"/>
              <a:pPr/>
              <a:t>19</a:t>
            </a:fld>
            <a:endParaRPr lang="en-US" dirty="0" smtClean="0"/>
          </a:p>
        </p:txBody>
      </p:sp>
      <p:sp>
        <p:nvSpPr>
          <p:cNvPr id="19460" name="Rectangle 2"/>
          <p:cNvSpPr>
            <a:spLocks noGrp="1" noChangeArrowheads="1"/>
          </p:cNvSpPr>
          <p:nvPr>
            <p:ph type="title"/>
          </p:nvPr>
        </p:nvSpPr>
        <p:spPr/>
        <p:txBody>
          <a:bodyPr/>
          <a:lstStyle/>
          <a:p>
            <a:pPr eaLnBrk="1" hangingPunct="1"/>
            <a:r>
              <a:rPr lang="en-US" dirty="0" smtClean="0"/>
              <a:t>The Path of the WAN</a:t>
            </a:r>
          </a:p>
        </p:txBody>
      </p:sp>
      <p:pic>
        <p:nvPicPr>
          <p:cNvPr id="19461" name="Picture 3" descr="025_22"/>
          <p:cNvPicPr>
            <a:picLocks noChangeAspect="1" noChangeArrowheads="1"/>
          </p:cNvPicPr>
          <p:nvPr/>
        </p:nvPicPr>
        <p:blipFill>
          <a:blip r:embed="rId2" cstate="print"/>
          <a:srcRect/>
          <a:stretch>
            <a:fillRect/>
          </a:stretch>
        </p:blipFill>
        <p:spPr bwMode="auto">
          <a:xfrm>
            <a:off x="990600" y="1447800"/>
            <a:ext cx="7010400" cy="4673600"/>
          </a:xfrm>
          <a:prstGeom prst="rect">
            <a:avLst/>
          </a:prstGeom>
          <a:noFill/>
          <a:ln w="9525">
            <a:noFill/>
            <a:miter lim="800000"/>
            <a:headEnd/>
            <a:tailEnd/>
          </a:ln>
        </p:spPr>
      </p:pic>
      <p:sp>
        <p:nvSpPr>
          <p:cNvPr id="19462" name="Text Box 4"/>
          <p:cNvSpPr txBox="1">
            <a:spLocks noChangeArrowheads="1"/>
          </p:cNvSpPr>
          <p:nvPr/>
        </p:nvSpPr>
        <p:spPr bwMode="auto">
          <a:xfrm>
            <a:off x="1143000" y="1711325"/>
            <a:ext cx="1828800" cy="301307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copper lines are combined and converted to fiber optic cables in this box</a:t>
            </a:r>
          </a:p>
        </p:txBody>
      </p:sp>
      <p:sp>
        <p:nvSpPr>
          <p:cNvPr id="19463" name="Line 5"/>
          <p:cNvSpPr>
            <a:spLocks noChangeShapeType="1"/>
          </p:cNvSpPr>
          <p:nvPr/>
        </p:nvSpPr>
        <p:spPr bwMode="auto">
          <a:xfrm>
            <a:off x="3124200" y="3276600"/>
            <a:ext cx="2057400" cy="3048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2554287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dirty="0" smtClean="0"/>
              <a:t>Objectives of This Section</a:t>
            </a:r>
          </a:p>
        </p:txBody>
      </p:sp>
      <p:sp>
        <p:nvSpPr>
          <p:cNvPr id="4099" name="Rectangle 1027"/>
          <p:cNvSpPr>
            <a:spLocks noGrp="1" noChangeArrowheads="1"/>
          </p:cNvSpPr>
          <p:nvPr>
            <p:ph idx="1"/>
          </p:nvPr>
        </p:nvSpPr>
        <p:spPr/>
        <p:txBody>
          <a:bodyPr/>
          <a:lstStyle/>
          <a:p>
            <a:pPr lvl="0"/>
            <a:r>
              <a:rPr lang="en-US" dirty="0" smtClean="0"/>
              <a:t>Learn</a:t>
            </a:r>
            <a:r>
              <a:rPr lang="en-US" baseline="0" dirty="0" smtClean="0"/>
              <a:t> why in a monopolistic environment telecommunications cost will never make sense</a:t>
            </a:r>
          </a:p>
          <a:p>
            <a:r>
              <a:rPr lang="en-US" dirty="0" smtClean="0"/>
              <a:t>Learn</a:t>
            </a:r>
            <a:r>
              <a:rPr lang="en-US" baseline="0" dirty="0" smtClean="0"/>
              <a:t> s</a:t>
            </a:r>
            <a:r>
              <a:rPr lang="en-US" dirty="0" smtClean="0"/>
              <a:t>ome</a:t>
            </a:r>
            <a:r>
              <a:rPr lang="en-US" baseline="0" dirty="0" smtClean="0"/>
              <a:t> guidelines as to how to select the right way to connect Point A to Point</a:t>
            </a:r>
            <a:endParaRPr lang="en-US" dirty="0" smtClean="0"/>
          </a:p>
        </p:txBody>
      </p:sp>
      <p:sp>
        <p:nvSpPr>
          <p:cNvPr id="4100" name="Footer Placeholder 4"/>
          <p:cNvSpPr>
            <a:spLocks noGrp="1"/>
          </p:cNvSpPr>
          <p:nvPr>
            <p:ph type="ftr" sz="quarter" idx="11"/>
          </p:nvPr>
        </p:nvSpPr>
        <p:spPr>
          <a:noFill/>
        </p:spPr>
        <p:txBody>
          <a:bodyPr/>
          <a:lstStyle/>
          <a:p>
            <a:r>
              <a:rPr lang="en-US" dirty="0" smtClean="0"/>
              <a:t>Copyright 2012 Kenneth M. Chipps Ph.D.  www.chipps.com</a:t>
            </a:r>
            <a:endParaRPr lang="en-US" dirty="0"/>
          </a:p>
        </p:txBody>
      </p:sp>
      <p:sp>
        <p:nvSpPr>
          <p:cNvPr id="4101" name="Slide Number Placeholder 5"/>
          <p:cNvSpPr>
            <a:spLocks noGrp="1"/>
          </p:cNvSpPr>
          <p:nvPr>
            <p:ph type="sldNum" sz="quarter" idx="12"/>
          </p:nvPr>
        </p:nvSpPr>
        <p:spPr>
          <a:noFill/>
        </p:spPr>
        <p:txBody>
          <a:bodyPr/>
          <a:lstStyle/>
          <a:p>
            <a:fld id="{330FD333-910A-4E6E-B158-A46F95B87B3E}"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20483" name="Slide Number Placeholder 5"/>
          <p:cNvSpPr>
            <a:spLocks noGrp="1"/>
          </p:cNvSpPr>
          <p:nvPr>
            <p:ph type="sldNum" sz="quarter" idx="12"/>
          </p:nvPr>
        </p:nvSpPr>
        <p:spPr>
          <a:noFill/>
        </p:spPr>
        <p:txBody>
          <a:bodyPr/>
          <a:lstStyle/>
          <a:p>
            <a:fld id="{B1184F87-CCE3-4565-80A1-91AD0D9D4F3F}" type="slidenum">
              <a:rPr lang="en-US" smtClean="0"/>
              <a:pPr/>
              <a:t>20</a:t>
            </a:fld>
            <a:endParaRPr lang="en-US" dirty="0" smtClean="0"/>
          </a:p>
        </p:txBody>
      </p:sp>
      <p:sp>
        <p:nvSpPr>
          <p:cNvPr id="20484" name="Rectangle 2"/>
          <p:cNvSpPr>
            <a:spLocks noGrp="1" noChangeArrowheads="1"/>
          </p:cNvSpPr>
          <p:nvPr>
            <p:ph type="title"/>
          </p:nvPr>
        </p:nvSpPr>
        <p:spPr/>
        <p:txBody>
          <a:bodyPr/>
          <a:lstStyle/>
          <a:p>
            <a:pPr eaLnBrk="1" hangingPunct="1"/>
            <a:r>
              <a:rPr lang="en-US" dirty="0" smtClean="0"/>
              <a:t>The Path of the WAN</a:t>
            </a:r>
          </a:p>
        </p:txBody>
      </p:sp>
      <p:pic>
        <p:nvPicPr>
          <p:cNvPr id="20485" name="Picture 3" descr="026_23"/>
          <p:cNvPicPr>
            <a:picLocks noChangeAspect="1" noChangeArrowheads="1"/>
          </p:cNvPicPr>
          <p:nvPr/>
        </p:nvPicPr>
        <p:blipFill>
          <a:blip r:embed="rId2" cstate="print"/>
          <a:srcRect/>
          <a:stretch>
            <a:fillRect/>
          </a:stretch>
        </p:blipFill>
        <p:spPr bwMode="auto">
          <a:xfrm>
            <a:off x="1066800" y="1473200"/>
            <a:ext cx="6934200" cy="4622800"/>
          </a:xfrm>
          <a:prstGeom prst="rect">
            <a:avLst/>
          </a:prstGeom>
          <a:noFill/>
          <a:ln w="9525">
            <a:noFill/>
            <a:miter lim="800000"/>
            <a:headEnd/>
            <a:tailEnd/>
          </a:ln>
        </p:spPr>
      </p:pic>
      <p:sp>
        <p:nvSpPr>
          <p:cNvPr id="20486" name="Text Box 4"/>
          <p:cNvSpPr txBox="1">
            <a:spLocks noChangeArrowheads="1"/>
          </p:cNvSpPr>
          <p:nvPr/>
        </p:nvSpPr>
        <p:spPr bwMode="auto">
          <a:xfrm>
            <a:off x="5410200" y="1647825"/>
            <a:ext cx="1828800" cy="118745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fiber goes down the highway</a:t>
            </a:r>
          </a:p>
        </p:txBody>
      </p:sp>
      <p:sp>
        <p:nvSpPr>
          <p:cNvPr id="20487" name="Line 5"/>
          <p:cNvSpPr>
            <a:spLocks noChangeShapeType="1"/>
          </p:cNvSpPr>
          <p:nvPr/>
        </p:nvSpPr>
        <p:spPr bwMode="auto">
          <a:xfrm flipH="1">
            <a:off x="3810000" y="2333625"/>
            <a:ext cx="1447800" cy="1781175"/>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187873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21507" name="Slide Number Placeholder 5"/>
          <p:cNvSpPr>
            <a:spLocks noGrp="1"/>
          </p:cNvSpPr>
          <p:nvPr>
            <p:ph type="sldNum" sz="quarter" idx="12"/>
          </p:nvPr>
        </p:nvSpPr>
        <p:spPr>
          <a:noFill/>
        </p:spPr>
        <p:txBody>
          <a:bodyPr/>
          <a:lstStyle/>
          <a:p>
            <a:fld id="{68851804-6FF3-408C-9B82-51E49C3E8391}" type="slidenum">
              <a:rPr lang="en-US" smtClean="0"/>
              <a:pPr/>
              <a:t>21</a:t>
            </a:fld>
            <a:endParaRPr lang="en-US" dirty="0" smtClean="0"/>
          </a:p>
        </p:txBody>
      </p:sp>
      <p:sp>
        <p:nvSpPr>
          <p:cNvPr id="21508" name="Rectangle 2"/>
          <p:cNvSpPr>
            <a:spLocks noGrp="1" noChangeArrowheads="1"/>
          </p:cNvSpPr>
          <p:nvPr>
            <p:ph type="title"/>
          </p:nvPr>
        </p:nvSpPr>
        <p:spPr/>
        <p:txBody>
          <a:bodyPr/>
          <a:lstStyle/>
          <a:p>
            <a:pPr eaLnBrk="1" hangingPunct="1"/>
            <a:r>
              <a:rPr lang="en-US" dirty="0" smtClean="0"/>
              <a:t>The Path of the WAN</a:t>
            </a:r>
          </a:p>
        </p:txBody>
      </p:sp>
      <p:pic>
        <p:nvPicPr>
          <p:cNvPr id="21509" name="Picture 3" descr="027_24"/>
          <p:cNvPicPr>
            <a:picLocks noChangeAspect="1" noChangeArrowheads="1"/>
          </p:cNvPicPr>
          <p:nvPr/>
        </p:nvPicPr>
        <p:blipFill>
          <a:blip r:embed="rId2" cstate="print"/>
          <a:srcRect/>
          <a:stretch>
            <a:fillRect/>
          </a:stretch>
        </p:blipFill>
        <p:spPr bwMode="auto">
          <a:xfrm>
            <a:off x="1143000" y="1473200"/>
            <a:ext cx="6934200" cy="4622800"/>
          </a:xfrm>
          <a:prstGeom prst="rect">
            <a:avLst/>
          </a:prstGeom>
          <a:noFill/>
          <a:ln w="9525">
            <a:noFill/>
            <a:miter lim="800000"/>
            <a:headEnd/>
            <a:tailEnd/>
          </a:ln>
        </p:spPr>
      </p:pic>
      <p:sp>
        <p:nvSpPr>
          <p:cNvPr id="21510" name="Text Box 4"/>
          <p:cNvSpPr txBox="1">
            <a:spLocks noChangeArrowheads="1"/>
          </p:cNvSpPr>
          <p:nvPr/>
        </p:nvSpPr>
        <p:spPr bwMode="auto">
          <a:xfrm>
            <a:off x="1828800" y="2365375"/>
            <a:ext cx="1828800" cy="228282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In town the fiber leaves the highway and proceeds down the street</a:t>
            </a:r>
          </a:p>
        </p:txBody>
      </p:sp>
      <p:sp>
        <p:nvSpPr>
          <p:cNvPr id="21511" name="Line 5"/>
          <p:cNvSpPr>
            <a:spLocks noChangeShapeType="1"/>
          </p:cNvSpPr>
          <p:nvPr/>
        </p:nvSpPr>
        <p:spPr bwMode="auto">
          <a:xfrm>
            <a:off x="3733800" y="3505200"/>
            <a:ext cx="2971800" cy="457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727368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22531" name="Slide Number Placeholder 5"/>
          <p:cNvSpPr>
            <a:spLocks noGrp="1"/>
          </p:cNvSpPr>
          <p:nvPr>
            <p:ph type="sldNum" sz="quarter" idx="12"/>
          </p:nvPr>
        </p:nvSpPr>
        <p:spPr>
          <a:noFill/>
        </p:spPr>
        <p:txBody>
          <a:bodyPr/>
          <a:lstStyle/>
          <a:p>
            <a:fld id="{0459E8C6-10C7-462A-B352-31655E928DB3}" type="slidenum">
              <a:rPr lang="en-US" smtClean="0"/>
              <a:pPr/>
              <a:t>22</a:t>
            </a:fld>
            <a:endParaRPr lang="en-US" dirty="0" smtClean="0"/>
          </a:p>
        </p:txBody>
      </p:sp>
      <p:sp>
        <p:nvSpPr>
          <p:cNvPr id="22532" name="Rectangle 2"/>
          <p:cNvSpPr>
            <a:spLocks noGrp="1" noChangeArrowheads="1"/>
          </p:cNvSpPr>
          <p:nvPr>
            <p:ph type="title"/>
          </p:nvPr>
        </p:nvSpPr>
        <p:spPr/>
        <p:txBody>
          <a:bodyPr/>
          <a:lstStyle/>
          <a:p>
            <a:pPr eaLnBrk="1" hangingPunct="1"/>
            <a:r>
              <a:rPr lang="en-US" dirty="0" smtClean="0"/>
              <a:t>The Path of the WAN</a:t>
            </a:r>
          </a:p>
        </p:txBody>
      </p:sp>
      <p:pic>
        <p:nvPicPr>
          <p:cNvPr id="22533" name="Picture 3" descr="028_25"/>
          <p:cNvPicPr>
            <a:picLocks noChangeAspect="1" noChangeArrowheads="1"/>
          </p:cNvPicPr>
          <p:nvPr/>
        </p:nvPicPr>
        <p:blipFill>
          <a:blip r:embed="rId2" cstate="print"/>
          <a:srcRect r="14737"/>
          <a:stretch>
            <a:fillRect/>
          </a:stretch>
        </p:blipFill>
        <p:spPr bwMode="auto">
          <a:xfrm>
            <a:off x="1676400" y="1508125"/>
            <a:ext cx="5867400" cy="4587875"/>
          </a:xfrm>
          <a:prstGeom prst="rect">
            <a:avLst/>
          </a:prstGeom>
          <a:noFill/>
          <a:ln w="9525">
            <a:noFill/>
            <a:miter lim="800000"/>
            <a:headEnd/>
            <a:tailEnd/>
          </a:ln>
        </p:spPr>
      </p:pic>
      <p:sp>
        <p:nvSpPr>
          <p:cNvPr id="22534" name="Text Box 4"/>
          <p:cNvSpPr txBox="1">
            <a:spLocks noChangeArrowheads="1"/>
          </p:cNvSpPr>
          <p:nvPr/>
        </p:nvSpPr>
        <p:spPr bwMode="auto">
          <a:xfrm>
            <a:off x="6019800" y="1295400"/>
            <a:ext cx="1828800" cy="155257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To the service provider’s central office</a:t>
            </a:r>
          </a:p>
        </p:txBody>
      </p:sp>
      <p:sp>
        <p:nvSpPr>
          <p:cNvPr id="22535" name="Line 5"/>
          <p:cNvSpPr>
            <a:spLocks noChangeShapeType="1"/>
          </p:cNvSpPr>
          <p:nvPr/>
        </p:nvSpPr>
        <p:spPr bwMode="auto">
          <a:xfrm flipH="1">
            <a:off x="4724400" y="2133600"/>
            <a:ext cx="1143000" cy="14478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4035265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a:t>
            </a:r>
            <a:r>
              <a:rPr lang="en-US" baseline="0" dirty="0" smtClean="0"/>
              <a:t> Mile</a:t>
            </a:r>
            <a:endParaRPr lang="en-US" dirty="0"/>
          </a:p>
        </p:txBody>
      </p:sp>
      <p:sp>
        <p:nvSpPr>
          <p:cNvPr id="3" name="Content Placeholder 2"/>
          <p:cNvSpPr>
            <a:spLocks noGrp="1"/>
          </p:cNvSpPr>
          <p:nvPr>
            <p:ph idx="1"/>
          </p:nvPr>
        </p:nvSpPr>
        <p:spPr/>
        <p:txBody>
          <a:bodyPr/>
          <a:lstStyle/>
          <a:p>
            <a:r>
              <a:rPr lang="en-US" dirty="0" smtClean="0"/>
              <a:t>Notice that the exact same path has been taken by a data line that achieved 14 kbps and one that achieved 6 Mbps</a:t>
            </a:r>
          </a:p>
          <a:p>
            <a:r>
              <a:rPr lang="en-US" dirty="0" smtClean="0"/>
              <a:t>How is</a:t>
            </a:r>
            <a:r>
              <a:rPr lang="en-US" baseline="0" dirty="0" smtClean="0"/>
              <a:t> this possible</a:t>
            </a:r>
          </a:p>
          <a:p>
            <a:r>
              <a:rPr lang="en-US" baseline="0" dirty="0" smtClean="0"/>
              <a:t>The equipment attached to the end of the line at my house and at the end of the line at the central office</a:t>
            </a:r>
          </a:p>
          <a:p>
            <a:r>
              <a:rPr lang="en-US" baseline="0" dirty="0" smtClean="0"/>
              <a:t>Now this part makes perfect sense</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23</a:t>
            </a:fld>
            <a:endParaRPr lang="en-US" dirty="0"/>
          </a:p>
        </p:txBody>
      </p:sp>
    </p:spTree>
    <p:extLst>
      <p:ext uri="{BB962C8B-B14F-4D97-AF65-F5344CB8AC3E}">
        <p14:creationId xmlns:p14="http://schemas.microsoft.com/office/powerpoint/2010/main" val="292944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Mile</a:t>
            </a:r>
            <a:endParaRPr lang="en-US" dirty="0"/>
          </a:p>
        </p:txBody>
      </p:sp>
      <p:sp>
        <p:nvSpPr>
          <p:cNvPr id="3" name="Content Placeholder 2"/>
          <p:cNvSpPr>
            <a:spLocks noGrp="1"/>
          </p:cNvSpPr>
          <p:nvPr>
            <p:ph idx="1"/>
          </p:nvPr>
        </p:nvSpPr>
        <p:spPr/>
        <p:txBody>
          <a:bodyPr/>
          <a:lstStyle/>
          <a:p>
            <a:r>
              <a:rPr lang="en-US" baseline="0" dirty="0" smtClean="0"/>
              <a:t>Better technology, yields higher speeds</a:t>
            </a:r>
          </a:p>
          <a:p>
            <a:r>
              <a:rPr lang="en-US" baseline="0" dirty="0" smtClean="0"/>
              <a:t>What does not make sense is the cost differential</a:t>
            </a:r>
          </a:p>
          <a:p>
            <a:r>
              <a:rPr lang="en-US" baseline="0" dirty="0" smtClean="0"/>
              <a:t>Let’s look at it again keeping in mind that all each of these connections has ever done is provide an onramp to the Internet</a:t>
            </a:r>
          </a:p>
          <a:p>
            <a:r>
              <a:rPr lang="en-US" baseline="0" dirty="0" smtClean="0"/>
              <a:t>The only difference here is the speed limit of the onramp</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24</a:t>
            </a:fld>
            <a:endParaRPr lang="en-US" dirty="0"/>
          </a:p>
        </p:txBody>
      </p:sp>
    </p:spTree>
    <p:extLst>
      <p:ext uri="{BB962C8B-B14F-4D97-AF65-F5344CB8AC3E}">
        <p14:creationId xmlns:p14="http://schemas.microsoft.com/office/powerpoint/2010/main" val="400781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6147" name="Slide Number Placeholder 5"/>
          <p:cNvSpPr>
            <a:spLocks noGrp="1"/>
          </p:cNvSpPr>
          <p:nvPr>
            <p:ph type="sldNum" sz="quarter" idx="12"/>
          </p:nvPr>
        </p:nvSpPr>
        <p:spPr>
          <a:noFill/>
        </p:spPr>
        <p:txBody>
          <a:bodyPr/>
          <a:lstStyle/>
          <a:p>
            <a:fld id="{7890928C-E47A-4167-B07E-FC50357B0E13}" type="slidenum">
              <a:rPr lang="en-US" smtClean="0"/>
              <a:pPr/>
              <a:t>25</a:t>
            </a:fld>
            <a:endParaRPr lang="en-US" dirty="0" smtClean="0"/>
          </a:p>
        </p:txBody>
      </p:sp>
      <p:sp>
        <p:nvSpPr>
          <p:cNvPr id="6148" name="Rectangle 2"/>
          <p:cNvSpPr>
            <a:spLocks noGrp="1" noChangeArrowheads="1"/>
          </p:cNvSpPr>
          <p:nvPr>
            <p:ph type="title"/>
          </p:nvPr>
        </p:nvSpPr>
        <p:spPr/>
        <p:txBody>
          <a:bodyPr/>
          <a:lstStyle/>
          <a:p>
            <a:pPr eaLnBrk="1" hangingPunct="1"/>
            <a:r>
              <a:rPr lang="en-US" dirty="0" smtClean="0"/>
              <a:t>Cost</a:t>
            </a:r>
            <a:r>
              <a:rPr lang="en-US" baseline="0" dirty="0" smtClean="0"/>
              <a:t> Differential</a:t>
            </a:r>
            <a:endParaRPr lang="en-US" dirty="0" smtClean="0"/>
          </a:p>
        </p:txBody>
      </p:sp>
      <p:sp>
        <p:nvSpPr>
          <p:cNvPr id="6149" name="Rectangle 3"/>
          <p:cNvSpPr>
            <a:spLocks noGrp="1" noChangeArrowheads="1"/>
          </p:cNvSpPr>
          <p:nvPr>
            <p:ph type="body" idx="1"/>
          </p:nvPr>
        </p:nvSpPr>
        <p:spPr/>
        <p:txBody>
          <a:bodyPr/>
          <a:lstStyle/>
          <a:p>
            <a:pPr eaLnBrk="1" hangingPunct="1">
              <a:lnSpc>
                <a:spcPct val="80000"/>
              </a:lnSpc>
            </a:pPr>
            <a:r>
              <a:rPr lang="en-US" sz="2000" dirty="0" smtClean="0"/>
              <a:t>Analog Line</a:t>
            </a:r>
          </a:p>
          <a:p>
            <a:pPr lvl="1" eaLnBrk="1" hangingPunct="1">
              <a:lnSpc>
                <a:spcPct val="80000"/>
              </a:lnSpc>
            </a:pPr>
            <a:r>
              <a:rPr lang="en-US" sz="1800" dirty="0" smtClean="0"/>
              <a:t>14 kbps</a:t>
            </a:r>
          </a:p>
          <a:p>
            <a:pPr lvl="1" eaLnBrk="1" hangingPunct="1">
              <a:lnSpc>
                <a:spcPct val="80000"/>
              </a:lnSpc>
            </a:pPr>
            <a:r>
              <a:rPr lang="en-US" sz="1800" dirty="0" smtClean="0"/>
              <a:t>$16</a:t>
            </a:r>
          </a:p>
          <a:p>
            <a:pPr eaLnBrk="1" hangingPunct="1">
              <a:lnSpc>
                <a:spcPct val="80000"/>
              </a:lnSpc>
            </a:pPr>
            <a:r>
              <a:rPr lang="en-US" sz="2000" dirty="0" smtClean="0"/>
              <a:t>IDSL</a:t>
            </a:r>
          </a:p>
          <a:p>
            <a:pPr lvl="1" eaLnBrk="1" hangingPunct="1">
              <a:lnSpc>
                <a:spcPct val="80000"/>
              </a:lnSpc>
            </a:pPr>
            <a:r>
              <a:rPr lang="en-US" sz="1800" dirty="0" smtClean="0"/>
              <a:t>144 kbps</a:t>
            </a:r>
          </a:p>
          <a:p>
            <a:pPr lvl="1" eaLnBrk="1" hangingPunct="1">
              <a:lnSpc>
                <a:spcPct val="80000"/>
              </a:lnSpc>
            </a:pPr>
            <a:r>
              <a:rPr lang="en-US" sz="1800" dirty="0" smtClean="0"/>
              <a:t>$150</a:t>
            </a:r>
          </a:p>
          <a:p>
            <a:pPr eaLnBrk="1" hangingPunct="1">
              <a:lnSpc>
                <a:spcPct val="80000"/>
              </a:lnSpc>
            </a:pPr>
            <a:r>
              <a:rPr lang="en-US" sz="2000" dirty="0" smtClean="0"/>
              <a:t>ISDN</a:t>
            </a:r>
          </a:p>
          <a:p>
            <a:pPr lvl="1" eaLnBrk="1" hangingPunct="1">
              <a:lnSpc>
                <a:spcPct val="80000"/>
              </a:lnSpc>
            </a:pPr>
            <a:r>
              <a:rPr lang="en-US" sz="1800" dirty="0" smtClean="0"/>
              <a:t>128 kbps</a:t>
            </a:r>
          </a:p>
          <a:p>
            <a:pPr lvl="1" eaLnBrk="1" hangingPunct="1">
              <a:lnSpc>
                <a:spcPct val="80000"/>
              </a:lnSpc>
            </a:pPr>
            <a:r>
              <a:rPr lang="en-US" sz="1800" dirty="0" smtClean="0"/>
              <a:t>$200</a:t>
            </a:r>
          </a:p>
          <a:p>
            <a:pPr eaLnBrk="1" hangingPunct="1">
              <a:lnSpc>
                <a:spcPct val="80000"/>
              </a:lnSpc>
            </a:pPr>
            <a:r>
              <a:rPr lang="en-US" sz="2000" dirty="0" smtClean="0"/>
              <a:t>T1</a:t>
            </a:r>
          </a:p>
          <a:p>
            <a:pPr lvl="1" eaLnBrk="1" hangingPunct="1">
              <a:lnSpc>
                <a:spcPct val="80000"/>
              </a:lnSpc>
            </a:pPr>
            <a:r>
              <a:rPr lang="en-US" sz="1800" dirty="0" smtClean="0"/>
              <a:t>1.5 mbps</a:t>
            </a:r>
          </a:p>
          <a:p>
            <a:pPr lvl="1" eaLnBrk="1" hangingPunct="1">
              <a:lnSpc>
                <a:spcPct val="80000"/>
              </a:lnSpc>
            </a:pPr>
            <a:r>
              <a:rPr lang="en-US" sz="1800" dirty="0" smtClean="0"/>
              <a:t>$400</a:t>
            </a:r>
          </a:p>
          <a:p>
            <a:pPr eaLnBrk="1" hangingPunct="1">
              <a:lnSpc>
                <a:spcPct val="80000"/>
              </a:lnSpc>
            </a:pPr>
            <a:r>
              <a:rPr lang="en-US" sz="2000" dirty="0" smtClean="0"/>
              <a:t>DSL</a:t>
            </a:r>
          </a:p>
          <a:p>
            <a:pPr lvl="1" eaLnBrk="1" hangingPunct="1">
              <a:lnSpc>
                <a:spcPct val="80000"/>
              </a:lnSpc>
            </a:pPr>
            <a:r>
              <a:rPr lang="en-US" sz="1800" dirty="0" smtClean="0"/>
              <a:t>6.0 mbps</a:t>
            </a:r>
          </a:p>
          <a:p>
            <a:pPr lvl="1" eaLnBrk="1" hangingPunct="1">
              <a:lnSpc>
                <a:spcPct val="80000"/>
              </a:lnSpc>
            </a:pPr>
            <a:r>
              <a:rPr lang="en-US" sz="1800" dirty="0" smtClean="0"/>
              <a:t>$40</a:t>
            </a:r>
          </a:p>
        </p:txBody>
      </p:sp>
    </p:spTree>
    <p:extLst>
      <p:ext uri="{BB962C8B-B14F-4D97-AF65-F5344CB8AC3E}">
        <p14:creationId xmlns:p14="http://schemas.microsoft.com/office/powerpoint/2010/main" val="3402572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Differential</a:t>
            </a:r>
            <a:endParaRPr lang="en-US" dirty="0"/>
          </a:p>
        </p:txBody>
      </p:sp>
      <p:sp>
        <p:nvSpPr>
          <p:cNvPr id="3" name="Content Placeholder 2"/>
          <p:cNvSpPr>
            <a:spLocks noGrp="1"/>
          </p:cNvSpPr>
          <p:nvPr>
            <p:ph idx="1"/>
          </p:nvPr>
        </p:nvSpPr>
        <p:spPr/>
        <p:txBody>
          <a:bodyPr/>
          <a:lstStyle/>
          <a:p>
            <a:r>
              <a:rPr lang="en-US" dirty="0" smtClean="0"/>
              <a:t>Look at the cost of the IDSL v the ISDN and their speeds</a:t>
            </a:r>
          </a:p>
          <a:p>
            <a:r>
              <a:rPr lang="en-US" dirty="0" smtClean="0"/>
              <a:t>Why did the ISDN line cost more than the IDSL line even though</a:t>
            </a:r>
            <a:r>
              <a:rPr lang="en-US" baseline="0" dirty="0" smtClean="0"/>
              <a:t> the speed was lower</a:t>
            </a:r>
          </a:p>
          <a:p>
            <a:r>
              <a:rPr lang="en-US" baseline="0" dirty="0" smtClean="0"/>
              <a:t>AT&amp;T ran the provider of the IDSL line out of business in order to regain their monopoly control over the last mile connection to my house</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26</a:t>
            </a:fld>
            <a:endParaRPr lang="en-US" dirty="0"/>
          </a:p>
        </p:txBody>
      </p:sp>
    </p:spTree>
    <p:extLst>
      <p:ext uri="{BB962C8B-B14F-4D97-AF65-F5344CB8AC3E}">
        <p14:creationId xmlns:p14="http://schemas.microsoft.com/office/powerpoint/2010/main" val="490755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Differential</a:t>
            </a:r>
          </a:p>
        </p:txBody>
      </p:sp>
      <p:sp>
        <p:nvSpPr>
          <p:cNvPr id="3" name="Content Placeholder 2"/>
          <p:cNvSpPr>
            <a:spLocks noGrp="1"/>
          </p:cNvSpPr>
          <p:nvPr>
            <p:ph idx="1"/>
          </p:nvPr>
        </p:nvSpPr>
        <p:spPr/>
        <p:txBody>
          <a:bodyPr/>
          <a:lstStyle/>
          <a:p>
            <a:r>
              <a:rPr lang="en-US" dirty="0" smtClean="0"/>
              <a:t>Once they did that, they could charge whatever they wished</a:t>
            </a:r>
          </a:p>
          <a:p>
            <a:r>
              <a:rPr lang="en-US" dirty="0" smtClean="0"/>
              <a:t>Where else would I turn</a:t>
            </a:r>
          </a:p>
          <a:p>
            <a:r>
              <a:rPr lang="en-US" dirty="0" smtClean="0"/>
              <a:t>As more speed was needed the only other option available was a T1 line</a:t>
            </a:r>
          </a:p>
          <a:p>
            <a:r>
              <a:rPr lang="en-US" dirty="0" smtClean="0"/>
              <a:t>Notice in</a:t>
            </a:r>
            <a:r>
              <a:rPr lang="en-US" baseline="0" dirty="0" smtClean="0"/>
              <a:t> that case that the speed increases dramatically, but the cost did not increase at the same rate</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27</a:t>
            </a:fld>
            <a:endParaRPr lang="en-US" dirty="0"/>
          </a:p>
        </p:txBody>
      </p:sp>
    </p:spTree>
    <p:extLst>
      <p:ext uri="{BB962C8B-B14F-4D97-AF65-F5344CB8AC3E}">
        <p14:creationId xmlns:p14="http://schemas.microsoft.com/office/powerpoint/2010/main" val="4116835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Differential</a:t>
            </a:r>
          </a:p>
        </p:txBody>
      </p:sp>
      <p:sp>
        <p:nvSpPr>
          <p:cNvPr id="3" name="Content Placeholder 2"/>
          <p:cNvSpPr>
            <a:spLocks noGrp="1"/>
          </p:cNvSpPr>
          <p:nvPr>
            <p:ph idx="1"/>
          </p:nvPr>
        </p:nvSpPr>
        <p:spPr/>
        <p:txBody>
          <a:bodyPr/>
          <a:lstStyle/>
          <a:p>
            <a:r>
              <a:rPr lang="en-US" baseline="0" dirty="0" smtClean="0"/>
              <a:t>This is due to the existence of resellers of T1 lines</a:t>
            </a:r>
          </a:p>
          <a:p>
            <a:r>
              <a:rPr lang="en-US" baseline="0" dirty="0" smtClean="0"/>
              <a:t>AT&amp;T allowed them to remain in business unlike the DSL competitors</a:t>
            </a:r>
          </a:p>
          <a:p>
            <a:r>
              <a:rPr lang="en-US" baseline="0" dirty="0" smtClean="0"/>
              <a:t>The next jump is more dramatic</a:t>
            </a:r>
          </a:p>
          <a:p>
            <a:r>
              <a:rPr lang="en-US" baseline="0" dirty="0" smtClean="0"/>
              <a:t>After a few years AT&amp;T decided the population density in my rural area was finally enough to justify deploying DSL into the neighborhood</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28</a:t>
            </a:fld>
            <a:endParaRPr lang="en-US" dirty="0"/>
          </a:p>
        </p:txBody>
      </p:sp>
    </p:spTree>
    <p:extLst>
      <p:ext uri="{BB962C8B-B14F-4D97-AF65-F5344CB8AC3E}">
        <p14:creationId xmlns:p14="http://schemas.microsoft.com/office/powerpoint/2010/main" val="2658991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Differential</a:t>
            </a:r>
          </a:p>
        </p:txBody>
      </p:sp>
      <p:sp>
        <p:nvSpPr>
          <p:cNvPr id="3" name="Content Placeholder 2"/>
          <p:cNvSpPr>
            <a:spLocks noGrp="1"/>
          </p:cNvSpPr>
          <p:nvPr>
            <p:ph idx="1"/>
          </p:nvPr>
        </p:nvSpPr>
        <p:spPr/>
        <p:txBody>
          <a:bodyPr/>
          <a:lstStyle/>
          <a:p>
            <a:r>
              <a:rPr lang="en-US" dirty="0" smtClean="0"/>
              <a:t>As the price of DSL had been set not by AT&amp;T, but by their competitors</a:t>
            </a:r>
            <a:r>
              <a:rPr lang="en-US" baseline="0" dirty="0" smtClean="0"/>
              <a:t> </a:t>
            </a:r>
            <a:r>
              <a:rPr lang="en-US" dirty="0" smtClean="0"/>
              <a:t>the cable companies inside the larger cities, when AT&amp;T deployed DSL into</a:t>
            </a:r>
            <a:r>
              <a:rPr lang="en-US" baseline="0" dirty="0" smtClean="0"/>
              <a:t> their monopoly controlled areas such as my rural neighborhood, they could not justify either raising the price or lowering the speeds over what they were forced to do in the urban areas</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29</a:t>
            </a:fld>
            <a:endParaRPr lang="en-US" dirty="0"/>
          </a:p>
        </p:txBody>
      </p:sp>
    </p:spTree>
    <p:extLst>
      <p:ext uri="{BB962C8B-B14F-4D97-AF65-F5344CB8AC3E}">
        <p14:creationId xmlns:p14="http://schemas.microsoft.com/office/powerpoint/2010/main" val="323153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r>
              <a:rPr lang="en-US" baseline="0" dirty="0" smtClean="0"/>
              <a:t> Monopoly</a:t>
            </a:r>
            <a:endParaRPr lang="en-US" dirty="0"/>
          </a:p>
        </p:txBody>
      </p:sp>
      <p:sp>
        <p:nvSpPr>
          <p:cNvPr id="3" name="Content Placeholder 2"/>
          <p:cNvSpPr>
            <a:spLocks noGrp="1"/>
          </p:cNvSpPr>
          <p:nvPr>
            <p:ph idx="1"/>
          </p:nvPr>
        </p:nvSpPr>
        <p:spPr/>
        <p:txBody>
          <a:bodyPr/>
          <a:lstStyle/>
          <a:p>
            <a:r>
              <a:rPr lang="en-US" dirty="0" smtClean="0"/>
              <a:t>First you must realize that the price you pay for a data line will bear no resemblance to its true cost in terms of the price the provider paid to create the network,</a:t>
            </a:r>
            <a:r>
              <a:rPr lang="en-US" baseline="0" dirty="0" smtClean="0"/>
              <a:t> capex, and their cost to operate it, opex</a:t>
            </a:r>
          </a:p>
          <a:p>
            <a:r>
              <a:rPr lang="en-US" baseline="0" dirty="0" smtClean="0"/>
              <a:t>This is because the last mile in the overwhelming majority of cases is under the control of a single company</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3</a:t>
            </a:fld>
            <a:endParaRPr lang="en-US" dirty="0"/>
          </a:p>
        </p:txBody>
      </p:sp>
    </p:spTree>
    <p:extLst>
      <p:ext uri="{BB962C8B-B14F-4D97-AF65-F5344CB8AC3E}">
        <p14:creationId xmlns:p14="http://schemas.microsoft.com/office/powerpoint/2010/main" val="2295287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Differential</a:t>
            </a:r>
            <a:endParaRPr lang="en-US" dirty="0"/>
          </a:p>
        </p:txBody>
      </p:sp>
      <p:sp>
        <p:nvSpPr>
          <p:cNvPr id="3" name="Content Placeholder 2"/>
          <p:cNvSpPr>
            <a:spLocks noGrp="1"/>
          </p:cNvSpPr>
          <p:nvPr>
            <p:ph idx="1"/>
          </p:nvPr>
        </p:nvSpPr>
        <p:spPr/>
        <p:txBody>
          <a:bodyPr/>
          <a:lstStyle/>
          <a:p>
            <a:r>
              <a:rPr lang="en-US" dirty="0" smtClean="0"/>
              <a:t>This is dramatic decrease in cost and increase in speed of the DSL line</a:t>
            </a:r>
            <a:r>
              <a:rPr lang="en-US" baseline="0" dirty="0" smtClean="0"/>
              <a:t> in contrast to the T1 line that preceded it</a:t>
            </a:r>
          </a:p>
          <a:p>
            <a:r>
              <a:rPr lang="en-US" baseline="0" dirty="0" smtClean="0"/>
              <a:t>Now it is true that the repair response time of AT&amp;T for a T1 failure as opposed to a DSL line failure is very different at 4 hours for the T1 versus 24 hours for a business grade DSL line</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30</a:t>
            </a:fld>
            <a:endParaRPr lang="en-US" dirty="0"/>
          </a:p>
        </p:txBody>
      </p:sp>
    </p:spTree>
    <p:extLst>
      <p:ext uri="{BB962C8B-B14F-4D97-AF65-F5344CB8AC3E}">
        <p14:creationId xmlns:p14="http://schemas.microsoft.com/office/powerpoint/2010/main" val="243754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r>
              <a:rPr lang="en-US" baseline="0" dirty="0" smtClean="0"/>
              <a:t> Differential</a:t>
            </a:r>
            <a:endParaRPr lang="en-US" dirty="0"/>
          </a:p>
        </p:txBody>
      </p:sp>
      <p:sp>
        <p:nvSpPr>
          <p:cNvPr id="3" name="Content Placeholder 2"/>
          <p:cNvSpPr>
            <a:spLocks noGrp="1"/>
          </p:cNvSpPr>
          <p:nvPr>
            <p:ph idx="1"/>
          </p:nvPr>
        </p:nvSpPr>
        <p:spPr/>
        <p:txBody>
          <a:bodyPr/>
          <a:lstStyle/>
          <a:p>
            <a:r>
              <a:rPr lang="en-US" baseline="0" dirty="0" smtClean="0"/>
              <a:t>Still the cost and speed differentials cannot be reconciled except within the scope for arbitrary pricing a monopolistic environment provides to AT&amp;T</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31</a:t>
            </a:fld>
            <a:endParaRPr lang="en-US" dirty="0"/>
          </a:p>
        </p:txBody>
      </p:sp>
    </p:spTree>
    <p:extLst>
      <p:ext uri="{BB962C8B-B14F-4D97-AF65-F5344CB8AC3E}">
        <p14:creationId xmlns:p14="http://schemas.microsoft.com/office/powerpoint/2010/main" val="421168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a:t>
            </a:r>
            <a:r>
              <a:rPr lang="en-US" baseline="0" dirty="0" smtClean="0"/>
              <a:t> To Select</a:t>
            </a:r>
            <a:endParaRPr lang="en-US" dirty="0"/>
          </a:p>
        </p:txBody>
      </p:sp>
      <p:sp>
        <p:nvSpPr>
          <p:cNvPr id="3" name="Content Placeholder 2"/>
          <p:cNvSpPr>
            <a:spLocks noGrp="1"/>
          </p:cNvSpPr>
          <p:nvPr>
            <p:ph idx="1"/>
          </p:nvPr>
        </p:nvSpPr>
        <p:spPr/>
        <p:txBody>
          <a:bodyPr/>
          <a:lstStyle/>
          <a:p>
            <a:r>
              <a:rPr lang="en-US" baseline="0" dirty="0" smtClean="0"/>
              <a:t>Let’s now look at a very nice discussion of why things are as they are and how you might work around this problem of monopolies in telecommunications while you attempt to select the correct type of data line for your connection from Point A to Point B by reading an article from Network World’s Cisco Subnet section by Andy Gottleib from April 2012</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32</a:t>
            </a:fld>
            <a:endParaRPr lang="en-US" dirty="0"/>
          </a:p>
        </p:txBody>
      </p:sp>
    </p:spTree>
    <p:extLst>
      <p:ext uri="{BB962C8B-B14F-4D97-AF65-F5344CB8AC3E}">
        <p14:creationId xmlns:p14="http://schemas.microsoft.com/office/powerpoint/2010/main" val="225567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a:t>
            </a:r>
            <a:r>
              <a:rPr lang="en-US" baseline="0" dirty="0" smtClean="0"/>
              <a:t> One </a:t>
            </a:r>
            <a:r>
              <a:rPr lang="en-US" baseline="0" dirty="0" smtClean="0"/>
              <a:t>To </a:t>
            </a:r>
            <a:r>
              <a:rPr lang="en-US" baseline="0" dirty="0" smtClean="0"/>
              <a:t>Select</a:t>
            </a:r>
            <a:endParaRPr lang="en-US" dirty="0"/>
          </a:p>
        </p:txBody>
      </p:sp>
      <p:sp>
        <p:nvSpPr>
          <p:cNvPr id="3" name="Content Placeholder 2"/>
          <p:cNvSpPr>
            <a:spLocks noGrp="1"/>
          </p:cNvSpPr>
          <p:nvPr>
            <p:ph idx="1"/>
          </p:nvPr>
        </p:nvSpPr>
        <p:spPr/>
        <p:txBody>
          <a:bodyPr/>
          <a:lstStyle/>
          <a:p>
            <a:r>
              <a:rPr lang="en-US" dirty="0" smtClean="0"/>
              <a:t>Click</a:t>
            </a:r>
            <a:r>
              <a:rPr lang="en-US" baseline="0" dirty="0" smtClean="0"/>
              <a:t> here to open the article</a:t>
            </a:r>
          </a:p>
          <a:p>
            <a:pPr lvl="1"/>
            <a:r>
              <a:rPr lang="en-US" dirty="0" smtClean="0">
                <a:hlinkClick r:id="rId2"/>
              </a:rPr>
              <a:t>www.chipps.com/4/Gottlieb.pdf</a:t>
            </a:r>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33</a:t>
            </a:fld>
            <a:endParaRPr lang="en-US" dirty="0"/>
          </a:p>
        </p:txBody>
      </p:sp>
    </p:spTree>
    <p:extLst>
      <p:ext uri="{BB962C8B-B14F-4D97-AF65-F5344CB8AC3E}">
        <p14:creationId xmlns:p14="http://schemas.microsoft.com/office/powerpoint/2010/main" val="247974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Monopoly</a:t>
            </a:r>
            <a:endParaRPr lang="en-US" dirty="0"/>
          </a:p>
        </p:txBody>
      </p:sp>
      <p:sp>
        <p:nvSpPr>
          <p:cNvPr id="3" name="Content Placeholder 2"/>
          <p:cNvSpPr>
            <a:spLocks noGrp="1"/>
          </p:cNvSpPr>
          <p:nvPr>
            <p:ph idx="1"/>
          </p:nvPr>
        </p:nvSpPr>
        <p:spPr/>
        <p:txBody>
          <a:bodyPr/>
          <a:lstStyle/>
          <a:p>
            <a:r>
              <a:rPr lang="en-US" baseline="0" dirty="0" smtClean="0"/>
              <a:t>In the absence of competition, they will charge whatever they can get away with</a:t>
            </a:r>
          </a:p>
          <a:p>
            <a:r>
              <a:rPr lang="en-US" baseline="0" dirty="0" smtClean="0"/>
              <a:t>We will use my house as a perfect example of this</a:t>
            </a:r>
          </a:p>
          <a:p>
            <a:pPr eaLnBrk="1" hangingPunct="1"/>
            <a:r>
              <a:rPr lang="en-US" dirty="0" smtClean="0"/>
              <a:t>Over the years I have had a number of different WAN connections</a:t>
            </a:r>
          </a:p>
          <a:p>
            <a:pPr eaLnBrk="1" hangingPunct="1"/>
            <a:r>
              <a:rPr lang="en-US" dirty="0" smtClean="0"/>
              <a:t>These have included</a:t>
            </a:r>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4</a:t>
            </a:fld>
            <a:endParaRPr lang="en-US" dirty="0"/>
          </a:p>
        </p:txBody>
      </p:sp>
    </p:spTree>
    <p:extLst>
      <p:ext uri="{BB962C8B-B14F-4D97-AF65-F5344CB8AC3E}">
        <p14:creationId xmlns:p14="http://schemas.microsoft.com/office/powerpoint/2010/main" val="2930121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6147" name="Slide Number Placeholder 5"/>
          <p:cNvSpPr>
            <a:spLocks noGrp="1"/>
          </p:cNvSpPr>
          <p:nvPr>
            <p:ph type="sldNum" sz="quarter" idx="12"/>
          </p:nvPr>
        </p:nvSpPr>
        <p:spPr>
          <a:noFill/>
        </p:spPr>
        <p:txBody>
          <a:bodyPr/>
          <a:lstStyle/>
          <a:p>
            <a:fld id="{7890928C-E47A-4167-B07E-FC50357B0E13}" type="slidenum">
              <a:rPr lang="en-US" smtClean="0"/>
              <a:pPr/>
              <a:t>5</a:t>
            </a:fld>
            <a:endParaRPr lang="en-US" dirty="0" smtClean="0"/>
          </a:p>
        </p:txBody>
      </p:sp>
      <p:sp>
        <p:nvSpPr>
          <p:cNvPr id="6148" name="Rectangle 2"/>
          <p:cNvSpPr>
            <a:spLocks noGrp="1" noChangeArrowheads="1"/>
          </p:cNvSpPr>
          <p:nvPr>
            <p:ph type="title"/>
          </p:nvPr>
        </p:nvSpPr>
        <p:spPr/>
        <p:txBody>
          <a:bodyPr/>
          <a:lstStyle/>
          <a:p>
            <a:pPr eaLnBrk="1" hangingPunct="1"/>
            <a:r>
              <a:rPr lang="en-US" dirty="0" smtClean="0"/>
              <a:t>The WAN Connection</a:t>
            </a:r>
          </a:p>
        </p:txBody>
      </p:sp>
      <p:sp>
        <p:nvSpPr>
          <p:cNvPr id="6149" name="Rectangle 3"/>
          <p:cNvSpPr>
            <a:spLocks noGrp="1" noChangeArrowheads="1"/>
          </p:cNvSpPr>
          <p:nvPr>
            <p:ph type="body" idx="1"/>
          </p:nvPr>
        </p:nvSpPr>
        <p:spPr/>
        <p:txBody>
          <a:bodyPr/>
          <a:lstStyle/>
          <a:p>
            <a:pPr eaLnBrk="1" hangingPunct="1">
              <a:lnSpc>
                <a:spcPct val="80000"/>
              </a:lnSpc>
            </a:pPr>
            <a:r>
              <a:rPr lang="en-US" sz="2000" dirty="0" smtClean="0"/>
              <a:t>Analog Line</a:t>
            </a:r>
          </a:p>
          <a:p>
            <a:pPr lvl="1" eaLnBrk="1" hangingPunct="1">
              <a:lnSpc>
                <a:spcPct val="80000"/>
              </a:lnSpc>
            </a:pPr>
            <a:r>
              <a:rPr lang="en-US" sz="1800" dirty="0" smtClean="0"/>
              <a:t>14 kbps</a:t>
            </a:r>
          </a:p>
          <a:p>
            <a:pPr lvl="1" eaLnBrk="1" hangingPunct="1">
              <a:lnSpc>
                <a:spcPct val="80000"/>
              </a:lnSpc>
            </a:pPr>
            <a:r>
              <a:rPr lang="en-US" sz="1800" dirty="0" smtClean="0"/>
              <a:t>$16</a:t>
            </a:r>
          </a:p>
          <a:p>
            <a:pPr eaLnBrk="1" hangingPunct="1">
              <a:lnSpc>
                <a:spcPct val="80000"/>
              </a:lnSpc>
            </a:pPr>
            <a:r>
              <a:rPr lang="en-US" sz="2000" dirty="0" smtClean="0"/>
              <a:t>IDSL</a:t>
            </a:r>
          </a:p>
          <a:p>
            <a:pPr lvl="1" eaLnBrk="1" hangingPunct="1">
              <a:lnSpc>
                <a:spcPct val="80000"/>
              </a:lnSpc>
            </a:pPr>
            <a:r>
              <a:rPr lang="en-US" sz="1800" dirty="0" smtClean="0"/>
              <a:t>144 kbps</a:t>
            </a:r>
          </a:p>
          <a:p>
            <a:pPr lvl="1" eaLnBrk="1" hangingPunct="1">
              <a:lnSpc>
                <a:spcPct val="80000"/>
              </a:lnSpc>
            </a:pPr>
            <a:r>
              <a:rPr lang="en-US" sz="1800" dirty="0" smtClean="0"/>
              <a:t>$150</a:t>
            </a:r>
          </a:p>
          <a:p>
            <a:pPr eaLnBrk="1" hangingPunct="1">
              <a:lnSpc>
                <a:spcPct val="80000"/>
              </a:lnSpc>
            </a:pPr>
            <a:r>
              <a:rPr lang="en-US" sz="2000" dirty="0" smtClean="0"/>
              <a:t>ISDN</a:t>
            </a:r>
          </a:p>
          <a:p>
            <a:pPr lvl="1" eaLnBrk="1" hangingPunct="1">
              <a:lnSpc>
                <a:spcPct val="80000"/>
              </a:lnSpc>
            </a:pPr>
            <a:r>
              <a:rPr lang="en-US" sz="1800" dirty="0" smtClean="0"/>
              <a:t>128 kbps</a:t>
            </a:r>
          </a:p>
          <a:p>
            <a:pPr lvl="1" eaLnBrk="1" hangingPunct="1">
              <a:lnSpc>
                <a:spcPct val="80000"/>
              </a:lnSpc>
            </a:pPr>
            <a:r>
              <a:rPr lang="en-US" sz="1800" dirty="0" smtClean="0"/>
              <a:t>$200</a:t>
            </a:r>
          </a:p>
          <a:p>
            <a:pPr eaLnBrk="1" hangingPunct="1">
              <a:lnSpc>
                <a:spcPct val="80000"/>
              </a:lnSpc>
            </a:pPr>
            <a:r>
              <a:rPr lang="en-US" sz="2000" dirty="0" smtClean="0"/>
              <a:t>T1</a:t>
            </a:r>
          </a:p>
          <a:p>
            <a:pPr lvl="1" eaLnBrk="1" hangingPunct="1">
              <a:lnSpc>
                <a:spcPct val="80000"/>
              </a:lnSpc>
            </a:pPr>
            <a:r>
              <a:rPr lang="en-US" sz="1800" dirty="0" smtClean="0"/>
              <a:t>1.5 mbps</a:t>
            </a:r>
          </a:p>
          <a:p>
            <a:pPr lvl="1" eaLnBrk="1" hangingPunct="1">
              <a:lnSpc>
                <a:spcPct val="80000"/>
              </a:lnSpc>
            </a:pPr>
            <a:r>
              <a:rPr lang="en-US" sz="1800" dirty="0" smtClean="0"/>
              <a:t>$400</a:t>
            </a:r>
          </a:p>
          <a:p>
            <a:pPr eaLnBrk="1" hangingPunct="1">
              <a:lnSpc>
                <a:spcPct val="80000"/>
              </a:lnSpc>
            </a:pPr>
            <a:r>
              <a:rPr lang="en-US" sz="2000" dirty="0" smtClean="0"/>
              <a:t>DSL</a:t>
            </a:r>
          </a:p>
          <a:p>
            <a:pPr lvl="1" eaLnBrk="1" hangingPunct="1">
              <a:lnSpc>
                <a:spcPct val="80000"/>
              </a:lnSpc>
            </a:pPr>
            <a:r>
              <a:rPr lang="en-US" sz="1800" dirty="0" smtClean="0"/>
              <a:t>6.0 mbps</a:t>
            </a:r>
          </a:p>
          <a:p>
            <a:pPr lvl="1" eaLnBrk="1" hangingPunct="1">
              <a:lnSpc>
                <a:spcPct val="80000"/>
              </a:lnSpc>
            </a:pPr>
            <a:r>
              <a:rPr lang="en-US" sz="1800" dirty="0" smtClean="0"/>
              <a:t>$40</a:t>
            </a:r>
          </a:p>
        </p:txBody>
      </p:sp>
    </p:spTree>
    <p:extLst>
      <p:ext uri="{BB962C8B-B14F-4D97-AF65-F5344CB8AC3E}">
        <p14:creationId xmlns:p14="http://schemas.microsoft.com/office/powerpoint/2010/main" val="217443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7171" name="Slide Number Placeholder 5"/>
          <p:cNvSpPr>
            <a:spLocks noGrp="1"/>
          </p:cNvSpPr>
          <p:nvPr>
            <p:ph type="sldNum" sz="quarter" idx="12"/>
          </p:nvPr>
        </p:nvSpPr>
        <p:spPr>
          <a:noFill/>
        </p:spPr>
        <p:txBody>
          <a:bodyPr/>
          <a:lstStyle/>
          <a:p>
            <a:fld id="{9354AA72-7F5E-435D-ACD8-A5834D0A5D49}" type="slidenum">
              <a:rPr lang="en-US" smtClean="0"/>
              <a:pPr/>
              <a:t>6</a:t>
            </a:fld>
            <a:endParaRPr lang="en-US" dirty="0" smtClean="0"/>
          </a:p>
        </p:txBody>
      </p:sp>
      <p:sp>
        <p:nvSpPr>
          <p:cNvPr id="7172" name="Rectangle 2"/>
          <p:cNvSpPr>
            <a:spLocks noGrp="1" noChangeArrowheads="1"/>
          </p:cNvSpPr>
          <p:nvPr>
            <p:ph type="title"/>
          </p:nvPr>
        </p:nvSpPr>
        <p:spPr/>
        <p:txBody>
          <a:bodyPr/>
          <a:lstStyle/>
          <a:p>
            <a:pPr eaLnBrk="1" hangingPunct="1"/>
            <a:r>
              <a:rPr lang="en-US" dirty="0" smtClean="0"/>
              <a:t>The WAN</a:t>
            </a:r>
          </a:p>
        </p:txBody>
      </p:sp>
      <p:sp>
        <p:nvSpPr>
          <p:cNvPr id="7173" name="Rectangle 3"/>
          <p:cNvSpPr>
            <a:spLocks noGrp="1" noChangeArrowheads="1"/>
          </p:cNvSpPr>
          <p:nvPr>
            <p:ph type="body" idx="1"/>
          </p:nvPr>
        </p:nvSpPr>
        <p:spPr/>
        <p:txBody>
          <a:bodyPr/>
          <a:lstStyle/>
          <a:p>
            <a:pPr eaLnBrk="1" hangingPunct="1"/>
            <a:r>
              <a:rPr lang="en-US" dirty="0" smtClean="0"/>
              <a:t>All of these lines have gone down the exact same two 24 gauge copper wires of the eight that go to my house from the road</a:t>
            </a:r>
          </a:p>
          <a:p>
            <a:pPr eaLnBrk="1" hangingPunct="1"/>
            <a:r>
              <a:rPr lang="en-US" dirty="0" smtClean="0"/>
              <a:t>Here is the path they all follow</a:t>
            </a:r>
          </a:p>
          <a:p>
            <a:pPr eaLnBrk="1" hangingPunct="1"/>
            <a:r>
              <a:rPr lang="en-US" dirty="0" smtClean="0"/>
              <a:t>First a</a:t>
            </a:r>
            <a:r>
              <a:rPr lang="en-US" baseline="0" dirty="0" smtClean="0"/>
              <a:t> overall look at the last mile or in my case the last 34,000 wire feet</a:t>
            </a:r>
            <a:endParaRPr lang="en-US" dirty="0" smtClean="0"/>
          </a:p>
        </p:txBody>
      </p:sp>
    </p:spTree>
    <p:extLst>
      <p:ext uri="{BB962C8B-B14F-4D97-AF65-F5344CB8AC3E}">
        <p14:creationId xmlns:p14="http://schemas.microsoft.com/office/powerpoint/2010/main" val="177807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8195" name="Slide Number Placeholder 5"/>
          <p:cNvSpPr>
            <a:spLocks noGrp="1"/>
          </p:cNvSpPr>
          <p:nvPr>
            <p:ph type="sldNum" sz="quarter" idx="12"/>
          </p:nvPr>
        </p:nvSpPr>
        <p:spPr>
          <a:noFill/>
        </p:spPr>
        <p:txBody>
          <a:bodyPr/>
          <a:lstStyle/>
          <a:p>
            <a:fld id="{D1CC39F4-91D0-4B48-84EB-7DC1F6A3F292}" type="slidenum">
              <a:rPr lang="en-US" smtClean="0"/>
              <a:pPr/>
              <a:t>7</a:t>
            </a:fld>
            <a:endParaRPr lang="en-US" dirty="0" smtClean="0"/>
          </a:p>
        </p:txBody>
      </p:sp>
      <p:sp>
        <p:nvSpPr>
          <p:cNvPr id="8196" name="Rectangle 2"/>
          <p:cNvSpPr>
            <a:spLocks noGrp="1" noChangeArrowheads="1"/>
          </p:cNvSpPr>
          <p:nvPr>
            <p:ph type="title"/>
          </p:nvPr>
        </p:nvSpPr>
        <p:spPr/>
        <p:txBody>
          <a:bodyPr/>
          <a:lstStyle/>
          <a:p>
            <a:pPr eaLnBrk="1" hangingPunct="1"/>
            <a:r>
              <a:rPr lang="en-US" dirty="0" smtClean="0"/>
              <a:t>The Path of the WAN</a:t>
            </a:r>
          </a:p>
        </p:txBody>
      </p:sp>
      <p:pic>
        <p:nvPicPr>
          <p:cNvPr id="8197" name="Picture 3"/>
          <p:cNvPicPr>
            <a:picLocks noChangeAspect="1" noChangeArrowheads="1"/>
          </p:cNvPicPr>
          <p:nvPr/>
        </p:nvPicPr>
        <p:blipFill>
          <a:blip r:embed="rId2" cstate="print"/>
          <a:srcRect l="3000" t="19333" b="6000"/>
          <a:stretch>
            <a:fillRect/>
          </a:stretch>
        </p:blipFill>
        <p:spPr bwMode="auto">
          <a:xfrm>
            <a:off x="533400" y="1447800"/>
            <a:ext cx="7696200" cy="4443413"/>
          </a:xfrm>
          <a:prstGeom prst="rect">
            <a:avLst/>
          </a:prstGeom>
          <a:noFill/>
          <a:ln w="9525">
            <a:noFill/>
            <a:miter lim="800000"/>
            <a:headEnd/>
            <a:tailEnd/>
          </a:ln>
        </p:spPr>
      </p:pic>
      <p:sp>
        <p:nvSpPr>
          <p:cNvPr id="8198" name="Text Box 4"/>
          <p:cNvSpPr txBox="1">
            <a:spLocks noChangeArrowheads="1"/>
          </p:cNvSpPr>
          <p:nvPr/>
        </p:nvSpPr>
        <p:spPr bwMode="auto">
          <a:xfrm>
            <a:off x="1447800" y="3810000"/>
            <a:ext cx="1447800" cy="457200"/>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I am here</a:t>
            </a:r>
          </a:p>
        </p:txBody>
      </p:sp>
      <p:sp>
        <p:nvSpPr>
          <p:cNvPr id="8199" name="Line 5"/>
          <p:cNvSpPr>
            <a:spLocks noChangeShapeType="1"/>
          </p:cNvSpPr>
          <p:nvPr/>
        </p:nvSpPr>
        <p:spPr bwMode="auto">
          <a:xfrm>
            <a:off x="2971800" y="4038600"/>
            <a:ext cx="1524000" cy="685800"/>
          </a:xfrm>
          <a:prstGeom prst="line">
            <a:avLst/>
          </a:prstGeom>
          <a:noFill/>
          <a:ln w="50800">
            <a:solidFill>
              <a:schemeClr val="bg1"/>
            </a:solidFill>
            <a:round/>
            <a:headEnd/>
            <a:tailEnd type="triangle" w="med" len="med"/>
          </a:ln>
        </p:spPr>
        <p:txBody>
          <a:bodyPr/>
          <a:lstStyle/>
          <a:p>
            <a:endParaRPr lang="en-US" dirty="0"/>
          </a:p>
        </p:txBody>
      </p:sp>
      <p:sp>
        <p:nvSpPr>
          <p:cNvPr id="8200" name="Text Box 6"/>
          <p:cNvSpPr txBox="1">
            <a:spLocks noChangeArrowheads="1"/>
          </p:cNvSpPr>
          <p:nvPr/>
        </p:nvSpPr>
        <p:spPr bwMode="auto">
          <a:xfrm>
            <a:off x="5181600" y="1600200"/>
            <a:ext cx="1828800" cy="155257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The service provider’s central office is here</a:t>
            </a:r>
          </a:p>
        </p:txBody>
      </p:sp>
      <p:sp>
        <p:nvSpPr>
          <p:cNvPr id="8201" name="Line 7"/>
          <p:cNvSpPr>
            <a:spLocks noChangeShapeType="1"/>
          </p:cNvSpPr>
          <p:nvPr/>
        </p:nvSpPr>
        <p:spPr bwMode="auto">
          <a:xfrm flipH="1">
            <a:off x="3886200" y="2286000"/>
            <a:ext cx="1143000" cy="762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99100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of the WAN</a:t>
            </a:r>
            <a:endParaRPr lang="en-US" dirty="0"/>
          </a:p>
        </p:txBody>
      </p:sp>
      <p:sp>
        <p:nvSpPr>
          <p:cNvPr id="3" name="Content Placeholder 2"/>
          <p:cNvSpPr>
            <a:spLocks noGrp="1"/>
          </p:cNvSpPr>
          <p:nvPr>
            <p:ph idx="1"/>
          </p:nvPr>
        </p:nvSpPr>
        <p:spPr/>
        <p:txBody>
          <a:bodyPr/>
          <a:lstStyle/>
          <a:p>
            <a:r>
              <a:rPr lang="en-US" dirty="0" smtClean="0"/>
              <a:t>Here are all of the demarcs that</a:t>
            </a:r>
            <a:r>
              <a:rPr lang="en-US" baseline="0" dirty="0" smtClean="0"/>
              <a:t> have been installed over the years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ACE8EFC-181D-4176-846C-2A19D0928E55}" type="slidenum">
              <a:rPr lang="en-US" smtClean="0"/>
              <a:pPr>
                <a:defRPr/>
              </a:pPr>
              <a:t>8</a:t>
            </a:fld>
            <a:endParaRPr lang="en-US" dirty="0"/>
          </a:p>
        </p:txBody>
      </p:sp>
    </p:spTree>
    <p:extLst>
      <p:ext uri="{BB962C8B-B14F-4D97-AF65-F5344CB8AC3E}">
        <p14:creationId xmlns:p14="http://schemas.microsoft.com/office/powerpoint/2010/main" val="3099010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dirty="0" smtClean="0"/>
              <a:t>Copyright 2005-2011 Kenneth M. Chipps Ph.D. www.chipps.com</a:t>
            </a:r>
          </a:p>
        </p:txBody>
      </p:sp>
      <p:sp>
        <p:nvSpPr>
          <p:cNvPr id="9219" name="Slide Number Placeholder 5"/>
          <p:cNvSpPr>
            <a:spLocks noGrp="1"/>
          </p:cNvSpPr>
          <p:nvPr>
            <p:ph type="sldNum" sz="quarter" idx="12"/>
          </p:nvPr>
        </p:nvSpPr>
        <p:spPr>
          <a:noFill/>
        </p:spPr>
        <p:txBody>
          <a:bodyPr/>
          <a:lstStyle/>
          <a:p>
            <a:fld id="{C66DC38D-C6A0-4F1B-A24E-BEC4614531CB}" type="slidenum">
              <a:rPr lang="en-US" smtClean="0"/>
              <a:pPr/>
              <a:t>9</a:t>
            </a:fld>
            <a:endParaRPr lang="en-US" dirty="0" smtClean="0"/>
          </a:p>
        </p:txBody>
      </p:sp>
      <p:sp>
        <p:nvSpPr>
          <p:cNvPr id="9220" name="Rectangle 2"/>
          <p:cNvSpPr>
            <a:spLocks noGrp="1" noChangeArrowheads="1"/>
          </p:cNvSpPr>
          <p:nvPr>
            <p:ph type="title"/>
          </p:nvPr>
        </p:nvSpPr>
        <p:spPr/>
        <p:txBody>
          <a:bodyPr/>
          <a:lstStyle/>
          <a:p>
            <a:pPr eaLnBrk="1" hangingPunct="1"/>
            <a:r>
              <a:rPr lang="en-US" dirty="0" smtClean="0"/>
              <a:t>The Path of the WAN</a:t>
            </a:r>
          </a:p>
        </p:txBody>
      </p:sp>
      <p:pic>
        <p:nvPicPr>
          <p:cNvPr id="9221" name="Picture 3" descr="017_14"/>
          <p:cNvPicPr>
            <a:picLocks noChangeAspect="1" noChangeArrowheads="1"/>
          </p:cNvPicPr>
          <p:nvPr/>
        </p:nvPicPr>
        <p:blipFill>
          <a:blip r:embed="rId2" cstate="print"/>
          <a:srcRect/>
          <a:stretch>
            <a:fillRect/>
          </a:stretch>
        </p:blipFill>
        <p:spPr bwMode="auto">
          <a:xfrm>
            <a:off x="1143000" y="1447800"/>
            <a:ext cx="6934200" cy="4622800"/>
          </a:xfrm>
          <a:prstGeom prst="rect">
            <a:avLst/>
          </a:prstGeom>
          <a:noFill/>
          <a:ln w="9525">
            <a:noFill/>
            <a:miter lim="800000"/>
            <a:headEnd/>
            <a:tailEnd/>
          </a:ln>
        </p:spPr>
      </p:pic>
      <p:sp>
        <p:nvSpPr>
          <p:cNvPr id="9222" name="Text Box 4"/>
          <p:cNvSpPr txBox="1">
            <a:spLocks noChangeArrowheads="1"/>
          </p:cNvSpPr>
          <p:nvPr/>
        </p:nvSpPr>
        <p:spPr bwMode="auto">
          <a:xfrm>
            <a:off x="1295400" y="1676400"/>
            <a:ext cx="1524000" cy="82232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T1 Demarc</a:t>
            </a:r>
          </a:p>
        </p:txBody>
      </p:sp>
      <p:sp>
        <p:nvSpPr>
          <p:cNvPr id="9223" name="Line 5"/>
          <p:cNvSpPr>
            <a:spLocks noChangeShapeType="1"/>
          </p:cNvSpPr>
          <p:nvPr/>
        </p:nvSpPr>
        <p:spPr bwMode="auto">
          <a:xfrm>
            <a:off x="2133600" y="2667000"/>
            <a:ext cx="1371600" cy="609600"/>
          </a:xfrm>
          <a:prstGeom prst="line">
            <a:avLst/>
          </a:prstGeom>
          <a:noFill/>
          <a:ln w="50800">
            <a:solidFill>
              <a:schemeClr val="bg1"/>
            </a:solidFill>
            <a:round/>
            <a:headEnd/>
            <a:tailEnd type="triangle" w="med" len="med"/>
          </a:ln>
        </p:spPr>
        <p:txBody>
          <a:bodyPr/>
          <a:lstStyle/>
          <a:p>
            <a:endParaRPr lang="en-US" dirty="0"/>
          </a:p>
        </p:txBody>
      </p:sp>
      <p:sp>
        <p:nvSpPr>
          <p:cNvPr id="9224" name="Text Box 6"/>
          <p:cNvSpPr txBox="1">
            <a:spLocks noChangeArrowheads="1"/>
          </p:cNvSpPr>
          <p:nvPr/>
        </p:nvSpPr>
        <p:spPr bwMode="auto">
          <a:xfrm>
            <a:off x="3657600" y="5121275"/>
            <a:ext cx="4191000" cy="830263"/>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Times New Roman" pitchFamily="18" charset="0"/>
              </a:rPr>
              <a:t>All of the copper lines from the telco to the house come in here</a:t>
            </a:r>
          </a:p>
        </p:txBody>
      </p:sp>
      <p:sp>
        <p:nvSpPr>
          <p:cNvPr id="9225" name="Line 7"/>
          <p:cNvSpPr>
            <a:spLocks noChangeShapeType="1"/>
          </p:cNvSpPr>
          <p:nvPr/>
        </p:nvSpPr>
        <p:spPr bwMode="auto">
          <a:xfrm flipV="1">
            <a:off x="5715000" y="3200400"/>
            <a:ext cx="304800" cy="1752600"/>
          </a:xfrm>
          <a:prstGeom prst="line">
            <a:avLst/>
          </a:prstGeom>
          <a:noFill/>
          <a:ln w="5080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626712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901</TotalTime>
  <Words>1341</Words>
  <Application>Microsoft Office PowerPoint</Application>
  <PresentationFormat>On-screen Show (4:3)</PresentationFormat>
  <Paragraphs>186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CCNA</vt:lpstr>
      <vt:lpstr>Which Method Should I Select To Connect Point A to Point B</vt:lpstr>
      <vt:lpstr>Objectives of This Section</vt:lpstr>
      <vt:lpstr>The Monopoly</vt:lpstr>
      <vt:lpstr>The Monopoly</vt:lpstr>
      <vt:lpstr>The WAN Connection</vt:lpstr>
      <vt:lpstr>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Path of the WAN</vt:lpstr>
      <vt:lpstr>The Last Mile</vt:lpstr>
      <vt:lpstr>The Last Mile</vt:lpstr>
      <vt:lpstr>Cost Differential</vt:lpstr>
      <vt:lpstr>Cost Differential</vt:lpstr>
      <vt:lpstr>Cost Differential</vt:lpstr>
      <vt:lpstr>Cost Differential</vt:lpstr>
      <vt:lpstr>Cost Differential</vt:lpstr>
      <vt:lpstr>Cost Differential</vt:lpstr>
      <vt:lpstr>Cost Differential</vt:lpstr>
      <vt:lpstr>Which One To Select</vt:lpstr>
      <vt:lpstr>Which One To Select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Method to Connect Point A to Point B</dc:title>
  <dc:creator>Kenneth M. Chipps Ph.D.</dc:creator>
  <cp:lastModifiedBy>Kenneth M. Chipps Ph.D.</cp:lastModifiedBy>
  <cp:revision>122</cp:revision>
  <dcterms:created xsi:type="dcterms:W3CDTF">2000-09-27T16:26:34Z</dcterms:created>
  <dcterms:modified xsi:type="dcterms:W3CDTF">2013-04-17T00:36:59Z</dcterms:modified>
</cp:coreProperties>
</file>