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  <p:sldMasterId id="2147483684" r:id="rId2"/>
  </p:sldMasterIdLst>
  <p:notesMasterIdLst>
    <p:notesMasterId r:id="rId22"/>
  </p:notesMasterIdLst>
  <p:handoutMasterIdLst>
    <p:handoutMasterId r:id="rId23"/>
  </p:handoutMasterIdLst>
  <p:sldIdLst>
    <p:sldId id="471" r:id="rId3"/>
    <p:sldId id="507" r:id="rId4"/>
    <p:sldId id="529" r:id="rId5"/>
    <p:sldId id="531" r:id="rId6"/>
    <p:sldId id="511" r:id="rId7"/>
    <p:sldId id="512" r:id="rId8"/>
    <p:sldId id="513" r:id="rId9"/>
    <p:sldId id="514" r:id="rId10"/>
    <p:sldId id="515" r:id="rId11"/>
    <p:sldId id="516" r:id="rId12"/>
    <p:sldId id="517" r:id="rId13"/>
    <p:sldId id="518" r:id="rId14"/>
    <p:sldId id="519" r:id="rId15"/>
    <p:sldId id="520" r:id="rId16"/>
    <p:sldId id="521" r:id="rId17"/>
    <p:sldId id="522" r:id="rId18"/>
    <p:sldId id="523" r:id="rId19"/>
    <p:sldId id="524" r:id="rId20"/>
    <p:sldId id="532" r:id="rId21"/>
  </p:sldIdLst>
  <p:sldSz cx="9144000" cy="6858000" type="screen4x3"/>
  <p:notesSz cx="6854825" cy="9083675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2B4"/>
    <a:srgbClr val="35297D"/>
    <a:srgbClr val="00252E"/>
    <a:srgbClr val="FFFF9B"/>
    <a:srgbClr val="FFCC68"/>
    <a:srgbClr val="FFE59B"/>
    <a:srgbClr val="F6BF69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4" autoAdjust="0"/>
    <p:restoredTop sz="86339" autoAdjust="0"/>
  </p:normalViewPr>
  <p:slideViewPr>
    <p:cSldViewPr snapToGrid="0">
      <p:cViewPr varScale="1">
        <p:scale>
          <a:sx n="57" d="100"/>
          <a:sy n="57" d="100"/>
        </p:scale>
        <p:origin x="-960" y="-96"/>
      </p:cViewPr>
      <p:guideLst>
        <p:guide orient="horz" pos="2736"/>
        <p:guide orient="horz" pos="86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652" y="-84"/>
      </p:cViewPr>
      <p:guideLst>
        <p:guide orient="horz" pos="2861"/>
        <p:guide pos="2159"/>
      </p:guideLst>
    </p:cSldViewPr>
  </p:notesViewPr>
  <p:gridSpacing cx="156370338" cy="1563703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5563" y="8764588"/>
            <a:ext cx="67103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4849" tIns="49756" rIns="94849" bIns="49756">
            <a:spAutoFit/>
          </a:bodyPr>
          <a:lstStyle/>
          <a:p>
            <a:pPr algn="l" defTabSz="606425">
              <a:lnSpc>
                <a:spcPct val="100000"/>
              </a:lnSpc>
              <a:tabLst>
                <a:tab pos="2366963" algn="l"/>
                <a:tab pos="4789488" algn="l"/>
              </a:tabLst>
              <a:defRPr/>
            </a:pPr>
            <a:r>
              <a:rPr lang="en-US" sz="800" b="1" dirty="0"/>
              <a:t>Copyright © 2001, Cisco Systems, Inc. All rights reserved. Printed in USA.</a:t>
            </a:r>
            <a:br>
              <a:rPr lang="en-US" sz="800" b="1" dirty="0"/>
            </a:br>
            <a:r>
              <a:rPr lang="en-US" sz="800" b="1" dirty="0"/>
              <a:t>Presentation_ID.scr</a:t>
            </a: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150813" y="8778875"/>
            <a:ext cx="65516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4" name="Rectangle 8"/>
          <p:cNvSpPr>
            <a:spLocks noChangeArrowheads="1"/>
          </p:cNvSpPr>
          <p:nvPr/>
        </p:nvSpPr>
        <p:spPr bwMode="auto">
          <a:xfrm>
            <a:off x="6111875" y="8410575"/>
            <a:ext cx="439738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3305" name="Rectangle 9"/>
          <p:cNvSpPr>
            <a:spLocks noChangeArrowheads="1"/>
          </p:cNvSpPr>
          <p:nvPr/>
        </p:nvSpPr>
        <p:spPr bwMode="auto">
          <a:xfrm>
            <a:off x="55563" y="8585200"/>
            <a:ext cx="25622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3435" tIns="49014" rIns="93435" bIns="49014">
            <a:spAutoFit/>
          </a:bodyPr>
          <a:lstStyle/>
          <a:p>
            <a:pPr algn="l" defTabSz="596900">
              <a:lnSpc>
                <a:spcPct val="100000"/>
              </a:lnSpc>
              <a:tabLst>
                <a:tab pos="2332038" algn="l"/>
                <a:tab pos="4718050" algn="l"/>
              </a:tabLst>
              <a:defRPr/>
            </a:pPr>
            <a:r>
              <a:rPr lang="en-US" sz="800" b="1" dirty="0"/>
              <a:t>© 2001, Cisco Systems, Inc. All rights reserved.</a:t>
            </a:r>
          </a:p>
          <a:p>
            <a:pPr algn="l" defTabSz="596900">
              <a:lnSpc>
                <a:spcPct val="100000"/>
              </a:lnSpc>
              <a:tabLst>
                <a:tab pos="2332038" algn="l"/>
                <a:tab pos="4718050" algn="l"/>
              </a:tabLst>
              <a:defRPr/>
            </a:pPr>
            <a:r>
              <a:rPr lang="en-US" sz="800" b="1" dirty="0"/>
              <a:t>&lt;Title of Course (ACRO) vX.X&gt;</a:t>
            </a:r>
          </a:p>
        </p:txBody>
      </p:sp>
      <p:sp>
        <p:nvSpPr>
          <p:cNvPr id="183306" name="Line 10"/>
          <p:cNvSpPr>
            <a:spLocks noChangeShapeType="1"/>
          </p:cNvSpPr>
          <p:nvPr/>
        </p:nvSpPr>
        <p:spPr bwMode="auto">
          <a:xfrm>
            <a:off x="149225" y="8599488"/>
            <a:ext cx="65039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8480425"/>
            <a:ext cx="795338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380" tIns="0" rIns="18380" bIns="0" numCol="1" anchor="b" anchorCtr="0" compatLnSpc="1">
            <a:prstTxWarp prst="textNoShape">
              <a:avLst/>
            </a:prstTxWarp>
          </a:bodyPr>
          <a:lstStyle>
            <a:lvl1pPr algn="r" defTabSz="881063">
              <a:lnSpc>
                <a:spcPct val="100000"/>
              </a:lnSpc>
              <a:defRPr sz="800" smtClean="0"/>
            </a:lvl1pPr>
          </a:lstStyle>
          <a:p>
            <a:pPr>
              <a:defRPr/>
            </a:pPr>
            <a:fld id="{480EE990-0A97-4F08-9487-86DDF9C931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4038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5663" y="239713"/>
            <a:ext cx="5200650" cy="39004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5288" y="4278313"/>
            <a:ext cx="5986462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35" tIns="49014" rIns="93435" bIns="490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82600" indent="-120650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_CoverArt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93888"/>
            <a:ext cx="9140825" cy="244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498975" y="6672263"/>
            <a:ext cx="20224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  <a:defRPr/>
            </a:pPr>
            <a:r>
              <a:rPr lang="en-US" sz="700" dirty="0">
                <a:solidFill>
                  <a:srgbClr val="D3D3D3"/>
                </a:solidFill>
              </a:rPr>
              <a:t>© 2007 Cisco Systems, Inc. All rights reserved.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123113" y="6672263"/>
            <a:ext cx="6508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  <a:defRPr/>
            </a:pPr>
            <a:r>
              <a:rPr lang="en-US" sz="700" dirty="0">
                <a:solidFill>
                  <a:srgbClr val="D3D3D3"/>
                </a:solidFill>
              </a:rPr>
              <a:t>Cisco Public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  <a:defRPr/>
            </a:pPr>
            <a:fld id="{8251F1CE-AA28-4E03-9144-31A09FD9BA5B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  <a:defRPr/>
              </a:pPr>
              <a:t>‹#›</a:t>
            </a:fld>
            <a:endParaRPr lang="en-US" sz="1000" dirty="0">
              <a:solidFill>
                <a:srgbClr val="D3D3D3"/>
              </a:solidFill>
            </a:endParaRPr>
          </a:p>
        </p:txBody>
      </p:sp>
      <p:pic>
        <p:nvPicPr>
          <p:cNvPr id="8" name="Picture 9" descr="Cisco_New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3225" y="5940425"/>
            <a:ext cx="33543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 descr="Cisc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063" y="119063"/>
            <a:ext cx="11715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11"/>
          <p:cNvSpPr>
            <a:spLocks noChangeArrowheads="1"/>
          </p:cNvSpPr>
          <p:nvPr userDrawn="1"/>
        </p:nvSpPr>
        <p:spPr bwMode="auto">
          <a:xfrm>
            <a:off x="0" y="6623050"/>
            <a:ext cx="803275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  <a:defRPr/>
            </a:pPr>
            <a:r>
              <a:rPr lang="en-US" sz="1000" dirty="0"/>
              <a:t>Version 4.0</a:t>
            </a:r>
          </a:p>
        </p:txBody>
      </p:sp>
      <p:sp>
        <p:nvSpPr>
          <p:cNvPr id="1296391" name="Rectangle 7"/>
          <p:cNvSpPr>
            <a:spLocks noGrp="1" noChangeArrowheads="1"/>
          </p:cNvSpPr>
          <p:nvPr>
            <p:ph type="ctrTitle"/>
          </p:nvPr>
        </p:nvSpPr>
        <p:spPr bwMode="white">
          <a:xfrm>
            <a:off x="311150" y="2671763"/>
            <a:ext cx="3768725" cy="830262"/>
          </a:xfrm>
          <a:ln/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9639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311150" y="4672013"/>
            <a:ext cx="4103688" cy="658812"/>
          </a:xfrm>
          <a:ln/>
        </p:spPr>
        <p:txBody>
          <a:bodyPr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627063"/>
            <a:ext cx="2035175" cy="48450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627063"/>
            <a:ext cx="5957887" cy="48450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 dirty="0"/>
              <a:t>Copyright 2009 Kenneth M. Chipps Ph.D.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00801-AC5E-421D-9626-D7758020C7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2009 Kenneth M. Chipps Ph.D.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81F8B-DFA8-4B66-BD5F-C6D2614BC5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2009 Kenneth M. Chipps Ph.D.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1E736-8E45-467A-B283-08B0A15DE2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2009 Kenneth M. Chipps Ph.D. www.chipps.com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3E3DD-78AA-4703-A09F-2242158D1A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2009 Kenneth M. Chipps Ph.D. www.chipps.com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CF65E-D165-4227-9DD4-A521DFAD58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2009 Kenneth M. Chipps Ph.D. www.chipps.com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6B338-1A18-498E-8FED-34AA08A66A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2009 Kenneth M. Chipps Ph.D. www.chipps.com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67772-F522-4451-9BF6-5EB13DA8B4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2009 Kenneth M. Chipps Ph.D. www.chipps.com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1C471-6DC3-4C04-B111-E3B52C7B87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2009 Kenneth M. Chipps Ph.D. www.chipps.com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D84C5-0B5E-46BE-9D1A-B12C96A1E8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2009 Kenneth M. Chipps Ph.D.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F55F2-CC58-4874-9075-8EB82DFDF1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2009 Kenneth M. Chipps Ph.D.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23188-4E9D-4284-BA19-8098514E4F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2009 Kenneth M. Chipps Ph.D. www.chipps.com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86477D-C8A0-441B-A38D-2244B07507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2009 Kenneth M. Chipps Ph.D. www.chipps.com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E6FB5-ACB7-4273-9589-B845F5A349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2009 Kenneth M. Chipps Ph.D.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F9286-E04C-44A7-B135-29F01C35C7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1900238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900238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5638" y="627063"/>
            <a:ext cx="8145462" cy="838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295364" name="Rectangle 4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  <a:defRPr/>
            </a:pPr>
            <a:fld id="{DAF88459-F0B2-4852-B49C-A1BF1E9CA232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  <a:defRPr/>
              </a:pPr>
              <a:t>‹#›</a:t>
            </a:fld>
            <a:endParaRPr lang="en-US" sz="1000" dirty="0">
              <a:solidFill>
                <a:srgbClr val="D3D3D3"/>
              </a:solidFill>
            </a:endParaRP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5638" y="1900238"/>
            <a:ext cx="7940675" cy="3571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9" name="Picture 6" descr="PPt_TopBand_Artwork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0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5367" name="Rectangle 7"/>
          <p:cNvSpPr>
            <a:spLocks noChangeArrowheads="1"/>
          </p:cNvSpPr>
          <p:nvPr/>
        </p:nvSpPr>
        <p:spPr bwMode="auto">
          <a:xfrm>
            <a:off x="4498975" y="6672263"/>
            <a:ext cx="20224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  <a:defRPr/>
            </a:pPr>
            <a:r>
              <a:rPr lang="en-US" sz="700" dirty="0">
                <a:solidFill>
                  <a:srgbClr val="D3D3D3"/>
                </a:solidFill>
              </a:rPr>
              <a:t>© 2007 Cisco Systems, Inc. All rights reserved.</a:t>
            </a:r>
          </a:p>
        </p:txBody>
      </p:sp>
      <p:sp>
        <p:nvSpPr>
          <p:cNvPr id="1295368" name="Rectangle 8"/>
          <p:cNvSpPr>
            <a:spLocks noChangeArrowheads="1"/>
          </p:cNvSpPr>
          <p:nvPr/>
        </p:nvSpPr>
        <p:spPr bwMode="auto">
          <a:xfrm>
            <a:off x="7123113" y="6672263"/>
            <a:ext cx="6508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  <a:defRPr/>
            </a:pPr>
            <a:r>
              <a:rPr lang="en-US" sz="700" dirty="0">
                <a:solidFill>
                  <a:srgbClr val="D3D3D3"/>
                </a:solidFill>
              </a:rPr>
              <a:t>Cisco 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5pPr>
      <a:lvl6pPr marL="4572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6pPr>
      <a:lvl7pPr marL="9144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7pPr>
      <a:lvl8pPr marL="13716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8pPr>
      <a:lvl9pPr marL="18288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rgbClr val="708CA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2pPr>
      <a:lvl3pPr marL="914400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5pPr>
      <a:lvl6pPr marL="2062163" algn="l" defTabSz="814388" rtl="0" fontAlgn="base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6pPr>
      <a:lvl7pPr marL="2519363" algn="l" defTabSz="814388" rtl="0" fontAlgn="base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7pPr>
      <a:lvl8pPr marL="2976563" algn="l" defTabSz="814388" rtl="0" fontAlgn="base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8pPr>
      <a:lvl9pPr marL="3433763" algn="l" defTabSz="814388" rtl="0" fontAlgn="base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dirty="0"/>
              <a:t>Copyright 2009 Kenneth M. Chipps Ph.D. www.chipps.com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914E4F0-02C2-4EAE-99CE-73FF708B8A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What is a Network</a:t>
            </a:r>
            <a:br>
              <a:rPr lang="en-US" altLang="en-US" dirty="0" smtClean="0"/>
            </a:br>
            <a:r>
              <a:rPr lang="en-US" altLang="en-US" dirty="0" smtClean="0"/>
              <a:t> </a:t>
            </a:r>
            <a:r>
              <a:rPr lang="en-US" sz="2400" dirty="0" smtClean="0"/>
              <a:t>Last Update 2009.06.29</a:t>
            </a:r>
            <a:br>
              <a:rPr lang="en-US" sz="2400" dirty="0" smtClean="0"/>
            </a:br>
            <a:r>
              <a:rPr lang="en-US" sz="2400" dirty="0" smtClean="0"/>
              <a:t>1.0.0</a:t>
            </a:r>
            <a:endParaRPr lang="en-US" dirty="0" smtClean="0"/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99960C-BBD4-4555-A8A5-40DE92A0F55C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512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Copyright 2009 Kenneth M. Chipps Ph.D. www.chipps.com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2005-2007 Kenneth M. Chipps PhD www.chipps.com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LAN</a:t>
            </a:r>
          </a:p>
        </p:txBody>
      </p:sp>
      <p:pic>
        <p:nvPicPr>
          <p:cNvPr id="29700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399" t="18645" r="19865" b="48134"/>
          <a:stretch>
            <a:fillRect/>
          </a:stretch>
        </p:blipFill>
        <p:spPr>
          <a:xfrm>
            <a:off x="979488" y="1801813"/>
            <a:ext cx="7151687" cy="2044700"/>
          </a:xfrm>
          <a:noFill/>
        </p:spPr>
      </p:pic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952500" y="4038600"/>
            <a:ext cx="7258050" cy="97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Times New Roman" pitchFamily="18" charset="0"/>
              </a:rPr>
              <a:t>This is the Environmental Education, Science, and Technology Building as shown in the virtual tour of the campus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latin typeface="Times New Roman" pitchFamily="18" charset="0"/>
              </a:rPr>
              <a:t>A single LAN could cover this entire building</a:t>
            </a:r>
          </a:p>
        </p:txBody>
      </p:sp>
      <p:sp>
        <p:nvSpPr>
          <p:cNvPr id="297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D91907D-889A-4567-BA56-2DC17B1F65BA}" type="slidenum">
              <a:rPr lang="en-US" smtClean="0"/>
              <a:pPr/>
              <a:t>10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2005-2007 Kenneth M. Chipps PhD www.chipps.com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CAN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CAN typically connects LANs that are located in distinct buildings that are near to each other</a:t>
            </a:r>
          </a:p>
          <a:p>
            <a:pPr eaLnBrk="1" hangingPunct="1"/>
            <a:r>
              <a:rPr lang="en-US" dirty="0" smtClean="0"/>
              <a:t>By near I mean you can walk to each building and back without much trouble</a:t>
            </a:r>
          </a:p>
          <a:p>
            <a:pPr eaLnBrk="1" hangingPunct="1"/>
            <a:r>
              <a:rPr lang="en-US" dirty="0" smtClean="0"/>
              <a:t>A CAN may also connect LANs on several floors in a tall building</a:t>
            </a:r>
          </a:p>
        </p:txBody>
      </p:sp>
      <p:sp>
        <p:nvSpPr>
          <p:cNvPr id="3072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983151-E92F-4198-A3FE-9E3DEA05AF6D}" type="slidenum">
              <a:rPr lang="en-US" smtClean="0"/>
              <a:pPr/>
              <a:t>11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2005-2007 Kenneth M. Chipps PhD www.chipps.com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CAN</a:t>
            </a:r>
          </a:p>
        </p:txBody>
      </p:sp>
      <p:pic>
        <p:nvPicPr>
          <p:cNvPr id="31748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7149" t="19029" r="15668" b="8232"/>
          <a:stretch>
            <a:fillRect/>
          </a:stretch>
        </p:blipFill>
        <p:spPr>
          <a:xfrm>
            <a:off x="1620838" y="1633538"/>
            <a:ext cx="5862637" cy="4295775"/>
          </a:xfrm>
          <a:noFill/>
        </p:spPr>
      </p:pic>
      <p:sp>
        <p:nvSpPr>
          <p:cNvPr id="31749" name="Line 4"/>
          <p:cNvSpPr>
            <a:spLocks noChangeShapeType="1"/>
          </p:cNvSpPr>
          <p:nvPr/>
        </p:nvSpPr>
        <p:spPr bwMode="auto">
          <a:xfrm>
            <a:off x="2019300" y="4953000"/>
            <a:ext cx="5429250" cy="190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1750" name="Text Box 5"/>
          <p:cNvSpPr txBox="1">
            <a:spLocks noChangeArrowheads="1"/>
          </p:cNvSpPr>
          <p:nvPr/>
        </p:nvSpPr>
        <p:spPr bwMode="auto">
          <a:xfrm>
            <a:off x="304800" y="4084638"/>
            <a:ext cx="1371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This distance is 1.8 kilometers or 1.1 miles</a:t>
            </a:r>
          </a:p>
        </p:txBody>
      </p:sp>
      <p:sp>
        <p:nvSpPr>
          <p:cNvPr id="31751" name="Line 6"/>
          <p:cNvSpPr>
            <a:spLocks noChangeShapeType="1"/>
          </p:cNvSpPr>
          <p:nvPr/>
        </p:nvSpPr>
        <p:spPr bwMode="auto">
          <a:xfrm flipH="1" flipV="1">
            <a:off x="7618710" y="2209800"/>
            <a:ext cx="57150" cy="39052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1752" name="Text Box 7"/>
          <p:cNvSpPr txBox="1">
            <a:spLocks noChangeArrowheads="1"/>
          </p:cNvSpPr>
          <p:nvPr/>
        </p:nvSpPr>
        <p:spPr bwMode="auto">
          <a:xfrm>
            <a:off x="7679412" y="1570038"/>
            <a:ext cx="13716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This distance is 1.3 kilometers or .8 miles</a:t>
            </a:r>
          </a:p>
        </p:txBody>
      </p:sp>
      <p:sp>
        <p:nvSpPr>
          <p:cNvPr id="31753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79DCE9-C16D-4EA1-8AB1-E28B91EDBFEE}" type="slidenum">
              <a:rPr lang="en-US" smtClean="0"/>
              <a:pPr/>
              <a:t>12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2005-2007 Kenneth M. Chipps PhD www.chipps.com</a:t>
            </a: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MAN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MAN is more like a WAN than a LAN</a:t>
            </a:r>
          </a:p>
          <a:p>
            <a:pPr eaLnBrk="1" hangingPunct="1"/>
            <a:r>
              <a:rPr lang="en-US" dirty="0" smtClean="0"/>
              <a:t>You cannot easily walk there</a:t>
            </a:r>
          </a:p>
          <a:p>
            <a:pPr eaLnBrk="1" hangingPunct="1"/>
            <a:r>
              <a:rPr lang="en-US" dirty="0" smtClean="0"/>
              <a:t>But you can drive there and back in a short while</a:t>
            </a:r>
          </a:p>
          <a:p>
            <a:pPr eaLnBrk="1" hangingPunct="1"/>
            <a:r>
              <a:rPr lang="en-US" dirty="0" smtClean="0"/>
              <a:t>A MAN will normally use the same technologies as a WAN</a:t>
            </a:r>
          </a:p>
          <a:p>
            <a:pPr eaLnBrk="1" hangingPunct="1"/>
            <a:r>
              <a:rPr lang="en-US" dirty="0" smtClean="0"/>
              <a:t>UNT has a research site a few miles from the main campus</a:t>
            </a:r>
          </a:p>
        </p:txBody>
      </p:sp>
      <p:sp>
        <p:nvSpPr>
          <p:cNvPr id="327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DB2BE2-BA9A-4088-A2D7-3DF9C13EC5F8}" type="slidenum">
              <a:rPr lang="en-US" smtClean="0"/>
              <a:pPr/>
              <a:t>13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2005-2007 Kenneth M. Chipps PhD www.chipps.com</a:t>
            </a: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MAN</a:t>
            </a:r>
          </a:p>
        </p:txBody>
      </p:sp>
      <p:pic>
        <p:nvPicPr>
          <p:cNvPr id="3379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7149" t="19029" r="35968" b="37003"/>
          <a:stretch>
            <a:fillRect/>
          </a:stretch>
        </p:blipFill>
        <p:spPr>
          <a:xfrm>
            <a:off x="790575" y="1928813"/>
            <a:ext cx="7508875" cy="3857625"/>
          </a:xfrm>
          <a:noFill/>
        </p:spPr>
      </p:pic>
      <p:sp>
        <p:nvSpPr>
          <p:cNvPr id="33797" name="Oval 4"/>
          <p:cNvSpPr>
            <a:spLocks noChangeArrowheads="1"/>
          </p:cNvSpPr>
          <p:nvPr/>
        </p:nvSpPr>
        <p:spPr bwMode="auto">
          <a:xfrm>
            <a:off x="2133600" y="2171700"/>
            <a:ext cx="3009900" cy="211455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37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651759-33C9-4735-BADD-8DF07B91EE70}" type="slidenum">
              <a:rPr lang="en-US" smtClean="0"/>
              <a:pPr/>
              <a:t>14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2005-2007 Kenneth M. Chipps PhD www.chipps.com</a:t>
            </a: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WAN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WAN covers a very large area or connects sites together that are far apart</a:t>
            </a:r>
          </a:p>
          <a:p>
            <a:pPr eaLnBrk="1" hangingPunct="1"/>
            <a:r>
              <a:rPr lang="en-US" dirty="0" smtClean="0"/>
              <a:t>You could drive there in a car, but it would be hard to do so and return in the same day</a:t>
            </a:r>
          </a:p>
        </p:txBody>
      </p:sp>
      <p:sp>
        <p:nvSpPr>
          <p:cNvPr id="348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2E3111-7687-4F8E-8CD9-F6062C2D16DE}" type="slidenum">
              <a:rPr lang="en-US" smtClean="0"/>
              <a:pPr/>
              <a:t>15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2005-2007 Kenneth M. Chipps PhD www.chipps.com</a:t>
            </a: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WAN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For example, as a news release from the University of North Texas says</a:t>
            </a:r>
          </a:p>
          <a:p>
            <a:pPr lvl="1" eaLnBrk="1" hangingPunct="1"/>
            <a:r>
              <a:rPr lang="en-US" dirty="0" smtClean="0"/>
              <a:t>“Dr. Timothy Montler, UNT professor of linguistics, has been working for over two decades to preserve the languages of Pacific Northwest Native American tribes”</a:t>
            </a:r>
          </a:p>
          <a:p>
            <a:pPr lvl="1" eaLnBrk="1" hangingPunct="1"/>
            <a:r>
              <a:rPr lang="en-US" dirty="0" smtClean="0"/>
              <a:t>“In the past ten years, Montler has focused on the language of the Klallam in Washington state”</a:t>
            </a:r>
          </a:p>
        </p:txBody>
      </p:sp>
      <p:sp>
        <p:nvSpPr>
          <p:cNvPr id="3584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2B8340-2C78-4378-B0B8-59CD2DD70B04}" type="slidenum">
              <a:rPr lang="en-US" smtClean="0"/>
              <a:pPr/>
              <a:t>16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2005-2007 Kenneth M. Chipps PhD www.chipps.com</a:t>
            </a: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WAN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 seen next, Dr. Montler could not drive to Washington, do some work, and drive back in one day</a:t>
            </a:r>
          </a:p>
        </p:txBody>
      </p:sp>
      <p:sp>
        <p:nvSpPr>
          <p:cNvPr id="3686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0E5E9D4-E88C-441E-B33D-EA9EB3699AAE}" type="slidenum">
              <a:rPr lang="en-US" smtClean="0"/>
              <a:pPr/>
              <a:t>17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2005-2007 Kenneth M. Chipps PhD www.chipps.com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WAN</a:t>
            </a:r>
          </a:p>
        </p:txBody>
      </p:sp>
      <p:pic>
        <p:nvPicPr>
          <p:cNvPr id="37892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560" t="22388" r="2518" b="5971"/>
          <a:stretch>
            <a:fillRect/>
          </a:stretch>
        </p:blipFill>
        <p:spPr>
          <a:xfrm>
            <a:off x="966788" y="1801813"/>
            <a:ext cx="7153275" cy="3579812"/>
          </a:xfrm>
          <a:noFill/>
        </p:spPr>
      </p:pic>
      <p:sp>
        <p:nvSpPr>
          <p:cNvPr id="37893" name="Line 4"/>
          <p:cNvSpPr>
            <a:spLocks noChangeShapeType="1"/>
          </p:cNvSpPr>
          <p:nvPr/>
        </p:nvSpPr>
        <p:spPr bwMode="auto">
          <a:xfrm flipH="1" flipV="1">
            <a:off x="2057400" y="2038350"/>
            <a:ext cx="1504950" cy="1714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7894" name="Text Box 5"/>
          <p:cNvSpPr txBox="1">
            <a:spLocks noChangeArrowheads="1"/>
          </p:cNvSpPr>
          <p:nvPr/>
        </p:nvSpPr>
        <p:spPr bwMode="auto">
          <a:xfrm>
            <a:off x="3629025" y="2038350"/>
            <a:ext cx="1543050" cy="36933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Washington</a:t>
            </a:r>
          </a:p>
        </p:txBody>
      </p:sp>
      <p:sp>
        <p:nvSpPr>
          <p:cNvPr id="37895" name="Line 6"/>
          <p:cNvSpPr>
            <a:spLocks noChangeShapeType="1"/>
          </p:cNvSpPr>
          <p:nvPr/>
        </p:nvSpPr>
        <p:spPr bwMode="auto">
          <a:xfrm flipH="1">
            <a:off x="4895850" y="4705350"/>
            <a:ext cx="762000" cy="2095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7896" name="Text Box 7"/>
          <p:cNvSpPr txBox="1">
            <a:spLocks noChangeArrowheads="1"/>
          </p:cNvSpPr>
          <p:nvPr/>
        </p:nvSpPr>
        <p:spPr bwMode="auto">
          <a:xfrm>
            <a:off x="5753100" y="4438650"/>
            <a:ext cx="16764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Texas</a:t>
            </a:r>
          </a:p>
        </p:txBody>
      </p:sp>
      <p:sp>
        <p:nvSpPr>
          <p:cNvPr id="37897" name="Line 8"/>
          <p:cNvSpPr>
            <a:spLocks noChangeShapeType="1"/>
          </p:cNvSpPr>
          <p:nvPr/>
        </p:nvSpPr>
        <p:spPr bwMode="auto">
          <a:xfrm flipH="1" flipV="1">
            <a:off x="1924050" y="2228850"/>
            <a:ext cx="2857500" cy="27813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7898" name="Text Box 9"/>
          <p:cNvSpPr txBox="1">
            <a:spLocks noChangeArrowheads="1"/>
          </p:cNvSpPr>
          <p:nvPr/>
        </p:nvSpPr>
        <p:spPr bwMode="auto">
          <a:xfrm>
            <a:off x="1466850" y="3700463"/>
            <a:ext cx="1828800" cy="9255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This distance is</a:t>
            </a:r>
            <a:br>
              <a:rPr lang="en-US" sz="2000" dirty="0">
                <a:latin typeface="Times New Roman" pitchFamily="18" charset="0"/>
              </a:rPr>
            </a:br>
            <a:r>
              <a:rPr lang="en-US" sz="2000" dirty="0">
                <a:latin typeface="Times New Roman" pitchFamily="18" charset="0"/>
              </a:rPr>
              <a:t>2500 kilometers </a:t>
            </a:r>
            <a:r>
              <a:rPr lang="en-US" sz="2000" dirty="0" smtClean="0">
                <a:latin typeface="Times New Roman" pitchFamily="18" charset="0"/>
              </a:rPr>
              <a:t>or 1500 </a:t>
            </a:r>
            <a:r>
              <a:rPr lang="en-US" sz="2000" dirty="0">
                <a:latin typeface="Times New Roman" pitchFamily="18" charset="0"/>
              </a:rPr>
              <a:t>miles</a:t>
            </a:r>
          </a:p>
        </p:txBody>
      </p:sp>
      <p:sp>
        <p:nvSpPr>
          <p:cNvPr id="37899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3A8ABA-6778-4C4C-9AC5-832DD299F707}" type="slidenum">
              <a:rPr lang="en-US" smtClean="0"/>
              <a:pPr/>
              <a:t>18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last network the WAN is the focus of this course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681F8B-DFA8-4B66-BD5F-C6D2614BC552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Have a Network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only reason to have a network is to share stuff</a:t>
            </a:r>
          </a:p>
          <a:p>
            <a:r>
              <a:rPr lang="en-US" dirty="0" smtClean="0"/>
              <a:t>If you have nothing to share, there is no point in setting up a network</a:t>
            </a:r>
            <a:r>
              <a:rPr lang="en-US" baseline="0" dirty="0" smtClean="0"/>
              <a:t> unless you are a nerd who just loves to look at flashing lights and listen to the humming of fans</a:t>
            </a:r>
          </a:p>
        </p:txBody>
      </p:sp>
      <p:sp>
        <p:nvSpPr>
          <p:cNvPr id="717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Copyright 2009 Kenneth M. Chipps Ph.D. www.chipps.com</a:t>
            </a:r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C7CFBC-F33B-49D8-8097-B438D3B10D29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Might You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Things</a:t>
            </a:r>
            <a:r>
              <a:rPr lang="en-US" baseline="0" dirty="0" smtClean="0"/>
              <a:t> that are commonly shared include</a:t>
            </a:r>
          </a:p>
          <a:p>
            <a:pPr lvl="1"/>
            <a:r>
              <a:rPr lang="en-US" dirty="0" smtClean="0"/>
              <a:t>Files</a:t>
            </a:r>
          </a:p>
          <a:p>
            <a:pPr lvl="1"/>
            <a:r>
              <a:rPr lang="en-US" dirty="0" smtClean="0"/>
              <a:t>Printers</a:t>
            </a:r>
          </a:p>
          <a:p>
            <a:pPr lvl="1"/>
            <a:r>
              <a:rPr lang="en-US" dirty="0" smtClean="0"/>
              <a:t>Internet Access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681F8B-DFA8-4B66-BD5F-C6D2614BC55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Network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regardless of this a network of any size is basically connecting Point A to Point B</a:t>
            </a:r>
          </a:p>
        </p:txBody>
      </p:sp>
      <p:sp>
        <p:nvSpPr>
          <p:cNvPr id="922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Copyright 2009 Kenneth M. Chipps Ph.D. www.chipps.com</a:t>
            </a: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ECFA97-CA2E-4C25-A967-F15A4C29ED2D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2005-2007 Kenneth M. Chipps PhD www.chipps.com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Networks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Assuming that there is something that needs to be shared, the next question is what form should the network take</a:t>
            </a:r>
          </a:p>
          <a:p>
            <a:pPr eaLnBrk="1" hangingPunct="1"/>
            <a:r>
              <a:rPr lang="en-US" dirty="0" smtClean="0"/>
              <a:t>The least expensive way to create a network is to create a …</a:t>
            </a:r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A4EEB1-1ACE-4ADB-B1F9-2CB716366F35}" type="slidenum">
              <a:rPr lang="en-US" smtClean="0"/>
              <a:pPr/>
              <a:t>5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2005-2007 Kenneth M. Chipps PhD www.chipps.com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SneakerNet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67675" cy="4525963"/>
          </a:xfrm>
        </p:spPr>
        <p:txBody>
          <a:bodyPr/>
          <a:lstStyle/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dirty="0" smtClean="0"/>
              <a:t>You copy the information to a USB drive, put on your sneakers, and walk it down the hall</a:t>
            </a:r>
          </a:p>
          <a:p>
            <a:pPr eaLnBrk="1" hangingPunct="1"/>
            <a:r>
              <a:rPr lang="en-US" dirty="0" smtClean="0"/>
              <a:t>Although useful and inexpensive, we are interested in other kinds of networks</a:t>
            </a:r>
          </a:p>
        </p:txBody>
      </p:sp>
      <p:sp>
        <p:nvSpPr>
          <p:cNvPr id="2560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4C30EF-F99C-43B9-821A-427491B9C862}" type="slidenum">
              <a:rPr lang="en-US" smtClean="0"/>
              <a:pPr/>
              <a:t>6</a:t>
            </a:fld>
            <a:endParaRPr lang="en-US" dirty="0" smtClean="0"/>
          </a:p>
        </p:txBody>
      </p:sp>
      <p:pic>
        <p:nvPicPr>
          <p:cNvPr id="74754" name="Picture 2" descr="C:\Users\Ken\AppData\Local\Microsoft\Windows\Temporary Internet Files\Content.IE5\32818YYE\MCj0431571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39886" y="1478385"/>
            <a:ext cx="2471216" cy="2487690"/>
          </a:xfrm>
          <a:prstGeom prst="rect">
            <a:avLst/>
          </a:prstGeom>
          <a:noFill/>
        </p:spPr>
      </p:pic>
      <p:pic>
        <p:nvPicPr>
          <p:cNvPr id="74755" name="Picture 3" descr="C:\Users\Ken\AppData\Local\Microsoft\Windows\Temporary Internet Files\Content.IE5\47EIKHC8\MCj04400440000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0820" y="1692431"/>
            <a:ext cx="2229363" cy="19171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2005-2007 Kenneth M. Chipps PhD www.chipps.com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Network Types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common way of thinking about types of networks is in terms of their size</a:t>
            </a:r>
          </a:p>
          <a:p>
            <a:pPr eaLnBrk="1" hangingPunct="1"/>
            <a:r>
              <a:rPr lang="en-US" dirty="0" smtClean="0"/>
              <a:t>Using this concept there are then four types</a:t>
            </a:r>
          </a:p>
          <a:p>
            <a:pPr lvl="1" eaLnBrk="1" hangingPunct="1"/>
            <a:r>
              <a:rPr lang="en-US" dirty="0" smtClean="0"/>
              <a:t>LAN – Local Area Network</a:t>
            </a:r>
          </a:p>
          <a:p>
            <a:pPr lvl="1" eaLnBrk="1" hangingPunct="1"/>
            <a:r>
              <a:rPr lang="en-US" dirty="0" smtClean="0"/>
              <a:t>CAN – Campus Area Network</a:t>
            </a:r>
          </a:p>
          <a:p>
            <a:pPr lvl="1" eaLnBrk="1" hangingPunct="1"/>
            <a:r>
              <a:rPr lang="en-US" dirty="0" smtClean="0"/>
              <a:t>MAN – Metropolitan Area Network</a:t>
            </a:r>
          </a:p>
          <a:p>
            <a:pPr lvl="1" eaLnBrk="1" hangingPunct="1"/>
            <a:r>
              <a:rPr lang="en-US" dirty="0" smtClean="0"/>
              <a:t>WAN – Wide Area Network</a:t>
            </a:r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3FE33F-CD3A-4699-A480-52652344C128}" type="slidenum">
              <a:rPr lang="en-US" smtClean="0"/>
              <a:pPr/>
              <a:t>7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2005-2007 Kenneth M. Chipps PhD www.chipps.com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Network Types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 show the relative size of a LAN, CAN, MAN, and WAN we will use some images and maps from the University of North Texas</a:t>
            </a:r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AE5EF7-9478-42F5-8891-044AFD621ED4}" type="slidenum">
              <a:rPr lang="en-US" smtClean="0"/>
              <a:pPr/>
              <a:t>8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2005-2007 Kenneth M. Chipps PhD www.chipps.com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LAN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LAN covers a small area</a:t>
            </a:r>
          </a:p>
          <a:p>
            <a:pPr eaLnBrk="1" hangingPunct="1"/>
            <a:r>
              <a:rPr lang="en-US" dirty="0" smtClean="0"/>
              <a:t>This is usually just a single building or a few floors in a single building</a:t>
            </a:r>
          </a:p>
          <a:p>
            <a:pPr eaLnBrk="1" hangingPunct="1"/>
            <a:r>
              <a:rPr lang="en-US" dirty="0" smtClean="0"/>
              <a:t>The LAN contains devices such as workstations, servers, and printers</a:t>
            </a:r>
          </a:p>
          <a:p>
            <a:pPr eaLnBrk="1" hangingPunct="1"/>
            <a:r>
              <a:rPr lang="en-US" dirty="0" smtClean="0"/>
              <a:t>It is used to share these things</a:t>
            </a:r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399623-399C-4EBF-BB50-7D92E29BC040}" type="slidenum">
              <a:rPr lang="en-US" smtClean="0"/>
              <a:pPr/>
              <a:t>9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-TMPLT-WHT_C">
  <a:themeElements>
    <a:clrScheme name="PPT-TMPLT-WHT_C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PPT-TMPLT-WHT_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-TMPLT-WHT_C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Ciscopresentationwhite.10.3.06</Template>
  <TotalTime>7270</TotalTime>
  <Pages>28</Pages>
  <Words>741</Words>
  <Application>Microsoft Office PowerPoint</Application>
  <PresentationFormat>On-screen Show (4:3)</PresentationFormat>
  <Paragraphs>105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PPT-TMPLT-WHT_C</vt:lpstr>
      <vt:lpstr>CCNA</vt:lpstr>
      <vt:lpstr>What is a Network  Last Update 2009.06.29 1.0.0</vt:lpstr>
      <vt:lpstr>Why Have a Network</vt:lpstr>
      <vt:lpstr>What Might You Share</vt:lpstr>
      <vt:lpstr>What is a Network</vt:lpstr>
      <vt:lpstr>Types of Networks</vt:lpstr>
      <vt:lpstr>SneakerNet</vt:lpstr>
      <vt:lpstr>Network Types</vt:lpstr>
      <vt:lpstr>Network Types</vt:lpstr>
      <vt:lpstr>LAN</vt:lpstr>
      <vt:lpstr>LAN</vt:lpstr>
      <vt:lpstr>CAN</vt:lpstr>
      <vt:lpstr>CAN</vt:lpstr>
      <vt:lpstr>MAN</vt:lpstr>
      <vt:lpstr>MAN</vt:lpstr>
      <vt:lpstr>WAN</vt:lpstr>
      <vt:lpstr>WAN</vt:lpstr>
      <vt:lpstr>WAN</vt:lpstr>
      <vt:lpstr>WAN</vt:lpstr>
      <vt:lpstr>WAN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 Network</dc:title>
  <dc:creator>Kenneth M. Chipps Ph.D.</dc:creator>
  <cp:lastModifiedBy>Kenneth M. Chipps Ph.D.</cp:lastModifiedBy>
  <cp:revision>360</cp:revision>
  <cp:lastPrinted>1999-01-27T00:54:54Z</cp:lastPrinted>
  <dcterms:created xsi:type="dcterms:W3CDTF">2002-08-27T12:04:17Z</dcterms:created>
  <dcterms:modified xsi:type="dcterms:W3CDTF">2010-01-11T22:27:57Z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enita Bangloy">
    <vt:lpwstr>12.21.01 - Copyright date changed to 2002</vt:lpwstr>
  </property>
  <property fmtid="{D5CDD505-2E9C-101B-9397-08002B2CF9AE}" pid="3" name="Jenita ">
    <vt:lpwstr>12.21.01 - Line tool now defaults to 3 points size and black color. Previous version created white line which is not visible</vt:lpwstr>
  </property>
  <property fmtid="{D5CDD505-2E9C-101B-9397-08002B2CF9AE}" pid="4" name="JBangloy">
    <vt:lpwstr>12.21.01 - All remaining Helvetica changed to Arial</vt:lpwstr>
  </property>
</Properties>
</file>