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471" r:id="rId3"/>
    <p:sldId id="507" r:id="rId4"/>
    <p:sldId id="529" r:id="rId5"/>
    <p:sldId id="531" r:id="rId6"/>
    <p:sldId id="511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4" r:id="rId20"/>
    <p:sldId id="532" r:id="rId21"/>
  </p:sldIdLst>
  <p:sldSz cx="9144000" cy="6858000" type="screen4x3"/>
  <p:notesSz cx="6854825" cy="9083675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B4"/>
    <a:srgbClr val="35297D"/>
    <a:srgbClr val="00252E"/>
    <a:srgbClr val="FFFF9B"/>
    <a:srgbClr val="FFCC68"/>
    <a:srgbClr val="FFE59B"/>
    <a:srgbClr val="F6BF6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339" autoAdjust="0"/>
  </p:normalViewPr>
  <p:slideViewPr>
    <p:cSldViewPr snapToGrid="0">
      <p:cViewPr varScale="1">
        <p:scale>
          <a:sx n="57" d="100"/>
          <a:sy n="57" d="100"/>
        </p:scale>
        <p:origin x="-960" y="-96"/>
      </p:cViewPr>
      <p:guideLst>
        <p:guide orient="horz" pos="2736"/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652" y="-84"/>
      </p:cViewPr>
      <p:guideLst>
        <p:guide orient="horz" pos="2861"/>
        <p:guide pos="2159"/>
      </p:guideLst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563" y="8764588"/>
            <a:ext cx="67103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849" tIns="49756" rIns="94849" bIns="49756">
            <a:spAutoFit/>
          </a:bodyPr>
          <a:lstStyle/>
          <a:p>
            <a:pPr algn="l" defTabSz="606425">
              <a:lnSpc>
                <a:spcPct val="100000"/>
              </a:lnSpc>
              <a:tabLst>
                <a:tab pos="2366963" algn="l"/>
                <a:tab pos="4789488" algn="l"/>
              </a:tabLst>
              <a:defRPr/>
            </a:pPr>
            <a:r>
              <a:rPr lang="en-US" sz="800" b="1" dirty="0"/>
              <a:t>Copyright © 2001, Cisco Systems, Inc. All rights reserved. Printed in USA.</a:t>
            </a:r>
            <a:br>
              <a:rPr lang="en-US" sz="800" b="1" dirty="0"/>
            </a:br>
            <a:r>
              <a:rPr lang="en-US" sz="800" b="1" dirty="0"/>
              <a:t>Presentation_ID.scr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50813" y="8778875"/>
            <a:ext cx="6551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111875" y="8410575"/>
            <a:ext cx="4397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5563" y="8585200"/>
            <a:ext cx="2562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435" tIns="49014" rIns="93435" bIns="49014">
            <a:spAutoFit/>
          </a:bodyPr>
          <a:lstStyle/>
          <a:p>
            <a:pPr algn="l" defTabSz="596900">
              <a:lnSpc>
                <a:spcPct val="100000"/>
              </a:lnSpc>
              <a:tabLst>
                <a:tab pos="2332038" algn="l"/>
                <a:tab pos="4718050" algn="l"/>
              </a:tabLst>
              <a:defRPr/>
            </a:pPr>
            <a:r>
              <a:rPr lang="en-US" sz="800" b="1" dirty="0"/>
              <a:t>© 2001, Cisco Systems, Inc. All rights reserved.</a:t>
            </a:r>
          </a:p>
          <a:p>
            <a:pPr algn="l" defTabSz="596900">
              <a:lnSpc>
                <a:spcPct val="100000"/>
              </a:lnSpc>
              <a:tabLst>
                <a:tab pos="2332038" algn="l"/>
                <a:tab pos="4718050" algn="l"/>
              </a:tabLst>
              <a:defRPr/>
            </a:pPr>
            <a:r>
              <a:rPr lang="en-US" sz="800" b="1" dirty="0"/>
              <a:t>&lt;Title of Course (ACRO) vX.X&gt;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49225" y="8599488"/>
            <a:ext cx="6503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8480425"/>
            <a:ext cx="7953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80" tIns="0" rIns="18380" bIns="0" numCol="1" anchor="b" anchorCtr="0" compatLnSpc="1">
            <a:prstTxWarp prst="textNoShape">
              <a:avLst/>
            </a:prstTxWarp>
          </a:bodyPr>
          <a:lstStyle>
            <a:lvl1pPr algn="r" defTabSz="881063">
              <a:lnSpc>
                <a:spcPct val="100000"/>
              </a:lnSpc>
              <a:defRPr sz="800" smtClean="0"/>
            </a:lvl1pPr>
          </a:lstStyle>
          <a:p>
            <a:pPr>
              <a:defRPr/>
            </a:pPr>
            <a:fld id="{480EE990-0A97-4F08-9487-86DDF9C93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038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239713"/>
            <a:ext cx="5200650" cy="3900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5288" y="4278313"/>
            <a:ext cx="598646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35" tIns="49014" rIns="93435" bIns="49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8251F1CE-AA28-4E03-9144-31A09FD9BA5B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pic>
        <p:nvPicPr>
          <p:cNvPr id="8" name="Picture 9" descr="Cisco_New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is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0" y="6623050"/>
            <a:ext cx="8032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1000" dirty="0"/>
              <a:t>Version 4.0</a:t>
            </a:r>
          </a:p>
        </p:txBody>
      </p:sp>
      <p:sp>
        <p:nvSpPr>
          <p:cNvPr id="1296391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627063"/>
            <a:ext cx="2035175" cy="484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627063"/>
            <a:ext cx="5957887" cy="484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0801-AC5E-421D-9626-D7758020C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81F8B-DFA8-4B66-BD5F-C6D2614BC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E736-8E45-467A-B283-08B0A15DE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3E3DD-78AA-4703-A09F-2242158D1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F65E-D165-4227-9DD4-A521DFAD5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B338-1A18-498E-8FED-34AA08A66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67772-F522-4451-9BF6-5EB13DA8B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1C471-6DC3-4C04-B111-E3B52C7B8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84C5-0B5E-46BE-9D1A-B12C96A1E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55F2-CC58-4874-9075-8EB82DFDF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23188-4E9D-4284-BA19-8098514E4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6477D-C8A0-441B-A38D-2244B0750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6FB5-ACB7-4273-9589-B845F5A34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9286-E04C-44A7-B135-29F01C35C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9002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9002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62706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295364" name="Rectangle 4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DAF88459-F0B2-4852-B49C-A1BF1E9CA232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900238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6" descr="PPt_TopBand_Artwor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5367" name="Rectangle 7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Cisco Systems, Inc. All rights reserved.</a:t>
            </a:r>
          </a:p>
        </p:txBody>
      </p:sp>
      <p:sp>
        <p:nvSpPr>
          <p:cNvPr id="1295368" name="Rectangle 8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dirty="0"/>
              <a:t>Copyright 2009 Kenneth M. Chipps Ph.D. www.chipps.com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14E4F0-02C2-4EAE-99CE-73FF708B8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What is a Network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sz="2400" dirty="0" smtClean="0"/>
              <a:t>Last Update 2009.06.29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  <a:endParaRPr lang="en-US" dirty="0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99960C-BBD4-4555-A8A5-40DE92A0F55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Copyright 2009 Kenneth M. Chipps Ph.D. www.chipps.com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</a:t>
            </a:r>
          </a:p>
        </p:txBody>
      </p:sp>
      <p:pic>
        <p:nvPicPr>
          <p:cNvPr id="2970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99" t="18645" r="19865" b="48134"/>
          <a:stretch>
            <a:fillRect/>
          </a:stretch>
        </p:blipFill>
        <p:spPr>
          <a:xfrm>
            <a:off x="979488" y="1801813"/>
            <a:ext cx="7151687" cy="2044700"/>
          </a:xfrm>
          <a:noFill/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952500" y="4038600"/>
            <a:ext cx="725805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This is the Environmental Education, Science, and Technology Building as shown in the virtual tour of the campus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A single LAN could cover this entire building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1907D-889A-4567-BA56-2DC17B1F65BA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CAN typically connects LANs that are located in distinct buildings that are near to each other</a:t>
            </a:r>
          </a:p>
          <a:p>
            <a:pPr eaLnBrk="1" hangingPunct="1"/>
            <a:r>
              <a:rPr lang="en-US" dirty="0" smtClean="0"/>
              <a:t>By near I mean you can walk to each building and back without much trouble</a:t>
            </a:r>
          </a:p>
          <a:p>
            <a:pPr eaLnBrk="1" hangingPunct="1"/>
            <a:r>
              <a:rPr lang="en-US" dirty="0" smtClean="0"/>
              <a:t>A CAN may also connect LANs on several floors in a tall building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983151-E92F-4198-A3FE-9E3DEA05AF6D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</a:t>
            </a:r>
          </a:p>
        </p:txBody>
      </p:sp>
      <p:pic>
        <p:nvPicPr>
          <p:cNvPr id="317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149" t="19029" r="15668" b="8232"/>
          <a:stretch>
            <a:fillRect/>
          </a:stretch>
        </p:blipFill>
        <p:spPr>
          <a:xfrm>
            <a:off x="1620838" y="1633538"/>
            <a:ext cx="5862637" cy="4295775"/>
          </a:xfrm>
          <a:noFill/>
        </p:spPr>
      </p:pic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019300" y="4953000"/>
            <a:ext cx="5429250" cy="190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04800" y="4084638"/>
            <a:ext cx="137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This distance is 1.8 kilometers or 1.1 miles</a:t>
            </a: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H="1" flipV="1">
            <a:off x="7618710" y="2209800"/>
            <a:ext cx="57150" cy="39052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7679412" y="1570038"/>
            <a:ext cx="1371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This distance is 1.3 kilometers or .8 miles</a:t>
            </a:r>
          </a:p>
        </p:txBody>
      </p:sp>
      <p:sp>
        <p:nvSpPr>
          <p:cNvPr id="3175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9DCE9-C16D-4EA1-8AB1-E28B91EDBFEE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MAN is more like a WAN than a LAN</a:t>
            </a:r>
          </a:p>
          <a:p>
            <a:pPr eaLnBrk="1" hangingPunct="1"/>
            <a:r>
              <a:rPr lang="en-US" dirty="0" smtClean="0"/>
              <a:t>You cannot easily walk there</a:t>
            </a:r>
          </a:p>
          <a:p>
            <a:pPr eaLnBrk="1" hangingPunct="1"/>
            <a:r>
              <a:rPr lang="en-US" dirty="0" smtClean="0"/>
              <a:t>But you can drive there and back in a short while</a:t>
            </a:r>
          </a:p>
          <a:p>
            <a:pPr eaLnBrk="1" hangingPunct="1"/>
            <a:r>
              <a:rPr lang="en-US" dirty="0" smtClean="0"/>
              <a:t>A MAN will normally use the same technologies as a WAN</a:t>
            </a:r>
          </a:p>
          <a:p>
            <a:pPr eaLnBrk="1" hangingPunct="1"/>
            <a:r>
              <a:rPr lang="en-US" dirty="0" smtClean="0"/>
              <a:t>UNT has a research site a few miles from the main campus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B2BE2-BA9A-4088-A2D7-3DF9C13EC5F8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</a:t>
            </a:r>
          </a:p>
        </p:txBody>
      </p:sp>
      <p:pic>
        <p:nvPicPr>
          <p:cNvPr id="337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149" t="19029" r="35968" b="37003"/>
          <a:stretch>
            <a:fillRect/>
          </a:stretch>
        </p:blipFill>
        <p:spPr>
          <a:xfrm>
            <a:off x="790575" y="1928813"/>
            <a:ext cx="7508875" cy="3857625"/>
          </a:xfrm>
          <a:noFill/>
        </p:spPr>
      </p:pic>
      <p:sp>
        <p:nvSpPr>
          <p:cNvPr id="33797" name="Oval 4"/>
          <p:cNvSpPr>
            <a:spLocks noChangeArrowheads="1"/>
          </p:cNvSpPr>
          <p:nvPr/>
        </p:nvSpPr>
        <p:spPr bwMode="auto">
          <a:xfrm>
            <a:off x="2133600" y="2171700"/>
            <a:ext cx="3009900" cy="211455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51759-33C9-4735-BADD-8DF07B91EE70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WAN covers a very large area or connects sites together that are far apart</a:t>
            </a:r>
          </a:p>
          <a:p>
            <a:pPr eaLnBrk="1" hangingPunct="1"/>
            <a:r>
              <a:rPr lang="en-US" dirty="0" smtClean="0"/>
              <a:t>You could drive there in a car, but it would be hard to do so and return in the same day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E3111-7687-4F8E-8CD9-F6062C2D16DE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example, as a news release from the University of North Texas says</a:t>
            </a:r>
          </a:p>
          <a:p>
            <a:pPr lvl="1" eaLnBrk="1" hangingPunct="1"/>
            <a:r>
              <a:rPr lang="en-US" dirty="0" smtClean="0"/>
              <a:t>“Dr. Timothy Montler, UNT professor of linguistics, has been working for over two decades to preserve the languages of Pacific Northwest Native American tribes”</a:t>
            </a:r>
          </a:p>
          <a:p>
            <a:pPr lvl="1" eaLnBrk="1" hangingPunct="1"/>
            <a:r>
              <a:rPr lang="en-US" dirty="0" smtClean="0"/>
              <a:t>“In the past ten years, Montler has focused on the language of the Klallam in Washington state”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2B8340-2C78-4378-B0B8-59CD2DD70B04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seen next, Dr. Montler could not drive to Washington, do some work, and drive back in one day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E5E9D4-E88C-441E-B33D-EA9EB3699AAE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</a:t>
            </a:r>
          </a:p>
        </p:txBody>
      </p:sp>
      <p:pic>
        <p:nvPicPr>
          <p:cNvPr id="3789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60" t="22388" r="2518" b="5971"/>
          <a:stretch>
            <a:fillRect/>
          </a:stretch>
        </p:blipFill>
        <p:spPr>
          <a:xfrm>
            <a:off x="966788" y="1801813"/>
            <a:ext cx="7153275" cy="3579812"/>
          </a:xfrm>
          <a:noFill/>
        </p:spPr>
      </p:pic>
      <p:sp>
        <p:nvSpPr>
          <p:cNvPr id="37893" name="Line 4"/>
          <p:cNvSpPr>
            <a:spLocks noChangeShapeType="1"/>
          </p:cNvSpPr>
          <p:nvPr/>
        </p:nvSpPr>
        <p:spPr bwMode="auto">
          <a:xfrm flipH="1" flipV="1">
            <a:off x="2057400" y="2038350"/>
            <a:ext cx="1504950" cy="1714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3629025" y="2038350"/>
            <a:ext cx="154305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Washington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 flipH="1">
            <a:off x="4895850" y="4705350"/>
            <a:ext cx="762000" cy="2095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5753100" y="4438650"/>
            <a:ext cx="16764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Texas</a:t>
            </a: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 flipH="1" flipV="1">
            <a:off x="1924050" y="2228850"/>
            <a:ext cx="2857500" cy="2781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66850" y="3700463"/>
            <a:ext cx="1828800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This distance is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2500 kilometers </a:t>
            </a:r>
            <a:r>
              <a:rPr lang="en-US" sz="2000" dirty="0" smtClean="0">
                <a:latin typeface="Times New Roman" pitchFamily="18" charset="0"/>
              </a:rPr>
              <a:t>or 1500 </a:t>
            </a:r>
            <a:r>
              <a:rPr lang="en-US" sz="2000" dirty="0">
                <a:latin typeface="Times New Roman" pitchFamily="18" charset="0"/>
              </a:rPr>
              <a:t>miles</a:t>
            </a:r>
          </a:p>
        </p:txBody>
      </p:sp>
      <p:sp>
        <p:nvSpPr>
          <p:cNvPr id="3789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A8ABA-6778-4C4C-9AC5-832DD299F707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last network the WAN is the focus of this course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81F8B-DFA8-4B66-BD5F-C6D2614BC55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a Network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reason to have a network is to share stuff</a:t>
            </a:r>
          </a:p>
          <a:p>
            <a:r>
              <a:rPr lang="en-US" dirty="0" smtClean="0"/>
              <a:t>If you have nothing to share, there is no point in setting up a network</a:t>
            </a:r>
            <a:r>
              <a:rPr lang="en-US" baseline="0" dirty="0" smtClean="0"/>
              <a:t> unless you are a nerd who just loves to look at flashing lights and listen to the humming of fans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Copyright 2009 Kenneth M. Chipps Ph.D. www.chipps.com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7CFBC-F33B-49D8-8097-B438D3B10D29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You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Things</a:t>
            </a:r>
            <a:r>
              <a:rPr lang="en-US" baseline="0" dirty="0" smtClean="0"/>
              <a:t> that are commonly shared include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Printers</a:t>
            </a:r>
          </a:p>
          <a:p>
            <a:pPr lvl="1"/>
            <a:r>
              <a:rPr lang="en-US" dirty="0" smtClean="0"/>
              <a:t>Internet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81F8B-DFA8-4B66-BD5F-C6D2614BC5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Network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regardless of this a network of any size is basically connecting Point A to Point B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Copyright 2009 Kenneth M. Chipps Ph.D. www.chipps.com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ECFA97-CA2E-4C25-A967-F15A4C29ED2D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Networks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Assuming that there is something that needs to be shared, the next question is what form should the network take</a:t>
            </a:r>
          </a:p>
          <a:p>
            <a:pPr eaLnBrk="1" hangingPunct="1"/>
            <a:r>
              <a:rPr lang="en-US" dirty="0" smtClean="0"/>
              <a:t>The least expensive way to create a network is to create a …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4EEB1-1ACE-4ADB-B1F9-2CB716366F35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SneakerNet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67675" cy="4525963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/>
              <a:t>You copy the information to a USB drive, put on your sneakers, and walk it down the hall</a:t>
            </a:r>
          </a:p>
          <a:p>
            <a:pPr eaLnBrk="1" hangingPunct="1"/>
            <a:r>
              <a:rPr lang="en-US" dirty="0" smtClean="0"/>
              <a:t>Although useful and inexpensive, we are interested in other kinds of networks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C30EF-F99C-43B9-821A-427491B9C862}" type="slidenum">
              <a:rPr lang="en-US" smtClean="0"/>
              <a:pPr/>
              <a:t>6</a:t>
            </a:fld>
            <a:endParaRPr lang="en-US" dirty="0" smtClean="0"/>
          </a:p>
        </p:txBody>
      </p:sp>
      <p:pic>
        <p:nvPicPr>
          <p:cNvPr id="74754" name="Picture 2" descr="C:\Users\Ken\AppData\Local\Microsoft\Windows\Temporary Internet Files\Content.IE5\32818YYE\MCj04315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886" y="1478385"/>
            <a:ext cx="2471216" cy="2487690"/>
          </a:xfrm>
          <a:prstGeom prst="rect">
            <a:avLst/>
          </a:prstGeom>
          <a:noFill/>
        </p:spPr>
      </p:pic>
      <p:pic>
        <p:nvPicPr>
          <p:cNvPr id="74755" name="Picture 3" descr="C:\Users\Ken\AppData\Local\Microsoft\Windows\Temporary Internet Files\Content.IE5\47EIKHC8\MCj0440044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0820" y="1692431"/>
            <a:ext cx="2229363" cy="1917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Types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common way of thinking about types of networks is in terms of their size</a:t>
            </a:r>
          </a:p>
          <a:p>
            <a:pPr eaLnBrk="1" hangingPunct="1"/>
            <a:r>
              <a:rPr lang="en-US" dirty="0" smtClean="0"/>
              <a:t>Using this concept there are then four types</a:t>
            </a:r>
          </a:p>
          <a:p>
            <a:pPr lvl="1" eaLnBrk="1" hangingPunct="1"/>
            <a:r>
              <a:rPr lang="en-US" dirty="0" smtClean="0"/>
              <a:t>LAN – Local Area Network</a:t>
            </a:r>
          </a:p>
          <a:p>
            <a:pPr lvl="1" eaLnBrk="1" hangingPunct="1"/>
            <a:r>
              <a:rPr lang="en-US" dirty="0" smtClean="0"/>
              <a:t>CAN – Campus Area Network</a:t>
            </a:r>
          </a:p>
          <a:p>
            <a:pPr lvl="1" eaLnBrk="1" hangingPunct="1"/>
            <a:r>
              <a:rPr lang="en-US" dirty="0" smtClean="0"/>
              <a:t>MAN – Metropolitan Area Network</a:t>
            </a:r>
          </a:p>
          <a:p>
            <a:pPr lvl="1" eaLnBrk="1" hangingPunct="1"/>
            <a:r>
              <a:rPr lang="en-US" dirty="0" smtClean="0"/>
              <a:t>WAN – Wide Area Network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FE33F-CD3A-4699-A480-52652344C128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Types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show the relative size of a LAN, CAN, MAN, and WAN we will use some images and maps from the University of North Texas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E5EF7-9478-42F5-8891-044AFD621ED4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2005-2007 Kenneth M. Chipps PhD www.chipps.com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LAN covers a small area</a:t>
            </a:r>
          </a:p>
          <a:p>
            <a:pPr eaLnBrk="1" hangingPunct="1"/>
            <a:r>
              <a:rPr lang="en-US" dirty="0" smtClean="0"/>
              <a:t>This is usually just a single building or a few floors in a single building</a:t>
            </a:r>
          </a:p>
          <a:p>
            <a:pPr eaLnBrk="1" hangingPunct="1"/>
            <a:r>
              <a:rPr lang="en-US" dirty="0" smtClean="0"/>
              <a:t>The LAN contains devices such as workstations, servers, and printers</a:t>
            </a:r>
          </a:p>
          <a:p>
            <a:pPr eaLnBrk="1" hangingPunct="1"/>
            <a:r>
              <a:rPr lang="en-US" dirty="0" smtClean="0"/>
              <a:t>It is used to share these things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99623-399C-4EBF-BB50-7D92E29BC040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Ciscopresentationwhite.10.3.06</Template>
  <TotalTime>7270</TotalTime>
  <Pages>28</Pages>
  <Words>741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PPT-TMPLT-WHT_C</vt:lpstr>
      <vt:lpstr>CCNA</vt:lpstr>
      <vt:lpstr>What is a Network  Last Update 2009.06.29 1.0.0</vt:lpstr>
      <vt:lpstr>Why Have a Network</vt:lpstr>
      <vt:lpstr>What Might You Share</vt:lpstr>
      <vt:lpstr>What is a Network</vt:lpstr>
      <vt:lpstr>Types of Networks</vt:lpstr>
      <vt:lpstr>SneakerNet</vt:lpstr>
      <vt:lpstr>Network Types</vt:lpstr>
      <vt:lpstr>Network Types</vt:lpstr>
      <vt:lpstr>LAN</vt:lpstr>
      <vt:lpstr>LAN</vt:lpstr>
      <vt:lpstr>CAN</vt:lpstr>
      <vt:lpstr>CAN</vt:lpstr>
      <vt:lpstr>MAN</vt:lpstr>
      <vt:lpstr>MAN</vt:lpstr>
      <vt:lpstr>WAN</vt:lpstr>
      <vt:lpstr>WAN</vt:lpstr>
      <vt:lpstr>WAN</vt:lpstr>
      <vt:lpstr>WAN</vt:lpstr>
      <vt:lpstr>WAN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Network</dc:title>
  <dc:creator>Kenneth M. Chipps Ph.D.</dc:creator>
  <cp:lastModifiedBy>Kenneth M. Chipps Ph.D.</cp:lastModifiedBy>
  <cp:revision>360</cp:revision>
  <cp:lastPrinted>1999-01-27T00:54:54Z</cp:lastPrinted>
  <dcterms:created xsi:type="dcterms:W3CDTF">2002-08-27T12:04:17Z</dcterms:created>
  <dcterms:modified xsi:type="dcterms:W3CDTF">2010-01-11T22:27:57Z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enita Bangloy">
    <vt:lpwstr>12.21.01 - Copyright date changed to 2002</vt:lpwstr>
  </property>
  <property fmtid="{D5CDD505-2E9C-101B-9397-08002B2CF9AE}" pid="3" name="Jenita ">
    <vt:lpwstr>12.21.01 - Line tool now defaults to 3 points size and black color. Previous version created white line which is not visible</vt:lpwstr>
  </property>
  <property fmtid="{D5CDD505-2E9C-101B-9397-08002B2CF9AE}" pid="4" name="JBangloy">
    <vt:lpwstr>12.21.01 - All remaining Helvetica changed to Arial</vt:lpwstr>
  </property>
</Properties>
</file>