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39"/>
  </p:notesMasterIdLst>
  <p:sldIdLst>
    <p:sldId id="297" r:id="rId3"/>
    <p:sldId id="337" r:id="rId4"/>
    <p:sldId id="314" r:id="rId5"/>
    <p:sldId id="315" r:id="rId6"/>
    <p:sldId id="316" r:id="rId7"/>
    <p:sldId id="317" r:id="rId8"/>
    <p:sldId id="329" r:id="rId9"/>
    <p:sldId id="318" r:id="rId10"/>
    <p:sldId id="319" r:id="rId11"/>
    <p:sldId id="320" r:id="rId12"/>
    <p:sldId id="321" r:id="rId13"/>
    <p:sldId id="322" r:id="rId14"/>
    <p:sldId id="323" r:id="rId15"/>
    <p:sldId id="330" r:id="rId16"/>
    <p:sldId id="324" r:id="rId17"/>
    <p:sldId id="331" r:id="rId18"/>
    <p:sldId id="325" r:id="rId19"/>
    <p:sldId id="326" r:id="rId20"/>
    <p:sldId id="332" r:id="rId21"/>
    <p:sldId id="333" r:id="rId22"/>
    <p:sldId id="298" r:id="rId23"/>
    <p:sldId id="299" r:id="rId24"/>
    <p:sldId id="300" r:id="rId25"/>
    <p:sldId id="301" r:id="rId26"/>
    <p:sldId id="302" r:id="rId27"/>
    <p:sldId id="339" r:id="rId28"/>
    <p:sldId id="340" r:id="rId29"/>
    <p:sldId id="343" r:id="rId30"/>
    <p:sldId id="344" r:id="rId31"/>
    <p:sldId id="345" r:id="rId32"/>
    <p:sldId id="346" r:id="rId33"/>
    <p:sldId id="347" r:id="rId34"/>
    <p:sldId id="341" r:id="rId35"/>
    <p:sldId id="342" r:id="rId36"/>
    <p:sldId id="335" r:id="rId37"/>
    <p:sldId id="336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32" autoAdjust="0"/>
  </p:normalViewPr>
  <p:slideViewPr>
    <p:cSldViewPr>
      <p:cViewPr varScale="1">
        <p:scale>
          <a:sx n="58" d="100"/>
          <a:sy n="58" d="100"/>
        </p:scale>
        <p:origin x="-456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0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0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0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31667FA-5A8A-4E02-81B1-F9307ABC5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18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fld id="{EE943C75-1378-4380-8270-E3AFAE0871FF}" type="slidenum">
              <a:rPr lang="en-US" sz="900">
                <a:solidFill>
                  <a:srgbClr val="808080"/>
                </a:solidFill>
                <a:latin typeface="Arial" charset="0"/>
              </a:rPr>
              <a:pPr defTabSz="814388" eaLnBrk="0" hangingPunct="0">
                <a:defRPr/>
              </a:pPr>
              <a:t>‹#›</a:t>
            </a:fld>
            <a:endParaRPr lang="en-US" sz="900">
              <a:solidFill>
                <a:srgbClr val="808080"/>
              </a:solidFill>
              <a:latin typeface="Arial" charset="0"/>
            </a:endParaRPr>
          </a:p>
        </p:txBody>
      </p:sp>
      <p:pic>
        <p:nvPicPr>
          <p:cNvPr id="5" name="Picture 5" descr="Option_W_3"/>
          <p:cNvPicPr>
            <a:picLocks noChangeAspect="1" noChangeArrowheads="1"/>
          </p:cNvPicPr>
          <p:nvPr/>
        </p:nvPicPr>
        <p:blipFill>
          <a:blip r:embed="rId2" cstate="print"/>
          <a:srcRect b="53334"/>
          <a:stretch>
            <a:fillRect/>
          </a:stretch>
        </p:blipFill>
        <p:spPr bwMode="auto">
          <a:xfrm>
            <a:off x="0" y="0"/>
            <a:ext cx="914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51025" y="6634163"/>
            <a:ext cx="2047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>
                <a:solidFill>
                  <a:srgbClr val="808080"/>
                </a:solidFill>
                <a:latin typeface="Arial" charset="0"/>
              </a:rPr>
              <a:t>© 2004, Cisco Systems, Inc. All rights reserved.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8338" y="3581400"/>
            <a:ext cx="7799387" cy="1114425"/>
          </a:xfrm>
        </p:spPr>
        <p:txBody>
          <a:bodyPr anchor="ctr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75" y="4800600"/>
            <a:ext cx="8340725" cy="1798638"/>
          </a:xfrm>
        </p:spPr>
        <p:txBody>
          <a:bodyPr anchor="t" anchorCtr="0"/>
          <a:lstStyle>
            <a:lvl1pPr marL="0" indent="0" algn="ctr">
              <a:lnSpc>
                <a:spcPct val="90000"/>
              </a:lnSpc>
              <a:buFont typeface="Arial" charset="0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254000"/>
            <a:ext cx="2152650" cy="528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305550" cy="528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D8621A-AAA1-463C-ADA3-950CB1F3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655E2-FE42-488D-92E3-F0D78F0BB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E313D-D925-41E4-91F4-367FAE399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6069E-EBF7-4A3B-8A31-CB61BD0C0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E775A-AE91-4F1A-88CA-6F3040F61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C783A-8CDA-48E9-95C1-F6D9944BD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3FFF1-69EB-4F53-928A-583B3490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3D109-7A09-4AFF-B54A-FBCCA4153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CA58E-CA46-4A4C-9CBC-30A73D2A1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97238-3A4F-4127-AB79-AFC38DA64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F9354-1E33-4C97-B253-4CBF0367D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965325"/>
            <a:ext cx="4035425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965325"/>
            <a:ext cx="4037012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61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965325"/>
            <a:ext cx="8224837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fld id="{55C752E0-8622-4E13-BEE1-EC67E53C89C6}" type="slidenum">
              <a:rPr lang="en-US" sz="900">
                <a:solidFill>
                  <a:srgbClr val="808080"/>
                </a:solidFill>
                <a:latin typeface="Arial" charset="0"/>
              </a:rPr>
              <a:pPr defTabSz="814388" eaLnBrk="0" hangingPunct="0">
                <a:defRPr/>
              </a:pPr>
              <a:t>‹#›</a:t>
            </a:fld>
            <a:endParaRPr lang="en-US" sz="900">
              <a:solidFill>
                <a:srgbClr val="808080"/>
              </a:solidFill>
              <a:latin typeface="Arial" charset="0"/>
            </a:endParaRPr>
          </a:p>
        </p:txBody>
      </p:sp>
      <p:pic>
        <p:nvPicPr>
          <p:cNvPr id="1029" name="Picture 5" descr="Option_W_4"/>
          <p:cNvPicPr>
            <a:picLocks noChangeAspect="1" noChangeArrowheads="1"/>
          </p:cNvPicPr>
          <p:nvPr/>
        </p:nvPicPr>
        <p:blipFill>
          <a:blip r:embed="rId13" cstate="print"/>
          <a:srcRect t="15347" b="81111"/>
          <a:stretch>
            <a:fillRect/>
          </a:stretch>
        </p:blipFill>
        <p:spPr bwMode="auto">
          <a:xfrm>
            <a:off x="0" y="1052513"/>
            <a:ext cx="9144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7142" name="Rectangle 6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fld id="{36ABA793-7533-4240-BBCE-079451AF34B1}" type="slidenum">
              <a:rPr lang="en-US" sz="900">
                <a:solidFill>
                  <a:srgbClr val="808080"/>
                </a:solidFill>
                <a:latin typeface="Arial" charset="0"/>
              </a:rPr>
              <a:pPr defTabSz="814388" eaLnBrk="0" hangingPunct="0">
                <a:defRPr/>
              </a:pPr>
              <a:t>‹#›</a:t>
            </a:fld>
            <a:endParaRPr lang="en-US" sz="900">
              <a:solidFill>
                <a:srgbClr val="808080"/>
              </a:solidFill>
              <a:latin typeface="Arial" charset="0"/>
            </a:endParaRPr>
          </a:p>
        </p:txBody>
      </p:sp>
      <p:sp>
        <p:nvSpPr>
          <p:cNvPr id="347143" name="Rectangle 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fld id="{1EA5E05D-E7A3-4AB7-A1C1-A6D7DC68C252}" type="slidenum">
              <a:rPr lang="en-US" sz="900">
                <a:solidFill>
                  <a:srgbClr val="808080"/>
                </a:solidFill>
                <a:latin typeface="Arial" charset="0"/>
              </a:rPr>
              <a:pPr defTabSz="814388" eaLnBrk="0" hangingPunct="0">
                <a:defRPr/>
              </a:pPr>
              <a:t>‹#›</a:t>
            </a:fld>
            <a:endParaRPr lang="en-US" sz="900">
              <a:solidFill>
                <a:srgbClr val="808080"/>
              </a:solidFill>
              <a:latin typeface="Arial" charset="0"/>
            </a:endParaRPr>
          </a:p>
        </p:txBody>
      </p:sp>
      <p:sp>
        <p:nvSpPr>
          <p:cNvPr id="347144" name="Rectangle 8"/>
          <p:cNvSpPr>
            <a:spLocks noChangeArrowheads="1"/>
          </p:cNvSpPr>
          <p:nvPr/>
        </p:nvSpPr>
        <p:spPr bwMode="auto">
          <a:xfrm>
            <a:off x="1851025" y="6634163"/>
            <a:ext cx="2047875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 eaLnBrk="0" hangingPunct="0">
              <a:defRPr/>
            </a:pPr>
            <a:r>
              <a:rPr lang="en-US" sz="700">
                <a:solidFill>
                  <a:srgbClr val="808080"/>
                </a:solidFill>
                <a:latin typeface="Arial" charset="0"/>
              </a:rPr>
              <a:t>© 2004, Cisco Systems, Inc.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288925" indent="-28892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folHlink"/>
        </a:buClr>
        <a:buSzPct val="100000"/>
        <a:buFont typeface="Arial" charset="0"/>
        <a:buChar char="•"/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627063" indent="-1698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har char="–"/>
        <a:defRPr sz="2600" b="1">
          <a:solidFill>
            <a:schemeClr val="tx1"/>
          </a:solidFill>
          <a:latin typeface="+mn-lt"/>
        </a:defRPr>
      </a:lvl2pPr>
      <a:lvl3pPr marL="965200" indent="-508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har char="•"/>
        <a:defRPr sz="2600" b="1">
          <a:solidFill>
            <a:schemeClr val="tx1"/>
          </a:solidFill>
          <a:latin typeface="+mn-lt"/>
        </a:defRPr>
      </a:lvl3pPr>
      <a:lvl4pPr marL="1317625" indent="539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har char="–"/>
        <a:defRPr sz="2600" b="1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har char="»"/>
        <a:defRPr sz="2600" b="1">
          <a:solidFill>
            <a:schemeClr val="tx1"/>
          </a:solidFill>
          <a:latin typeface="+mn-lt"/>
        </a:defRPr>
      </a:lvl5pPr>
      <a:lvl6pPr marL="2062163" algn="l" defTabSz="814388" rtl="0" fontAlgn="base">
        <a:lnSpc>
          <a:spcPct val="95000"/>
        </a:lnSpc>
        <a:spcBef>
          <a:spcPct val="50000"/>
        </a:spcBef>
        <a:spcAft>
          <a:spcPct val="0"/>
        </a:spcAft>
        <a:defRPr sz="2600" b="1">
          <a:solidFill>
            <a:schemeClr val="tx1"/>
          </a:solidFill>
          <a:latin typeface="+mn-lt"/>
        </a:defRPr>
      </a:lvl6pPr>
      <a:lvl7pPr marL="2519363" algn="l" defTabSz="814388" rtl="0" fontAlgn="base">
        <a:lnSpc>
          <a:spcPct val="95000"/>
        </a:lnSpc>
        <a:spcBef>
          <a:spcPct val="50000"/>
        </a:spcBef>
        <a:spcAft>
          <a:spcPct val="0"/>
        </a:spcAft>
        <a:defRPr sz="2600" b="1">
          <a:solidFill>
            <a:schemeClr val="tx1"/>
          </a:solidFill>
          <a:latin typeface="+mn-lt"/>
        </a:defRPr>
      </a:lvl7pPr>
      <a:lvl8pPr marL="2976563" algn="l" defTabSz="814388" rtl="0" fontAlgn="base">
        <a:lnSpc>
          <a:spcPct val="95000"/>
        </a:lnSpc>
        <a:spcBef>
          <a:spcPct val="50000"/>
        </a:spcBef>
        <a:spcAft>
          <a:spcPct val="0"/>
        </a:spcAft>
        <a:defRPr sz="2600" b="1">
          <a:solidFill>
            <a:schemeClr val="tx1"/>
          </a:solidFill>
          <a:latin typeface="+mn-lt"/>
        </a:defRPr>
      </a:lvl8pPr>
      <a:lvl9pPr marL="3433763" algn="l" defTabSz="814388" rtl="0" fontAlgn="base">
        <a:lnSpc>
          <a:spcPct val="95000"/>
        </a:lnSpc>
        <a:spcBef>
          <a:spcPct val="50000"/>
        </a:spcBef>
        <a:spcAft>
          <a:spcPct val="0"/>
        </a:spcAft>
        <a:defRPr sz="2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94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5225"/>
            <a:ext cx="3733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359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4163B87A-8E2C-4423-A158-9C0CE030D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4ADC7B-13D1-41B0-8440-390647D5F1B4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VPN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  <a:r>
              <a:rPr lang="en-US" sz="2400" dirty="0" smtClean="0"/>
              <a:t>Last </a:t>
            </a:r>
            <a:r>
              <a:rPr lang="en-US" sz="2400" smtClean="0"/>
              <a:t>Update 2010.11.29</a:t>
            </a:r>
            <a:br>
              <a:rPr lang="en-US" sz="2400" smtClean="0"/>
            </a:br>
            <a:r>
              <a:rPr lang="en-US" sz="2400" smtClean="0"/>
              <a:t>1.3.0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CF3A3-C214-4368-AB2A-915F0B8C1FC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disadvantages to the do it yourself method is that you are responsible for managing VPN configurations, and because traffic is transversing the Internet, there are no performance guarantees</a:t>
            </a:r>
          </a:p>
          <a:p>
            <a:pPr eaLnBrk="1" hangingPunct="1"/>
            <a:r>
              <a:rPr lang="en-US" smtClean="0"/>
              <a:t>However, a do it yourself approach lets corporations establish a VPN to any site that has access to the Internet regardless of whose network they must use to do 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DA3805-DD7F-48C1-85DF-9B8E4A703B03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type of service provider based VPN operates at either layer 2 or layer 3 </a:t>
            </a:r>
          </a:p>
          <a:p>
            <a:pPr eaLnBrk="1" hangingPunct="1"/>
            <a:r>
              <a:rPr lang="en-US" smtClean="0"/>
              <a:t>Layer 2 VPNs based on the IETF - Internet Engineering Task Force's Martini draft or Kompella draft simply emulate layer 2 services such as Frame Relay, ATM or Ethernet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318FF6-6F66-4CB6-9B4C-9D2835B831F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Typically, layer 2 MPLS VPNs are invisible to the end user, much in the same way the underlying ATM infrastructure is invisible to Frame Relay users</a:t>
            </a:r>
          </a:p>
          <a:p>
            <a:pPr eaLnBrk="1" hangingPunct="1"/>
            <a:r>
              <a:rPr lang="en-US" smtClean="0"/>
              <a:t>The customer is still buying Frame Relay or ATM, regardless of how the provider provisions the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928EF-2F63-4229-80BE-28AA2123CA9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 layer 3 MPLS VPNs, also known as IP enabled or Private IP VPNs, service providers assign labels to IP traffic flows</a:t>
            </a:r>
          </a:p>
          <a:p>
            <a:pPr eaLnBrk="1" hangingPunct="1"/>
            <a:r>
              <a:rPr lang="en-US" smtClean="0"/>
              <a:t>These labels represent unique identifiers and allow for the creation of virtual IP circuits or LSP - Label Switched Paths within an IP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4AA46-EC62-4E32-B3D4-D8571AE9FAE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 using labels, a service provider can create closed paths that are isolated from other traffic within the service provider's network, providing the same level of security as other PVC - Private Virtual Circuit type of services such as Frame Relay or ATM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A40EB-7039-4044-B95C-22DF0BA1444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Because MPLS VPNs require the service provider to modify its network, they are considered network-based VPNs</a:t>
            </a:r>
          </a:p>
          <a:p>
            <a:pPr eaLnBrk="1" hangingPunct="1"/>
            <a:r>
              <a:rPr lang="en-US" smtClean="0"/>
              <a:t>MPLS-based VPNs require no client devices, and tunnels usually terminate at the service provider edge-router</a:t>
            </a:r>
          </a:p>
          <a:p>
            <a:pPr eaLnBrk="1" hangingPunct="1"/>
            <a:r>
              <a:rPr lang="en-US" smtClean="0"/>
              <a:t>Layer 3 VPNs offer significant advantages to traditional Layer 2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7D5E9-3C2D-4EE4-9F2C-4D214360900E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Because they rely on IP routing to build paths, they easily can be used to create fully or partially meshed networks within a service provider cloud, with only one entry point into the cloud from each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E25E9-24AF-4CDF-A0ED-43DF0A3BA79B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Sources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preceding is from a discussion from April 2002 in Network Fusion by Irwin Lazar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D4EA5-5B44-45D0-81D3-5EB733DD11F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When an organization sets up their own VPN connections they can also use a </a:t>
            </a:r>
            <a:r>
              <a:rPr lang="en-US" dirty="0" err="1" smtClean="0"/>
              <a:t>IPSec</a:t>
            </a:r>
            <a:r>
              <a:rPr lang="en-US" dirty="0" smtClean="0"/>
              <a:t> based VPN</a:t>
            </a:r>
          </a:p>
          <a:p>
            <a:pPr eaLnBrk="1" hangingPunct="1"/>
            <a:r>
              <a:rPr lang="en-US" dirty="0" smtClean="0"/>
              <a:t>Considering the difficulty in distributing the required certificates, many have begun switching to SSL instead</a:t>
            </a:r>
          </a:p>
          <a:p>
            <a:pPr eaLnBrk="1" hangingPunct="1"/>
            <a:r>
              <a:rPr lang="en-US" dirty="0" smtClean="0"/>
              <a:t>This is the same Secure Sockets Layer that is used for online web purchases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8B59A-4CA9-400A-A3AF-6DF6FA4D344B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By using SSL the need to load special software on each workstation is avoided</a:t>
            </a:r>
          </a:p>
          <a:p>
            <a:pPr eaLnBrk="1" hangingPunct="1"/>
            <a:r>
              <a:rPr lang="en-US" dirty="0" smtClean="0"/>
              <a:t>At present SSL is limited to just a few applications as they must</a:t>
            </a:r>
            <a:r>
              <a:rPr lang="en-US" baseline="0" dirty="0" smtClean="0"/>
              <a:t> be browser based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what a VPN</a:t>
            </a:r>
            <a:r>
              <a:rPr lang="en-US" baseline="0" dirty="0" smtClean="0"/>
              <a:t> is and why you would use one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2EA90-572E-44B4-A667-C62BCBF19ECC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How to Create a VPN</a:t>
            </a:r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create a VPN – Virtual Private Network connection two things are required</a:t>
            </a:r>
          </a:p>
          <a:p>
            <a:pPr lvl="1" eaLnBrk="1" hangingPunct="1"/>
            <a:r>
              <a:rPr lang="en-US" dirty="0" smtClean="0"/>
              <a:t>A tunnel</a:t>
            </a:r>
          </a:p>
          <a:p>
            <a:pPr lvl="1" eaLnBrk="1" hangingPunct="1"/>
            <a:r>
              <a:rPr lang="en-US" dirty="0" smtClean="0"/>
              <a:t>An encryption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4A77E-F1DC-44B0-973A-225EA7E5851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Tunnel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tunnel is the VPN connection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B1BE8-A6F3-4601-B6DA-499C752E2AAB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Encryption Method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encryption method makes the data unreadable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C3CEE-328F-4AC4-B167-A26A1160424F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 of VPNs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Remote Access</a:t>
            </a:r>
          </a:p>
          <a:p>
            <a:pPr eaLnBrk="1" hangingPunct="1"/>
            <a:r>
              <a:rPr lang="en-US" dirty="0" smtClean="0"/>
              <a:t>Site to 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BC53F-8AAD-4174-882B-C6FF123AEF65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Remote Access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single computer connecting to a centralized VPN server is remote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96496-64AB-4DDD-B749-D54D0B71ED31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Site to Site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site to site or gateway to gateway VPN uses devices at each end to allow to LANs to connect to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IPSec</a:t>
            </a:r>
            <a:r>
              <a:rPr lang="en-US" dirty="0" smtClean="0"/>
              <a:t>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 </a:t>
            </a:r>
            <a:r>
              <a:rPr lang="en-US" dirty="0" err="1" smtClean="0"/>
              <a:t>IPSec</a:t>
            </a:r>
            <a:r>
              <a:rPr lang="en-US" dirty="0" smtClean="0"/>
              <a:t> VPN relies</a:t>
            </a:r>
            <a:r>
              <a:rPr lang="en-US" baseline="0" dirty="0" smtClean="0"/>
              <a:t> on three things to ensure the data is safe</a:t>
            </a:r>
          </a:p>
          <a:p>
            <a:pPr lvl="1"/>
            <a:r>
              <a:rPr lang="en-US" dirty="0" smtClean="0"/>
              <a:t>Encryption</a:t>
            </a:r>
          </a:p>
          <a:p>
            <a:pPr lvl="1"/>
            <a:r>
              <a:rPr lang="en-US" dirty="0" err="1" smtClean="0"/>
              <a:t>Authentiction</a:t>
            </a:r>
            <a:endParaRPr lang="en-US" dirty="0" smtClean="0"/>
          </a:p>
          <a:p>
            <a:pPr lvl="1"/>
            <a:r>
              <a:rPr lang="en-US" dirty="0" smtClean="0"/>
              <a:t>Message</a:t>
            </a:r>
            <a:r>
              <a:rPr lang="en-US" baseline="0" dirty="0" smtClean="0"/>
              <a:t> Integrity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3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IPSec</a:t>
            </a:r>
            <a:r>
              <a:rPr lang="en-US" dirty="0" smtClean="0"/>
              <a:t> encryption uses two pairs of encryption algorithms</a:t>
            </a:r>
            <a:r>
              <a:rPr lang="en-US" baseline="0" dirty="0" smtClean="0"/>
              <a:t> to</a:t>
            </a:r>
          </a:p>
          <a:p>
            <a:pPr lvl="1"/>
            <a:r>
              <a:rPr lang="en-US" dirty="0" smtClean="0"/>
              <a:t>Hide the data</a:t>
            </a:r>
          </a:p>
          <a:p>
            <a:pPr lvl="1"/>
            <a:r>
              <a:rPr lang="en-US" dirty="0" smtClean="0"/>
              <a:t>Recover the data</a:t>
            </a:r>
          </a:p>
          <a:p>
            <a:pPr lvl="0"/>
            <a:r>
              <a:rPr lang="en-US" dirty="0" smtClean="0"/>
              <a:t>Here is the process as</a:t>
            </a:r>
            <a:r>
              <a:rPr lang="en-US" baseline="0" dirty="0" smtClean="0"/>
              <a:t> shown in Wendell Odom’s ICDN2 book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5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61" t="41898" r="16667" b="16204"/>
          <a:stretch/>
        </p:blipFill>
        <p:spPr bwMode="auto">
          <a:xfrm>
            <a:off x="457200" y="1642530"/>
            <a:ext cx="8229979" cy="3920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38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algorithms of increasing security but increasing load on the devices</a:t>
            </a:r>
            <a:r>
              <a:rPr lang="en-US" baseline="0" dirty="0" smtClean="0"/>
              <a:t> using them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</a:t>
            </a:r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shown in Wendell Odom’s ICDN2 book</a:t>
            </a:r>
            <a:endParaRPr lang="en-US" sz="3200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557347-0F45-4A52-AE54-38F1349A4946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VPN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VPN – Virtual Private Network is a method used to add security to a WAN link</a:t>
            </a:r>
          </a:p>
          <a:p>
            <a:pPr eaLnBrk="1" hangingPunct="1"/>
            <a:r>
              <a:rPr lang="en-US" dirty="0" smtClean="0"/>
              <a:t>This added security is especially important for those methods of linking Point A to Point B that make the link through the Internet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3" t="47917" r="13541" b="21991"/>
          <a:stretch/>
        </p:blipFill>
        <p:spPr bwMode="auto">
          <a:xfrm>
            <a:off x="457200" y="1600200"/>
            <a:ext cx="8246273" cy="2734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08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discussed above the process requires</a:t>
            </a:r>
            <a:r>
              <a:rPr lang="en-US" baseline="0" dirty="0" smtClean="0"/>
              <a:t> a key</a:t>
            </a:r>
          </a:p>
          <a:p>
            <a:r>
              <a:rPr lang="en-US" baseline="0" dirty="0" smtClean="0"/>
              <a:t>How is the key to be exchanged before the VPN is established</a:t>
            </a:r>
          </a:p>
          <a:p>
            <a:r>
              <a:rPr lang="en-US" dirty="0" smtClean="0"/>
              <a:t>This can be through a phone call, a letter, or unsecured email</a:t>
            </a:r>
          </a:p>
          <a:p>
            <a:r>
              <a:rPr lang="en-US" dirty="0" smtClean="0"/>
              <a:t>This is simply the PSK – Pre Shared Key process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problem is once the PSK is distributed it is rarely changed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1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is part of the PSK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6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integrity</a:t>
            </a:r>
            <a:r>
              <a:rPr lang="en-US" baseline="0" dirty="0" smtClean="0"/>
              <a:t> is part of this basic process as well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655E2-FE42-488D-92E3-F0D78F0BB3D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E884D-F1B6-4C0E-AE43-665C696AA270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Common VPN Alternatives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Here is table showing the common VPN alternatives as of May 2006</a:t>
            </a:r>
          </a:p>
          <a:p>
            <a:pPr eaLnBrk="1" hangingPunct="1"/>
            <a:r>
              <a:rPr lang="en-US" smtClean="0"/>
              <a:t>This is copied from Cisco’s Packet magazine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A4E49-3BC5-4FE3-BD80-AACE36A3BC19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Common VPN Alternatives</a:t>
            </a:r>
          </a:p>
        </p:txBody>
      </p:sp>
      <p:pic>
        <p:nvPicPr>
          <p:cNvPr id="43013" name="Picture 4"/>
          <p:cNvPicPr>
            <a:picLocks noChangeAspect="1" noChangeArrowheads="1"/>
          </p:cNvPicPr>
          <p:nvPr/>
        </p:nvPicPr>
        <p:blipFill>
          <a:blip r:embed="rId2" cstate="print"/>
          <a:srcRect l="6000" t="10001" r="3000" b="7333"/>
          <a:stretch>
            <a:fillRect/>
          </a:stretch>
        </p:blipFill>
        <p:spPr bwMode="auto">
          <a:xfrm>
            <a:off x="990600" y="1265238"/>
            <a:ext cx="7315200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160697-3685-420E-95C2-75080141ACE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VPN can be purchased as a service from a service provider or it can be setup by the end user</a:t>
            </a:r>
          </a:p>
          <a:p>
            <a:pPr eaLnBrk="1" hangingPunct="1"/>
            <a:r>
              <a:rPr lang="en-US" dirty="0" smtClean="0"/>
              <a:t>If a service provider is used, this service provider can be the same one that provided the data line or a provider that just adds a VPN on top of the data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CB8793-3F74-4327-99F9-D9B933ECE5F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Service provider offerings are typically one of two methods</a:t>
            </a:r>
          </a:p>
          <a:p>
            <a:pPr lvl="1" eaLnBrk="1" hangingPunct="1"/>
            <a:r>
              <a:rPr lang="en-US" smtClean="0"/>
              <a:t>IPSec-encrypted tunnel VPN</a:t>
            </a:r>
          </a:p>
          <a:p>
            <a:pPr lvl="1" eaLnBrk="1" hangingPunct="1"/>
            <a:r>
              <a:rPr lang="en-US" smtClean="0"/>
              <a:t>MPLS VPN</a:t>
            </a:r>
          </a:p>
          <a:p>
            <a:pPr eaLnBrk="1" hangingPunct="1"/>
            <a:r>
              <a:rPr lang="en-US" smtClean="0"/>
              <a:t>IPSec tunnel-based VPNs are sometimes referred to as client-premises equipment-based VPNs because the service provider typically places equipment at the client 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F59E0-5569-4056-9397-6C861DDD10E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device handles encryption and decryption of traffic before it goes out over the service providers' network</a:t>
            </a:r>
          </a:p>
          <a:p>
            <a:pPr eaLnBrk="1" hangingPunct="1"/>
            <a:r>
              <a:rPr lang="en-US" smtClean="0"/>
              <a:t>Traffic within the service provider network is routed the same as any other IP traffic, and the service provider has no visibility into the IP tunnel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53ABD-CF15-4BD5-BAA2-F88DC1BA76C0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 does the service provider network need to be configured in any special manner to support IPSec VPNs</a:t>
            </a:r>
          </a:p>
          <a:p>
            <a:pPr eaLnBrk="1" hangingPunct="1"/>
            <a:r>
              <a:rPr lang="en-US" smtClean="0"/>
              <a:t>Because traffic in an IPSec-based VPN is encrypted, it is generally considered secure to use IPSec to transport sensitive traffic over a public IP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F4BBB8-7F23-4F0B-9F5B-0C491364247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 IPSec-based VPN can also be offered by a service provider as a managed service</a:t>
            </a:r>
          </a:p>
          <a:p>
            <a:pPr eaLnBrk="1" hangingPunct="1"/>
            <a:r>
              <a:rPr lang="en-US" smtClean="0"/>
              <a:t>With this type of VPN, the service provider deploys and manages the customer premises equipment, and all traffic is carried over that provider's network</a:t>
            </a:r>
          </a:p>
          <a:p>
            <a:pPr eaLnBrk="1" hangingPunct="1"/>
            <a:r>
              <a:rPr lang="en-US" smtClean="0"/>
              <a:t>This lets the provider offer service-level guarantees for assured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2005-2010 Kenneth M. Chipps Ph.D. www.chipps.com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2C4E4-A320-44EE-848D-510CCA14057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VPNs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These are also called Private IP Networks sometimes</a:t>
            </a:r>
          </a:p>
          <a:p>
            <a:pPr eaLnBrk="1" hangingPunct="1"/>
            <a:r>
              <a:rPr lang="en-US" smtClean="0"/>
              <a:t>A end user can also deploy their own VPN devices</a:t>
            </a:r>
          </a:p>
          <a:p>
            <a:pPr eaLnBrk="1" hangingPunct="1"/>
            <a:r>
              <a:rPr lang="en-US" smtClean="0"/>
              <a:t>This approach is recommended for connecting branch offices that only have one Internet connection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2003Guide_3.03">
  <a:themeElements>
    <a:clrScheme name="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336666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B8B8"/>
      </a:accent5>
      <a:accent6>
        <a:srgbClr val="A72632"/>
      </a:accent6>
      <a:hlink>
        <a:srgbClr val="FF9900"/>
      </a:hlink>
      <a:folHlink>
        <a:srgbClr val="339999"/>
      </a:folHlink>
    </a:clrScheme>
    <a:fontScheme name="Cisco2003Guide_3.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isco2003Guide_3.0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Guide_3.0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Guide_3.0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Guide_3.0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Guide_3.0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Guide_3.0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Guide_3.0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2405</TotalTime>
  <Words>1412</Words>
  <Application>Microsoft Office PowerPoint</Application>
  <PresentationFormat>On-screen Show (4:3)</PresentationFormat>
  <Paragraphs>174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Cisco2003Guide_3.03</vt:lpstr>
      <vt:lpstr>CiscoAcademy</vt:lpstr>
      <vt:lpstr>VPN  Last Update 2010.11.29 1.3.0</vt:lpstr>
      <vt:lpstr>Objective</vt:lpstr>
      <vt:lpstr>What is a VPN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Types of VPNs</vt:lpstr>
      <vt:lpstr>Sources</vt:lpstr>
      <vt:lpstr>Types of VPNs</vt:lpstr>
      <vt:lpstr>Types of VPNs</vt:lpstr>
      <vt:lpstr>How to Create a VPN</vt:lpstr>
      <vt:lpstr>The Tunnel</vt:lpstr>
      <vt:lpstr>An Encryption Method</vt:lpstr>
      <vt:lpstr>Type of VPNs</vt:lpstr>
      <vt:lpstr>Remote Access</vt:lpstr>
      <vt:lpstr>Site to Site</vt:lpstr>
      <vt:lpstr>IPSec Process</vt:lpstr>
      <vt:lpstr>Encryption</vt:lpstr>
      <vt:lpstr>Encryption</vt:lpstr>
      <vt:lpstr>Encryption</vt:lpstr>
      <vt:lpstr>Encryption</vt:lpstr>
      <vt:lpstr>Encryption</vt:lpstr>
      <vt:lpstr>Encryption</vt:lpstr>
      <vt:lpstr>Authentication</vt:lpstr>
      <vt:lpstr>Message Integrity</vt:lpstr>
      <vt:lpstr>Common VPN Alternatives</vt:lpstr>
      <vt:lpstr>Common VPN Alternatives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VPN</dc:title>
  <dc:creator>Kenneth M. Chipps Ph.D.</dc:creator>
  <cp:lastModifiedBy>Kenneth M. Chipps Ph.D.</cp:lastModifiedBy>
  <cp:revision>207</cp:revision>
  <dcterms:created xsi:type="dcterms:W3CDTF">2003-05-14T17:49:59Z</dcterms:created>
  <dcterms:modified xsi:type="dcterms:W3CDTF">2011-09-30T17:14:42Z</dcterms:modified>
</cp:coreProperties>
</file>