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94" r:id="rId3"/>
    <p:sldId id="292" r:id="rId4"/>
    <p:sldId id="377" r:id="rId5"/>
    <p:sldId id="265" r:id="rId6"/>
    <p:sldId id="269" r:id="rId7"/>
    <p:sldId id="367" r:id="rId8"/>
    <p:sldId id="259" r:id="rId9"/>
    <p:sldId id="277" r:id="rId10"/>
    <p:sldId id="301" r:id="rId11"/>
    <p:sldId id="321" r:id="rId12"/>
    <p:sldId id="322" r:id="rId13"/>
    <p:sldId id="307" r:id="rId14"/>
    <p:sldId id="308" r:id="rId15"/>
    <p:sldId id="309" r:id="rId16"/>
    <p:sldId id="310" r:id="rId17"/>
    <p:sldId id="312" r:id="rId18"/>
    <p:sldId id="313" r:id="rId19"/>
    <p:sldId id="319" r:id="rId20"/>
    <p:sldId id="320" r:id="rId21"/>
    <p:sldId id="314" r:id="rId22"/>
    <p:sldId id="315" r:id="rId23"/>
    <p:sldId id="316" r:id="rId24"/>
    <p:sldId id="317" r:id="rId25"/>
    <p:sldId id="306" r:id="rId26"/>
    <p:sldId id="318" r:id="rId27"/>
    <p:sldId id="270" r:id="rId28"/>
    <p:sldId id="285" r:id="rId29"/>
    <p:sldId id="368" r:id="rId30"/>
    <p:sldId id="369" r:id="rId31"/>
    <p:sldId id="273" r:id="rId32"/>
    <p:sldId id="264" r:id="rId33"/>
    <p:sldId id="275" r:id="rId34"/>
    <p:sldId id="281" r:id="rId35"/>
    <p:sldId id="300" r:id="rId36"/>
    <p:sldId id="282" r:id="rId37"/>
    <p:sldId id="370" r:id="rId38"/>
    <p:sldId id="388" r:id="rId39"/>
    <p:sldId id="305" r:id="rId40"/>
    <p:sldId id="302" r:id="rId41"/>
    <p:sldId id="280" r:id="rId42"/>
    <p:sldId id="291" r:id="rId43"/>
    <p:sldId id="289" r:id="rId44"/>
    <p:sldId id="290" r:id="rId45"/>
    <p:sldId id="288" r:id="rId46"/>
    <p:sldId id="389" r:id="rId47"/>
    <p:sldId id="297" r:id="rId48"/>
    <p:sldId id="298" r:id="rId49"/>
    <p:sldId id="390" r:id="rId50"/>
    <p:sldId id="283" r:id="rId51"/>
    <p:sldId id="304" r:id="rId52"/>
    <p:sldId id="303" r:id="rId53"/>
    <p:sldId id="260" r:id="rId54"/>
    <p:sldId id="268" r:id="rId55"/>
    <p:sldId id="385" r:id="rId56"/>
    <p:sldId id="387" r:id="rId57"/>
    <p:sldId id="396" r:id="rId58"/>
    <p:sldId id="397" r:id="rId59"/>
    <p:sldId id="28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B7DB8C-737C-4BA3-84FD-2C258B0FB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3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680DC4-9B9D-4A84-BE2B-532C24AB9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C5A2A-0F4C-46CE-B162-149F091D5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1973-06B4-430A-99D1-09551ED73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44F7-D2EB-45C4-AC6F-FDA73F3AF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7E7A6-C7BC-4196-A689-2EC6EFEEF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2E23-05BE-4882-8F7F-EAA09E494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2BE5-BD22-4D94-B4B0-103CCE87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8DBD-0473-4057-B59F-873FDDEF5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B21A-CB78-4D26-8B75-1A19B8AB2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8041-6294-4955-979F-4C70F52EF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D65DF-A5CA-4977-A083-1E02062A8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68C5-44EA-447F-A933-C0ED0EBA1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F628-E1BB-40D7-A76E-C2880F7C9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F7A5-68FF-4123-ADB3-32DD5DB58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B5E4-7FC6-46BF-89A5-66E5F607F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14C2205-6C77-4424-BFD8-F8429281B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T Carrier Circuits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2010.01.17</a:t>
            </a:r>
          </a:p>
          <a:p>
            <a:r>
              <a:rPr lang="en-US" sz="2400" dirty="0" smtClean="0"/>
              <a:t>1.16.0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dirty="0" smtClean="0"/>
              <a:t>Copyright 2000-2010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0FCEF-23D6-48FF-A811-9459348DEE5A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new service provider deployments this circuit is actually engineered as a HDSL or even a HDSL2 circuit</a:t>
            </a:r>
          </a:p>
          <a:p>
            <a:r>
              <a:rPr lang="en-US" dirty="0" smtClean="0"/>
              <a:t>In the case of HDSL it is still 4 copper wires at the end</a:t>
            </a:r>
          </a:p>
          <a:p>
            <a:r>
              <a:rPr lang="en-US" dirty="0" smtClean="0"/>
              <a:t>In the case of a HDSL2 it is only 2 copper wires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1590C-8BE5-457D-A936-99D8E9C27E86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one of these lines get from here to there</a:t>
            </a:r>
          </a:p>
          <a:p>
            <a:r>
              <a:rPr lang="en-US" dirty="0" smtClean="0"/>
              <a:t>This sequence of photographs shows my T1 line from the house back to the service provider’s central office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0480D-C65A-4D1E-9A1E-7B5674882615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59FB64-B10D-4D19-97B8-3463158FCE2B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 l="3000" t="19333" b="6000"/>
          <a:stretch>
            <a:fillRect/>
          </a:stretch>
        </p:blipFill>
        <p:spPr bwMode="auto">
          <a:xfrm>
            <a:off x="533400" y="1447800"/>
            <a:ext cx="7696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447800" y="38100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 am here</a:t>
            </a: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2971800" y="4038600"/>
            <a:ext cx="1524000" cy="685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181600" y="1600200"/>
            <a:ext cx="18288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service provider’s central office is here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H="1">
            <a:off x="3886200" y="2286000"/>
            <a:ext cx="11430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97973-BB0B-489F-9AC8-2ADB7479DE34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15365" name="Picture 2052" descr="017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2053"/>
          <p:cNvSpPr txBox="1">
            <a:spLocks noChangeArrowheads="1"/>
          </p:cNvSpPr>
          <p:nvPr/>
        </p:nvSpPr>
        <p:spPr bwMode="auto">
          <a:xfrm>
            <a:off x="1295400" y="1676400"/>
            <a:ext cx="152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T1 Demarc</a:t>
            </a:r>
          </a:p>
        </p:txBody>
      </p:sp>
      <p:sp>
        <p:nvSpPr>
          <p:cNvPr id="15367" name="Line 2054"/>
          <p:cNvSpPr>
            <a:spLocks noChangeShapeType="1"/>
          </p:cNvSpPr>
          <p:nvPr/>
        </p:nvSpPr>
        <p:spPr bwMode="auto">
          <a:xfrm>
            <a:off x="2133600" y="2667000"/>
            <a:ext cx="137160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8" name="Text Box 2055"/>
          <p:cNvSpPr txBox="1">
            <a:spLocks noChangeArrowheads="1"/>
          </p:cNvSpPr>
          <p:nvPr/>
        </p:nvSpPr>
        <p:spPr bwMode="auto">
          <a:xfrm>
            <a:off x="3657600" y="5121275"/>
            <a:ext cx="4191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All of the copper line from the telco to the house come in here</a:t>
            </a:r>
          </a:p>
        </p:txBody>
      </p:sp>
      <p:sp>
        <p:nvSpPr>
          <p:cNvPr id="15369" name="Line 2056"/>
          <p:cNvSpPr>
            <a:spLocks noChangeShapeType="1"/>
          </p:cNvSpPr>
          <p:nvPr/>
        </p:nvSpPr>
        <p:spPr bwMode="auto">
          <a:xfrm flipV="1">
            <a:off x="5715000" y="3200400"/>
            <a:ext cx="304800" cy="1752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91A0AB-5B83-41DB-8D52-6D7B2AC537E2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6389" name="Picture 4" descr="018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800600" y="3962400"/>
            <a:ext cx="182880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copper wires leave the house and cross the yard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H="1">
            <a:off x="3429000" y="4876800"/>
            <a:ext cx="11430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51EE3C-B84F-4082-B59D-B6F14F29D5B1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7413" name="Picture 4" descr="01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276600" y="4238625"/>
            <a:ext cx="18288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lines go across the yard underground</a:t>
            </a: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V="1">
            <a:off x="5334000" y="4343400"/>
            <a:ext cx="609600" cy="685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87D7D-4EA6-486C-9955-61EC2C22EE9A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18437" name="Picture 2052" descr="02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2053"/>
          <p:cNvSpPr txBox="1">
            <a:spLocks noChangeArrowheads="1"/>
          </p:cNvSpPr>
          <p:nvPr/>
        </p:nvSpPr>
        <p:spPr bwMode="auto">
          <a:xfrm>
            <a:off x="3733800" y="4114800"/>
            <a:ext cx="1447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Down the side of the road</a:t>
            </a:r>
          </a:p>
        </p:txBody>
      </p:sp>
      <p:sp>
        <p:nvSpPr>
          <p:cNvPr id="18439" name="Line 2054"/>
          <p:cNvSpPr>
            <a:spLocks noChangeShapeType="1"/>
          </p:cNvSpPr>
          <p:nvPr/>
        </p:nvSpPr>
        <p:spPr bwMode="auto">
          <a:xfrm>
            <a:off x="5334000" y="4724400"/>
            <a:ext cx="1066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5C7D45-2735-424C-A906-1E3BAA742560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19461" name="Picture 4" descr="023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486400" y="3673475"/>
            <a:ext cx="152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Across the hay field</a:t>
            </a: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4114800" y="4114800"/>
            <a:ext cx="11430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9F082-49A4-4983-9B32-B5F63C2F5626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20485" name="Picture 1028" descr="021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224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29"/>
          <p:cNvSpPr txBox="1">
            <a:spLocks noChangeArrowheads="1"/>
          </p:cNvSpPr>
          <p:nvPr/>
        </p:nvSpPr>
        <p:spPr bwMode="auto">
          <a:xfrm>
            <a:off x="5943600" y="4146550"/>
            <a:ext cx="152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the connection box</a:t>
            </a:r>
          </a:p>
        </p:txBody>
      </p:sp>
      <p:sp>
        <p:nvSpPr>
          <p:cNvPr id="20487" name="Line 1030"/>
          <p:cNvSpPr>
            <a:spLocks noChangeShapeType="1"/>
          </p:cNvSpPr>
          <p:nvPr/>
        </p:nvSpPr>
        <p:spPr bwMode="auto">
          <a:xfrm flipH="1" flipV="1">
            <a:off x="4572000" y="3733800"/>
            <a:ext cx="1219200" cy="990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315000-7F9F-4562-A932-0D5B119B8192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21509" name="Picture 4" descr="016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175" y="1447800"/>
            <a:ext cx="31210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477000" y="1905000"/>
            <a:ext cx="1828800" cy="301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T1 circuit is just a set of copper wires like all the others that serve the house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>
            <a:off x="4724400" y="3352800"/>
            <a:ext cx="1676400" cy="2000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What a T Carrier circuit is</a:t>
            </a:r>
          </a:p>
          <a:p>
            <a:pPr lvl="1"/>
            <a:r>
              <a:rPr lang="en-US" dirty="0" smtClean="0"/>
              <a:t>Where a T Carrier circuit is used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75271-B82F-4386-82FA-713642726C72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587227-4A24-4694-95E2-EE687FD9889F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22533" name="Picture 4" descr="015_12"/>
          <p:cNvPicPr>
            <a:picLocks noChangeAspect="1" noChangeArrowheads="1"/>
          </p:cNvPicPr>
          <p:nvPr/>
        </p:nvPicPr>
        <p:blipFill>
          <a:blip r:embed="rId2" cstate="print"/>
          <a:srcRect l="6499" t="4657" r="6448"/>
          <a:stretch>
            <a:fillRect/>
          </a:stretch>
        </p:blipFill>
        <p:spPr bwMode="auto">
          <a:xfrm>
            <a:off x="3206750" y="1447800"/>
            <a:ext cx="2889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477000" y="1828800"/>
            <a:ext cx="18288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circuit goes across the road to another copper connection post</a:t>
            </a: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4648200" y="3124200"/>
            <a:ext cx="1676400" cy="1238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EC095-44E9-451D-BE59-6D557F4AF177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23557" name="Picture 4" descr="02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182880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copper lines go down the road toward the highway</a:t>
            </a: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3276600" y="2819400"/>
            <a:ext cx="762000" cy="990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16A54-84B4-41C3-9251-FE76BA1A140E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24581" name="Picture 4" descr="024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715000" y="1219200"/>
            <a:ext cx="18288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All of the copper lines are terminated here in this box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4191000" y="2362200"/>
            <a:ext cx="13716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3F8DC-9177-4321-971C-90164F0F6CF0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25605" name="Picture 4" descr="025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143000" y="1711325"/>
            <a:ext cx="1828800" cy="301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copper lines are combined and converted to fiber optic cables in this box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3124200" y="3276600"/>
            <a:ext cx="2057400" cy="30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B0CBA-DA68-4CA8-AE20-D7278E5E833B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26629" name="Picture 4" descr="026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410200" y="1647825"/>
            <a:ext cx="1828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fiber goes down the highway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H="1">
            <a:off x="3810000" y="2333625"/>
            <a:ext cx="1447800" cy="1781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C0893-9610-4533-9DEA-E96941EF236F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27653" name="Picture 4" descr="027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828800" y="2365375"/>
            <a:ext cx="18288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 town the fiber leaves the highway and proceeds down the street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3733800" y="3505200"/>
            <a:ext cx="2971800" cy="457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9F470-594C-4C21-96D2-2207099B9AEB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28677" name="Picture 4" descr="028_25"/>
          <p:cNvPicPr>
            <a:picLocks noChangeAspect="1" noChangeArrowheads="1"/>
          </p:cNvPicPr>
          <p:nvPr/>
        </p:nvPicPr>
        <p:blipFill>
          <a:blip r:embed="rId2" cstate="print"/>
          <a:srcRect r="14737"/>
          <a:stretch>
            <a:fillRect/>
          </a:stretch>
        </p:blipFill>
        <p:spPr bwMode="auto">
          <a:xfrm>
            <a:off x="1676400" y="1508125"/>
            <a:ext cx="58674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18288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the service provider’s central office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4724400" y="2133600"/>
            <a:ext cx="114300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Carrier circuits are a layer 1 and 2 technology, operating primarily at layer 1</a:t>
            </a:r>
          </a:p>
          <a:p>
            <a:r>
              <a:rPr lang="en-US" dirty="0" smtClean="0"/>
              <a:t>Due to its roots in the voice world a full T1 is divided into 24 channels of 64 Kbps each for a total of 1.544 Mbps</a:t>
            </a:r>
          </a:p>
          <a:p>
            <a:r>
              <a:rPr lang="en-US" dirty="0" smtClean="0"/>
              <a:t>Transmission is multiplexed using TDM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CBD21-AE97-425A-B842-4F4FD3F0F48D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Clear Channel is commonly used in relation to T Carrier circuits</a:t>
            </a:r>
          </a:p>
          <a:p>
            <a:r>
              <a:rPr lang="en-US" dirty="0" smtClean="0"/>
              <a:t>There are two common uses of this term</a:t>
            </a:r>
          </a:p>
          <a:p>
            <a:r>
              <a:rPr lang="en-US" dirty="0" smtClean="0"/>
              <a:t>You have to pay attention to the context to know which definition is meant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DF962-436C-48F1-9E79-A7C562A3EDAB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referring to the entire circuit as a Clear Channel circuit</a:t>
            </a:r>
          </a:p>
          <a:p>
            <a:pPr lvl="1"/>
            <a:r>
              <a:rPr lang="en-US" dirty="0" smtClean="0"/>
              <a:t>There is only a single data source</a:t>
            </a:r>
          </a:p>
          <a:p>
            <a:pPr lvl="1"/>
            <a:r>
              <a:rPr lang="en-US" dirty="0" smtClean="0"/>
              <a:t>In a channelized setup each channel has its own data source</a:t>
            </a:r>
          </a:p>
          <a:p>
            <a:pPr lvl="1"/>
            <a:r>
              <a:rPr lang="en-US" dirty="0" smtClean="0"/>
              <a:t>It does not use TDM</a:t>
            </a:r>
          </a:p>
          <a:p>
            <a:pPr lvl="1"/>
            <a:r>
              <a:rPr lang="en-US" dirty="0" smtClean="0"/>
              <a:t>The entire circuit can carry any type of traffic</a:t>
            </a:r>
          </a:p>
          <a:p>
            <a:pPr lvl="1"/>
            <a:r>
              <a:rPr lang="en-US" dirty="0" smtClean="0"/>
              <a:t>Many will send ATM over this type of circuit using an IAD to mix traffic types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46C5AD-6E60-4383-BA3D-E050B811E655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</p:txBody>
      </p:sp>
      <p:graphicFrame>
        <p:nvGraphicFramePr>
          <p:cNvPr id="242703" name="Group 15"/>
          <p:cNvGraphicFramePr>
            <a:graphicFrameLocks noGrp="1"/>
          </p:cNvGraphicFramePr>
          <p:nvPr>
            <p:ph type="tbl" idx="1"/>
          </p:nvPr>
        </p:nvGraphicFramePr>
        <p:xfrm>
          <a:off x="2209800" y="1447800"/>
          <a:ext cx="4800600" cy="2670048"/>
        </p:xfrm>
        <a:graphic>
          <a:graphicData uri="http://schemas.openxmlformats.org/drawingml/2006/table">
            <a:tbl>
              <a:tblPr/>
              <a:tblGrid>
                <a:gridCol w="2133600"/>
                <a:gridCol w="2667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Network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18B913-C90E-4CCF-AAE7-17F26FD558DB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referring to a single channel in a circuit Clear Channel means</a:t>
            </a:r>
          </a:p>
          <a:p>
            <a:pPr lvl="1"/>
            <a:r>
              <a:rPr lang="en-US" dirty="0" smtClean="0"/>
              <a:t>The channel is using B8ZS and ESF as opposed to AMI and SF</a:t>
            </a:r>
          </a:p>
          <a:p>
            <a:pPr lvl="1"/>
            <a:r>
              <a:rPr lang="en-US" dirty="0" smtClean="0"/>
              <a:t>The difference is that when using B8ZS and ESF the entire 64 Kbps of the circuit can carry data</a:t>
            </a:r>
          </a:p>
          <a:p>
            <a:pPr lvl="1"/>
            <a:r>
              <a:rPr lang="en-US" dirty="0" smtClean="0"/>
              <a:t>Where as the AMI and SF combination circuit can only carry 56 Kbps of data, with the rest being used for management of the circuit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AFF83-74EE-47FC-8C8E-89BC98089ABE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circuits are often used to mix data, voice, and video traffic on the same circuit by using different channels for each</a:t>
            </a:r>
          </a:p>
          <a:p>
            <a:r>
              <a:rPr lang="en-US" dirty="0" smtClean="0"/>
              <a:t>There is basically no limit to the distance over which a T1 circuit can be from the phone company central office</a:t>
            </a:r>
          </a:p>
          <a:p>
            <a:r>
              <a:rPr lang="en-US" dirty="0" smtClean="0"/>
              <a:t>But this requires circuit conditioning and repeaters on the line</a:t>
            </a:r>
          </a:p>
          <a:p>
            <a:r>
              <a:rPr lang="en-US" dirty="0" smtClean="0"/>
              <a:t>As such a T1 is expensive to install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C3851-D40A-4690-87DF-0314D74828B2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64 Kbps to 274 Mbps</a:t>
            </a:r>
          </a:p>
          <a:p>
            <a:r>
              <a:rPr lang="en-US" dirty="0" smtClean="0"/>
              <a:t>The most common speeds are</a:t>
            </a:r>
          </a:p>
          <a:p>
            <a:pPr lvl="1"/>
            <a:r>
              <a:rPr lang="en-US" dirty="0" smtClean="0"/>
              <a:t>Fractional T1 at 64, 128, 256 Kbps</a:t>
            </a:r>
          </a:p>
          <a:p>
            <a:pPr lvl="1"/>
            <a:r>
              <a:rPr lang="en-US" dirty="0" smtClean="0"/>
              <a:t>Full T1 at 1.544 Mbps</a:t>
            </a:r>
          </a:p>
          <a:p>
            <a:pPr lvl="1"/>
            <a:r>
              <a:rPr lang="en-US" dirty="0" smtClean="0"/>
              <a:t>T3 at 45 Mbps</a:t>
            </a:r>
          </a:p>
          <a:p>
            <a:r>
              <a:rPr lang="en-US" dirty="0" smtClean="0"/>
              <a:t>These are called DS circuits to further confuse things as seen in this table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A3775-F47F-4010-9D0B-CFFDA1E004F0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Speeds</a:t>
            </a:r>
          </a:p>
        </p:txBody>
      </p:sp>
      <p:graphicFrame>
        <p:nvGraphicFramePr>
          <p:cNvPr id="203850" name="Group 74"/>
          <p:cNvGraphicFramePr>
            <a:graphicFrameLocks noGrp="1"/>
          </p:cNvGraphicFramePr>
          <p:nvPr>
            <p:ph type="tbl" idx="1"/>
          </p:nvPr>
        </p:nvGraphicFramePr>
        <p:xfrm>
          <a:off x="344488" y="1447800"/>
          <a:ext cx="8418512" cy="4648200"/>
        </p:xfrm>
        <a:graphic>
          <a:graphicData uri="http://schemas.openxmlformats.org/drawingml/2006/table">
            <a:tbl>
              <a:tblPr/>
              <a:tblGrid>
                <a:gridCol w="1028700"/>
                <a:gridCol w="1946275"/>
                <a:gridCol w="1317625"/>
                <a:gridCol w="412591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Circuit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single 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1.544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DS1C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3.152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Used by carriers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6.312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AT&amp;T Picturephone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44.736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89.472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Defined, but not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274.176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Used by carriers for aggregation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5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E3C2B-C359-41F3-9E09-256B52307C90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between DS or T is one of usage</a:t>
            </a:r>
          </a:p>
          <a:p>
            <a:r>
              <a:rPr lang="en-US" dirty="0" smtClean="0"/>
              <a:t>A DS circuit is how the basic circuit is defined</a:t>
            </a:r>
          </a:p>
          <a:p>
            <a:r>
              <a:rPr lang="en-US" dirty="0" smtClean="0"/>
              <a:t>A DS circuit is an isochronous circuit</a:t>
            </a:r>
          </a:p>
          <a:p>
            <a:r>
              <a:rPr lang="en-US" dirty="0" smtClean="0"/>
              <a:t>That is bits have to fall into time slots, remember TDM</a:t>
            </a:r>
          </a:p>
          <a:p>
            <a:r>
              <a:rPr lang="en-US" dirty="0" smtClean="0"/>
              <a:t>There are no time markers, as in asynchronous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D1543E-F946-4716-BF98-491922240E03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external timing signal, as in synchronous</a:t>
            </a:r>
          </a:p>
          <a:p>
            <a:r>
              <a:rPr lang="en-US" dirty="0" smtClean="0"/>
              <a:t>TDM is used so that a single physical circuit can carry more than one signal</a:t>
            </a:r>
          </a:p>
          <a:p>
            <a:r>
              <a:rPr lang="en-US" dirty="0" smtClean="0"/>
              <a:t>Without TDM a T1 circuit of 24 channels would require 24 separate wires</a:t>
            </a:r>
          </a:p>
          <a:p>
            <a:r>
              <a:rPr lang="en-US" dirty="0" smtClean="0"/>
              <a:t>Or actually in the case of T Carrier circuits 96 wires since each circuit requires 4 wires usually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9B90A9-1DD7-430B-8CAC-BC77D39478ED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a DS1 just defines a circuit that runs at a particular data rate</a:t>
            </a:r>
          </a:p>
          <a:p>
            <a:r>
              <a:rPr lang="en-US" dirty="0" smtClean="0"/>
              <a:t>In this case 1.544 Mbps in total</a:t>
            </a:r>
          </a:p>
          <a:p>
            <a:pPr lvl="1"/>
            <a:r>
              <a:rPr lang="en-US" dirty="0" smtClean="0"/>
              <a:t>Of which 1,536 Mbps is available for data</a:t>
            </a:r>
          </a:p>
          <a:p>
            <a:pPr lvl="1"/>
            <a:r>
              <a:rPr lang="en-US" dirty="0" smtClean="0"/>
              <a:t>This odd speed comes from its roots in the voice world</a:t>
            </a:r>
          </a:p>
          <a:p>
            <a:pPr lvl="2"/>
            <a:r>
              <a:rPr lang="en-US" dirty="0" smtClean="0"/>
              <a:t>The human voice occupies 3,200 Hz of sound waves</a:t>
            </a:r>
          </a:p>
          <a:p>
            <a:pPr lvl="2"/>
            <a:r>
              <a:rPr lang="en-US" dirty="0" smtClean="0"/>
              <a:t>To cover some area on the outside of this it was rounded up to a 4,000 Hz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FA1F2-1695-4449-9DF6-FD8055AA1E23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The Nyquist Theorem says that to adequately sample and represent any signal, it should be sampled at twice the frequency rate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That means if the sound waves cycle through 4,000 cycles per second, then it should be sampled at twice that, or 8,000 times per second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 addition, each sample is represented on an 8-bit scale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So we have eight bits of information in each of 8,000 times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6A66B-EF7C-4014-A01F-C84BEA63016A}" type="slidenum">
              <a:rPr lang="en-US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r>
              <a:rPr lang="en-US" dirty="0" smtClean="0"/>
              <a:t>This is 8,000 frames transmitted per second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8 bits per frame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Over 24 channels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rest is overhead in the form of the framing bit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T1 is a DS1 circuit that is running over copper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recall that all of this really runs over fiber optic cable outside of the customer site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7E517C-4C9E-4ED5-A8AC-6018EAD650A2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DS1 could be delivered over a wireless connection or anything else</a:t>
            </a:r>
          </a:p>
          <a:p>
            <a:r>
              <a:rPr lang="en-US" dirty="0" smtClean="0"/>
              <a:t>A copper circuit is by far the most common</a:t>
            </a:r>
          </a:p>
          <a:p>
            <a:r>
              <a:rPr lang="en-US" dirty="0" smtClean="0"/>
              <a:t>That is why people always call a circuit which is technically a DS1 a T1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8A71F-4D8F-40EE-B9C1-9532101D8DF9}" type="slidenum">
              <a:rPr lang="en-US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layer 1 technology a T Carrier circuit requires something at layers 2 through 7 in order to operate</a:t>
            </a:r>
          </a:p>
          <a:p>
            <a:r>
              <a:rPr lang="en-US" dirty="0" smtClean="0"/>
              <a:t>Typically this is</a:t>
            </a:r>
          </a:p>
          <a:p>
            <a:pPr lvl="1"/>
            <a:r>
              <a:rPr lang="en-US" dirty="0" smtClean="0"/>
              <a:t>Layer 2</a:t>
            </a:r>
          </a:p>
          <a:p>
            <a:pPr lvl="2"/>
            <a:r>
              <a:rPr lang="en-US" dirty="0" smtClean="0"/>
              <a:t>PPP or HDLC</a:t>
            </a:r>
          </a:p>
          <a:p>
            <a:pPr lvl="1"/>
            <a:r>
              <a:rPr lang="en-US" dirty="0" smtClean="0"/>
              <a:t>Layer 3 through 7</a:t>
            </a:r>
          </a:p>
          <a:p>
            <a:pPr lvl="2"/>
            <a:r>
              <a:rPr lang="en-US" dirty="0" smtClean="0"/>
              <a:t>TCP/IP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DD9AF-1A2C-4C01-ABA5-605474091B01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bit stream or the line coding describes the way the signal bits, the 0s and 1s, are represented on the wire</a:t>
            </a:r>
          </a:p>
          <a:p>
            <a:r>
              <a:rPr lang="en-US" dirty="0" smtClean="0"/>
              <a:t>For example, T Carrier uses the lack of voltage on the line to indicate a 0</a:t>
            </a:r>
          </a:p>
          <a:p>
            <a:r>
              <a:rPr lang="en-US" dirty="0" smtClean="0"/>
              <a:t>As will be seen below this can cause problems in equipment thinking a long string of 0s is a loss of signal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77D73-1DF4-4EE4-9582-7681F1ED0A52}" type="slidenum">
              <a:rPr lang="en-US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next level up there are constraints on the basic bit stream defined by the DS hierarchy</a:t>
            </a:r>
          </a:p>
          <a:p>
            <a:r>
              <a:rPr lang="en-US" dirty="0" smtClean="0"/>
              <a:t>These constraints are required to maintain signal quality and limited control functions</a:t>
            </a:r>
          </a:p>
          <a:p>
            <a:r>
              <a:rPr lang="en-US" dirty="0" smtClean="0"/>
              <a:t>These bit framing methods include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A6A07-85FD-442A-B4ED-8DF5D06D34DC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AMI – Alternate Mark Inversion</a:t>
            </a:r>
          </a:p>
          <a:p>
            <a:pPr lvl="2"/>
            <a:r>
              <a:rPr lang="en-US" dirty="0" smtClean="0"/>
              <a:t>This method is rarely used anymore since it produces a 56 Kbps channel</a:t>
            </a:r>
          </a:p>
          <a:p>
            <a:pPr lvl="2"/>
            <a:r>
              <a:rPr lang="en-US" dirty="0" smtClean="0"/>
              <a:t>Some people use it when they want to use the remaining 8 Kbps for a PBX</a:t>
            </a:r>
          </a:p>
          <a:p>
            <a:pPr lvl="2"/>
            <a:r>
              <a:rPr lang="en-US" dirty="0" smtClean="0"/>
              <a:t>It is used along with SF also called D4</a:t>
            </a:r>
          </a:p>
          <a:p>
            <a:pPr lvl="1"/>
            <a:r>
              <a:rPr lang="en-US" dirty="0" smtClean="0"/>
              <a:t>B8ZS – Bipolar with 8-zero substitution</a:t>
            </a:r>
          </a:p>
          <a:p>
            <a:pPr lvl="2"/>
            <a:r>
              <a:rPr lang="en-US" dirty="0" smtClean="0"/>
              <a:t>This is the most common as it allows the entire 64 bps to be used for data</a:t>
            </a:r>
          </a:p>
          <a:p>
            <a:pPr lvl="2"/>
            <a:r>
              <a:rPr lang="en-US" dirty="0" smtClean="0"/>
              <a:t>It is used along with ESF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EE7A2-1D1B-472E-B25F-F4A05855F298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 is a way of varying a continuous pattern of 1's or 0's so that the receiving device can separate out the data from no signal or a clock signal</a:t>
            </a:r>
          </a:p>
          <a:p>
            <a:r>
              <a:rPr lang="en-US" dirty="0" smtClean="0"/>
              <a:t>The problem occurs if a bunch of 1's comes across, represented by a long period of positive voltages</a:t>
            </a:r>
          </a:p>
          <a:p>
            <a:r>
              <a:rPr lang="en-US" dirty="0" smtClean="0"/>
              <a:t>Say like</a:t>
            </a:r>
          </a:p>
          <a:p>
            <a:pPr lvl="1"/>
            <a:r>
              <a:rPr lang="en-US" dirty="0" smtClean="0"/>
              <a:t>++++++++++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0AA9F0-5A4D-4FCD-A04E-9D514B2213E0}" type="slidenum">
              <a:rPr lang="en-US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have a hard time figuring out where to break the data bits out of that signal</a:t>
            </a:r>
          </a:p>
          <a:p>
            <a:r>
              <a:rPr lang="en-US" dirty="0" smtClean="0"/>
              <a:t>What AMI does is vary the polarity of every other 1, for instance</a:t>
            </a:r>
          </a:p>
          <a:p>
            <a:pPr lvl="1"/>
            <a:r>
              <a:rPr lang="en-US" dirty="0" smtClean="0"/>
              <a:t>+-+-+-+-+-+-+-</a:t>
            </a:r>
          </a:p>
          <a:p>
            <a:r>
              <a:rPr lang="en-US" dirty="0" smtClean="0"/>
              <a:t>That allows discrete 1's to be picked out of the signal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886F6-4EEF-4492-BD27-3C76FFE8B7E7}" type="slidenum">
              <a:rPr lang="en-US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B8ZS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problem can also be fixed by B8ZS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works by replacing a long string of data bits, which happen to contain a series of eight zeros, with a known pattern of voltage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+-0-+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other device recognizes this, and says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Oh, you must be sending eight zeroes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5EE0B2-9925-4212-AD04-95541E6E51EE}" type="slidenum">
              <a:rPr lang="en-US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B8ZS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technique is called maintaining the 1's density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4F0DE-D58D-4EEE-9831-D8F0C8709A91}" type="slidenum">
              <a:rPr lang="en-US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Problems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specific problem these two techniques are designed to fix relate to how circuits are timed</a:t>
            </a:r>
          </a:p>
          <a:p>
            <a:r>
              <a:rPr lang="en-US" dirty="0" smtClean="0"/>
              <a:t>The voltage level of the bipolar, return-to-zero T1 signal conveys the data</a:t>
            </a:r>
          </a:p>
          <a:p>
            <a:r>
              <a:rPr lang="en-US" dirty="0" smtClean="0"/>
              <a:t>Absence of a voltage pulse indicates a 0, and a positive or negative pulse indicates a 1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4F1F2-562A-46B9-BFC4-507317096AF7}" type="slidenum">
              <a:rPr lang="en-US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Problems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if a long sequence of 0s is transmitted, two problems arise</a:t>
            </a:r>
          </a:p>
          <a:p>
            <a:r>
              <a:rPr lang="en-US" dirty="0" smtClean="0"/>
              <a:t>First, an extended sequence of 0s is indistinguishable from a LOS – loss of signal condition</a:t>
            </a:r>
          </a:p>
          <a:p>
            <a:r>
              <a:rPr lang="en-US" dirty="0" smtClean="0"/>
              <a:t>Second, the sampling clock can get out of sync, and the T1 receiver can misinterpret the incoming bit stream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6207-EDEA-4572-BBE3-599F9B558082}" type="slidenum">
              <a:rPr lang="en-US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Problems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B8ZS or AMI circumvents this problem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F6CA2-9B05-4EBF-9D6D-353185B38829}" type="slidenum">
              <a:rPr lang="en-US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 Carrier Circuit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circuit is called by many names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 Carrier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T1 Line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Private Line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Leased Line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Point-to-Point Circuit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 high speed circuit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 digital connection end-to-end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always on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FC71A-7761-4D54-865E-E334142BD605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At the next level up the bit stream is formed into frames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of two frame types can be used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ESF - Extended SuperFrame is the most common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SF – SuperFrame is also used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T1 sends a frame every 125 microseconds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Which translates to 8000 frames per second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A1DD8-E3C2-47DC-BCAA-26059EF636F4}" type="slidenum">
              <a:rPr lang="en-US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Then with 24 channels and 8 bits per channel, plus 1 framing bit we have a circuit of 1.544 Mbps</a:t>
            </a:r>
          </a:p>
          <a:p>
            <a:r>
              <a:rPr lang="en-US" dirty="0" smtClean="0"/>
              <a:t>In the SF 12 frames are sent in a pack</a:t>
            </a:r>
          </a:p>
          <a:p>
            <a:r>
              <a:rPr lang="en-US" dirty="0" smtClean="0"/>
              <a:t>In the ESF 24 frames are sent together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7D5BA-79A2-4001-B37A-AD591599F850}" type="slidenum">
              <a:rPr lang="en-US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to send this data between routers an encapsulation method is required</a:t>
            </a:r>
          </a:p>
          <a:p>
            <a:pPr lvl="1"/>
            <a:r>
              <a:rPr lang="en-US" dirty="0" smtClean="0"/>
              <a:t>HDLC and PPP are normally used for a T carrier circuit</a:t>
            </a:r>
          </a:p>
          <a:p>
            <a:pPr lvl="1"/>
            <a:r>
              <a:rPr lang="en-US" dirty="0" smtClean="0"/>
              <a:t>As we will see later other encapsulation methods can be applied to a T carrier circuit, such as frame relay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E945A-6214-4E02-8273-9330A634BE19}" type="slidenum">
              <a:rPr lang="en-US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a T Carrier circuit is recommend for constant rate traffic</a:t>
            </a:r>
          </a:p>
          <a:p>
            <a:r>
              <a:rPr lang="en-US" dirty="0" smtClean="0">
                <a:cs typeface="Arial" charset="0"/>
              </a:rPr>
              <a:t>A T Carrier circuit is used to connect large sites together</a:t>
            </a:r>
          </a:p>
          <a:p>
            <a:r>
              <a:rPr lang="en-US" dirty="0" smtClean="0">
                <a:cs typeface="Arial" charset="0"/>
              </a:rPr>
              <a:t>They are also used to connect a collection node to a central site in a hub and spoke arrangement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98BF3-F4FE-430B-8E44-9936DF582DC2}" type="slidenum">
              <a:rPr lang="en-US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742747-A46B-45D7-B37A-2C73C4A86B3C}" type="slidenum">
              <a:rPr lang="en-US"/>
              <a:pPr/>
              <a:t>54</a:t>
            </a:fld>
            <a:endParaRPr lang="en-US" dirty="0"/>
          </a:p>
        </p:txBody>
      </p:sp>
      <p:pic>
        <p:nvPicPr>
          <p:cNvPr id="57349" name="Picture 4" descr="HubSp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363" y="1447800"/>
            <a:ext cx="37036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Uptime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an expensive, in comparison to DSL or Cable, T1 line</a:t>
            </a:r>
          </a:p>
          <a:p>
            <a:r>
              <a:rPr lang="en-US" dirty="0" smtClean="0"/>
              <a:t>Reliability and uptime is the main reason</a:t>
            </a:r>
          </a:p>
          <a:p>
            <a:r>
              <a:rPr lang="en-US" dirty="0" smtClean="0"/>
              <a:t>For example, when the phone company takes down a DSL line, they just take it down without notice</a:t>
            </a:r>
          </a:p>
          <a:p>
            <a:r>
              <a:rPr lang="en-US" dirty="0" smtClean="0"/>
              <a:t>If the line fails, there is no guaranteed repair time</a:t>
            </a:r>
          </a:p>
        </p:txBody>
      </p:sp>
      <p:sp>
        <p:nvSpPr>
          <p:cNvPr id="1126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126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0C1E8-6127-42D9-AFD5-F2FB7B932B2B}" type="slidenum">
              <a:rPr lang="en-US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Uptime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contrast, the T1 line has a guaranteed repair window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Further, if they have to take the line down for a time you get a call like this one I received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is Mark the SBC technician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 am giving a courtesy call for tomorrow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About 2:30 we will be working on the cables outside</a:t>
            </a:r>
          </a:p>
        </p:txBody>
      </p:sp>
      <p:sp>
        <p:nvSpPr>
          <p:cNvPr id="1136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136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9793AC-1A81-4A7B-A596-9933E6C85A92}" type="slidenum">
              <a:rPr lang="en-US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Uptime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It will affect your T1 line for about five to ten minutes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phone number and name of the customer I have is a Ken Chipps 817-447-6637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Again about 2:00 or 2:30 we will have the T1 down for about ten minutes at the most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Any questions please call me at  …</a:t>
            </a:r>
          </a:p>
          <a:p>
            <a:pPr lvl="0">
              <a:lnSpc>
                <a:spcPct val="90000"/>
              </a:lnSpc>
            </a:pPr>
            <a:r>
              <a:rPr lang="en-US" dirty="0" smtClean="0"/>
              <a:t>The normal guaranteed</a:t>
            </a:r>
            <a:r>
              <a:rPr lang="en-US" baseline="0" dirty="0" smtClean="0"/>
              <a:t> repair time is 4 hours or less</a:t>
            </a:r>
            <a:endParaRPr lang="en-US" dirty="0" smtClean="0"/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D506F-A578-42FA-91CD-5073A467A9ED}" type="slidenum">
              <a:rPr lang="en-US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a T1 line has dropped over the years</a:t>
            </a:r>
          </a:p>
          <a:p>
            <a:r>
              <a:rPr lang="en-US" dirty="0" smtClean="0"/>
              <a:t>For example</a:t>
            </a:r>
            <a:r>
              <a:rPr lang="en-US" baseline="0" dirty="0" smtClean="0"/>
              <a:t> Covad offers one in my area as of 2008 for $369 per month</a:t>
            </a:r>
          </a:p>
          <a:p>
            <a:r>
              <a:rPr lang="en-US" baseline="0" dirty="0" smtClean="0"/>
              <a:t>They will bond of these together to provide a 3 Mbps data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B8DBD-0473-4057-B59F-873FDDEF574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T1:  Survival Guide</a:t>
            </a:r>
          </a:p>
          <a:p>
            <a:pPr lvl="1"/>
            <a:r>
              <a:rPr lang="en-US" dirty="0" smtClean="0"/>
              <a:t>Michael S. Gast</a:t>
            </a:r>
          </a:p>
          <a:p>
            <a:pPr lvl="1"/>
            <a:r>
              <a:rPr lang="en-US" dirty="0" smtClean="0"/>
              <a:t>ISBN 0596001274</a:t>
            </a:r>
          </a:p>
        </p:txBody>
      </p:sp>
      <p:sp>
        <p:nvSpPr>
          <p:cNvPr id="1157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02C2E-119F-44B7-B2B7-01F4D4C061CC}" type="slidenum">
              <a:rPr lang="en-US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circuit was developed in 1957</a:t>
            </a:r>
          </a:p>
          <a:p>
            <a:r>
              <a:rPr lang="en-US" dirty="0" smtClean="0"/>
              <a:t>It was first used in 1962 to carry voice </a:t>
            </a:r>
            <a:r>
              <a:rPr lang="en-US" dirty="0" smtClean="0"/>
              <a:t>as a digital rather than as an </a:t>
            </a:r>
            <a:r>
              <a:rPr lang="en-US" smtClean="0"/>
              <a:t>analog signal</a:t>
            </a:r>
            <a:endParaRPr lang="en-US" dirty="0" smtClean="0"/>
          </a:p>
          <a:p>
            <a:r>
              <a:rPr lang="en-US" dirty="0" smtClean="0"/>
              <a:t>This is where the channel sizes come from</a:t>
            </a:r>
          </a:p>
          <a:p>
            <a:r>
              <a:rPr lang="en-US" dirty="0" smtClean="0"/>
              <a:t>It is based on the size of voice circuits</a:t>
            </a:r>
          </a:p>
          <a:p>
            <a:r>
              <a:rPr lang="en-US" dirty="0" smtClean="0"/>
              <a:t>This type of circuit was first offered to the public in 1977 by AT&amp;T as a special circuit</a:t>
            </a:r>
          </a:p>
          <a:p>
            <a:r>
              <a:rPr lang="en-US" dirty="0" smtClean="0"/>
              <a:t>It was offered as a standard circuit in 1983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AADD3-3001-4B4B-ABB0-6CAD4FA79C3B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 in the name, according to some, comes from the trunk side as opposed to the user side of a circuit</a:t>
            </a:r>
          </a:p>
          <a:p>
            <a:r>
              <a:rPr lang="en-US" dirty="0" smtClean="0"/>
              <a:t>In other words this circuit was first developed for use solely by the phone company</a:t>
            </a:r>
          </a:p>
          <a:p>
            <a:r>
              <a:rPr lang="en-US" dirty="0" smtClean="0"/>
              <a:t>Only later was its use extended to the end user</a:t>
            </a:r>
          </a:p>
          <a:p>
            <a:r>
              <a:rPr lang="en-US" dirty="0" smtClean="0"/>
              <a:t>Others say it is irrelevant, it is just a letter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53295-737F-4AA4-9489-85B32F0D69FE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customer site regardless of the way the circuit comes into the site it must be broken down into a copper circuit before it connects to the customer equipment at the demarc</a:t>
            </a:r>
          </a:p>
          <a:p>
            <a:r>
              <a:rPr lang="en-US" dirty="0" smtClean="0"/>
              <a:t>In the original way of delivering this circuit it terminated in 4 copper wires in full duplex operation with one pair sending data and one pair receiving data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0CC75-6348-40D1-977A-F4E82C5BFCAE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D91DE-8810-407F-AA3B-DE03E48F24EF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1269" name="Picture 1028" descr="TelCoWANRoomWiring"/>
          <p:cNvPicPr>
            <a:picLocks noChangeAspect="1" noChangeArrowheads="1"/>
          </p:cNvPicPr>
          <p:nvPr/>
        </p:nvPicPr>
        <p:blipFill>
          <a:blip r:embed="rId2" cstate="print"/>
          <a:srcRect l="1935" t="3470" r="3558" b="5919"/>
          <a:stretch>
            <a:fillRect/>
          </a:stretch>
        </p:blipFill>
        <p:spPr bwMode="auto">
          <a:xfrm>
            <a:off x="1447800" y="1447800"/>
            <a:ext cx="6172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29"/>
          <p:cNvSpPr txBox="1">
            <a:spLocks noChangeArrowheads="1"/>
          </p:cNvSpPr>
          <p:nvPr/>
        </p:nvSpPr>
        <p:spPr bwMode="auto">
          <a:xfrm>
            <a:off x="304800" y="2438400"/>
            <a:ext cx="22098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T1 circuits being delivered to the end user as a copper line</a:t>
            </a:r>
          </a:p>
        </p:txBody>
      </p:sp>
      <p:sp>
        <p:nvSpPr>
          <p:cNvPr id="11271" name="Line 1030"/>
          <p:cNvSpPr>
            <a:spLocks noChangeShapeType="1"/>
          </p:cNvSpPr>
          <p:nvPr/>
        </p:nvSpPr>
        <p:spPr bwMode="auto">
          <a:xfrm flipV="1">
            <a:off x="2590800" y="3124200"/>
            <a:ext cx="2209800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2299</TotalTime>
  <Words>2708</Words>
  <Application>Microsoft Office PowerPoint</Application>
  <PresentationFormat>On-screen Show (4:3)</PresentationFormat>
  <Paragraphs>392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CCNA</vt:lpstr>
      <vt:lpstr>T Carrier Circuits</vt:lpstr>
      <vt:lpstr>Objectives of This Section</vt:lpstr>
      <vt:lpstr>Context</vt:lpstr>
      <vt:lpstr>Layers</vt:lpstr>
      <vt:lpstr>What is a T Carrier Circuit</vt:lpstr>
      <vt:lpstr>Background</vt:lpstr>
      <vt:lpstr>Background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Usage</vt:lpstr>
      <vt:lpstr>Speeds</vt:lpstr>
      <vt:lpstr>Speeds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Operation</vt:lpstr>
      <vt:lpstr>AMI</vt:lpstr>
      <vt:lpstr>AMI</vt:lpstr>
      <vt:lpstr>B8ZS</vt:lpstr>
      <vt:lpstr>B8ZS</vt:lpstr>
      <vt:lpstr>Signaling Problems</vt:lpstr>
      <vt:lpstr>Signaling Problems</vt:lpstr>
      <vt:lpstr>Signaling Problems</vt:lpstr>
      <vt:lpstr>Framing</vt:lpstr>
      <vt:lpstr>Framing</vt:lpstr>
      <vt:lpstr>Encapsulation</vt:lpstr>
      <vt:lpstr>Usage</vt:lpstr>
      <vt:lpstr>Usage</vt:lpstr>
      <vt:lpstr>Uptime</vt:lpstr>
      <vt:lpstr>Uptime</vt:lpstr>
      <vt:lpstr>Uptime</vt:lpstr>
      <vt:lpstr>Cost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Carrier Circuits</dc:title>
  <dc:creator>Kenneth M. Chipps Ph.D.</dc:creator>
  <cp:lastModifiedBy>Kenneth M. Chipps Ph.D.</cp:lastModifiedBy>
  <cp:revision>227</cp:revision>
  <dcterms:created xsi:type="dcterms:W3CDTF">2000-09-27T16:26:34Z</dcterms:created>
  <dcterms:modified xsi:type="dcterms:W3CDTF">2013-10-10T13:47:52Z</dcterms:modified>
</cp:coreProperties>
</file>