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44"/>
  </p:notesMasterIdLst>
  <p:handoutMasterIdLst>
    <p:handoutMasterId r:id="rId45"/>
  </p:handoutMasterIdLst>
  <p:sldIdLst>
    <p:sldId id="256" r:id="rId2"/>
    <p:sldId id="300" r:id="rId3"/>
    <p:sldId id="298" r:id="rId4"/>
    <p:sldId id="304" r:id="rId5"/>
    <p:sldId id="265" r:id="rId6"/>
    <p:sldId id="311" r:id="rId7"/>
    <p:sldId id="297" r:id="rId8"/>
    <p:sldId id="317" r:id="rId9"/>
    <p:sldId id="318" r:id="rId10"/>
    <p:sldId id="319" r:id="rId11"/>
    <p:sldId id="283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312" r:id="rId20"/>
    <p:sldId id="285" r:id="rId21"/>
    <p:sldId id="286" r:id="rId22"/>
    <p:sldId id="313" r:id="rId23"/>
    <p:sldId id="272" r:id="rId24"/>
    <p:sldId id="273" r:id="rId25"/>
    <p:sldId id="314" r:id="rId26"/>
    <p:sldId id="270" r:id="rId27"/>
    <p:sldId id="274" r:id="rId28"/>
    <p:sldId id="276" r:id="rId29"/>
    <p:sldId id="315" r:id="rId30"/>
    <p:sldId id="277" r:id="rId31"/>
    <p:sldId id="278" r:id="rId32"/>
    <p:sldId id="279" r:id="rId33"/>
    <p:sldId id="280" r:id="rId34"/>
    <p:sldId id="306" r:id="rId35"/>
    <p:sldId id="281" r:id="rId36"/>
    <p:sldId id="309" r:id="rId37"/>
    <p:sldId id="310" r:id="rId38"/>
    <p:sldId id="316" r:id="rId39"/>
    <p:sldId id="275" r:id="rId40"/>
    <p:sldId id="307" r:id="rId41"/>
    <p:sldId id="284" r:id="rId42"/>
    <p:sldId id="303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78" autoAdjust="0"/>
    <p:restoredTop sz="86432" autoAdjust="0"/>
  </p:normalViewPr>
  <p:slideViewPr>
    <p:cSldViewPr>
      <p:cViewPr varScale="1">
        <p:scale>
          <a:sx n="58" d="100"/>
          <a:sy n="58" d="100"/>
        </p:scale>
        <p:origin x="-27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3D9EBBB-448E-4F5F-A5A1-53AEAB40F3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971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49DA8E7-CD2C-4B0B-BD3E-A56AFCBCCB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8562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Copyright 2000-2011 Kenneth M. Chipps Ph.D. 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B8F2D-6BA2-49CC-BBB7-150E9998C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68528-6C77-410A-A263-C7E8029CAC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873C57-D1C2-4253-8A96-22A1A10B0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09F4D5-5576-4F77-A366-DED9186C2D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E6142-81C7-41AD-B337-2835A9F72D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9ED7D-ED80-4096-A3C6-59FC89FCC1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Copyright 2000-2011 Kenneth M. Chipps Ph.D. 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15BEE-B47F-4345-A2FD-8BD1EC2D19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F585A-02D8-40BD-93F8-D5CCF5017D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DAE0F-86DF-428F-84EB-5837AE1940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AEA254-67C0-4950-AAA7-8140CCF849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2E2AE-2A64-4086-AFC4-BC3D1BC78C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78A6A-6A8F-4F33-8978-0AF7090984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41756-F45D-45C4-8197-B3D8103C73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87296-50A7-4D5E-89D0-F4A1A57D56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859B3D7-2FE2-4407-B706-B27F8E366E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SONET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Last Update </a:t>
            </a:r>
            <a:r>
              <a:rPr lang="en-US" sz="2400" dirty="0" smtClean="0"/>
              <a:t>2011.05.11</a:t>
            </a:r>
            <a:endParaRPr lang="en-US" sz="2400" dirty="0" smtClean="0"/>
          </a:p>
          <a:p>
            <a:pPr eaLnBrk="1" hangingPunct="1"/>
            <a:r>
              <a:rPr lang="en-US" sz="2400" dirty="0" smtClean="0"/>
              <a:t>1.3.0</a:t>
            </a:r>
            <a:endParaRPr lang="en-US" sz="2400" dirty="0" smtClean="0"/>
          </a:p>
        </p:txBody>
      </p:sp>
      <p:sp>
        <p:nvSpPr>
          <p:cNvPr id="307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962400" cy="476250"/>
          </a:xfrm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 dirty="0"/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BBC383-B501-489C-8C79-AC844099AFD1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SONET to the End User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2000-2011 Kenneth M. Chipps Ph.D. 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715BEE-B47F-4345-A2FD-8BD1EC2D19E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146" t="38195" r="9375" b="18981"/>
          <a:stretch/>
        </p:blipFill>
        <p:spPr bwMode="auto">
          <a:xfrm>
            <a:off x="1079523" y="1591719"/>
            <a:ext cx="6997677" cy="4542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2481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Speeds</a:t>
            </a:r>
          </a:p>
        </p:txBody>
      </p:sp>
      <p:graphicFrame>
        <p:nvGraphicFramePr>
          <p:cNvPr id="225377" name="Group 97"/>
          <p:cNvGraphicFramePr>
            <a:graphicFrameLocks noGrp="1"/>
          </p:cNvGraphicFramePr>
          <p:nvPr>
            <p:ph type="tbl" idx="1"/>
          </p:nvPr>
        </p:nvGraphicFramePr>
        <p:xfrm>
          <a:off x="685800" y="1309688"/>
          <a:ext cx="7772400" cy="4786758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Electrical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Signal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Optical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Signal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Speed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Mbps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Line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Overhead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STS-1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OC-1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51.84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51,840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50,112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1,728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STS-3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OC-3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155.52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155,520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150,336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5,184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STS-9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OC-9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466.55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466,560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451,008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15,552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STS-12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OC-12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622.08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622,080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601.344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20,736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STS-18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OC-18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933.120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933,120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920,016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31,104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STS-24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OC-24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1,244,160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1,202,688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41,472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STS-36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OC-36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1,866,240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1,804,032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62,208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STS-48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OC-48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2,488,320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2,405,376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82,944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STS-96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OC-96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4.97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4,976,640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4,810,752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165,888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STS-192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OC-192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9.95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9,953,280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9,621,504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331,776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2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103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DC6198-B394-4351-99FB-91068E774E61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Speeds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latest speed seeing deployment is OC-192</a:t>
            </a:r>
          </a:p>
          <a:p>
            <a:pPr eaLnBrk="1" hangingPunct="1"/>
            <a:r>
              <a:rPr lang="en-US" smtClean="0"/>
              <a:t>It is being deployed in response to needs for higher and higher bandwidth and to fight off inroads by the Ethernet 10 Gbps 802.3ae standard</a:t>
            </a:r>
          </a:p>
          <a:p>
            <a:pPr eaLnBrk="1" hangingPunct="1"/>
            <a:r>
              <a:rPr lang="en-US" smtClean="0"/>
              <a:t>OC-768 is widely discussed as the next speed to see widespread use</a:t>
            </a:r>
          </a:p>
        </p:txBody>
      </p:sp>
      <p:sp>
        <p:nvSpPr>
          <p:cNvPr id="1126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112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01FD023-7685-4C78-812A-3C0848B84516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Speeds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But these higher speeds have several issues regarding economic deployment</a:t>
            </a:r>
          </a:p>
          <a:p>
            <a:pPr eaLnBrk="1" hangingPunct="1"/>
            <a:r>
              <a:rPr lang="en-US" smtClean="0"/>
              <a:t>OC-192 is four times the speed of OC-48</a:t>
            </a:r>
          </a:p>
          <a:p>
            <a:pPr eaLnBrk="1" hangingPunct="1"/>
            <a:r>
              <a:rPr lang="en-US" smtClean="0"/>
              <a:t>To do this the pulses are one-quarter the width</a:t>
            </a:r>
          </a:p>
          <a:p>
            <a:pPr eaLnBrk="1" hangingPunct="1"/>
            <a:r>
              <a:rPr lang="en-US" smtClean="0"/>
              <a:t>This means the photons flowing through the cable are more susceptible to dispersion from the impurities found in all fiber optic cables</a:t>
            </a:r>
          </a:p>
        </p:txBody>
      </p:sp>
      <p:sp>
        <p:nvSpPr>
          <p:cNvPr id="1229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DDEA69-D463-4E96-86A6-298439EF431E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000000"/>
                </a:solidFill>
              </a:rPr>
              <a:t>Speeds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000000"/>
                </a:solidFill>
              </a:rPr>
              <a:t>So OC-192 depends on specialized nondispersion fiber</a:t>
            </a:r>
          </a:p>
          <a:p>
            <a:pPr eaLnBrk="1" hangingPunct="1"/>
            <a:r>
              <a:rPr lang="en-US" smtClean="0">
                <a:solidFill>
                  <a:srgbClr val="000000"/>
                </a:solidFill>
              </a:rPr>
              <a:t>Older fiber cannot carry 10 Gbps or higher</a:t>
            </a:r>
          </a:p>
          <a:p>
            <a:pPr eaLnBrk="1" hangingPunct="1"/>
            <a:r>
              <a:rPr lang="en-US" smtClean="0">
                <a:solidFill>
                  <a:srgbClr val="000000"/>
                </a:solidFill>
              </a:rPr>
              <a:t>So OC-192 requires that communication carriers perform a forklift upgrade on their existing infrastructure which includes</a:t>
            </a:r>
          </a:p>
          <a:p>
            <a:pPr eaLnBrk="1" hangingPunct="1"/>
            <a:r>
              <a:rPr lang="en-US" smtClean="0">
                <a:solidFill>
                  <a:srgbClr val="000000"/>
                </a:solidFill>
              </a:rPr>
              <a:t>Obviously, this requirement is both costly and time consuming</a:t>
            </a:r>
          </a:p>
        </p:txBody>
      </p:sp>
      <p:sp>
        <p:nvSpPr>
          <p:cNvPr id="1331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133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C79AA6-88C0-4DB6-B733-43CEA27AE072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000000"/>
                </a:solidFill>
              </a:rPr>
              <a:t>Speeds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000000"/>
                </a:solidFill>
              </a:rPr>
              <a:t>OC-192 is just now being deployed outside of the lab</a:t>
            </a:r>
          </a:p>
          <a:p>
            <a:pPr eaLnBrk="1" hangingPunct="1"/>
            <a:r>
              <a:rPr lang="en-US" smtClean="0">
                <a:solidFill>
                  <a:srgbClr val="000000"/>
                </a:solidFill>
              </a:rPr>
              <a:t>AT&amp;T installed the first coast to coast link in January 2001</a:t>
            </a:r>
          </a:p>
          <a:p>
            <a:pPr eaLnBrk="1" hangingPunct="1"/>
            <a:r>
              <a:rPr lang="en-US" smtClean="0">
                <a:solidFill>
                  <a:srgbClr val="000000"/>
                </a:solidFill>
              </a:rPr>
              <a:t>Most deployments of OC-192 will be by Greenfield carriers that need to install new fiber anyway</a:t>
            </a:r>
          </a:p>
        </p:txBody>
      </p:sp>
      <p:sp>
        <p:nvSpPr>
          <p:cNvPr id="1434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7DB4BC-8595-4C37-819D-DC420C8EBEDC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000000"/>
                </a:solidFill>
              </a:rPr>
              <a:t>Speeds</a:t>
            </a:r>
          </a:p>
        </p:txBody>
      </p:sp>
      <p:sp>
        <p:nvSpPr>
          <p:cNvPr id="15363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000000"/>
                </a:solidFill>
              </a:rPr>
              <a:t>OC-768 – 40 Gbps – is even more difficult to get out of the lab into practice</a:t>
            </a:r>
          </a:p>
          <a:p>
            <a:pPr eaLnBrk="1" hangingPunct="1"/>
            <a:r>
              <a:rPr lang="en-US" smtClean="0">
                <a:solidFill>
                  <a:srgbClr val="000000"/>
                </a:solidFill>
              </a:rPr>
              <a:t>In November 2000, Global Crossing and Lucent Technologies tested a 70 km fiber network in Belgium to a 40 Gbps for a one week test</a:t>
            </a:r>
          </a:p>
          <a:p>
            <a:pPr eaLnBrk="1" hangingPunct="1"/>
            <a:r>
              <a:rPr lang="en-US" smtClean="0">
                <a:solidFill>
                  <a:srgbClr val="000000"/>
                </a:solidFill>
              </a:rPr>
              <a:t>Although promising, actual deployment might not occur for several years</a:t>
            </a:r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A3CD015-E116-47D1-883D-CC88FA7E2411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000000"/>
                </a:solidFill>
                <a:cs typeface="Arial" charset="0"/>
              </a:rPr>
              <a:t>Speeds</a:t>
            </a:r>
          </a:p>
        </p:txBody>
      </p:sp>
      <p:sp>
        <p:nvSpPr>
          <p:cNvPr id="16387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000000"/>
                </a:solidFill>
              </a:rPr>
              <a:t>This is due to several reasons most of which relate to basic physics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rgbClr val="000000"/>
                </a:solidFill>
                <a:cs typeface="Arial" charset="0"/>
              </a:rPr>
              <a:t>To begin with as the data rate increases, pulses become narrower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rgbClr val="000000"/>
                </a:solidFill>
                <a:cs typeface="Arial" charset="0"/>
              </a:rPr>
              <a:t>As such they are harder to design for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000000"/>
                </a:solidFill>
                <a:cs typeface="Arial" charset="0"/>
              </a:rPr>
              <a:t>From an electrical engineering perspective, designing circuitry capable of processing data at 40 Gbps is also difficult</a:t>
            </a:r>
          </a:p>
        </p:txBody>
      </p:sp>
      <p:sp>
        <p:nvSpPr>
          <p:cNvPr id="1638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B3A1AAB-7744-4E1B-BC45-FB17EA551A26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000000"/>
                </a:solidFill>
                <a:cs typeface="Arial" charset="0"/>
              </a:rPr>
              <a:t>Speeds</a:t>
            </a:r>
          </a:p>
        </p:txBody>
      </p:sp>
      <p:sp>
        <p:nvSpPr>
          <p:cNvPr id="17411" name="Rectangle 205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rgbClr val="000000"/>
                </a:solidFill>
                <a:cs typeface="Arial" charset="0"/>
              </a:rPr>
              <a:t>Pulses are so narrow that circuit board designs must carefully minimize electromagnetic radiation effects, which cause the displacement of pulses and results in bit errors</a:t>
            </a:r>
          </a:p>
          <a:p>
            <a:pPr eaLnBrk="1" hangingPunct="1"/>
            <a:r>
              <a:rPr lang="en-US" smtClean="0">
                <a:solidFill>
                  <a:srgbClr val="000000"/>
                </a:solidFill>
                <a:cs typeface="Arial" charset="0"/>
              </a:rPr>
              <a:t>Just like OC-192, microscopic impurities in fiber cause collisions with the light being sent</a:t>
            </a:r>
          </a:p>
        </p:txBody>
      </p:sp>
      <p:sp>
        <p:nvSpPr>
          <p:cNvPr id="1741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A0EF42-0AA9-458E-BCA2-F2BCEE2EB251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Speeds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000000"/>
                </a:solidFill>
                <a:cs typeface="Arial" charset="0"/>
              </a:rPr>
              <a:t>Although one field trial indicated OC-768 can operate over modern optical fiber, it remains to be seen how soon this speed will be widely used</a:t>
            </a:r>
            <a:endParaRPr lang="en-US" smtClean="0"/>
          </a:p>
        </p:txBody>
      </p:sp>
      <p:sp>
        <p:nvSpPr>
          <p:cNvPr id="1843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1843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8AD2D9-74A1-4CB9-893E-880A25E78BC6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Objectives of This Section</a:t>
            </a:r>
          </a:p>
        </p:txBody>
      </p:sp>
      <p:sp>
        <p:nvSpPr>
          <p:cNvPr id="4099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Learn</a:t>
            </a:r>
          </a:p>
          <a:p>
            <a:pPr lvl="1" eaLnBrk="1" hangingPunct="1"/>
            <a:r>
              <a:rPr lang="en-US" smtClean="0"/>
              <a:t>What SONET is</a:t>
            </a:r>
          </a:p>
          <a:p>
            <a:pPr lvl="1" eaLnBrk="1" hangingPunct="1"/>
            <a:r>
              <a:rPr lang="en-US" smtClean="0"/>
              <a:t>Where SONET is used</a:t>
            </a:r>
          </a:p>
        </p:txBody>
      </p:sp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E3D7AC2-C2BB-42E7-95D2-D484C06CB819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Advantages to SONET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major benefit that SONET provides is a sophisticated framing structure for operations, administration, and maintenance within the network</a:t>
            </a:r>
          </a:p>
          <a:p>
            <a:pPr eaLnBrk="1" hangingPunct="1"/>
            <a:r>
              <a:rPr lang="en-US" smtClean="0"/>
              <a:t>This framing structure defines for service providers a mechanism for multiplexing multiple slower data streams</a:t>
            </a:r>
          </a:p>
        </p:txBody>
      </p:sp>
      <p:sp>
        <p:nvSpPr>
          <p:cNvPr id="1946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111B91-0222-4F61-84B1-8F0EF4DB0A09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Advantages to SONET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These slower streams may be other SONET streams, DS3s, DS1s, or even DS0s</a:t>
            </a:r>
          </a:p>
          <a:p>
            <a:pPr eaLnBrk="1" hangingPunct="1"/>
            <a:r>
              <a:rPr lang="en-US" smtClean="0"/>
              <a:t>Even more importantly, the SONET layer provides for maintenance and performance monitoring of transmission facilities</a:t>
            </a:r>
          </a:p>
        </p:txBody>
      </p:sp>
      <p:sp>
        <p:nvSpPr>
          <p:cNvPr id="2048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204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EA702D-A8B9-4266-8529-1BB4EABC24C6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Advantages to SONET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While transparent to the user, this capability, is quite valuable in providing a high level of service, especially the quick restoration time of 50 milliseconds or less in the event of a problem with a circuit</a:t>
            </a:r>
          </a:p>
          <a:p>
            <a:pPr eaLnBrk="1" hangingPunct="1"/>
            <a:r>
              <a:rPr lang="en-US" smtClean="0"/>
              <a:t>Although all of this introduces overhead, at the speeds where SONET operates it is worth the cost</a:t>
            </a:r>
          </a:p>
        </p:txBody>
      </p:sp>
      <p:sp>
        <p:nvSpPr>
          <p:cNvPr id="2150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2150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7E262F2-49B8-4350-A1F4-DE9A4EF69B52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Future of SONET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SONET was developed for fiber based voice networks</a:t>
            </a:r>
          </a:p>
          <a:p>
            <a:pPr eaLnBrk="1" hangingPunct="1"/>
            <a:r>
              <a:rPr lang="en-US" smtClean="0"/>
              <a:t>As such it does not carry data efficiently</a:t>
            </a:r>
          </a:p>
          <a:p>
            <a:pPr eaLnBrk="1" hangingPunct="1"/>
            <a:r>
              <a:rPr lang="en-US" smtClean="0"/>
              <a:t>It does not scale efficiently as seen in the table of speeds above</a:t>
            </a:r>
          </a:p>
          <a:p>
            <a:pPr eaLnBrk="1" hangingPunct="1"/>
            <a:r>
              <a:rPr lang="en-US" smtClean="0"/>
              <a:t>It is very time consuming to provision, which means to create circuits for a customer, as it requires considerable manual configuration and on site work</a:t>
            </a:r>
          </a:p>
        </p:txBody>
      </p:sp>
      <p:sp>
        <p:nvSpPr>
          <p:cNvPr id="2253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225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EFD87A-BADD-4F19-93DE-7978E07E70A6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Future of SONET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But it is too widely deployed to go away anytime soon because it would cost way too much to just replace</a:t>
            </a:r>
          </a:p>
          <a:p>
            <a:pPr eaLnBrk="1" hangingPunct="1"/>
            <a:r>
              <a:rPr lang="en-US" smtClean="0"/>
              <a:t>One of the major problems with SONET is the cost of the equipment, such as Add/Drop Multiplexors</a:t>
            </a:r>
          </a:p>
          <a:p>
            <a:pPr eaLnBrk="1" hangingPunct="1"/>
            <a:r>
              <a:rPr lang="en-US" smtClean="0"/>
              <a:t>So it will continue to be adapted to new uses for a long time</a:t>
            </a:r>
          </a:p>
        </p:txBody>
      </p:sp>
      <p:sp>
        <p:nvSpPr>
          <p:cNvPr id="2355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F6E221-E4B9-4052-BAF7-8685035D593F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Future of SONET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New deployments of SONET will continue to decrease over the next years</a:t>
            </a:r>
          </a:p>
        </p:txBody>
      </p:sp>
      <p:sp>
        <p:nvSpPr>
          <p:cNvPr id="2458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2458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0CAF04-F2D3-4D14-92BA-97232E0E3623}" type="slidenum">
              <a:rPr lang="en-US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Operation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This is a physical layer technology</a:t>
            </a:r>
          </a:p>
          <a:p>
            <a:pPr eaLnBrk="1" hangingPunct="1"/>
            <a:r>
              <a:rPr lang="en-US" smtClean="0"/>
              <a:t>In most cases regardless of what type of circuit a customer arranges from the carrier, once it reaches the carrier’s network they will convert it to ATM cells carried over a physical SONET network</a:t>
            </a:r>
          </a:p>
          <a:p>
            <a:pPr eaLnBrk="1" hangingPunct="1"/>
            <a:r>
              <a:rPr lang="en-US" smtClean="0"/>
              <a:t>Then at the other end it will be converted back to what the customer arranged for</a:t>
            </a:r>
          </a:p>
        </p:txBody>
      </p:sp>
      <p:sp>
        <p:nvSpPr>
          <p:cNvPr id="2560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256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B5E85D-1458-4EE6-BF46-BB0BDF10DAE9}" type="slidenum">
              <a:rPr lang="en-US" smtClean="0"/>
              <a:pPr/>
              <a:t>26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Operation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frame structure of SONET is very complex</a:t>
            </a:r>
          </a:p>
          <a:p>
            <a:pPr eaLnBrk="1" hangingPunct="1"/>
            <a:r>
              <a:rPr lang="en-US" smtClean="0"/>
              <a:t>A SONET frame is called a STS – Synchronous Transport Signal</a:t>
            </a:r>
          </a:p>
          <a:p>
            <a:pPr eaLnBrk="1" hangingPunct="1"/>
            <a:r>
              <a:rPr lang="en-US" smtClean="0"/>
              <a:t>It has 9 rows and 90 columns, for a total of 810 bytes</a:t>
            </a:r>
          </a:p>
          <a:p>
            <a:pPr eaLnBrk="1" hangingPunct="1"/>
            <a:r>
              <a:rPr lang="en-US" smtClean="0"/>
              <a:t>Transmission proceeds with the first bit in the first byte in the upper left corner down to the lower right corner</a:t>
            </a:r>
          </a:p>
        </p:txBody>
      </p:sp>
      <p:sp>
        <p:nvSpPr>
          <p:cNvPr id="2662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266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A5C4F2-F527-4466-9338-8513D38027AD}" type="slidenum">
              <a:rPr lang="en-US" smtClean="0"/>
              <a:pPr/>
              <a:t>27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Operation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frame is sent out every 125 microseconds</a:t>
            </a:r>
          </a:p>
          <a:p>
            <a:pPr eaLnBrk="1" hangingPunct="1"/>
            <a:r>
              <a:rPr lang="en-US" smtClean="0"/>
              <a:t>SONET transport is defined in terms of a hierarchy</a:t>
            </a:r>
          </a:p>
          <a:p>
            <a:pPr eaLnBrk="1" hangingPunct="1"/>
            <a:r>
              <a:rPr lang="en-US" smtClean="0"/>
              <a:t>The optical interface layers have a hierarchical relationship, with each layer building on the services provided by the next lower layer</a:t>
            </a:r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276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DAF4285-D3C3-4B2C-A99A-361DFD439ABD}" type="slidenum">
              <a:rPr lang="en-US" smtClean="0"/>
              <a:pPr/>
              <a:t>28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Operation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Each layer communicates to peer equipment in the same layer and processes information and passes it up and down to the next layer</a:t>
            </a:r>
          </a:p>
        </p:txBody>
      </p:sp>
      <p:sp>
        <p:nvSpPr>
          <p:cNvPr id="2867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2867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E8F9EE-D3CE-4126-8EB4-C8116F5546CF}" type="slidenum">
              <a:rPr lang="en-US" smtClean="0"/>
              <a:pPr/>
              <a:t>29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Context</a:t>
            </a:r>
          </a:p>
        </p:txBody>
      </p:sp>
      <p:graphicFrame>
        <p:nvGraphicFramePr>
          <p:cNvPr id="245763" name="Group 3"/>
          <p:cNvGraphicFramePr>
            <a:graphicFrameLocks noGrp="1"/>
          </p:cNvGraphicFramePr>
          <p:nvPr>
            <p:ph type="tbl" idx="1"/>
          </p:nvPr>
        </p:nvGraphicFramePr>
        <p:xfrm>
          <a:off x="2209800" y="1447800"/>
          <a:ext cx="4800600" cy="2670048"/>
        </p:xfrm>
        <a:graphic>
          <a:graphicData uri="http://schemas.openxmlformats.org/drawingml/2006/table">
            <a:tbl>
              <a:tblPr/>
              <a:tblGrid>
                <a:gridCol w="2133600"/>
                <a:gridCol w="26670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Layer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Network 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3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51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F80DCC-FE2B-4559-8029-D5A230C41B9A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Operation</a:t>
            </a:r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6A78644-69F4-4B18-B636-9A66D7D67935}" type="slidenum">
              <a:rPr lang="en-US" smtClean="0"/>
              <a:pPr/>
              <a:t>30</a:t>
            </a:fld>
            <a:endParaRPr lang="en-US" smtClean="0"/>
          </a:p>
        </p:txBody>
      </p:sp>
      <p:pic>
        <p:nvPicPr>
          <p:cNvPr id="29701" name="Picture 4" descr="SONETEquipme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447800"/>
            <a:ext cx="7772400" cy="229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Operation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smtClean="0"/>
              <a:t>A section is</a:t>
            </a:r>
          </a:p>
          <a:p>
            <a:pPr lvl="2" eaLnBrk="1" hangingPunct="1"/>
            <a:r>
              <a:rPr lang="en-US" smtClean="0"/>
              <a:t>A single fiber run</a:t>
            </a:r>
          </a:p>
          <a:p>
            <a:pPr lvl="2" eaLnBrk="1" hangingPunct="1"/>
            <a:r>
              <a:rPr lang="en-US" smtClean="0"/>
              <a:t>It is terminated by a network element, Line/Path, or a optical regenerator</a:t>
            </a:r>
          </a:p>
          <a:p>
            <a:pPr lvl="2" eaLnBrk="1" hangingPunct="1"/>
            <a:r>
              <a:rPr lang="en-US" smtClean="0"/>
              <a:t>The main function of the section layer is to properly format the SONET frames, and to convert the electrical signals to optical signals</a:t>
            </a:r>
          </a:p>
          <a:p>
            <a:pPr lvl="2" eaLnBrk="1" hangingPunct="1"/>
            <a:r>
              <a:rPr lang="en-US" smtClean="0"/>
              <a:t>STE - Section Terminating Equipment is used here</a:t>
            </a:r>
          </a:p>
        </p:txBody>
      </p:sp>
      <p:sp>
        <p:nvSpPr>
          <p:cNvPr id="3072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307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1E1B655-A9CF-4A43-BE84-1BFD79CF3958}" type="slidenum">
              <a:rPr lang="en-US" smtClean="0"/>
              <a:pPr/>
              <a:t>31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Operation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smtClean="0"/>
              <a:t>A line is</a:t>
            </a:r>
          </a:p>
          <a:p>
            <a:pPr lvl="2" eaLnBrk="1" hangingPunct="1"/>
            <a:r>
              <a:rPr lang="en-US" smtClean="0"/>
              <a:t>A connection between ADM - Add/Drop Multiplexers</a:t>
            </a:r>
          </a:p>
          <a:p>
            <a:pPr lvl="2" eaLnBrk="1" hangingPunct="1"/>
            <a:r>
              <a:rPr lang="en-US" smtClean="0"/>
              <a:t>These ADMs are called LTE - Line Terminating Equipment</a:t>
            </a:r>
          </a:p>
          <a:p>
            <a:pPr lvl="2" eaLnBrk="1" hangingPunct="1"/>
            <a:r>
              <a:rPr lang="en-US" smtClean="0"/>
              <a:t>They originate or terminate a line</a:t>
            </a:r>
          </a:p>
          <a:p>
            <a:pPr lvl="2" eaLnBrk="1" hangingPunct="1"/>
            <a:r>
              <a:rPr lang="en-US" smtClean="0"/>
              <a:t>The LTE does the synchronization and multiplexing of information on SONET frames</a:t>
            </a:r>
          </a:p>
          <a:p>
            <a:pPr lvl="2" eaLnBrk="1" hangingPunct="1"/>
            <a:r>
              <a:rPr lang="en-US" smtClean="0"/>
              <a:t>Multiple lower level SONET signals can be mixed together to form higher level SONET signals</a:t>
            </a:r>
          </a:p>
        </p:txBody>
      </p:sp>
      <p:sp>
        <p:nvSpPr>
          <p:cNvPr id="3174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317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AFACB5E-CCCA-465D-8896-51B70E9A06D4}" type="slidenum">
              <a:rPr lang="en-US" smtClean="0"/>
              <a:pPr/>
              <a:t>32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Operation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smtClean="0"/>
              <a:t>A path is</a:t>
            </a:r>
          </a:p>
          <a:p>
            <a:pPr lvl="2" eaLnBrk="1" hangingPunct="1"/>
            <a:r>
              <a:rPr lang="en-US" smtClean="0"/>
              <a:t>The entire route from one piece of non SONET equipment to another</a:t>
            </a:r>
          </a:p>
          <a:p>
            <a:pPr lvl="2" eaLnBrk="1" hangingPunct="1"/>
            <a:r>
              <a:rPr lang="en-US" smtClean="0"/>
              <a:t>PTE - Path Terminating Equipment connects the non-SONET equipment to the SONET network</a:t>
            </a:r>
          </a:p>
          <a:p>
            <a:pPr lvl="2" eaLnBrk="1" hangingPunct="1"/>
            <a:r>
              <a:rPr lang="en-US" smtClean="0"/>
              <a:t>At this layer the payload is mapped/demapped into the SONET frame</a:t>
            </a:r>
          </a:p>
          <a:p>
            <a:pPr lvl="2" eaLnBrk="1" hangingPunct="1"/>
            <a:r>
              <a:rPr lang="en-US" smtClean="0"/>
              <a:t>This layer is concerned with end-to-end transport of data</a:t>
            </a:r>
          </a:p>
        </p:txBody>
      </p:sp>
      <p:sp>
        <p:nvSpPr>
          <p:cNvPr id="3277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327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691EE99-86B4-48CC-9E24-4B41587BAE81}" type="slidenum">
              <a:rPr lang="en-US" smtClean="0"/>
              <a:pPr/>
              <a:t>33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Operation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SONET is arranged in a dual fiber ring</a:t>
            </a:r>
          </a:p>
          <a:p>
            <a:pPr eaLnBrk="1" hangingPunct="1"/>
            <a:r>
              <a:rPr lang="en-US" dirty="0" smtClean="0"/>
              <a:t>In such an arrangement if one fiber is cut, then the other can take up the load</a:t>
            </a:r>
          </a:p>
          <a:p>
            <a:pPr eaLnBrk="1" hangingPunct="1"/>
            <a:r>
              <a:rPr lang="en-US" dirty="0" smtClean="0"/>
              <a:t>This produces a very reliable network because the fibers take different paths, so it is unlikely both will be cut</a:t>
            </a:r>
          </a:p>
          <a:p>
            <a:pPr eaLnBrk="1" hangingPunct="1"/>
            <a:r>
              <a:rPr lang="en-US" dirty="0" smtClean="0"/>
              <a:t>But this also wastes half the capacity</a:t>
            </a:r>
          </a:p>
        </p:txBody>
      </p:sp>
      <p:sp>
        <p:nvSpPr>
          <p:cNvPr id="3379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337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43A335-54BA-4223-8A8E-BE25F729F6C3}" type="slidenum">
              <a:rPr lang="en-US" smtClean="0"/>
              <a:pPr/>
              <a:t>34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Operation</a:t>
            </a:r>
          </a:p>
        </p:txBody>
      </p:sp>
      <p:sp>
        <p:nvSpPr>
          <p:cNvPr id="348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34D118-B829-41BA-A1BC-1CEB71A15CB1}" type="slidenum">
              <a:rPr lang="en-US" smtClean="0"/>
              <a:pPr/>
              <a:t>35</a:t>
            </a:fld>
            <a:endParaRPr lang="en-US" smtClean="0"/>
          </a:p>
        </p:txBody>
      </p:sp>
      <p:pic>
        <p:nvPicPr>
          <p:cNvPr id="34821" name="Picture 4" descr="SONETR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1447800"/>
            <a:ext cx="3392488" cy="416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Equipment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SONET uses three basic devices</a:t>
            </a:r>
          </a:p>
          <a:p>
            <a:pPr lvl="1" eaLnBrk="1" hangingPunct="1"/>
            <a:r>
              <a:rPr lang="en-US" dirty="0" smtClean="0"/>
              <a:t>STS multiplexer</a:t>
            </a:r>
          </a:p>
          <a:p>
            <a:pPr lvl="1" eaLnBrk="1" hangingPunct="1"/>
            <a:r>
              <a:rPr lang="en-US" dirty="0" smtClean="0"/>
              <a:t>Regenerator</a:t>
            </a:r>
          </a:p>
          <a:p>
            <a:pPr lvl="1" eaLnBrk="1" hangingPunct="1"/>
            <a:r>
              <a:rPr lang="en-US" dirty="0" smtClean="0"/>
              <a:t>Add/Drop Multiplexer</a:t>
            </a:r>
          </a:p>
          <a:p>
            <a:pPr eaLnBrk="1" hangingPunct="1"/>
            <a:r>
              <a:rPr lang="en-US" dirty="0" smtClean="0"/>
              <a:t>The STS multiplexer is an end point</a:t>
            </a:r>
          </a:p>
          <a:p>
            <a:pPr eaLnBrk="1" hangingPunct="1"/>
            <a:r>
              <a:rPr lang="en-US" dirty="0" smtClean="0"/>
              <a:t>It either sends a signal out or receives it back in at the other end</a:t>
            </a:r>
          </a:p>
        </p:txBody>
      </p:sp>
      <p:sp>
        <p:nvSpPr>
          <p:cNvPr id="3584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358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9758B4-4206-483C-8EDE-4E506FCB8933}" type="slidenum">
              <a:rPr lang="en-US" smtClean="0"/>
              <a:pPr/>
              <a:t>36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Equipment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router with a SONET interface is an example of this type of device</a:t>
            </a:r>
          </a:p>
          <a:p>
            <a:pPr eaLnBrk="1" hangingPunct="1"/>
            <a:r>
              <a:rPr lang="en-US" dirty="0" smtClean="0"/>
              <a:t>The regenerator is a repeater that is used to send the signal over a longer distance than would be the case without it</a:t>
            </a:r>
          </a:p>
        </p:txBody>
      </p:sp>
      <p:sp>
        <p:nvSpPr>
          <p:cNvPr id="3686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368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6B6089-C391-4E1E-802B-F4BA644F4D28}" type="slidenum">
              <a:rPr lang="en-US" smtClean="0"/>
              <a:pPr/>
              <a:t>37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ADM – Add/Drop Multiplexer is the on and off ramp for a SONET ring</a:t>
            </a:r>
          </a:p>
          <a:p>
            <a:pPr eaLnBrk="1" hangingPunct="1"/>
            <a:r>
              <a:rPr lang="en-US" smtClean="0"/>
              <a:t>The ADM places traffic on the ring and takes it back off as required during the journey around the ring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2000-2011 Kenneth M. Chipps Ph.D. 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715BEE-B47F-4345-A2FD-8BD1EC2D19EE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Operation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SONET is defined in ANSI T1.105, ANSI T1.106, and ANSI T1.117</a:t>
            </a:r>
          </a:p>
        </p:txBody>
      </p:sp>
      <p:sp>
        <p:nvSpPr>
          <p:cNvPr id="3789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378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3A98E0-9667-4C88-9DDF-2FD3E643E532}" type="slidenum">
              <a:rPr lang="en-US" smtClean="0"/>
              <a:pPr/>
              <a:t>39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Layers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As a layer 1 technology SONET requires something at layers 2 through 7 in order to operate</a:t>
            </a:r>
          </a:p>
          <a:p>
            <a:pPr eaLnBrk="1" hangingPunct="1"/>
            <a:r>
              <a:rPr lang="en-US" dirty="0" smtClean="0"/>
              <a:t>Typically this is</a:t>
            </a:r>
          </a:p>
          <a:p>
            <a:pPr lvl="1" eaLnBrk="1" hangingPunct="1"/>
            <a:r>
              <a:rPr lang="en-US" dirty="0" smtClean="0"/>
              <a:t>Layer 2</a:t>
            </a:r>
          </a:p>
          <a:p>
            <a:pPr lvl="2" eaLnBrk="1" hangingPunct="1"/>
            <a:r>
              <a:rPr lang="en-US" dirty="0" smtClean="0"/>
              <a:t>ATM</a:t>
            </a:r>
          </a:p>
          <a:p>
            <a:pPr lvl="2" eaLnBrk="1" hangingPunct="1"/>
            <a:r>
              <a:rPr lang="en-US" dirty="0" smtClean="0"/>
              <a:t>Packet over SONET using PPP or HDLC</a:t>
            </a:r>
          </a:p>
          <a:p>
            <a:pPr lvl="1" eaLnBrk="1" hangingPunct="1"/>
            <a:r>
              <a:rPr lang="en-US" dirty="0" smtClean="0"/>
              <a:t>Layer 3 through 7</a:t>
            </a:r>
          </a:p>
          <a:p>
            <a:pPr lvl="2" eaLnBrk="1" hangingPunct="1"/>
            <a:r>
              <a:rPr lang="en-US" dirty="0" smtClean="0"/>
              <a:t>TCP/IP</a:t>
            </a:r>
          </a:p>
        </p:txBody>
      </p:sp>
      <p:sp>
        <p:nvSpPr>
          <p:cNvPr id="614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61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4FA2C0-6261-4253-B95E-A6662E533C35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SONET in MANs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SONET is commonly used in MANs</a:t>
            </a:r>
          </a:p>
          <a:p>
            <a:pPr eaLnBrk="1" hangingPunct="1"/>
            <a:r>
              <a:rPr lang="en-US" smtClean="0"/>
              <a:t>In this type of deployment ATM can be used at layer two or POS - Packet over SONET can be done</a:t>
            </a:r>
          </a:p>
          <a:p>
            <a:pPr eaLnBrk="1" hangingPunct="1"/>
            <a:r>
              <a:rPr lang="en-US" smtClean="0"/>
              <a:t>POS avoids the complexity of ATM, while foregoing its management capabilities</a:t>
            </a:r>
          </a:p>
          <a:p>
            <a:pPr eaLnBrk="1" hangingPunct="1"/>
            <a:r>
              <a:rPr lang="en-US" smtClean="0"/>
              <a:t>It places IP packets onto a SONET physical layer network by using PPP or HDLC at layer two</a:t>
            </a:r>
          </a:p>
        </p:txBody>
      </p:sp>
      <p:sp>
        <p:nvSpPr>
          <p:cNvPr id="3891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389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EAEED80-A015-4AAF-A61F-E9D2B8B09853}" type="slidenum">
              <a:rPr lang="en-US" smtClean="0"/>
              <a:pPr/>
              <a:t>40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For More Information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book by </a:t>
            </a:r>
            <a:r>
              <a:rPr lang="en-US" dirty="0" err="1" smtClean="0"/>
              <a:t>Goralski</a:t>
            </a:r>
            <a:r>
              <a:rPr lang="en-US" dirty="0" smtClean="0"/>
              <a:t> and the three sources he mentions in the Preface to the second edition contain more information than I ever want to know</a:t>
            </a:r>
          </a:p>
          <a:p>
            <a:pPr eaLnBrk="1" hangingPunct="1"/>
            <a:r>
              <a:rPr lang="en-US" dirty="0" smtClean="0"/>
              <a:t>So if you need more details check these books out</a:t>
            </a:r>
          </a:p>
          <a:p>
            <a:pPr eaLnBrk="1" hangingPunct="1"/>
            <a:r>
              <a:rPr lang="en-US" dirty="0" smtClean="0"/>
              <a:t>SONET – Third Edition</a:t>
            </a:r>
          </a:p>
          <a:p>
            <a:pPr lvl="1" eaLnBrk="1" hangingPunct="1"/>
            <a:r>
              <a:rPr lang="en-US" dirty="0" smtClean="0"/>
              <a:t>Walter J. </a:t>
            </a:r>
            <a:r>
              <a:rPr lang="en-US" dirty="0" err="1" smtClean="0"/>
              <a:t>Goralski</a:t>
            </a:r>
            <a:endParaRPr lang="en-US" dirty="0" smtClean="0"/>
          </a:p>
          <a:p>
            <a:pPr lvl="1" eaLnBrk="1" hangingPunct="1"/>
            <a:r>
              <a:rPr lang="en-US" dirty="0" smtClean="0"/>
              <a:t>ISBN 0-07-212570-5</a:t>
            </a:r>
          </a:p>
        </p:txBody>
      </p:sp>
      <p:sp>
        <p:nvSpPr>
          <p:cNvPr id="3994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399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D62F7B-56D3-4BEA-B202-1F455D2D1C2B}" type="slidenum">
              <a:rPr lang="en-US" smtClean="0"/>
              <a:pPr/>
              <a:t>41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 More Information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SONET and T1 – Second Edition</a:t>
            </a:r>
          </a:p>
          <a:p>
            <a:pPr lvl="1" eaLnBrk="1" hangingPunct="1"/>
            <a:r>
              <a:rPr lang="en-US" dirty="0" err="1" smtClean="0"/>
              <a:t>Uyless</a:t>
            </a:r>
            <a:r>
              <a:rPr lang="en-US" dirty="0" smtClean="0"/>
              <a:t> Black and </a:t>
            </a:r>
            <a:r>
              <a:rPr lang="en-US" dirty="0" err="1" smtClean="0"/>
              <a:t>Sharleen</a:t>
            </a:r>
            <a:r>
              <a:rPr lang="en-US" dirty="0" smtClean="0"/>
              <a:t> Waters</a:t>
            </a:r>
          </a:p>
          <a:p>
            <a:pPr lvl="1" eaLnBrk="1" hangingPunct="1"/>
            <a:r>
              <a:rPr lang="en-US" dirty="0" smtClean="0"/>
              <a:t>ISBN 0-13-065416-7</a:t>
            </a:r>
          </a:p>
          <a:p>
            <a:pPr eaLnBrk="1" hangingPunct="1"/>
            <a:r>
              <a:rPr lang="en-US" dirty="0" smtClean="0"/>
              <a:t>For more information on Packet over SONET</a:t>
            </a:r>
          </a:p>
          <a:p>
            <a:pPr lvl="1" eaLnBrk="1" hangingPunct="1"/>
            <a:r>
              <a:rPr lang="en-US" dirty="0" smtClean="0"/>
              <a:t>See </a:t>
            </a:r>
            <a:r>
              <a:rPr lang="en-US" dirty="0" err="1" smtClean="0"/>
              <a:t>RFCs</a:t>
            </a:r>
            <a:r>
              <a:rPr lang="en-US" dirty="0" smtClean="0"/>
              <a:t> 1661, 1662, 2615</a:t>
            </a:r>
          </a:p>
        </p:txBody>
      </p:sp>
      <p:sp>
        <p:nvSpPr>
          <p:cNvPr id="4096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409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C9825FE-531E-4F64-9A4C-BFC81EFBC25D}" type="slidenum">
              <a:rPr lang="en-US" smtClean="0"/>
              <a:pPr/>
              <a:t>42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 is SONET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SONET – Synchronous Optical Network is a physical layer standard for sending information over fiber optic cables</a:t>
            </a:r>
          </a:p>
          <a:p>
            <a:pPr eaLnBrk="1" hangingPunct="1"/>
            <a:r>
              <a:rPr lang="en-US" smtClean="0"/>
              <a:t>It was developed when the phone companies switched from copper to fiber in the very long distance circuits</a:t>
            </a:r>
          </a:p>
          <a:p>
            <a:pPr eaLnBrk="1" hangingPunct="1"/>
            <a:r>
              <a:rPr lang="en-US" smtClean="0"/>
              <a:t>There are over 100,000 SONET rings in the US</a:t>
            </a:r>
          </a:p>
        </p:txBody>
      </p:sp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74C65DF-6C10-4E0D-BC00-6E35E514AF37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 is SONET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It is a high speed, but also a high cost circuit</a:t>
            </a:r>
          </a:p>
        </p:txBody>
      </p:sp>
      <p:sp>
        <p:nvSpPr>
          <p:cNvPr id="819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B3C615-3956-4CCE-B693-F58A45876744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Existing SONET Network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2000-2011 Kenneth M. Chipps Ph.D.  www.chipps.com</a:t>
            </a:r>
            <a:endParaRPr lang="en-US"/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0D93997-73F1-4150-971C-C07E26D99556}" type="slidenum">
              <a:rPr lang="en-US" smtClean="0"/>
              <a:pPr/>
              <a:t>7</a:t>
            </a:fld>
            <a:endParaRPr lang="en-US" smtClean="0"/>
          </a:p>
        </p:txBody>
      </p:sp>
      <p:pic>
        <p:nvPicPr>
          <p:cNvPr id="9221" name="Picture 4" descr="CarrierSONETR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447800"/>
            <a:ext cx="6477000" cy="465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SONET to</a:t>
            </a:r>
            <a:r>
              <a:rPr lang="en-US" baseline="0" dirty="0" smtClean="0"/>
              <a:t> the End User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 end user sites</a:t>
            </a:r>
            <a:r>
              <a:rPr lang="en-US" baseline="0" dirty="0" smtClean="0"/>
              <a:t> will often have the SONET ring brought into their data center in order to have direct attachment to it</a:t>
            </a:r>
          </a:p>
          <a:p>
            <a:r>
              <a:rPr lang="en-US" baseline="0" dirty="0" smtClean="0"/>
              <a:t>AT&amp;T says this makes sense when</a:t>
            </a:r>
          </a:p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carrying traffic larger than DS3 between 2 or more locations</a:t>
            </a:r>
          </a:p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implementing a strategic plan that anticipates network growth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2000-2011 Kenneth M. Chipps Ph.D. 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715BEE-B47F-4345-A2FD-8BD1EC2D19E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264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2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SONET to the End User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Demands network reliability and redundancy, with overall survivability for critical applications</a:t>
            </a:r>
          </a:p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Requires private, dedicated network for sensitive applications</a:t>
            </a:r>
          </a:p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Needs to link multiple sites together</a:t>
            </a:r>
          </a:p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Requires guaranteed high performance and reliability (SONET carries 99.999 reliability)</a:t>
            </a:r>
          </a:p>
          <a:p>
            <a:pPr lvl="0"/>
            <a:r>
              <a:rPr lang="en-US" dirty="0" smtClean="0"/>
              <a:t>For</a:t>
            </a:r>
            <a:r>
              <a:rPr lang="en-US" baseline="0" dirty="0" smtClean="0"/>
              <a:t> 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2000-2011 Kenneth M. Chipps Ph.D. 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715BEE-B47F-4345-A2FD-8BD1EC2D19E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12122"/>
      </p:ext>
    </p:extLst>
  </p:cSld>
  <p:clrMapOvr>
    <a:masterClrMapping/>
  </p:clrMapOvr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1473</TotalTime>
  <Words>1986</Words>
  <Application>Microsoft Office PowerPoint</Application>
  <PresentationFormat>On-screen Show (4:3)</PresentationFormat>
  <Paragraphs>321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CCNA</vt:lpstr>
      <vt:lpstr>SONET</vt:lpstr>
      <vt:lpstr>Objectives of This Section</vt:lpstr>
      <vt:lpstr>Context</vt:lpstr>
      <vt:lpstr>Layers</vt:lpstr>
      <vt:lpstr>What is SONET</vt:lpstr>
      <vt:lpstr>What is SONET</vt:lpstr>
      <vt:lpstr>Existing SONET Network</vt:lpstr>
      <vt:lpstr>SONET to the End User</vt:lpstr>
      <vt:lpstr>SONET to the End User</vt:lpstr>
      <vt:lpstr>SONET to the End User</vt:lpstr>
      <vt:lpstr>Speeds</vt:lpstr>
      <vt:lpstr>Speeds</vt:lpstr>
      <vt:lpstr>Speeds</vt:lpstr>
      <vt:lpstr>Speeds</vt:lpstr>
      <vt:lpstr>Speeds</vt:lpstr>
      <vt:lpstr>Speeds</vt:lpstr>
      <vt:lpstr>Speeds</vt:lpstr>
      <vt:lpstr>Speeds</vt:lpstr>
      <vt:lpstr>Speeds</vt:lpstr>
      <vt:lpstr>Advantages to SONET</vt:lpstr>
      <vt:lpstr>Advantages to SONET</vt:lpstr>
      <vt:lpstr>Advantages to SONET</vt:lpstr>
      <vt:lpstr>Future of SONET</vt:lpstr>
      <vt:lpstr>Future of SONET</vt:lpstr>
      <vt:lpstr>Future of SONET</vt:lpstr>
      <vt:lpstr>Operation</vt:lpstr>
      <vt:lpstr>Operation</vt:lpstr>
      <vt:lpstr>Operation</vt:lpstr>
      <vt:lpstr>Operation</vt:lpstr>
      <vt:lpstr>Operation</vt:lpstr>
      <vt:lpstr>Operation</vt:lpstr>
      <vt:lpstr>Operation</vt:lpstr>
      <vt:lpstr>Operation</vt:lpstr>
      <vt:lpstr>Operation</vt:lpstr>
      <vt:lpstr>Operation</vt:lpstr>
      <vt:lpstr>Equipment</vt:lpstr>
      <vt:lpstr>Equipment</vt:lpstr>
      <vt:lpstr>Equipment</vt:lpstr>
      <vt:lpstr>Operation</vt:lpstr>
      <vt:lpstr>SONET in MANs</vt:lpstr>
      <vt:lpstr>For More Information</vt:lpstr>
      <vt:lpstr>For More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SONET</dc:title>
  <dc:creator>Kenneth M. Chipps Ph.D.</dc:creator>
  <cp:lastModifiedBy>Kenneth M. Chipps Ph.D.</cp:lastModifiedBy>
  <cp:revision>179</cp:revision>
  <dcterms:created xsi:type="dcterms:W3CDTF">2000-09-27T16:26:34Z</dcterms:created>
  <dcterms:modified xsi:type="dcterms:W3CDTF">2011-05-11T19:57:01Z</dcterms:modified>
</cp:coreProperties>
</file>