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5"/>
  </p:notesMasterIdLst>
  <p:handoutMasterIdLst>
    <p:handoutMasterId r:id="rId16"/>
  </p:handoutMasterIdLst>
  <p:sldIdLst>
    <p:sldId id="256" r:id="rId2"/>
    <p:sldId id="278" r:id="rId3"/>
    <p:sldId id="274" r:id="rId4"/>
    <p:sldId id="265" r:id="rId5"/>
    <p:sldId id="279" r:id="rId6"/>
    <p:sldId id="266" r:id="rId7"/>
    <p:sldId id="267" r:id="rId8"/>
    <p:sldId id="268" r:id="rId9"/>
    <p:sldId id="280" r:id="rId10"/>
    <p:sldId id="269" r:id="rId11"/>
    <p:sldId id="281" r:id="rId12"/>
    <p:sldId id="270" r:id="rId13"/>
    <p:sldId id="271" r:id="rId1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4" autoAdjust="0"/>
    <p:restoredTop sz="86432" autoAdjust="0"/>
  </p:normalViewPr>
  <p:slideViewPr>
    <p:cSldViewPr>
      <p:cViewPr varScale="1">
        <p:scale>
          <a:sx n="57" d="100"/>
          <a:sy n="57" d="100"/>
        </p:scale>
        <p:origin x="-960" y="-96"/>
      </p:cViewPr>
      <p:guideLst>
        <p:guide orient="horz" pos="2160"/>
        <p:guide pos="2880"/>
      </p:guideLst>
    </p:cSldViewPr>
  </p:slideViewPr>
  <p:outlineViewPr>
    <p:cViewPr>
      <p:scale>
        <a:sx n="33" d="100"/>
        <a:sy n="33" d="100"/>
      </p:scale>
      <p:origin x="0" y="288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B6CA226-1F54-4472-86E2-6EC840F391D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3F775FB-6704-4E70-8FFC-0F0257A0828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baseline="0" smtClean="0">
                <a:latin typeface="Arial" pitchFamily="34" charset="0"/>
              </a:defRPr>
            </a:lvl1pPr>
          </a:lstStyle>
          <a:p>
            <a:pPr>
              <a:defRPr/>
            </a:pPr>
            <a:r>
              <a:rPr lang="en-US" smtClean="0"/>
              <a:t>Copyright 2000-2007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14D266A6-4FCB-4721-80C0-3FE50CD451A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65A06E-65F6-4F58-A996-55E4FADE214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FD9B1D-F7E6-485D-8A04-538B09CC39E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BB2BAA4-A6FB-4AB8-BE5E-2651B55CD94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E094AA-F8D3-4010-A569-EC3D26E415F5}"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smtClean="0"/>
              <a:t>Click icon to add table</a:t>
            </a:r>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08D83B-63E5-472E-8BC2-2B0DEBA6336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atin typeface="Arial" pitchFamily="34" charset="0"/>
                <a:cs typeface="Arial" pitchFamily="34" charset="0"/>
              </a:defRPr>
            </a:lvl1pPr>
          </a:lstStyle>
          <a:p>
            <a:pPr>
              <a:defRPr/>
            </a:pPr>
            <a:r>
              <a:rPr lang="en-US" smtClean="0"/>
              <a:t>Copyright 2000-2007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5B40430-4E6D-434A-B8E3-0146B8DC043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9E3F30-B571-4C7B-B617-95717CCBA1E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8A1B3D-C6B8-4C9A-9A25-E34814592D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3C4B5AC-9657-4B80-9AE6-8AD3C1BC5AC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ED76415-DE42-465C-9ED5-425E2F9D6A1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8BB1514-151E-47A6-AC8A-C77F1CB5F0D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1389592-BC17-43B3-A640-F1C6C89901B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486B0FB-530F-4A73-9310-8603CEF7565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smtClean="0"/>
              <a:t>Copyright 2000-2007 Kenneth M. Chipps Ph.D. www.chipps.com</a:t>
            </a:r>
            <a:endParaRPr lang="en-US"/>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8ACAFFD6-0CF4-4A99-AE52-0864D750E42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1"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r>
              <a:rPr lang="en-US" dirty="0" smtClean="0"/>
              <a:t>SMDS</a:t>
            </a:r>
          </a:p>
        </p:txBody>
      </p:sp>
      <p:sp>
        <p:nvSpPr>
          <p:cNvPr id="3075" name="Rectangle 3"/>
          <p:cNvSpPr>
            <a:spLocks noGrp="1" noChangeArrowheads="1"/>
          </p:cNvSpPr>
          <p:nvPr>
            <p:ph type="subTitle" idx="1"/>
          </p:nvPr>
        </p:nvSpPr>
        <p:spPr/>
        <p:txBody>
          <a:bodyPr/>
          <a:lstStyle/>
          <a:p>
            <a:r>
              <a:rPr lang="en-US" sz="2400" dirty="0" smtClean="0"/>
              <a:t>Last Update </a:t>
            </a:r>
            <a:r>
              <a:rPr lang="en-US" sz="2400" dirty="0" smtClean="0"/>
              <a:t>2010.01.17</a:t>
            </a:r>
            <a:endParaRPr lang="en-US" sz="2400" dirty="0" smtClean="0"/>
          </a:p>
          <a:p>
            <a:r>
              <a:rPr lang="en-US" sz="2400" dirty="0" smtClean="0"/>
              <a:t>1.1.0</a:t>
            </a:r>
          </a:p>
        </p:txBody>
      </p:sp>
      <p:sp>
        <p:nvSpPr>
          <p:cNvPr id="3076" name="Footer Placeholder 4"/>
          <p:cNvSpPr>
            <a:spLocks noGrp="1"/>
          </p:cNvSpPr>
          <p:nvPr>
            <p:ph type="ftr" sz="quarter" idx="11"/>
          </p:nvPr>
        </p:nvSpPr>
        <p:spPr>
          <a:xfrm>
            <a:off x="2667000" y="6245225"/>
            <a:ext cx="3962400" cy="476250"/>
          </a:xfrm>
          <a:noFill/>
        </p:spPr>
        <p:txBody>
          <a:bodyPr/>
          <a:lstStyle/>
          <a:p>
            <a:r>
              <a:rPr lang="en-US" dirty="0" smtClean="0"/>
              <a:t>Copyright 2000-2007 Kenneth M. Chipps Ph.D. www.chipps.com</a:t>
            </a:r>
            <a:endParaRPr lang="en-US" dirty="0"/>
          </a:p>
        </p:txBody>
      </p:sp>
      <p:sp>
        <p:nvSpPr>
          <p:cNvPr id="3077" name="Slide Number Placeholder 5"/>
          <p:cNvSpPr>
            <a:spLocks noGrp="1"/>
          </p:cNvSpPr>
          <p:nvPr>
            <p:ph type="sldNum" sz="quarter" idx="12"/>
          </p:nvPr>
        </p:nvSpPr>
        <p:spPr>
          <a:noFill/>
        </p:spPr>
        <p:txBody>
          <a:bodyPr/>
          <a:lstStyle/>
          <a:p>
            <a:fld id="{C6A8864D-9968-4064-84FF-F519A559A91D}" type="slidenum">
              <a:rPr lang="en-US"/>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t>What is SMDS</a:t>
            </a:r>
          </a:p>
        </p:txBody>
      </p:sp>
      <p:sp>
        <p:nvSpPr>
          <p:cNvPr id="12291" name="Rectangle 3"/>
          <p:cNvSpPr>
            <a:spLocks noGrp="1" noChangeArrowheads="1"/>
          </p:cNvSpPr>
          <p:nvPr>
            <p:ph idx="1"/>
          </p:nvPr>
        </p:nvSpPr>
        <p:spPr/>
        <p:txBody>
          <a:bodyPr/>
          <a:lstStyle/>
          <a:p>
            <a:r>
              <a:rPr lang="en-US" smtClean="0"/>
              <a:t>Because SMDS provides “bandwidth on demand” for the bursty traffic typically found on LANs, SMDS is ideal for applications such as collaborative design and image retrieval, medical imaging, Internet access, and transaction services</a:t>
            </a:r>
          </a:p>
        </p:txBody>
      </p:sp>
      <p:sp>
        <p:nvSpPr>
          <p:cNvPr id="1229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2293" name="Slide Number Placeholder 5"/>
          <p:cNvSpPr>
            <a:spLocks noGrp="1"/>
          </p:cNvSpPr>
          <p:nvPr>
            <p:ph type="sldNum" sz="quarter" idx="12"/>
          </p:nvPr>
        </p:nvSpPr>
        <p:spPr>
          <a:noFill/>
        </p:spPr>
        <p:txBody>
          <a:bodyPr/>
          <a:lstStyle/>
          <a:p>
            <a:fld id="{92D3DF41-B514-4AD4-8888-2B079C232345}" type="slidenum">
              <a:rPr lang="en-US"/>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What is SMDS</a:t>
            </a:r>
          </a:p>
        </p:txBody>
      </p:sp>
      <p:sp>
        <p:nvSpPr>
          <p:cNvPr id="13315" name="Content Placeholder 2"/>
          <p:cNvSpPr>
            <a:spLocks noGrp="1"/>
          </p:cNvSpPr>
          <p:nvPr>
            <p:ph idx="1"/>
          </p:nvPr>
        </p:nvSpPr>
        <p:spPr/>
        <p:txBody>
          <a:bodyPr/>
          <a:lstStyle/>
          <a:p>
            <a:r>
              <a:rPr lang="en-US" smtClean="0"/>
              <a:t>Using the high-speed switching and fiber-optic transmission facilities of the Verizon public network backbone, SMDS gives you multimegabit-per-second throughput at speeds of 1.17, 1.536, 4, 10, 16, 25 or 34 Mbps</a:t>
            </a:r>
          </a:p>
        </p:txBody>
      </p:sp>
      <p:sp>
        <p:nvSpPr>
          <p:cNvPr id="13316" name="Footer Placeholder 3"/>
          <p:cNvSpPr>
            <a:spLocks noGrp="1"/>
          </p:cNvSpPr>
          <p:nvPr>
            <p:ph type="ftr" sz="quarter" idx="11"/>
          </p:nvPr>
        </p:nvSpPr>
        <p:spPr>
          <a:noFill/>
        </p:spPr>
        <p:txBody>
          <a:bodyPr/>
          <a:lstStyle/>
          <a:p>
            <a:r>
              <a:rPr lang="en-US" smtClean="0"/>
              <a:t>Copyright 2000-2007 Kenneth M. Chipps Ph.D. www.chipps.com</a:t>
            </a:r>
            <a:endParaRPr lang="en-US"/>
          </a:p>
        </p:txBody>
      </p:sp>
      <p:sp>
        <p:nvSpPr>
          <p:cNvPr id="13317" name="Slide Number Placeholder 4"/>
          <p:cNvSpPr>
            <a:spLocks noGrp="1"/>
          </p:cNvSpPr>
          <p:nvPr>
            <p:ph type="sldNum" sz="quarter" idx="12"/>
          </p:nvPr>
        </p:nvSpPr>
        <p:spPr>
          <a:noFill/>
        </p:spPr>
        <p:txBody>
          <a:bodyPr/>
          <a:lstStyle/>
          <a:p>
            <a:fld id="{1225DE27-11E6-423A-A29C-7696479BD4B9}" type="slidenum">
              <a:rPr lang="en-US"/>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Operation</a:t>
            </a:r>
          </a:p>
        </p:txBody>
      </p:sp>
      <p:sp>
        <p:nvSpPr>
          <p:cNvPr id="14339" name="Rectangle 3"/>
          <p:cNvSpPr>
            <a:spLocks noGrp="1" noChangeArrowheads="1"/>
          </p:cNvSpPr>
          <p:nvPr>
            <p:ph idx="1"/>
          </p:nvPr>
        </p:nvSpPr>
        <p:spPr/>
        <p:txBody>
          <a:bodyPr/>
          <a:lstStyle/>
          <a:p>
            <a:pPr>
              <a:lnSpc>
                <a:spcPct val="90000"/>
              </a:lnSpc>
            </a:pPr>
            <a:r>
              <a:rPr lang="en-US" smtClean="0"/>
              <a:t>Connectionless</a:t>
            </a:r>
          </a:p>
          <a:p>
            <a:pPr>
              <a:lnSpc>
                <a:spcPct val="90000"/>
              </a:lnSpc>
            </a:pPr>
            <a:r>
              <a:rPr lang="en-US" smtClean="0"/>
              <a:t>Packet switched</a:t>
            </a:r>
          </a:p>
          <a:p>
            <a:pPr>
              <a:lnSpc>
                <a:spcPct val="90000"/>
              </a:lnSpc>
            </a:pPr>
            <a:r>
              <a:rPr lang="en-US" smtClean="0"/>
              <a:t>But uses cells as the data unit</a:t>
            </a:r>
          </a:p>
          <a:p>
            <a:pPr lvl="1">
              <a:lnSpc>
                <a:spcPct val="90000"/>
              </a:lnSpc>
            </a:pPr>
            <a:r>
              <a:rPr lang="en-US" smtClean="0"/>
              <a:t>Same as ATM</a:t>
            </a:r>
          </a:p>
          <a:p>
            <a:pPr lvl="1">
              <a:lnSpc>
                <a:spcPct val="90000"/>
              </a:lnSpc>
            </a:pPr>
            <a:r>
              <a:rPr lang="en-US" smtClean="0"/>
              <a:t>53 bytes</a:t>
            </a:r>
          </a:p>
          <a:p>
            <a:pPr lvl="1">
              <a:lnSpc>
                <a:spcPct val="90000"/>
              </a:lnSpc>
            </a:pPr>
            <a:r>
              <a:rPr lang="en-US" smtClean="0"/>
              <a:t>48 bytes of data</a:t>
            </a:r>
          </a:p>
          <a:p>
            <a:pPr lvl="1">
              <a:lnSpc>
                <a:spcPct val="90000"/>
              </a:lnSpc>
            </a:pPr>
            <a:r>
              <a:rPr lang="en-US" smtClean="0"/>
              <a:t>Designed originally to operate over SONET</a:t>
            </a:r>
          </a:p>
          <a:p>
            <a:pPr lvl="1">
              <a:lnSpc>
                <a:spcPct val="90000"/>
              </a:lnSpc>
            </a:pPr>
            <a:r>
              <a:rPr lang="en-US" smtClean="0"/>
              <a:t>Maximum radius of 50 km</a:t>
            </a:r>
          </a:p>
        </p:txBody>
      </p:sp>
      <p:sp>
        <p:nvSpPr>
          <p:cNvPr id="1434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4341" name="Slide Number Placeholder 5"/>
          <p:cNvSpPr>
            <a:spLocks noGrp="1"/>
          </p:cNvSpPr>
          <p:nvPr>
            <p:ph type="sldNum" sz="quarter" idx="12"/>
          </p:nvPr>
        </p:nvSpPr>
        <p:spPr>
          <a:noFill/>
        </p:spPr>
        <p:txBody>
          <a:bodyPr/>
          <a:lstStyle/>
          <a:p>
            <a:fld id="{CA1F2C18-6FC5-42B1-B070-9E5539A9F1D4}" type="slidenum">
              <a:rPr lang="en-US"/>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Operation</a:t>
            </a:r>
          </a:p>
        </p:txBody>
      </p:sp>
      <p:sp>
        <p:nvSpPr>
          <p:cNvPr id="15363" name="Rectangle 3"/>
          <p:cNvSpPr>
            <a:spLocks noGrp="1" noChangeArrowheads="1"/>
          </p:cNvSpPr>
          <p:nvPr>
            <p:ph idx="1"/>
          </p:nvPr>
        </p:nvSpPr>
        <p:spPr/>
        <p:txBody>
          <a:bodyPr/>
          <a:lstStyle/>
          <a:p>
            <a:r>
              <a:rPr lang="en-US" dirty="0" smtClean="0"/>
              <a:t>Each customer has a T1 to T3 access line to the provider</a:t>
            </a:r>
          </a:p>
          <a:p>
            <a:r>
              <a:rPr lang="en-US" dirty="0" smtClean="0"/>
              <a:t>At each customer site there is a SAT – Subscriber Access Terminal</a:t>
            </a:r>
          </a:p>
          <a:p>
            <a:r>
              <a:rPr lang="en-US" dirty="0" smtClean="0"/>
              <a:t>The SAT is typically just a router and a CSU/</a:t>
            </a:r>
            <a:r>
              <a:rPr lang="en-US" dirty="0" err="1" smtClean="0"/>
              <a:t>DSU</a:t>
            </a:r>
            <a:r>
              <a:rPr lang="en-US" dirty="0" smtClean="0"/>
              <a:t> setup to provide this service</a:t>
            </a:r>
          </a:p>
        </p:txBody>
      </p:sp>
      <p:sp>
        <p:nvSpPr>
          <p:cNvPr id="1536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5365" name="Slide Number Placeholder 5"/>
          <p:cNvSpPr>
            <a:spLocks noGrp="1"/>
          </p:cNvSpPr>
          <p:nvPr>
            <p:ph type="sldNum" sz="quarter" idx="12"/>
          </p:nvPr>
        </p:nvSpPr>
        <p:spPr>
          <a:noFill/>
        </p:spPr>
        <p:txBody>
          <a:bodyPr/>
          <a:lstStyle/>
          <a:p>
            <a:fld id="{FFD0D220-DAE4-42F8-931B-D1D1FE9E9B48}" type="slidenum">
              <a:rPr lang="en-US"/>
              <a:pPr/>
              <a:t>13</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smtClean="0"/>
              <a:t>Learn</a:t>
            </a:r>
          </a:p>
          <a:p>
            <a:pPr lvl="1"/>
            <a:r>
              <a:rPr lang="en-US" smtClean="0"/>
              <a:t>What SMDS is</a:t>
            </a:r>
          </a:p>
          <a:p>
            <a:pPr lvl="1"/>
            <a:r>
              <a:rPr lang="en-US" smtClean="0"/>
              <a:t>Where SMDS is used</a:t>
            </a:r>
          </a:p>
        </p:txBody>
      </p:sp>
      <p:sp>
        <p:nvSpPr>
          <p:cNvPr id="410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4101" name="Slide Number Placeholder 5"/>
          <p:cNvSpPr>
            <a:spLocks noGrp="1"/>
          </p:cNvSpPr>
          <p:nvPr>
            <p:ph type="sldNum" sz="quarter" idx="12"/>
          </p:nvPr>
        </p:nvSpPr>
        <p:spPr>
          <a:noFill/>
        </p:spPr>
        <p:txBody>
          <a:bodyPr/>
          <a:lstStyle/>
          <a:p>
            <a:fld id="{FB11388E-980A-4629-8DF4-DFE74315D6D8}" type="slidenum">
              <a:rPr lang="en-US"/>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074"/>
          <p:cNvSpPr>
            <a:spLocks noGrp="1" noChangeArrowheads="1"/>
          </p:cNvSpPr>
          <p:nvPr>
            <p:ph type="title"/>
          </p:nvPr>
        </p:nvSpPr>
        <p:spPr/>
        <p:txBody>
          <a:bodyPr/>
          <a:lstStyle/>
          <a:p>
            <a:r>
              <a:rPr lang="en-US" dirty="0" smtClean="0"/>
              <a:t>Context</a:t>
            </a:r>
          </a:p>
        </p:txBody>
      </p:sp>
      <p:graphicFrame>
        <p:nvGraphicFramePr>
          <p:cNvPr id="202755" name="Group 3075"/>
          <p:cNvGraphicFramePr>
            <a:graphicFrameLocks noGrp="1"/>
          </p:cNvGraphicFramePr>
          <p:nvPr>
            <p:ph type="tbl" idx="1"/>
          </p:nvPr>
        </p:nvGraphicFramePr>
        <p:xfrm>
          <a:off x="2209800" y="1447800"/>
          <a:ext cx="4800600" cy="2670048"/>
        </p:xfrm>
        <a:graphic>
          <a:graphicData uri="http://schemas.openxmlformats.org/drawingml/2006/table">
            <a:tbl>
              <a:tblPr/>
              <a:tblGrid>
                <a:gridCol w="2133600"/>
                <a:gridCol w="2667000"/>
              </a:tblGrid>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Layer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2</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3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Network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MAN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WAN</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3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5135" name="Slide Number Placeholder 5"/>
          <p:cNvSpPr>
            <a:spLocks noGrp="1"/>
          </p:cNvSpPr>
          <p:nvPr>
            <p:ph type="sldNum" sz="quarter" idx="12"/>
          </p:nvPr>
        </p:nvSpPr>
        <p:spPr>
          <a:noFill/>
        </p:spPr>
        <p:txBody>
          <a:bodyPr/>
          <a:lstStyle/>
          <a:p>
            <a:fld id="{2568C0E1-4BF2-4928-8D2D-2B5960AB7602}" type="slidenum">
              <a:rPr lang="en-US"/>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What is SMDS</a:t>
            </a:r>
          </a:p>
        </p:txBody>
      </p:sp>
      <p:sp>
        <p:nvSpPr>
          <p:cNvPr id="6147" name="Rectangle 3"/>
          <p:cNvSpPr>
            <a:spLocks noGrp="1" noChangeArrowheads="1"/>
          </p:cNvSpPr>
          <p:nvPr>
            <p:ph idx="1"/>
          </p:nvPr>
        </p:nvSpPr>
        <p:spPr/>
        <p:txBody>
          <a:bodyPr/>
          <a:lstStyle/>
          <a:p>
            <a:pPr>
              <a:lnSpc>
                <a:spcPct val="90000"/>
              </a:lnSpc>
            </a:pPr>
            <a:r>
              <a:rPr lang="en-US" smtClean="0"/>
              <a:t>SMDS – Switched Multimegabit Data Service is a packet switched service</a:t>
            </a:r>
          </a:p>
          <a:p>
            <a:pPr>
              <a:lnSpc>
                <a:spcPct val="90000"/>
              </a:lnSpc>
            </a:pPr>
            <a:r>
              <a:rPr lang="en-US" smtClean="0"/>
              <a:t>This is not a technology, just a service</a:t>
            </a:r>
          </a:p>
          <a:p>
            <a:pPr>
              <a:lnSpc>
                <a:spcPct val="90000"/>
              </a:lnSpc>
            </a:pPr>
            <a:r>
              <a:rPr lang="en-US" smtClean="0"/>
              <a:t>This service may or may not be offered by any particular telecommunications provider</a:t>
            </a:r>
          </a:p>
          <a:p>
            <a:pPr>
              <a:lnSpc>
                <a:spcPct val="90000"/>
              </a:lnSpc>
            </a:pPr>
            <a:r>
              <a:rPr lang="en-US" smtClean="0"/>
              <a:t>This service was designed to send large volumes of bursty data over a MAN</a:t>
            </a:r>
          </a:p>
        </p:txBody>
      </p:sp>
      <p:sp>
        <p:nvSpPr>
          <p:cNvPr id="6148"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6149" name="Slide Number Placeholder 5"/>
          <p:cNvSpPr>
            <a:spLocks noGrp="1"/>
          </p:cNvSpPr>
          <p:nvPr>
            <p:ph type="sldNum" sz="quarter" idx="12"/>
          </p:nvPr>
        </p:nvSpPr>
        <p:spPr>
          <a:noFill/>
        </p:spPr>
        <p:txBody>
          <a:bodyPr/>
          <a:lstStyle/>
          <a:p>
            <a:fld id="{367DB1E0-35BC-4E32-BA56-E41CE77D832A}" type="slidenum">
              <a:rPr lang="en-US"/>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What is SMDS</a:t>
            </a:r>
          </a:p>
        </p:txBody>
      </p:sp>
      <p:sp>
        <p:nvSpPr>
          <p:cNvPr id="7171" name="Content Placeholder 2"/>
          <p:cNvSpPr>
            <a:spLocks noGrp="1"/>
          </p:cNvSpPr>
          <p:nvPr>
            <p:ph idx="1"/>
          </p:nvPr>
        </p:nvSpPr>
        <p:spPr/>
        <p:txBody>
          <a:bodyPr/>
          <a:lstStyle/>
          <a:p>
            <a:pPr>
              <a:lnSpc>
                <a:spcPct val="90000"/>
              </a:lnSpc>
            </a:pPr>
            <a:r>
              <a:rPr lang="en-US" smtClean="0"/>
              <a:t>It was offered by RBOCs</a:t>
            </a:r>
          </a:p>
          <a:p>
            <a:pPr>
              <a:lnSpc>
                <a:spcPct val="90000"/>
              </a:lnSpc>
            </a:pPr>
            <a:r>
              <a:rPr lang="en-US" smtClean="0"/>
              <a:t>Bell Atlantic now Verizon appears to have been the last company to offer it</a:t>
            </a:r>
          </a:p>
          <a:p>
            <a:pPr>
              <a:lnSpc>
                <a:spcPct val="90000"/>
              </a:lnSpc>
            </a:pPr>
            <a:r>
              <a:rPr lang="en-US" smtClean="0"/>
              <a:t>As far as I know they have dropped it now</a:t>
            </a:r>
          </a:p>
          <a:p>
            <a:pPr>
              <a:lnSpc>
                <a:spcPct val="90000"/>
              </a:lnSpc>
            </a:pPr>
            <a:r>
              <a:rPr lang="en-US" smtClean="0"/>
              <a:t>Here is what they used to say about it</a:t>
            </a:r>
          </a:p>
        </p:txBody>
      </p:sp>
      <p:sp>
        <p:nvSpPr>
          <p:cNvPr id="7172" name="Footer Placeholder 3"/>
          <p:cNvSpPr>
            <a:spLocks noGrp="1"/>
          </p:cNvSpPr>
          <p:nvPr>
            <p:ph type="ftr" sz="quarter" idx="11"/>
          </p:nvPr>
        </p:nvSpPr>
        <p:spPr>
          <a:noFill/>
        </p:spPr>
        <p:txBody>
          <a:bodyPr/>
          <a:lstStyle/>
          <a:p>
            <a:r>
              <a:rPr lang="en-US" smtClean="0"/>
              <a:t>Copyright 2000-2007 Kenneth M. Chipps Ph.D. www.chipps.com</a:t>
            </a:r>
            <a:endParaRPr lang="en-US"/>
          </a:p>
        </p:txBody>
      </p:sp>
      <p:sp>
        <p:nvSpPr>
          <p:cNvPr id="7173" name="Slide Number Placeholder 4"/>
          <p:cNvSpPr>
            <a:spLocks noGrp="1"/>
          </p:cNvSpPr>
          <p:nvPr>
            <p:ph type="sldNum" sz="quarter" idx="12"/>
          </p:nvPr>
        </p:nvSpPr>
        <p:spPr>
          <a:noFill/>
        </p:spPr>
        <p:txBody>
          <a:bodyPr/>
          <a:lstStyle/>
          <a:p>
            <a:fld id="{E6D3439F-25AB-4D66-B2FE-5601A89FADB0}" type="slidenum">
              <a:rPr lang="en-US"/>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What is SMDS</a:t>
            </a:r>
          </a:p>
        </p:txBody>
      </p:sp>
      <p:sp>
        <p:nvSpPr>
          <p:cNvPr id="8195"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8196" name="Slide Number Placeholder 5"/>
          <p:cNvSpPr>
            <a:spLocks noGrp="1"/>
          </p:cNvSpPr>
          <p:nvPr>
            <p:ph type="sldNum" sz="quarter" idx="12"/>
          </p:nvPr>
        </p:nvSpPr>
        <p:spPr>
          <a:noFill/>
        </p:spPr>
        <p:txBody>
          <a:bodyPr/>
          <a:lstStyle/>
          <a:p>
            <a:fld id="{A0366E4F-243B-4E3B-90DF-57A147F1807A}" type="slidenum">
              <a:rPr lang="en-US"/>
              <a:pPr/>
              <a:t>6</a:t>
            </a:fld>
            <a:endParaRPr lang="en-US"/>
          </a:p>
        </p:txBody>
      </p:sp>
      <p:pic>
        <p:nvPicPr>
          <p:cNvPr id="8197" name="Picture 4"/>
          <p:cNvPicPr>
            <a:picLocks noChangeAspect="1" noChangeArrowheads="1"/>
          </p:cNvPicPr>
          <p:nvPr/>
        </p:nvPicPr>
        <p:blipFill>
          <a:blip r:embed="rId2" cstate="print"/>
          <a:srcRect/>
          <a:stretch>
            <a:fillRect/>
          </a:stretch>
        </p:blipFill>
        <p:spPr bwMode="auto">
          <a:xfrm>
            <a:off x="1447800" y="1371600"/>
            <a:ext cx="6324600" cy="4743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What is SMDS</a:t>
            </a:r>
          </a:p>
        </p:txBody>
      </p:sp>
      <p:sp>
        <p:nvSpPr>
          <p:cNvPr id="9219" name="Rectangle 3"/>
          <p:cNvSpPr>
            <a:spLocks noGrp="1" noChangeArrowheads="1"/>
          </p:cNvSpPr>
          <p:nvPr>
            <p:ph idx="1"/>
          </p:nvPr>
        </p:nvSpPr>
        <p:spPr/>
        <p:txBody>
          <a:bodyPr/>
          <a:lstStyle/>
          <a:p>
            <a:r>
              <a:rPr lang="en-US" smtClean="0"/>
              <a:t>SMDS is a data service that can connect your network to many sites in a cost-effective architecture</a:t>
            </a:r>
          </a:p>
          <a:p>
            <a:r>
              <a:rPr lang="en-US" smtClean="0"/>
              <a:t>SMDS provides bandwidth-on-demand, several layers of security, and “scalable” connectivity at speeds that can grow as you do</a:t>
            </a:r>
          </a:p>
        </p:txBody>
      </p:sp>
      <p:sp>
        <p:nvSpPr>
          <p:cNvPr id="922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9221" name="Slide Number Placeholder 5"/>
          <p:cNvSpPr>
            <a:spLocks noGrp="1"/>
          </p:cNvSpPr>
          <p:nvPr>
            <p:ph type="sldNum" sz="quarter" idx="12"/>
          </p:nvPr>
        </p:nvSpPr>
        <p:spPr>
          <a:noFill/>
        </p:spPr>
        <p:txBody>
          <a:bodyPr/>
          <a:lstStyle/>
          <a:p>
            <a:fld id="{0B04EC6A-376E-4573-8448-7983862F57F4}" type="slidenum">
              <a:rPr lang="en-US"/>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What is SMDS</a:t>
            </a:r>
          </a:p>
        </p:txBody>
      </p:sp>
      <p:sp>
        <p:nvSpPr>
          <p:cNvPr id="10243" name="Rectangle 3"/>
          <p:cNvSpPr>
            <a:spLocks noGrp="1" noChangeArrowheads="1"/>
          </p:cNvSpPr>
          <p:nvPr>
            <p:ph idx="1"/>
          </p:nvPr>
        </p:nvSpPr>
        <p:spPr/>
        <p:txBody>
          <a:bodyPr/>
          <a:lstStyle/>
          <a:p>
            <a:r>
              <a:rPr lang="en-US" smtClean="0"/>
              <a:t>Verizon SMDS not only provides connections between any of your locations, it is a worldwide service for exchanging data with SMDS customers anywhere</a:t>
            </a:r>
          </a:p>
          <a:p>
            <a:r>
              <a:rPr lang="en-US" smtClean="0"/>
              <a:t>Like a regular voice call, SMDS does not require predefined paths</a:t>
            </a:r>
          </a:p>
        </p:txBody>
      </p:sp>
      <p:sp>
        <p:nvSpPr>
          <p:cNvPr id="1024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0245" name="Slide Number Placeholder 5"/>
          <p:cNvSpPr>
            <a:spLocks noGrp="1"/>
          </p:cNvSpPr>
          <p:nvPr>
            <p:ph type="sldNum" sz="quarter" idx="12"/>
          </p:nvPr>
        </p:nvSpPr>
        <p:spPr>
          <a:noFill/>
        </p:spPr>
        <p:txBody>
          <a:bodyPr/>
          <a:lstStyle/>
          <a:p>
            <a:fld id="{B241875F-6D0A-422E-A3DC-2ED02A21FB80}" type="slidenum">
              <a:rPr lang="en-US"/>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t>What is SMDS</a:t>
            </a:r>
          </a:p>
        </p:txBody>
      </p:sp>
      <p:sp>
        <p:nvSpPr>
          <p:cNvPr id="11267" name="Content Placeholder 2"/>
          <p:cNvSpPr>
            <a:spLocks noGrp="1"/>
          </p:cNvSpPr>
          <p:nvPr>
            <p:ph idx="1"/>
          </p:nvPr>
        </p:nvSpPr>
        <p:spPr/>
        <p:txBody>
          <a:bodyPr/>
          <a:lstStyle/>
          <a:p>
            <a:r>
              <a:rPr lang="en-US" smtClean="0"/>
              <a:t>SMDS is available to businesses in DC, DE, MD, NJ, PA, VA, or WV, and in the NY/NJ corridor</a:t>
            </a:r>
          </a:p>
          <a:p>
            <a:r>
              <a:rPr lang="en-US" smtClean="0"/>
              <a:t>With the high speed of dedicated services and the flexibility of a public-network-based service, SMDS lets you extend the performance and efficiency of your Local Area Networks (LANs) over a wide area</a:t>
            </a:r>
          </a:p>
        </p:txBody>
      </p:sp>
      <p:sp>
        <p:nvSpPr>
          <p:cNvPr id="11268" name="Footer Placeholder 3"/>
          <p:cNvSpPr>
            <a:spLocks noGrp="1"/>
          </p:cNvSpPr>
          <p:nvPr>
            <p:ph type="ftr" sz="quarter" idx="11"/>
          </p:nvPr>
        </p:nvSpPr>
        <p:spPr>
          <a:noFill/>
        </p:spPr>
        <p:txBody>
          <a:bodyPr/>
          <a:lstStyle/>
          <a:p>
            <a:r>
              <a:rPr lang="en-US" smtClean="0"/>
              <a:t>Copyright 2000-2007 Kenneth M. Chipps Ph.D. www.chipps.com</a:t>
            </a:r>
            <a:endParaRPr lang="en-US"/>
          </a:p>
        </p:txBody>
      </p:sp>
      <p:sp>
        <p:nvSpPr>
          <p:cNvPr id="11269" name="Slide Number Placeholder 4"/>
          <p:cNvSpPr>
            <a:spLocks noGrp="1"/>
          </p:cNvSpPr>
          <p:nvPr>
            <p:ph type="sldNum" sz="quarter" idx="12"/>
          </p:nvPr>
        </p:nvSpPr>
        <p:spPr>
          <a:noFill/>
        </p:spPr>
        <p:txBody>
          <a:bodyPr/>
          <a:lstStyle/>
          <a:p>
            <a:fld id="{3DC85FBD-F59F-4925-A9FC-D41D84FACE9B}" type="slidenum">
              <a:rPr lang="en-US"/>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1072</TotalTime>
  <Words>546</Words>
  <Application>Microsoft Office PowerPoint</Application>
  <PresentationFormat>On-screen Show (4:3)</PresentationFormat>
  <Paragraphs>76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CCNA</vt:lpstr>
      <vt:lpstr>SMDS</vt:lpstr>
      <vt:lpstr>Objectives of This Section</vt:lpstr>
      <vt:lpstr>Context</vt:lpstr>
      <vt:lpstr>What is SMDS</vt:lpstr>
      <vt:lpstr>What is SMDS</vt:lpstr>
      <vt:lpstr>What is SMDS</vt:lpstr>
      <vt:lpstr>What is SMDS</vt:lpstr>
      <vt:lpstr>What is SMDS</vt:lpstr>
      <vt:lpstr>What is SMDS</vt:lpstr>
      <vt:lpstr>What is SMDS</vt:lpstr>
      <vt:lpstr>What is SMDS</vt:lpstr>
      <vt:lpstr>Operation</vt:lpstr>
      <vt:lpstr>Operation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SMDS</dc:title>
  <dc:creator>Kenneth M. Chipps Ph.D.</dc:creator>
  <cp:lastModifiedBy>Kenneth M. Chipps Ph.D.</cp:lastModifiedBy>
  <cp:revision>130</cp:revision>
  <dcterms:created xsi:type="dcterms:W3CDTF">2000-09-27T16:26:34Z</dcterms:created>
  <dcterms:modified xsi:type="dcterms:W3CDTF">2010-01-18T01:15:38Z</dcterms:modified>
</cp:coreProperties>
</file>