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0"/>
  </p:notesMasterIdLst>
  <p:handoutMasterIdLst>
    <p:handoutMasterId r:id="rId21"/>
  </p:handoutMasterIdLst>
  <p:sldIdLst>
    <p:sldId id="256" r:id="rId2"/>
    <p:sldId id="257" r:id="rId3"/>
    <p:sldId id="265" r:id="rId4"/>
    <p:sldId id="270" r:id="rId5"/>
    <p:sldId id="271" r:id="rId6"/>
    <p:sldId id="274" r:id="rId7"/>
    <p:sldId id="275" r:id="rId8"/>
    <p:sldId id="276" r:id="rId9"/>
    <p:sldId id="277" r:id="rId10"/>
    <p:sldId id="278" r:id="rId11"/>
    <p:sldId id="280" r:id="rId12"/>
    <p:sldId id="279" r:id="rId13"/>
    <p:sldId id="269" r:id="rId14"/>
    <p:sldId id="259" r:id="rId15"/>
    <p:sldId id="272" r:id="rId16"/>
    <p:sldId id="273" r:id="rId17"/>
    <p:sldId id="264" r:id="rId18"/>
    <p:sldId id="260"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39" autoAdjust="0"/>
  </p:normalViewPr>
  <p:slideViewPr>
    <p:cSldViewPr>
      <p:cViewPr varScale="1">
        <p:scale>
          <a:sx n="59" d="100"/>
          <a:sy n="59" d="100"/>
        </p:scale>
        <p:origin x="8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465A26D-3356-4C14-B7AB-E1AD0BAF9500}" type="slidenum">
              <a:rPr lang="en-US"/>
              <a:pPr>
                <a:defRPr/>
              </a:pPr>
              <a:t>‹#›</a:t>
            </a:fld>
            <a:endParaRPr lang="en-US" dirty="0"/>
          </a:p>
        </p:txBody>
      </p:sp>
    </p:spTree>
    <p:extLst>
      <p:ext uri="{BB962C8B-B14F-4D97-AF65-F5344CB8AC3E}">
        <p14:creationId xmlns:p14="http://schemas.microsoft.com/office/powerpoint/2010/main" val="3561842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E1AEC85-6A7C-45B8-B32D-3C235082E759}" type="slidenum">
              <a:rPr lang="en-US"/>
              <a:pPr>
                <a:defRPr/>
              </a:pPr>
              <a:t>‹#›</a:t>
            </a:fld>
            <a:endParaRPr lang="en-US" dirty="0"/>
          </a:p>
        </p:txBody>
      </p:sp>
    </p:spTree>
    <p:extLst>
      <p:ext uri="{BB962C8B-B14F-4D97-AF65-F5344CB8AC3E}">
        <p14:creationId xmlns:p14="http://schemas.microsoft.com/office/powerpoint/2010/main" val="16280419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E1AEC85-6A7C-45B8-B32D-3C235082E759}" type="slidenum">
              <a:rPr lang="en-US" smtClean="0"/>
              <a:pPr>
                <a:defRPr/>
              </a:pPr>
              <a:t>1</a:t>
            </a:fld>
            <a:endParaRPr lang="en-US" dirty="0"/>
          </a:p>
        </p:txBody>
      </p:sp>
    </p:spTree>
    <p:extLst>
      <p:ext uri="{BB962C8B-B14F-4D97-AF65-F5344CB8AC3E}">
        <p14:creationId xmlns:p14="http://schemas.microsoft.com/office/powerpoint/2010/main" val="1890275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smtClean="0">
                <a:latin typeface="Arial" pitchFamily="34" charset="0"/>
                <a:cs typeface="Arial" pitchFamily="34" charset="0"/>
              </a:defRPr>
            </a:lvl1pPr>
          </a:lstStyle>
          <a:p>
            <a:pPr>
              <a:defRPr/>
            </a:pPr>
            <a:r>
              <a:rPr lang="en-US" smtClean="0"/>
              <a:t>Copyright 2009-2014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3AC1B5A8-CD1E-4478-BE5F-2EC445DC583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08708C3-3B0A-4BD0-A9B6-564E13704B5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A0A9E8C-A41A-4D47-9524-72ECA78CBAB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E400A1A-24E7-4858-9A56-847E6CCC304D}"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78C72B6-A2EA-4A2F-89DB-C353115F0496}"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2DA6B4F-891F-4DB1-A3D8-B527F1C1AB4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atin typeface="Arial" pitchFamily="34" charset="0"/>
                <a:cs typeface="Arial" pitchFamily="34" charset="0"/>
              </a:defRPr>
            </a:lvl1pPr>
          </a:lstStyle>
          <a:p>
            <a:pPr>
              <a:defRPr/>
            </a:pPr>
            <a:r>
              <a:rPr lang="en-US" smtClean="0"/>
              <a:t>Copyright 2009-2014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A56E283-E596-440E-96A8-A5FEA5B3E86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2510723-1094-4A26-B2A6-7C2D0724706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B30981-818A-43E2-9FE5-A88631CCC9E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2DE9379-F4A8-4902-AA54-F410DFCD366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B42DB69-80F7-4489-BFAF-C11A95A2E4F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A8FF35A7-E0F4-4D8A-8CDF-B18B96B160E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2019B01-DB9C-4511-9AE2-03E866F7DA4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2009-2014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93C5853-935C-4EB5-908C-1BF0C755B77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smtClean="0"/>
              <a:t>Copyright 2009-2014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D669DFA-2851-4B6E-8E81-5888109CDFE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1"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685800" y="2286000"/>
            <a:ext cx="7772400" cy="1143000"/>
          </a:xfrm>
        </p:spPr>
        <p:txBody>
          <a:bodyPr/>
          <a:lstStyle/>
          <a:p>
            <a:r>
              <a:rPr lang="en-US" dirty="0" smtClean="0"/>
              <a:t>SIP Trunking</a:t>
            </a:r>
          </a:p>
        </p:txBody>
      </p:sp>
      <p:sp>
        <p:nvSpPr>
          <p:cNvPr id="3075" name="Rectangle 1027"/>
          <p:cNvSpPr>
            <a:spLocks noGrp="1" noChangeArrowheads="1"/>
          </p:cNvSpPr>
          <p:nvPr>
            <p:ph type="subTitle" idx="1"/>
          </p:nvPr>
        </p:nvSpPr>
        <p:spPr/>
        <p:txBody>
          <a:bodyPr/>
          <a:lstStyle/>
          <a:p>
            <a:r>
              <a:rPr lang="en-US" sz="2400" dirty="0" smtClean="0"/>
              <a:t>Last Update </a:t>
            </a:r>
            <a:r>
              <a:rPr lang="en-US" sz="2400" dirty="0" smtClean="0"/>
              <a:t>2014.01.30</a:t>
            </a:r>
            <a:endParaRPr lang="en-US" sz="2400" dirty="0" smtClean="0"/>
          </a:p>
          <a:p>
            <a:r>
              <a:rPr lang="en-US" sz="2400" smtClean="0"/>
              <a:t>1.5.1</a:t>
            </a:r>
            <a:endParaRPr lang="en-US" sz="2400" dirty="0" smtClean="0"/>
          </a:p>
        </p:txBody>
      </p:sp>
      <p:sp>
        <p:nvSpPr>
          <p:cNvPr id="3076" name="Footer Placeholder 4"/>
          <p:cNvSpPr>
            <a:spLocks noGrp="1"/>
          </p:cNvSpPr>
          <p:nvPr>
            <p:ph type="ftr" sz="quarter" idx="11"/>
          </p:nvPr>
        </p:nvSpPr>
        <p:spPr>
          <a:xfrm>
            <a:off x="2590800" y="6245225"/>
            <a:ext cx="3962400" cy="476250"/>
          </a:xfrm>
          <a:noFill/>
        </p:spPr>
        <p:txBody>
          <a:bodyPr/>
          <a:lstStyle/>
          <a:p>
            <a:r>
              <a:rPr lang="en-US" smtClean="0"/>
              <a:t>Copyright 2009-2014 Kenneth M. Chipps Ph.D. www.chipps.com</a:t>
            </a:r>
            <a:endParaRPr lang="en-US" dirty="0"/>
          </a:p>
        </p:txBody>
      </p:sp>
      <p:sp>
        <p:nvSpPr>
          <p:cNvPr id="3077" name="Slide Number Placeholder 5"/>
          <p:cNvSpPr>
            <a:spLocks noGrp="1"/>
          </p:cNvSpPr>
          <p:nvPr>
            <p:ph type="sldNum" sz="quarter" idx="12"/>
          </p:nvPr>
        </p:nvSpPr>
        <p:spPr>
          <a:noFill/>
        </p:spPr>
        <p:txBody>
          <a:bodyPr/>
          <a:lstStyle/>
          <a:p>
            <a:fld id="{D3585848-BC56-4EE4-978C-FE2EAA4A5744}" type="slidenum">
              <a:rPr lang="en-US"/>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SIP Trunk</a:t>
            </a:r>
          </a:p>
        </p:txBody>
      </p:sp>
      <p:sp>
        <p:nvSpPr>
          <p:cNvPr id="3" name="Content Placeholder 2"/>
          <p:cNvSpPr>
            <a:spLocks noGrp="1"/>
          </p:cNvSpPr>
          <p:nvPr>
            <p:ph idx="1"/>
          </p:nvPr>
        </p:nvSpPr>
        <p:spPr/>
        <p:txBody>
          <a:bodyPr/>
          <a:lstStyle/>
          <a:p>
            <a:pPr lvl="1"/>
            <a:r>
              <a:rPr lang="en-US" dirty="0" smtClean="0"/>
              <a:t>SIP enables buying only as many call instances that are needed, with the flexibility to add more on the fly over the same SIP trunk during heavy call </a:t>
            </a:r>
            <a:r>
              <a:rPr lang="en-US" dirty="0" smtClean="0"/>
              <a:t>periods</a:t>
            </a:r>
          </a:p>
          <a:p>
            <a:pPr lvl="1"/>
            <a:r>
              <a:rPr lang="en-US" dirty="0" smtClean="0"/>
              <a:t>SIP </a:t>
            </a:r>
            <a:r>
              <a:rPr lang="en-US" dirty="0" err="1" smtClean="0"/>
              <a:t>trunking</a:t>
            </a:r>
            <a:r>
              <a:rPr lang="en-US" dirty="0" smtClean="0"/>
              <a:t> can also reduce </a:t>
            </a:r>
            <a:r>
              <a:rPr lang="en-US" dirty="0" err="1" smtClean="0"/>
              <a:t>intracompany</a:t>
            </a:r>
            <a:r>
              <a:rPr lang="en-US" dirty="0" smtClean="0"/>
              <a:t> long-distance fees by riding voice calls over the corporate data network, resulting in savings that are very real</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10</a:t>
            </a:fld>
            <a:endParaRPr lang="en-US" dirty="0"/>
          </a:p>
        </p:txBody>
      </p:sp>
    </p:spTree>
    <p:extLst>
      <p:ext uri="{BB962C8B-B14F-4D97-AF65-F5344CB8AC3E}">
        <p14:creationId xmlns:p14="http://schemas.microsoft.com/office/powerpoint/2010/main" val="3321960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Who Uses</a:t>
            </a:r>
            <a:r>
              <a:rPr lang="en-US" baseline="0" dirty="0" smtClean="0"/>
              <a:t> What</a:t>
            </a:r>
            <a:endParaRPr lang="en-US" dirty="0"/>
          </a:p>
        </p:txBody>
      </p:sp>
      <p:sp>
        <p:nvSpPr>
          <p:cNvPr id="3" name="Content Placeholder 2"/>
          <p:cNvSpPr>
            <a:spLocks noGrp="1"/>
          </p:cNvSpPr>
          <p:nvPr>
            <p:ph idx="1"/>
          </p:nvPr>
        </p:nvSpPr>
        <p:spPr/>
        <p:txBody>
          <a:bodyPr/>
          <a:lstStyle/>
          <a:p>
            <a:r>
              <a:rPr lang="en-US" dirty="0" smtClean="0"/>
              <a:t>Who uses what type of connection for voice calls</a:t>
            </a:r>
          </a:p>
          <a:p>
            <a:r>
              <a:rPr lang="en-US" dirty="0" smtClean="0"/>
              <a:t>An article</a:t>
            </a:r>
            <a:r>
              <a:rPr lang="en-US" baseline="0" dirty="0" smtClean="0"/>
              <a:t> in the 8 April 2013 issue of Network World says this</a:t>
            </a:r>
            <a:endParaRPr lang="en-US" dirty="0"/>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11</a:t>
            </a:fld>
            <a:endParaRPr lang="en-US" dirty="0"/>
          </a:p>
        </p:txBody>
      </p:sp>
    </p:spTree>
    <p:extLst>
      <p:ext uri="{BB962C8B-B14F-4D97-AF65-F5344CB8AC3E}">
        <p14:creationId xmlns:p14="http://schemas.microsoft.com/office/powerpoint/2010/main" val="1135404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a:t>
            </a:r>
            <a:r>
              <a:rPr lang="en-US" baseline="0" dirty="0" smtClean="0"/>
              <a:t> Uses What</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12</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000" t="10833" r="27188" b="6667"/>
          <a:stretch/>
        </p:blipFill>
        <p:spPr bwMode="auto">
          <a:xfrm>
            <a:off x="2118409" y="1600200"/>
            <a:ext cx="4663391" cy="4526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60220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title"/>
          </p:nvPr>
        </p:nvSpPr>
        <p:spPr/>
        <p:txBody>
          <a:bodyPr/>
          <a:lstStyle/>
          <a:p>
            <a:r>
              <a:rPr lang="en-US" dirty="0" smtClean="0"/>
              <a:t>Context</a:t>
            </a:r>
          </a:p>
        </p:txBody>
      </p:sp>
      <p:graphicFrame>
        <p:nvGraphicFramePr>
          <p:cNvPr id="191491" name="Group 1027"/>
          <p:cNvGraphicFramePr>
            <a:graphicFrameLocks noGrp="1"/>
          </p:cNvGraphicFramePr>
          <p:nvPr>
            <p:ph type="tbl" idx="1"/>
          </p:nvPr>
        </p:nvGraphicFramePr>
        <p:xfrm>
          <a:off x="2209800" y="1447800"/>
          <a:ext cx="4800600" cy="2670048"/>
        </p:xfrm>
        <a:graphic>
          <a:graphicData uri="http://schemas.openxmlformats.org/drawingml/2006/table">
            <a:tbl>
              <a:tblPr/>
              <a:tblGrid>
                <a:gridCol w="2133600"/>
                <a:gridCol w="2667000"/>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Layer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2</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Network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WAN</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58" name="Footer Placeholder 4"/>
          <p:cNvSpPr>
            <a:spLocks noGrp="1"/>
          </p:cNvSpPr>
          <p:nvPr>
            <p:ph type="ftr" sz="quarter" idx="11"/>
          </p:nvPr>
        </p:nvSpPr>
        <p:spPr>
          <a:noFill/>
        </p:spPr>
        <p:txBody>
          <a:bodyPr/>
          <a:lstStyle/>
          <a:p>
            <a:r>
              <a:rPr lang="en-US" smtClean="0"/>
              <a:t>Copyright 2009-2014 Kenneth M. Chipps Ph.D. www.chipps.com</a:t>
            </a:r>
            <a:endParaRPr lang="en-US" dirty="0"/>
          </a:p>
        </p:txBody>
      </p:sp>
      <p:sp>
        <p:nvSpPr>
          <p:cNvPr id="6159" name="Slide Number Placeholder 5"/>
          <p:cNvSpPr>
            <a:spLocks noGrp="1"/>
          </p:cNvSpPr>
          <p:nvPr>
            <p:ph type="sldNum" sz="quarter" idx="12"/>
          </p:nvPr>
        </p:nvSpPr>
        <p:spPr>
          <a:noFill/>
        </p:spPr>
        <p:txBody>
          <a:bodyPr/>
          <a:lstStyle/>
          <a:p>
            <a:fld id="{2151FA77-AF9F-48B5-AD1A-CB044803566B}" type="slidenum">
              <a:rPr lang="en-US"/>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Operation</a:t>
            </a:r>
          </a:p>
        </p:txBody>
      </p:sp>
      <p:sp>
        <p:nvSpPr>
          <p:cNvPr id="7171" name="Rectangle 3"/>
          <p:cNvSpPr>
            <a:spLocks noGrp="1" noChangeArrowheads="1"/>
          </p:cNvSpPr>
          <p:nvPr>
            <p:ph idx="1"/>
          </p:nvPr>
        </p:nvSpPr>
        <p:spPr/>
        <p:txBody>
          <a:bodyPr/>
          <a:lstStyle/>
          <a:p>
            <a:r>
              <a:rPr lang="en-US" dirty="0" smtClean="0"/>
              <a:t>The setup requires a gateway to connect the old</a:t>
            </a:r>
            <a:r>
              <a:rPr lang="en-US" baseline="0" dirty="0" smtClean="0"/>
              <a:t> style PBX to the Internet as they do not speak the same language unless a SIP Trunk specific device is used</a:t>
            </a:r>
            <a:endParaRPr lang="en-US" dirty="0" smtClean="0"/>
          </a:p>
        </p:txBody>
      </p:sp>
      <p:sp>
        <p:nvSpPr>
          <p:cNvPr id="7172" name="Footer Placeholder 4"/>
          <p:cNvSpPr>
            <a:spLocks noGrp="1"/>
          </p:cNvSpPr>
          <p:nvPr>
            <p:ph type="ftr" sz="quarter" idx="11"/>
          </p:nvPr>
        </p:nvSpPr>
        <p:spPr>
          <a:noFill/>
        </p:spPr>
        <p:txBody>
          <a:bodyPr/>
          <a:lstStyle/>
          <a:p>
            <a:r>
              <a:rPr lang="en-US" smtClean="0"/>
              <a:t>Copyright 2009-2014 Kenneth M. Chipps Ph.D. www.chipps.com</a:t>
            </a:r>
            <a:endParaRPr lang="en-US" dirty="0"/>
          </a:p>
        </p:txBody>
      </p:sp>
      <p:sp>
        <p:nvSpPr>
          <p:cNvPr id="7173" name="Slide Number Placeholder 5"/>
          <p:cNvSpPr>
            <a:spLocks noGrp="1"/>
          </p:cNvSpPr>
          <p:nvPr>
            <p:ph type="sldNum" sz="quarter" idx="12"/>
          </p:nvPr>
        </p:nvSpPr>
        <p:spPr>
          <a:noFill/>
        </p:spPr>
        <p:txBody>
          <a:bodyPr/>
          <a:lstStyle/>
          <a:p>
            <a:fld id="{CCC04FA5-9C0A-4197-BFE6-690B0909C68B}" type="slidenum">
              <a:rPr lang="en-US"/>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a:t>
            </a:r>
            <a:endParaRPr lang="en-US" dirty="0"/>
          </a:p>
        </p:txBody>
      </p:sp>
      <p:sp>
        <p:nvSpPr>
          <p:cNvPr id="3" name="Content Placeholder 2"/>
          <p:cNvSpPr>
            <a:spLocks noGrp="1"/>
          </p:cNvSpPr>
          <p:nvPr>
            <p:ph idx="1"/>
          </p:nvPr>
        </p:nvSpPr>
        <p:spPr/>
        <p:txBody>
          <a:bodyPr/>
          <a:lstStyle/>
          <a:p>
            <a:r>
              <a:rPr lang="en-US" dirty="0" smtClean="0"/>
              <a:t>Depending</a:t>
            </a:r>
            <a:r>
              <a:rPr lang="en-US" baseline="0" dirty="0" smtClean="0"/>
              <a:t> on the existing equipment the SIP trunk connection can be made in one of three ways</a:t>
            </a:r>
          </a:p>
          <a:p>
            <a:pPr lvl="1"/>
            <a:r>
              <a:rPr lang="en-US" dirty="0" smtClean="0"/>
              <a:t>IP telephone</a:t>
            </a:r>
            <a:r>
              <a:rPr lang="en-US" baseline="0" dirty="0" smtClean="0"/>
              <a:t> system</a:t>
            </a:r>
          </a:p>
          <a:p>
            <a:pPr lvl="2"/>
            <a:r>
              <a:rPr lang="en-US" baseline="0" dirty="0" smtClean="0"/>
              <a:t>Many new IP telephone systems have a SIP interface that merely needs to be connected to the SIP trunk</a:t>
            </a:r>
          </a:p>
          <a:p>
            <a:pPr lvl="1"/>
            <a:r>
              <a:rPr lang="en-US" baseline="0" dirty="0" smtClean="0"/>
              <a:t>Recent PBX optional interface</a:t>
            </a:r>
          </a:p>
          <a:p>
            <a:pPr lvl="2"/>
            <a:r>
              <a:rPr lang="en-US" baseline="0" dirty="0" smtClean="0"/>
              <a:t>Recently manufactured PBXs maybe upgradeable to a SIP interface</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15</a:t>
            </a:fld>
            <a:endParaRPr lang="en-US" dirty="0"/>
          </a:p>
        </p:txBody>
      </p:sp>
    </p:spTree>
    <p:extLst>
      <p:ext uri="{BB962C8B-B14F-4D97-AF65-F5344CB8AC3E}">
        <p14:creationId xmlns:p14="http://schemas.microsoft.com/office/powerpoint/2010/main" val="3965037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a:t>
            </a:r>
            <a:endParaRPr lang="en-US" dirty="0"/>
          </a:p>
        </p:txBody>
      </p:sp>
      <p:sp>
        <p:nvSpPr>
          <p:cNvPr id="3" name="Content Placeholder 2"/>
          <p:cNvSpPr>
            <a:spLocks noGrp="1"/>
          </p:cNvSpPr>
          <p:nvPr>
            <p:ph idx="1"/>
          </p:nvPr>
        </p:nvSpPr>
        <p:spPr/>
        <p:txBody>
          <a:bodyPr/>
          <a:lstStyle/>
          <a:p>
            <a:pPr lvl="1"/>
            <a:r>
              <a:rPr lang="en-US" baseline="0" dirty="0" smtClean="0"/>
              <a:t>Older PBX IAD</a:t>
            </a:r>
          </a:p>
          <a:p>
            <a:pPr lvl="2"/>
            <a:r>
              <a:rPr lang="en-US" dirty="0" smtClean="0"/>
              <a:t>An intervening device such</a:t>
            </a:r>
            <a:r>
              <a:rPr lang="en-US" baseline="0" dirty="0" smtClean="0"/>
              <a:t> as an IAD will be needed between an older PBX and the SIP trunk</a:t>
            </a:r>
            <a:endParaRPr lang="en-US" dirty="0"/>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16</a:t>
            </a:fld>
            <a:endParaRPr lang="en-US" dirty="0"/>
          </a:p>
        </p:txBody>
      </p:sp>
    </p:spTree>
    <p:extLst>
      <p:ext uri="{BB962C8B-B14F-4D97-AF65-F5344CB8AC3E}">
        <p14:creationId xmlns:p14="http://schemas.microsoft.com/office/powerpoint/2010/main" val="3050147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Speeds</a:t>
            </a:r>
          </a:p>
        </p:txBody>
      </p:sp>
      <p:sp>
        <p:nvSpPr>
          <p:cNvPr id="8195" name="Rectangle 3"/>
          <p:cNvSpPr>
            <a:spLocks noGrp="1" noChangeArrowheads="1"/>
          </p:cNvSpPr>
          <p:nvPr>
            <p:ph idx="1"/>
          </p:nvPr>
        </p:nvSpPr>
        <p:spPr/>
        <p:txBody>
          <a:bodyPr/>
          <a:lstStyle/>
          <a:p>
            <a:r>
              <a:rPr lang="en-US" dirty="0" smtClean="0"/>
              <a:t>Whatever the</a:t>
            </a:r>
            <a:r>
              <a:rPr lang="en-US" baseline="0" dirty="0" smtClean="0"/>
              <a:t> Internet connection speed is</a:t>
            </a:r>
            <a:endParaRPr lang="en-US" dirty="0" smtClean="0"/>
          </a:p>
        </p:txBody>
      </p:sp>
      <p:sp>
        <p:nvSpPr>
          <p:cNvPr id="8196" name="Footer Placeholder 4"/>
          <p:cNvSpPr>
            <a:spLocks noGrp="1"/>
          </p:cNvSpPr>
          <p:nvPr>
            <p:ph type="ftr" sz="quarter" idx="11"/>
          </p:nvPr>
        </p:nvSpPr>
        <p:spPr>
          <a:noFill/>
        </p:spPr>
        <p:txBody>
          <a:bodyPr/>
          <a:lstStyle/>
          <a:p>
            <a:r>
              <a:rPr lang="en-US" smtClean="0"/>
              <a:t>Copyright 2009-2014 Kenneth M. Chipps Ph.D. www.chipps.com</a:t>
            </a:r>
            <a:endParaRPr lang="en-US" dirty="0"/>
          </a:p>
        </p:txBody>
      </p:sp>
      <p:sp>
        <p:nvSpPr>
          <p:cNvPr id="8197" name="Slide Number Placeholder 5"/>
          <p:cNvSpPr>
            <a:spLocks noGrp="1"/>
          </p:cNvSpPr>
          <p:nvPr>
            <p:ph type="sldNum" sz="quarter" idx="12"/>
          </p:nvPr>
        </p:nvSpPr>
        <p:spPr>
          <a:noFill/>
        </p:spPr>
        <p:txBody>
          <a:bodyPr/>
          <a:lstStyle/>
          <a:p>
            <a:fld id="{769CA519-B9C0-4030-9169-3F55FA73EA50}" type="slidenum">
              <a:rPr lang="en-US"/>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Current Use</a:t>
            </a:r>
          </a:p>
        </p:txBody>
      </p:sp>
      <p:sp>
        <p:nvSpPr>
          <p:cNvPr id="9219" name="Rectangle 3"/>
          <p:cNvSpPr>
            <a:spLocks noGrp="1" noChangeArrowheads="1"/>
          </p:cNvSpPr>
          <p:nvPr>
            <p:ph idx="1"/>
          </p:nvPr>
        </p:nvSpPr>
        <p:spPr/>
        <p:txBody>
          <a:bodyPr/>
          <a:lstStyle/>
          <a:p>
            <a:r>
              <a:rPr lang="en-US" dirty="0" smtClean="0">
                <a:cs typeface="Arial" charset="0"/>
              </a:rPr>
              <a:t>This method</a:t>
            </a:r>
            <a:r>
              <a:rPr lang="en-US" baseline="0" dirty="0" smtClean="0">
                <a:cs typeface="Arial" charset="0"/>
              </a:rPr>
              <a:t> is g</a:t>
            </a:r>
            <a:r>
              <a:rPr lang="en-US" dirty="0" smtClean="0">
                <a:cs typeface="Arial" charset="0"/>
              </a:rPr>
              <a:t>aining ground in large and</a:t>
            </a:r>
            <a:r>
              <a:rPr lang="en-US" baseline="0" dirty="0" smtClean="0">
                <a:cs typeface="Arial" charset="0"/>
              </a:rPr>
              <a:t> medium size organizations that have a number of locations spread out over a wide area</a:t>
            </a:r>
          </a:p>
          <a:p>
            <a:r>
              <a:rPr lang="en-US" dirty="0" smtClean="0">
                <a:cs typeface="Arial" charset="0"/>
              </a:rPr>
              <a:t>SIP Trunking is not quite as useful if all the locations are in a small concentrated area</a:t>
            </a:r>
          </a:p>
        </p:txBody>
      </p:sp>
      <p:sp>
        <p:nvSpPr>
          <p:cNvPr id="9220" name="Footer Placeholder 4"/>
          <p:cNvSpPr>
            <a:spLocks noGrp="1"/>
          </p:cNvSpPr>
          <p:nvPr>
            <p:ph type="ftr" sz="quarter" idx="11"/>
          </p:nvPr>
        </p:nvSpPr>
        <p:spPr>
          <a:noFill/>
        </p:spPr>
        <p:txBody>
          <a:bodyPr/>
          <a:lstStyle/>
          <a:p>
            <a:r>
              <a:rPr lang="en-US" smtClean="0"/>
              <a:t>Copyright 2009-2014 Kenneth M. Chipps Ph.D. www.chipps.com</a:t>
            </a:r>
            <a:endParaRPr lang="en-US" dirty="0"/>
          </a:p>
        </p:txBody>
      </p:sp>
      <p:sp>
        <p:nvSpPr>
          <p:cNvPr id="9221" name="Slide Number Placeholder 5"/>
          <p:cNvSpPr>
            <a:spLocks noGrp="1"/>
          </p:cNvSpPr>
          <p:nvPr>
            <p:ph type="sldNum" sz="quarter" idx="12"/>
          </p:nvPr>
        </p:nvSpPr>
        <p:spPr>
          <a:noFill/>
        </p:spPr>
        <p:txBody>
          <a:bodyPr/>
          <a:lstStyle/>
          <a:p>
            <a:fld id="{122E610E-AFA9-43F2-AA7C-BC7605CC27A7}" type="slidenum">
              <a:rPr lang="en-US"/>
              <a:pPr/>
              <a:t>18</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a:t>
            </a:r>
          </a:p>
          <a:p>
            <a:pPr lvl="1"/>
            <a:r>
              <a:rPr lang="en-US" dirty="0" smtClean="0"/>
              <a:t>What SIP Trunking is</a:t>
            </a:r>
          </a:p>
        </p:txBody>
      </p:sp>
      <p:sp>
        <p:nvSpPr>
          <p:cNvPr id="4100" name="Footer Placeholder 4"/>
          <p:cNvSpPr>
            <a:spLocks noGrp="1"/>
          </p:cNvSpPr>
          <p:nvPr>
            <p:ph type="ftr" sz="quarter" idx="11"/>
          </p:nvPr>
        </p:nvSpPr>
        <p:spPr>
          <a:noFill/>
        </p:spPr>
        <p:txBody>
          <a:bodyPr/>
          <a:lstStyle/>
          <a:p>
            <a:r>
              <a:rPr lang="en-US" smtClean="0"/>
              <a:t>Copyright 2009-2014 Kenneth M. Chipps Ph.D. www.chipps.com</a:t>
            </a:r>
            <a:endParaRPr lang="en-US" dirty="0"/>
          </a:p>
        </p:txBody>
      </p:sp>
      <p:sp>
        <p:nvSpPr>
          <p:cNvPr id="4101" name="Slide Number Placeholder 5"/>
          <p:cNvSpPr>
            <a:spLocks noGrp="1"/>
          </p:cNvSpPr>
          <p:nvPr>
            <p:ph type="sldNum" sz="quarter" idx="12"/>
          </p:nvPr>
        </p:nvSpPr>
        <p:spPr>
          <a:noFill/>
        </p:spPr>
        <p:txBody>
          <a:bodyPr/>
          <a:lstStyle/>
          <a:p>
            <a:fld id="{B8D3C217-24BB-4C76-A04A-E7423D7BECB2}" type="slidenum">
              <a:rPr lang="en-US"/>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What is</a:t>
            </a:r>
            <a:r>
              <a:rPr lang="en-US" baseline="0" dirty="0" smtClean="0"/>
              <a:t> SIP Trunking</a:t>
            </a:r>
            <a:endParaRPr lang="en-US" dirty="0" smtClean="0"/>
          </a:p>
        </p:txBody>
      </p:sp>
      <p:sp>
        <p:nvSpPr>
          <p:cNvPr id="5123" name="Rectangle 3"/>
          <p:cNvSpPr>
            <a:spLocks noGrp="1" noChangeArrowheads="1"/>
          </p:cNvSpPr>
          <p:nvPr>
            <p:ph idx="1"/>
          </p:nvPr>
        </p:nvSpPr>
        <p:spPr/>
        <p:txBody>
          <a:bodyPr/>
          <a:lstStyle/>
          <a:p>
            <a:r>
              <a:rPr lang="en-US" dirty="0" smtClean="0"/>
              <a:t>SIP is Session Initiation Protocol it was developed</a:t>
            </a:r>
            <a:r>
              <a:rPr lang="en-US" baseline="0" dirty="0" smtClean="0"/>
              <a:t> as a method to create a dial tone for, setup, and terminate VOIP calls</a:t>
            </a:r>
          </a:p>
          <a:p>
            <a:r>
              <a:rPr lang="en-US" dirty="0" smtClean="0"/>
              <a:t>A SIP trunk is a connection from</a:t>
            </a:r>
            <a:r>
              <a:rPr lang="en-US" baseline="0" dirty="0" smtClean="0"/>
              <a:t> the customers equipment directly to a provider’s SIP network bypassing the traditional use of a dedicated PRI or T1 line for this purpose</a:t>
            </a:r>
          </a:p>
        </p:txBody>
      </p:sp>
      <p:sp>
        <p:nvSpPr>
          <p:cNvPr id="5124" name="Footer Placeholder 4"/>
          <p:cNvSpPr>
            <a:spLocks noGrp="1"/>
          </p:cNvSpPr>
          <p:nvPr>
            <p:ph type="ftr" sz="quarter" idx="11"/>
          </p:nvPr>
        </p:nvSpPr>
        <p:spPr>
          <a:noFill/>
        </p:spPr>
        <p:txBody>
          <a:bodyPr/>
          <a:lstStyle/>
          <a:p>
            <a:r>
              <a:rPr lang="en-US" smtClean="0"/>
              <a:t>Copyright 2009-2014 Kenneth M. Chipps Ph.D. www.chipps.com</a:t>
            </a:r>
            <a:endParaRPr lang="en-US" dirty="0"/>
          </a:p>
        </p:txBody>
      </p:sp>
      <p:sp>
        <p:nvSpPr>
          <p:cNvPr id="5125" name="Slide Number Placeholder 5"/>
          <p:cNvSpPr>
            <a:spLocks noGrp="1"/>
          </p:cNvSpPr>
          <p:nvPr>
            <p:ph type="sldNum" sz="quarter" idx="12"/>
          </p:nvPr>
        </p:nvSpPr>
        <p:spPr>
          <a:noFill/>
        </p:spPr>
        <p:txBody>
          <a:bodyPr/>
          <a:lstStyle/>
          <a:p>
            <a:fld id="{96DD35EA-CAD6-4EE9-8503-39C132D01BA1}" type="slidenum">
              <a:rPr lang="en-US"/>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SIP Trunking</a:t>
            </a:r>
            <a:endParaRPr lang="en-US" dirty="0"/>
          </a:p>
        </p:txBody>
      </p:sp>
      <p:sp>
        <p:nvSpPr>
          <p:cNvPr id="3" name="Content Placeholder 2"/>
          <p:cNvSpPr>
            <a:spLocks noGrp="1"/>
          </p:cNvSpPr>
          <p:nvPr>
            <p:ph idx="1"/>
          </p:nvPr>
        </p:nvSpPr>
        <p:spPr/>
        <p:txBody>
          <a:bodyPr/>
          <a:lstStyle/>
          <a:p>
            <a:r>
              <a:rPr lang="en-US" dirty="0" smtClean="0"/>
              <a:t>It has been adapted to allow</a:t>
            </a:r>
            <a:r>
              <a:rPr lang="en-US" baseline="0" dirty="0" smtClean="0"/>
              <a:t> PBXs to connect to organization's data network or the Internet</a:t>
            </a:r>
          </a:p>
          <a:p>
            <a:r>
              <a:rPr lang="en-US" baseline="0" dirty="0" smtClean="0"/>
              <a:t>This allows the Internet to be used in place of the PSTN</a:t>
            </a:r>
          </a:p>
          <a:p>
            <a:r>
              <a:rPr lang="en-US" baseline="0" dirty="0" smtClean="0"/>
              <a:t>In other words, the need for a voice trunk line is eliminated thus reducing costs and complexity</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a:t>
            </a:r>
            <a:r>
              <a:rPr lang="en-US" baseline="0" dirty="0" smtClean="0"/>
              <a:t> a SIP Trunk</a:t>
            </a:r>
            <a:endParaRPr lang="en-US" dirty="0"/>
          </a:p>
        </p:txBody>
      </p:sp>
      <p:sp>
        <p:nvSpPr>
          <p:cNvPr id="3" name="Content Placeholder 2"/>
          <p:cNvSpPr>
            <a:spLocks noGrp="1"/>
          </p:cNvSpPr>
          <p:nvPr>
            <p:ph idx="1"/>
          </p:nvPr>
        </p:nvSpPr>
        <p:spPr/>
        <p:txBody>
          <a:bodyPr/>
          <a:lstStyle/>
          <a:p>
            <a:r>
              <a:rPr lang="en-US" baseline="0" dirty="0" smtClean="0"/>
              <a:t>Voice, video, and data to be carried over the same line</a:t>
            </a:r>
          </a:p>
          <a:p>
            <a:r>
              <a:rPr lang="en-US" baseline="0" dirty="0" smtClean="0"/>
              <a:t>SIP Trunking is more flexible that the traditional PRI ISDN 24 channel T Carrier line as bandwidth can be reassigned as needed unlike T Carrier channels which are set</a:t>
            </a:r>
          </a:p>
          <a:p>
            <a:r>
              <a:rPr lang="en-US" baseline="0" dirty="0" smtClean="0"/>
              <a:t>The cost savings over traditional PBX lines can be considerable</a:t>
            </a:r>
            <a:endParaRPr lang="en-US" dirty="0"/>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5</a:t>
            </a:fld>
            <a:endParaRPr lang="en-US" dirty="0"/>
          </a:p>
        </p:txBody>
      </p:sp>
    </p:spTree>
    <p:extLst>
      <p:ext uri="{BB962C8B-B14F-4D97-AF65-F5344CB8AC3E}">
        <p14:creationId xmlns:p14="http://schemas.microsoft.com/office/powerpoint/2010/main" val="1127283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SIP Trunk</a:t>
            </a:r>
            <a:endParaRPr lang="en-US" dirty="0"/>
          </a:p>
        </p:txBody>
      </p:sp>
      <p:sp>
        <p:nvSpPr>
          <p:cNvPr id="3" name="Content Placeholder 2"/>
          <p:cNvSpPr>
            <a:spLocks noGrp="1"/>
          </p:cNvSpPr>
          <p:nvPr>
            <p:ph idx="1"/>
          </p:nvPr>
        </p:nvSpPr>
        <p:spPr/>
        <p:txBody>
          <a:bodyPr/>
          <a:lstStyle/>
          <a:p>
            <a:r>
              <a:rPr lang="en-US" dirty="0" smtClean="0"/>
              <a:t>Network</a:t>
            </a:r>
            <a:r>
              <a:rPr lang="en-US" baseline="0" dirty="0" smtClean="0"/>
              <a:t> World in an article from 5 April 2013 pointed out the following</a:t>
            </a:r>
          </a:p>
          <a:p>
            <a:pPr lvl="1"/>
            <a:r>
              <a:rPr lang="en-US" dirty="0" smtClean="0"/>
              <a:t>The merits of SIP </a:t>
            </a:r>
            <a:r>
              <a:rPr lang="en-US" dirty="0" err="1" smtClean="0"/>
              <a:t>trunking</a:t>
            </a:r>
            <a:r>
              <a:rPr lang="en-US" dirty="0" smtClean="0"/>
              <a:t> have been talked about for years and now it looks like businesses are aggressively adopting the technology, lured by striking cost savings and the promise of new functionality that their old phone networks just couldn't support</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6</a:t>
            </a:fld>
            <a:endParaRPr lang="en-US" dirty="0"/>
          </a:p>
        </p:txBody>
      </p:sp>
    </p:spTree>
    <p:extLst>
      <p:ext uri="{BB962C8B-B14F-4D97-AF65-F5344CB8AC3E}">
        <p14:creationId xmlns:p14="http://schemas.microsoft.com/office/powerpoint/2010/main" val="938224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SIP Trunk</a:t>
            </a:r>
          </a:p>
        </p:txBody>
      </p:sp>
      <p:sp>
        <p:nvSpPr>
          <p:cNvPr id="3" name="Content Placeholder 2"/>
          <p:cNvSpPr>
            <a:spLocks noGrp="1"/>
          </p:cNvSpPr>
          <p:nvPr>
            <p:ph idx="1"/>
          </p:nvPr>
        </p:nvSpPr>
        <p:spPr/>
        <p:txBody>
          <a:bodyPr/>
          <a:lstStyle/>
          <a:p>
            <a:pPr lvl="1"/>
            <a:r>
              <a:rPr lang="en-US" dirty="0" smtClean="0"/>
              <a:t>A recent report by </a:t>
            </a:r>
            <a:r>
              <a:rPr lang="en-US" dirty="0" err="1" smtClean="0"/>
              <a:t>Infonetics</a:t>
            </a:r>
            <a:r>
              <a:rPr lang="en-US" dirty="0" smtClean="0"/>
              <a:t> Research found that of the respondents to a survey of North American businesses, 58% say they will use at least some SIP trunks in 2015 while 55% say they will use will use at least some T-1s</a:t>
            </a:r>
          </a:p>
          <a:p>
            <a:pPr lvl="1"/>
            <a:r>
              <a:rPr lang="en-US" dirty="0" smtClean="0"/>
              <a:t>That's a dramatic shift from today, when the balance is 38% using some SIP </a:t>
            </a:r>
            <a:r>
              <a:rPr lang="en-US" dirty="0" err="1" smtClean="0"/>
              <a:t>trunking</a:t>
            </a:r>
            <a:r>
              <a:rPr lang="en-US" dirty="0" smtClean="0"/>
              <a:t> and 71% using some T-1s</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7</a:t>
            </a:fld>
            <a:endParaRPr lang="en-US" dirty="0"/>
          </a:p>
        </p:txBody>
      </p:sp>
    </p:spTree>
    <p:extLst>
      <p:ext uri="{BB962C8B-B14F-4D97-AF65-F5344CB8AC3E}">
        <p14:creationId xmlns:p14="http://schemas.microsoft.com/office/powerpoint/2010/main" val="2436465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SIP Trunk</a:t>
            </a:r>
          </a:p>
        </p:txBody>
      </p:sp>
      <p:sp>
        <p:nvSpPr>
          <p:cNvPr id="3" name="Content Placeholder 2"/>
          <p:cNvSpPr>
            <a:spLocks noGrp="1"/>
          </p:cNvSpPr>
          <p:nvPr>
            <p:ph idx="1"/>
          </p:nvPr>
        </p:nvSpPr>
        <p:spPr/>
        <p:txBody>
          <a:bodyPr/>
          <a:lstStyle/>
          <a:p>
            <a:pPr lvl="1"/>
            <a:r>
              <a:rPr lang="en-US" dirty="0" smtClean="0"/>
              <a:t>The best reason for adopting the technology: </a:t>
            </a:r>
            <a:r>
              <a:rPr lang="en-US" dirty="0" smtClean="0"/>
              <a:t>savings</a:t>
            </a:r>
          </a:p>
          <a:p>
            <a:pPr lvl="1"/>
            <a:r>
              <a:rPr lang="en-US" dirty="0" smtClean="0"/>
              <a:t>Expert </a:t>
            </a:r>
            <a:r>
              <a:rPr lang="en-US" dirty="0" smtClean="0"/>
              <a:t>say telecommunications savings of up to 50% can be had depending on the individual network</a:t>
            </a:r>
          </a:p>
          <a:p>
            <a:pPr lvl="1"/>
            <a:r>
              <a:rPr lang="en-US" dirty="0" smtClean="0"/>
              <a:t>Other benefits include better visibility into call patterns, centralized management, dealing with less hardware and engaging fewer service providers, particularly for branch offices</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8</a:t>
            </a:fld>
            <a:endParaRPr lang="en-US" dirty="0"/>
          </a:p>
        </p:txBody>
      </p:sp>
    </p:spTree>
    <p:extLst>
      <p:ext uri="{BB962C8B-B14F-4D97-AF65-F5344CB8AC3E}">
        <p14:creationId xmlns:p14="http://schemas.microsoft.com/office/powerpoint/2010/main" val="2537986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SIP Trunk</a:t>
            </a:r>
          </a:p>
        </p:txBody>
      </p:sp>
      <p:sp>
        <p:nvSpPr>
          <p:cNvPr id="3" name="Content Placeholder 2"/>
          <p:cNvSpPr>
            <a:spLocks noGrp="1"/>
          </p:cNvSpPr>
          <p:nvPr>
            <p:ph idx="1"/>
          </p:nvPr>
        </p:nvSpPr>
        <p:spPr/>
        <p:txBody>
          <a:bodyPr/>
          <a:lstStyle/>
          <a:p>
            <a:pPr lvl="1"/>
            <a:r>
              <a:rPr lang="en-US" dirty="0" smtClean="0"/>
              <a:t>SIP </a:t>
            </a:r>
            <a:r>
              <a:rPr lang="en-US" dirty="0" err="1" smtClean="0"/>
              <a:t>trunking</a:t>
            </a:r>
            <a:r>
              <a:rPr lang="en-US" dirty="0" smtClean="0"/>
              <a:t> involves connecting all corporate voice traffic to service providers' networks over a single IP connection rather than over multiple TDM lines</a:t>
            </a:r>
          </a:p>
          <a:p>
            <a:pPr lvl="1"/>
            <a:r>
              <a:rPr lang="en-US" dirty="0" smtClean="0"/>
              <a:t>Those traditional T-1s and PRIs provide voice circuits in bundles of 23, which almost invariably means businesses wind up paying for more lines than they actually need most of the time</a:t>
            </a:r>
          </a:p>
        </p:txBody>
      </p:sp>
      <p:sp>
        <p:nvSpPr>
          <p:cNvPr id="4" name="Footer Placeholder 3"/>
          <p:cNvSpPr>
            <a:spLocks noGrp="1"/>
          </p:cNvSpPr>
          <p:nvPr>
            <p:ph type="ftr" sz="quarter" idx="11"/>
          </p:nvPr>
        </p:nvSpPr>
        <p:spPr/>
        <p:txBody>
          <a:bodyPr/>
          <a:lstStyle/>
          <a:p>
            <a:pPr>
              <a:defRPr/>
            </a:pPr>
            <a:r>
              <a:rPr lang="en-US" smtClean="0"/>
              <a:t>Copyright 2009-2014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AA56E283-E596-440E-96A8-A5FEA5B3E86E}" type="slidenum">
              <a:rPr lang="en-US" smtClean="0"/>
              <a:pPr>
                <a:defRPr/>
              </a:pPr>
              <a:t>9</a:t>
            </a:fld>
            <a:endParaRPr lang="en-US" dirty="0"/>
          </a:p>
        </p:txBody>
      </p:sp>
    </p:spTree>
    <p:extLst>
      <p:ext uri="{BB962C8B-B14F-4D97-AF65-F5344CB8AC3E}">
        <p14:creationId xmlns:p14="http://schemas.microsoft.com/office/powerpoint/2010/main" val="1589362181"/>
      </p:ext>
    </p:extLst>
  </p:cSld>
  <p:clrMapOvr>
    <a:masterClrMapping/>
  </p:clrMapOvr>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1011</TotalTime>
  <Words>862</Words>
  <Application>Microsoft Office PowerPoint</Application>
  <PresentationFormat>On-screen Show (4:3)</PresentationFormat>
  <Paragraphs>96</Paragraphs>
  <Slides>18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Times New Roman</vt:lpstr>
      <vt:lpstr>CCNA</vt:lpstr>
      <vt:lpstr>SIP Trunking</vt:lpstr>
      <vt:lpstr>Objectives of This Section</vt:lpstr>
      <vt:lpstr>What is SIP Trunking</vt:lpstr>
      <vt:lpstr>What is SIP Trunking</vt:lpstr>
      <vt:lpstr>What is a SIP Trunk</vt:lpstr>
      <vt:lpstr>What is a SIP Trunk</vt:lpstr>
      <vt:lpstr>What is a SIP Trunk</vt:lpstr>
      <vt:lpstr>What is a SIP Trunk</vt:lpstr>
      <vt:lpstr>What is a SIP Trunk</vt:lpstr>
      <vt:lpstr>What is a SIP Trunk</vt:lpstr>
      <vt:lpstr>Who Uses What</vt:lpstr>
      <vt:lpstr>Who Uses What</vt:lpstr>
      <vt:lpstr>Context</vt:lpstr>
      <vt:lpstr>Operation</vt:lpstr>
      <vt:lpstr>Equipment</vt:lpstr>
      <vt:lpstr>Equipment</vt:lpstr>
      <vt:lpstr>Speeds</vt:lpstr>
      <vt:lpstr>Current Use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SIP Trunking</dc:title>
  <dc:creator>Kenneth M. Chipps Ph.D.</dc:creator>
  <cp:lastModifiedBy>Microsoft account</cp:lastModifiedBy>
  <cp:revision>139</cp:revision>
  <dcterms:created xsi:type="dcterms:W3CDTF">2000-09-27T16:26:34Z</dcterms:created>
  <dcterms:modified xsi:type="dcterms:W3CDTF">2014-01-30T13:54:24Z</dcterms:modified>
</cp:coreProperties>
</file>