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2"/>
  </p:notesMasterIdLst>
  <p:handoutMasterIdLst>
    <p:handoutMasterId r:id="rId63"/>
  </p:handoutMasterIdLst>
  <p:sldIdLst>
    <p:sldId id="256" r:id="rId2"/>
    <p:sldId id="312" r:id="rId3"/>
    <p:sldId id="326" r:id="rId4"/>
    <p:sldId id="330" r:id="rId5"/>
    <p:sldId id="315" r:id="rId6"/>
    <p:sldId id="328" r:id="rId7"/>
    <p:sldId id="327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17" r:id="rId16"/>
    <p:sldId id="311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4" r:id="rId31"/>
    <p:sldId id="272" r:id="rId32"/>
    <p:sldId id="275" r:id="rId33"/>
    <p:sldId id="276" r:id="rId34"/>
    <p:sldId id="283" r:id="rId35"/>
    <p:sldId id="278" r:id="rId36"/>
    <p:sldId id="284" r:id="rId37"/>
    <p:sldId id="280" r:id="rId38"/>
    <p:sldId id="281" r:id="rId39"/>
    <p:sldId id="282" r:id="rId40"/>
    <p:sldId id="285" r:id="rId41"/>
    <p:sldId id="286" r:id="rId42"/>
    <p:sldId id="288" r:id="rId43"/>
    <p:sldId id="293" r:id="rId44"/>
    <p:sldId id="287" r:id="rId45"/>
    <p:sldId id="289" r:id="rId46"/>
    <p:sldId id="290" r:id="rId47"/>
    <p:sldId id="291" r:id="rId48"/>
    <p:sldId id="292" r:id="rId49"/>
    <p:sldId id="294" r:id="rId50"/>
    <p:sldId id="300" r:id="rId51"/>
    <p:sldId id="301" r:id="rId52"/>
    <p:sldId id="296" r:id="rId53"/>
    <p:sldId id="297" r:id="rId54"/>
    <p:sldId id="298" r:id="rId55"/>
    <p:sldId id="299" r:id="rId56"/>
    <p:sldId id="295" r:id="rId57"/>
    <p:sldId id="308" r:id="rId58"/>
    <p:sldId id="304" r:id="rId59"/>
    <p:sldId id="305" r:id="rId60"/>
    <p:sldId id="307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4" autoAdjust="0"/>
    <p:restoredTop sz="86432" autoAdjust="0"/>
  </p:normalViewPr>
  <p:slideViewPr>
    <p:cSldViewPr>
      <p:cViewPr varScale="1">
        <p:scale>
          <a:sx n="41" d="100"/>
          <a:sy n="41" d="100"/>
        </p:scale>
        <p:origin x="-14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5AC80D6-4B38-40EB-9051-34DB02C8A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C5848EF-FC03-4B00-A900-630B1B24F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3886200" cy="476250"/>
          </a:xfrm>
        </p:spPr>
        <p:txBody>
          <a:bodyPr/>
          <a:lstStyle>
            <a:lvl1pPr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Copyright 2010 Kenneth M. Chipps Ph.D. 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E23E63-2EC5-410F-BE23-47850B42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7B6D-EFB7-46F1-8B0B-5291C5612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8C06E-7EBE-4FF9-8F31-FBFEE2CE2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36794-2C21-4C7A-A65D-692A00616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60389-52A3-4A48-8C5A-28B1B6327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E4D7F-92C4-4E78-BFD3-8A8360E22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E8EFC-181D-4176-846C-2A19D0928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4E3A-6FB6-4D05-B8BD-F4C6AD9A7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C0767-FAAB-44FD-9F05-1CF06AECC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F595D-C0E6-44DD-B02A-73797720E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523B0-BC66-4971-9F1C-0CAC1FABB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A1B4E-4EAE-46FD-9807-66398EA90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D0448-A295-487A-8625-A764E868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CBB81-F69E-42BE-9E1D-BDF465268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BBF8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5225"/>
            <a:ext cx="3657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Copyright 2010 Kenneth M. Chipps Ph.D.  www.chipps.com</a:t>
            </a:r>
            <a:endParaRPr lang="en-US" dirty="0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9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C4B0BF5-FC35-4096-82C8-996DC9DE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 smtClean="0"/>
              <a:t>Point A and Point B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Last Update 2010.01.10</a:t>
            </a:r>
          </a:p>
          <a:p>
            <a:r>
              <a:rPr lang="en-US" sz="2400" dirty="0" smtClean="0"/>
              <a:t>1.0.0</a:t>
            </a:r>
          </a:p>
        </p:txBody>
      </p:sp>
      <p:sp>
        <p:nvSpPr>
          <p:cNvPr id="30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0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3A0159-4A7B-4DC8-8951-13FC8876893C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Extending to the LAN Room</a:t>
            </a: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2000-2007 Kenneth M. Chipps PhD www.chipps.com</a:t>
            </a: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A6F680-5BF1-4EA6-BF3C-2A5810C18EC1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7173" name="Picture 4" descr="C:\Databack\Photographs\PlasticRiserTu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638300"/>
            <a:ext cx="2971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Extended </a:t>
            </a:r>
            <a:r>
              <a:rPr lang="en-US" dirty="0" err="1" smtClean="0"/>
              <a:t>Demarc</a:t>
            </a:r>
            <a:endParaRPr lang="en-US" dirty="0" smtClean="0"/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2000-2007 Kenneth M. Chipps PhD www.chipps.com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C9A0DE-6871-4A65-8D84-7C5A8A139628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8197" name="Picture 4" descr="C:\Databack\Photographs\DemarcInContext3.jpg"/>
          <p:cNvPicPr>
            <a:picLocks noChangeAspect="1" noChangeArrowheads="1"/>
          </p:cNvPicPr>
          <p:nvPr/>
        </p:nvPicPr>
        <p:blipFill>
          <a:blip r:embed="rId2" cstate="print"/>
          <a:srcRect r="33380"/>
          <a:stretch>
            <a:fillRect/>
          </a:stretch>
        </p:blipFill>
        <p:spPr bwMode="auto">
          <a:xfrm>
            <a:off x="23622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Connecting the Equipment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2000-2007 Kenneth M. Chipps PhD www.chipps.com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7B3859-CF15-4DD3-AB5C-DE05380B06E0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9221" name="Picture 4" descr="C:\Databack\Photographs\RouterInContex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3375"/>
            <a:ext cx="67818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Connecting the Equipment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2000-2007 Kenneth M. Chipps PhD www.chipps.com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F7F055-A965-4CC2-9008-016298A21D61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10245" name="Picture 4" descr="C:\Databack\Photographs\RouterInContext2.jpg"/>
          <p:cNvPicPr>
            <a:picLocks noChangeAspect="1" noChangeArrowheads="1"/>
          </p:cNvPicPr>
          <p:nvPr/>
        </p:nvPicPr>
        <p:blipFill>
          <a:blip r:embed="rId2" cstate="print"/>
          <a:srcRect l="6517" r="18533"/>
          <a:stretch>
            <a:fillRect/>
          </a:stretch>
        </p:blipFill>
        <p:spPr bwMode="auto">
          <a:xfrm>
            <a:off x="1981200" y="1600200"/>
            <a:ext cx="50577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Connecting to the LAN</a:t>
            </a: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2000-2007 Kenneth M. Chipps PhD www.chipps.com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11F54C-B279-4EA6-8ABA-D64E10683274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11269" name="Picture 4" descr="C:\Databack\Photographs\SwitchPortRedC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67484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Point A just seen connected to a Point B just</a:t>
            </a:r>
            <a:r>
              <a:rPr lang="en-US" baseline="0" dirty="0" smtClean="0"/>
              <a:t> north of downtown Dallas Texas</a:t>
            </a:r>
          </a:p>
          <a:p>
            <a:r>
              <a:rPr lang="en-US" baseline="0" dirty="0" smtClean="0"/>
              <a:t>The Point B was called a Nodal Site</a:t>
            </a:r>
          </a:p>
          <a:p>
            <a:r>
              <a:rPr lang="en-US" baseline="0" dirty="0" smtClean="0"/>
              <a:t>Its function was to collect the data from around 150 Point As then send this data to another Point B at the headquarters in Austin Texas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8EFC-181D-4176-846C-2A19D0928E5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B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51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E923AE-B360-4B6B-B828-8D45F4D6100B}" type="slidenum">
              <a:rPr lang="en-US"/>
              <a:pPr/>
              <a:t>16</a:t>
            </a:fld>
            <a:endParaRPr lang="en-US"/>
          </a:p>
        </p:txBody>
      </p:sp>
      <p:pic>
        <p:nvPicPr>
          <p:cNvPr id="5126" name="Picture 4" descr="D:\NodeBuilding.jpg"/>
          <p:cNvPicPr>
            <a:picLocks noChangeAspect="1" noChangeArrowheads="1"/>
          </p:cNvPicPr>
          <p:nvPr/>
        </p:nvPicPr>
        <p:blipFill>
          <a:blip r:embed="rId2" cstate="print"/>
          <a:srcRect t="6593" r="19835" b="15935"/>
          <a:stretch>
            <a:fillRect/>
          </a:stretch>
        </p:blipFill>
        <p:spPr bwMode="auto">
          <a:xfrm>
            <a:off x="990600" y="1447800"/>
            <a:ext cx="72390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Large Building </a:t>
            </a:r>
            <a:r>
              <a:rPr lang="en-US" dirty="0" err="1" smtClean="0"/>
              <a:t>Demarc</a:t>
            </a:r>
            <a:endParaRPr 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542617-DD1D-48FC-9010-80FEF76BA7F6}" type="slidenum">
              <a:rPr lang="en-US"/>
              <a:pPr/>
              <a:t>17</a:t>
            </a:fld>
            <a:endParaRPr lang="en-US"/>
          </a:p>
        </p:txBody>
      </p:sp>
      <p:pic>
        <p:nvPicPr>
          <p:cNvPr id="6150" name="Picture 4" descr="D:\CCG\Notes\ClipArt\WAN\NodeBasementBoil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in from Street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717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BCABA9-3F02-4AF1-A33D-7DFA9336300A}" type="slidenum">
              <a:rPr lang="en-US"/>
              <a:pPr/>
              <a:t>18</a:t>
            </a:fld>
            <a:endParaRPr lang="en-US"/>
          </a:p>
        </p:txBody>
      </p:sp>
      <p:pic>
        <p:nvPicPr>
          <p:cNvPr id="7174" name="Picture 4" descr="D:\CCG\Notes\ClipArt\WAN\NodeBasementInFromStre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</a:t>
            </a:r>
            <a:r>
              <a:rPr lang="en-US" dirty="0" err="1" smtClean="0"/>
              <a:t>Demarc</a:t>
            </a:r>
            <a:endParaRPr 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819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81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E2A3E7-4243-4ACD-BAA4-638451245A99}" type="slidenum">
              <a:rPr lang="en-US"/>
              <a:pPr/>
              <a:t>19</a:t>
            </a:fld>
            <a:endParaRPr lang="en-US"/>
          </a:p>
        </p:txBody>
      </p:sp>
      <p:pic>
        <p:nvPicPr>
          <p:cNvPr id="8198" name="Picture 4" descr="D:\CCG\Notes\ClipArt\WAN\NodeBasementPhoneBoardW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This Section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</a:t>
            </a:r>
          </a:p>
          <a:p>
            <a:pPr lvl="1"/>
            <a:r>
              <a:rPr lang="en-US" dirty="0" smtClean="0"/>
              <a:t>What a real life WAN looks like</a:t>
            </a:r>
          </a:p>
        </p:txBody>
      </p:sp>
      <p:sp>
        <p:nvSpPr>
          <p:cNvPr id="410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0FD333-910A-4E6E-B158-A46F95B87B3E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</a:t>
            </a:r>
            <a:r>
              <a:rPr lang="en-US" dirty="0" err="1" smtClean="0"/>
              <a:t>Demarc</a:t>
            </a:r>
            <a:endParaRPr 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92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44147E-8DD3-410B-BA99-65504D8B6857}" type="slidenum">
              <a:rPr lang="en-US"/>
              <a:pPr/>
              <a:t>20</a:t>
            </a:fld>
            <a:endParaRPr lang="en-US"/>
          </a:p>
        </p:txBody>
      </p:sp>
      <p:pic>
        <p:nvPicPr>
          <p:cNvPr id="9222" name="Picture 4" descr="D:\CCG\Notes\ClipArt\WAN\NodeBasementPhoneBoard.jpg"/>
          <p:cNvPicPr>
            <a:picLocks noChangeAspect="1" noChangeArrowheads="1"/>
          </p:cNvPicPr>
          <p:nvPr/>
        </p:nvPicPr>
        <p:blipFill>
          <a:blip r:embed="rId2" cstate="print"/>
          <a:srcRect l="2502" t="1671"/>
          <a:stretch>
            <a:fillRect/>
          </a:stretch>
        </p:blipFill>
        <p:spPr bwMode="auto">
          <a:xfrm>
            <a:off x="3124200" y="1447800"/>
            <a:ext cx="307022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Conduit Out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02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2DFB486-AF30-407D-B550-A467BD4D8BED}" type="slidenum">
              <a:rPr lang="en-US"/>
              <a:pPr/>
              <a:t>21</a:t>
            </a:fld>
            <a:endParaRPr lang="en-US"/>
          </a:p>
        </p:txBody>
      </p:sp>
      <p:pic>
        <p:nvPicPr>
          <p:cNvPr id="10246" name="Picture 4" descr="D:\CCG\Notes\ClipArt\WAN\NodeBasementConduitFromBo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01040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Conduit Out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126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3D5F77-0E97-43EE-9B6F-A99A45721877}" type="slidenum">
              <a:rPr lang="en-US"/>
              <a:pPr/>
              <a:t>22</a:t>
            </a:fld>
            <a:endParaRPr lang="en-US"/>
          </a:p>
        </p:txBody>
      </p:sp>
      <p:pic>
        <p:nvPicPr>
          <p:cNvPr id="11270" name="Picture 4" descr="D:\CCG\Notes\ClipArt\WAN\NodeBasementConduit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22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8C9CD3-EF0B-406E-9202-100B0FE91EE1}" type="slidenum">
              <a:rPr lang="en-US"/>
              <a:pPr/>
              <a:t>23</a:t>
            </a:fld>
            <a:endParaRPr lang="en-US"/>
          </a:p>
        </p:txBody>
      </p:sp>
      <p:pic>
        <p:nvPicPr>
          <p:cNvPr id="12294" name="Picture 4" descr="D:\CCG\Notes\ClipArt\WAN\NodeDo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Conduit into Room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CFAAAC-D1CC-4BFD-A174-292673903008}" type="slidenum">
              <a:rPr lang="en-US"/>
              <a:pPr/>
              <a:t>24</a:t>
            </a:fld>
            <a:endParaRPr lang="en-US"/>
          </a:p>
        </p:txBody>
      </p:sp>
      <p:pic>
        <p:nvPicPr>
          <p:cNvPr id="13318" name="Picture 4" descr="D:\CCG\Notes\ClipArt\WAN\NodeConduitIn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50975"/>
            <a:ext cx="69342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Board in Room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62708C-090E-4D74-8888-2ECB98CC52EE}" type="slidenum">
              <a:rPr lang="en-US"/>
              <a:pPr/>
              <a:t>25</a:t>
            </a:fld>
            <a:endParaRPr lang="en-US"/>
          </a:p>
        </p:txBody>
      </p:sp>
      <p:pic>
        <p:nvPicPr>
          <p:cNvPr id="14342" name="Picture 4" descr="D:\CCG\Notes\ClipArt\WAN\NodePhoneBo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524000"/>
            <a:ext cx="3024188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from Fiber to Copper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000D73-718A-450B-962E-4245664D5027}" type="slidenum">
              <a:rPr lang="en-US"/>
              <a:pPr/>
              <a:t>26</a:t>
            </a:fld>
            <a:endParaRPr lang="en-US"/>
          </a:p>
        </p:txBody>
      </p:sp>
      <p:pic>
        <p:nvPicPr>
          <p:cNvPr id="15366" name="Picture 4" descr="D:\CCG\Notes\ClipArt\WAN\NodeRedWireTermination.jpg"/>
          <p:cNvPicPr>
            <a:picLocks noChangeAspect="1" noChangeArrowheads="1"/>
          </p:cNvPicPr>
          <p:nvPr/>
        </p:nvPicPr>
        <p:blipFill>
          <a:blip r:embed="rId2" cstate="print"/>
          <a:srcRect t="1640" b="3212"/>
          <a:stretch>
            <a:fillRect/>
          </a:stretch>
        </p:blipFill>
        <p:spPr bwMode="auto">
          <a:xfrm>
            <a:off x="2286000" y="1447800"/>
            <a:ext cx="48768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Jack Cabinets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2054EB-92B2-48DD-A309-BFC456F54456}" type="slidenum">
              <a:rPr lang="en-US"/>
              <a:pPr/>
              <a:t>27</a:t>
            </a:fld>
            <a:endParaRPr lang="en-US"/>
          </a:p>
        </p:txBody>
      </p:sp>
      <p:pic>
        <p:nvPicPr>
          <p:cNvPr id="16390" name="Picture 4" descr="D:\CCG\Notes\ClipArt\WAN\SmartJackCabinetCl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52563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 Label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11B21D-4FC3-4DF6-808F-D8A571E84553}" type="slidenum">
              <a:rPr lang="en-US"/>
              <a:pPr/>
              <a:t>28</a:t>
            </a:fld>
            <a:endParaRPr lang="en-US"/>
          </a:p>
        </p:txBody>
      </p:sp>
      <p:pic>
        <p:nvPicPr>
          <p:cNvPr id="17414" name="Picture 4" descr="D:\CCG\Notes\ClipArt\WAN\SmartJackCabinetL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342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Extended </a:t>
            </a:r>
            <a:r>
              <a:rPr lang="en-US" dirty="0" err="1" smtClean="0"/>
              <a:t>Demarc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84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84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43744E-0113-4928-A729-38E55AA73A4F}" type="slidenum">
              <a:rPr lang="en-US"/>
              <a:pPr/>
              <a:t>29</a:t>
            </a:fld>
            <a:endParaRPr lang="en-US"/>
          </a:p>
        </p:txBody>
      </p:sp>
      <p:pic>
        <p:nvPicPr>
          <p:cNvPr id="18438" name="Picture 4" descr="D:\CCG\Notes\ClipArt\WAN\SmartJackConnectorToRTP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9342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WAN</a:t>
            </a:r>
            <a:r>
              <a:rPr lang="en-US" baseline="0" dirty="0" smtClean="0"/>
              <a:t> Look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WAN connection can take many forms</a:t>
            </a:r>
          </a:p>
          <a:p>
            <a:r>
              <a:rPr lang="en-US" dirty="0" smtClean="0"/>
              <a:t>It could</a:t>
            </a:r>
            <a:r>
              <a:rPr lang="en-US" baseline="0" dirty="0" smtClean="0"/>
              <a:t> be as simple as a DSL connection from your house to the Internet or as complex as a fully meshed </a:t>
            </a:r>
            <a:r>
              <a:rPr lang="en-US" baseline="0" dirty="0" err="1" smtClean="0"/>
              <a:t>MPLS</a:t>
            </a:r>
            <a:r>
              <a:rPr lang="en-US" baseline="0" dirty="0" smtClean="0"/>
              <a:t> network connecting an organization’s sites to each other</a:t>
            </a:r>
          </a:p>
          <a:p>
            <a:r>
              <a:rPr lang="en-US" baseline="0" dirty="0" smtClean="0"/>
              <a:t>The example we will see here is one that connected remote offices to the headquarters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8EFC-181D-4176-846C-2A19D0928E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Look at the Room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D24EFD-A9CA-4834-A9B8-1146D4819CB6}" type="slidenum">
              <a:rPr lang="en-US"/>
              <a:pPr/>
              <a:t>30</a:t>
            </a:fld>
            <a:endParaRPr lang="en-US"/>
          </a:p>
        </p:txBody>
      </p:sp>
      <p:pic>
        <p:nvPicPr>
          <p:cNvPr id="19462" name="Picture 5" descr="D:\CCG\Notes\ClipArt\WAN\WANRoomOver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Racks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04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724F30-086F-4887-84FF-B35082ECAE7F}" type="slidenum">
              <a:rPr lang="en-US"/>
              <a:pPr/>
              <a:t>31</a:t>
            </a:fld>
            <a:endParaRPr lang="en-US"/>
          </a:p>
        </p:txBody>
      </p:sp>
      <p:pic>
        <p:nvPicPr>
          <p:cNvPr id="20486" name="Picture 4" descr="D:\CCG\Notes\ClipArt\WAN\NodeRac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RTPC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1A47A15-4AAB-421F-A7C6-55B176C5485F}" type="slidenum">
              <a:rPr lang="en-US"/>
              <a:pPr/>
              <a:t>32</a:t>
            </a:fld>
            <a:endParaRPr lang="en-US"/>
          </a:p>
        </p:txBody>
      </p:sp>
      <p:pic>
        <p:nvPicPr>
          <p:cNvPr id="21510" name="Picture 4" descr="D:\CCG\Notes\ClipArt\WAN\RTPC.jpg"/>
          <p:cNvPicPr>
            <a:picLocks noChangeAspect="1" noChangeArrowheads="1"/>
          </p:cNvPicPr>
          <p:nvPr/>
        </p:nvPicPr>
        <p:blipFill>
          <a:blip r:embed="rId2" cstate="print"/>
          <a:srcRect r="4245"/>
          <a:stretch>
            <a:fillRect/>
          </a:stretch>
        </p:blipFill>
        <p:spPr bwMode="auto">
          <a:xfrm>
            <a:off x="2057400" y="1447800"/>
            <a:ext cx="51054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 the Wall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86A4C0-17D6-461B-AEFB-E3AE33995947}" type="slidenum">
              <a:rPr lang="en-US"/>
              <a:pPr/>
              <a:t>33</a:t>
            </a:fld>
            <a:endParaRPr lang="en-US"/>
          </a:p>
        </p:txBody>
      </p:sp>
      <p:pic>
        <p:nvPicPr>
          <p:cNvPr id="22534" name="Picture 4" descr="D:\CCG\Notes\ClipArt\WAN\SmartJackCabinets.jpg"/>
          <p:cNvPicPr>
            <a:picLocks noChangeAspect="1" noChangeArrowheads="1"/>
          </p:cNvPicPr>
          <p:nvPr/>
        </p:nvPicPr>
        <p:blipFill>
          <a:blip r:embed="rId2" cstate="print"/>
          <a:srcRect b="3314"/>
          <a:stretch>
            <a:fillRect/>
          </a:stretch>
        </p:blipFill>
        <p:spPr bwMode="auto">
          <a:xfrm>
            <a:off x="2667000" y="1447800"/>
            <a:ext cx="38465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the Floor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C22772-81C8-4321-9D77-257674FC4BFF}" type="slidenum">
              <a:rPr lang="en-US"/>
              <a:pPr/>
              <a:t>34</a:t>
            </a:fld>
            <a:endParaRPr lang="en-US"/>
          </a:p>
        </p:txBody>
      </p:sp>
      <p:pic>
        <p:nvPicPr>
          <p:cNvPr id="23558" name="Picture 4" descr="D:\CCG\Notes\ClipArt\WAN\UnderFlo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0104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 the Hole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8D3949-E802-4257-AFCE-A50CFD212080}" type="slidenum">
              <a:rPr lang="en-US"/>
              <a:pPr/>
              <a:t>35</a:t>
            </a:fld>
            <a:endParaRPr lang="en-US"/>
          </a:p>
        </p:txBody>
      </p:sp>
      <p:pic>
        <p:nvPicPr>
          <p:cNvPr id="24582" name="Picture 4" descr="D:\CCG\Notes\ClipArt\WAN\UnderFloor1.jpg"/>
          <p:cNvPicPr>
            <a:picLocks noChangeAspect="1" noChangeArrowheads="1"/>
          </p:cNvPicPr>
          <p:nvPr/>
        </p:nvPicPr>
        <p:blipFill>
          <a:blip r:embed="rId2" cstate="print"/>
          <a:srcRect t="1498" r="2351"/>
          <a:stretch>
            <a:fillRect/>
          </a:stretch>
        </p:blipFill>
        <p:spPr bwMode="auto">
          <a:xfrm>
            <a:off x="3048000" y="1447800"/>
            <a:ext cx="3117850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 the Hole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D434B0-548D-48DB-A7DA-414E62A7715D}" type="slidenum">
              <a:rPr lang="en-US"/>
              <a:pPr/>
              <a:t>36</a:t>
            </a:fld>
            <a:endParaRPr lang="en-US"/>
          </a:p>
        </p:txBody>
      </p:sp>
      <p:pic>
        <p:nvPicPr>
          <p:cNvPr id="25606" name="Picture 4" descr="D:\CCG\Notes\ClipArt\WAN\NodeHoleforWires.jpg"/>
          <p:cNvPicPr>
            <a:picLocks noChangeAspect="1" noChangeArrowheads="1"/>
          </p:cNvPicPr>
          <p:nvPr/>
        </p:nvPicPr>
        <p:blipFill>
          <a:blip r:embed="rId2" cstate="print"/>
          <a:srcRect l="3334" t="5280" r="1666" b="2795"/>
          <a:stretch>
            <a:fillRect/>
          </a:stretch>
        </p:blipFill>
        <p:spPr bwMode="auto">
          <a:xfrm>
            <a:off x="990600" y="1447800"/>
            <a:ext cx="7162800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Into the Back of the CSU/</a:t>
            </a:r>
            <a:r>
              <a:rPr lang="en-US" dirty="0" err="1" smtClean="0"/>
              <a:t>DSU</a:t>
            </a:r>
            <a:endParaRPr lang="en-US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48A6AB-B05B-427D-98B2-4C022C69183F}" type="slidenum">
              <a:rPr lang="en-US"/>
              <a:pPr/>
              <a:t>37</a:t>
            </a:fld>
            <a:endParaRPr lang="en-US"/>
          </a:p>
        </p:txBody>
      </p:sp>
      <p:pic>
        <p:nvPicPr>
          <p:cNvPr id="26630" name="Picture 4" descr="D:\CCG\Notes\ClipArt\WAN\CSUDSURackBackInRack.jpg"/>
          <p:cNvPicPr>
            <a:picLocks noChangeAspect="1" noChangeArrowheads="1"/>
          </p:cNvPicPr>
          <p:nvPr/>
        </p:nvPicPr>
        <p:blipFill>
          <a:blip r:embed="rId2" cstate="print"/>
          <a:srcRect l="3374" t="1901" r="5829" b="1866"/>
          <a:stretch>
            <a:fillRect/>
          </a:stretch>
        </p:blipFill>
        <p:spPr bwMode="auto">
          <a:xfrm>
            <a:off x="3124200" y="1447800"/>
            <a:ext cx="29654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to the Router Port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473B70-FC54-4725-B980-761F014A047C}" type="slidenum">
              <a:rPr lang="en-US"/>
              <a:pPr/>
              <a:t>38</a:t>
            </a:fld>
            <a:endParaRPr lang="en-US"/>
          </a:p>
        </p:txBody>
      </p:sp>
      <p:pic>
        <p:nvPicPr>
          <p:cNvPr id="27654" name="Picture 4" descr="D:\CCG\Notes\ClipArt\WAN\NodeRouter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01763"/>
            <a:ext cx="70104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Order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277821-9DBE-489D-8436-EFD098FE866E}" type="slidenum">
              <a:rPr lang="en-US"/>
              <a:pPr/>
              <a:t>39</a:t>
            </a:fld>
            <a:endParaRPr lang="en-US"/>
          </a:p>
        </p:txBody>
      </p:sp>
      <p:pic>
        <p:nvPicPr>
          <p:cNvPr id="28678" name="Picture 4" descr="D:\CCG\Notes\ClipArt\WAN\WorkOrder.jpg"/>
          <p:cNvPicPr>
            <a:picLocks noChangeAspect="1" noChangeArrowheads="1"/>
          </p:cNvPicPr>
          <p:nvPr/>
        </p:nvPicPr>
        <p:blipFill>
          <a:blip r:embed="rId2" cstate="print"/>
          <a:srcRect l="2072" t="11560" r="2400"/>
          <a:stretch>
            <a:fillRect/>
          </a:stretch>
        </p:blipFill>
        <p:spPr bwMode="auto">
          <a:xfrm>
            <a:off x="2895600" y="1524000"/>
            <a:ext cx="3344863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WAN Look Like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Regardless of the purpose of the network or the size of the network a WAN just like any other network is basically just a process of connecting Point A to Point B</a:t>
            </a:r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/>
              <a:t>Copyright 2009 Kenneth M. Chipps Ph.D. www.chipps.com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ECFA97-CA2E-4C25-A967-F15A4C29ED2D}" type="slidenum">
              <a:rPr lang="en-US" smtClean="0"/>
              <a:pPr/>
              <a:t>4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Order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F8C62A-A551-42B9-8BAC-9BFF47B74D9A}" type="slidenum">
              <a:rPr lang="en-US"/>
              <a:pPr/>
              <a:t>40</a:t>
            </a:fld>
            <a:endParaRPr lang="en-US"/>
          </a:p>
        </p:txBody>
      </p:sp>
      <p:pic>
        <p:nvPicPr>
          <p:cNvPr id="29702" name="Picture 4" descr="D:\CCG\Notes\ClipArt\WAN\WorkOrderCl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on the Router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FB803B-20F1-4417-B61A-720ECBF4A508}" type="slidenum">
              <a:rPr lang="en-US"/>
              <a:pPr/>
              <a:t>41</a:t>
            </a:fld>
            <a:endParaRPr lang="en-US"/>
          </a:p>
        </p:txBody>
      </p:sp>
      <p:pic>
        <p:nvPicPr>
          <p:cNvPr id="30726" name="Picture 4" descr="D:\CCG\Notes\ClipArt\WAN\DAL7K3L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44C0B9-5776-41C4-9E19-C5AFBCFD24C6}" type="slidenum">
              <a:rPr lang="en-US"/>
              <a:pPr/>
              <a:t>42</a:t>
            </a:fld>
            <a:endParaRPr lang="en-US"/>
          </a:p>
        </p:txBody>
      </p:sp>
      <p:pic>
        <p:nvPicPr>
          <p:cNvPr id="31750" name="Picture 4" descr="D:\CCG\Notes\ClipArt\WAN\WallPh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524000"/>
            <a:ext cx="3024188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Thermostat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5D3832-A3A9-42CA-933B-399FACAEA491}" type="slidenum">
              <a:rPr lang="en-US"/>
              <a:pPr/>
              <a:t>43</a:t>
            </a:fld>
            <a:endParaRPr lang="en-US"/>
          </a:p>
        </p:txBody>
      </p:sp>
      <p:pic>
        <p:nvPicPr>
          <p:cNvPr id="32774" name="Picture 4" descr="D:\CCG\Notes\ClipArt\WAN\ThermostatEmergencyLigh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379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37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1D5942-6EE9-4713-8E8F-0E5C05C4BA1B}" type="slidenum">
              <a:rPr lang="en-US"/>
              <a:pPr/>
              <a:t>44</a:t>
            </a:fld>
            <a:endParaRPr lang="en-US"/>
          </a:p>
        </p:txBody>
      </p:sp>
      <p:pic>
        <p:nvPicPr>
          <p:cNvPr id="33798" name="Picture 4" descr="D:\CCG\Notes\ClipArt\WAN\OverTemperatureSen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50975"/>
            <a:ext cx="69342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757DCD-9B3C-4930-AC39-A2FE1B21920F}" type="slidenum">
              <a:rPr lang="en-US"/>
              <a:pPr/>
              <a:t>45</a:t>
            </a:fld>
            <a:endParaRPr lang="en-US"/>
          </a:p>
        </p:txBody>
      </p:sp>
      <p:pic>
        <p:nvPicPr>
          <p:cNvPr id="34822" name="Picture 4" descr="D:\CCG\Notes\ClipArt\WAN\WANUPSFront.jpg"/>
          <p:cNvPicPr>
            <a:picLocks noChangeAspect="1" noChangeArrowheads="1"/>
          </p:cNvPicPr>
          <p:nvPr/>
        </p:nvPicPr>
        <p:blipFill>
          <a:blip r:embed="rId2" cstate="print"/>
          <a:srcRect l="2382" t="1532" r="2400" b="1532"/>
          <a:stretch>
            <a:fillRect/>
          </a:stretch>
        </p:blipFill>
        <p:spPr bwMode="auto">
          <a:xfrm>
            <a:off x="3124200" y="1447800"/>
            <a:ext cx="30464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75289D-2D85-47E2-9428-BC7FC4544E11}" type="slidenum">
              <a:rPr lang="en-US"/>
              <a:pPr/>
              <a:t>46</a:t>
            </a:fld>
            <a:endParaRPr lang="en-US"/>
          </a:p>
        </p:txBody>
      </p:sp>
      <p:pic>
        <p:nvPicPr>
          <p:cNvPr id="35846" name="Picture 4" descr="D:\CCG\Notes\ClipArt\WAN\WANUPSBack.jpg"/>
          <p:cNvPicPr>
            <a:picLocks noChangeAspect="1" noChangeArrowheads="1"/>
          </p:cNvPicPr>
          <p:nvPr/>
        </p:nvPicPr>
        <p:blipFill>
          <a:blip r:embed="rId2" cstate="print"/>
          <a:srcRect l="2382" t="1532" r="2400" b="1532"/>
          <a:stretch>
            <a:fillRect/>
          </a:stretch>
        </p:blipFill>
        <p:spPr bwMode="auto">
          <a:xfrm>
            <a:off x="3124200" y="1447800"/>
            <a:ext cx="30464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 for Trash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02C443-EB5E-49B0-9B97-7A5CE4FA4588}" type="slidenum">
              <a:rPr lang="en-US"/>
              <a:pPr/>
              <a:t>47</a:t>
            </a:fld>
            <a:endParaRPr lang="en-US"/>
          </a:p>
        </p:txBody>
      </p:sp>
      <p:pic>
        <p:nvPicPr>
          <p:cNvPr id="36870" name="Picture 4" descr="D:\CCG\Notes\ClipArt\WAN\TrashH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from T1 to DS3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789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D868D8-5C90-4613-AA2B-DAC7015B14FC}" type="slidenum">
              <a:rPr lang="en-US"/>
              <a:pPr/>
              <a:t>48</a:t>
            </a:fld>
            <a:endParaRPr lang="en-US"/>
          </a:p>
        </p:txBody>
      </p:sp>
      <p:pic>
        <p:nvPicPr>
          <p:cNvPr id="37894" name="Picture 4" descr="D:\CCG\Notes\ClipArt\WAN\TelcoFiberBreakout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342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from T1 to DS3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DF19AF-FDAE-45CA-BC86-EC20EDF9B90C}" type="slidenum">
              <a:rPr lang="en-US"/>
              <a:pPr/>
              <a:t>49</a:t>
            </a:fld>
            <a:endParaRPr lang="en-US"/>
          </a:p>
        </p:txBody>
      </p:sp>
      <p:pic>
        <p:nvPicPr>
          <p:cNvPr id="38918" name="Picture 4" descr="D:\CCG\Notes\ClipArt\WAN\TelcoFiberBreakoutBoxFloor.jpg"/>
          <p:cNvPicPr>
            <a:picLocks noChangeAspect="1" noChangeArrowheads="1"/>
          </p:cNvPicPr>
          <p:nvPr/>
        </p:nvPicPr>
        <p:blipFill>
          <a:blip r:embed="rId2" cstate="print"/>
          <a:srcRect t="1352" r="3847"/>
          <a:stretch>
            <a:fillRect/>
          </a:stretch>
        </p:blipFill>
        <p:spPr bwMode="auto">
          <a:xfrm>
            <a:off x="3048000" y="1447800"/>
            <a:ext cx="30162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this example</a:t>
            </a:r>
            <a:r>
              <a:rPr lang="en-US" baseline="0" dirty="0" smtClean="0"/>
              <a:t> Point A is a typical remote site in a very large WAN that covered the State of Texas</a:t>
            </a:r>
          </a:p>
          <a:p>
            <a:r>
              <a:rPr lang="en-US" baseline="0" dirty="0" smtClean="0"/>
              <a:t>Each of the over 550 sites looked much like this one</a:t>
            </a:r>
          </a:p>
          <a:p>
            <a:r>
              <a:rPr lang="en-US" baseline="0" dirty="0" smtClean="0"/>
              <a:t>This particular location was the office on Jacksboro Highway in Fort Worth Texas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8EFC-181D-4176-846C-2A19D0928E5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Telco Cabinet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399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399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7171D1-A318-46E7-B97F-A4C786C603A8}" type="slidenum">
              <a:rPr lang="en-US"/>
              <a:pPr/>
              <a:t>50</a:t>
            </a:fld>
            <a:endParaRPr lang="en-US"/>
          </a:p>
        </p:txBody>
      </p:sp>
      <p:pic>
        <p:nvPicPr>
          <p:cNvPr id="39942" name="Picture 4" descr="D:\CCG\Notes\ClipArt\WAN\TelcoCabinetF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986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Telco Cabinet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096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9D852D-E45E-4DAA-8268-F94934F64D46}" type="slidenum">
              <a:rPr lang="en-US"/>
              <a:pPr/>
              <a:t>51</a:t>
            </a:fld>
            <a:endParaRPr lang="en-US"/>
          </a:p>
        </p:txBody>
      </p:sp>
      <p:pic>
        <p:nvPicPr>
          <p:cNvPr id="40966" name="Picture 4" descr="D:\CCG\Notes\ClipArt\WAN\TelcoCabinetCl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447800"/>
            <a:ext cx="3098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from T1 to DS3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33382F-33B4-4CCA-A664-09A091D2D682}" type="slidenum">
              <a:rPr lang="en-US"/>
              <a:pPr/>
              <a:t>52</a:t>
            </a:fld>
            <a:endParaRPr lang="en-US"/>
          </a:p>
        </p:txBody>
      </p:sp>
      <p:pic>
        <p:nvPicPr>
          <p:cNvPr id="41990" name="Picture 4" descr="D:\CCG\Notes\ClipArt\WAN\TelcoFiberCabi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447800"/>
            <a:ext cx="3098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from T1 to DS3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301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30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3B6425-CD06-41E7-8702-90D1C72C8130}" type="slidenum">
              <a:rPr lang="en-US"/>
              <a:pPr/>
              <a:t>53</a:t>
            </a:fld>
            <a:endParaRPr lang="en-US"/>
          </a:p>
        </p:txBody>
      </p:sp>
      <p:pic>
        <p:nvPicPr>
          <p:cNvPr id="43014" name="Picture 4" descr="D:\CCG\Notes\ClipArt\WAN\TelcoFiberCabinetFiberBreak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69342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from T1 to DS3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40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71F1DB-9E50-430D-9F6A-08DE15F70CA4}" type="slidenum">
              <a:rPr lang="en-US"/>
              <a:pPr/>
              <a:t>54</a:t>
            </a:fld>
            <a:endParaRPr lang="en-US"/>
          </a:p>
        </p:txBody>
      </p:sp>
      <p:pic>
        <p:nvPicPr>
          <p:cNvPr id="44038" name="Picture 4" descr="D:\CCG\Notes\ClipArt\WAN\TelcoFiberCabinetFiberBreakoutO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0104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Demarc</a:t>
            </a:r>
            <a:endParaRPr lang="en-US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2FD7CB-F379-41D0-BDED-06DB72AA56E7}" type="slidenum">
              <a:rPr lang="en-US"/>
              <a:pPr/>
              <a:t>55</a:t>
            </a:fld>
            <a:endParaRPr lang="en-US"/>
          </a:p>
        </p:txBody>
      </p:sp>
      <p:pic>
        <p:nvPicPr>
          <p:cNvPr id="45062" name="Picture 4" descr="D:\CCG\Notes\ClipArt\WAN\CoaxDemarc2.jpg"/>
          <p:cNvPicPr>
            <a:picLocks noChangeAspect="1" noChangeArrowheads="1"/>
          </p:cNvPicPr>
          <p:nvPr/>
        </p:nvPicPr>
        <p:blipFill>
          <a:blip r:embed="rId2" cstate="print"/>
          <a:srcRect t="2426" b="2876"/>
          <a:stretch>
            <a:fillRect/>
          </a:stretch>
        </p:blipFill>
        <p:spPr bwMode="auto">
          <a:xfrm>
            <a:off x="914400" y="1524000"/>
            <a:ext cx="72390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Router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60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0B592C-C48D-4F4A-9E31-E11167D2BD33}" type="slidenum">
              <a:rPr lang="en-US"/>
              <a:pPr/>
              <a:t>56</a:t>
            </a:fld>
            <a:endParaRPr lang="en-US"/>
          </a:p>
        </p:txBody>
      </p:sp>
      <p:pic>
        <p:nvPicPr>
          <p:cNvPr id="46086" name="Picture 4" descr="D:\CCG\Notes\ClipArt\WAN\Cisco7200VX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70104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Router</a:t>
            </a:r>
          </a:p>
        </p:txBody>
      </p:sp>
      <p:sp>
        <p:nvSpPr>
          <p:cNvPr id="4710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D7C3E2-14EB-4711-AB03-B5408C38258F}" type="slidenum">
              <a:rPr lang="en-US"/>
              <a:pPr/>
              <a:t>57</a:t>
            </a:fld>
            <a:endParaRPr lang="en-US"/>
          </a:p>
        </p:txBody>
      </p:sp>
      <p:pic>
        <p:nvPicPr>
          <p:cNvPr id="47110" name="Picture 1028" descr="C:\A\Cisco7200VXRPorts.jpg"/>
          <p:cNvPicPr>
            <a:picLocks noChangeAspect="1" noChangeArrowheads="1"/>
          </p:cNvPicPr>
          <p:nvPr/>
        </p:nvPicPr>
        <p:blipFill>
          <a:blip r:embed="rId2" cstate="print"/>
          <a:srcRect t="24457"/>
          <a:stretch>
            <a:fillRect/>
          </a:stretch>
        </p:blipFill>
        <p:spPr bwMode="auto">
          <a:xfrm>
            <a:off x="609600" y="1524000"/>
            <a:ext cx="76962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of This Goes Away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813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81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29E5F8-D9ED-458D-9390-812F524E7818}" type="slidenum">
              <a:rPr lang="en-US"/>
              <a:pPr/>
              <a:t>58</a:t>
            </a:fld>
            <a:endParaRPr lang="en-US"/>
          </a:p>
        </p:txBody>
      </p:sp>
      <p:pic>
        <p:nvPicPr>
          <p:cNvPr id="48134" name="Picture 4" descr="D:\CCG\Notes\ClipArt\WAN\NodeRac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of This Goes Away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4915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491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5BDD21-8D3F-4594-A31E-6B1816A32DD6}" type="slidenum">
              <a:rPr lang="en-US"/>
              <a:pPr/>
              <a:t>59</a:t>
            </a:fld>
            <a:endParaRPr lang="en-US"/>
          </a:p>
        </p:txBody>
      </p:sp>
      <p:pic>
        <p:nvPicPr>
          <p:cNvPr id="49158" name="Picture 4" descr="D:\CCG\Notes\ClipArt\WAN\NodeRou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447800"/>
            <a:ext cx="3125788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8EFC-181D-4176-846C-2A19D0928E5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6470" t="42708" r="8824" b="19792"/>
          <a:stretch>
            <a:fillRect/>
          </a:stretch>
        </p:blipFill>
        <p:spPr bwMode="auto">
          <a:xfrm>
            <a:off x="457200" y="1676400"/>
            <a:ext cx="8204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of This Goes Away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sp>
        <p:nvSpPr>
          <p:cNvPr id="5018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01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20D823-8B1E-4B3F-8016-959D4428074B}" type="slidenum">
              <a:rPr lang="en-US"/>
              <a:pPr/>
              <a:t>60</a:t>
            </a:fld>
            <a:endParaRPr lang="en-US"/>
          </a:p>
        </p:txBody>
      </p:sp>
      <p:pic>
        <p:nvPicPr>
          <p:cNvPr id="50182" name="Picture 4" descr="D:\CCG\Notes\ClipArt\WAN\RouterBac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2010 Kenneth M. Chipps Ph.D.  www.chipps.com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8EFC-181D-4176-846C-2A19D0928E5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394" t="42708" r="15883" b="19477"/>
          <a:stretch>
            <a:fillRect/>
          </a:stretch>
        </p:blipFill>
        <p:spPr bwMode="auto">
          <a:xfrm>
            <a:off x="495981" y="1600199"/>
            <a:ext cx="8190819" cy="409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Bringing Fiber Into the Building</a:t>
            </a: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2000-2007 Kenneth M. Chipps PhD www.chipps.com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55DB47-DD86-48C4-A3FE-BE74883D31E6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5125" name="Picture 4" descr="D:\Photographs\FiberInThroughFoundationFromTel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49400"/>
            <a:ext cx="6938963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Changing the Fiber to Copper</a:t>
            </a: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2000-2007 Kenneth M. Chipps PhD www.chipps.com</a:t>
            </a: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340B0C-F2D1-49CC-AFE3-3849736E1C96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6149" name="Picture 4" descr="C:\Databack\Photographs\DemarcInContex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0" y="1600200"/>
            <a:ext cx="3022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NA">
  <a:themeElements>
    <a:clrScheme name="CiscoAcadem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scoAcadem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iscoAcadem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CCNA</Template>
  <TotalTime>839</TotalTime>
  <Words>982</Words>
  <Application>Microsoft Office PowerPoint</Application>
  <PresentationFormat>On-screen Show (4:3)</PresentationFormat>
  <Paragraphs>194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CCNA</vt:lpstr>
      <vt:lpstr>Point A and Point B</vt:lpstr>
      <vt:lpstr>Objectives of This Section</vt:lpstr>
      <vt:lpstr>What Does a WAN Look Like</vt:lpstr>
      <vt:lpstr>What Does a WAN Look Like</vt:lpstr>
      <vt:lpstr>Point A</vt:lpstr>
      <vt:lpstr>Point A</vt:lpstr>
      <vt:lpstr>Point A</vt:lpstr>
      <vt:lpstr>Bringing Fiber Into the Building</vt:lpstr>
      <vt:lpstr>Changing the Fiber to Copper</vt:lpstr>
      <vt:lpstr>Extending to the LAN Room</vt:lpstr>
      <vt:lpstr>The Extended Demarc</vt:lpstr>
      <vt:lpstr>Connecting the Equipment</vt:lpstr>
      <vt:lpstr>Connecting the Equipment</vt:lpstr>
      <vt:lpstr>Connecting to the LAN</vt:lpstr>
      <vt:lpstr>Point B</vt:lpstr>
      <vt:lpstr>Point B</vt:lpstr>
      <vt:lpstr>Typical Large Building Demarc</vt:lpstr>
      <vt:lpstr>Cable in from Street</vt:lpstr>
      <vt:lpstr>The Real Demarc</vt:lpstr>
      <vt:lpstr>The Real Demarc</vt:lpstr>
      <vt:lpstr>Conduit Out</vt:lpstr>
      <vt:lpstr>Conduit Out</vt:lpstr>
      <vt:lpstr>Door</vt:lpstr>
      <vt:lpstr>Conduit into Room</vt:lpstr>
      <vt:lpstr>Phone Board in Room</vt:lpstr>
      <vt:lpstr>Change from Fiber to Copper</vt:lpstr>
      <vt:lpstr>Smart Jack Cabinets</vt:lpstr>
      <vt:lpstr>Circuit Label</vt:lpstr>
      <vt:lpstr>The Extended Demarc</vt:lpstr>
      <vt:lpstr>Overall Look at the Room</vt:lpstr>
      <vt:lpstr>Equipment Racks</vt:lpstr>
      <vt:lpstr>RTPC</vt:lpstr>
      <vt:lpstr>Down the Wall</vt:lpstr>
      <vt:lpstr>Under the Floor</vt:lpstr>
      <vt:lpstr>Through the Hole</vt:lpstr>
      <vt:lpstr>Through the Hole</vt:lpstr>
      <vt:lpstr>Into the Back of the CSU/DSU</vt:lpstr>
      <vt:lpstr>Over to the Router Port</vt:lpstr>
      <vt:lpstr>Work Order</vt:lpstr>
      <vt:lpstr>Work Order</vt:lpstr>
      <vt:lpstr>Label on the Router</vt:lpstr>
      <vt:lpstr>Phone</vt:lpstr>
      <vt:lpstr>Thermostat</vt:lpstr>
      <vt:lpstr>Sensor</vt:lpstr>
      <vt:lpstr>UPS</vt:lpstr>
      <vt:lpstr>UPS</vt:lpstr>
      <vt:lpstr>Hole for Trash</vt:lpstr>
      <vt:lpstr>Change from T1 to DS3</vt:lpstr>
      <vt:lpstr>Change from T1 to DS3</vt:lpstr>
      <vt:lpstr>New Telco Cabinet</vt:lpstr>
      <vt:lpstr>New Telco Cabinet</vt:lpstr>
      <vt:lpstr>Change from T1 to DS3</vt:lpstr>
      <vt:lpstr>Change from T1 to DS3</vt:lpstr>
      <vt:lpstr>Change from T1 to DS3</vt:lpstr>
      <vt:lpstr>New Demarc</vt:lpstr>
      <vt:lpstr>New Router</vt:lpstr>
      <vt:lpstr>New Router</vt:lpstr>
      <vt:lpstr>All of This Goes Away</vt:lpstr>
      <vt:lpstr>All of This Goes Away</vt:lpstr>
      <vt:lpstr>All of This Goes Away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A to Point B</dc:title>
  <dc:creator>Kenneth M. Chipps Ph.D.</dc:creator>
  <cp:lastModifiedBy>Kenneth M. Chipps Ph.D.</cp:lastModifiedBy>
  <cp:revision>106</cp:revision>
  <dcterms:created xsi:type="dcterms:W3CDTF">2000-09-27T16:26:34Z</dcterms:created>
  <dcterms:modified xsi:type="dcterms:W3CDTF">2010-01-13T20:27:30Z</dcterms:modified>
</cp:coreProperties>
</file>