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9" r:id="rId4"/>
    <p:sldId id="274" r:id="rId5"/>
    <p:sldId id="275" r:id="rId6"/>
    <p:sldId id="283" r:id="rId7"/>
    <p:sldId id="259" r:id="rId8"/>
    <p:sldId id="282" r:id="rId9"/>
    <p:sldId id="281" r:id="rId10"/>
    <p:sldId id="284" r:id="rId11"/>
    <p:sldId id="285" r:id="rId12"/>
    <p:sldId id="286" r:id="rId13"/>
    <p:sldId id="287" r:id="rId14"/>
    <p:sldId id="288" r:id="rId15"/>
    <p:sldId id="266" r:id="rId16"/>
    <p:sldId id="264" r:id="rId17"/>
    <p:sldId id="276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4" autoAdjust="0"/>
    <p:restoredTop sz="86432" autoAdjust="0"/>
  </p:normalViewPr>
  <p:slideViewPr>
    <p:cSldViewPr>
      <p:cViewPr varScale="1">
        <p:scale>
          <a:sx n="57" d="100"/>
          <a:sy n="57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8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21D6F6C-AE19-4411-88F8-D817BAAAA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7598E03-81E0-4625-BB14-D94A81C69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5A383F0-F879-4F01-83A4-1D817D56D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531A5-B2D1-4A5A-904D-0B09AA780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93F34-A8B3-40DE-9526-977D06976C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EDA01-9BF0-42DD-A01B-FFE075FAF7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FF922-1347-426D-8483-4FD0A3977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57A71-49A9-4CAB-9EC1-EF2BB963C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2003-2010 Kenneth M. Chipps Ph.D.www.chipps.com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1B775-717F-4B1A-B049-D1D2F84CA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9D9D7-29AB-4EF2-B7A1-1ED23532F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039D1-6687-4FE8-B129-414A0373F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34047-7048-478C-AF1B-F5A71F4D6E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F5A95-C513-4B35-A3A3-1EEC707CD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C9EC8-EC25-4C5E-B958-CFE4CF4A2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0AC6A-E1C3-4580-9BFC-D859B3FB7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85504-3B57-4F35-822D-CEEF2F1F7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2FE7BB9-DA2C-4C28-BBAB-212518959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Packet Over SONET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2010.01.17</a:t>
            </a:r>
            <a:endParaRPr lang="en-US" sz="2400" dirty="0" smtClean="0"/>
          </a:p>
          <a:p>
            <a:r>
              <a:rPr lang="en-US" sz="2400" dirty="0" smtClean="0"/>
              <a:t>1.2.0</a:t>
            </a:r>
            <a:endParaRPr lang="en-US" sz="2400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45225"/>
            <a:ext cx="4876800" cy="476250"/>
          </a:xfrm>
          <a:noFill/>
        </p:spPr>
        <p:txBody>
          <a:bodyPr/>
          <a:lstStyle/>
          <a:p>
            <a:r>
              <a:rPr lang="en-US" dirty="0" smtClean="0"/>
              <a:t>Copyright 2003-2010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0E18D3-69E0-45B7-B4E0-5D2ED3283BF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RFC</a:t>
            </a:r>
            <a:r>
              <a:rPr lang="en-US" dirty="0" smtClean="0"/>
              <a:t> 1662 PPP Frame Format</a:t>
            </a:r>
          </a:p>
        </p:txBody>
      </p:sp>
      <p:graphicFrame>
        <p:nvGraphicFramePr>
          <p:cNvPr id="215043" name="Group 3"/>
          <p:cNvGraphicFramePr>
            <a:graphicFrameLocks noGrp="1"/>
          </p:cNvGraphicFramePr>
          <p:nvPr>
            <p:ph type="tbl" idx="1"/>
          </p:nvPr>
        </p:nvGraphicFramePr>
        <p:xfrm>
          <a:off x="2895600" y="1447800"/>
          <a:ext cx="3505200" cy="4648203"/>
        </p:xfrm>
        <a:graphic>
          <a:graphicData uri="http://schemas.openxmlformats.org/drawingml/2006/table">
            <a:tbl>
              <a:tblPr/>
              <a:tblGrid>
                <a:gridCol w="3505200"/>
              </a:tblGrid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Address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Control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Protocol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Data and Padding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0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123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2947A5-BEB5-4BC2-91C1-32C17848D8C4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RFC</a:t>
            </a:r>
            <a:r>
              <a:rPr lang="en-US" dirty="0" smtClean="0"/>
              <a:t> 1662 PPP Frame Format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These fields do the following</a:t>
            </a:r>
          </a:p>
          <a:p>
            <a:pPr lvl="1"/>
            <a:r>
              <a:rPr lang="en-US" smtClean="0"/>
              <a:t>Flag</a:t>
            </a:r>
          </a:p>
          <a:p>
            <a:pPr lvl="2"/>
            <a:r>
              <a:rPr lang="en-US" smtClean="0"/>
              <a:t>1 byte</a:t>
            </a:r>
          </a:p>
          <a:p>
            <a:pPr lvl="2"/>
            <a:r>
              <a:rPr lang="en-US" smtClean="0"/>
              <a:t>This field marks the start of the frame</a:t>
            </a:r>
          </a:p>
          <a:p>
            <a:pPr lvl="2"/>
            <a:r>
              <a:rPr lang="en-US" smtClean="0"/>
              <a:t>The value is always 0111110</a:t>
            </a:r>
          </a:p>
          <a:p>
            <a:pPr lvl="1"/>
            <a:r>
              <a:rPr lang="en-US" smtClean="0"/>
              <a:t>Address</a:t>
            </a:r>
          </a:p>
          <a:p>
            <a:pPr lvl="2"/>
            <a:r>
              <a:rPr lang="en-US" smtClean="0"/>
              <a:t>1 byte</a:t>
            </a:r>
          </a:p>
          <a:p>
            <a:pPr lvl="2"/>
            <a:r>
              <a:rPr lang="en-US" smtClean="0"/>
              <a:t>No purpose as PPP does not support addressing</a:t>
            </a:r>
          </a:p>
          <a:p>
            <a:pPr lvl="2"/>
            <a:r>
              <a:rPr lang="en-US" smtClean="0"/>
              <a:t>The address is always 11111111, which is the HDLC broadcast address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D2F0E7-822C-40B4-A0CC-17C361697B4F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RFC</a:t>
            </a:r>
            <a:r>
              <a:rPr lang="en-US" dirty="0" smtClean="0"/>
              <a:t> 1662 PPP Frame Format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Control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1 byte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This is used to indicate that transmission of the data will not be sequenced and is to be sent over a connectionless link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The value is always 00000011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Protocol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2 bytes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This field is used to direct whatever is in the data field to its proper location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Data Field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Variable size, but 1500 bytes is the default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Larger sizes can be used, if both sides agree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This field contains the important stuff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E5420E-C518-4A97-80CF-E8D688A91155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RFC</a:t>
            </a:r>
            <a:r>
              <a:rPr lang="en-US" dirty="0" smtClean="0"/>
              <a:t> 1662 PPP Frame Format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mtClean="0"/>
              <a:t>FCS</a:t>
            </a:r>
          </a:p>
          <a:p>
            <a:pPr lvl="2"/>
            <a:r>
              <a:rPr lang="en-US" smtClean="0"/>
              <a:t>2 bytes, but can be 4 bytes</a:t>
            </a:r>
          </a:p>
          <a:p>
            <a:pPr lvl="2"/>
            <a:r>
              <a:rPr lang="en-US" smtClean="0"/>
              <a:t>The FCS – Frame Check Sequence is the CRC used to ensure everything arrived intact</a:t>
            </a:r>
          </a:p>
          <a:p>
            <a:pPr lvl="1"/>
            <a:r>
              <a:rPr lang="en-US" smtClean="0"/>
              <a:t>Flag</a:t>
            </a:r>
          </a:p>
          <a:p>
            <a:pPr lvl="2"/>
            <a:r>
              <a:rPr lang="en-US" smtClean="0"/>
              <a:t>1 byte</a:t>
            </a:r>
          </a:p>
          <a:p>
            <a:pPr lvl="2"/>
            <a:r>
              <a:rPr lang="en-US" smtClean="0"/>
              <a:t>This field marks the end of the frame</a:t>
            </a:r>
          </a:p>
          <a:p>
            <a:pPr lvl="2"/>
            <a:r>
              <a:rPr lang="en-US" smtClean="0"/>
              <a:t>The value is always 0111110</a:t>
            </a:r>
          </a:p>
          <a:p>
            <a:r>
              <a:rPr lang="en-US" smtClean="0"/>
              <a:t>As you can see, this is the standard PPP frame format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92D951-9A47-41F5-ADAF-3CF4D83C8D30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and Scrambling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At the bottom of this collection of protocols are the alterations specified by RFC 2615 in order to place the data directly onto a SONET frame without the added overhead of something like ATM</a:t>
            </a:r>
          </a:p>
          <a:p>
            <a:r>
              <a:rPr lang="en-US" smtClean="0"/>
              <a:t>The primary change is the need to add encryption to the data, as is typically done in ATM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A1E167-72BC-4349-8C34-0E15A897069F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Current Use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cs typeface="Arial" charset="0"/>
              </a:rPr>
              <a:t>PoS is typically deployed by the end user as a point-to-point link between two sites in a MAN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339295-C180-4A69-9B97-7CEC450CBB7D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Common speeds range from OC-3 to OC-48</a:t>
            </a:r>
          </a:p>
          <a:p>
            <a:r>
              <a:rPr lang="en-US" smtClean="0"/>
              <a:t>That is 155 Mbps to 2,488 Mbps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CEC061-4D5F-460B-B061-B08FCC5D101D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RFC</a:t>
            </a:r>
            <a:r>
              <a:rPr lang="en-US" dirty="0" smtClean="0"/>
              <a:t> 1662</a:t>
            </a:r>
          </a:p>
          <a:p>
            <a:r>
              <a:rPr lang="en-US" dirty="0" err="1" smtClean="0"/>
              <a:t>RFC</a:t>
            </a:r>
            <a:r>
              <a:rPr lang="en-US" dirty="0" smtClean="0"/>
              <a:t> 2615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60A53B-B67B-4783-B835-8F2CE7989F6E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</a:t>
            </a:r>
          </a:p>
          <a:p>
            <a:pPr lvl="1"/>
            <a:r>
              <a:rPr lang="en-US" smtClean="0"/>
              <a:t>What Packet over SONET is</a:t>
            </a:r>
          </a:p>
          <a:p>
            <a:pPr lvl="1"/>
            <a:r>
              <a:rPr lang="en-US" smtClean="0"/>
              <a:t>Where Packet over SONET is used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F7FB40-F3D5-4758-A4A0-7AE97E4C859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</a:p>
        </p:txBody>
      </p:sp>
      <p:graphicFrame>
        <p:nvGraphicFramePr>
          <p:cNvPr id="191491" name="Group 1027"/>
          <p:cNvGraphicFramePr>
            <a:graphicFrameLocks noGrp="1"/>
          </p:cNvGraphicFramePr>
          <p:nvPr>
            <p:ph type="tbl" idx="1"/>
          </p:nvPr>
        </p:nvGraphicFramePr>
        <p:xfrm>
          <a:off x="2209800" y="1447800"/>
          <a:ext cx="4800600" cy="2670048"/>
        </p:xfrm>
        <a:graphic>
          <a:graphicData uri="http://schemas.openxmlformats.org/drawingml/2006/table">
            <a:tbl>
              <a:tblPr/>
              <a:tblGrid>
                <a:gridCol w="2133600"/>
                <a:gridCol w="2667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Network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2003-2010 Kenneth M. Chipps Ph.D.www.chipps.com</a:t>
            </a:r>
            <a:endParaRPr lang="en-US" dirty="0"/>
          </a:p>
        </p:txBody>
      </p:sp>
      <p:sp>
        <p:nvSpPr>
          <p:cNvPr id="51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5E6D32-9D4D-4750-84D3-FD72BD56AC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layer 1 technology Packet over SONET requires something at layers 2 through 7 in order to operate</a:t>
            </a:r>
          </a:p>
          <a:p>
            <a:r>
              <a:rPr lang="en-US" dirty="0" smtClean="0"/>
              <a:t>Typically this is</a:t>
            </a:r>
          </a:p>
          <a:p>
            <a:pPr lvl="1"/>
            <a:r>
              <a:rPr lang="en-US" dirty="0" smtClean="0"/>
              <a:t>Layer 2</a:t>
            </a:r>
          </a:p>
          <a:p>
            <a:pPr lvl="2"/>
            <a:r>
              <a:rPr lang="en-US" dirty="0" smtClean="0"/>
              <a:t>PPP</a:t>
            </a:r>
          </a:p>
          <a:p>
            <a:pPr lvl="1"/>
            <a:r>
              <a:rPr lang="en-US" dirty="0" smtClean="0"/>
              <a:t>Layer 3 through 7</a:t>
            </a:r>
          </a:p>
          <a:p>
            <a:pPr lvl="2"/>
            <a:r>
              <a:rPr lang="en-US" dirty="0" smtClean="0"/>
              <a:t>TCP/IP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2003-2010 Kenneth M. Chipps Ph.D. www.chipps.com</a:t>
            </a:r>
            <a:endParaRPr lang="en-US" dirty="0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D20270-F66D-4A50-87BB-D256ACDB25BC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PoS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Overhead on a data line always wastes expensive space</a:t>
            </a:r>
          </a:p>
          <a:p>
            <a:r>
              <a:rPr lang="en-US" dirty="0" smtClean="0"/>
              <a:t>Some is of course necessary, but constant attention has gone into trying to reduce it as much as possible</a:t>
            </a:r>
          </a:p>
          <a:p>
            <a:r>
              <a:rPr lang="en-US" dirty="0" err="1" smtClean="0"/>
              <a:t>PoS</a:t>
            </a:r>
            <a:r>
              <a:rPr lang="en-US" dirty="0" smtClean="0"/>
              <a:t> - Packet over SONET is one way to eliminate the overhead introduced by ATM, which is typically used at layer 2 when SONET is used at layer 1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2003-2010 Kenneth M. Chipps Ph.D.www.chipps.com</a:t>
            </a:r>
            <a:endParaRPr lang="en-US" dirty="0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B2656E-7FBD-43C1-B260-2B2BA0236713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PoS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PoS attempts to place data as directly onto the physical SONET layer as possible</a:t>
            </a:r>
          </a:p>
          <a:p>
            <a:r>
              <a:rPr lang="en-US" smtClean="0"/>
              <a:t>Cisco estimates that putting IP traffic directly onto SONET by using PoS instead of ATM produces a 25 to 30 percent increase in efficiency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ADD36D-C9BF-4088-8EAB-20577207CDEE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Recall that SONET is a high speed TDM based transport technology that was developed to carry voice traffic</a:t>
            </a:r>
          </a:p>
          <a:p>
            <a:r>
              <a:rPr lang="en-US" smtClean="0"/>
              <a:t>PoS is used to place data into SONET frames by encapsulating it through a series of PPP like layer 2 frames</a:t>
            </a:r>
          </a:p>
          <a:p>
            <a:r>
              <a:rPr lang="en-US" smtClean="0"/>
              <a:t>The sequence is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D5F44E-1A05-472F-97FE-4462DA59428F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</a:t>
            </a:r>
          </a:p>
        </p:txBody>
      </p:sp>
      <p:graphicFrame>
        <p:nvGraphicFramePr>
          <p:cNvPr id="210962" name="Group 18"/>
          <p:cNvGraphicFramePr>
            <a:graphicFrameLocks noGrp="1"/>
          </p:cNvGraphicFramePr>
          <p:nvPr>
            <p:ph type="tbl" idx="1"/>
          </p:nvPr>
        </p:nvGraphicFramePr>
        <p:xfrm>
          <a:off x="2822575" y="1447800"/>
          <a:ext cx="3654425" cy="4648200"/>
        </p:xfrm>
        <a:graphic>
          <a:graphicData uri="http://schemas.openxmlformats.org/drawingml/2006/table">
            <a:tbl>
              <a:tblPr/>
              <a:tblGrid>
                <a:gridCol w="3654425"/>
              </a:tblGrid>
              <a:tr h="1162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PPP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RFC 1661 Format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2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PPP in HDLC Like Framing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RFC 1662 Format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2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Mapping and Scrambling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2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PPP Over SONET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RFC 2615 Format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102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B6F9D8-9E52-4EE5-9329-60AA36B3604C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At the top of this stack is the standard PPP frame format</a:t>
            </a:r>
          </a:p>
          <a:p>
            <a:r>
              <a:rPr lang="en-US" smtClean="0"/>
              <a:t>Then some small alterations are made as it is transformed into the RFC 1662 version of PPP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2003-2010 Kenneth M. Chipps Ph.D.www.chipps.com</a:t>
            </a:r>
            <a:endParaRPr lang="en-US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E7C087-00FC-47C8-A295-C74EAB70A46E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1318</TotalTime>
  <Words>699</Words>
  <Application>Microsoft Office PowerPoint</Application>
  <PresentationFormat>On-screen Show (4:3)</PresentationFormat>
  <Paragraphs>126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CCNA</vt:lpstr>
      <vt:lpstr>Packet Over SONET</vt:lpstr>
      <vt:lpstr>Objectives of This Section</vt:lpstr>
      <vt:lpstr>Context</vt:lpstr>
      <vt:lpstr>Layers</vt:lpstr>
      <vt:lpstr>What is PoS</vt:lpstr>
      <vt:lpstr>What is PoS</vt:lpstr>
      <vt:lpstr>Operation</vt:lpstr>
      <vt:lpstr>Framing</vt:lpstr>
      <vt:lpstr>Framing</vt:lpstr>
      <vt:lpstr>RFC 1662 PPP Frame Format</vt:lpstr>
      <vt:lpstr>RFC 1662 PPP Frame Format</vt:lpstr>
      <vt:lpstr>RFC 1662 PPP Frame Format</vt:lpstr>
      <vt:lpstr>RFC 1662 PPP Frame Format</vt:lpstr>
      <vt:lpstr>Mapping and Scrambling</vt:lpstr>
      <vt:lpstr>Current Use</vt:lpstr>
      <vt:lpstr>Speeds</vt:lpstr>
      <vt:lpstr>For More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Packet Over SONET</dc:title>
  <dc:creator>Kenneth M. Chipps Ph.D.</dc:creator>
  <cp:lastModifiedBy>Kenneth M. Chipps Ph.D.</cp:lastModifiedBy>
  <cp:revision>141</cp:revision>
  <dcterms:created xsi:type="dcterms:W3CDTF">2000-09-27T16:26:34Z</dcterms:created>
  <dcterms:modified xsi:type="dcterms:W3CDTF">2010-01-18T01:00:39Z</dcterms:modified>
</cp:coreProperties>
</file>