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handoutMasterIdLst>
    <p:handoutMasterId r:id="rId45"/>
  </p:handoutMasterIdLst>
  <p:sldIdLst>
    <p:sldId id="387" r:id="rId2"/>
    <p:sldId id="365" r:id="rId3"/>
    <p:sldId id="366" r:id="rId4"/>
    <p:sldId id="367" r:id="rId5"/>
    <p:sldId id="368" r:id="rId6"/>
    <p:sldId id="388" r:id="rId7"/>
    <p:sldId id="369" r:id="rId8"/>
    <p:sldId id="370" r:id="rId9"/>
    <p:sldId id="371" r:id="rId10"/>
    <p:sldId id="389" r:id="rId11"/>
    <p:sldId id="384" r:id="rId12"/>
    <p:sldId id="390" r:id="rId13"/>
    <p:sldId id="372" r:id="rId14"/>
    <p:sldId id="391" r:id="rId15"/>
    <p:sldId id="394" r:id="rId16"/>
    <p:sldId id="395" r:id="rId17"/>
    <p:sldId id="392" r:id="rId18"/>
    <p:sldId id="401" r:id="rId19"/>
    <p:sldId id="400" r:id="rId20"/>
    <p:sldId id="396" r:id="rId21"/>
    <p:sldId id="397" r:id="rId22"/>
    <p:sldId id="398" r:id="rId23"/>
    <p:sldId id="402" r:id="rId24"/>
    <p:sldId id="403" r:id="rId25"/>
    <p:sldId id="404" r:id="rId26"/>
    <p:sldId id="405" r:id="rId27"/>
    <p:sldId id="419" r:id="rId28"/>
    <p:sldId id="406" r:id="rId29"/>
    <p:sldId id="407" r:id="rId30"/>
    <p:sldId id="411" r:id="rId31"/>
    <p:sldId id="408" r:id="rId32"/>
    <p:sldId id="409" r:id="rId33"/>
    <p:sldId id="412" r:id="rId34"/>
    <p:sldId id="413" r:id="rId35"/>
    <p:sldId id="414" r:id="rId36"/>
    <p:sldId id="415" r:id="rId37"/>
    <p:sldId id="417" r:id="rId38"/>
    <p:sldId id="418" r:id="rId39"/>
    <p:sldId id="422" r:id="rId40"/>
    <p:sldId id="423" r:id="rId41"/>
    <p:sldId id="424" r:id="rId42"/>
    <p:sldId id="38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32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1D37B1-5F3F-4916-8903-C3FD3A879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1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1DE958-5EE9-428B-9C47-FAC34E770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9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baseline="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49F37E-0DCB-4A2B-BF93-F75CE3D31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A1CF-2E1F-45E3-9F79-6DA580B75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8E12-DA95-45B7-A3A5-AF787CB37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C83A5-9AB8-4B90-B10B-B6A9085DA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E965-B482-4AD1-879B-136BEA5A3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11CD-5E3C-423A-B0FF-C5A01DDEA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0083-DBFC-493D-AE1E-C76E877E1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0FBF-F150-4882-8810-45E056A24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FE13-A848-43B0-93D5-D63BCF36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602A-6CCE-4E03-A306-6D1121C35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CBC1-B6E7-42D4-B27B-1A35EAF63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6045D-77F9-48F6-B037-69A86CF4B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45D87-55CA-47F0-ADF3-6A1FB9B17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97F60-CF15-4D8E-AFE1-7AC766009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/>
            </a:lvl1pPr>
          </a:lstStyle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535F6F-2785-4E11-BCAE-298118D6D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PPPoE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2011.07.21</a:t>
            </a:r>
          </a:p>
          <a:p>
            <a:r>
              <a:rPr lang="en-US" sz="2400" dirty="0" smtClean="0"/>
              <a:t>1.4.0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36DBA3-4E34-4A71-B55B-9AE284EE66AC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Using PPPoE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PPPoE offers better security and control for the home user than alternatives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443E9B-0399-4BF7-92B2-FF7E7B8E99EE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PPPoE Works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PPPoE has two distinct stages</a:t>
            </a:r>
          </a:p>
          <a:p>
            <a:r>
              <a:rPr lang="en-US" dirty="0" smtClean="0"/>
              <a:t>There is a Discovery stage and a PPP Session stage</a:t>
            </a:r>
          </a:p>
          <a:p>
            <a:r>
              <a:rPr lang="en-US" dirty="0" smtClean="0"/>
              <a:t>When a host wishes to initiate a PPPoE session, it must first perform Discovery to identify the Ethernet MAC address of the peer and establish a PPPoE Session_ID  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E5FC6E-1E2B-4DBF-A6CB-F0B1C0DE6F30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PPPoE Works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 defines a peer-to-peer relationship, Discovery is inherently a client-server relationship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A36401-4F93-488F-899F-B1B3F46E3C0E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PPPoE Works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PPPoE Discovery Stage is made up of four steps</a:t>
            </a:r>
          </a:p>
          <a:p>
            <a:pPr lvl="1"/>
            <a:r>
              <a:rPr lang="en-US" dirty="0" smtClean="0"/>
              <a:t>Initiation</a:t>
            </a:r>
          </a:p>
          <a:p>
            <a:pPr lvl="1"/>
            <a:r>
              <a:rPr lang="en-US" dirty="0" smtClean="0"/>
              <a:t>Offer</a:t>
            </a:r>
          </a:p>
          <a:p>
            <a:pPr lvl="1"/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Session Confirmation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C617A4-0B7A-4394-9B05-8BBF169C1927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PPPoE Frame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PPPoE uses a standard Ethernet II frame to carry its information</a:t>
            </a:r>
          </a:p>
          <a:p>
            <a:r>
              <a:rPr lang="en-US" dirty="0" smtClean="0"/>
              <a:t>Let us recall when it looks like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6E4ED-4887-42FC-B182-93E8B01E83A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Ethernet II Frame Format</a:t>
            </a:r>
          </a:p>
        </p:txBody>
      </p:sp>
      <p:pic>
        <p:nvPicPr>
          <p:cNvPr id="64517" name="Picture 3" descr="6_1_6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04963"/>
            <a:ext cx="7391400" cy="4338637"/>
          </a:xfrm>
          <a:noFill/>
        </p:spPr>
      </p:pic>
    </p:spTree>
    <p:extLst>
      <p:ext uri="{BB962C8B-B14F-4D97-AF65-F5344CB8AC3E}">
        <p14:creationId xmlns:p14="http://schemas.microsoft.com/office/powerpoint/2010/main" val="537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54FD4-0259-4FF5-9181-2D09EF0FC46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Ethernet II Frame Format</a:t>
            </a:r>
          </a:p>
        </p:txBody>
      </p:sp>
      <p:graphicFrame>
        <p:nvGraphicFramePr>
          <p:cNvPr id="164894" name="Group 30"/>
          <p:cNvGraphicFramePr>
            <a:graphicFrameLocks noGrp="1"/>
          </p:cNvGraphicFramePr>
          <p:nvPr>
            <p:ph type="tbl" idx="1"/>
          </p:nvPr>
        </p:nvGraphicFramePr>
        <p:xfrm>
          <a:off x="2320925" y="1600200"/>
          <a:ext cx="4510088" cy="2959101"/>
        </p:xfrm>
        <a:graphic>
          <a:graphicData uri="http://schemas.openxmlformats.org/drawingml/2006/table">
            <a:tbl>
              <a:tblPr/>
              <a:tblGrid>
                <a:gridCol w="3238500"/>
                <a:gridCol w="1271588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Field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Preamble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Destination 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46-1500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Frame Check Sequence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2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PPPoE Frame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A PPPoE frame is made-up of three parts</a:t>
            </a:r>
          </a:p>
          <a:p>
            <a:pPr lvl="1"/>
            <a:r>
              <a:rPr lang="en-US" baseline="0" dirty="0" smtClean="0"/>
              <a:t>A PPP frame which is carried</a:t>
            </a:r>
          </a:p>
          <a:p>
            <a:pPr lvl="1"/>
            <a:r>
              <a:rPr lang="en-US" baseline="0" smtClean="0"/>
              <a:t>Inside </a:t>
            </a:r>
            <a:r>
              <a:rPr lang="en-US" baseline="0" smtClean="0"/>
              <a:t>a </a:t>
            </a:r>
            <a:r>
              <a:rPr lang="en-US" baseline="0" dirty="0" err="1" smtClean="0"/>
              <a:t>PPPoE</a:t>
            </a:r>
            <a:r>
              <a:rPr lang="en-US" baseline="0" dirty="0" smtClean="0"/>
              <a:t> </a:t>
            </a:r>
            <a:r>
              <a:rPr lang="en-US" baseline="0" dirty="0" smtClean="0"/>
              <a:t>frame</a:t>
            </a:r>
          </a:p>
          <a:p>
            <a:pPr lvl="1"/>
            <a:r>
              <a:rPr lang="en-US" baseline="0" dirty="0" smtClean="0"/>
              <a:t>Which is </a:t>
            </a:r>
            <a:r>
              <a:rPr lang="en-US" baseline="0" dirty="0" smtClean="0"/>
              <a:t>carried </a:t>
            </a:r>
            <a:r>
              <a:rPr lang="en-US" baseline="0" dirty="0" smtClean="0"/>
              <a:t>inside an Ethernet frame</a:t>
            </a:r>
          </a:p>
          <a:p>
            <a:pPr lvl="0"/>
            <a:r>
              <a:rPr lang="en-US" baseline="0" dirty="0" smtClean="0"/>
              <a:t>As this nice graphics from www.h3c.com shows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PPPoE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37268" r="34028" b="15047"/>
          <a:stretch/>
        </p:blipFill>
        <p:spPr bwMode="auto">
          <a:xfrm>
            <a:off x="1535924" y="1600199"/>
            <a:ext cx="5855476" cy="453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0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PPPoE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PPPoE frame is placed in the Data field of</a:t>
            </a:r>
            <a:r>
              <a:rPr lang="en-US" baseline="0" dirty="0" smtClean="0"/>
              <a:t> the Ethernet frame</a:t>
            </a:r>
          </a:p>
          <a:p>
            <a:r>
              <a:rPr lang="en-US" baseline="0" dirty="0" smtClean="0"/>
              <a:t>When this is done the Type code field contain one of these hexadecimal codes depending on which of two PPPoE messages are being sent</a:t>
            </a:r>
          </a:p>
          <a:p>
            <a:pPr lvl="1"/>
            <a:r>
              <a:rPr lang="en-US" dirty="0" smtClean="0"/>
              <a:t>8863 for the Discovery Stage</a:t>
            </a:r>
          </a:p>
          <a:p>
            <a:pPr lvl="1"/>
            <a:r>
              <a:rPr lang="en-US" dirty="0" smtClean="0"/>
              <a:t>8864 for the normal</a:t>
            </a:r>
            <a:r>
              <a:rPr lang="en-US" baseline="0" dirty="0" smtClean="0"/>
              <a:t> traffic flow stage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What is PPPoE</a:t>
            </a:r>
          </a:p>
          <a:p>
            <a:pPr lvl="1"/>
            <a:r>
              <a:rPr lang="en-US" dirty="0" smtClean="0"/>
              <a:t>What layer PPPoE operates in</a:t>
            </a:r>
          </a:p>
          <a:p>
            <a:pPr lvl="1"/>
            <a:r>
              <a:rPr lang="en-US" dirty="0" smtClean="0"/>
              <a:t>Who is using PPPoE</a:t>
            </a:r>
          </a:p>
          <a:p>
            <a:pPr lvl="1"/>
            <a:r>
              <a:rPr lang="en-US" dirty="0" smtClean="0"/>
              <a:t>Why are they using PPPoE</a:t>
            </a:r>
          </a:p>
          <a:p>
            <a:pPr lvl="1"/>
            <a:r>
              <a:rPr lang="en-US" dirty="0" smtClean="0"/>
              <a:t>How PPPoE works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5D555F-7F50-4D5C-ACD2-67B85D076838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PPPoE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According to RFC 2516 the PPPoE frame itself looks like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PPPoE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41204" r="40625" b="41204"/>
          <a:stretch/>
        </p:blipFill>
        <p:spPr bwMode="auto">
          <a:xfrm>
            <a:off x="457200" y="1600200"/>
            <a:ext cx="822157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9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PPPoE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fields in this frame do the following</a:t>
            </a:r>
          </a:p>
          <a:p>
            <a:pPr lvl="1"/>
            <a:r>
              <a:rPr lang="en-US" dirty="0" smtClean="0"/>
              <a:t>VER</a:t>
            </a:r>
          </a:p>
          <a:p>
            <a:pPr lvl="2"/>
            <a:r>
              <a:rPr lang="en-US" dirty="0" smtClean="0"/>
              <a:t>This four bits field must be set to 0x1 for this version of the PPPoE specification</a:t>
            </a:r>
          </a:p>
          <a:p>
            <a:pPr lvl="1"/>
            <a:r>
              <a:rPr lang="en-US" dirty="0" smtClean="0"/>
              <a:t>TYPE</a:t>
            </a:r>
          </a:p>
          <a:p>
            <a:pPr lvl="2"/>
            <a:r>
              <a:rPr lang="en-US" dirty="0" smtClean="0"/>
              <a:t>This field is four bits and must be set to 0x1 for this version of the PPPoE specification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PPPoE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CODE</a:t>
            </a:r>
          </a:p>
          <a:p>
            <a:pPr lvl="2"/>
            <a:r>
              <a:rPr lang="en-US" dirty="0" smtClean="0"/>
              <a:t>An eight bit</a:t>
            </a:r>
            <a:r>
              <a:rPr lang="en-US" baseline="0" dirty="0" smtClean="0"/>
              <a:t> </a:t>
            </a:r>
            <a:r>
              <a:rPr lang="en-US" dirty="0" smtClean="0"/>
              <a:t>field</a:t>
            </a:r>
          </a:p>
          <a:p>
            <a:pPr lvl="2"/>
            <a:r>
              <a:rPr lang="en-US" dirty="0" smtClean="0">
                <a:effectLst/>
              </a:rPr>
              <a:t>Code value 0x00 indicates session data; 0x09 indicates PADI packets; 0x07 indicates PADO or PADT packets; 0x19 indicates PADR packets; 0x65 indicates PADS packets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PPPoE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SESSION_ID</a:t>
            </a:r>
          </a:p>
          <a:p>
            <a:pPr lvl="2"/>
            <a:r>
              <a:rPr lang="en-US" dirty="0" smtClean="0"/>
              <a:t>This field is sixteen bits long</a:t>
            </a:r>
          </a:p>
          <a:p>
            <a:pPr lvl="2"/>
            <a:r>
              <a:rPr lang="en-US" dirty="0" smtClean="0"/>
              <a:t>The value is fixed for a given PPP session and, in fact, defines a PPP session along with the Ethernet SOURCE_ADDR and DESTINATION_ADDR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PPPoE Frame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LENGTH</a:t>
            </a:r>
          </a:p>
          <a:p>
            <a:pPr lvl="2"/>
            <a:r>
              <a:rPr lang="en-US" dirty="0" smtClean="0"/>
              <a:t>This field is sixteen bits long</a:t>
            </a:r>
          </a:p>
          <a:p>
            <a:pPr lvl="2"/>
            <a:r>
              <a:rPr lang="en-US" dirty="0" smtClean="0"/>
              <a:t>The value, in network byte order, indicates the length of the PPPoE payload</a:t>
            </a:r>
          </a:p>
          <a:p>
            <a:pPr lvl="2"/>
            <a:r>
              <a:rPr lang="en-US" dirty="0" smtClean="0"/>
              <a:t>It does not include the length of the Ethernet or PPPoE headers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File for</a:t>
            </a:r>
            <a:r>
              <a:rPr lang="en-US" baseline="0" dirty="0" smtClean="0"/>
              <a:t> PPPoE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a</a:t>
            </a:r>
            <a:r>
              <a:rPr lang="en-US" baseline="0" dirty="0" smtClean="0"/>
              <a:t> capture file of some PPPoE traffic</a:t>
            </a:r>
          </a:p>
          <a:p>
            <a:r>
              <a:rPr lang="en-US" baseline="0" dirty="0" smtClean="0"/>
              <a:t>Download this file</a:t>
            </a:r>
          </a:p>
          <a:p>
            <a:pPr lvl="1"/>
            <a:r>
              <a:rPr lang="en-US" dirty="0" smtClean="0"/>
              <a:t>PPPoE.cap</a:t>
            </a:r>
          </a:p>
          <a:p>
            <a:pPr lvl="0"/>
            <a:r>
              <a:rPr lang="en-US" dirty="0" smtClean="0"/>
              <a:t>Examine it using Wireshark by double-clicking on it</a:t>
            </a:r>
          </a:p>
          <a:p>
            <a:pPr lvl="0"/>
            <a:r>
              <a:rPr lang="en-US" dirty="0" smtClean="0"/>
              <a:t>Frame 1 shows PPPoE looking for someone to talk 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File for PPPoE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fields should match those we just discussed</a:t>
            </a:r>
          </a:p>
          <a:p>
            <a:r>
              <a:rPr lang="en-US" dirty="0" smtClean="0"/>
              <a:t>Let’s see if they do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219200" y="1600200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</a:t>
            </a:r>
            <a:r>
              <a:rPr lang="en-US" baseline="0" dirty="0" smtClean="0"/>
              <a:t> device on the other end says hi, I will talk to you, who are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PPPoE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PPPoE is Point-to-Point Protocol over Ethernet</a:t>
            </a:r>
          </a:p>
          <a:p>
            <a:r>
              <a:rPr lang="en-US" dirty="0" smtClean="0"/>
              <a:t>PPPoE relies on two widely accepted standards</a:t>
            </a:r>
          </a:p>
          <a:p>
            <a:pPr lvl="1"/>
            <a:r>
              <a:rPr lang="en-US" dirty="0" smtClean="0"/>
              <a:t>PPP</a:t>
            </a:r>
          </a:p>
          <a:p>
            <a:pPr lvl="1"/>
            <a:r>
              <a:rPr lang="en-US" dirty="0" smtClean="0"/>
              <a:t>Ethernet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39E75-B005-4691-A826-4CCB67C8C573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219200" y="1627139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</a:t>
            </a:r>
            <a:r>
              <a:rPr lang="en-US" baseline="0" dirty="0" smtClean="0"/>
              <a:t> few frames continue the session establishment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50509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0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8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194816" y="1627139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are you there,</a:t>
            </a:r>
            <a:r>
              <a:rPr lang="en-US" baseline="0" dirty="0" smtClean="0"/>
              <a:t> yes I am, process similar to pinging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194816" y="1600200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62219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File for PPPoE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can see the PPPoE layer</a:t>
            </a:r>
            <a:r>
              <a:rPr lang="en-US" baseline="0" dirty="0" smtClean="0"/>
              <a:t> of the frames do not change much no matter what the higher layer protocols are up 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30083-DBFC-493D-AE1E-C76E877E1F5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PPPoE</a:t>
            </a:r>
            <a:r>
              <a:rPr lang="en-US" dirty="0" smtClean="0"/>
              <a:t> in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an example of the setup for a ADSL circuit that uses </a:t>
            </a:r>
            <a:r>
              <a:rPr lang="en-US" dirty="0" err="1" smtClean="0"/>
              <a:t>PPPoE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F111-4B25-467B-9933-FB68870DAE6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0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PPPoE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PPPoE is a specification for connecting the users on an Ethernet network to the Internet through a common broadband medium, such as a single DSL line, wireless device, or cable modem</a:t>
            </a:r>
          </a:p>
          <a:p>
            <a:r>
              <a:rPr lang="en-US" dirty="0" smtClean="0"/>
              <a:t>PPPoE uses tunneling to do this</a:t>
            </a:r>
          </a:p>
          <a:p>
            <a:pPr lvl="1"/>
            <a:r>
              <a:rPr lang="en-US" dirty="0" smtClean="0"/>
              <a:t>Tunneling involves the embedding of messages in one format within the packets of another format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24AC70-51D5-42E6-83FE-DF79826434A9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PPPoE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F111-4B25-467B-9933-FB68870DAE6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26621" r="10243" b="4762"/>
          <a:stretch/>
        </p:blipFill>
        <p:spPr bwMode="auto">
          <a:xfrm>
            <a:off x="1066801" y="1600201"/>
            <a:ext cx="7071311" cy="451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078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PPPoE</a:t>
            </a:r>
            <a:r>
              <a:rPr lang="en-US" dirty="0" smtClean="0"/>
              <a:t>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2000-2011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F111-4B25-467B-9933-FB68870DAE6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26274" r="9896" b="3125"/>
          <a:stretch/>
        </p:blipFill>
        <p:spPr bwMode="auto">
          <a:xfrm>
            <a:off x="1047534" y="1617132"/>
            <a:ext cx="6953466" cy="44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702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this was copied from Newton’s Telecom Dictionary and RFC 2515</a:t>
            </a: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67FF8-CFC7-4213-8B1B-82F5DB9BFABC}" type="slidenum">
              <a:rPr lang="en-US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PPPoE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PPPoE functions similarly to virtual private networking tunneling protocols like PPTP - Point-to-Point Tunneling Protocol that are also derived from PPP</a:t>
            </a:r>
          </a:p>
          <a:p>
            <a:r>
              <a:rPr lang="en-US" dirty="0" smtClean="0"/>
              <a:t>PPPoE operates at layer 2</a:t>
            </a:r>
          </a:p>
          <a:p>
            <a:r>
              <a:rPr lang="en-US" dirty="0" smtClean="0"/>
              <a:t>Many home users do not even know if their connection to the Internet uses PPPoE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4ABEE-5971-43B2-BD66-1294D80F01BA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PPPoE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one's cable or DSL setup requires logging in to the Internet, most likely this setup involves PPPoE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A2138-3E19-4BA1-9F7B-C80CA268125D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Using PPPoE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PPPoE is used to allow Internet Service Providers to use their existing Radius authentication systems from their Dial-Up service over a broadband based connection</a:t>
            </a:r>
          </a:p>
          <a:p>
            <a:pPr lvl="1"/>
            <a:r>
              <a:rPr lang="en-US" dirty="0" smtClean="0"/>
              <a:t>Dial-Up uses PPP, most broadband connections use Ethernet, hence Point to Point Protocol over Ethernet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C6704C-3A6E-4D39-BF70-7CF76F02636C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Using PPPoE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PPPoE mainly benefits the service provider</a:t>
            </a:r>
          </a:p>
          <a:p>
            <a:r>
              <a:rPr lang="en-US" dirty="0" smtClean="0"/>
              <a:t>ISPs can manage IP addresses and track users in much the same way they manage their traditional dial-up service</a:t>
            </a:r>
          </a:p>
          <a:p>
            <a:pPr lvl="1"/>
            <a:r>
              <a:rPr lang="en-US" dirty="0" smtClean="0"/>
              <a:t>Each customer receives one IP address and network usage can easily be tracked to individual user accounts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977764-812E-4157-8295-6C625D5E738B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Using PPPoE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PPPoE also theoretically benefits the home customer through ease of use</a:t>
            </a:r>
          </a:p>
          <a:p>
            <a:pPr lvl="1"/>
            <a:r>
              <a:rPr lang="en-US" dirty="0" smtClean="0"/>
              <a:t>Internet users accustomed to traditional dial-up will already be familiar with the PPPoE connection model</a:t>
            </a:r>
          </a:p>
          <a:p>
            <a:pPr lvl="1"/>
            <a:r>
              <a:rPr lang="en-US" dirty="0" smtClean="0"/>
              <a:t>Customers might be more comfortable entering their password each time they want to connect and having the ability to disconnect than they would with always on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2000-2011 Kenneth M. Chipps Ph.D. www.chipps.com</a:t>
            </a:r>
            <a:endParaRPr lang="en-US" dirty="0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676E3F-9B94-454C-B0FA-6ECA65376F57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3543</TotalTime>
  <Words>1346</Words>
  <Application>Microsoft Office PowerPoint</Application>
  <PresentationFormat>On-screen Show (4:3)</PresentationFormat>
  <Paragraphs>217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CCNA</vt:lpstr>
      <vt:lpstr>PPPoE</vt:lpstr>
      <vt:lpstr>Objectives Of This Section</vt:lpstr>
      <vt:lpstr>What is PPPoE</vt:lpstr>
      <vt:lpstr>What is PPPoE</vt:lpstr>
      <vt:lpstr>What is PPPoE</vt:lpstr>
      <vt:lpstr>What is PPPoE</vt:lpstr>
      <vt:lpstr>Why Are They Using PPPoE</vt:lpstr>
      <vt:lpstr>Why Are They Using PPPoE</vt:lpstr>
      <vt:lpstr>Why Are They Using PPPoE</vt:lpstr>
      <vt:lpstr>Why Are They Using PPPoE</vt:lpstr>
      <vt:lpstr>How PPPoE Works</vt:lpstr>
      <vt:lpstr>How PPPoE Works</vt:lpstr>
      <vt:lpstr>How PPPoE Works</vt:lpstr>
      <vt:lpstr>PPPoE Frame Format</vt:lpstr>
      <vt:lpstr>Ethernet II Frame Format</vt:lpstr>
      <vt:lpstr>Ethernet II Frame Format</vt:lpstr>
      <vt:lpstr>PPPoE Frame Format</vt:lpstr>
      <vt:lpstr>PPPoE Frame Format</vt:lpstr>
      <vt:lpstr>PPPoE Frame Format</vt:lpstr>
      <vt:lpstr>PPPoE Frame Format</vt:lpstr>
      <vt:lpstr>PPPoE Frame Format</vt:lpstr>
      <vt:lpstr>PPPoE Frame Format</vt:lpstr>
      <vt:lpstr>PPPoE Frame Format</vt:lpstr>
      <vt:lpstr>PPPoE Frame Format</vt:lpstr>
      <vt:lpstr>PPPoE Frame Format</vt:lpstr>
      <vt:lpstr>Capture File for PPPoE</vt:lpstr>
      <vt:lpstr>Capture File for PPPoE</vt:lpstr>
      <vt:lpstr>Capture File for PPPoE</vt:lpstr>
      <vt:lpstr>Capture File for PPPoE</vt:lpstr>
      <vt:lpstr>Capture File for PPPoE</vt:lpstr>
      <vt:lpstr>Capture File for PPPoE</vt:lpstr>
      <vt:lpstr>Capture File for PPPoE</vt:lpstr>
      <vt:lpstr>Capture File for PPPoE</vt:lpstr>
      <vt:lpstr>Capture File for PPPoE</vt:lpstr>
      <vt:lpstr>Capture File for PPPoE</vt:lpstr>
      <vt:lpstr>Capture File for PPPoE</vt:lpstr>
      <vt:lpstr>Capture File for PPPoE</vt:lpstr>
      <vt:lpstr>Capture File for PPPoE</vt:lpstr>
      <vt:lpstr>PPPoE in Operation</vt:lpstr>
      <vt:lpstr>PPPoE Operation</vt:lpstr>
      <vt:lpstr>PPPoE Operation</vt:lpstr>
      <vt:lpstr>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PPPoE</dc:title>
  <dc:creator>Kenneth M. Chipps Ph.D.</dc:creator>
  <cp:lastModifiedBy>Kenneth M. Chipps Ph.D.</cp:lastModifiedBy>
  <cp:revision>246</cp:revision>
  <dcterms:created xsi:type="dcterms:W3CDTF">2000-09-27T16:26:34Z</dcterms:created>
  <dcterms:modified xsi:type="dcterms:W3CDTF">2011-09-17T04:29:38Z</dcterms:modified>
</cp:coreProperties>
</file>