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71"/>
  </p:notesMasterIdLst>
  <p:sldIdLst>
    <p:sldId id="298" r:id="rId3"/>
    <p:sldId id="359" r:id="rId4"/>
    <p:sldId id="301" r:id="rId5"/>
    <p:sldId id="302" r:id="rId6"/>
    <p:sldId id="303" r:id="rId7"/>
    <p:sldId id="330" r:id="rId8"/>
    <p:sldId id="304" r:id="rId9"/>
    <p:sldId id="336" r:id="rId10"/>
    <p:sldId id="305" r:id="rId11"/>
    <p:sldId id="306" r:id="rId12"/>
    <p:sldId id="331" r:id="rId13"/>
    <p:sldId id="337" r:id="rId14"/>
    <p:sldId id="341" r:id="rId15"/>
    <p:sldId id="338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3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61" r:id="rId32"/>
    <p:sldId id="362" r:id="rId33"/>
    <p:sldId id="363" r:id="rId34"/>
    <p:sldId id="364" r:id="rId35"/>
    <p:sldId id="373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21" r:id="rId44"/>
    <p:sldId id="333" r:id="rId45"/>
    <p:sldId id="343" r:id="rId46"/>
    <p:sldId id="345" r:id="rId47"/>
    <p:sldId id="322" r:id="rId48"/>
    <p:sldId id="334" r:id="rId49"/>
    <p:sldId id="347" r:id="rId50"/>
    <p:sldId id="348" r:id="rId51"/>
    <p:sldId id="323" r:id="rId52"/>
    <p:sldId id="350" r:id="rId53"/>
    <p:sldId id="351" r:id="rId54"/>
    <p:sldId id="352" r:id="rId55"/>
    <p:sldId id="353" r:id="rId56"/>
    <p:sldId id="354" r:id="rId57"/>
    <p:sldId id="324" r:id="rId58"/>
    <p:sldId id="325" r:id="rId59"/>
    <p:sldId id="326" r:id="rId60"/>
    <p:sldId id="342" r:id="rId61"/>
    <p:sldId id="327" r:id="rId62"/>
    <p:sldId id="283" r:id="rId63"/>
    <p:sldId id="356" r:id="rId64"/>
    <p:sldId id="288" r:id="rId65"/>
    <p:sldId id="328" r:id="rId66"/>
    <p:sldId id="329" r:id="rId67"/>
    <p:sldId id="335" r:id="rId68"/>
    <p:sldId id="289" r:id="rId69"/>
    <p:sldId id="358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32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19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874EBB-8B6A-4EA4-9580-B4D83686E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1F15D7D9-818F-4484-A257-970BA7493018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5" name="Picture 1029" descr="Option_W_3"/>
          <p:cNvPicPr>
            <a:picLocks noChangeAspect="1" noChangeArrowheads="1"/>
          </p:cNvPicPr>
          <p:nvPr/>
        </p:nvPicPr>
        <p:blipFill>
          <a:blip r:embed="rId2" cstate="print"/>
          <a:srcRect b="53334"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08080"/>
                </a:solidFill>
                <a:latin typeface="Arial" charset="0"/>
              </a:rPr>
              <a:t>© 2004, Cisco Systems, Inc. All rights reserved.</a:t>
            </a:r>
          </a:p>
        </p:txBody>
      </p:sp>
      <p:sp>
        <p:nvSpPr>
          <p:cNvPr id="2467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68338" y="3581400"/>
            <a:ext cx="7799387" cy="1114425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6875" y="4800600"/>
            <a:ext cx="8340725" cy="1798638"/>
          </a:xfrm>
        </p:spPr>
        <p:txBody>
          <a:bodyPr anchor="t" anchorCtr="0"/>
          <a:lstStyle>
            <a:lvl1pPr marL="0" indent="0" algn="ctr">
              <a:lnSpc>
                <a:spcPct val="90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54000"/>
            <a:ext cx="2152650" cy="52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305550" cy="52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788D-B7C0-403F-B632-F1E7EF182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BDDA-8DA1-453B-BB5F-D5F7BB89C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18C9-1B87-4071-9570-265D5683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A676-CB0D-4684-8E19-794BE843C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FB9A-40D3-4392-A894-87EFE0895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614A-0909-4612-B813-6B96742E3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1008-A12B-4491-9A9B-5597E2BF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F368-C4EA-4C28-8F75-216220F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EF7B-B5F5-426A-BA99-E59E6884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49C7-6BAF-4B80-926F-76369DC7B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0109-E93A-4BC9-AD47-D8442E2F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5089-7223-4496-AA81-3A946A17E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65325"/>
            <a:ext cx="4035425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65325"/>
            <a:ext cx="403701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65325"/>
            <a:ext cx="8224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4D5A0098-7348-4619-88B0-459B62C26920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2053" name="Picture 5" descr="Option_W_4"/>
          <p:cNvPicPr>
            <a:picLocks noChangeAspect="1" noChangeArrowheads="1"/>
          </p:cNvPicPr>
          <p:nvPr/>
        </p:nvPicPr>
        <p:blipFill>
          <a:blip r:embed="rId13" cstate="print"/>
          <a:srcRect t="15347" b="81111"/>
          <a:stretch>
            <a:fillRect/>
          </a:stretch>
        </p:blipFill>
        <p:spPr bwMode="auto">
          <a:xfrm>
            <a:off x="0" y="10525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4CFFD2C0-D154-4EF3-9F15-162B9B7D645E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fld id="{E6B1C138-8A71-4B97-B1D6-49FD9E887C2D}" type="slidenum">
              <a:rPr lang="en-US" sz="900">
                <a:solidFill>
                  <a:srgbClr val="808080"/>
                </a:solidFill>
                <a:latin typeface="Arial" charset="0"/>
              </a:rPr>
              <a:pPr defTabSz="814388" eaLnBrk="0" hangingPunct="0">
                <a:defRPr/>
              </a:pPr>
              <a:t>‹#›</a:t>
            </a:fld>
            <a:endParaRPr lang="en-US" sz="9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08080"/>
                </a:solidFill>
                <a:latin typeface="Arial" charset="0"/>
              </a:rPr>
              <a:t>© 2004, Cisco Systems,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folHlink"/>
        </a:buClr>
        <a:buSzPct val="100000"/>
        <a:buFont typeface="Arial" charset="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965200" indent="-508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317625" indent="539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8308AF0-C521-413C-B3AA-7F5BFF4E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038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PPP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2011.06.01</a:t>
            </a:r>
            <a:br>
              <a:rPr lang="en-US" sz="2400" dirty="0" smtClean="0"/>
            </a:br>
            <a:r>
              <a:rPr lang="en-US" sz="2400" dirty="0" smtClean="0"/>
              <a:t>1.4.0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4DF8D-9B65-4969-A80E-A290D8834DC5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BEA4E-5704-451F-B100-C750A6A6FCF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at Layer 2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layer 2 PPP begins to do its work</a:t>
            </a:r>
          </a:p>
          <a:p>
            <a:pPr eaLnBrk="1" hangingPunct="1"/>
            <a:r>
              <a:rPr lang="en-US" smtClean="0"/>
              <a:t>To do this work of carrying data from one end of a point-to-point serial link to the other, PPP must transition between several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645B-C7A7-482F-9965-D17CB8FC75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at Layer 2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Idle</a:t>
            </a:r>
          </a:p>
          <a:p>
            <a:pPr eaLnBrk="1" hangingPunct="1"/>
            <a:r>
              <a:rPr lang="en-US" smtClean="0"/>
              <a:t>Establishing</a:t>
            </a:r>
          </a:p>
          <a:p>
            <a:pPr eaLnBrk="1" hangingPunct="1"/>
            <a:r>
              <a:rPr lang="en-US" smtClean="0"/>
              <a:t>Authenticating</a:t>
            </a:r>
          </a:p>
          <a:p>
            <a:pPr eaLnBrk="1" hangingPunct="1"/>
            <a:r>
              <a:rPr lang="en-US" smtClean="0"/>
              <a:t>Networking</a:t>
            </a:r>
          </a:p>
          <a:p>
            <a:pPr eaLnBrk="1" hangingPunct="1"/>
            <a:r>
              <a:rPr lang="en-US" smtClean="0"/>
              <a:t>Terminating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DCF85-0628-4A6D-AC20-1FB9E543E7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Establishing a PPP Session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600200"/>
            <a:ext cx="6897687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517E-340F-46A7-A1FE-DA1454AF426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Configuration Options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4CCF-2E35-446C-902C-61F66072F7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Operation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532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BA621-6F57-41B3-B757-3FF5E6BA0B6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States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the idle state the link is not being used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is no active carrier on the line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the establishing state the two end points have started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any of the PPP options are to be used, they are negotiated here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During authentication, which is optional, the end points exchange information to establish they are who they say they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E6F0-5DAB-48CA-BE72-031E88452AF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States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networking state is reached the real transfer of data begins</a:t>
            </a:r>
          </a:p>
          <a:p>
            <a:pPr eaLnBrk="1" hangingPunct="1"/>
            <a:r>
              <a:rPr lang="en-US" smtClean="0"/>
              <a:t>The connection remains in this state until communication is terminated</a:t>
            </a:r>
          </a:p>
          <a:p>
            <a:pPr eaLnBrk="1" hangingPunct="1"/>
            <a:r>
              <a:rPr lang="en-US" smtClean="0"/>
              <a:t>In the termination state one side closes the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3A0A-2AFC-4880-80AC-F9144630417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do its work PPP uses several different frames</a:t>
            </a:r>
          </a:p>
          <a:p>
            <a:pPr eaLnBrk="1" hangingPunct="1"/>
            <a:r>
              <a:rPr lang="en-US" dirty="0" smtClean="0"/>
              <a:t>The major PPP frame looks like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5466-46F2-4537-A53F-E6AF75AA20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ph idx="1"/>
          </p:nvPr>
        </p:nvGraphicFramePr>
        <p:xfrm>
          <a:off x="2797175" y="1600200"/>
          <a:ext cx="3711575" cy="4648203"/>
        </p:xfrm>
        <a:graphic>
          <a:graphicData uri="http://schemas.openxmlformats.org/drawingml/2006/table">
            <a:tbl>
              <a:tblPr/>
              <a:tblGrid>
                <a:gridCol w="371157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Padding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4AE09-21B3-4EFC-92FD-41BFA5CFE07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fields do the following</a:t>
            </a:r>
          </a:p>
          <a:p>
            <a:pPr lvl="1" eaLnBrk="1" hangingPunct="1"/>
            <a:r>
              <a:rPr lang="en-US" smtClean="0"/>
              <a:t>Flag</a:t>
            </a:r>
          </a:p>
          <a:p>
            <a:pPr lvl="2" eaLnBrk="1" hangingPunct="1"/>
            <a:r>
              <a:rPr lang="en-US" smtClean="0"/>
              <a:t>1 byte</a:t>
            </a:r>
          </a:p>
          <a:p>
            <a:pPr lvl="2" eaLnBrk="1" hangingPunct="1"/>
            <a:r>
              <a:rPr lang="en-US" smtClean="0"/>
              <a:t>This field marks the start of the frame</a:t>
            </a:r>
          </a:p>
          <a:p>
            <a:pPr lvl="2" eaLnBrk="1" hangingPunct="1"/>
            <a:r>
              <a:rPr lang="en-US" smtClean="0"/>
              <a:t>The value is always 0111110</a:t>
            </a:r>
          </a:p>
          <a:p>
            <a:pPr lvl="1" eaLnBrk="1" hangingPunct="1"/>
            <a:r>
              <a:rPr lang="en-US" smtClean="0"/>
              <a:t>Address</a:t>
            </a:r>
          </a:p>
          <a:p>
            <a:pPr lvl="2" eaLnBrk="1" hangingPunct="1"/>
            <a:r>
              <a:rPr lang="en-US" smtClean="0"/>
              <a:t>1 byte</a:t>
            </a:r>
          </a:p>
          <a:p>
            <a:pPr lvl="2" eaLnBrk="1" hangingPunct="1"/>
            <a:r>
              <a:rPr lang="en-US" smtClean="0"/>
              <a:t>No purpose as PPP does not support addressing</a:t>
            </a:r>
          </a:p>
          <a:p>
            <a:pPr lvl="2" eaLnBrk="1" hangingPunct="1"/>
            <a:r>
              <a:rPr lang="en-US" smtClean="0"/>
              <a:t>The address is always 11111111, which is the HDLC broadcast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PPP 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D01A-BB6E-40D5-98FB-F501E219439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byte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is used to indicate that transmission of the data will not be sequenced and is to be sent over a connectionless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value is always 00000011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2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field is used to direct whatever is in the data field to its proper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identifies the encapsulated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1281F-4367-4C1B-A85E-872380B1123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Data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Variable size, but 1500 bytes is the default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Larger sizes can be used, if both sides agree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field contains the important stuff</a:t>
            </a:r>
          </a:p>
          <a:p>
            <a:pPr eaLnBrk="1" hangingPunct="1"/>
            <a:r>
              <a:rPr lang="en-US" sz="2800" smtClean="0"/>
              <a:t>FCS</a:t>
            </a:r>
          </a:p>
          <a:p>
            <a:pPr lvl="1" eaLnBrk="1" hangingPunct="1"/>
            <a:r>
              <a:rPr lang="en-US" sz="2400" smtClean="0"/>
              <a:t>2 bytes, but can be 4 bytes</a:t>
            </a:r>
          </a:p>
          <a:p>
            <a:pPr lvl="1" eaLnBrk="1" hangingPunct="1"/>
            <a:r>
              <a:rPr lang="en-US" sz="2400" smtClean="0"/>
              <a:t>The FCS – Frame Check Sequence is the CRC used to ensure everything arrived intact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0F8F-A378-4924-918F-7A0B919525A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Frame Format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Flag</a:t>
            </a:r>
          </a:p>
          <a:p>
            <a:pPr lvl="2" eaLnBrk="1" hangingPunct="1"/>
            <a:r>
              <a:rPr lang="en-US" smtClean="0"/>
              <a:t>1 byte</a:t>
            </a:r>
          </a:p>
          <a:p>
            <a:pPr lvl="2" eaLnBrk="1" hangingPunct="1"/>
            <a:r>
              <a:rPr lang="en-US" smtClean="0"/>
              <a:t>This field marks the end of the frame</a:t>
            </a:r>
          </a:p>
          <a:p>
            <a:pPr lvl="2" eaLnBrk="1" hangingPunct="1"/>
            <a:r>
              <a:rPr lang="en-US" smtClean="0"/>
              <a:t>The value is always 0111110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47A12-2806-4F56-932C-10A2B9412DC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Protocol Field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value in the protocol field is typically expressed as a hexadecimal number</a:t>
            </a:r>
          </a:p>
          <a:p>
            <a:pPr eaLnBrk="1" hangingPunct="1"/>
            <a:r>
              <a:rPr lang="en-US" smtClean="0"/>
              <a:t>Common codes include</a:t>
            </a:r>
          </a:p>
          <a:p>
            <a:pPr lvl="1" eaLnBrk="1" hangingPunct="1"/>
            <a:r>
              <a:rPr lang="en-US" smtClean="0"/>
              <a:t>IP – 0021</a:t>
            </a:r>
          </a:p>
          <a:p>
            <a:pPr lvl="1" eaLnBrk="1" hangingPunct="1"/>
            <a:r>
              <a:rPr lang="en-US" smtClean="0"/>
              <a:t>IPX – 002b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4EDD0-5B12-42A0-B533-61865FCD7B5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HDLC</a:t>
            </a:r>
            <a:r>
              <a:rPr lang="en-US" dirty="0" smtClean="0"/>
              <a:t> in PPP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Although HDLC is discussed elsewhere as an alternative to PPP as a way to send data over a serial link, a form of HDLC is used to encapsulate the datagrams to be sent over the serial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08BF-DDA9-42FB-ABDD-E88AD0AEBDD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Control Protocol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LCP - Link Control Protocol is a part of the PPP specification</a:t>
            </a:r>
          </a:p>
          <a:p>
            <a:pPr eaLnBrk="1" hangingPunct="1"/>
            <a:r>
              <a:rPr lang="en-US" smtClean="0"/>
              <a:t>LCP is used to establish, configure, maintain, and terminate links</a:t>
            </a:r>
          </a:p>
          <a:p>
            <a:pPr eaLnBrk="1" hangingPunct="1"/>
            <a:r>
              <a:rPr lang="en-US" smtClean="0"/>
              <a:t>LCP information is carried in the data field of the PPP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DCDC-A842-431B-A8AD-706E2A6478F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Control Protocol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way a the device knows this data relates to LCP instead of data to be passed up the stack is by looking in the protocol field</a:t>
            </a:r>
          </a:p>
          <a:p>
            <a:pPr eaLnBrk="1" hangingPunct="1"/>
            <a:r>
              <a:rPr lang="en-US" smtClean="0"/>
              <a:t>LCP data is indicated by C021, a hexadecimal number, in that field</a:t>
            </a:r>
          </a:p>
          <a:p>
            <a:pPr eaLnBrk="1" hangingPunct="1"/>
            <a:r>
              <a:rPr lang="en-US" smtClean="0"/>
              <a:t>The LCP looks like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257B-8CCB-4B5A-A38E-3292589DE01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Control Protocol Format</a:t>
            </a:r>
          </a:p>
        </p:txBody>
      </p:sp>
      <p:graphicFrame>
        <p:nvGraphicFramePr>
          <p:cNvPr id="287747" name="Group 3"/>
          <p:cNvGraphicFramePr>
            <a:graphicFrameLocks noGrp="1"/>
          </p:cNvGraphicFramePr>
          <p:nvPr>
            <p:ph idx="1"/>
          </p:nvPr>
        </p:nvGraphicFramePr>
        <p:xfrm>
          <a:off x="3119438" y="1600200"/>
          <a:ext cx="3065462" cy="4648200"/>
        </p:xfrm>
        <a:graphic>
          <a:graphicData uri="http://schemas.openxmlformats.org/drawingml/2006/table">
            <a:tbl>
              <a:tblPr/>
              <a:tblGrid>
                <a:gridCol w="3065462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90D51-244D-4164-85FA-0F7F2D30275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Control Protocol Format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fields in this packet do the following</a:t>
            </a:r>
          </a:p>
          <a:p>
            <a:pPr lvl="1" eaLnBrk="1" hangingPunct="1"/>
            <a:r>
              <a:rPr lang="en-US" smtClean="0"/>
              <a:t>Code</a:t>
            </a:r>
          </a:p>
          <a:p>
            <a:pPr lvl="2" eaLnBrk="1" hangingPunct="1"/>
            <a:r>
              <a:rPr lang="en-US" smtClean="0"/>
              <a:t>1 byte</a:t>
            </a:r>
          </a:p>
          <a:p>
            <a:pPr lvl="2" eaLnBrk="1" hangingPunct="1"/>
            <a:r>
              <a:rPr lang="en-US" smtClean="0"/>
              <a:t>The code defines the type of LCP packet this is</a:t>
            </a:r>
          </a:p>
          <a:p>
            <a:pPr lvl="1" eaLnBrk="1" hangingPunct="1"/>
            <a:r>
              <a:rPr lang="en-US" smtClean="0"/>
              <a:t>Identifier</a:t>
            </a:r>
          </a:p>
          <a:p>
            <a:pPr lvl="2" eaLnBrk="1" hangingPunct="1"/>
            <a:r>
              <a:rPr lang="en-US" smtClean="0"/>
              <a:t>1 byte</a:t>
            </a:r>
          </a:p>
          <a:p>
            <a:pPr lvl="2" eaLnBrk="1" hangingPunct="1"/>
            <a:r>
              <a:rPr lang="en-US" smtClean="0"/>
              <a:t>This field is used to match a request to a reply</a:t>
            </a:r>
          </a:p>
          <a:p>
            <a:pPr lvl="2" eaLnBrk="1" hangingPunct="1"/>
            <a:r>
              <a:rPr lang="en-US" smtClean="0"/>
              <a:t>One end point places a value in this field</a:t>
            </a:r>
          </a:p>
          <a:p>
            <a:pPr lvl="2" eaLnBrk="1" hangingPunct="1"/>
            <a:r>
              <a:rPr lang="en-US" smtClean="0"/>
              <a:t>This value will be copied to the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E1466-A04F-43B8-9FB9-D6B0E1F770D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 Control Protocol Format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Length</a:t>
            </a:r>
          </a:p>
          <a:p>
            <a:pPr lvl="2" eaLnBrk="1" hangingPunct="1"/>
            <a:r>
              <a:rPr lang="en-US" dirty="0" smtClean="0"/>
              <a:t>2 bytes</a:t>
            </a:r>
          </a:p>
          <a:p>
            <a:pPr lvl="1" eaLnBrk="1" hangingPunct="1"/>
            <a:r>
              <a:rPr lang="en-US" dirty="0" smtClean="0"/>
              <a:t>Information</a:t>
            </a:r>
          </a:p>
          <a:p>
            <a:pPr lvl="2" eaLnBrk="1" hangingPunct="1"/>
            <a:r>
              <a:rPr lang="en-US" dirty="0" smtClean="0"/>
              <a:t>Variable in length</a:t>
            </a:r>
          </a:p>
          <a:p>
            <a:pPr lvl="2" eaLnBrk="1" hangingPunct="1"/>
            <a:r>
              <a:rPr lang="en-US" dirty="0" smtClean="0"/>
              <a:t>This field holds the extra information that is required by some types of LCP packets, such as whether authentication will be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A45B4-DF53-4A95-A03D-3A5439EB119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PPP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</a:t>
            </a:r>
            <a:r>
              <a:rPr lang="en-US" dirty="0" smtClean="0">
                <a:latin typeface="Times New Roman" pitchFamily="18" charset="0"/>
              </a:rPr>
              <a:t>–</a:t>
            </a:r>
            <a:r>
              <a:rPr lang="en-US" dirty="0" smtClean="0"/>
              <a:t> Point-to-Point protocol is a layer 2 protocol that is used on either asynchronous, in other words dialup, or synchronous data lines as a simple way to transport packets between two peers</a:t>
            </a:r>
          </a:p>
          <a:p>
            <a:pPr eaLnBrk="1" hangingPunct="1"/>
            <a:r>
              <a:rPr lang="en-US" dirty="0" smtClean="0"/>
              <a:t>Its purpose is to get layer 3 packets across a serial point-to-point link that is full duplex</a:t>
            </a:r>
          </a:p>
          <a:p>
            <a:pPr eaLnBrk="1" hangingPunct="1"/>
            <a:r>
              <a:rPr lang="en-US" dirty="0" smtClean="0"/>
              <a:t>PPP was developed to replace SLIP </a:t>
            </a:r>
            <a:r>
              <a:rPr lang="en-US" dirty="0" smtClean="0">
                <a:latin typeface="Times New Roman" pitchFamily="18" charset="0"/>
              </a:rPr>
              <a:t>–</a:t>
            </a:r>
            <a:r>
              <a:rPr lang="en-US" dirty="0" smtClean="0"/>
              <a:t> Serial Line Internet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some PPP frames</a:t>
            </a:r>
          </a:p>
          <a:p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PPP with RIP.cap</a:t>
            </a:r>
          </a:p>
          <a:p>
            <a:pPr lvl="0"/>
            <a:r>
              <a:rPr lang="en-US" dirty="0" smtClean="0"/>
              <a:t>Open it in Wireshark by double-clicking it</a:t>
            </a:r>
          </a:p>
          <a:p>
            <a:pPr lvl="0"/>
            <a:r>
              <a:rPr lang="en-US" dirty="0" smtClean="0"/>
              <a:t>Select frame 1</a:t>
            </a:r>
          </a:p>
          <a:p>
            <a:pPr lvl="0"/>
            <a:r>
              <a:rPr lang="en-US" dirty="0" smtClean="0"/>
              <a:t>This is a LCP PPP frame</a:t>
            </a:r>
          </a:p>
          <a:p>
            <a:pPr lvl="0"/>
            <a:r>
              <a:rPr lang="en-US" dirty="0" smtClean="0"/>
              <a:t>In frame 13 we see a PPP 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</a:t>
            </a:r>
            <a:r>
              <a:rPr lang="en-US" baseline="0" dirty="0" smtClean="0"/>
              <a:t> 15 some IP traffic appears</a:t>
            </a:r>
          </a:p>
          <a:p>
            <a:r>
              <a:rPr lang="en-US" baseline="0" dirty="0" smtClean="0"/>
              <a:t>Then in frame 16 some CDP traffic</a:t>
            </a:r>
          </a:p>
          <a:p>
            <a:r>
              <a:rPr lang="en-US" baseline="0" dirty="0" smtClean="0"/>
              <a:t>Notice in frame 15 that an IP address appears as the links begin to come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62219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frames 23 and 28 RIP begins to talk at both ends of</a:t>
            </a:r>
            <a:r>
              <a:rPr lang="en-US" baseline="0" dirty="0" smtClean="0"/>
              <a:t> the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RIP responses are in frames 31 and 35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with frame 50 a series of ping requests and responses go back and forth all carried at layer 2 by PPP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7AB65-13BA-4602-B30F-7E31CFD2F31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PPP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SLIP does not</a:t>
            </a:r>
          </a:p>
          <a:p>
            <a:pPr lvl="1" eaLnBrk="1" hangingPunct="1"/>
            <a:r>
              <a:rPr lang="en-US" dirty="0" smtClean="0"/>
              <a:t>Support any layer 3 protocol but TCP/IP</a:t>
            </a:r>
          </a:p>
          <a:p>
            <a:pPr lvl="1" eaLnBrk="1" hangingPunct="1"/>
            <a:r>
              <a:rPr lang="en-US" dirty="0" smtClean="0"/>
              <a:t>Allow dynamic IP address assignment</a:t>
            </a:r>
          </a:p>
          <a:p>
            <a:pPr lvl="1" eaLnBrk="1" hangingPunct="1"/>
            <a:r>
              <a:rPr lang="en-US" dirty="0" smtClean="0"/>
              <a:t>Support authentication or encryption</a:t>
            </a:r>
          </a:p>
          <a:p>
            <a:pPr lvl="1" eaLnBrk="1" hangingPunct="1"/>
            <a:r>
              <a:rPr lang="en-US" dirty="0" smtClean="0"/>
              <a:t>Operate at high speeds</a:t>
            </a:r>
          </a:p>
          <a:p>
            <a:pPr eaLnBrk="1" hangingPunct="1"/>
            <a:r>
              <a:rPr lang="en-US" dirty="0" smtClean="0"/>
              <a:t>PPP also extends on </a:t>
            </a:r>
            <a:r>
              <a:rPr lang="en-US" dirty="0" err="1" smtClean="0"/>
              <a:t>HDLC</a:t>
            </a:r>
            <a:r>
              <a:rPr lang="en-US" dirty="0" smtClean="0"/>
              <a:t> as described elsewhere, but part of which is used in PPP itself</a:t>
            </a:r>
          </a:p>
          <a:p>
            <a:pPr eaLnBrk="1" hangingPunct="1"/>
            <a:r>
              <a:rPr lang="en-US" dirty="0" smtClean="0"/>
              <a:t>The main extension is the use of </a:t>
            </a:r>
            <a:r>
              <a:rPr lang="en-US" dirty="0" err="1" smtClean="0"/>
              <a:t>NCP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219200" y="1574309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see here PPP hard at work carrying all types of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BDDA-8DA1-453B-BB5F-D5F7BB89C9F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E33C3-9396-47C8-AB49-D1EF1D9D078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Authentication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Authentication was an important addition to PPP compared to SLIP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Authentication is not needed in a point-to-point link over a T1 line, but it is needed for a dialup connection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You want to know who you are talking to whenever you cannot control both ends of the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B7B83-5470-418F-8748-0CC7A66AE33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Authentication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can use either of two protocols for authentication</a:t>
            </a:r>
          </a:p>
          <a:p>
            <a:pPr lvl="1" eaLnBrk="1" hangingPunct="1"/>
            <a:r>
              <a:rPr lang="en-US" dirty="0" smtClean="0"/>
              <a:t>PAP</a:t>
            </a:r>
          </a:p>
          <a:p>
            <a:pPr lvl="1" eaLnBrk="1" hangingPunct="1"/>
            <a:r>
              <a:rPr lang="en-US" dirty="0" smtClean="0"/>
              <a:t>CHAP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CCCC3-291F-483D-8F33-9D7A73A5930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Authentication Protocols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8823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91EA-EBAB-4634-BDC5-A759D0568E5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4075" y="1600200"/>
          <a:ext cx="7437438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7438095" imgH="3572374" progId="PBrush">
                  <p:embed/>
                </p:oleObj>
              </mc:Choice>
              <mc:Fallback>
                <p:oleObj name="Bitmap Image" r:id="rId3" imgW="7438095" imgH="357237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600200"/>
                        <a:ext cx="7437438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PAP</a:t>
            </a:r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00275"/>
            <a:ext cx="2371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0900" y="2924175"/>
            <a:ext cx="236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A6829-F008-43E7-BE9A-E061DE38EA8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PAP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PAP – Password Authentication Protocol is very simple and basically useless</a:t>
            </a:r>
          </a:p>
          <a:p>
            <a:pPr eaLnBrk="1" hangingPunct="1"/>
            <a:r>
              <a:rPr lang="en-US" smtClean="0"/>
              <a:t>It works this way</a:t>
            </a:r>
          </a:p>
          <a:p>
            <a:pPr lvl="1" eaLnBrk="1" hangingPunct="1"/>
            <a:r>
              <a:rPr lang="en-US" smtClean="0"/>
              <a:t>The user wanting access to an end point sends an authentication request that includes the username and password</a:t>
            </a:r>
          </a:p>
          <a:p>
            <a:pPr lvl="1" eaLnBrk="1" hangingPunct="1"/>
            <a:r>
              <a:rPr lang="en-US" smtClean="0"/>
              <a:t>The end point either accepts or rejects the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AF3F7-E5A8-4DFC-875A-51B09635E3D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 is the password is sent in clear text</a:t>
            </a:r>
          </a:p>
          <a:p>
            <a:pPr eaLnBrk="1" hangingPunct="1"/>
            <a:r>
              <a:rPr lang="en-US" smtClean="0"/>
              <a:t>PAP packets can be identified by the code C023 in the protocol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08E93-AC0D-421F-B4EE-06F9975F841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Authentication Protocols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6762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4A022-4ED8-4F45-8174-FA974C2852B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219200"/>
            <a:ext cx="738028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391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Arial" charset="0"/>
                <a:cs typeface="Arial" charset="0"/>
              </a:rPr>
              <a:t>CHAP provides protection against playback attack through the use of a variable challenge value that is unique and unpredictable</a:t>
            </a:r>
            <a:endParaRPr lang="en-US" sz="2600" b="1">
              <a:latin typeface="Arial" charset="0"/>
            </a:endParaRPr>
          </a:p>
        </p:txBody>
      </p: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90750"/>
            <a:ext cx="2447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5275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705225"/>
            <a:ext cx="2305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DA128-C628-458E-BF5C-B5916B9A54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often said that PPP defines activity at both the physical and data link layers of the OSI model</a:t>
            </a:r>
          </a:p>
          <a:p>
            <a:pPr eaLnBrk="1" hangingPunct="1"/>
            <a:r>
              <a:rPr lang="en-US" smtClean="0"/>
              <a:t>In practice the only definition that PPP does concerning the physical layer is to say that there must be one, which is somewhat obvious, and to say that it must be a serial point-to-point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5873-C2A7-46F9-A51C-6456D1A144D3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 – Challenge Handshake Authentication Protocol improves on PAP by keeping the password secret</a:t>
            </a:r>
          </a:p>
          <a:p>
            <a:pPr eaLnBrk="1" hangingPunct="1"/>
            <a:r>
              <a:rPr lang="en-US" dirty="0" smtClean="0"/>
              <a:t>CHAP will also recheck the authentication on a periodic basis</a:t>
            </a:r>
          </a:p>
          <a:p>
            <a:pPr eaLnBrk="1" hangingPunct="1"/>
            <a:r>
              <a:rPr lang="en-US" dirty="0" smtClean="0"/>
              <a:t>CHAP is indicated by C223 in the protocol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28186-DAC3-4E71-B0BF-3F9395E9949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Encapsulation Authentication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E92B4-F54E-4984-9F7C-0998F0B2024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2952750"/>
            <a:ext cx="461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24150"/>
            <a:ext cx="695483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 Authentication Process</a:t>
            </a: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" y="1600200"/>
            <a:ext cx="7446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00350"/>
            <a:ext cx="675163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38" y="2819400"/>
            <a:ext cx="79549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963" y="2667000"/>
            <a:ext cx="80470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5327-756F-43DF-9AA5-FD10111D0AE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PPP Authentication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 cstate="print"/>
          <a:srcRect l="3751" t="28754" r="39380" b="22502"/>
          <a:stretch>
            <a:fillRect/>
          </a:stretch>
        </p:blipFill>
        <p:spPr bwMode="auto">
          <a:xfrm>
            <a:off x="914400" y="1600200"/>
            <a:ext cx="71786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58459-BAA6-43C2-B62D-CC5C677C5C66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PAP Configuration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 cstate="print"/>
          <a:srcRect t="4695"/>
          <a:stretch>
            <a:fillRect/>
          </a:stretch>
        </p:blipFill>
        <p:spPr bwMode="auto">
          <a:xfrm>
            <a:off x="1066800" y="1600200"/>
            <a:ext cx="6858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DE0FF-5FDD-47C5-B9A9-2BCC0C36585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 Configuration</a:t>
            </a: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56BB-29F3-4BA0-B9B6-C580B8DB1E2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Compression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addition to authentication, compression is another optional service offered by PPP</a:t>
            </a:r>
          </a:p>
          <a:p>
            <a:pPr eaLnBrk="1" hangingPunct="1"/>
            <a:r>
              <a:rPr lang="en-US" smtClean="0"/>
              <a:t>Compression does not have to be used, but it is very useful for dial-up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492A4-8DFD-433B-B469-EA30585129E0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from Layer 2 to 3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 the top of PPP is the NCP – Network Control Protocol</a:t>
            </a:r>
          </a:p>
          <a:p>
            <a:pPr eaLnBrk="1" hangingPunct="1"/>
            <a:r>
              <a:rPr lang="en-US" dirty="0" smtClean="0"/>
              <a:t>NCP is used once LCP has established the connection and any authentication has taken place</a:t>
            </a:r>
          </a:p>
          <a:p>
            <a:pPr eaLnBrk="1" hangingPunct="1"/>
            <a:r>
              <a:rPr lang="en-US" dirty="0" smtClean="0"/>
              <a:t>At this stage NCP connects PPP to the higher level protocols that begin their work at layer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FCAA-0304-4B20-A6CD-BC6AB4F994C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from Layer 2 to 3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specifically it encapsulates the IP, IPX, or whatever other traffic comes down into a form PPP can deal with at layer 2</a:t>
            </a:r>
          </a:p>
          <a:p>
            <a:pPr eaLnBrk="1" hangingPunct="1"/>
            <a:r>
              <a:rPr lang="en-US" smtClean="0"/>
              <a:t>For example, IPCP – Internetwork Protocol Control Protocol is used by NCP to create and then terminate a connection that will send TCP/IP packets</a:t>
            </a:r>
          </a:p>
          <a:p>
            <a:pPr eaLnBrk="1" hangingPunct="1"/>
            <a:r>
              <a:rPr lang="en-US" smtClean="0"/>
              <a:t>The protocol field 8021 indicates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C1216-4552-41C5-B354-0FE34D9D2EA0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Network Control Protocol</a:t>
            </a:r>
            <a:endParaRPr lang="en-US" dirty="0" smtClean="0"/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441AF-1D6C-4731-96CE-19D0ED2B20A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makes PPP primarily a layer 2 protocol</a:t>
            </a:r>
          </a:p>
          <a:p>
            <a:pPr eaLnBrk="1" hangingPunct="1"/>
            <a:r>
              <a:rPr lang="en-US" smtClean="0"/>
              <a:t>At layer 2, PPP defines three sublayers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26981-EDB5-458A-9F84-46EF93A2C5B9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PPP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PPP is quite easy on most devices</a:t>
            </a:r>
          </a:p>
          <a:p>
            <a:pPr eaLnBrk="1" hangingPunct="1"/>
            <a:r>
              <a:rPr lang="en-US" smtClean="0"/>
              <a:t>For example to use PPP encapsulation on a Cisco router, just type</a:t>
            </a:r>
          </a:p>
          <a:p>
            <a:pPr lvl="1" eaLnBrk="1" hangingPunct="1"/>
            <a:r>
              <a:rPr lang="en-US" smtClean="0"/>
              <a:t>encapsulation ppp</a:t>
            </a:r>
          </a:p>
          <a:p>
            <a:pPr eaLnBrk="1" hangingPunct="1"/>
            <a:r>
              <a:rPr lang="en-US" smtClean="0"/>
              <a:t>At the configure interface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CC293-D02E-4297-88C8-D69DCCF2E5E6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PPP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5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2A9EF-6095-4C77-9AFD-94BA496B3BBC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Configuration Commands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4380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FB0B7-9C7E-46FA-A52A-EAAB4397B760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PPP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7221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Line 4"/>
          <p:cNvSpPr>
            <a:spLocks noChangeShapeType="1"/>
          </p:cNvSpPr>
          <p:nvPr/>
        </p:nvSpPr>
        <p:spPr bwMode="auto">
          <a:xfrm>
            <a:off x="838200" y="3505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54FD-70BB-4FD0-A53E-1F754AE958A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PPP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thing to do when a problem arises on a link that uses PPP is to check the physical connection</a:t>
            </a:r>
          </a:p>
          <a:p>
            <a:pPr eaLnBrk="1" hangingPunct="1"/>
            <a:r>
              <a:rPr lang="en-US" smtClean="0"/>
              <a:t>Also check the configuration of physical layer devices, such as the CSU/DSU</a:t>
            </a:r>
          </a:p>
          <a:p>
            <a:pPr eaLnBrk="1" hangingPunct="1"/>
            <a:r>
              <a:rPr lang="en-US" smtClean="0"/>
              <a:t>This is by far the most common source of the trouble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3AC-A2F4-4052-960F-284796151389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PPP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next thing to check is the configuration of PPP in the router for a direct link or access server if a dial-up connection is being made</a:t>
            </a:r>
          </a:p>
          <a:p>
            <a:pPr eaLnBrk="1" hangingPunct="1"/>
            <a:r>
              <a:rPr lang="en-US" dirty="0" smtClean="0"/>
              <a:t>The most common error is when authentication is being used for the link</a:t>
            </a:r>
          </a:p>
          <a:p>
            <a:pPr eaLnBrk="1" hangingPunct="1"/>
            <a:r>
              <a:rPr lang="en-US" dirty="0" smtClean="0"/>
              <a:t>The username setting causes the most errors in this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1925-C39A-48F6-A0FC-1B1202D1AA16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PPP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configuring the username on a router, it is the hostname of the router at the other end of the connection</a:t>
            </a:r>
          </a:p>
          <a:p>
            <a:pPr eaLnBrk="1" hangingPunct="1"/>
            <a:r>
              <a:rPr lang="en-US" smtClean="0"/>
              <a:t>Consult the Oppenheimer and Bardwell text for more details on this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08C4F-B1BA-4E25-89C1-F900E035C3D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Debug PPP Authentication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0513"/>
            <a:ext cx="68580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62350"/>
            <a:ext cx="6629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For More Information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T1: A Survival Guide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Matthew S. </a:t>
            </a:r>
            <a:r>
              <a:rPr lang="en-US" dirty="0" err="1" smtClean="0">
                <a:cs typeface="Arial" charset="0"/>
              </a:rPr>
              <a:t>Gast</a:t>
            </a:r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ISBN 0-596-00127-4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Troubleshooting Campus Networks</a:t>
            </a:r>
          </a:p>
          <a:p>
            <a:pPr lvl="1" eaLnBrk="1" hangingPunct="1"/>
            <a:r>
              <a:rPr lang="en-US" dirty="0" smtClean="0"/>
              <a:t>Priscilla Oppenheimer and Joseph Bardwell</a:t>
            </a:r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ISBN </a:t>
            </a:r>
            <a:r>
              <a:rPr lang="en-US" dirty="0" smtClean="0"/>
              <a:t>0471210137</a:t>
            </a:r>
            <a:endParaRPr lang="en-US" dirty="0" smtClean="0">
              <a:cs typeface="Arial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04FE7-7555-443C-BD6A-5C643E620C8F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EEC3-5A7B-4B93-8CD1-677074D8A4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Layers</a:t>
            </a:r>
          </a:p>
        </p:txBody>
      </p:sp>
      <p:graphicFrame>
        <p:nvGraphicFramePr>
          <p:cNvPr id="273427" name="Group 19"/>
          <p:cNvGraphicFramePr>
            <a:graphicFrameLocks noGrp="1"/>
          </p:cNvGraphicFramePr>
          <p:nvPr>
            <p:ph idx="1"/>
          </p:nvPr>
        </p:nvGraphicFramePr>
        <p:xfrm>
          <a:off x="3119438" y="1600200"/>
          <a:ext cx="3146425" cy="4648201"/>
        </p:xfrm>
        <a:graphic>
          <a:graphicData uri="http://schemas.openxmlformats.org/drawingml/2006/table">
            <a:tbl>
              <a:tblPr/>
              <a:tblGrid>
                <a:gridCol w="3146425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HDLC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A761-ADA6-47FA-8FF1-7332FD49FF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Layered Architecture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818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D3B4E-0773-4BA4-A879-3D63A29F086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PPP at Layer 1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stated, the physical layer for PPP is specified to be a serial communication method including</a:t>
            </a:r>
          </a:p>
          <a:p>
            <a:pPr lvl="1" eaLnBrk="1" hangingPunct="1"/>
            <a:r>
              <a:rPr lang="en-US" smtClean="0"/>
              <a:t>EIA/TIA-232</a:t>
            </a:r>
          </a:p>
          <a:p>
            <a:pPr lvl="1" eaLnBrk="1" hangingPunct="1"/>
            <a:r>
              <a:rPr lang="en-US" smtClean="0"/>
              <a:t>EIA/TIA-422</a:t>
            </a:r>
          </a:p>
          <a:p>
            <a:pPr lvl="1" eaLnBrk="1" hangingPunct="1"/>
            <a:r>
              <a:rPr lang="en-US" smtClean="0"/>
              <a:t>V.35</a:t>
            </a:r>
          </a:p>
          <a:p>
            <a:pPr eaLnBrk="1" hangingPunct="1"/>
            <a:r>
              <a:rPr lang="en-US" smtClean="0"/>
              <a:t>The only requirement for this serial link is that circuit must be full duplex and asynchronous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2003Guide_3.03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336666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B8B8"/>
      </a:accent5>
      <a:accent6>
        <a:srgbClr val="A72632"/>
      </a:accent6>
      <a:hlink>
        <a:srgbClr val="FF9900"/>
      </a:hlink>
      <a:folHlink>
        <a:srgbClr val="339999"/>
      </a:folHlink>
    </a:clrScheme>
    <a:fontScheme name="Cisco2003Guide_3.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co2003Guide_3.0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Guide_3.0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Guide_3.0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2255</Words>
  <Application>Microsoft Office PowerPoint</Application>
  <PresentationFormat>On-screen Show (4:3)</PresentationFormat>
  <Paragraphs>366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Cisco2003Guide_3.03</vt:lpstr>
      <vt:lpstr>CiscoAcademy</vt:lpstr>
      <vt:lpstr>Bitmap Image</vt:lpstr>
      <vt:lpstr>PPP  Last Update 2011.06.01 1.4.0</vt:lpstr>
      <vt:lpstr>Objective</vt:lpstr>
      <vt:lpstr>What is PPP</vt:lpstr>
      <vt:lpstr>What is PPP</vt:lpstr>
      <vt:lpstr>Operation</vt:lpstr>
      <vt:lpstr>Operation</vt:lpstr>
      <vt:lpstr>PPP Layers</vt:lpstr>
      <vt:lpstr>PPP Layered Architecture</vt:lpstr>
      <vt:lpstr>PPP at Layer 1</vt:lpstr>
      <vt:lpstr>PPP at Layer 2</vt:lpstr>
      <vt:lpstr>PPP at Layer 2</vt:lpstr>
      <vt:lpstr>Establishing a PPP Session</vt:lpstr>
      <vt:lpstr>PPP Configuration Options</vt:lpstr>
      <vt:lpstr>PPP Operation</vt:lpstr>
      <vt:lpstr>Transition States</vt:lpstr>
      <vt:lpstr>Transition States</vt:lpstr>
      <vt:lpstr>PPP Frame Format</vt:lpstr>
      <vt:lpstr>PPP Frame Format</vt:lpstr>
      <vt:lpstr>PPP Frame Format</vt:lpstr>
      <vt:lpstr>PPP Frame Format</vt:lpstr>
      <vt:lpstr>PPP Frame Format</vt:lpstr>
      <vt:lpstr>PPP Frame Format</vt:lpstr>
      <vt:lpstr>Protocol Field</vt:lpstr>
      <vt:lpstr>HDLC in PPP</vt:lpstr>
      <vt:lpstr>Link Control Protocol</vt:lpstr>
      <vt:lpstr>Link Control Protocol</vt:lpstr>
      <vt:lpstr>Link Control Protocol Format</vt:lpstr>
      <vt:lpstr>Link Control Protocol Format</vt:lpstr>
      <vt:lpstr>Link Control Protocol Format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PPP Capture File</vt:lpstr>
      <vt:lpstr>Authentication</vt:lpstr>
      <vt:lpstr>Authentication</vt:lpstr>
      <vt:lpstr>PPP Authentication Protocols</vt:lpstr>
      <vt:lpstr>PAP</vt:lpstr>
      <vt:lpstr>PAP</vt:lpstr>
      <vt:lpstr>PAP</vt:lpstr>
      <vt:lpstr>PPP Authentication Protocols</vt:lpstr>
      <vt:lpstr>CHAP</vt:lpstr>
      <vt:lpstr>CHAP</vt:lpstr>
      <vt:lpstr>Encapsulation Authentication</vt:lpstr>
      <vt:lpstr>CHAP Authentication Process</vt:lpstr>
      <vt:lpstr>Configuring PPP Authentication</vt:lpstr>
      <vt:lpstr>PAP Configuration</vt:lpstr>
      <vt:lpstr>CHAP Configuration</vt:lpstr>
      <vt:lpstr>Compression</vt:lpstr>
      <vt:lpstr>PPP from Layer 2 to 3</vt:lpstr>
      <vt:lpstr>PPP from Layer 2 to 3</vt:lpstr>
      <vt:lpstr>Network Control Protocol</vt:lpstr>
      <vt:lpstr>Using PPP</vt:lpstr>
      <vt:lpstr>Configuring PPP</vt:lpstr>
      <vt:lpstr>PPP Configuration Commands</vt:lpstr>
      <vt:lpstr>Verifying PPP</vt:lpstr>
      <vt:lpstr>Troubleshooting PPP</vt:lpstr>
      <vt:lpstr>Troubleshooting PPP</vt:lpstr>
      <vt:lpstr>Troubleshooting PPP</vt:lpstr>
      <vt:lpstr>Debug PPP Authentication</vt:lpstr>
      <vt:lpstr>For More Information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</dc:title>
  <dc:creator>Kenneth M. Chipps Ph.D.</dc:creator>
  <cp:lastModifiedBy>Kenneth M. Chipps Ph.D.</cp:lastModifiedBy>
  <cp:revision>189</cp:revision>
  <dcterms:created xsi:type="dcterms:W3CDTF">2003-05-14T17:49:59Z</dcterms:created>
  <dcterms:modified xsi:type="dcterms:W3CDTF">2012-04-30T00:59:47Z</dcterms:modified>
</cp:coreProperties>
</file>