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94"/>
  </p:notesMasterIdLst>
  <p:handoutMasterIdLst>
    <p:handoutMasterId r:id="rId95"/>
  </p:handoutMasterIdLst>
  <p:sldIdLst>
    <p:sldId id="256" r:id="rId2"/>
    <p:sldId id="257" r:id="rId3"/>
    <p:sldId id="258" r:id="rId4"/>
    <p:sldId id="341" r:id="rId5"/>
    <p:sldId id="340" r:id="rId6"/>
    <p:sldId id="262" r:id="rId7"/>
    <p:sldId id="263" r:id="rId8"/>
    <p:sldId id="269" r:id="rId9"/>
    <p:sldId id="271" r:id="rId10"/>
    <p:sldId id="272" r:id="rId11"/>
    <p:sldId id="273" r:id="rId12"/>
    <p:sldId id="338" r:id="rId13"/>
    <p:sldId id="264" r:id="rId14"/>
    <p:sldId id="270" r:id="rId15"/>
    <p:sldId id="267" r:id="rId16"/>
    <p:sldId id="268" r:id="rId17"/>
    <p:sldId id="274" r:id="rId18"/>
    <p:sldId id="275" r:id="rId19"/>
    <p:sldId id="277" r:id="rId20"/>
    <p:sldId id="276" r:id="rId21"/>
    <p:sldId id="337" r:id="rId22"/>
    <p:sldId id="339" r:id="rId23"/>
    <p:sldId id="342" r:id="rId24"/>
    <p:sldId id="345" r:id="rId25"/>
    <p:sldId id="343" r:id="rId26"/>
    <p:sldId id="346" r:id="rId27"/>
    <p:sldId id="344" r:id="rId28"/>
    <p:sldId id="347" r:id="rId29"/>
    <p:sldId id="328" r:id="rId30"/>
    <p:sldId id="334" r:id="rId31"/>
    <p:sldId id="335" r:id="rId32"/>
    <p:sldId id="333" r:id="rId33"/>
    <p:sldId id="331" r:id="rId34"/>
    <p:sldId id="265" r:id="rId35"/>
    <p:sldId id="266" r:id="rId36"/>
    <p:sldId id="278" r:id="rId37"/>
    <p:sldId id="282"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48" r:id="rId82"/>
    <p:sldId id="349" r:id="rId83"/>
    <p:sldId id="350" r:id="rId84"/>
    <p:sldId id="351" r:id="rId85"/>
    <p:sldId id="352" r:id="rId86"/>
    <p:sldId id="353" r:id="rId87"/>
    <p:sldId id="360" r:id="rId88"/>
    <p:sldId id="359" r:id="rId89"/>
    <p:sldId id="355" r:id="rId90"/>
    <p:sldId id="356" r:id="rId91"/>
    <p:sldId id="357" r:id="rId92"/>
    <p:sldId id="358" r:id="rId9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9" autoAdjust="0"/>
    <p:restoredTop sz="86432" autoAdjust="0"/>
  </p:normalViewPr>
  <p:slideViewPr>
    <p:cSldViewPr>
      <p:cViewPr varScale="1">
        <p:scale>
          <a:sx n="58" d="100"/>
          <a:sy n="58" d="100"/>
        </p:scale>
        <p:origin x="-9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8DB27AAF-6480-49D9-88FA-EDB97A0E85E9}" type="slidenum">
              <a:rPr lang="en-US"/>
              <a:pPr>
                <a:defRPr/>
              </a:pPr>
              <a:t>‹#›</a:t>
            </a:fld>
            <a:endParaRPr lang="en-US" dirty="0"/>
          </a:p>
        </p:txBody>
      </p:sp>
    </p:spTree>
    <p:extLst>
      <p:ext uri="{BB962C8B-B14F-4D97-AF65-F5344CB8AC3E}">
        <p14:creationId xmlns:p14="http://schemas.microsoft.com/office/powerpoint/2010/main" val="1811922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FE7001A-C31F-4FE0-8989-93CAA3D69389}" type="slidenum">
              <a:rPr lang="en-US"/>
              <a:pPr>
                <a:defRPr/>
              </a:pPr>
              <a:t>‹#›</a:t>
            </a:fld>
            <a:endParaRPr lang="en-US" dirty="0"/>
          </a:p>
        </p:txBody>
      </p:sp>
    </p:spTree>
    <p:extLst>
      <p:ext uri="{BB962C8B-B14F-4D97-AF65-F5344CB8AC3E}">
        <p14:creationId xmlns:p14="http://schemas.microsoft.com/office/powerpoint/2010/main" val="29859545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2667000" y="6245225"/>
            <a:ext cx="3962400" cy="476250"/>
          </a:xfrm>
        </p:spPr>
        <p:txBody>
          <a:bodyPr/>
          <a:lstStyle>
            <a:lvl1pPr>
              <a:defRPr sz="1400" smtClean="0">
                <a:latin typeface="Arial" pitchFamily="34" charset="0"/>
                <a:cs typeface="Arial" pitchFamily="34" charset="0"/>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smtClean="0"/>
            </a:lvl1pPr>
          </a:lstStyle>
          <a:p>
            <a:pPr>
              <a:defRPr/>
            </a:pPr>
            <a:fld id="{730BA1CC-FDB4-4814-A217-27EBFD51FE2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17822EB-22E9-40C6-AE13-F5D3DF81840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FB20954-B91B-44A3-9C37-EF08D4394DC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C98DB39-3B01-4E16-8E51-E2C150CA6C5D}"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053396C-DF27-4DDD-878C-F8395D838C7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82DB26-09C1-4EBA-AE5C-774FA9050820}"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atin typeface="Arial" pitchFamily="34" charset="0"/>
                <a:cs typeface="Arial" pitchFamily="34" charset="0"/>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70B9A46-FE03-4B92-A0AD-19BB1317192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B0E17D3-F192-4F00-A07C-1E10FA25CD6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8630A3-3DFF-4AF4-8CF9-2BF17A4AA5A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3739CCB-F42D-451C-9F47-9ED2F4A5A2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9260C16-81CA-4AC0-A570-F41C5BDA079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5686FDB-D51D-4088-A04C-67811C7C0C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D1A548C-9B9D-4D10-A14E-B5D63BFCDDC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Copyright 2013 - 2014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4C25BD2-2E14-49DE-9767-E78E2ADE1CD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r>
              <a:rPr lang="en-US" smtClean="0"/>
              <a:t>Copyright 2013 - 2014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89FDDEF-56A2-46E0-B8D5-DF08721896F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ctrTitle"/>
          </p:nvPr>
        </p:nvSpPr>
        <p:spPr>
          <a:xfrm>
            <a:off x="685800" y="2286000"/>
            <a:ext cx="7772400" cy="1143000"/>
          </a:xfrm>
        </p:spPr>
        <p:txBody>
          <a:bodyPr/>
          <a:lstStyle/>
          <a:p>
            <a:r>
              <a:rPr lang="en-US" dirty="0" smtClean="0"/>
              <a:t>Optical Interfaces</a:t>
            </a:r>
          </a:p>
        </p:txBody>
      </p:sp>
      <p:sp>
        <p:nvSpPr>
          <p:cNvPr id="4099" name="Rectangle 1027"/>
          <p:cNvSpPr>
            <a:spLocks noGrp="1" noChangeArrowheads="1"/>
          </p:cNvSpPr>
          <p:nvPr>
            <p:ph type="subTitle" idx="1"/>
          </p:nvPr>
        </p:nvSpPr>
        <p:spPr/>
        <p:txBody>
          <a:bodyPr/>
          <a:lstStyle/>
          <a:p>
            <a:r>
              <a:rPr lang="en-US" sz="2400" dirty="0" smtClean="0"/>
              <a:t>Last Update </a:t>
            </a:r>
            <a:r>
              <a:rPr lang="en-US" sz="2400" dirty="0" smtClean="0"/>
              <a:t>2014.07.10</a:t>
            </a:r>
            <a:endParaRPr lang="en-US" sz="2400" dirty="0" smtClean="0"/>
          </a:p>
          <a:p>
            <a:r>
              <a:rPr lang="en-US" sz="2400" dirty="0" smtClean="0"/>
              <a:t>1.3.0</a:t>
            </a:r>
            <a:endParaRPr lang="en-US" sz="2400" dirty="0" smtClean="0"/>
          </a:p>
        </p:txBody>
      </p:sp>
      <p:sp>
        <p:nvSpPr>
          <p:cNvPr id="4100" name="Footer Placeholder 4"/>
          <p:cNvSpPr>
            <a:spLocks noGrp="1"/>
          </p:cNvSpPr>
          <p:nvPr>
            <p:ph type="ftr" sz="quarter" idx="11"/>
          </p:nvPr>
        </p:nvSpPr>
        <p:spPr>
          <a:xfrm>
            <a:off x="2667000" y="6245225"/>
            <a:ext cx="4191000" cy="476250"/>
          </a:xfrm>
          <a:noFill/>
        </p:spPr>
        <p:txBody>
          <a:bodyPr/>
          <a:lstStyle/>
          <a:p>
            <a:r>
              <a:rPr lang="en-US" dirty="0" smtClean="0"/>
              <a:t>Copyright 2013 - 2014 Kenneth M. Chipps Ph.D. www.chipps.com</a:t>
            </a:r>
            <a:endParaRPr lang="en-US" dirty="0"/>
          </a:p>
        </p:txBody>
      </p:sp>
      <p:sp>
        <p:nvSpPr>
          <p:cNvPr id="4101" name="Slide Number Placeholder 5"/>
          <p:cNvSpPr>
            <a:spLocks noGrp="1"/>
          </p:cNvSpPr>
          <p:nvPr>
            <p:ph type="sldNum" sz="quarter" idx="12"/>
          </p:nvPr>
        </p:nvSpPr>
        <p:spPr>
          <a:noFill/>
        </p:spPr>
        <p:txBody>
          <a:bodyPr/>
          <a:lstStyle/>
          <a:p>
            <a:fld id="{7E86441B-1910-4360-9179-0784714D4B27}" type="slidenum">
              <a:rPr lang="en-US"/>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Types</a:t>
            </a:r>
            <a:endParaRPr lang="en-US" dirty="0"/>
          </a:p>
        </p:txBody>
      </p:sp>
      <p:sp>
        <p:nvSpPr>
          <p:cNvPr id="3" name="Content Placeholder 2"/>
          <p:cNvSpPr>
            <a:spLocks noGrp="1"/>
          </p:cNvSpPr>
          <p:nvPr>
            <p:ph idx="1"/>
          </p:nvPr>
        </p:nvSpPr>
        <p:spPr/>
        <p:txBody>
          <a:bodyPr/>
          <a:lstStyle/>
          <a:p>
            <a:pPr lvl="1"/>
            <a:r>
              <a:rPr lang="en-US" sz="2800" b="0" i="0" dirty="0" smtClean="0">
                <a:solidFill>
                  <a:schemeClr val="tx1"/>
                </a:solidFill>
                <a:effectLst/>
                <a:latin typeface="+mn-lt"/>
                <a:ea typeface="+mn-ea"/>
                <a:cs typeface="+mn-cs"/>
              </a:rPr>
              <a:t>1000BASE-ZX GBIC WS-G5487</a:t>
            </a:r>
          </a:p>
          <a:p>
            <a:pPr lvl="2"/>
            <a:r>
              <a:rPr lang="en-US" sz="2400" b="0" i="0" dirty="0" smtClean="0">
                <a:solidFill>
                  <a:schemeClr val="tx1"/>
                </a:solidFill>
                <a:effectLst/>
                <a:latin typeface="+mn-lt"/>
                <a:ea typeface="+mn-ea"/>
                <a:cs typeface="+mn-cs"/>
              </a:rPr>
              <a:t>For single</a:t>
            </a:r>
            <a:r>
              <a:rPr lang="en-US" sz="2400" b="0" i="0" baseline="0" dirty="0" smtClean="0">
                <a:solidFill>
                  <a:schemeClr val="tx1"/>
                </a:solidFill>
                <a:effectLst/>
                <a:latin typeface="+mn-lt"/>
                <a:ea typeface="+mn-ea"/>
                <a:cs typeface="+mn-cs"/>
              </a:rPr>
              <a:t> </a:t>
            </a:r>
            <a:r>
              <a:rPr lang="en-US" sz="2400" b="0" i="0" dirty="0" smtClean="0">
                <a:solidFill>
                  <a:schemeClr val="tx1"/>
                </a:solidFill>
                <a:effectLst/>
                <a:latin typeface="+mn-lt"/>
                <a:ea typeface="+mn-ea"/>
                <a:cs typeface="+mn-cs"/>
              </a:rPr>
              <a:t>mode fiber optic link spans up to 43.4 miles or 70 km</a:t>
            </a:r>
          </a:p>
          <a:p>
            <a:pPr lvl="0"/>
            <a:r>
              <a:rPr lang="en-US" sz="3200" b="0" i="0" dirty="0" smtClean="0">
                <a:solidFill>
                  <a:schemeClr val="tx1"/>
                </a:solidFill>
                <a:effectLst/>
                <a:latin typeface="+mn-lt"/>
                <a:ea typeface="+mn-ea"/>
                <a:cs typeface="+mn-cs"/>
              </a:rPr>
              <a:t>Here is a summary table from Cisco</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10</a:t>
            </a:fld>
            <a:endParaRPr lang="en-US" dirty="0"/>
          </a:p>
        </p:txBody>
      </p:sp>
    </p:spTree>
    <p:extLst>
      <p:ext uri="{BB962C8B-B14F-4D97-AF65-F5344CB8AC3E}">
        <p14:creationId xmlns:p14="http://schemas.microsoft.com/office/powerpoint/2010/main" val="2488534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Types</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11</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5" t="17712" r="22656" b="8621"/>
          <a:stretch/>
        </p:blipFill>
        <p:spPr bwMode="auto">
          <a:xfrm>
            <a:off x="1600200" y="1600199"/>
            <a:ext cx="5906864" cy="452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190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Slot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12</a:t>
            </a:fld>
            <a:endParaRPr lang="en-US" dirty="0"/>
          </a:p>
        </p:txBody>
      </p:sp>
      <p:pic>
        <p:nvPicPr>
          <p:cNvPr id="6" name="Picture 5"/>
          <p:cNvPicPr>
            <a:picLocks noChangeAspect="1"/>
          </p:cNvPicPr>
          <p:nvPr/>
        </p:nvPicPr>
        <p:blipFill rotWithShape="1">
          <a:blip r:embed="rId2"/>
          <a:srcRect l="31874" t="25510" r="18126" b="39505"/>
          <a:stretch/>
        </p:blipFill>
        <p:spPr>
          <a:xfrm>
            <a:off x="518160" y="1661198"/>
            <a:ext cx="8168640" cy="3063202"/>
          </a:xfrm>
          <a:prstGeom prst="rect">
            <a:avLst/>
          </a:prstGeom>
        </p:spPr>
      </p:pic>
    </p:spTree>
    <p:extLst>
      <p:ext uri="{BB962C8B-B14F-4D97-AF65-F5344CB8AC3E}">
        <p14:creationId xmlns:p14="http://schemas.microsoft.com/office/powerpoint/2010/main" val="339674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p:txBody>
          <a:bodyPr/>
          <a:lstStyle/>
          <a:p>
            <a:r>
              <a:rPr lang="en-US" dirty="0" smtClean="0"/>
              <a:t>SFP</a:t>
            </a:r>
          </a:p>
        </p:txBody>
      </p:sp>
      <p:pic>
        <p:nvPicPr>
          <p:cNvPr id="122883" name="Content Placeholder 5" descr="cdccont_0900aecd8033f885_0900aecd80575549-2.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57263" y="2286000"/>
            <a:ext cx="3038475" cy="2428875"/>
          </a:xfrm>
        </p:spPr>
      </p:pic>
      <p:pic>
        <p:nvPicPr>
          <p:cNvPr id="122884" name="Content Placeholder 7" descr="cdccont_0900aecd8033f885_0900aecd80575549-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148263" y="2295525"/>
            <a:ext cx="3038475" cy="2428875"/>
          </a:xfrm>
        </p:spPr>
      </p:pic>
      <p:sp>
        <p:nvSpPr>
          <p:cNvPr id="12288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2013 - 2014 Kenneth M. Chipps Ph.D. www.chipps.com</a:t>
            </a:r>
            <a:endParaRPr lang="en-US" dirty="0"/>
          </a:p>
        </p:txBody>
      </p:sp>
      <p:sp>
        <p:nvSpPr>
          <p:cNvPr id="12288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7B9332FA-F836-4617-A509-A91AD6C0C200}" type="slidenum">
              <a:rPr lang="en-US" smtClean="0"/>
              <a:pPr eaLnBrk="1" hangingPunct="1"/>
              <a:t>13</a:t>
            </a:fld>
            <a:endParaRPr lang="en-US" dirty="0" smtClean="0"/>
          </a:p>
        </p:txBody>
      </p:sp>
      <p:sp>
        <p:nvSpPr>
          <p:cNvPr id="2" name="Text Placeholder 1"/>
          <p:cNvSpPr>
            <a:spLocks noGrp="1"/>
          </p:cNvSpPr>
          <p:nvPr>
            <p:ph type="body" idx="4294967295"/>
          </p:nvPr>
        </p:nvSpPr>
        <p:spPr/>
        <p:txBody>
          <a:bodyPr/>
          <a:lstStyle/>
          <a:p>
            <a:pPr marL="0" indent="0">
              <a:buNone/>
            </a:pPr>
            <a:endParaRPr lang="en-US" baseline="0" dirty="0" smtClean="0"/>
          </a:p>
        </p:txBody>
      </p:sp>
    </p:spTree>
    <p:extLst>
      <p:ext uri="{BB962C8B-B14F-4D97-AF65-F5344CB8AC3E}">
        <p14:creationId xmlns:p14="http://schemas.microsoft.com/office/powerpoint/2010/main" val="3369224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rtl="0" fontAlgn="base"/>
            <a:r>
              <a:rPr lang="en-US" sz="3200" dirty="0" smtClean="0">
                <a:solidFill>
                  <a:schemeClr val="tx1"/>
                </a:solidFill>
                <a:effectLst/>
                <a:latin typeface="+mn-lt"/>
                <a:ea typeface="+mn-ea"/>
                <a:cs typeface="+mn-cs"/>
              </a:rPr>
              <a:t>There are several</a:t>
            </a:r>
            <a:r>
              <a:rPr lang="en-US" sz="3200" baseline="0" dirty="0" smtClean="0">
                <a:solidFill>
                  <a:schemeClr val="tx1"/>
                </a:solidFill>
                <a:effectLst/>
                <a:latin typeface="+mn-lt"/>
                <a:ea typeface="+mn-ea"/>
                <a:cs typeface="+mn-cs"/>
              </a:rPr>
              <a:t> types of SFPs</a:t>
            </a:r>
            <a:endParaRPr lang="en-US" sz="3200" dirty="0" smtClean="0">
              <a:effectLst/>
            </a:endParaRPr>
          </a:p>
          <a:p>
            <a:pPr rtl="0" fontAlgn="base"/>
            <a:r>
              <a:rPr lang="en-US" sz="3200" baseline="0" dirty="0" smtClean="0">
                <a:solidFill>
                  <a:schemeClr val="tx1"/>
                </a:solidFill>
                <a:effectLst/>
                <a:latin typeface="+mn-lt"/>
                <a:ea typeface="+mn-ea"/>
                <a:cs typeface="+mn-cs"/>
              </a:rPr>
              <a:t>They differ based on the type of fiber optic cable they will connect to and the distance over which they will drive a single</a:t>
            </a:r>
          </a:p>
          <a:p>
            <a:pPr rtl="0" fontAlgn="base"/>
            <a:r>
              <a:rPr lang="en-US" sz="3200" baseline="0" dirty="0" smtClean="0">
                <a:solidFill>
                  <a:schemeClr val="tx1"/>
                </a:solidFill>
                <a:effectLst/>
                <a:latin typeface="+mn-lt"/>
                <a:ea typeface="+mn-ea"/>
                <a:cs typeface="+mn-cs"/>
              </a:rPr>
              <a:t>For example</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14</a:t>
            </a:fld>
            <a:endParaRPr lang="en-US" dirty="0"/>
          </a:p>
        </p:txBody>
      </p:sp>
    </p:spTree>
    <p:extLst>
      <p:ext uri="{BB962C8B-B14F-4D97-AF65-F5344CB8AC3E}">
        <p14:creationId xmlns:p14="http://schemas.microsoft.com/office/powerpoint/2010/main" val="150757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lvl="1"/>
            <a:r>
              <a:rPr lang="en-US" sz="2800" b="0" i="0" dirty="0" smtClean="0">
                <a:solidFill>
                  <a:schemeClr val="tx1"/>
                </a:solidFill>
                <a:effectLst/>
                <a:latin typeface="+mn-lt"/>
              </a:rPr>
              <a:t>For 850 nm multimode</a:t>
            </a:r>
            <a:r>
              <a:rPr lang="en-US" sz="2800" b="0" i="0" baseline="0" dirty="0" smtClean="0">
                <a:solidFill>
                  <a:schemeClr val="tx1"/>
                </a:solidFill>
                <a:effectLst/>
                <a:latin typeface="+mn-lt"/>
              </a:rPr>
              <a:t> fiber optic cable over Ethernet SX distances up to 550 m at 1.25 Gbps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b="0" i="0" dirty="0" smtClean="0">
                <a:solidFill>
                  <a:schemeClr val="tx1"/>
                </a:solidFill>
                <a:effectLst/>
                <a:latin typeface="+mn-lt"/>
              </a:rPr>
              <a:t>For 850 nm multimode</a:t>
            </a:r>
            <a:r>
              <a:rPr lang="en-US" sz="2800" b="0" i="0" baseline="0" dirty="0" smtClean="0">
                <a:solidFill>
                  <a:schemeClr val="tx1"/>
                </a:solidFill>
                <a:effectLst/>
                <a:latin typeface="+mn-lt"/>
              </a:rPr>
              <a:t> fiber optic cable over Ethernet SX distances up to 150 m at 4.25 Gbps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b="0" i="0" baseline="0" dirty="0" smtClean="0">
                <a:solidFill>
                  <a:schemeClr val="tx1"/>
                </a:solidFill>
                <a:effectLst/>
                <a:latin typeface="+mn-lt"/>
              </a:rPr>
              <a:t>These have a black or beige extractor lever</a:t>
            </a:r>
          </a:p>
          <a:p>
            <a:pPr lvl="1"/>
            <a:r>
              <a:rPr lang="en-US" sz="2800" b="0" i="0" dirty="0" smtClean="0">
                <a:solidFill>
                  <a:schemeClr val="tx1"/>
                </a:solidFill>
                <a:effectLst/>
                <a:latin typeface="+mn-lt"/>
              </a:rPr>
              <a:t>For 1310 nm single mode fiber optic cable over Ethernet LX distances up to 10 km</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b="0" i="0" dirty="0" smtClean="0">
                <a:solidFill>
                  <a:schemeClr val="tx1"/>
                </a:solidFill>
                <a:effectLst/>
                <a:latin typeface="+mn-lt"/>
                <a:ea typeface="+mn-ea"/>
                <a:cs typeface="+mn-cs"/>
              </a:rPr>
              <a:t>These typically have a blue extraction lever</a:t>
            </a:r>
          </a:p>
        </p:txBody>
      </p:sp>
      <p:sp>
        <p:nvSpPr>
          <p:cNvPr id="5" name="Footer Placeholder 4"/>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6" name="Slide Number Placeholder 5"/>
          <p:cNvSpPr>
            <a:spLocks noGrp="1"/>
          </p:cNvSpPr>
          <p:nvPr>
            <p:ph type="sldNum" sz="quarter" idx="12"/>
          </p:nvPr>
        </p:nvSpPr>
        <p:spPr/>
        <p:txBody>
          <a:bodyPr/>
          <a:lstStyle/>
          <a:p>
            <a:pPr>
              <a:defRPr/>
            </a:pPr>
            <a:fld id="{638630A3-3DFF-4AF4-8CF9-2BF17A4AA5AE}" type="slidenum">
              <a:rPr lang="en-US" smtClean="0"/>
              <a:pPr>
                <a:defRPr/>
              </a:pPr>
              <a:t>15</a:t>
            </a:fld>
            <a:endParaRPr lang="en-US" dirty="0"/>
          </a:p>
        </p:txBody>
      </p:sp>
    </p:spTree>
    <p:extLst>
      <p:ext uri="{BB962C8B-B14F-4D97-AF65-F5344CB8AC3E}">
        <p14:creationId xmlns:p14="http://schemas.microsoft.com/office/powerpoint/2010/main" val="3250069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sz="2800" b="0" i="0" dirty="0" smtClean="0">
                <a:solidFill>
                  <a:schemeClr val="tx1"/>
                </a:solidFill>
                <a:effectLst/>
                <a:latin typeface="+mn-lt"/>
              </a:rPr>
              <a:t>We will look at some Cisco SFP models to illustrate the types that are commonly used</a:t>
            </a:r>
          </a:p>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1000BASE-T SFP GLC-T</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Connects to </a:t>
            </a:r>
            <a:r>
              <a:rPr lang="en-US" sz="2400" dirty="0" smtClean="0">
                <a:effectLst/>
              </a:rPr>
              <a:t>standard UTP Category 5 up to 328 feet or 100m</a:t>
            </a:r>
          </a:p>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1000BASE-SX SFP GLC-SX-MM</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Connects to multimode fiber</a:t>
            </a:r>
            <a:r>
              <a:rPr lang="en-US" sz="2000" baseline="0" dirty="0" smtClean="0">
                <a:effectLst/>
              </a:rPr>
              <a:t> optic cable either </a:t>
            </a:r>
            <a:r>
              <a:rPr lang="en-US" sz="2400" dirty="0" smtClean="0">
                <a:effectLst/>
              </a:rPr>
              <a:t>50 or 62.5 at distances up to 550 m and 220 m respectively</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It can support up to 1km over laser-optimized 50 μm multimode fiber cable</a:t>
            </a:r>
          </a:p>
        </p:txBody>
      </p:sp>
      <p:sp>
        <p:nvSpPr>
          <p:cNvPr id="5" name="Footer Placeholder 4"/>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6" name="Slide Number Placeholder 5"/>
          <p:cNvSpPr>
            <a:spLocks noGrp="1"/>
          </p:cNvSpPr>
          <p:nvPr>
            <p:ph type="sldNum" sz="quarter" idx="12"/>
          </p:nvPr>
        </p:nvSpPr>
        <p:spPr/>
        <p:txBody>
          <a:bodyPr/>
          <a:lstStyle/>
          <a:p>
            <a:pPr>
              <a:defRPr/>
            </a:pPr>
            <a:fld id="{638630A3-3DFF-4AF4-8CF9-2BF17A4AA5AE}" type="slidenum">
              <a:rPr lang="en-US" smtClean="0"/>
              <a:pPr>
                <a:defRPr/>
              </a:pPr>
              <a:t>16</a:t>
            </a:fld>
            <a:endParaRPr lang="en-US" dirty="0"/>
          </a:p>
        </p:txBody>
      </p:sp>
    </p:spTree>
    <p:extLst>
      <p:ext uri="{BB962C8B-B14F-4D97-AF65-F5344CB8AC3E}">
        <p14:creationId xmlns:p14="http://schemas.microsoft.com/office/powerpoint/2010/main" val="3492099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1000BASE-LX/LH SFP GLC-LH-SM</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Operates on standard single mode fiber-optic links up to 10 km and up to 550 m on any type of multimode fiber</a:t>
            </a:r>
            <a:r>
              <a:rPr lang="en-US" sz="2000" baseline="0" dirty="0" smtClean="0">
                <a:effectLst/>
              </a:rPr>
              <a:t> optic cable</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baseline="0" dirty="0" smtClean="0">
                <a:effectLst/>
              </a:rPr>
              <a:t>A mode conditioning cable may be needed</a:t>
            </a:r>
          </a:p>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1000BASE-EX SFP GLC-EX-SM</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For standard single-mode fiber-optic link spans of up to 40 km in length</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A 5</a:t>
            </a:r>
            <a:r>
              <a:rPr lang="en-US" sz="2000" baseline="0" dirty="0" smtClean="0">
                <a:effectLst/>
              </a:rPr>
              <a:t> </a:t>
            </a:r>
            <a:r>
              <a:rPr lang="en-US" sz="2000" dirty="0" smtClean="0">
                <a:effectLst/>
              </a:rPr>
              <a:t>dB inline optical attenuator should be inserted between the fiber-optic cable and the receiving port on the SFP at each end of the link for back-to-back connectivity</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17</a:t>
            </a:fld>
            <a:endParaRPr lang="en-US" dirty="0"/>
          </a:p>
        </p:txBody>
      </p:sp>
    </p:spTree>
    <p:extLst>
      <p:ext uri="{BB962C8B-B14F-4D97-AF65-F5344CB8AC3E}">
        <p14:creationId xmlns:p14="http://schemas.microsoft.com/office/powerpoint/2010/main" val="4084968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marL="1143000" marR="0" lvl="2" indent="-285750" algn="l" defTabSz="914400" rtl="0" eaLnBrk="1" fontAlgn="base" latinLnBrk="0" hangingPunct="1">
              <a:lnSpc>
                <a:spcPct val="100000"/>
              </a:lnSpc>
              <a:spcBef>
                <a:spcPct val="20000"/>
              </a:spcBef>
              <a:spcAft>
                <a:spcPct val="0"/>
              </a:spcAft>
              <a:buClrTx/>
              <a:buSzTx/>
              <a:buFontTx/>
              <a:buChar char="–"/>
              <a:tabLst/>
              <a:defRPr/>
            </a:pPr>
            <a:r>
              <a:rPr lang="en-US" sz="2400" dirty="0" smtClean="0">
                <a:effectLst/>
              </a:rPr>
              <a:t>1000BASE-ZX SFP GLC-ZX-SM</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For standard single mode fiber optic links of</a:t>
            </a:r>
            <a:r>
              <a:rPr lang="en-US" sz="2000" baseline="0" dirty="0" smtClean="0">
                <a:effectLst/>
              </a:rPr>
              <a:t> </a:t>
            </a:r>
            <a:r>
              <a:rPr lang="en-US" sz="2000" dirty="0" smtClean="0">
                <a:effectLst/>
              </a:rPr>
              <a:t>approximately 70 km</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dirty="0" smtClean="0">
                <a:effectLst/>
              </a:rPr>
              <a:t> The SFP provides an optical link budget of 21 dB, but the precise link span length depends on multiple factors such as fiber quality, number of splices, and connectors</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b="0" i="0" dirty="0" smtClean="0">
                <a:solidFill>
                  <a:schemeClr val="tx1"/>
                </a:solidFill>
                <a:effectLst/>
                <a:latin typeface="+mn-lt"/>
              </a:rPr>
              <a:t>When used over shorter distances with single mode fiber optic</a:t>
            </a:r>
            <a:r>
              <a:rPr lang="en-US" sz="2000" b="0" i="0" baseline="0" dirty="0" smtClean="0">
                <a:solidFill>
                  <a:schemeClr val="tx1"/>
                </a:solidFill>
                <a:effectLst/>
                <a:latin typeface="+mn-lt"/>
              </a:rPr>
              <a:t> cable </a:t>
            </a:r>
            <a:r>
              <a:rPr lang="en-US" sz="2000" b="0" i="0" dirty="0" smtClean="0">
                <a:solidFill>
                  <a:schemeClr val="tx1"/>
                </a:solidFill>
                <a:effectLst/>
                <a:latin typeface="+mn-lt"/>
              </a:rPr>
              <a:t>it might be necessary to insert an inline optical attenuator in the link to avoid overloading the receiver</a:t>
            </a:r>
          </a:p>
          <a:p>
            <a:pPr marL="1600200" marR="0" lvl="3" indent="-285750" algn="l" defTabSz="914400" rtl="0" eaLnBrk="1" fontAlgn="base" latinLnBrk="0" hangingPunct="1">
              <a:lnSpc>
                <a:spcPct val="100000"/>
              </a:lnSpc>
              <a:spcBef>
                <a:spcPct val="20000"/>
              </a:spcBef>
              <a:spcAft>
                <a:spcPct val="0"/>
              </a:spcAft>
              <a:buClrTx/>
              <a:buSzTx/>
              <a:buFontTx/>
              <a:buChar char="–"/>
              <a:tabLst/>
              <a:defRPr/>
            </a:pPr>
            <a:r>
              <a:rPr lang="en-US" sz="2000" b="0" i="0" dirty="0" smtClean="0">
                <a:solidFill>
                  <a:schemeClr val="tx1"/>
                </a:solidFill>
                <a:effectLst/>
                <a:latin typeface="+mn-lt"/>
              </a:rPr>
              <a:t>A 10-dB inline optical attenuator should be inserted between the fiber-optic cable plant and the receiving port on the SFP at each end of the link whenever the fiber-optic cable span loss is less than 8 dB</a:t>
            </a:r>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18</a:t>
            </a:fld>
            <a:endParaRPr lang="en-US" dirty="0"/>
          </a:p>
        </p:txBody>
      </p:sp>
    </p:spTree>
    <p:extLst>
      <p:ext uri="{BB962C8B-B14F-4D97-AF65-F5344CB8AC3E}">
        <p14:creationId xmlns:p14="http://schemas.microsoft.com/office/powerpoint/2010/main" val="402561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b="0" i="0" dirty="0" smtClean="0">
                <a:solidFill>
                  <a:schemeClr val="tx1"/>
                </a:solidFill>
                <a:effectLst/>
                <a:latin typeface="+mn-lt"/>
                <a:ea typeface="+mn-ea"/>
                <a:cs typeface="+mn-cs"/>
              </a:rPr>
              <a:t>Here is a summary table from Cisco</a:t>
            </a:r>
            <a:endParaRPr lang="en-US" sz="3200" dirty="0" smtClean="0">
              <a:effectLst/>
            </a:endParaRP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19</a:t>
            </a:fld>
            <a:endParaRPr lang="en-US" dirty="0"/>
          </a:p>
        </p:txBody>
      </p:sp>
    </p:spTree>
    <p:extLst>
      <p:ext uri="{BB962C8B-B14F-4D97-AF65-F5344CB8AC3E}">
        <p14:creationId xmlns:p14="http://schemas.microsoft.com/office/powerpoint/2010/main" val="22428678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smtClean="0"/>
              <a:t>Objectives of This Section</a:t>
            </a:r>
          </a:p>
        </p:txBody>
      </p:sp>
      <p:sp>
        <p:nvSpPr>
          <p:cNvPr id="5123" name="Rectangle 3"/>
          <p:cNvSpPr>
            <a:spLocks noGrp="1" noChangeArrowheads="1"/>
          </p:cNvSpPr>
          <p:nvPr>
            <p:ph idx="1"/>
          </p:nvPr>
        </p:nvSpPr>
        <p:spPr/>
        <p:txBody>
          <a:bodyPr/>
          <a:lstStyle/>
          <a:p>
            <a:r>
              <a:rPr lang="en-US" dirty="0" smtClean="0"/>
              <a:t>Learn</a:t>
            </a:r>
          </a:p>
          <a:p>
            <a:pPr lvl="1"/>
            <a:r>
              <a:rPr lang="en-US" dirty="0" smtClean="0"/>
              <a:t>What optical interfaces are</a:t>
            </a:r>
          </a:p>
          <a:p>
            <a:pPr lvl="1"/>
            <a:r>
              <a:rPr lang="en-US" dirty="0" smtClean="0"/>
              <a:t>How to install and connect to them</a:t>
            </a:r>
          </a:p>
        </p:txBody>
      </p:sp>
      <p:sp>
        <p:nvSpPr>
          <p:cNvPr id="5124" name="Footer Placeholder 4"/>
          <p:cNvSpPr>
            <a:spLocks noGrp="1"/>
          </p:cNvSpPr>
          <p:nvPr>
            <p:ph type="ftr" sz="quarter" idx="11"/>
          </p:nvPr>
        </p:nvSpPr>
        <p:spPr>
          <a:noFill/>
        </p:spPr>
        <p:txBody>
          <a:bodyPr/>
          <a:lstStyle/>
          <a:p>
            <a:r>
              <a:rPr lang="en-US" smtClean="0"/>
              <a:t>Copyright 2013 - 2014 Kenneth M. Chipps Ph.D. www.chipps.com</a:t>
            </a:r>
            <a:endParaRPr lang="en-US" dirty="0"/>
          </a:p>
        </p:txBody>
      </p:sp>
      <p:sp>
        <p:nvSpPr>
          <p:cNvPr id="5125" name="Slide Number Placeholder 5"/>
          <p:cNvSpPr>
            <a:spLocks noGrp="1"/>
          </p:cNvSpPr>
          <p:nvPr>
            <p:ph type="sldNum" sz="quarter" idx="12"/>
          </p:nvPr>
        </p:nvSpPr>
        <p:spPr>
          <a:noFill/>
        </p:spPr>
        <p:txBody>
          <a:bodyPr/>
          <a:lstStyle/>
          <a:p>
            <a:fld id="{706C34F5-7713-43A4-85B6-189F2A030A00}" type="slidenum">
              <a:rPr lang="en-US"/>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Types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20</a:t>
            </a:fld>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375" r="23437" b="3056"/>
          <a:stretch/>
        </p:blipFill>
        <p:spPr bwMode="auto">
          <a:xfrm>
            <a:off x="2564851" y="1600200"/>
            <a:ext cx="3969681" cy="458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6823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Slot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5460683" cy="3700463"/>
          </a:xfrm>
        </p:spPr>
      </p:pic>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21</a:t>
            </a:fld>
            <a:endParaRPr lang="en-US" dirty="0"/>
          </a:p>
        </p:txBody>
      </p:sp>
    </p:spTree>
    <p:extLst>
      <p:ext uri="{BB962C8B-B14F-4D97-AF65-F5344CB8AC3E}">
        <p14:creationId xmlns:p14="http://schemas.microsoft.com/office/powerpoint/2010/main" val="3885421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 Slot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22</a:t>
            </a:fld>
            <a:endParaRPr lang="en-US" dirty="0"/>
          </a:p>
        </p:txBody>
      </p:sp>
      <p:pic>
        <p:nvPicPr>
          <p:cNvPr id="6" name="Picture 5"/>
          <p:cNvPicPr>
            <a:picLocks noChangeAspect="1"/>
          </p:cNvPicPr>
          <p:nvPr/>
        </p:nvPicPr>
        <p:blipFill rotWithShape="1">
          <a:blip r:embed="rId2"/>
          <a:srcRect l="29375" t="31341" r="29375" b="24344"/>
          <a:stretch/>
        </p:blipFill>
        <p:spPr>
          <a:xfrm>
            <a:off x="688848" y="1600197"/>
            <a:ext cx="7845552" cy="4517150"/>
          </a:xfrm>
          <a:prstGeom prst="rect">
            <a:avLst/>
          </a:prstGeom>
        </p:spPr>
      </p:pic>
    </p:spTree>
    <p:extLst>
      <p:ext uri="{BB962C8B-B14F-4D97-AF65-F5344CB8AC3E}">
        <p14:creationId xmlns:p14="http://schemas.microsoft.com/office/powerpoint/2010/main" val="36379522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XENPAK</a:t>
            </a:r>
            <a:endParaRPr lang="en-US" dirty="0"/>
          </a:p>
        </p:txBody>
      </p:sp>
      <p:sp>
        <p:nvSpPr>
          <p:cNvPr id="3" name="Content Placeholder 2"/>
          <p:cNvSpPr>
            <a:spLocks noGrp="1"/>
          </p:cNvSpPr>
          <p:nvPr>
            <p:ph idx="1"/>
          </p:nvPr>
        </p:nvSpPr>
        <p:spPr/>
        <p:txBody>
          <a:bodyPr/>
          <a:lstStyle/>
          <a:p>
            <a:r>
              <a:rPr lang="en-US" dirty="0" smtClean="0"/>
              <a:t>With the development of 10G Ethernet new interfaces were developed</a:t>
            </a:r>
          </a:p>
          <a:p>
            <a:r>
              <a:rPr lang="en-US" dirty="0" smtClean="0"/>
              <a:t>It first appeared in 2001</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23</a:t>
            </a:fld>
            <a:endParaRPr lang="en-US" dirty="0"/>
          </a:p>
        </p:txBody>
      </p:sp>
    </p:spTree>
    <p:extLst>
      <p:ext uri="{BB962C8B-B14F-4D97-AF65-F5344CB8AC3E}">
        <p14:creationId xmlns:p14="http://schemas.microsoft.com/office/powerpoint/2010/main" val="353362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XENPAK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025" y="2720181"/>
            <a:ext cx="2647950" cy="2286000"/>
          </a:xfrm>
        </p:spPr>
      </p:pic>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24</a:t>
            </a:fld>
            <a:endParaRPr lang="en-US" dirty="0"/>
          </a:p>
        </p:txBody>
      </p:sp>
    </p:spTree>
    <p:extLst>
      <p:ext uri="{BB962C8B-B14F-4D97-AF65-F5344CB8AC3E}">
        <p14:creationId xmlns:p14="http://schemas.microsoft.com/office/powerpoint/2010/main" val="1088811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XFP</a:t>
            </a:r>
            <a:endParaRPr lang="en-US" dirty="0"/>
          </a:p>
        </p:txBody>
      </p:sp>
      <p:sp>
        <p:nvSpPr>
          <p:cNvPr id="3" name="Content Placeholder 2"/>
          <p:cNvSpPr>
            <a:spLocks noGrp="1"/>
          </p:cNvSpPr>
          <p:nvPr>
            <p:ph idx="1"/>
          </p:nvPr>
        </p:nvSpPr>
        <p:spPr/>
        <p:txBody>
          <a:bodyPr/>
          <a:lstStyle/>
          <a:p>
            <a:r>
              <a:rPr lang="en-US" dirty="0" smtClean="0"/>
              <a:t>Announced in 2002</a:t>
            </a:r>
            <a:r>
              <a:rPr lang="en-US" baseline="0" dirty="0" smtClean="0"/>
              <a:t> the XFP is another 10G plug in transceiver</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25</a:t>
            </a:fld>
            <a:endParaRPr lang="en-US" dirty="0"/>
          </a:p>
        </p:txBody>
      </p:sp>
    </p:spTree>
    <p:extLst>
      <p:ext uri="{BB962C8B-B14F-4D97-AF65-F5344CB8AC3E}">
        <p14:creationId xmlns:p14="http://schemas.microsoft.com/office/powerpoint/2010/main" val="3177938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XFP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2825" y="2915444"/>
            <a:ext cx="2038350" cy="1895475"/>
          </a:xfrm>
        </p:spPr>
      </p:pic>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26</a:t>
            </a:fld>
            <a:endParaRPr lang="en-US" dirty="0"/>
          </a:p>
        </p:txBody>
      </p:sp>
    </p:spTree>
    <p:extLst>
      <p:ext uri="{BB962C8B-B14F-4D97-AF65-F5344CB8AC3E}">
        <p14:creationId xmlns:p14="http://schemas.microsoft.com/office/powerpoint/2010/main" val="577625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a:t>
            </a:r>
            <a:endParaRPr lang="en-US" dirty="0"/>
          </a:p>
        </p:txBody>
      </p:sp>
      <p:sp>
        <p:nvSpPr>
          <p:cNvPr id="3" name="Content Placeholder 2"/>
          <p:cNvSpPr>
            <a:spLocks noGrp="1"/>
          </p:cNvSpPr>
          <p:nvPr>
            <p:ph idx="1"/>
          </p:nvPr>
        </p:nvSpPr>
        <p:spPr/>
        <p:txBody>
          <a:bodyPr/>
          <a:lstStyle/>
          <a:p>
            <a:r>
              <a:rPr lang="en-US" dirty="0" smtClean="0"/>
              <a:t>The SFP+ is an enhanced version of the SFP designed for higher speeds such as 10G Ethernet</a:t>
            </a:r>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27</a:t>
            </a:fld>
            <a:endParaRPr lang="en-US" dirty="0"/>
          </a:p>
        </p:txBody>
      </p:sp>
    </p:spTree>
    <p:extLst>
      <p:ext uri="{BB962C8B-B14F-4D97-AF65-F5344CB8AC3E}">
        <p14:creationId xmlns:p14="http://schemas.microsoft.com/office/powerpoint/2010/main" val="3650396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SFP+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6162" y="3215481"/>
            <a:ext cx="1971675" cy="1295400"/>
          </a:xfrm>
        </p:spPr>
      </p:pic>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28</a:t>
            </a:fld>
            <a:endParaRPr lang="en-US" dirty="0"/>
          </a:p>
        </p:txBody>
      </p:sp>
    </p:spTree>
    <p:extLst>
      <p:ext uri="{BB962C8B-B14F-4D97-AF65-F5344CB8AC3E}">
        <p14:creationId xmlns:p14="http://schemas.microsoft.com/office/powerpoint/2010/main" val="2339017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 Board Based</a:t>
            </a:r>
            <a:endParaRPr lang="en-US" dirty="0"/>
          </a:p>
        </p:txBody>
      </p:sp>
      <p:sp>
        <p:nvSpPr>
          <p:cNvPr id="3" name="Content Placeholder 2"/>
          <p:cNvSpPr>
            <a:spLocks noGrp="1"/>
          </p:cNvSpPr>
          <p:nvPr>
            <p:ph idx="1"/>
          </p:nvPr>
        </p:nvSpPr>
        <p:spPr/>
        <p:txBody>
          <a:bodyPr/>
          <a:lstStyle/>
          <a:p>
            <a:r>
              <a:rPr lang="en-US" dirty="0" smtClean="0"/>
              <a:t>Modular routers have a slot at</a:t>
            </a:r>
            <a:r>
              <a:rPr lang="en-US" baseline="0" dirty="0" smtClean="0"/>
              <a:t> the base of which is a connector to the device’s circuit board that allows the interfaces of the device to be changed without the need for an entirely new device</a:t>
            </a:r>
          </a:p>
          <a:p>
            <a:r>
              <a:rPr lang="en-US" baseline="0" dirty="0" smtClean="0"/>
              <a:t>These modular connectors look like this</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29</a:t>
            </a:fld>
            <a:endParaRPr lang="en-US" dirty="0"/>
          </a:p>
        </p:txBody>
      </p:sp>
    </p:spTree>
    <p:extLst>
      <p:ext uri="{BB962C8B-B14F-4D97-AF65-F5344CB8AC3E}">
        <p14:creationId xmlns:p14="http://schemas.microsoft.com/office/powerpoint/2010/main" val="12789658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Interfaces</a:t>
            </a:r>
            <a:endParaRPr lang="en-US" dirty="0"/>
          </a:p>
        </p:txBody>
      </p:sp>
      <p:sp>
        <p:nvSpPr>
          <p:cNvPr id="3" name="Content Placeholder 2"/>
          <p:cNvSpPr>
            <a:spLocks noGrp="1"/>
          </p:cNvSpPr>
          <p:nvPr>
            <p:ph idx="1"/>
          </p:nvPr>
        </p:nvSpPr>
        <p:spPr/>
        <p:txBody>
          <a:bodyPr/>
          <a:lstStyle/>
          <a:p>
            <a:r>
              <a:rPr lang="en-US" dirty="0" smtClean="0"/>
              <a:t>There are several types of optical interfaces</a:t>
            </a:r>
          </a:p>
          <a:p>
            <a:pPr lvl="1"/>
            <a:r>
              <a:rPr lang="en-US" dirty="0" smtClean="0"/>
              <a:t>Modules that plug into an</a:t>
            </a:r>
            <a:r>
              <a:rPr lang="en-US" baseline="0" dirty="0" smtClean="0"/>
              <a:t> opening with an electrical connector at the back</a:t>
            </a:r>
            <a:endParaRPr lang="en-US" dirty="0" smtClean="0"/>
          </a:p>
          <a:p>
            <a:pPr lvl="2"/>
            <a:r>
              <a:rPr lang="en-US" dirty="0" smtClean="0"/>
              <a:t>Fast</a:t>
            </a:r>
            <a:r>
              <a:rPr lang="en-US" baseline="0" dirty="0" smtClean="0"/>
              <a:t> and Gigabit Ethernet</a:t>
            </a:r>
            <a:endParaRPr lang="en-US" dirty="0" smtClean="0"/>
          </a:p>
          <a:p>
            <a:pPr lvl="3"/>
            <a:r>
              <a:rPr lang="en-US" dirty="0" smtClean="0"/>
              <a:t>GBIC – Gigabit Interface Convertor</a:t>
            </a:r>
          </a:p>
          <a:p>
            <a:pPr lvl="3"/>
            <a:r>
              <a:rPr lang="en-US" dirty="0" smtClean="0"/>
              <a:t>SFP – Small Form Factor Pluggable</a:t>
            </a:r>
          </a:p>
          <a:p>
            <a:pPr lvl="2"/>
            <a:r>
              <a:rPr lang="en-US" dirty="0" smtClean="0"/>
              <a:t>10G Ethernet</a:t>
            </a:r>
          </a:p>
          <a:p>
            <a:pPr lvl="3"/>
            <a:r>
              <a:rPr lang="en-US" dirty="0" smtClean="0"/>
              <a:t>XENPAK</a:t>
            </a:r>
          </a:p>
          <a:p>
            <a:pPr lvl="3"/>
            <a:r>
              <a:rPr lang="en-US" dirty="0" smtClean="0"/>
              <a:t>XFP</a:t>
            </a:r>
          </a:p>
          <a:p>
            <a:pPr lvl="3"/>
            <a:r>
              <a:rPr lang="en-US" dirty="0" smtClean="0"/>
              <a:t>SFP+</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3</a:t>
            </a:fld>
            <a:endParaRPr lang="en-US" dirty="0"/>
          </a:p>
        </p:txBody>
      </p:sp>
    </p:spTree>
    <p:extLst>
      <p:ext uri="{BB962C8B-B14F-4D97-AF65-F5344CB8AC3E}">
        <p14:creationId xmlns:p14="http://schemas.microsoft.com/office/powerpoint/2010/main" val="38514915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p:spPr>
        <p:txBody>
          <a:bodyPr/>
          <a:lstStyle/>
          <a:p>
            <a:r>
              <a:rPr lang="en-US" smtClean="0"/>
              <a:t>Copyright 2013 - 2014 Kenneth M. Chipps Ph.D. www.chipps.com</a:t>
            </a:r>
            <a:endParaRPr lang="en-US" dirty="0" smtClean="0"/>
          </a:p>
        </p:txBody>
      </p:sp>
      <p:sp>
        <p:nvSpPr>
          <p:cNvPr id="108547" name="Slide Number Placeholder 5"/>
          <p:cNvSpPr>
            <a:spLocks noGrp="1"/>
          </p:cNvSpPr>
          <p:nvPr>
            <p:ph type="sldNum" sz="quarter" idx="12"/>
          </p:nvPr>
        </p:nvSpPr>
        <p:spPr>
          <a:noFill/>
        </p:spPr>
        <p:txBody>
          <a:bodyPr/>
          <a:lstStyle/>
          <a:p>
            <a:fld id="{8A82BE22-BB61-473C-955B-598D8F712CD3}" type="slidenum">
              <a:rPr lang="en-US" smtClean="0"/>
              <a:pPr/>
              <a:t>30</a:t>
            </a:fld>
            <a:endParaRPr lang="en-US" dirty="0" smtClean="0"/>
          </a:p>
        </p:txBody>
      </p:sp>
      <p:sp>
        <p:nvSpPr>
          <p:cNvPr id="108548" name="Rectangle 2"/>
          <p:cNvSpPr>
            <a:spLocks noGrp="1" noChangeArrowheads="1"/>
          </p:cNvSpPr>
          <p:nvPr>
            <p:ph type="title"/>
          </p:nvPr>
        </p:nvSpPr>
        <p:spPr/>
        <p:txBody>
          <a:bodyPr/>
          <a:lstStyle/>
          <a:p>
            <a:pPr eaLnBrk="1" hangingPunct="1"/>
            <a:r>
              <a:rPr lang="en-US" dirty="0" smtClean="0"/>
              <a:t>Modular Connector</a:t>
            </a:r>
            <a:r>
              <a:rPr lang="en-US" baseline="0" dirty="0" smtClean="0"/>
              <a:t> Slot Cover</a:t>
            </a:r>
            <a:endParaRPr lang="en-US" dirty="0" smtClean="0"/>
          </a:p>
        </p:txBody>
      </p:sp>
      <p:pic>
        <p:nvPicPr>
          <p:cNvPr id="108549" name="Picture 3" descr="Cisco2600CardSlotCover"/>
          <p:cNvPicPr>
            <a:picLocks noChangeAspect="1" noChangeArrowheads="1"/>
          </p:cNvPicPr>
          <p:nvPr/>
        </p:nvPicPr>
        <p:blipFill>
          <a:blip r:embed="rId2" cstate="print"/>
          <a:srcRect/>
          <a:stretch>
            <a:fillRect/>
          </a:stretch>
        </p:blipFill>
        <p:spPr bwMode="auto">
          <a:xfrm>
            <a:off x="1066800" y="1628775"/>
            <a:ext cx="6934200" cy="4619625"/>
          </a:xfrm>
          <a:prstGeom prst="rect">
            <a:avLst/>
          </a:prstGeom>
          <a:noFill/>
          <a:ln w="9525">
            <a:noFill/>
            <a:miter lim="800000"/>
            <a:headEnd/>
            <a:tailEnd/>
          </a:ln>
        </p:spPr>
      </p:pic>
    </p:spTree>
    <p:extLst>
      <p:ext uri="{BB962C8B-B14F-4D97-AF65-F5344CB8AC3E}">
        <p14:creationId xmlns:p14="http://schemas.microsoft.com/office/powerpoint/2010/main" val="34157938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Footer Placeholder 4"/>
          <p:cNvSpPr>
            <a:spLocks noGrp="1"/>
          </p:cNvSpPr>
          <p:nvPr>
            <p:ph type="ftr" sz="quarter" idx="11"/>
          </p:nvPr>
        </p:nvSpPr>
        <p:spPr>
          <a:noFill/>
        </p:spPr>
        <p:txBody>
          <a:bodyPr/>
          <a:lstStyle/>
          <a:p>
            <a:r>
              <a:rPr lang="en-US" smtClean="0"/>
              <a:t>Copyright 2013 - 2014 Kenneth M. Chipps Ph.D. www.chipps.com</a:t>
            </a:r>
            <a:endParaRPr lang="en-US" dirty="0" smtClean="0"/>
          </a:p>
        </p:txBody>
      </p:sp>
      <p:sp>
        <p:nvSpPr>
          <p:cNvPr id="109571" name="Slide Number Placeholder 5"/>
          <p:cNvSpPr>
            <a:spLocks noGrp="1"/>
          </p:cNvSpPr>
          <p:nvPr>
            <p:ph type="sldNum" sz="quarter" idx="12"/>
          </p:nvPr>
        </p:nvSpPr>
        <p:spPr>
          <a:noFill/>
        </p:spPr>
        <p:txBody>
          <a:bodyPr/>
          <a:lstStyle/>
          <a:p>
            <a:fld id="{97F5E035-0332-4375-B6CD-ABF6B2C1E029}" type="slidenum">
              <a:rPr lang="en-US" smtClean="0"/>
              <a:pPr/>
              <a:t>31</a:t>
            </a:fld>
            <a:endParaRPr lang="en-US" dirty="0" smtClean="0"/>
          </a:p>
        </p:txBody>
      </p:sp>
      <p:sp>
        <p:nvSpPr>
          <p:cNvPr id="109572" name="Rectangle 2"/>
          <p:cNvSpPr>
            <a:spLocks noGrp="1" noChangeArrowheads="1"/>
          </p:cNvSpPr>
          <p:nvPr>
            <p:ph type="title"/>
          </p:nvPr>
        </p:nvSpPr>
        <p:spPr/>
        <p:txBody>
          <a:bodyPr/>
          <a:lstStyle/>
          <a:p>
            <a:pPr eaLnBrk="1" hangingPunct="1"/>
            <a:r>
              <a:rPr lang="en-US" dirty="0" smtClean="0"/>
              <a:t>Modular Connector Slot</a:t>
            </a:r>
          </a:p>
        </p:txBody>
      </p:sp>
      <p:pic>
        <p:nvPicPr>
          <p:cNvPr id="109573" name="Picture 3" descr="Cisco2600CardSlotOpen"/>
          <p:cNvPicPr>
            <a:picLocks noChangeAspect="1" noChangeArrowheads="1"/>
          </p:cNvPicPr>
          <p:nvPr/>
        </p:nvPicPr>
        <p:blipFill>
          <a:blip r:embed="rId2" cstate="print"/>
          <a:srcRect t="25876" b="17197"/>
          <a:stretch>
            <a:fillRect/>
          </a:stretch>
        </p:blipFill>
        <p:spPr bwMode="auto">
          <a:xfrm>
            <a:off x="685800" y="1624013"/>
            <a:ext cx="7772400" cy="2947987"/>
          </a:xfrm>
          <a:prstGeom prst="rect">
            <a:avLst/>
          </a:prstGeom>
          <a:noFill/>
          <a:ln w="9525">
            <a:noFill/>
            <a:miter lim="800000"/>
            <a:headEnd/>
            <a:tailEnd/>
          </a:ln>
        </p:spPr>
      </p:pic>
    </p:spTree>
    <p:extLst>
      <p:ext uri="{BB962C8B-B14F-4D97-AF65-F5344CB8AC3E}">
        <p14:creationId xmlns:p14="http://schemas.microsoft.com/office/powerpoint/2010/main" val="386403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Footer Placeholder 4"/>
          <p:cNvSpPr>
            <a:spLocks noGrp="1"/>
          </p:cNvSpPr>
          <p:nvPr>
            <p:ph type="ftr" sz="quarter" idx="11"/>
          </p:nvPr>
        </p:nvSpPr>
        <p:spPr>
          <a:noFill/>
        </p:spPr>
        <p:txBody>
          <a:bodyPr/>
          <a:lstStyle/>
          <a:p>
            <a:r>
              <a:rPr lang="en-US" smtClean="0"/>
              <a:t>Copyright 2013 - 2014 Kenneth M. Chipps Ph.D. www.chipps.com</a:t>
            </a:r>
            <a:endParaRPr lang="en-US" dirty="0" smtClean="0"/>
          </a:p>
        </p:txBody>
      </p:sp>
      <p:sp>
        <p:nvSpPr>
          <p:cNvPr id="107523" name="Slide Number Placeholder 5"/>
          <p:cNvSpPr>
            <a:spLocks noGrp="1"/>
          </p:cNvSpPr>
          <p:nvPr>
            <p:ph type="sldNum" sz="quarter" idx="12"/>
          </p:nvPr>
        </p:nvSpPr>
        <p:spPr>
          <a:noFill/>
        </p:spPr>
        <p:txBody>
          <a:bodyPr/>
          <a:lstStyle/>
          <a:p>
            <a:fld id="{77B573C7-1016-4BD6-97A6-9B2118AE8F28}" type="slidenum">
              <a:rPr lang="en-US" smtClean="0"/>
              <a:pPr/>
              <a:t>32</a:t>
            </a:fld>
            <a:endParaRPr lang="en-US" dirty="0" smtClean="0"/>
          </a:p>
        </p:txBody>
      </p:sp>
      <p:sp>
        <p:nvSpPr>
          <p:cNvPr id="107524" name="Rectangle 2"/>
          <p:cNvSpPr>
            <a:spLocks noGrp="1" noChangeArrowheads="1"/>
          </p:cNvSpPr>
          <p:nvPr>
            <p:ph type="title"/>
          </p:nvPr>
        </p:nvSpPr>
        <p:spPr/>
        <p:txBody>
          <a:bodyPr/>
          <a:lstStyle/>
          <a:p>
            <a:pPr eaLnBrk="1" hangingPunct="1"/>
            <a:r>
              <a:rPr lang="en-US" dirty="0" smtClean="0"/>
              <a:t>Modular Interface Board</a:t>
            </a:r>
          </a:p>
        </p:txBody>
      </p:sp>
      <p:pic>
        <p:nvPicPr>
          <p:cNvPr id="107525" name="Picture 4" descr="Cisco2600CardOut"/>
          <p:cNvPicPr>
            <a:picLocks noChangeAspect="1" noChangeArrowheads="1"/>
          </p:cNvPicPr>
          <p:nvPr/>
        </p:nvPicPr>
        <p:blipFill>
          <a:blip r:embed="rId2" cstate="print"/>
          <a:srcRect l="3294" r="16541"/>
          <a:stretch>
            <a:fillRect/>
          </a:stretch>
        </p:blipFill>
        <p:spPr bwMode="auto">
          <a:xfrm>
            <a:off x="1752600" y="1624013"/>
            <a:ext cx="5562600" cy="4624387"/>
          </a:xfrm>
          <a:prstGeom prst="rect">
            <a:avLst/>
          </a:prstGeom>
          <a:noFill/>
          <a:ln w="9525">
            <a:noFill/>
            <a:miter lim="800000"/>
            <a:headEnd/>
            <a:tailEnd/>
          </a:ln>
        </p:spPr>
      </p:pic>
    </p:spTree>
    <p:extLst>
      <p:ext uri="{BB962C8B-B14F-4D97-AF65-F5344CB8AC3E}">
        <p14:creationId xmlns:p14="http://schemas.microsoft.com/office/powerpoint/2010/main" val="16756924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Footer Placeholder 4"/>
          <p:cNvSpPr>
            <a:spLocks noGrp="1"/>
          </p:cNvSpPr>
          <p:nvPr>
            <p:ph type="ftr" sz="quarter" idx="11"/>
          </p:nvPr>
        </p:nvSpPr>
        <p:spPr>
          <a:noFill/>
        </p:spPr>
        <p:txBody>
          <a:bodyPr/>
          <a:lstStyle/>
          <a:p>
            <a:r>
              <a:rPr lang="en-US" smtClean="0"/>
              <a:t>Copyright 2013 - 2014 Kenneth M. Chipps Ph.D. www.chipps.com</a:t>
            </a:r>
            <a:endParaRPr lang="en-US" dirty="0" smtClean="0"/>
          </a:p>
        </p:txBody>
      </p:sp>
      <p:sp>
        <p:nvSpPr>
          <p:cNvPr id="105475" name="Slide Number Placeholder 5"/>
          <p:cNvSpPr>
            <a:spLocks noGrp="1"/>
          </p:cNvSpPr>
          <p:nvPr>
            <p:ph type="sldNum" sz="quarter" idx="12"/>
          </p:nvPr>
        </p:nvSpPr>
        <p:spPr>
          <a:noFill/>
        </p:spPr>
        <p:txBody>
          <a:bodyPr/>
          <a:lstStyle/>
          <a:p>
            <a:fld id="{510B06A0-0F8E-49E1-8B07-4B4B0351AA8D}" type="slidenum">
              <a:rPr lang="en-US" smtClean="0"/>
              <a:pPr/>
              <a:t>33</a:t>
            </a:fld>
            <a:endParaRPr lang="en-US" dirty="0" smtClean="0"/>
          </a:p>
        </p:txBody>
      </p:sp>
      <p:sp>
        <p:nvSpPr>
          <p:cNvPr id="105476" name="Rectangle 2"/>
          <p:cNvSpPr>
            <a:spLocks noGrp="1" noChangeArrowheads="1"/>
          </p:cNvSpPr>
          <p:nvPr>
            <p:ph type="title"/>
          </p:nvPr>
        </p:nvSpPr>
        <p:spPr/>
        <p:txBody>
          <a:bodyPr/>
          <a:lstStyle/>
          <a:p>
            <a:pPr eaLnBrk="1" hangingPunct="1"/>
            <a:r>
              <a:rPr lang="en-US" dirty="0" smtClean="0"/>
              <a:t>Modular Interface Board</a:t>
            </a:r>
          </a:p>
        </p:txBody>
      </p:sp>
      <p:pic>
        <p:nvPicPr>
          <p:cNvPr id="105477" name="Picture 3" descr="Cisco2600CardIn"/>
          <p:cNvPicPr>
            <a:picLocks noChangeAspect="1" noChangeArrowheads="1"/>
          </p:cNvPicPr>
          <p:nvPr/>
        </p:nvPicPr>
        <p:blipFill>
          <a:blip r:embed="rId2" cstate="print"/>
          <a:srcRect/>
          <a:stretch>
            <a:fillRect/>
          </a:stretch>
        </p:blipFill>
        <p:spPr bwMode="auto">
          <a:xfrm>
            <a:off x="1066800" y="1552575"/>
            <a:ext cx="6934200" cy="4619625"/>
          </a:xfrm>
          <a:prstGeom prst="rect">
            <a:avLst/>
          </a:prstGeom>
          <a:noFill/>
          <a:ln w="9525">
            <a:noFill/>
            <a:miter lim="800000"/>
            <a:headEnd/>
            <a:tailEnd/>
          </a:ln>
        </p:spPr>
      </p:pic>
    </p:spTree>
    <p:extLst>
      <p:ext uri="{BB962C8B-B14F-4D97-AF65-F5344CB8AC3E}">
        <p14:creationId xmlns:p14="http://schemas.microsoft.com/office/powerpoint/2010/main" val="1130893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2013 - 2014 Kenneth M. Chipps Ph.D. www.chipps.com</a:t>
            </a:r>
            <a:endParaRPr lang="en-US" dirty="0"/>
          </a:p>
        </p:txBody>
      </p:sp>
      <p:sp>
        <p:nvSpPr>
          <p:cNvPr id="1239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191F075-5CEB-4BE0-8102-7EDED589462B}" type="slidenum">
              <a:rPr lang="en-US" smtClean="0"/>
              <a:pPr eaLnBrk="1" hangingPunct="1"/>
              <a:t>34</a:t>
            </a:fld>
            <a:endParaRPr lang="en-US" dirty="0" smtClean="0"/>
          </a:p>
        </p:txBody>
      </p:sp>
      <p:sp>
        <p:nvSpPr>
          <p:cNvPr id="123908" name="Rectangle 2"/>
          <p:cNvSpPr>
            <a:spLocks noGrp="1" noChangeArrowheads="1"/>
          </p:cNvSpPr>
          <p:nvPr>
            <p:ph type="title"/>
          </p:nvPr>
        </p:nvSpPr>
        <p:spPr/>
        <p:txBody>
          <a:bodyPr/>
          <a:lstStyle/>
          <a:p>
            <a:r>
              <a:rPr lang="en-US" dirty="0" smtClean="0"/>
              <a:t>Media Converter</a:t>
            </a:r>
          </a:p>
        </p:txBody>
      </p:sp>
      <p:sp>
        <p:nvSpPr>
          <p:cNvPr id="123909" name="Rectangle 3"/>
          <p:cNvSpPr>
            <a:spLocks noGrp="1" noChangeArrowheads="1"/>
          </p:cNvSpPr>
          <p:nvPr>
            <p:ph type="body" idx="1"/>
          </p:nvPr>
        </p:nvSpPr>
        <p:spPr/>
        <p:txBody>
          <a:bodyPr/>
          <a:lstStyle/>
          <a:p>
            <a:pPr lvl="0"/>
            <a:r>
              <a:rPr lang="en-US" dirty="0" smtClean="0"/>
              <a:t>Some times to save money fiber optic cable will be run from one point to another, but the devices at the ends, such as a switch, will have copper ports, since copper based boxes are cheaper than ones with fiber interfaces</a:t>
            </a:r>
          </a:p>
          <a:p>
            <a:r>
              <a:rPr lang="en-US" dirty="0" smtClean="0"/>
              <a:t>To convert the copper port to the fiber optic cable a media converter is required</a:t>
            </a:r>
          </a:p>
          <a:p>
            <a:r>
              <a:rPr lang="en-US" dirty="0" smtClean="0"/>
              <a:t>Such as</a:t>
            </a:r>
          </a:p>
        </p:txBody>
      </p:sp>
    </p:spTree>
    <p:extLst>
      <p:ext uri="{BB962C8B-B14F-4D97-AF65-F5344CB8AC3E}">
        <p14:creationId xmlns:p14="http://schemas.microsoft.com/office/powerpoint/2010/main" val="33568846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2013 - 2014 Kenneth M. Chipps Ph.D. www.chipps.com</a:t>
            </a:r>
            <a:endParaRPr lang="en-US" dirty="0"/>
          </a:p>
        </p:txBody>
      </p:sp>
      <p:sp>
        <p:nvSpPr>
          <p:cNvPr id="1249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A227B-62E8-4E26-AC37-D121049DBAA0}" type="slidenum">
              <a:rPr lang="en-US" smtClean="0"/>
              <a:pPr eaLnBrk="1" hangingPunct="1"/>
              <a:t>35</a:t>
            </a:fld>
            <a:endParaRPr lang="en-US" dirty="0" smtClean="0"/>
          </a:p>
        </p:txBody>
      </p:sp>
      <p:sp>
        <p:nvSpPr>
          <p:cNvPr id="124932" name="Rectangle 2"/>
          <p:cNvSpPr>
            <a:spLocks noGrp="1" noChangeArrowheads="1"/>
          </p:cNvSpPr>
          <p:nvPr>
            <p:ph type="title"/>
          </p:nvPr>
        </p:nvSpPr>
        <p:spPr/>
        <p:txBody>
          <a:bodyPr/>
          <a:lstStyle/>
          <a:p>
            <a:r>
              <a:rPr lang="en-US" dirty="0" smtClean="0"/>
              <a:t>Media Converter</a:t>
            </a:r>
          </a:p>
        </p:txBody>
      </p:sp>
      <p:pic>
        <p:nvPicPr>
          <p:cNvPr id="12493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999" t="31345" r="2000" b="9334"/>
          <a:stretch>
            <a:fillRect/>
          </a:stretch>
        </p:blipFill>
        <p:spPr>
          <a:xfrm>
            <a:off x="1471613" y="1600200"/>
            <a:ext cx="6199187" cy="4495800"/>
          </a:xfrm>
        </p:spPr>
      </p:pic>
      <p:sp>
        <p:nvSpPr>
          <p:cNvPr id="124934" name="Text Placeholder 5"/>
          <p:cNvSpPr>
            <a:spLocks noGrp="1"/>
          </p:cNvSpPr>
          <p:nvPr>
            <p:ph type="body" idx="4294967295"/>
          </p:nvPr>
        </p:nvSpPr>
        <p:spPr/>
        <p:txBody>
          <a:bodyPr/>
          <a:lstStyle/>
          <a:p>
            <a:endParaRPr lang="en-US" smtClean="0"/>
          </a:p>
        </p:txBody>
      </p:sp>
    </p:spTree>
    <p:extLst>
      <p:ext uri="{BB962C8B-B14F-4D97-AF65-F5344CB8AC3E}">
        <p14:creationId xmlns:p14="http://schemas.microsoft.com/office/powerpoint/2010/main" val="31043385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Fiber</a:t>
            </a:r>
            <a:r>
              <a:rPr lang="en-US" baseline="0" dirty="0" smtClean="0"/>
              <a:t> Ports</a:t>
            </a:r>
            <a:endParaRPr lang="en-US" dirty="0"/>
          </a:p>
        </p:txBody>
      </p:sp>
      <p:sp>
        <p:nvSpPr>
          <p:cNvPr id="3" name="Content Placeholder 2"/>
          <p:cNvSpPr>
            <a:spLocks noGrp="1"/>
          </p:cNvSpPr>
          <p:nvPr>
            <p:ph idx="1"/>
          </p:nvPr>
        </p:nvSpPr>
        <p:spPr/>
        <p:txBody>
          <a:bodyPr/>
          <a:lstStyle/>
          <a:p>
            <a:r>
              <a:rPr lang="en-US" dirty="0" smtClean="0"/>
              <a:t>To connect</a:t>
            </a:r>
            <a:r>
              <a:rPr lang="en-US" baseline="0" dirty="0" smtClean="0"/>
              <a:t> to a fiber optic cable port the correct type of fiber optic cable must be used</a:t>
            </a:r>
          </a:p>
          <a:p>
            <a:r>
              <a:rPr lang="en-US" baseline="0" dirty="0" smtClean="0"/>
              <a:t>In addition the ends of the cable and the ports must be clean</a:t>
            </a:r>
          </a:p>
          <a:p>
            <a:r>
              <a:rPr lang="en-US" baseline="0" dirty="0" smtClean="0"/>
              <a:t>Only an inspection scope can determine whether these ports and cable ends are clean enough</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36</a:t>
            </a:fld>
            <a:endParaRPr lang="en-US" dirty="0"/>
          </a:p>
        </p:txBody>
      </p:sp>
    </p:spTree>
    <p:extLst>
      <p:ext uri="{BB962C8B-B14F-4D97-AF65-F5344CB8AC3E}">
        <p14:creationId xmlns:p14="http://schemas.microsoft.com/office/powerpoint/2010/main" val="3323592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t>Handling Fiber Optic Media</a:t>
            </a:r>
          </a:p>
        </p:txBody>
      </p:sp>
      <p:sp>
        <p:nvSpPr>
          <p:cNvPr id="5123" name="Content Placeholder 2"/>
          <p:cNvSpPr>
            <a:spLocks noGrp="1"/>
          </p:cNvSpPr>
          <p:nvPr>
            <p:ph idx="1"/>
          </p:nvPr>
        </p:nvSpPr>
        <p:spPr/>
        <p:txBody>
          <a:bodyPr/>
          <a:lstStyle/>
          <a:p>
            <a:pPr eaLnBrk="1" hangingPunct="1"/>
            <a:r>
              <a:rPr lang="en-US" dirty="0" smtClean="0"/>
              <a:t>Anytime you work with fiber optic cable it is important to keep everything clean</a:t>
            </a:r>
          </a:p>
          <a:p>
            <a:pPr eaLnBrk="1" hangingPunct="1"/>
            <a:r>
              <a:rPr lang="en-US" dirty="0" smtClean="0"/>
              <a:t>It is also important to protect yourself from injury from small pieces of fiber</a:t>
            </a:r>
          </a:p>
          <a:p>
            <a:pPr eaLnBrk="1" hangingPunct="1"/>
            <a:r>
              <a:rPr lang="en-US" dirty="0" smtClean="0"/>
              <a:t>These fiber pieces that are produced as a normal part of the termination process can get in your eyes or stick in your skin</a:t>
            </a:r>
          </a:p>
          <a:p>
            <a:pPr eaLnBrk="1" hangingPunct="1"/>
            <a:r>
              <a:rPr lang="en-US" dirty="0" smtClean="0"/>
              <a:t>They are difficult to remove</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CA132C0-EA1E-4F89-A859-4FE9E66871BA}" type="slidenum">
              <a:rPr lang="en-US" sz="1400" smtClean="0"/>
              <a:pPr eaLnBrk="1" hangingPunct="1"/>
              <a:t>37</a:t>
            </a:fld>
            <a:endParaRPr lang="en-US" sz="1400" dirty="0" smtClean="0"/>
          </a:p>
        </p:txBody>
      </p:sp>
    </p:spTree>
    <p:extLst>
      <p:ext uri="{BB962C8B-B14F-4D97-AF65-F5344CB8AC3E}">
        <p14:creationId xmlns:p14="http://schemas.microsoft.com/office/powerpoint/2010/main" val="3222990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Keeping the Media Clean</a:t>
            </a:r>
          </a:p>
        </p:txBody>
      </p:sp>
      <p:sp>
        <p:nvSpPr>
          <p:cNvPr id="8195" name="Content Placeholder 2"/>
          <p:cNvSpPr>
            <a:spLocks noGrp="1"/>
          </p:cNvSpPr>
          <p:nvPr>
            <p:ph idx="1"/>
          </p:nvPr>
        </p:nvSpPr>
        <p:spPr/>
        <p:txBody>
          <a:bodyPr/>
          <a:lstStyle/>
          <a:p>
            <a:pPr eaLnBrk="1" hangingPunct="1"/>
            <a:r>
              <a:rPr lang="en-US" dirty="0" smtClean="0"/>
              <a:t>It is critical that the ends of fiber optic cable be kept clean</a:t>
            </a:r>
          </a:p>
          <a:p>
            <a:pPr eaLnBrk="1" hangingPunct="1"/>
            <a:r>
              <a:rPr lang="en-US" dirty="0" smtClean="0"/>
              <a:t>Dirty connections are a common cause of link failures</a:t>
            </a:r>
          </a:p>
          <a:p>
            <a:pPr eaLnBrk="1" hangingPunct="1"/>
            <a:r>
              <a:rPr lang="en-US" dirty="0" smtClean="0"/>
              <a:t>According to Fluke 85% of link failures are due to contaminated ends</a:t>
            </a:r>
          </a:p>
        </p:txBody>
      </p:sp>
      <p:sp>
        <p:nvSpPr>
          <p:cNvPr id="81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077A6A5-128B-4F33-A940-64E7C9351A21}" type="slidenum">
              <a:rPr lang="en-US" sz="1400" smtClean="0"/>
              <a:pPr eaLnBrk="1" hangingPunct="1"/>
              <a:t>38</a:t>
            </a:fld>
            <a:endParaRPr lang="en-US" sz="1400" dirty="0" smtClean="0"/>
          </a:p>
        </p:txBody>
      </p:sp>
    </p:spTree>
    <p:extLst>
      <p:ext uri="{BB962C8B-B14F-4D97-AF65-F5344CB8AC3E}">
        <p14:creationId xmlns:p14="http://schemas.microsoft.com/office/powerpoint/2010/main" val="25961635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Inspection</a:t>
            </a:r>
          </a:p>
        </p:txBody>
      </p:sp>
      <p:sp>
        <p:nvSpPr>
          <p:cNvPr id="9219" name="Content Placeholder 2"/>
          <p:cNvSpPr>
            <a:spLocks noGrp="1"/>
          </p:cNvSpPr>
          <p:nvPr>
            <p:ph idx="1"/>
          </p:nvPr>
        </p:nvSpPr>
        <p:spPr/>
        <p:txBody>
          <a:bodyPr/>
          <a:lstStyle/>
          <a:p>
            <a:r>
              <a:rPr lang="en-US" dirty="0" smtClean="0"/>
              <a:t>The best way to check for dirt is an inspection scope</a:t>
            </a:r>
          </a:p>
          <a:p>
            <a:r>
              <a:rPr lang="en-US" dirty="0" smtClean="0"/>
              <a:t>For multimode fiber 200 times magnification is used</a:t>
            </a:r>
          </a:p>
          <a:p>
            <a:r>
              <a:rPr lang="en-US" dirty="0" smtClean="0"/>
              <a:t>For single mode cable 400 time is required</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6CF2C34-1B70-42C1-95BB-DA1A56B5C8FB}" type="slidenum">
              <a:rPr lang="en-US" sz="1400" smtClean="0"/>
              <a:pPr eaLnBrk="1" hangingPunct="1"/>
              <a:t>39</a:t>
            </a:fld>
            <a:endParaRPr lang="en-US" sz="1400" dirty="0" smtClean="0"/>
          </a:p>
        </p:txBody>
      </p:sp>
    </p:spTree>
    <p:extLst>
      <p:ext uri="{BB962C8B-B14F-4D97-AF65-F5344CB8AC3E}">
        <p14:creationId xmlns:p14="http://schemas.microsoft.com/office/powerpoint/2010/main" val="3417088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Interfaces</a:t>
            </a:r>
            <a:endParaRPr lang="en-US" dirty="0"/>
          </a:p>
        </p:txBody>
      </p:sp>
      <p:sp>
        <p:nvSpPr>
          <p:cNvPr id="3" name="Content Placeholder 2"/>
          <p:cNvSpPr>
            <a:spLocks noGrp="1"/>
          </p:cNvSpPr>
          <p:nvPr>
            <p:ph idx="1"/>
          </p:nvPr>
        </p:nvSpPr>
        <p:spPr/>
        <p:txBody>
          <a:bodyPr/>
          <a:lstStyle/>
          <a:p>
            <a:pPr lvl="1"/>
            <a:r>
              <a:rPr lang="en-US" baseline="0" smtClean="0"/>
              <a:t>Boards that go in a slot to connect to a backplane</a:t>
            </a:r>
          </a:p>
          <a:p>
            <a:pPr lvl="2"/>
            <a:r>
              <a:rPr lang="en-US" smtClean="0"/>
              <a:t>Modular interface boards</a:t>
            </a:r>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4</a:t>
            </a:fld>
            <a:endParaRPr lang="en-US" dirty="0"/>
          </a:p>
        </p:txBody>
      </p:sp>
    </p:spTree>
    <p:extLst>
      <p:ext uri="{BB962C8B-B14F-4D97-AF65-F5344CB8AC3E}">
        <p14:creationId xmlns:p14="http://schemas.microsoft.com/office/powerpoint/2010/main" val="2250836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Inspection Scope</a:t>
            </a:r>
          </a:p>
        </p:txBody>
      </p:sp>
      <p:sp>
        <p:nvSpPr>
          <p:cNvPr id="102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02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01949D5-B91F-49A0-BC43-5D2924120EF0}" type="slidenum">
              <a:rPr lang="en-US" sz="1400" smtClean="0"/>
              <a:pPr eaLnBrk="1" hangingPunct="1"/>
              <a:t>40</a:t>
            </a:fld>
            <a:endParaRPr lang="en-US" sz="1400" dirty="0" smtClean="0"/>
          </a:p>
        </p:txBody>
      </p:sp>
      <p:pic>
        <p:nvPicPr>
          <p:cNvPr id="10245" name="Content Placeholder 7" descr="718X050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798638"/>
            <a:ext cx="6705600" cy="2011362"/>
          </a:xfrm>
        </p:spPr>
      </p:pic>
    </p:spTree>
    <p:extLst>
      <p:ext uri="{BB962C8B-B14F-4D97-AF65-F5344CB8AC3E}">
        <p14:creationId xmlns:p14="http://schemas.microsoft.com/office/powerpoint/2010/main" val="29829091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Inspection Scope</a:t>
            </a:r>
          </a:p>
        </p:txBody>
      </p:sp>
      <p:sp>
        <p:nvSpPr>
          <p:cNvPr id="1126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126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1ECD334-F14E-407B-96D3-D85E58C67D84}" type="slidenum">
              <a:rPr lang="en-US" sz="1400" smtClean="0"/>
              <a:pPr eaLnBrk="1" hangingPunct="1"/>
              <a:t>41</a:t>
            </a:fld>
            <a:endParaRPr lang="en-US" sz="1400" dirty="0" smtClean="0"/>
          </a:p>
        </p:txBody>
      </p:sp>
      <p:pic>
        <p:nvPicPr>
          <p:cNvPr id="11269" name="Content Placeholder 9" descr="812X280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1905000"/>
            <a:ext cx="5487988" cy="3594100"/>
          </a:xfrm>
        </p:spPr>
      </p:pic>
    </p:spTree>
    <p:extLst>
      <p:ext uri="{BB962C8B-B14F-4D97-AF65-F5344CB8AC3E}">
        <p14:creationId xmlns:p14="http://schemas.microsoft.com/office/powerpoint/2010/main" val="2686809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Inspection Scope</a:t>
            </a:r>
          </a:p>
        </p:txBody>
      </p:sp>
      <p:pic>
        <p:nvPicPr>
          <p:cNvPr id="12291" name="Content Placeholder 5" descr="044x783_PMI.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43200" y="1676400"/>
            <a:ext cx="3581400" cy="3979863"/>
          </a:xfrm>
        </p:spPr>
      </p:pic>
      <p:sp>
        <p:nvSpPr>
          <p:cNvPr id="122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22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7F84DCF-EB9D-4D40-9E2C-064AA08D777A}" type="slidenum">
              <a:rPr lang="en-US" sz="1400" smtClean="0"/>
              <a:pPr eaLnBrk="1" hangingPunct="1"/>
              <a:t>42</a:t>
            </a:fld>
            <a:endParaRPr lang="en-US" sz="1400" dirty="0" smtClean="0"/>
          </a:p>
        </p:txBody>
      </p:sp>
    </p:spTree>
    <p:extLst>
      <p:ext uri="{BB962C8B-B14F-4D97-AF65-F5344CB8AC3E}">
        <p14:creationId xmlns:p14="http://schemas.microsoft.com/office/powerpoint/2010/main" val="34706972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Inspection Process</a:t>
            </a:r>
          </a:p>
        </p:txBody>
      </p:sp>
      <p:sp>
        <p:nvSpPr>
          <p:cNvPr id="133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33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F76AC2-69E4-47BA-B86E-7DC85BE69EFD}" type="slidenum">
              <a:rPr lang="en-US" sz="1400" smtClean="0"/>
              <a:pPr eaLnBrk="1" hangingPunct="1"/>
              <a:t>43</a:t>
            </a:fld>
            <a:endParaRPr lang="en-US" sz="1400" dirty="0" smtClean="0"/>
          </a:p>
        </p:txBody>
      </p: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l="17969" t="25000" r="12500" b="9375"/>
          <a:stretch>
            <a:fillRect/>
          </a:stretch>
        </p:blipFill>
        <p:spPr bwMode="auto">
          <a:xfrm>
            <a:off x="1066800" y="1371600"/>
            <a:ext cx="6781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08087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Sources of Problems</a:t>
            </a:r>
          </a:p>
        </p:txBody>
      </p:sp>
      <p:sp>
        <p:nvSpPr>
          <p:cNvPr id="14339" name="Content Placeholder 2"/>
          <p:cNvSpPr>
            <a:spLocks noGrp="1"/>
          </p:cNvSpPr>
          <p:nvPr>
            <p:ph idx="1"/>
          </p:nvPr>
        </p:nvSpPr>
        <p:spPr/>
        <p:txBody>
          <a:bodyPr/>
          <a:lstStyle/>
          <a:p>
            <a:r>
              <a:rPr lang="en-US" dirty="0" smtClean="0"/>
              <a:t>The are two main sources of problems on fiber ends</a:t>
            </a:r>
          </a:p>
          <a:p>
            <a:pPr lvl="1"/>
            <a:r>
              <a:rPr lang="en-US" dirty="0" smtClean="0"/>
              <a:t>Contamination</a:t>
            </a:r>
          </a:p>
          <a:p>
            <a:pPr lvl="2"/>
            <a:r>
              <a:rPr lang="en-US" dirty="0" smtClean="0"/>
              <a:t>Dirt and Dust</a:t>
            </a:r>
          </a:p>
          <a:p>
            <a:pPr lvl="2"/>
            <a:r>
              <a:rPr lang="en-US" dirty="0" smtClean="0"/>
              <a:t>Finger Prints</a:t>
            </a:r>
          </a:p>
          <a:p>
            <a:pPr lvl="2"/>
            <a:r>
              <a:rPr lang="en-US" dirty="0" smtClean="0"/>
              <a:t>Cleaning Method Used</a:t>
            </a:r>
          </a:p>
          <a:p>
            <a:pPr lvl="2"/>
            <a:r>
              <a:rPr lang="en-US" dirty="0" smtClean="0"/>
              <a:t>Skin Oils and Cable Gels</a:t>
            </a:r>
          </a:p>
          <a:p>
            <a:pPr lvl="1"/>
            <a:r>
              <a:rPr lang="en-US" dirty="0" smtClean="0"/>
              <a:t>Damage</a:t>
            </a:r>
          </a:p>
          <a:p>
            <a:pPr lvl="2"/>
            <a:r>
              <a:rPr lang="en-US" dirty="0" smtClean="0"/>
              <a:t>Pitting</a:t>
            </a:r>
          </a:p>
          <a:p>
            <a:pPr lvl="2"/>
            <a:r>
              <a:rPr lang="en-US" dirty="0" smtClean="0"/>
              <a:t>Scratches</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401C618-0B30-47D6-AE59-278AA962292C}" type="slidenum">
              <a:rPr lang="en-US" sz="1400" smtClean="0"/>
              <a:pPr eaLnBrk="1" hangingPunct="1"/>
              <a:t>44</a:t>
            </a:fld>
            <a:endParaRPr lang="en-US" sz="1400" dirty="0" smtClean="0"/>
          </a:p>
        </p:txBody>
      </p:sp>
    </p:spTree>
    <p:extLst>
      <p:ext uri="{BB962C8B-B14F-4D97-AF65-F5344CB8AC3E}">
        <p14:creationId xmlns:p14="http://schemas.microsoft.com/office/powerpoint/2010/main" val="38705355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dirty="0" smtClean="0"/>
              <a:t>Contamination</a:t>
            </a:r>
          </a:p>
        </p:txBody>
      </p:sp>
      <p:sp>
        <p:nvSpPr>
          <p:cNvPr id="15363" name="Rectangle 3"/>
          <p:cNvSpPr>
            <a:spLocks noGrp="1" noChangeArrowheads="1"/>
          </p:cNvSpPr>
          <p:nvPr>
            <p:ph idx="1"/>
          </p:nvPr>
        </p:nvSpPr>
        <p:spPr/>
        <p:txBody>
          <a:bodyPr/>
          <a:lstStyle/>
          <a:p>
            <a:pPr eaLnBrk="1" hangingPunct="1"/>
            <a:r>
              <a:rPr lang="en-US" dirty="0" smtClean="0"/>
              <a:t>There are many sources of contamination that leads to dirt particles on connections</a:t>
            </a:r>
          </a:p>
          <a:p>
            <a:pPr lvl="1" eaLnBrk="1" hangingPunct="1"/>
            <a:r>
              <a:rPr lang="en-US" dirty="0" smtClean="0"/>
              <a:t>Airborne dust and dirt</a:t>
            </a:r>
          </a:p>
          <a:p>
            <a:pPr lvl="1" eaLnBrk="1" hangingPunct="1"/>
            <a:r>
              <a:rPr lang="en-US" dirty="0" smtClean="0"/>
              <a:t>Improper or insufficient cleaning of tools and materials</a:t>
            </a:r>
          </a:p>
          <a:p>
            <a:pPr lvl="1" eaLnBrk="1" hangingPunct="1"/>
            <a:r>
              <a:rPr lang="en-US" dirty="0" smtClean="0"/>
              <a:t>Debris from poor quality components</a:t>
            </a:r>
          </a:p>
          <a:p>
            <a:pPr lvl="1" eaLnBrk="1" hangingPunct="1"/>
            <a:r>
              <a:rPr lang="en-US" dirty="0" smtClean="0"/>
              <a:t>Dirt from the technicians hands</a:t>
            </a:r>
          </a:p>
          <a:p>
            <a:pPr eaLnBrk="1" hangingPunct="1"/>
            <a:r>
              <a:rPr lang="en-US" dirty="0" smtClean="0"/>
              <a:t>Here are some examples of common problems from Fluke and others</a:t>
            </a:r>
          </a:p>
        </p:txBody>
      </p:sp>
      <p:sp>
        <p:nvSpPr>
          <p:cNvPr id="1536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53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652582-4F47-4FA1-B33B-6D716FE046CF}" type="slidenum">
              <a:rPr lang="en-US" sz="1400" smtClean="0"/>
              <a:pPr eaLnBrk="1" hangingPunct="1"/>
              <a:t>45</a:t>
            </a:fld>
            <a:endParaRPr lang="en-US" sz="1400" dirty="0" smtClean="0"/>
          </a:p>
        </p:txBody>
      </p:sp>
    </p:spTree>
    <p:extLst>
      <p:ext uri="{BB962C8B-B14F-4D97-AF65-F5344CB8AC3E}">
        <p14:creationId xmlns:p14="http://schemas.microsoft.com/office/powerpoint/2010/main" val="9651283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dirty="0" smtClean="0"/>
              <a:t>Contamination</a:t>
            </a:r>
          </a:p>
        </p:txBody>
      </p:sp>
      <p:sp>
        <p:nvSpPr>
          <p:cNvPr id="163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638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5447CAE-AB52-4DA4-AF2C-8F1C8520DACC}" type="slidenum">
              <a:rPr lang="en-US" sz="1400" smtClean="0"/>
              <a:pPr eaLnBrk="1" hangingPunct="1"/>
              <a:t>46</a:t>
            </a:fld>
            <a:endParaRPr lang="en-US" sz="1400" dirty="0" smtClean="0"/>
          </a:p>
        </p:txBody>
      </p:sp>
      <p:sp>
        <p:nvSpPr>
          <p:cNvPr id="16389" name="Content Placeholder 6"/>
          <p:cNvSpPr>
            <a:spLocks noGrp="1"/>
          </p:cNvSpPr>
          <p:nvPr>
            <p:ph idx="1"/>
          </p:nvPr>
        </p:nvSpPr>
        <p:spPr/>
        <p:txBody>
          <a:bodyPr/>
          <a:lstStyle/>
          <a:p>
            <a:r>
              <a:rPr lang="en-US" dirty="0" smtClean="0"/>
              <a:t>Even touching the end of a fiber will deposit excessive oil</a:t>
            </a:r>
          </a:p>
          <a:p>
            <a:r>
              <a:rPr lang="en-US" dirty="0" smtClean="0"/>
              <a:t>Gel from used to pull cable will do the same thing</a:t>
            </a:r>
          </a:p>
          <a:p>
            <a:r>
              <a:rPr lang="en-US" dirty="0" smtClean="0"/>
              <a:t>Dust caps do not necessarily help as they may transfer contamination</a:t>
            </a:r>
          </a:p>
        </p:txBody>
      </p:sp>
    </p:spTree>
    <p:extLst>
      <p:ext uri="{BB962C8B-B14F-4D97-AF65-F5344CB8AC3E}">
        <p14:creationId xmlns:p14="http://schemas.microsoft.com/office/powerpoint/2010/main" val="851090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Dust</a:t>
            </a:r>
          </a:p>
        </p:txBody>
      </p:sp>
      <p:sp>
        <p:nvSpPr>
          <p:cNvPr id="1741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174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33C4C1D-D99C-46C5-A296-CDF2D0DD6ECA}" type="slidenum">
              <a:rPr lang="en-US" sz="1400" smtClean="0"/>
              <a:pPr eaLnBrk="1" hangingPunct="1"/>
              <a:t>47</a:t>
            </a:fld>
            <a:endParaRPr lang="en-US" sz="1400" dirty="0" smtClean="0"/>
          </a:p>
        </p:txBody>
      </p:sp>
      <p:pic>
        <p:nvPicPr>
          <p:cNvPr id="174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636713"/>
            <a:ext cx="6046787" cy="45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887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Dirt</a:t>
            </a: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213" y="1600200"/>
            <a:ext cx="60467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95B0F1D-8396-40C1-9977-7BF6136518F5}" type="slidenum">
              <a:rPr lang="en-US" sz="1400" smtClean="0"/>
              <a:pPr eaLnBrk="1" hangingPunct="1"/>
              <a:t>48</a:t>
            </a:fld>
            <a:endParaRPr lang="en-US" sz="1400" dirty="0" smtClean="0"/>
          </a:p>
        </p:txBody>
      </p:sp>
    </p:spTree>
    <p:extLst>
      <p:ext uri="{BB962C8B-B14F-4D97-AF65-F5344CB8AC3E}">
        <p14:creationId xmlns:p14="http://schemas.microsoft.com/office/powerpoint/2010/main" val="19626430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t>Finger Print</a:t>
            </a:r>
          </a:p>
        </p:txBody>
      </p:sp>
      <p:sp>
        <p:nvSpPr>
          <p:cNvPr id="194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604678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F8B969-D2B5-4FC7-B3E6-FA779BFBB511}" type="slidenum">
              <a:rPr lang="en-US" sz="1400" smtClean="0"/>
              <a:pPr eaLnBrk="1" hangingPunct="1"/>
              <a:t>49</a:t>
            </a:fld>
            <a:endParaRPr lang="en-US" sz="1400" dirty="0" smtClean="0"/>
          </a:p>
        </p:txBody>
      </p:sp>
    </p:spTree>
    <p:extLst>
      <p:ext uri="{BB962C8B-B14F-4D97-AF65-F5344CB8AC3E}">
        <p14:creationId xmlns:p14="http://schemas.microsoft.com/office/powerpoint/2010/main" val="557148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and SFP</a:t>
            </a:r>
            <a:endParaRPr lang="en-US" dirty="0"/>
          </a:p>
        </p:txBody>
      </p:sp>
      <p:sp>
        <p:nvSpPr>
          <p:cNvPr id="3" name="Content Placeholder 2"/>
          <p:cNvSpPr>
            <a:spLocks noGrp="1"/>
          </p:cNvSpPr>
          <p:nvPr>
            <p:ph idx="1"/>
          </p:nvPr>
        </p:nvSpPr>
        <p:spPr/>
        <p:txBody>
          <a:bodyPr/>
          <a:lstStyle/>
          <a:p>
            <a:r>
              <a:rPr lang="en-US" dirty="0" smtClean="0"/>
              <a:t>The older and slower types are the GBIC</a:t>
            </a:r>
            <a:r>
              <a:rPr lang="en-US" baseline="0" dirty="0" smtClean="0"/>
              <a:t> and the SFP</a:t>
            </a:r>
            <a:endParaRPr lang="en-US" dirty="0" smtClean="0"/>
          </a:p>
          <a:p>
            <a:r>
              <a:rPr lang="en-US" dirty="0" smtClean="0"/>
              <a:t>The SFP was designed to replace </a:t>
            </a:r>
            <a:r>
              <a:rPr lang="en-US" baseline="0" dirty="0" smtClean="0"/>
              <a:t>the GBIC in order to save front panel space</a:t>
            </a:r>
          </a:p>
          <a:p>
            <a:r>
              <a:rPr lang="en-US" baseline="0" dirty="0" smtClean="0"/>
              <a:t>The SFP is close to the size of an RJ-45 port</a:t>
            </a:r>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5</a:t>
            </a:fld>
            <a:endParaRPr lang="en-US" dirty="0"/>
          </a:p>
        </p:txBody>
      </p:sp>
    </p:spTree>
    <p:extLst>
      <p:ext uri="{BB962C8B-B14F-4D97-AF65-F5344CB8AC3E}">
        <p14:creationId xmlns:p14="http://schemas.microsoft.com/office/powerpoint/2010/main" val="4743749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Dirt</a:t>
            </a: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3C93299-9A54-430E-9568-5BEB4DBC2E5F}" type="slidenum">
              <a:rPr lang="en-US" sz="1400" smtClean="0"/>
              <a:pPr eaLnBrk="1" hangingPunct="1"/>
              <a:t>50</a:t>
            </a:fld>
            <a:endParaRPr lang="en-US" sz="1400" dirty="0" smtClean="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l="3906" t="26042" r="2344" b="36458"/>
          <a:stretch>
            <a:fillRect/>
          </a:stretch>
        </p:blipFill>
        <p:spPr bwMode="auto">
          <a:xfrm>
            <a:off x="508000" y="1600200"/>
            <a:ext cx="81788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6737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Dust and Skin</a:t>
            </a:r>
          </a:p>
        </p:txBody>
      </p:sp>
      <p:pic>
        <p:nvPicPr>
          <p:cNvPr id="21507" name="Content Placeholder 5" descr="MTPMPO_DustSkin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209800"/>
            <a:ext cx="3117850" cy="3086100"/>
          </a:xfrm>
        </p:spPr>
      </p:pic>
      <p:sp>
        <p:nvSpPr>
          <p:cNvPr id="215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B0ADFC3-9318-42AC-9AA2-CA07358EC40C}" type="slidenum">
              <a:rPr lang="en-US" sz="1400" smtClean="0"/>
              <a:pPr eaLnBrk="1" hangingPunct="1"/>
              <a:t>51</a:t>
            </a:fld>
            <a:endParaRPr lang="en-US" sz="1400" dirty="0" smtClean="0"/>
          </a:p>
        </p:txBody>
      </p:sp>
    </p:spTree>
    <p:extLst>
      <p:ext uri="{BB962C8B-B14F-4D97-AF65-F5344CB8AC3E}">
        <p14:creationId xmlns:p14="http://schemas.microsoft.com/office/powerpoint/2010/main" val="42070321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Dust and Skin</a:t>
            </a:r>
          </a:p>
        </p:txBody>
      </p:sp>
      <p:pic>
        <p:nvPicPr>
          <p:cNvPr id="22531" name="Content Placeholder 5" descr="MTPMPO_DustSkin2.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095500"/>
            <a:ext cx="3117850" cy="3086100"/>
          </a:xfrm>
        </p:spPr>
      </p:pic>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6ADCD4E-D6C8-4875-B3ED-DB8CF61E4DA1}" type="slidenum">
              <a:rPr lang="en-US" sz="1400" smtClean="0"/>
              <a:pPr eaLnBrk="1" hangingPunct="1"/>
              <a:t>52</a:t>
            </a:fld>
            <a:endParaRPr lang="en-US" sz="1400" dirty="0" smtClean="0"/>
          </a:p>
        </p:txBody>
      </p:sp>
    </p:spTree>
    <p:extLst>
      <p:ext uri="{BB962C8B-B14F-4D97-AF65-F5344CB8AC3E}">
        <p14:creationId xmlns:p14="http://schemas.microsoft.com/office/powerpoint/2010/main" val="4091242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Dust and Skin</a:t>
            </a:r>
          </a:p>
        </p:txBody>
      </p:sp>
      <p:pic>
        <p:nvPicPr>
          <p:cNvPr id="23555" name="Content Placeholder 5" descr="MTPMPO_DustSkin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095500"/>
            <a:ext cx="3117850" cy="3086100"/>
          </a:xfrm>
        </p:spPr>
      </p:pic>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66A1BD5-CC90-42C7-A6A4-8132DE2BBBD8}" type="slidenum">
              <a:rPr lang="en-US" sz="1400" smtClean="0"/>
              <a:pPr eaLnBrk="1" hangingPunct="1"/>
              <a:t>53</a:t>
            </a:fld>
            <a:endParaRPr lang="en-US" sz="1400" dirty="0" smtClean="0"/>
          </a:p>
        </p:txBody>
      </p:sp>
    </p:spTree>
    <p:extLst>
      <p:ext uri="{BB962C8B-B14F-4D97-AF65-F5344CB8AC3E}">
        <p14:creationId xmlns:p14="http://schemas.microsoft.com/office/powerpoint/2010/main" val="24382316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Dry Cleaned</a:t>
            </a:r>
          </a:p>
        </p:txBody>
      </p:sp>
      <p:pic>
        <p:nvPicPr>
          <p:cNvPr id="24579" name="Content Placeholder 5" descr="MTPMPO_DryCleaning.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0" y="2209800"/>
            <a:ext cx="3014663" cy="3014663"/>
          </a:xfrm>
        </p:spPr>
      </p:pic>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666E55-2352-4FF8-8F6C-54A09B104AA8}" type="slidenum">
              <a:rPr lang="en-US" sz="1400" smtClean="0"/>
              <a:pPr eaLnBrk="1" hangingPunct="1"/>
              <a:t>54</a:t>
            </a:fld>
            <a:endParaRPr lang="en-US" sz="1400" dirty="0" smtClean="0"/>
          </a:p>
        </p:txBody>
      </p:sp>
    </p:spTree>
    <p:extLst>
      <p:ext uri="{BB962C8B-B14F-4D97-AF65-F5344CB8AC3E}">
        <p14:creationId xmlns:p14="http://schemas.microsoft.com/office/powerpoint/2010/main" val="33911334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Too Much Solvent Cleaner</a:t>
            </a:r>
          </a:p>
        </p:txBody>
      </p:sp>
      <p:pic>
        <p:nvPicPr>
          <p:cNvPr id="25603" name="Content Placeholder 5" descr="MTPMPO_ExtraSolvent.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2133600"/>
            <a:ext cx="3014663" cy="2984500"/>
          </a:xfrm>
        </p:spPr>
      </p:pic>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8D34911-5E24-4179-839C-8161B38A6B91}" type="slidenum">
              <a:rPr lang="en-US" sz="1400" smtClean="0"/>
              <a:pPr eaLnBrk="1" hangingPunct="1"/>
              <a:t>55</a:t>
            </a:fld>
            <a:endParaRPr lang="en-US" sz="1400" dirty="0" smtClean="0"/>
          </a:p>
        </p:txBody>
      </p:sp>
    </p:spTree>
    <p:extLst>
      <p:ext uri="{BB962C8B-B14F-4D97-AF65-F5344CB8AC3E}">
        <p14:creationId xmlns:p14="http://schemas.microsoft.com/office/powerpoint/2010/main" val="5830649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Pitting</a:t>
            </a:r>
          </a:p>
        </p:txBody>
      </p:sp>
      <p:sp>
        <p:nvSpPr>
          <p:cNvPr id="26627" name="Content Placeholder 2"/>
          <p:cNvSpPr>
            <a:spLocks noGrp="1"/>
          </p:cNvSpPr>
          <p:nvPr>
            <p:ph idx="1"/>
          </p:nvPr>
        </p:nvSpPr>
        <p:spPr/>
        <p:txBody>
          <a:bodyPr/>
          <a:lstStyle/>
          <a:p>
            <a:r>
              <a:rPr lang="en-US" dirty="0" smtClean="0"/>
              <a:t>In some cases the amount of dirt is so great that scratches, pits, and chips can be seen in the fiber ends</a:t>
            </a:r>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6773AC58-04D4-4F28-A988-4573848715F9}" type="slidenum">
              <a:rPr lang="en-US" sz="1400" smtClean="0"/>
              <a:pPr eaLnBrk="1" hangingPunct="1"/>
              <a:t>56</a:t>
            </a:fld>
            <a:endParaRPr lang="en-US" sz="1400" dirty="0" smtClean="0"/>
          </a:p>
        </p:txBody>
      </p:sp>
    </p:spTree>
    <p:extLst>
      <p:ext uri="{BB962C8B-B14F-4D97-AF65-F5344CB8AC3E}">
        <p14:creationId xmlns:p14="http://schemas.microsoft.com/office/powerpoint/2010/main" val="21164492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Scratches</a:t>
            </a:r>
          </a:p>
        </p:txBody>
      </p:sp>
      <p:sp>
        <p:nvSpPr>
          <p:cNvPr id="2765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765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DA21A66-27F3-477D-9327-937EABD9E508}" type="slidenum">
              <a:rPr lang="en-US" sz="1400" smtClean="0"/>
              <a:pPr eaLnBrk="1" hangingPunct="1"/>
              <a:t>57</a:t>
            </a:fld>
            <a:endParaRPr lang="en-US" sz="1400" dirty="0" smtClean="0"/>
          </a:p>
        </p:txBody>
      </p:sp>
      <p:pic>
        <p:nvPicPr>
          <p:cNvPr id="27653" name="Picture 2"/>
          <p:cNvPicPr>
            <a:picLocks noChangeAspect="1" noChangeArrowheads="1"/>
          </p:cNvPicPr>
          <p:nvPr/>
        </p:nvPicPr>
        <p:blipFill>
          <a:blip r:embed="rId2">
            <a:extLst>
              <a:ext uri="{28A0092B-C50C-407E-A947-70E740481C1C}">
                <a14:useLocalDpi xmlns:a14="http://schemas.microsoft.com/office/drawing/2010/main" val="0"/>
              </a:ext>
            </a:extLst>
          </a:blip>
          <a:srcRect l="15625" t="25000" r="12500" b="9375"/>
          <a:stretch>
            <a:fillRect/>
          </a:stretch>
        </p:blipFill>
        <p:spPr bwMode="auto">
          <a:xfrm>
            <a:off x="1066800" y="1371600"/>
            <a:ext cx="7010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893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Scope Resolution</a:t>
            </a:r>
          </a:p>
        </p:txBody>
      </p:sp>
      <p:sp>
        <p:nvSpPr>
          <p:cNvPr id="28675" name="Content Placeholder 2"/>
          <p:cNvSpPr>
            <a:spLocks noGrp="1"/>
          </p:cNvSpPr>
          <p:nvPr>
            <p:ph idx="1"/>
          </p:nvPr>
        </p:nvSpPr>
        <p:spPr/>
        <p:txBody>
          <a:bodyPr/>
          <a:lstStyle/>
          <a:p>
            <a:r>
              <a:rPr lang="en-US" dirty="0" smtClean="0"/>
              <a:t>In general scopes have one of three resolutions</a:t>
            </a:r>
          </a:p>
          <a:p>
            <a:pPr lvl="1"/>
            <a:r>
              <a:rPr lang="en-US" dirty="0" smtClean="0"/>
              <a:t>Low – 60X</a:t>
            </a:r>
          </a:p>
          <a:p>
            <a:pPr lvl="2"/>
            <a:r>
              <a:rPr lang="en-US" dirty="0" smtClean="0"/>
              <a:t>This does not show much detail, but it has a wide field of view</a:t>
            </a:r>
          </a:p>
          <a:p>
            <a:pPr lvl="1"/>
            <a:r>
              <a:rPr lang="en-US" dirty="0" smtClean="0"/>
              <a:t>Medium – 200X</a:t>
            </a:r>
          </a:p>
          <a:p>
            <a:pPr lvl="2"/>
            <a:r>
              <a:rPr lang="en-US" dirty="0" smtClean="0"/>
              <a:t>This will show dirt, oils, dust, and lint</a:t>
            </a:r>
          </a:p>
          <a:p>
            <a:pPr lvl="1"/>
            <a:r>
              <a:rPr lang="en-US" dirty="0" smtClean="0"/>
              <a:t>High – 400X</a:t>
            </a:r>
          </a:p>
          <a:p>
            <a:pPr lvl="2"/>
            <a:r>
              <a:rPr lang="en-US" dirty="0" smtClean="0"/>
              <a:t>This level will show pits and scratches as well</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64900BA-444C-4659-974A-E978C3599D60}" type="slidenum">
              <a:rPr lang="en-US" sz="1400" smtClean="0"/>
              <a:pPr eaLnBrk="1" hangingPunct="1"/>
              <a:t>58</a:t>
            </a:fld>
            <a:endParaRPr lang="en-US" sz="1400" dirty="0" smtClean="0"/>
          </a:p>
        </p:txBody>
      </p:sp>
    </p:spTree>
    <p:extLst>
      <p:ext uri="{BB962C8B-B14F-4D97-AF65-F5344CB8AC3E}">
        <p14:creationId xmlns:p14="http://schemas.microsoft.com/office/powerpoint/2010/main" val="17216075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Scope Resolution</a:t>
            </a:r>
          </a:p>
        </p:txBody>
      </p:sp>
      <p:sp>
        <p:nvSpPr>
          <p:cNvPr id="29699" name="Content Placeholder 2"/>
          <p:cNvSpPr>
            <a:spLocks noGrp="1"/>
          </p:cNvSpPr>
          <p:nvPr>
            <p:ph idx="1"/>
          </p:nvPr>
        </p:nvSpPr>
        <p:spPr/>
        <p:txBody>
          <a:bodyPr/>
          <a:lstStyle/>
          <a:p>
            <a:r>
              <a:rPr lang="en-US" dirty="0" smtClean="0"/>
              <a:t>In the field the 200X is the most widely used</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D9AF837-992F-4CB0-BA26-A867506A5BEE}" type="slidenum">
              <a:rPr lang="en-US" sz="1400" smtClean="0"/>
              <a:pPr eaLnBrk="1" hangingPunct="1"/>
              <a:t>59</a:t>
            </a:fld>
            <a:endParaRPr lang="en-US" sz="1400" dirty="0" smtClean="0"/>
          </a:p>
        </p:txBody>
      </p:sp>
    </p:spTree>
    <p:extLst>
      <p:ext uri="{BB962C8B-B14F-4D97-AF65-F5344CB8AC3E}">
        <p14:creationId xmlns:p14="http://schemas.microsoft.com/office/powerpoint/2010/main" val="1512125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en-US" dirty="0" smtClean="0"/>
              <a:t>GBIC</a:t>
            </a:r>
            <a:r>
              <a:rPr lang="en-US" baseline="0" dirty="0" smtClean="0"/>
              <a:t> and SFP</a:t>
            </a:r>
            <a:endParaRPr lang="en-US" dirty="0" smtClean="0"/>
          </a:p>
        </p:txBody>
      </p:sp>
      <p:sp>
        <p:nvSpPr>
          <p:cNvPr id="1208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2013 - 2014 Kenneth M. Chipps Ph.D. www.chipps.com</a:t>
            </a:r>
            <a:endParaRPr lang="en-US" dirty="0"/>
          </a:p>
        </p:txBody>
      </p:sp>
      <p:sp>
        <p:nvSpPr>
          <p:cNvPr id="1208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B52D9A0C-C889-4677-9863-0D998E041DC3}" type="slidenum">
              <a:rPr lang="en-US" smtClean="0"/>
              <a:pPr eaLnBrk="1" hangingPunct="1"/>
              <a:t>6</a:t>
            </a:fld>
            <a:endParaRPr lang="en-US" dirty="0" smtClean="0"/>
          </a:p>
        </p:txBody>
      </p:sp>
      <p:pic>
        <p:nvPicPr>
          <p:cNvPr id="120837" name="Picture 2"/>
          <p:cNvPicPr>
            <a:picLocks noChangeAspect="1" noChangeArrowheads="1"/>
          </p:cNvPicPr>
          <p:nvPr/>
        </p:nvPicPr>
        <p:blipFill>
          <a:blip r:embed="rId2">
            <a:extLst>
              <a:ext uri="{28A0092B-C50C-407E-A947-70E740481C1C}">
                <a14:useLocalDpi xmlns:a14="http://schemas.microsoft.com/office/drawing/2010/main" val="0"/>
              </a:ext>
            </a:extLst>
          </a:blip>
          <a:srcRect t="1572" r="12766" b="6383"/>
          <a:stretch>
            <a:fillRect/>
          </a:stretch>
        </p:blipFill>
        <p:spPr bwMode="auto">
          <a:xfrm>
            <a:off x="1752600" y="1616075"/>
            <a:ext cx="5715000"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8129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Cleaning</a:t>
            </a:r>
          </a:p>
        </p:txBody>
      </p:sp>
      <p:sp>
        <p:nvSpPr>
          <p:cNvPr id="30723" name="Content Placeholder 2"/>
          <p:cNvSpPr>
            <a:spLocks noGrp="1"/>
          </p:cNvSpPr>
          <p:nvPr>
            <p:ph idx="1"/>
          </p:nvPr>
        </p:nvSpPr>
        <p:spPr/>
        <p:txBody>
          <a:bodyPr/>
          <a:lstStyle/>
          <a:p>
            <a:r>
              <a:rPr lang="en-US" dirty="0" smtClean="0"/>
              <a:t>The solution to this problem is proper cleaning</a:t>
            </a:r>
          </a:p>
          <a:p>
            <a:r>
              <a:rPr lang="en-US" dirty="0" smtClean="0"/>
              <a:t>This means the use of optical grade materials to do the cleaning</a:t>
            </a:r>
          </a:p>
          <a:p>
            <a:r>
              <a:rPr lang="en-US" dirty="0" smtClean="0"/>
              <a:t>Cleaning can be done using dry or wet methods</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E4CB9A4-A804-4074-A4A6-11B542121CFF}" type="slidenum">
              <a:rPr lang="en-US" sz="1400" smtClean="0"/>
              <a:pPr eaLnBrk="1" hangingPunct="1"/>
              <a:t>60</a:t>
            </a:fld>
            <a:endParaRPr lang="en-US" sz="1400" dirty="0" smtClean="0"/>
          </a:p>
        </p:txBody>
      </p:sp>
    </p:spTree>
    <p:extLst>
      <p:ext uri="{BB962C8B-B14F-4D97-AF65-F5344CB8AC3E}">
        <p14:creationId xmlns:p14="http://schemas.microsoft.com/office/powerpoint/2010/main" val="156200077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Best Practice When Cleaning</a:t>
            </a:r>
          </a:p>
        </p:txBody>
      </p:sp>
      <p:sp>
        <p:nvSpPr>
          <p:cNvPr id="31747" name="Content Placeholder 2"/>
          <p:cNvSpPr>
            <a:spLocks noGrp="1"/>
          </p:cNvSpPr>
          <p:nvPr>
            <p:ph idx="1"/>
          </p:nvPr>
        </p:nvSpPr>
        <p:spPr/>
        <p:txBody>
          <a:bodyPr/>
          <a:lstStyle/>
          <a:p>
            <a:r>
              <a:rPr lang="en-US" dirty="0" smtClean="0"/>
              <a:t>As discussed below there are many suggested methods for cleaning fiber</a:t>
            </a:r>
          </a:p>
          <a:p>
            <a:r>
              <a:rPr lang="en-US" dirty="0" smtClean="0"/>
              <a:t>To cut to the chase here is what Fluke says is the best way to do this regardless of whether it is a plug or jack</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C14B0A-D96E-4460-808B-6BDEB42F3732}" type="slidenum">
              <a:rPr lang="en-US" sz="1400" smtClean="0"/>
              <a:pPr eaLnBrk="1" hangingPunct="1"/>
              <a:t>61</a:t>
            </a:fld>
            <a:endParaRPr lang="en-US" sz="1400" dirty="0" smtClean="0"/>
          </a:p>
        </p:txBody>
      </p:sp>
    </p:spTree>
    <p:extLst>
      <p:ext uri="{BB962C8B-B14F-4D97-AF65-F5344CB8AC3E}">
        <p14:creationId xmlns:p14="http://schemas.microsoft.com/office/powerpoint/2010/main" val="8144716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Best Practice When Cleaning</a:t>
            </a:r>
          </a:p>
        </p:txBody>
      </p:sp>
      <p:sp>
        <p:nvSpPr>
          <p:cNvPr id="3" name="Content Placeholder 2"/>
          <p:cNvSpPr>
            <a:spLocks noGrp="1"/>
          </p:cNvSpPr>
          <p:nvPr>
            <p:ph idx="1"/>
          </p:nvPr>
        </p:nvSpPr>
        <p:spPr/>
        <p:txBody>
          <a:bodyPr/>
          <a:lstStyle/>
          <a:p>
            <a:pPr lvl="1">
              <a:defRPr/>
            </a:pPr>
            <a:r>
              <a:rPr lang="en-US" dirty="0" smtClean="0">
                <a:ea typeface="+mn-ea"/>
                <a:cs typeface="+mn-cs"/>
              </a:rPr>
              <a:t>Dab the contaminated end-face with a solvent-dampened wipe or swab</a:t>
            </a:r>
          </a:p>
          <a:p>
            <a:pPr lvl="1">
              <a:defRPr/>
            </a:pPr>
            <a:r>
              <a:rPr lang="en-US" dirty="0" smtClean="0">
                <a:ea typeface="+mn-ea"/>
                <a:cs typeface="+mn-cs"/>
              </a:rPr>
              <a:t>The solvent dissolves and removes contaminants that have dried and firmly affixed to the end-face without producing a static charge that can attract dust from the air</a:t>
            </a:r>
          </a:p>
          <a:p>
            <a:pPr lvl="1">
              <a:defRPr/>
            </a:pPr>
            <a:r>
              <a:rPr lang="en-US" dirty="0" smtClean="0">
                <a:ea typeface="+mn-ea"/>
                <a:cs typeface="+mn-cs"/>
              </a:rPr>
              <a:t>It also evaporates quickly, making it preferable to isopropyl alcohol which takes much longer to disappear and can leave a staining residue in the process</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8AE3630-A2B7-4809-9406-160BB117FDC9}" type="slidenum">
              <a:rPr lang="en-US" sz="1400" smtClean="0"/>
              <a:pPr eaLnBrk="1" hangingPunct="1"/>
              <a:t>62</a:t>
            </a:fld>
            <a:endParaRPr lang="en-US" sz="1400" dirty="0" smtClean="0"/>
          </a:p>
        </p:txBody>
      </p:sp>
    </p:spTree>
    <p:extLst>
      <p:ext uri="{BB962C8B-B14F-4D97-AF65-F5344CB8AC3E}">
        <p14:creationId xmlns:p14="http://schemas.microsoft.com/office/powerpoint/2010/main" val="18165678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Best Practice When Cleaning</a:t>
            </a:r>
          </a:p>
        </p:txBody>
      </p:sp>
      <p:sp>
        <p:nvSpPr>
          <p:cNvPr id="3" name="Content Placeholder 2"/>
          <p:cNvSpPr>
            <a:spLocks noGrp="1"/>
          </p:cNvSpPr>
          <p:nvPr>
            <p:ph idx="1"/>
          </p:nvPr>
        </p:nvSpPr>
        <p:spPr/>
        <p:txBody>
          <a:bodyPr/>
          <a:lstStyle/>
          <a:p>
            <a:pPr lvl="1">
              <a:defRPr/>
            </a:pPr>
            <a:r>
              <a:rPr lang="en-US" dirty="0" smtClean="0">
                <a:ea typeface="+mn-ea"/>
                <a:cs typeface="+mn-cs"/>
              </a:rPr>
              <a:t>Rub the fiber end-face perpendicularly against a dry wipe several times</a:t>
            </a:r>
          </a:p>
          <a:p>
            <a:pPr lvl="1">
              <a:defRPr/>
            </a:pPr>
            <a:r>
              <a:rPr lang="en-US" dirty="0" smtClean="0">
                <a:ea typeface="+mn-ea"/>
                <a:cs typeface="+mn-cs"/>
              </a:rPr>
              <a:t>Re-inspect the fiber end-face with an optical microscope to ensure that all the debris has been removed</a:t>
            </a:r>
            <a:endParaRPr lang="en-US" dirty="0"/>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0B2242D-D4D2-4912-8196-E49CBFF8FEB2}" type="slidenum">
              <a:rPr lang="en-US" sz="1400" smtClean="0"/>
              <a:pPr eaLnBrk="1" hangingPunct="1"/>
              <a:t>63</a:t>
            </a:fld>
            <a:endParaRPr lang="en-US" sz="1400" dirty="0" smtClean="0"/>
          </a:p>
        </p:txBody>
      </p:sp>
    </p:spTree>
    <p:extLst>
      <p:ext uri="{BB962C8B-B14F-4D97-AF65-F5344CB8AC3E}">
        <p14:creationId xmlns:p14="http://schemas.microsoft.com/office/powerpoint/2010/main" val="1653846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Dry Cleaning</a:t>
            </a:r>
          </a:p>
        </p:txBody>
      </p:sp>
      <p:sp>
        <p:nvSpPr>
          <p:cNvPr id="34819" name="Content Placeholder 2"/>
          <p:cNvSpPr>
            <a:spLocks noGrp="1"/>
          </p:cNvSpPr>
          <p:nvPr>
            <p:ph idx="1"/>
          </p:nvPr>
        </p:nvSpPr>
        <p:spPr/>
        <p:txBody>
          <a:bodyPr/>
          <a:lstStyle/>
          <a:p>
            <a:r>
              <a:rPr lang="en-US" dirty="0" smtClean="0"/>
              <a:t>Dry cleaning is very common</a:t>
            </a:r>
          </a:p>
          <a:p>
            <a:r>
              <a:rPr lang="en-US" dirty="0" smtClean="0"/>
              <a:t>However it can lead to static charges on the ends of the connectors</a:t>
            </a:r>
          </a:p>
          <a:p>
            <a:r>
              <a:rPr lang="en-US" dirty="0" smtClean="0"/>
              <a:t>These charges then attract dust</a:t>
            </a:r>
          </a:p>
        </p:txBody>
      </p:sp>
      <p:sp>
        <p:nvSpPr>
          <p:cNvPr id="348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BE8607E-B27F-4E25-BFE8-91388A1C481D}" type="slidenum">
              <a:rPr lang="en-US" sz="1400" smtClean="0"/>
              <a:pPr eaLnBrk="1" hangingPunct="1"/>
              <a:t>64</a:t>
            </a:fld>
            <a:endParaRPr lang="en-US" sz="1400" dirty="0" smtClean="0"/>
          </a:p>
        </p:txBody>
      </p:sp>
    </p:spTree>
    <p:extLst>
      <p:ext uri="{BB962C8B-B14F-4D97-AF65-F5344CB8AC3E}">
        <p14:creationId xmlns:p14="http://schemas.microsoft.com/office/powerpoint/2010/main" val="42157806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Wet Cleaning</a:t>
            </a:r>
          </a:p>
        </p:txBody>
      </p:sp>
      <p:sp>
        <p:nvSpPr>
          <p:cNvPr id="35843" name="Content Placeholder 2"/>
          <p:cNvSpPr>
            <a:spLocks noGrp="1"/>
          </p:cNvSpPr>
          <p:nvPr>
            <p:ph idx="1"/>
          </p:nvPr>
        </p:nvSpPr>
        <p:spPr/>
        <p:txBody>
          <a:bodyPr/>
          <a:lstStyle/>
          <a:p>
            <a:r>
              <a:rPr lang="en-US" dirty="0" smtClean="0"/>
              <a:t>Although an extra step, wet cleaning is more effective</a:t>
            </a:r>
          </a:p>
          <a:p>
            <a:r>
              <a:rPr lang="en-US" dirty="0" smtClean="0"/>
              <a:t>Isopropyl alcohol at 99 percent is commonly used for this purpose</a:t>
            </a:r>
          </a:p>
          <a:p>
            <a:r>
              <a:rPr lang="en-US" dirty="0" smtClean="0"/>
              <a:t>While effective alcohol must be allowed time to dry, since alcohol will absorb water from the air</a:t>
            </a:r>
          </a:p>
          <a:p>
            <a:r>
              <a:rPr lang="en-US" dirty="0" smtClean="0"/>
              <a:t>There are solutions designed for fiber optic cable that are a better choice</a:t>
            </a:r>
          </a:p>
        </p:txBody>
      </p:sp>
      <p:sp>
        <p:nvSpPr>
          <p:cNvPr id="358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9D6A714-9C0B-47B1-9AB8-5D5CF00FBC60}" type="slidenum">
              <a:rPr lang="en-US" sz="1400" smtClean="0"/>
              <a:pPr eaLnBrk="1" hangingPunct="1"/>
              <a:t>65</a:t>
            </a:fld>
            <a:endParaRPr lang="en-US" sz="1400" dirty="0" smtClean="0"/>
          </a:p>
        </p:txBody>
      </p:sp>
    </p:spTree>
    <p:extLst>
      <p:ext uri="{BB962C8B-B14F-4D97-AF65-F5344CB8AC3E}">
        <p14:creationId xmlns:p14="http://schemas.microsoft.com/office/powerpoint/2010/main" val="2704683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eaLnBrk="1" hangingPunct="1">
              <a:defRPr/>
            </a:pPr>
            <a:r>
              <a:rPr lang="en-US" dirty="0" smtClean="0"/>
              <a:t>Let’s look at some common methods used to clean fiber optic media as provided by Fluke</a:t>
            </a:r>
          </a:p>
          <a:p>
            <a:pPr eaLnBrk="1" hangingPunct="1">
              <a:defRPr/>
            </a:pPr>
            <a:r>
              <a:rPr lang="en-US" dirty="0" smtClean="0"/>
              <a:t>Using Fluke Networks Fiber Optic Cleaning Card</a:t>
            </a:r>
          </a:p>
          <a:p>
            <a:pPr lvl="1" eaLnBrk="1" hangingPunct="1">
              <a:defRPr/>
            </a:pPr>
            <a:r>
              <a:rPr lang="en-US" dirty="0" smtClean="0">
                <a:ea typeface="+mn-ea"/>
                <a:cs typeface="+mn-cs"/>
              </a:rPr>
              <a:t>Peel cover from an unused “N”– shaped cleaning zone</a:t>
            </a:r>
          </a:p>
          <a:p>
            <a:pPr lvl="1" eaLnBrk="1" hangingPunct="1">
              <a:defRPr/>
            </a:pPr>
            <a:r>
              <a:rPr lang="en-US" dirty="0" smtClean="0">
                <a:ea typeface="+mn-ea"/>
                <a:cs typeface="+mn-cs"/>
              </a:rPr>
              <a:t>Apply a minimal amount of solvent from the Solvent Pen to the first corner of the “N”</a:t>
            </a:r>
            <a:endParaRPr lang="en-US" dirty="0" smtClean="0"/>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DBA6484-09FC-48F9-983A-CD7017C7590A}" type="slidenum">
              <a:rPr lang="en-US" sz="1400" smtClean="0"/>
              <a:pPr eaLnBrk="1" hangingPunct="1"/>
              <a:t>66</a:t>
            </a:fld>
            <a:endParaRPr lang="en-US" sz="1400" dirty="0" smtClean="0"/>
          </a:p>
        </p:txBody>
      </p:sp>
    </p:spTree>
    <p:extLst>
      <p:ext uri="{BB962C8B-B14F-4D97-AF65-F5344CB8AC3E}">
        <p14:creationId xmlns:p14="http://schemas.microsoft.com/office/powerpoint/2010/main" val="4264257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Avoid isopropyl alcohol</a:t>
            </a:r>
          </a:p>
          <a:p>
            <a:pPr lvl="1" eaLnBrk="1" hangingPunct="1">
              <a:defRPr/>
            </a:pPr>
            <a:r>
              <a:rPr lang="en-US" dirty="0" smtClean="0">
                <a:ea typeface="+mn-ea"/>
                <a:cs typeface="+mn-cs"/>
              </a:rPr>
              <a:t>Place the end-face perpendicular to the card in the first corner of the unused “N”</a:t>
            </a:r>
          </a:p>
          <a:p>
            <a:pPr lvl="1" eaLnBrk="1" hangingPunct="1">
              <a:defRPr/>
            </a:pPr>
            <a:r>
              <a:rPr lang="en-US" dirty="0" smtClean="0">
                <a:ea typeface="+mn-ea"/>
                <a:cs typeface="+mn-cs"/>
              </a:rPr>
              <a:t>Swipe through the “N” shape using gentle pressure moving from wet to dry</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from step #1 using another unused “N”</a:t>
            </a:r>
          </a:p>
          <a:p>
            <a:pPr lvl="1" eaLnBrk="1" hangingPunct="1">
              <a:defRPr/>
            </a:pPr>
            <a:r>
              <a:rPr lang="en-US" dirty="0" smtClean="0">
                <a:ea typeface="+mn-ea"/>
                <a:cs typeface="+mn-cs"/>
              </a:rPr>
              <a:t>Never swipe over the same area twice</a:t>
            </a:r>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29F3CA5-2754-434E-89C4-5A6BCAB3E83D}" type="slidenum">
              <a:rPr lang="en-US" sz="1400" smtClean="0"/>
              <a:pPr eaLnBrk="1" hangingPunct="1"/>
              <a:t>67</a:t>
            </a:fld>
            <a:endParaRPr lang="en-US" sz="1400" dirty="0" smtClean="0"/>
          </a:p>
        </p:txBody>
      </p:sp>
    </p:spTree>
    <p:extLst>
      <p:ext uri="{BB962C8B-B14F-4D97-AF65-F5344CB8AC3E}">
        <p14:creationId xmlns:p14="http://schemas.microsoft.com/office/powerpoint/2010/main" val="3910784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Cleaning Cards</a:t>
            </a:r>
          </a:p>
        </p:txBody>
      </p:sp>
      <p:sp>
        <p:nvSpPr>
          <p:cNvPr id="3891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A59C458-169A-4B06-AB15-3823C4AB3532}" type="slidenum">
              <a:rPr lang="en-US" sz="1400" smtClean="0"/>
              <a:pPr eaLnBrk="1" hangingPunct="1"/>
              <a:t>68</a:t>
            </a:fld>
            <a:endParaRPr lang="en-US" sz="1400" dirty="0" smtClean="0"/>
          </a:p>
        </p:txBody>
      </p:sp>
      <p:pic>
        <p:nvPicPr>
          <p:cNvPr id="38917" name="Picture 2"/>
          <p:cNvPicPr>
            <a:picLocks noChangeAspect="1" noChangeArrowheads="1"/>
          </p:cNvPicPr>
          <p:nvPr/>
        </p:nvPicPr>
        <p:blipFill>
          <a:blip r:embed="rId2">
            <a:extLst>
              <a:ext uri="{28A0092B-C50C-407E-A947-70E740481C1C}">
                <a14:useLocalDpi xmlns:a14="http://schemas.microsoft.com/office/drawing/2010/main" val="0"/>
              </a:ext>
            </a:extLst>
          </a:blip>
          <a:srcRect l="8594" t="25000" r="3906" b="21875"/>
          <a:stretch>
            <a:fillRect/>
          </a:stretch>
        </p:blipFill>
        <p:spPr bwMode="auto">
          <a:xfrm>
            <a:off x="304800" y="1600200"/>
            <a:ext cx="8534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60729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eaLnBrk="1" hangingPunct="1">
              <a:defRPr/>
            </a:pPr>
            <a:r>
              <a:rPr lang="en-US" dirty="0" smtClean="0"/>
              <a:t>Using Fluke Networks’ Fiber Optic Cleaning Cube</a:t>
            </a:r>
          </a:p>
          <a:p>
            <a:pPr lvl="1" eaLnBrk="1" hangingPunct="1">
              <a:defRPr/>
            </a:pPr>
            <a:r>
              <a:rPr lang="en-US" dirty="0" smtClean="0">
                <a:ea typeface="+mn-ea"/>
                <a:cs typeface="+mn-cs"/>
              </a:rPr>
              <a:t>Pull out a clean wipe and lay it over the foam platen</a:t>
            </a:r>
          </a:p>
          <a:p>
            <a:pPr lvl="1" eaLnBrk="1" hangingPunct="1">
              <a:defRPr/>
            </a:pPr>
            <a:r>
              <a:rPr lang="en-US" dirty="0" smtClean="0">
                <a:ea typeface="+mn-ea"/>
                <a:cs typeface="+mn-cs"/>
              </a:rPr>
              <a:t>For best results, apply a minimal amount of solvent from the Solvent Pen</a:t>
            </a:r>
          </a:p>
          <a:p>
            <a:pPr lvl="1" eaLnBrk="1" hangingPunct="1">
              <a:defRPr/>
            </a:pPr>
            <a:r>
              <a:rPr lang="en-US" dirty="0" smtClean="0">
                <a:ea typeface="+mn-ea"/>
                <a:cs typeface="+mn-cs"/>
              </a:rPr>
              <a:t>A 1 cm diameter spot is sufficient</a:t>
            </a:r>
          </a:p>
          <a:p>
            <a:pPr lvl="1" eaLnBrk="1" hangingPunct="1">
              <a:defRPr/>
            </a:pPr>
            <a:r>
              <a:rPr lang="en-US" dirty="0" smtClean="0">
                <a:ea typeface="+mn-ea"/>
                <a:cs typeface="+mn-cs"/>
              </a:rPr>
              <a:t>Avoid isopropyl alcohol</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B759C1E-2B12-4DCD-BC4D-EBB993B85262}" type="slidenum">
              <a:rPr lang="en-US" sz="1400" smtClean="0"/>
              <a:pPr eaLnBrk="1" hangingPunct="1"/>
              <a:t>69</a:t>
            </a:fld>
            <a:endParaRPr lang="en-US" sz="1400" dirty="0" smtClean="0"/>
          </a:p>
        </p:txBody>
      </p:sp>
    </p:spTree>
    <p:extLst>
      <p:ext uri="{BB962C8B-B14F-4D97-AF65-F5344CB8AC3E}">
        <p14:creationId xmlns:p14="http://schemas.microsoft.com/office/powerpoint/2010/main" val="3039465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dirty="0" smtClean="0"/>
              <a:t>GBIC</a:t>
            </a:r>
          </a:p>
        </p:txBody>
      </p:sp>
      <p:sp>
        <p:nvSpPr>
          <p:cNvPr id="1218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mtClean="0"/>
              <a:t>Copyright 2013 - 2014 Kenneth M. Chipps Ph.D. www.chipps.com</a:t>
            </a:r>
            <a:endParaRPr lang="en-US" dirty="0"/>
          </a:p>
        </p:txBody>
      </p:sp>
      <p:sp>
        <p:nvSpPr>
          <p:cNvPr id="1218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dirty="0" smtClean="0"/>
          </a:p>
          <a:p>
            <a:pPr eaLnBrk="1" hangingPunct="1"/>
            <a:endParaRPr lang="en-US" dirty="0" smtClean="0"/>
          </a:p>
          <a:p>
            <a:pPr eaLnBrk="1" hangingPunct="1"/>
            <a:fld id="{F9D7E3B2-DD72-4E7D-94FF-E5D01A45E6FD}" type="slidenum">
              <a:rPr lang="en-US" smtClean="0"/>
              <a:pPr eaLnBrk="1" hangingPunct="1"/>
              <a:t>7</a:t>
            </a:fld>
            <a:endParaRPr lang="en-US" dirty="0" smtClean="0"/>
          </a:p>
        </p:txBody>
      </p:sp>
      <p:pic>
        <p:nvPicPr>
          <p:cNvPr id="121861" name="Content Placeholder 7" descr="image.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016125" y="1828800"/>
            <a:ext cx="4689475" cy="3657600"/>
          </a:xfrm>
        </p:spPr>
      </p:pic>
    </p:spTree>
    <p:extLst>
      <p:ext uri="{BB962C8B-B14F-4D97-AF65-F5344CB8AC3E}">
        <p14:creationId xmlns:p14="http://schemas.microsoft.com/office/powerpoint/2010/main" val="27832751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Place the end-face perpendicular to the cube in the wet spot</a:t>
            </a:r>
          </a:p>
          <a:p>
            <a:pPr lvl="1" eaLnBrk="1" hangingPunct="1">
              <a:defRPr/>
            </a:pPr>
            <a:r>
              <a:rPr lang="en-US" dirty="0" smtClean="0">
                <a:ea typeface="+mn-ea"/>
                <a:cs typeface="+mn-cs"/>
              </a:rPr>
              <a:t>Swipe the end-face from the wet spot into a dry area using gentle pressure</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on a clean portion of the wipe</a:t>
            </a:r>
          </a:p>
          <a:p>
            <a:pPr lvl="1" eaLnBrk="1" hangingPunct="1">
              <a:defRPr/>
            </a:pPr>
            <a:r>
              <a:rPr lang="en-US" dirty="0" smtClean="0">
                <a:ea typeface="+mn-ea"/>
                <a:cs typeface="+mn-cs"/>
              </a:rPr>
              <a:t>Each wipe can clean up to four end-faces. Never swipe over the same area twice</a:t>
            </a:r>
            <a:endParaRPr lang="en-US" dirty="0" smtClean="0"/>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A89A0D3-476F-4D77-A1C7-5C6584D458AD}" type="slidenum">
              <a:rPr lang="en-US" sz="1400" smtClean="0"/>
              <a:pPr eaLnBrk="1" hangingPunct="1"/>
              <a:t>70</a:t>
            </a:fld>
            <a:endParaRPr lang="en-US" sz="1400" dirty="0" smtClean="0"/>
          </a:p>
        </p:txBody>
      </p:sp>
    </p:spTree>
    <p:extLst>
      <p:ext uri="{BB962C8B-B14F-4D97-AF65-F5344CB8AC3E}">
        <p14:creationId xmlns:p14="http://schemas.microsoft.com/office/powerpoint/2010/main" val="22853295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Cleaning Cube</a:t>
            </a:r>
          </a:p>
        </p:txBody>
      </p:sp>
      <p:sp>
        <p:nvSpPr>
          <p:cNvPr id="419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19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FB6D24B-1683-46DD-9128-55593E772D2A}" type="slidenum">
              <a:rPr lang="en-US" sz="1400" smtClean="0"/>
              <a:pPr eaLnBrk="1" hangingPunct="1"/>
              <a:t>71</a:t>
            </a:fld>
            <a:endParaRPr lang="en-US" sz="1400" dirty="0" smtClean="0"/>
          </a:p>
        </p:txBody>
      </p:sp>
      <p:pic>
        <p:nvPicPr>
          <p:cNvPr id="41989" name="Picture 2"/>
          <p:cNvPicPr>
            <a:picLocks noChangeAspect="1" noChangeArrowheads="1"/>
          </p:cNvPicPr>
          <p:nvPr/>
        </p:nvPicPr>
        <p:blipFill>
          <a:blip r:embed="rId2">
            <a:extLst>
              <a:ext uri="{28A0092B-C50C-407E-A947-70E740481C1C}">
                <a14:useLocalDpi xmlns:a14="http://schemas.microsoft.com/office/drawing/2010/main" val="0"/>
              </a:ext>
            </a:extLst>
          </a:blip>
          <a:srcRect l="9375" t="29167" r="4688" b="18750"/>
          <a:stretch>
            <a:fillRect/>
          </a:stretch>
        </p:blipFill>
        <p:spPr bwMode="auto">
          <a:xfrm>
            <a:off x="381000" y="1600200"/>
            <a:ext cx="838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4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eaLnBrk="1" hangingPunct="1">
              <a:defRPr/>
            </a:pPr>
            <a:r>
              <a:rPr lang="en-US" dirty="0" smtClean="0"/>
              <a:t>Using Fluke Networks’ Fiber Optic Swabs</a:t>
            </a:r>
          </a:p>
          <a:p>
            <a:pPr lvl="1" eaLnBrk="1" hangingPunct="1">
              <a:defRPr/>
            </a:pPr>
            <a:r>
              <a:rPr lang="en-US" dirty="0" smtClean="0">
                <a:ea typeface="+mn-ea"/>
                <a:cs typeface="+mn-cs"/>
              </a:rPr>
              <a:t>Select the swab with the correct diameter to fit inside the port to be cleaned. 2.5 mm Fiber Optic Swabs fit SC, ST, and all other 2.5 mm diameter ports. 1.25 mm Fiber Optic Swabs fit LC and MU ports</a:t>
            </a:r>
          </a:p>
          <a:p>
            <a:pPr lvl="1" eaLnBrk="1" hangingPunct="1">
              <a:defRPr/>
            </a:pPr>
            <a:r>
              <a:rPr lang="en-US" dirty="0" smtClean="0">
                <a:ea typeface="+mn-ea"/>
                <a:cs typeface="+mn-cs"/>
              </a:rPr>
              <a:t>Using the Fiber Optic Cleaning Cube or Card, apply some solvent from the Solvent Pen to a wipe</a:t>
            </a:r>
          </a:p>
          <a:p>
            <a:pPr lvl="1" eaLnBrk="1" hangingPunct="1">
              <a:defRPr/>
            </a:pPr>
            <a:r>
              <a:rPr lang="en-US" dirty="0" smtClean="0">
                <a:ea typeface="+mn-ea"/>
                <a:cs typeface="+mn-cs"/>
              </a:rPr>
              <a:t>Avoid isopropyl alcohol</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AB8DC26-50D5-44D4-AF94-C62A15FC2772}" type="slidenum">
              <a:rPr lang="en-US" sz="1400" smtClean="0"/>
              <a:pPr eaLnBrk="1" hangingPunct="1"/>
              <a:t>72</a:t>
            </a:fld>
            <a:endParaRPr lang="en-US" sz="1400" dirty="0" smtClean="0"/>
          </a:p>
        </p:txBody>
      </p:sp>
    </p:spTree>
    <p:extLst>
      <p:ext uri="{BB962C8B-B14F-4D97-AF65-F5344CB8AC3E}">
        <p14:creationId xmlns:p14="http://schemas.microsoft.com/office/powerpoint/2010/main" val="6167023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Touch the swab to the wet spot on the wipe for 3 seconds to draw a minimal amount of solvent</a:t>
            </a:r>
          </a:p>
          <a:p>
            <a:pPr lvl="1" eaLnBrk="1" hangingPunct="1">
              <a:defRPr/>
            </a:pPr>
            <a:r>
              <a:rPr lang="en-US" dirty="0" smtClean="0">
                <a:ea typeface="+mn-ea"/>
                <a:cs typeface="+mn-cs"/>
              </a:rPr>
              <a:t>Touching the swab directly to the Solvent Pen will likely result in excess solvent</a:t>
            </a:r>
          </a:p>
          <a:p>
            <a:pPr lvl="1" eaLnBrk="1" hangingPunct="1">
              <a:defRPr/>
            </a:pPr>
            <a:r>
              <a:rPr lang="en-US" dirty="0" smtClean="0">
                <a:ea typeface="+mn-ea"/>
                <a:cs typeface="+mn-cs"/>
              </a:rPr>
              <a:t>Insert the damp swab into the port and turn several times, applying gentle pressure</a:t>
            </a:r>
          </a:p>
        </p:txBody>
      </p:sp>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9BC2A79-23A1-4916-B9D1-D34400F1D65F}" type="slidenum">
              <a:rPr lang="en-US" sz="1400" smtClean="0"/>
              <a:pPr eaLnBrk="1" hangingPunct="1"/>
              <a:t>73</a:t>
            </a:fld>
            <a:endParaRPr lang="en-US" sz="1400" dirty="0" smtClean="0"/>
          </a:p>
        </p:txBody>
      </p:sp>
    </p:spTree>
    <p:extLst>
      <p:ext uri="{BB962C8B-B14F-4D97-AF65-F5344CB8AC3E}">
        <p14:creationId xmlns:p14="http://schemas.microsoft.com/office/powerpoint/2010/main" val="16880527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dirty="0" smtClean="0"/>
              <a:t>Cleaning Cable Ends</a:t>
            </a:r>
          </a:p>
        </p:txBody>
      </p:sp>
      <p:sp>
        <p:nvSpPr>
          <p:cNvPr id="3" name="Content Placeholder 2"/>
          <p:cNvSpPr>
            <a:spLocks noGrp="1"/>
          </p:cNvSpPr>
          <p:nvPr>
            <p:ph idx="1"/>
          </p:nvPr>
        </p:nvSpPr>
        <p:spPr/>
        <p:txBody>
          <a:bodyPr/>
          <a:lstStyle/>
          <a:p>
            <a:pPr lvl="1" eaLnBrk="1" hangingPunct="1">
              <a:defRPr/>
            </a:pPr>
            <a:r>
              <a:rPr lang="en-US" dirty="0" smtClean="0">
                <a:ea typeface="+mn-ea"/>
                <a:cs typeface="+mn-cs"/>
              </a:rPr>
              <a:t>Follow the damp swab with a dry one, using the same procedure to remove any remaining solvent from the end-face and alignment sleeve</a:t>
            </a:r>
          </a:p>
          <a:p>
            <a:pPr lvl="1" eaLnBrk="1" hangingPunct="1">
              <a:defRPr/>
            </a:pPr>
            <a:r>
              <a:rPr lang="en-US" dirty="0" smtClean="0">
                <a:ea typeface="+mn-ea"/>
                <a:cs typeface="+mn-cs"/>
              </a:rPr>
              <a:t>Always check the end-face with a fiber microscope before insertion</a:t>
            </a:r>
          </a:p>
          <a:p>
            <a:pPr lvl="1" eaLnBrk="1" hangingPunct="1">
              <a:defRPr/>
            </a:pPr>
            <a:r>
              <a:rPr lang="en-US" dirty="0" smtClean="0">
                <a:ea typeface="+mn-ea"/>
                <a:cs typeface="+mn-cs"/>
              </a:rPr>
              <a:t>If necessary, repeat the cleaning process with fresh swabs</a:t>
            </a:r>
            <a:endParaRPr lang="en-US" dirty="0" smtClean="0"/>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72A0268-E08B-42F5-84EC-52BD502E7C2F}" type="slidenum">
              <a:rPr lang="en-US" sz="1400" smtClean="0"/>
              <a:pPr eaLnBrk="1" hangingPunct="1"/>
              <a:t>74</a:t>
            </a:fld>
            <a:endParaRPr lang="en-US" sz="1400" dirty="0" smtClean="0"/>
          </a:p>
        </p:txBody>
      </p:sp>
    </p:spTree>
    <p:extLst>
      <p:ext uri="{BB962C8B-B14F-4D97-AF65-F5344CB8AC3E}">
        <p14:creationId xmlns:p14="http://schemas.microsoft.com/office/powerpoint/2010/main" val="37873856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Cleaning Swabs</a:t>
            </a:r>
          </a:p>
        </p:txBody>
      </p:sp>
      <p:sp>
        <p:nvSpPr>
          <p:cNvPr id="460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60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8DF37AE9-EC32-4793-A835-58BBE6BFED6B}" type="slidenum">
              <a:rPr lang="en-US" sz="1400" smtClean="0"/>
              <a:pPr eaLnBrk="1" hangingPunct="1"/>
              <a:t>75</a:t>
            </a:fld>
            <a:endParaRPr lang="en-US" sz="1400" dirty="0" smtClean="0"/>
          </a:p>
        </p:txBody>
      </p:sp>
      <p:pic>
        <p:nvPicPr>
          <p:cNvPr id="46085" name="Picture 2"/>
          <p:cNvPicPr>
            <a:picLocks noChangeAspect="1" noChangeArrowheads="1"/>
          </p:cNvPicPr>
          <p:nvPr/>
        </p:nvPicPr>
        <p:blipFill>
          <a:blip r:embed="rId2">
            <a:extLst>
              <a:ext uri="{28A0092B-C50C-407E-A947-70E740481C1C}">
                <a14:useLocalDpi xmlns:a14="http://schemas.microsoft.com/office/drawing/2010/main" val="0"/>
              </a:ext>
            </a:extLst>
          </a:blip>
          <a:srcRect l="8594" t="30208" r="3906" b="12500"/>
          <a:stretch>
            <a:fillRect/>
          </a:stretch>
        </p:blipFill>
        <p:spPr bwMode="auto">
          <a:xfrm>
            <a:off x="304800" y="1600200"/>
            <a:ext cx="8534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09442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Cleaning Swabs</a:t>
            </a:r>
          </a:p>
        </p:txBody>
      </p:sp>
      <p:sp>
        <p:nvSpPr>
          <p:cNvPr id="471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71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E1370D9-0CEE-45CA-81EA-461ACDBA6605}" type="slidenum">
              <a:rPr lang="en-US" sz="1400" smtClean="0"/>
              <a:pPr eaLnBrk="1" hangingPunct="1"/>
              <a:t>76</a:t>
            </a:fld>
            <a:endParaRPr lang="en-US" sz="1400" dirty="0" smtClean="0"/>
          </a:p>
        </p:txBody>
      </p:sp>
      <p:pic>
        <p:nvPicPr>
          <p:cNvPr id="47109" name="Picture 2"/>
          <p:cNvPicPr>
            <a:picLocks noChangeAspect="1" noChangeArrowheads="1"/>
          </p:cNvPicPr>
          <p:nvPr/>
        </p:nvPicPr>
        <p:blipFill>
          <a:blip r:embed="rId2">
            <a:extLst>
              <a:ext uri="{28A0092B-C50C-407E-A947-70E740481C1C}">
                <a14:useLocalDpi xmlns:a14="http://schemas.microsoft.com/office/drawing/2010/main" val="0"/>
              </a:ext>
            </a:extLst>
          </a:blip>
          <a:srcRect l="25000" t="21875" r="25000" b="15625"/>
          <a:stretch>
            <a:fillRect/>
          </a:stretch>
        </p:blipFill>
        <p:spPr bwMode="auto">
          <a:xfrm>
            <a:off x="2057400" y="1600200"/>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1136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Area to Clean</a:t>
            </a:r>
          </a:p>
        </p:txBody>
      </p:sp>
      <p:sp>
        <p:nvSpPr>
          <p:cNvPr id="48131" name="Content Placeholder 2"/>
          <p:cNvSpPr>
            <a:spLocks noGrp="1"/>
          </p:cNvSpPr>
          <p:nvPr>
            <p:ph idx="1"/>
          </p:nvPr>
        </p:nvSpPr>
        <p:spPr/>
        <p:txBody>
          <a:bodyPr/>
          <a:lstStyle/>
          <a:p>
            <a:r>
              <a:rPr lang="en-US" dirty="0" smtClean="0"/>
              <a:t>It is important to clean not only the core area of the fiber end, but also the cladding area</a:t>
            </a:r>
          </a:p>
          <a:p>
            <a:r>
              <a:rPr lang="en-US" dirty="0" smtClean="0"/>
              <a:t>In this photograph the core is the white dot the cladding is the dark circle</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37D3D22-C3CD-4123-9920-850BE2CFDE6C}" type="slidenum">
              <a:rPr lang="en-US" sz="1400" smtClean="0"/>
              <a:pPr eaLnBrk="1" hangingPunct="1"/>
              <a:t>77</a:t>
            </a:fld>
            <a:endParaRPr lang="en-US" sz="1400" dirty="0" smtClean="0"/>
          </a:p>
        </p:txBody>
      </p:sp>
    </p:spTree>
    <p:extLst>
      <p:ext uri="{BB962C8B-B14F-4D97-AF65-F5344CB8AC3E}">
        <p14:creationId xmlns:p14="http://schemas.microsoft.com/office/powerpoint/2010/main" val="36142180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Area to Clean</a:t>
            </a:r>
          </a:p>
        </p:txBody>
      </p:sp>
      <p:sp>
        <p:nvSpPr>
          <p:cNvPr id="4915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4915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7631B85-B26D-460E-A4DC-1776B2532971}" type="slidenum">
              <a:rPr lang="en-US" sz="1400" smtClean="0"/>
              <a:pPr eaLnBrk="1" hangingPunct="1"/>
              <a:t>78</a:t>
            </a:fld>
            <a:endParaRPr lang="en-US" sz="1400" dirty="0" smtClean="0"/>
          </a:p>
        </p:txBody>
      </p:sp>
      <p:pic>
        <p:nvPicPr>
          <p:cNvPr id="49157"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61111" r="70000" b="15555"/>
          <a:stretch>
            <a:fillRect/>
          </a:stretch>
        </p:blipFill>
        <p:spPr bwMode="auto">
          <a:xfrm>
            <a:off x="2971800" y="1600200"/>
            <a:ext cx="3124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63328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Area to Clean</a:t>
            </a:r>
          </a:p>
        </p:txBody>
      </p:sp>
      <p:sp>
        <p:nvSpPr>
          <p:cNvPr id="50179" name="Content Placeholder 2"/>
          <p:cNvSpPr>
            <a:spLocks noGrp="1"/>
          </p:cNvSpPr>
          <p:nvPr>
            <p:ph idx="1"/>
          </p:nvPr>
        </p:nvSpPr>
        <p:spPr/>
        <p:txBody>
          <a:bodyPr/>
          <a:lstStyle/>
          <a:p>
            <a:r>
              <a:rPr lang="en-US" dirty="0" smtClean="0"/>
              <a:t>Failing to clean the cladding area as well as inside the connector itself will allow the debris there to migrate to the core, thus blocking the light based signal</a:t>
            </a:r>
          </a:p>
          <a:p>
            <a:r>
              <a:rPr lang="en-US" dirty="0" smtClean="0"/>
              <a:t>Clean both the patch cord ends as well as the bulkhead connectors such as these</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75A46B2-3FF5-4F1F-AE42-E842ED65B960}" type="slidenum">
              <a:rPr lang="en-US" sz="1400" smtClean="0"/>
              <a:pPr eaLnBrk="1" hangingPunct="1"/>
              <a:t>79</a:t>
            </a:fld>
            <a:endParaRPr lang="en-US" sz="1400" dirty="0" smtClean="0"/>
          </a:p>
        </p:txBody>
      </p:sp>
    </p:spTree>
    <p:extLst>
      <p:ext uri="{BB962C8B-B14F-4D97-AF65-F5344CB8AC3E}">
        <p14:creationId xmlns:p14="http://schemas.microsoft.com/office/powerpoint/2010/main" val="33101078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Types</a:t>
            </a:r>
            <a:endParaRPr lang="en-US" dirty="0"/>
          </a:p>
        </p:txBody>
      </p:sp>
      <p:sp>
        <p:nvSpPr>
          <p:cNvPr id="3" name="Content Placeholder 2"/>
          <p:cNvSpPr>
            <a:spLocks noGrp="1"/>
          </p:cNvSpPr>
          <p:nvPr>
            <p:ph idx="1"/>
          </p:nvPr>
        </p:nvSpPr>
        <p:spPr/>
        <p:txBody>
          <a:bodyPr/>
          <a:lstStyle/>
          <a:p>
            <a:r>
              <a:rPr lang="en-US" sz="3200" b="0" i="0" u="none" strike="noStrike" dirty="0" smtClean="0">
                <a:solidFill>
                  <a:schemeClr val="tx1"/>
                </a:solidFill>
                <a:effectLst/>
                <a:latin typeface="+mn-lt"/>
                <a:ea typeface="+mn-ea"/>
                <a:cs typeface="+mn-cs"/>
              </a:rPr>
              <a:t>We will look at some Cisco GBIC models to illustrate the types that are commonly used</a:t>
            </a:r>
          </a:p>
          <a:p>
            <a:pPr lvl="1"/>
            <a:r>
              <a:rPr lang="en-US" sz="2800" b="0" i="0" u="none" strike="noStrike" dirty="0" smtClean="0">
                <a:solidFill>
                  <a:schemeClr val="tx1"/>
                </a:solidFill>
                <a:effectLst/>
                <a:latin typeface="+mn-lt"/>
                <a:ea typeface="+mn-ea"/>
                <a:cs typeface="+mn-cs"/>
              </a:rPr>
              <a:t>1000BASE-T GBIC WS-G5483</a:t>
            </a:r>
          </a:p>
          <a:p>
            <a:pPr lvl="2"/>
            <a:r>
              <a:rPr lang="en-US" sz="2400" b="0" i="0" u="none" strike="noStrike" dirty="0" smtClean="0">
                <a:solidFill>
                  <a:schemeClr val="tx1"/>
                </a:solidFill>
                <a:effectLst/>
                <a:latin typeface="+mn-lt"/>
                <a:ea typeface="+mn-ea"/>
                <a:cs typeface="+mn-cs"/>
              </a:rPr>
              <a:t>Connects a GBIC port to Category 5 UTP cable using a standard RJ-45 interface</a:t>
            </a:r>
          </a:p>
          <a:p>
            <a:pPr lvl="2"/>
            <a:r>
              <a:rPr lang="en-US" sz="2400" b="0" i="0" u="none" strike="noStrike" dirty="0" smtClean="0">
                <a:solidFill>
                  <a:schemeClr val="tx1"/>
                </a:solidFill>
                <a:effectLst/>
                <a:latin typeface="+mn-lt"/>
                <a:ea typeface="+mn-ea"/>
                <a:cs typeface="+mn-cs"/>
              </a:rPr>
              <a:t>The maximum distance is 328 feet or 100 meters</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a:t>
            </a:fld>
            <a:endParaRPr lang="en-US" dirty="0"/>
          </a:p>
        </p:txBody>
      </p:sp>
    </p:spTree>
    <p:extLst>
      <p:ext uri="{BB962C8B-B14F-4D97-AF65-F5344CB8AC3E}">
        <p14:creationId xmlns:p14="http://schemas.microsoft.com/office/powerpoint/2010/main" val="27003136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Area to Clean</a:t>
            </a:r>
          </a:p>
        </p:txBody>
      </p:sp>
      <p:sp>
        <p:nvSpPr>
          <p:cNvPr id="5120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smtClean="0"/>
              <a:t>Copyright 2013 - 2014 Kenneth M. Chipps Ph.D. www.chipps.com</a:t>
            </a:r>
            <a:endParaRPr lang="en-US" sz="1000" dirty="0"/>
          </a:p>
        </p:txBody>
      </p:sp>
      <p:sp>
        <p:nvSpPr>
          <p:cNvPr id="5120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99B6EE3-42CD-4A92-93B8-320D436D331D}" type="slidenum">
              <a:rPr lang="en-US" sz="1400" smtClean="0"/>
              <a:pPr eaLnBrk="1" hangingPunct="1"/>
              <a:t>80</a:t>
            </a:fld>
            <a:endParaRPr lang="en-US" sz="1400" dirty="0" smtClean="0"/>
          </a:p>
        </p:txBody>
      </p:sp>
      <p:pic>
        <p:nvPicPr>
          <p:cNvPr id="51205" name="Picture 5" descr="DSC_02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00200"/>
            <a:ext cx="5943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2113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Attenuators</a:t>
            </a:r>
            <a:endParaRPr lang="en-US" dirty="0"/>
          </a:p>
        </p:txBody>
      </p:sp>
      <p:sp>
        <p:nvSpPr>
          <p:cNvPr id="3" name="Content Placeholder 2"/>
          <p:cNvSpPr>
            <a:spLocks noGrp="1"/>
          </p:cNvSpPr>
          <p:nvPr>
            <p:ph idx="1"/>
          </p:nvPr>
        </p:nvSpPr>
        <p:spPr/>
        <p:txBody>
          <a:bodyPr/>
          <a:lstStyle/>
          <a:p>
            <a:r>
              <a:rPr lang="en-US" dirty="0" smtClean="0"/>
              <a:t>Sometimes</a:t>
            </a:r>
            <a:r>
              <a:rPr lang="en-US" baseline="0" dirty="0" smtClean="0"/>
              <a:t> an optical interface generates too much, rather than too little power</a:t>
            </a:r>
          </a:p>
          <a:p>
            <a:r>
              <a:rPr lang="en-US" baseline="0" dirty="0" smtClean="0"/>
              <a:t>In this case the interface can be replaced or an attenuator can be added</a:t>
            </a:r>
          </a:p>
          <a:p>
            <a:r>
              <a:rPr lang="en-US" baseline="0" dirty="0" smtClean="0"/>
              <a:t>Let’s look at an excellent real world example of this from a blog post at the </a:t>
            </a:r>
            <a:r>
              <a:rPr lang="en-US" baseline="0" dirty="0" err="1" smtClean="0"/>
              <a:t>Tekcert</a:t>
            </a:r>
            <a:r>
              <a:rPr lang="en-US" baseline="0" dirty="0" smtClean="0"/>
              <a:t> website posted on 9 July 2014</a:t>
            </a:r>
          </a:p>
          <a:p>
            <a:r>
              <a:rPr lang="en-US" baseline="0" dirty="0" smtClean="0"/>
              <a:t>Here is what it says</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81</a:t>
            </a:fld>
            <a:endParaRPr lang="en-US" dirty="0"/>
          </a:p>
        </p:txBody>
      </p:sp>
    </p:spTree>
    <p:extLst>
      <p:ext uri="{BB962C8B-B14F-4D97-AF65-F5344CB8AC3E}">
        <p14:creationId xmlns:p14="http://schemas.microsoft.com/office/powerpoint/2010/main" val="302273046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sz="3200" b="0" i="0" dirty="0" smtClean="0">
                <a:solidFill>
                  <a:schemeClr val="tx1"/>
                </a:solidFill>
                <a:effectLst/>
                <a:latin typeface="+mn-lt"/>
                <a:ea typeface="+mn-ea"/>
                <a:cs typeface="+mn-cs"/>
              </a:rPr>
              <a:t>Once in a while I find myself doing some awesome work over long distances</a:t>
            </a:r>
          </a:p>
          <a:p>
            <a:r>
              <a:rPr lang="en-US" sz="3200" b="0" i="0" dirty="0" smtClean="0">
                <a:solidFill>
                  <a:schemeClr val="tx1"/>
                </a:solidFill>
                <a:effectLst/>
                <a:latin typeface="+mn-lt"/>
                <a:ea typeface="+mn-ea"/>
                <a:cs typeface="+mn-cs"/>
              </a:rPr>
              <a:t>In today's case, I've been working on some core and data center interconnects that span 5-35 miles (8-56km) using dark fiber</a:t>
            </a:r>
          </a:p>
          <a:p>
            <a:r>
              <a:rPr lang="en-US" sz="3200" b="0" i="0" dirty="0" smtClean="0">
                <a:solidFill>
                  <a:schemeClr val="tx1"/>
                </a:solidFill>
                <a:effectLst/>
                <a:latin typeface="+mn-lt"/>
                <a:ea typeface="+mn-ea"/>
                <a:cs typeface="+mn-cs"/>
              </a:rPr>
              <a:t>One of the connections was causing a warning message in the logs</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82</a:t>
            </a:fld>
            <a:endParaRPr lang="en-US" dirty="0"/>
          </a:p>
        </p:txBody>
      </p:sp>
    </p:spTree>
    <p:extLst>
      <p:ext uri="{BB962C8B-B14F-4D97-AF65-F5344CB8AC3E}">
        <p14:creationId xmlns:p14="http://schemas.microsoft.com/office/powerpoint/2010/main" val="25708718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pPr lvl="1"/>
            <a:r>
              <a:rPr lang="en-US" sz="2800" b="0" i="0" dirty="0" smtClean="0">
                <a:solidFill>
                  <a:schemeClr val="tx1"/>
                </a:solidFill>
                <a:effectLst/>
                <a:latin typeface="+mn-lt"/>
                <a:ea typeface="+mn-ea"/>
                <a:cs typeface="+mn-cs"/>
              </a:rPr>
              <a:t>%SFF8472-5-THRESHOLD_VIOLATION: Te1/1: Rx power high warning; Operating value:  0.3 </a:t>
            </a:r>
            <a:r>
              <a:rPr lang="en-US" sz="2800" b="0" i="0" dirty="0" err="1" smtClean="0">
                <a:solidFill>
                  <a:schemeClr val="tx1"/>
                </a:solidFill>
                <a:effectLst/>
                <a:latin typeface="+mn-lt"/>
                <a:ea typeface="+mn-ea"/>
                <a:cs typeface="+mn-cs"/>
              </a:rPr>
              <a:t>dBm</a:t>
            </a:r>
            <a:r>
              <a:rPr lang="en-US" sz="2800" b="0" i="0" dirty="0" smtClean="0">
                <a:solidFill>
                  <a:schemeClr val="tx1"/>
                </a:solidFill>
                <a:effectLst/>
                <a:latin typeface="+mn-lt"/>
                <a:ea typeface="+mn-ea"/>
                <a:cs typeface="+mn-cs"/>
              </a:rPr>
              <a:t>, Threshold value: -1.0 </a:t>
            </a:r>
            <a:r>
              <a:rPr lang="en-US" sz="2800" b="0" i="0" dirty="0" err="1" smtClean="0">
                <a:solidFill>
                  <a:schemeClr val="tx1"/>
                </a:solidFill>
                <a:effectLst/>
                <a:latin typeface="+mn-lt"/>
                <a:ea typeface="+mn-ea"/>
                <a:cs typeface="+mn-cs"/>
              </a:rPr>
              <a:t>dBm</a:t>
            </a:r>
            <a:endParaRPr lang="en-US" sz="2800" b="0" i="0" dirty="0" smtClean="0">
              <a:solidFill>
                <a:schemeClr val="tx1"/>
              </a:solidFill>
              <a:effectLst/>
              <a:latin typeface="+mn-lt"/>
              <a:ea typeface="+mn-ea"/>
              <a:cs typeface="+mn-cs"/>
            </a:endParaRPr>
          </a:p>
          <a:p>
            <a:r>
              <a:rPr lang="en-US" sz="3200" b="0" i="0" dirty="0" smtClean="0">
                <a:solidFill>
                  <a:schemeClr val="tx1"/>
                </a:solidFill>
                <a:effectLst/>
                <a:latin typeface="+mn-lt"/>
                <a:ea typeface="+mn-ea"/>
                <a:cs typeface="+mn-cs"/>
              </a:rPr>
              <a:t>If you see a simple warning message like this, don't panic, it's a pretty easy fix</a:t>
            </a:r>
          </a:p>
          <a:p>
            <a:r>
              <a:rPr lang="en-US" sz="3200" b="0" i="0" dirty="0" smtClean="0">
                <a:solidFill>
                  <a:schemeClr val="tx1"/>
                </a:solidFill>
                <a:effectLst/>
                <a:latin typeface="+mn-lt"/>
                <a:ea typeface="+mn-ea"/>
                <a:cs typeface="+mn-cs"/>
              </a:rPr>
              <a:t>Start by doing some research on the connection</a:t>
            </a:r>
          </a:p>
          <a:p>
            <a:r>
              <a:rPr lang="en-US" sz="3200" b="0" i="0" dirty="0" smtClean="0">
                <a:solidFill>
                  <a:schemeClr val="tx1"/>
                </a:solidFill>
                <a:effectLst/>
                <a:latin typeface="+mn-lt"/>
                <a:ea typeface="+mn-ea"/>
                <a:cs typeface="+mn-cs"/>
              </a:rPr>
              <a:t>The show</a:t>
            </a:r>
            <a:r>
              <a:rPr lang="en-US" sz="3200" b="0" i="0" baseline="0" dirty="0" smtClean="0">
                <a:solidFill>
                  <a:schemeClr val="tx1"/>
                </a:solidFill>
                <a:effectLst/>
                <a:latin typeface="+mn-lt"/>
                <a:ea typeface="+mn-ea"/>
                <a:cs typeface="+mn-cs"/>
              </a:rPr>
              <a:t> transceiver detail command says</a:t>
            </a:r>
            <a:endParaRPr lang="en-US" sz="3200" b="0" i="0" dirty="0" smtClean="0">
              <a:solidFill>
                <a:schemeClr val="tx1"/>
              </a:solidFill>
              <a:effectLst/>
              <a:latin typeface="+mn-lt"/>
              <a:ea typeface="+mn-ea"/>
              <a:cs typeface="+mn-cs"/>
            </a:endParaRP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83</a:t>
            </a:fld>
            <a:endParaRPr lang="en-US" dirty="0"/>
          </a:p>
        </p:txBody>
      </p:sp>
    </p:spTree>
    <p:extLst>
      <p:ext uri="{BB962C8B-B14F-4D97-AF65-F5344CB8AC3E}">
        <p14:creationId xmlns:p14="http://schemas.microsoft.com/office/powerpoint/2010/main" val="11332349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84</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653" t="15921" r="20612" b="7888"/>
          <a:stretch/>
        </p:blipFill>
        <p:spPr bwMode="auto">
          <a:xfrm>
            <a:off x="2015067" y="1600200"/>
            <a:ext cx="4766733" cy="4477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1656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From this you can see the Rx power is over the warning threshold of -1.0</a:t>
            </a:r>
          </a:p>
          <a:p>
            <a:r>
              <a:rPr lang="en-US" dirty="0" smtClean="0"/>
              <a:t>The low warning threshold is -15.8 </a:t>
            </a:r>
            <a:r>
              <a:rPr lang="en-US" dirty="0" err="1" smtClean="0"/>
              <a:t>dBm</a:t>
            </a:r>
            <a:r>
              <a:rPr lang="en-US" dirty="0" smtClean="0"/>
              <a:t>, so we want to attenuate the signal enough to land between -15.8 and -1.0</a:t>
            </a:r>
          </a:p>
          <a:p>
            <a:r>
              <a:rPr lang="en-US" dirty="0" smtClean="0"/>
              <a:t>Once you've identified how much signal to attenuate, purchase an attenuator that matches your connection type</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85</a:t>
            </a:fld>
            <a:endParaRPr lang="en-US" dirty="0"/>
          </a:p>
        </p:txBody>
      </p:sp>
    </p:spTree>
    <p:extLst>
      <p:ext uri="{BB962C8B-B14F-4D97-AF65-F5344CB8AC3E}">
        <p14:creationId xmlns:p14="http://schemas.microsoft.com/office/powerpoint/2010/main" val="17521933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In my case, I have LC connections because I'm using SFP-10G-ER optics and I also needed at least 1.4 dB of attenuation</a:t>
            </a:r>
          </a:p>
          <a:p>
            <a:r>
              <a:rPr lang="en-US" dirty="0" smtClean="0"/>
              <a:t>Since we had a 7dB attenuator on hand, that's what I used</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86</a:t>
            </a:fld>
            <a:endParaRPr lang="en-US" dirty="0"/>
          </a:p>
        </p:txBody>
      </p:sp>
    </p:spTree>
    <p:extLst>
      <p:ext uri="{BB962C8B-B14F-4D97-AF65-F5344CB8AC3E}">
        <p14:creationId xmlns:p14="http://schemas.microsoft.com/office/powerpoint/2010/main" val="3084925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If you don't have one on hand, a quick search turned up this Fiber Attenuator </a:t>
            </a:r>
            <a:r>
              <a:rPr lang="en-US" dirty="0" err="1" smtClean="0"/>
              <a:t>Singlemode</a:t>
            </a:r>
            <a:r>
              <a:rPr lang="en-US" dirty="0" smtClean="0"/>
              <a:t> Simplex LC/UPC Fixed 7db at Amazon</a:t>
            </a:r>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87</a:t>
            </a:fld>
            <a:endParaRPr lang="en-US" dirty="0"/>
          </a:p>
        </p:txBody>
      </p:sp>
    </p:spTree>
    <p:extLst>
      <p:ext uri="{BB962C8B-B14F-4D97-AF65-F5344CB8AC3E}">
        <p14:creationId xmlns:p14="http://schemas.microsoft.com/office/powerpoint/2010/main" val="81552513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676400"/>
            <a:ext cx="4495800" cy="4495800"/>
          </a:xfrm>
        </p:spPr>
      </p:pic>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88</a:t>
            </a:fld>
            <a:endParaRPr lang="en-US" dirty="0"/>
          </a:p>
        </p:txBody>
      </p:sp>
    </p:spTree>
    <p:extLst>
      <p:ext uri="{BB962C8B-B14F-4D97-AF65-F5344CB8AC3E}">
        <p14:creationId xmlns:p14="http://schemas.microsoft.com/office/powerpoint/2010/main" val="91569253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To install the attenuator, you need to place it on the fiber connecting to the receive side of the optic</a:t>
            </a:r>
          </a:p>
          <a:p>
            <a:r>
              <a:rPr lang="en-US" dirty="0" smtClean="0"/>
              <a:t>If you aren't sure which side is receive, there is a Cisco doc with a diagram showing you which side is receive (it's the right </a:t>
            </a:r>
            <a:r>
              <a:rPr lang="en-US" smtClean="0"/>
              <a:t>side)</a:t>
            </a:r>
            <a:endParaRPr lang="en-US" dirty="0" smtClean="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89</a:t>
            </a:fld>
            <a:endParaRPr lang="en-US" dirty="0"/>
          </a:p>
        </p:txBody>
      </p:sp>
    </p:spTree>
    <p:extLst>
      <p:ext uri="{BB962C8B-B14F-4D97-AF65-F5344CB8AC3E}">
        <p14:creationId xmlns:p14="http://schemas.microsoft.com/office/powerpoint/2010/main" val="2054154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GBIC Types</a:t>
            </a:r>
            <a:endParaRPr lang="en-US" dirty="0"/>
          </a:p>
        </p:txBody>
      </p:sp>
      <p:sp>
        <p:nvSpPr>
          <p:cNvPr id="3" name="Content Placeholder 2"/>
          <p:cNvSpPr>
            <a:spLocks noGrp="1"/>
          </p:cNvSpPr>
          <p:nvPr>
            <p:ph idx="1"/>
          </p:nvPr>
        </p:nvSpPr>
        <p:spPr/>
        <p:txBody>
          <a:bodyPr/>
          <a:lstStyle/>
          <a:p>
            <a:pPr lvl="1"/>
            <a:r>
              <a:rPr lang="en-US" sz="2800" b="0" i="0" u="none" strike="noStrike" dirty="0" smtClean="0">
                <a:solidFill>
                  <a:schemeClr val="tx1"/>
                </a:solidFill>
                <a:effectLst/>
                <a:latin typeface="+mn-lt"/>
                <a:ea typeface="+mn-ea"/>
                <a:cs typeface="+mn-cs"/>
              </a:rPr>
              <a:t>1000BASE-SX GBIC WS-G5484</a:t>
            </a:r>
          </a:p>
          <a:p>
            <a:pPr lvl="2"/>
            <a:r>
              <a:rPr lang="en-US" sz="2400" b="0" i="0" u="none" strike="noStrike" dirty="0" smtClean="0">
                <a:solidFill>
                  <a:schemeClr val="tx1"/>
                </a:solidFill>
                <a:effectLst/>
                <a:latin typeface="+mn-lt"/>
                <a:ea typeface="+mn-ea"/>
                <a:cs typeface="+mn-cs"/>
              </a:rPr>
              <a:t>For a multimode fiber link up to 1815 feet or 550 m and on laser-optimized multimode fiber OM3 up to 3281 feet or 1 km</a:t>
            </a:r>
            <a:endParaRPr lang="en-US" sz="3200" b="0" i="0" u="none" strike="noStrike" dirty="0" smtClean="0">
              <a:solidFill>
                <a:schemeClr val="tx1"/>
              </a:solidFill>
              <a:effectLst/>
              <a:latin typeface="+mn-lt"/>
              <a:ea typeface="+mn-ea"/>
              <a:cs typeface="+mn-cs"/>
            </a:endParaRPr>
          </a:p>
          <a:p>
            <a:pPr lvl="1"/>
            <a:r>
              <a:rPr lang="en-US" sz="2800" b="0" i="0" dirty="0" smtClean="0">
                <a:solidFill>
                  <a:schemeClr val="tx1"/>
                </a:solidFill>
                <a:effectLst/>
                <a:latin typeface="+mn-lt"/>
              </a:rPr>
              <a:t>1000BASE-LX/LH WS-G5486</a:t>
            </a:r>
          </a:p>
          <a:p>
            <a:pPr lvl="2"/>
            <a:r>
              <a:rPr lang="en-US" sz="2400" b="0" i="0" dirty="0" smtClean="0">
                <a:solidFill>
                  <a:schemeClr val="tx1"/>
                </a:solidFill>
                <a:effectLst/>
                <a:latin typeface="+mn-lt"/>
              </a:rPr>
              <a:t>IEEE 802.3z 1000BASE-LX10 standard for up to 6.2 miles or 10 km over single-mode fiber and up to 550 meters over multimode fiber</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9</a:t>
            </a:fld>
            <a:endParaRPr lang="en-US" dirty="0"/>
          </a:p>
        </p:txBody>
      </p:sp>
    </p:spTree>
    <p:extLst>
      <p:ext uri="{BB962C8B-B14F-4D97-AF65-F5344CB8AC3E}">
        <p14:creationId xmlns:p14="http://schemas.microsoft.com/office/powerpoint/2010/main" val="398324682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Here's a link to that doc</a:t>
            </a:r>
          </a:p>
          <a:p>
            <a:pPr lvl="1"/>
            <a:r>
              <a:rPr lang="en-US" dirty="0" smtClean="0"/>
              <a:t>http://www.cisco.com/c/en/us/td/docs/interfaces_modules/transceiver_modules/installation/note/78_15160.html</a:t>
            </a:r>
          </a:p>
          <a:p>
            <a:r>
              <a:rPr lang="en-US" dirty="0" smtClean="0"/>
              <a:t>After installing the attenuator, here's the results</a:t>
            </a:r>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90</a:t>
            </a:fld>
            <a:endParaRPr lang="en-US" dirty="0"/>
          </a:p>
        </p:txBody>
      </p:sp>
    </p:spTree>
    <p:extLst>
      <p:ext uri="{BB962C8B-B14F-4D97-AF65-F5344CB8AC3E}">
        <p14:creationId xmlns:p14="http://schemas.microsoft.com/office/powerpoint/2010/main" val="239465106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91</a:t>
            </a:fld>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044" t="15144" r="21783" b="6593"/>
          <a:stretch/>
        </p:blipFill>
        <p:spPr bwMode="auto">
          <a:xfrm>
            <a:off x="2286000" y="1600199"/>
            <a:ext cx="4572000" cy="4587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663565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Attenuators</a:t>
            </a:r>
          </a:p>
        </p:txBody>
      </p:sp>
      <p:sp>
        <p:nvSpPr>
          <p:cNvPr id="3" name="Content Placeholder 2"/>
          <p:cNvSpPr>
            <a:spLocks noGrp="1"/>
          </p:cNvSpPr>
          <p:nvPr>
            <p:ph idx="1"/>
          </p:nvPr>
        </p:nvSpPr>
        <p:spPr/>
        <p:txBody>
          <a:bodyPr/>
          <a:lstStyle/>
          <a:p>
            <a:r>
              <a:rPr lang="en-US" dirty="0" smtClean="0"/>
              <a:t>As you can see the Optical Receive Power is -6.7 </a:t>
            </a:r>
            <a:r>
              <a:rPr lang="en-US" dirty="0" err="1" smtClean="0"/>
              <a:t>dBm</a:t>
            </a:r>
            <a:r>
              <a:rPr lang="en-US" dirty="0" smtClean="0"/>
              <a:t>, or exactly 7 </a:t>
            </a:r>
            <a:r>
              <a:rPr lang="en-US" dirty="0" err="1" smtClean="0"/>
              <a:t>dBm</a:t>
            </a:r>
            <a:r>
              <a:rPr lang="en-US" dirty="0" smtClean="0"/>
              <a:t> lower</a:t>
            </a:r>
          </a:p>
          <a:p>
            <a:r>
              <a:rPr lang="en-US" dirty="0" smtClean="0"/>
              <a:t>Isn't this stuff totally awesome</a:t>
            </a:r>
          </a:p>
          <a:p>
            <a:r>
              <a:rPr lang="en-US" dirty="0" smtClean="0"/>
              <a:t>Ok, maybe not that much, but still pretty cool when things work</a:t>
            </a:r>
          </a:p>
          <a:p>
            <a:r>
              <a:rPr lang="en-US" dirty="0" smtClean="0"/>
              <a:t>Hope this helps someone out there faced with long dark fiber runs and overpowering optics</a:t>
            </a:r>
            <a:endParaRPr lang="en-US" dirty="0"/>
          </a:p>
        </p:txBody>
      </p:sp>
      <p:sp>
        <p:nvSpPr>
          <p:cNvPr id="4" name="Footer Placeholder 3"/>
          <p:cNvSpPr>
            <a:spLocks noGrp="1"/>
          </p:cNvSpPr>
          <p:nvPr>
            <p:ph type="ftr" sz="quarter" idx="11"/>
          </p:nvPr>
        </p:nvSpPr>
        <p:spPr/>
        <p:txBody>
          <a:bodyPr/>
          <a:lstStyle/>
          <a:p>
            <a:pPr>
              <a:defRPr/>
            </a:pPr>
            <a:r>
              <a:rPr lang="en-US" smtClean="0"/>
              <a:t>Copyright 2013 - 2014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270B9A46-FE03-4B92-A0AD-19BB13171921}" type="slidenum">
              <a:rPr lang="en-US" smtClean="0"/>
              <a:pPr>
                <a:defRPr/>
              </a:pPr>
              <a:t>92</a:t>
            </a:fld>
            <a:endParaRPr lang="en-US" dirty="0"/>
          </a:p>
        </p:txBody>
      </p:sp>
    </p:spTree>
    <p:extLst>
      <p:ext uri="{BB962C8B-B14F-4D97-AF65-F5344CB8AC3E}">
        <p14:creationId xmlns:p14="http://schemas.microsoft.com/office/powerpoint/2010/main" val="2594001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2975</TotalTime>
  <Words>3452</Words>
  <Application>Microsoft Office PowerPoint</Application>
  <PresentationFormat>On-screen Show (4:3)</PresentationFormat>
  <Paragraphs>464</Paragraphs>
  <Slides>92</Slides>
  <Notes>0</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CCNA</vt:lpstr>
      <vt:lpstr>Optical Interfaces</vt:lpstr>
      <vt:lpstr>Objectives of This Section</vt:lpstr>
      <vt:lpstr>Optical Interfaces</vt:lpstr>
      <vt:lpstr>Optical Interfaces</vt:lpstr>
      <vt:lpstr>GBIC and SFP</vt:lpstr>
      <vt:lpstr>GBIC and SFP</vt:lpstr>
      <vt:lpstr>GBIC</vt:lpstr>
      <vt:lpstr>GBIC Types</vt:lpstr>
      <vt:lpstr>GBIC Types</vt:lpstr>
      <vt:lpstr>GBIC Types</vt:lpstr>
      <vt:lpstr>GBIC Types</vt:lpstr>
      <vt:lpstr>GBIC Slot</vt:lpstr>
      <vt:lpstr>SFP</vt:lpstr>
      <vt:lpstr>SFP Types</vt:lpstr>
      <vt:lpstr>SFP Types</vt:lpstr>
      <vt:lpstr>SFP Types</vt:lpstr>
      <vt:lpstr>SFP Types</vt:lpstr>
      <vt:lpstr>SFP Types</vt:lpstr>
      <vt:lpstr>SFP Types</vt:lpstr>
      <vt:lpstr>SFP Types</vt:lpstr>
      <vt:lpstr>SFP Slot</vt:lpstr>
      <vt:lpstr>SFP Slot</vt:lpstr>
      <vt:lpstr>XENPAK</vt:lpstr>
      <vt:lpstr>XENPAK</vt:lpstr>
      <vt:lpstr>XFP</vt:lpstr>
      <vt:lpstr>XFP</vt:lpstr>
      <vt:lpstr>SFP+</vt:lpstr>
      <vt:lpstr>SFP+</vt:lpstr>
      <vt:lpstr>Modular Board Based</vt:lpstr>
      <vt:lpstr>Modular Connector Slot Cover</vt:lpstr>
      <vt:lpstr>Modular Connector Slot</vt:lpstr>
      <vt:lpstr>Modular Interface Board</vt:lpstr>
      <vt:lpstr>Modular Interface Board</vt:lpstr>
      <vt:lpstr>Media Converter</vt:lpstr>
      <vt:lpstr>Media Converter</vt:lpstr>
      <vt:lpstr>Connecting to Fiber Ports</vt:lpstr>
      <vt:lpstr>Handling Fiber Optic Media</vt:lpstr>
      <vt:lpstr>Keeping the Media Clean</vt:lpstr>
      <vt:lpstr>Inspection</vt:lpstr>
      <vt:lpstr>Inspection Scope</vt:lpstr>
      <vt:lpstr>Inspection Scope</vt:lpstr>
      <vt:lpstr>Inspection Scope</vt:lpstr>
      <vt:lpstr>Inspection Process</vt:lpstr>
      <vt:lpstr>Sources of Problems</vt:lpstr>
      <vt:lpstr>Contamination</vt:lpstr>
      <vt:lpstr>Contamination</vt:lpstr>
      <vt:lpstr>Dust</vt:lpstr>
      <vt:lpstr>Dirt</vt:lpstr>
      <vt:lpstr>Finger Print</vt:lpstr>
      <vt:lpstr>Dirt</vt:lpstr>
      <vt:lpstr>Dust and Skin</vt:lpstr>
      <vt:lpstr>Dust and Skin</vt:lpstr>
      <vt:lpstr>Dust and Skin</vt:lpstr>
      <vt:lpstr>Dry Cleaned</vt:lpstr>
      <vt:lpstr>Too Much Solvent Cleaner</vt:lpstr>
      <vt:lpstr>Pitting</vt:lpstr>
      <vt:lpstr>Scratches</vt:lpstr>
      <vt:lpstr>Scope Resolution</vt:lpstr>
      <vt:lpstr>Scope Resolution</vt:lpstr>
      <vt:lpstr>Cleaning</vt:lpstr>
      <vt:lpstr>Best Practice When Cleaning</vt:lpstr>
      <vt:lpstr>Best Practice When Cleaning</vt:lpstr>
      <vt:lpstr>Best Practice When Cleaning</vt:lpstr>
      <vt:lpstr>Dry Cleaning</vt:lpstr>
      <vt:lpstr>Wet Cleaning</vt:lpstr>
      <vt:lpstr>Cleaning Cable Ends</vt:lpstr>
      <vt:lpstr>Cleaning Cable Ends</vt:lpstr>
      <vt:lpstr>Cleaning Cards</vt:lpstr>
      <vt:lpstr>Cleaning Cable Ends</vt:lpstr>
      <vt:lpstr>Cleaning Cable Ends</vt:lpstr>
      <vt:lpstr>Cleaning Cube</vt:lpstr>
      <vt:lpstr>Cleaning Cable Ends</vt:lpstr>
      <vt:lpstr>Cleaning Cable Ends</vt:lpstr>
      <vt:lpstr>Cleaning Cable Ends</vt:lpstr>
      <vt:lpstr>Cleaning Swabs</vt:lpstr>
      <vt:lpstr>Cleaning Swabs</vt:lpstr>
      <vt:lpstr>Area to Clean</vt:lpstr>
      <vt:lpstr>Area to Clean</vt:lpstr>
      <vt:lpstr>Area to Clean</vt:lpstr>
      <vt:lpstr>Area to Clean</vt:lpstr>
      <vt:lpstr>Attenuators</vt:lpstr>
      <vt:lpstr>Attenuators</vt:lpstr>
      <vt:lpstr>Attenuators</vt:lpstr>
      <vt:lpstr>Attenuators</vt:lpstr>
      <vt:lpstr>Attenuators</vt:lpstr>
      <vt:lpstr>Attenuators</vt:lpstr>
      <vt:lpstr>Attenuators</vt:lpstr>
      <vt:lpstr>Attenuators</vt:lpstr>
      <vt:lpstr>Attenuators</vt:lpstr>
      <vt:lpstr>Attenuators</vt:lpstr>
      <vt:lpstr>Attenuators</vt:lpstr>
      <vt:lpstr>Attenuators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Optical Interfaces</dc:title>
  <dc:creator>Kenneth M. Chipps Ph.D.</dc:creator>
  <cp:lastModifiedBy>Kenneth M. Chipps Ph.D.</cp:lastModifiedBy>
  <cp:revision>150</cp:revision>
  <dcterms:created xsi:type="dcterms:W3CDTF">2000-09-27T16:26:34Z</dcterms:created>
  <dcterms:modified xsi:type="dcterms:W3CDTF">2014-07-10T15:46:10Z</dcterms:modified>
</cp:coreProperties>
</file>