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6"/>
  </p:notesMasterIdLst>
  <p:handoutMasterIdLst>
    <p:handoutMasterId r:id="rId37"/>
  </p:handoutMasterIdLst>
  <p:sldIdLst>
    <p:sldId id="317" r:id="rId2"/>
    <p:sldId id="257" r:id="rId3"/>
    <p:sldId id="351" r:id="rId4"/>
    <p:sldId id="352" r:id="rId5"/>
    <p:sldId id="353" r:id="rId6"/>
    <p:sldId id="319" r:id="rId7"/>
    <p:sldId id="320" r:id="rId8"/>
    <p:sldId id="354" r:id="rId9"/>
    <p:sldId id="321" r:id="rId10"/>
    <p:sldId id="322" r:id="rId11"/>
    <p:sldId id="361" r:id="rId12"/>
    <p:sldId id="362" r:id="rId13"/>
    <p:sldId id="363" r:id="rId14"/>
    <p:sldId id="346" r:id="rId15"/>
    <p:sldId id="347" r:id="rId16"/>
    <p:sldId id="348" r:id="rId17"/>
    <p:sldId id="343" r:id="rId18"/>
    <p:sldId id="344" r:id="rId19"/>
    <p:sldId id="355" r:id="rId20"/>
    <p:sldId id="335" r:id="rId21"/>
    <p:sldId id="350" r:id="rId22"/>
    <p:sldId id="336" r:id="rId23"/>
    <p:sldId id="337" r:id="rId24"/>
    <p:sldId id="338" r:id="rId25"/>
    <p:sldId id="339" r:id="rId26"/>
    <p:sldId id="356" r:id="rId27"/>
    <p:sldId id="345" r:id="rId28"/>
    <p:sldId id="359" r:id="rId29"/>
    <p:sldId id="360" r:id="rId30"/>
    <p:sldId id="358" r:id="rId31"/>
    <p:sldId id="367" r:id="rId32"/>
    <p:sldId id="364" r:id="rId33"/>
    <p:sldId id="365" r:id="rId34"/>
    <p:sldId id="366" r:id="rId3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339" autoAdjust="0"/>
  </p:normalViewPr>
  <p:slideViewPr>
    <p:cSldViewPr>
      <p:cViewPr varScale="1">
        <p:scale>
          <a:sx n="52" d="100"/>
          <a:sy n="52" d="100"/>
        </p:scale>
        <p:origin x="-948" y="-102"/>
      </p:cViewPr>
      <p:guideLst>
        <p:guide orient="horz" pos="2160"/>
        <p:guide pos="2880"/>
      </p:guideLst>
    </p:cSldViewPr>
  </p:slideViewPr>
  <p:outlineViewPr>
    <p:cViewPr>
      <p:scale>
        <a:sx n="33" d="100"/>
        <a:sy n="33" d="100"/>
      </p:scale>
      <p:origin x="48" y="1983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6E083CD-71F2-40D5-8615-249B5FFF59F9}" type="slidenum">
              <a:rPr lang="en-US"/>
              <a:pPr>
                <a:defRPr/>
              </a:pPr>
              <a:t>‹#›</a:t>
            </a:fld>
            <a:endParaRPr lang="en-US"/>
          </a:p>
        </p:txBody>
      </p:sp>
    </p:spTree>
    <p:extLst>
      <p:ext uri="{BB962C8B-B14F-4D97-AF65-F5344CB8AC3E}">
        <p14:creationId xmlns:p14="http://schemas.microsoft.com/office/powerpoint/2010/main" val="2782875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FC1372C-06A0-449C-BEEA-68B03397D184}" type="slidenum">
              <a:rPr lang="en-US"/>
              <a:pPr>
                <a:defRPr/>
              </a:pPr>
              <a:t>‹#›</a:t>
            </a:fld>
            <a:endParaRPr lang="en-US"/>
          </a:p>
        </p:txBody>
      </p:sp>
    </p:spTree>
    <p:extLst>
      <p:ext uri="{BB962C8B-B14F-4D97-AF65-F5344CB8AC3E}">
        <p14:creationId xmlns:p14="http://schemas.microsoft.com/office/powerpoint/2010/main" val="27159941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2667000" y="6245225"/>
            <a:ext cx="3886200" cy="476250"/>
          </a:xfrm>
        </p:spPr>
        <p:txBody>
          <a:bodyPr/>
          <a:lstStyle>
            <a:lvl1pPr>
              <a:defRPr sz="1400" baseline="0">
                <a:latin typeface="Arial" pitchFamily="34" charset="0"/>
              </a:defRPr>
            </a:lvl1pPr>
          </a:lstStyle>
          <a:p>
            <a:pPr>
              <a:defRPr/>
            </a:pPr>
            <a:r>
              <a:rPr lang="en-US" smtClean="0"/>
              <a:t>Copyright 2000-2013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0B10D8CD-874D-49C8-B45E-CE44285F754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FDD413-1120-44FC-8D05-BA79D73FAF4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24EB8B-AA39-4974-957E-4778F485122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25DB87-1116-4C9A-857A-F069FD22F7A2}"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E655C2C-1B1F-4086-8BC6-99005142B33D}"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smtClean="0"/>
              <a:t>Click icon to add table</a:t>
            </a:r>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2BA133-9853-40C5-8A9E-5A2AE598F2C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baseline="0">
                <a:latin typeface="Arial" pitchFamily="34" charset="0"/>
              </a:defRPr>
            </a:lvl1pPr>
          </a:lstStyle>
          <a:p>
            <a:pPr>
              <a:defRPr/>
            </a:pPr>
            <a:r>
              <a:rPr lang="en-US" smtClean="0"/>
              <a:t>Copyright 2000-2013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1ACD6D2-7D1D-48D1-9E02-78F310523B9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CAC44B-5F23-4307-9E47-A41BCE2873B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93DE341-856B-4FFF-971E-9D781D0F13F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D9B7B27-E089-4D3D-AFD4-70656AE840B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68FFD18-EAB5-44E7-B76D-E4F774DC520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D2A07F7-0943-49C1-A040-849D1012870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0C5F55-F705-44E9-914A-B3A58EE6B06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54F67A4-E61E-484F-BF8E-6BA2CD6C1B4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US" smtClean="0"/>
              <a:t>Copyright 2000-2013 Kenneth M. Chipps Ph.D. www.chipps.com</a:t>
            </a:r>
            <a:endParaRPr lang="en-US"/>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7D1989F-F1B8-41CF-9747-F006866F3AF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5"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pPr eaLnBrk="1" hangingPunct="1"/>
            <a:r>
              <a:rPr lang="en-US" dirty="0" smtClean="0"/>
              <a:t>MPLS</a:t>
            </a:r>
          </a:p>
        </p:txBody>
      </p:sp>
      <p:sp>
        <p:nvSpPr>
          <p:cNvPr id="3075" name="Rectangle 3"/>
          <p:cNvSpPr>
            <a:spLocks noGrp="1" noChangeArrowheads="1"/>
          </p:cNvSpPr>
          <p:nvPr>
            <p:ph type="subTitle" idx="1"/>
          </p:nvPr>
        </p:nvSpPr>
        <p:spPr/>
        <p:txBody>
          <a:bodyPr/>
          <a:lstStyle/>
          <a:p>
            <a:pPr lvl="0"/>
            <a:r>
              <a:rPr lang="en-US" sz="2400" dirty="0" smtClean="0"/>
              <a:t>Last Update 2013.05.21</a:t>
            </a:r>
          </a:p>
          <a:p>
            <a:r>
              <a:rPr lang="en-US" sz="2400" dirty="0" smtClean="0"/>
              <a:t>1.7.0</a:t>
            </a:r>
          </a:p>
        </p:txBody>
      </p:sp>
      <p:sp>
        <p:nvSpPr>
          <p:cNvPr id="3076" name="Footer Placeholder 4"/>
          <p:cNvSpPr>
            <a:spLocks noGrp="1"/>
          </p:cNvSpPr>
          <p:nvPr>
            <p:ph type="ftr" sz="quarter" idx="11"/>
          </p:nvPr>
        </p:nvSpPr>
        <p:spPr>
          <a:xfrm>
            <a:off x="2590800" y="6245225"/>
            <a:ext cx="3962400" cy="476250"/>
          </a:xfrm>
          <a:noFill/>
        </p:spPr>
        <p:txBody>
          <a:bodyPr/>
          <a:lstStyle/>
          <a:p>
            <a:r>
              <a:rPr lang="en-US" smtClean="0"/>
              <a:t>Copyright 2000-2013 Kenneth M. Chipps Ph.D. www.chipps.com</a:t>
            </a:r>
            <a:endParaRPr lang="en-US" dirty="0" smtClean="0"/>
          </a:p>
        </p:txBody>
      </p:sp>
      <p:sp>
        <p:nvSpPr>
          <p:cNvPr id="3077" name="Slide Number Placeholder 5"/>
          <p:cNvSpPr>
            <a:spLocks noGrp="1"/>
          </p:cNvSpPr>
          <p:nvPr>
            <p:ph type="sldNum" sz="quarter" idx="12"/>
          </p:nvPr>
        </p:nvSpPr>
        <p:spPr>
          <a:noFill/>
        </p:spPr>
        <p:txBody>
          <a:bodyPr/>
          <a:lstStyle/>
          <a:p>
            <a:fld id="{6D93304D-979A-49FA-BD2D-D2BC36C41A38}" type="slidenum">
              <a:rPr lang="en-US" smtClean="0"/>
              <a:pPr/>
              <a:t>1</a:t>
            </a:fld>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dirty="0" smtClean="0"/>
              <a:t>Methods of </a:t>
            </a:r>
            <a:r>
              <a:rPr lang="en-US" dirty="0" err="1" smtClean="0"/>
              <a:t>QoS</a:t>
            </a:r>
            <a:endParaRPr lang="en-US" dirty="0" smtClean="0"/>
          </a:p>
        </p:txBody>
      </p:sp>
      <p:sp>
        <p:nvSpPr>
          <p:cNvPr id="12291" name="Rectangle 3"/>
          <p:cNvSpPr>
            <a:spLocks noGrp="1" noChangeArrowheads="1"/>
          </p:cNvSpPr>
          <p:nvPr>
            <p:ph idx="1"/>
          </p:nvPr>
        </p:nvSpPr>
        <p:spPr/>
        <p:txBody>
          <a:bodyPr/>
          <a:lstStyle/>
          <a:p>
            <a:pPr eaLnBrk="1" hangingPunct="1"/>
            <a:r>
              <a:rPr lang="en-US" dirty="0" err="1" smtClean="0"/>
              <a:t>QoS</a:t>
            </a:r>
            <a:r>
              <a:rPr lang="en-US" dirty="0" smtClean="0"/>
              <a:t> is usually provided at a router</a:t>
            </a:r>
          </a:p>
          <a:p>
            <a:pPr eaLnBrk="1" hangingPunct="1"/>
            <a:r>
              <a:rPr lang="en-US" dirty="0" smtClean="0"/>
              <a:t>Here is a nice summary of the methods used from a white paper on WAN virtualization</a:t>
            </a:r>
            <a:r>
              <a:rPr lang="en-US" baseline="0" dirty="0" smtClean="0"/>
              <a:t> by Ashton Metzler from 2011</a:t>
            </a:r>
          </a:p>
          <a:p>
            <a:pPr lvl="1"/>
            <a:r>
              <a:rPr lang="en-US" sz="2800" b="0" i="0" u="none" strike="noStrike" baseline="0" dirty="0" smtClean="0">
                <a:solidFill>
                  <a:schemeClr val="tx1"/>
                </a:solidFill>
                <a:latin typeface="+mn-lt"/>
                <a:ea typeface="+mn-ea"/>
                <a:cs typeface="+mn-cs"/>
              </a:rPr>
              <a:t>The major suppliers of MPLS services offer a number of different classes of service (</a:t>
            </a:r>
            <a:r>
              <a:rPr lang="en-US" sz="2800" b="0" i="0" u="none" strike="noStrike" baseline="0" dirty="0" err="1" smtClean="0">
                <a:solidFill>
                  <a:schemeClr val="tx1"/>
                </a:solidFill>
                <a:latin typeface="+mn-lt"/>
                <a:ea typeface="+mn-ea"/>
                <a:cs typeface="+mn-cs"/>
              </a:rPr>
              <a:t>CoS</a:t>
            </a:r>
            <a:r>
              <a:rPr lang="en-US" sz="2800" b="0" i="0" u="none" strike="noStrike" baseline="0" dirty="0" smtClean="0">
                <a:solidFill>
                  <a:schemeClr val="tx1"/>
                </a:solidFill>
                <a:latin typeface="+mn-lt"/>
                <a:ea typeface="+mn-ea"/>
                <a:cs typeface="+mn-cs"/>
              </a:rPr>
              <a:t>) designed to meet the </a:t>
            </a:r>
            <a:r>
              <a:rPr lang="en-US" sz="2800" b="0" i="0" u="none" strike="noStrike" baseline="0" dirty="0" err="1" smtClean="0">
                <a:solidFill>
                  <a:schemeClr val="tx1"/>
                </a:solidFill>
                <a:latin typeface="+mn-lt"/>
                <a:ea typeface="+mn-ea"/>
                <a:cs typeface="+mn-cs"/>
              </a:rPr>
              <a:t>QoS</a:t>
            </a:r>
            <a:r>
              <a:rPr lang="en-US" sz="2800" b="0" i="0" u="none" strike="noStrike" baseline="0" dirty="0" smtClean="0">
                <a:solidFill>
                  <a:schemeClr val="tx1"/>
                </a:solidFill>
                <a:latin typeface="+mn-lt"/>
                <a:ea typeface="+mn-ea"/>
                <a:cs typeface="+mn-cs"/>
              </a:rPr>
              <a:t> requirements of different types of applications</a:t>
            </a:r>
          </a:p>
        </p:txBody>
      </p:sp>
      <p:sp>
        <p:nvSpPr>
          <p:cNvPr id="12292"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12293" name="Slide Number Placeholder 5"/>
          <p:cNvSpPr>
            <a:spLocks noGrp="1"/>
          </p:cNvSpPr>
          <p:nvPr>
            <p:ph type="sldNum" sz="quarter" idx="12"/>
          </p:nvPr>
        </p:nvSpPr>
        <p:spPr>
          <a:noFill/>
        </p:spPr>
        <p:txBody>
          <a:bodyPr/>
          <a:lstStyle/>
          <a:p>
            <a:fld id="{A736FB8E-34EC-4651-9043-45C74E2B7439}" type="slidenum">
              <a:rPr lang="en-US" smtClean="0"/>
              <a:pPr/>
              <a:t>10</a:t>
            </a:fld>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a:t>
            </a:r>
            <a:r>
              <a:rPr lang="en-US" dirty="0" err="1"/>
              <a:t>QoS</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Real-time applications are typically placed in what is often referred to as a Differentiated Services Code Point (DSCP) Expedited Forwarding class that offers minimal latency, jitter, and packet loss</a:t>
            </a:r>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11</a:t>
            </a:fld>
            <a:endParaRPr lang="en-US"/>
          </a:p>
        </p:txBody>
      </p:sp>
    </p:spTree>
    <p:extLst>
      <p:ext uri="{BB962C8B-B14F-4D97-AF65-F5344CB8AC3E}">
        <p14:creationId xmlns:p14="http://schemas.microsoft.com/office/powerpoint/2010/main" val="2982305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a:t>
            </a:r>
            <a:r>
              <a:rPr lang="en-US" dirty="0" err="1"/>
              <a:t>QoS</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Mission critical business applications are typically relegated to what is often referred to as a DSCP Assured Forwarding Class</a:t>
            </a:r>
          </a:p>
          <a:p>
            <a:pPr lvl="1"/>
            <a:r>
              <a:rPr lang="en-US" sz="2800" b="0" i="0" u="none" strike="noStrike" baseline="0" dirty="0" smtClean="0">
                <a:solidFill>
                  <a:schemeClr val="tx1"/>
                </a:solidFill>
                <a:latin typeface="+mn-lt"/>
                <a:ea typeface="+mn-ea"/>
                <a:cs typeface="+mn-cs"/>
              </a:rPr>
              <a:t>Each class of service is typically associated with a service level agreement (SLA) that specifies contracted ranges of availability, latency, jitter, and packet loss</a:t>
            </a:r>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12</a:t>
            </a:fld>
            <a:endParaRPr lang="en-US"/>
          </a:p>
        </p:txBody>
      </p:sp>
    </p:spTree>
    <p:extLst>
      <p:ext uri="{BB962C8B-B14F-4D97-AF65-F5344CB8AC3E}">
        <p14:creationId xmlns:p14="http://schemas.microsoft.com/office/powerpoint/2010/main" val="3079246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a:t>
            </a:r>
            <a:r>
              <a:rPr lang="en-US" dirty="0" err="1"/>
              <a:t>QoS</a:t>
            </a:r>
            <a:endParaRPr lang="en-US" dirty="0"/>
          </a:p>
        </p:txBody>
      </p:sp>
      <p:sp>
        <p:nvSpPr>
          <p:cNvPr id="3" name="Content Placeholder 2"/>
          <p:cNvSpPr>
            <a:spLocks noGrp="1"/>
          </p:cNvSpPr>
          <p:nvPr>
            <p:ph idx="1"/>
          </p:nvPr>
        </p:nvSpPr>
        <p:spPr/>
        <p:txBody>
          <a:bodyPr/>
          <a:lstStyle/>
          <a:p>
            <a:pPr lvl="1"/>
            <a:r>
              <a:rPr lang="en-US" sz="2800" b="0" i="0" u="none" strike="noStrike" baseline="0" smtClean="0">
                <a:solidFill>
                  <a:schemeClr val="tx1"/>
                </a:solidFill>
                <a:latin typeface="+mn-lt"/>
                <a:ea typeface="+mn-ea"/>
                <a:cs typeface="+mn-cs"/>
              </a:rPr>
              <a:t>The carriers’ ability to offer disparate classes of service is supported both by configuring the QoS functionality of the carrier’s MPLS routers and by traffic engineering to ensure that the Label Switched Paths (LSPs) that carry high priority traffic have the appropriate characteristics to meet the targeted service level</a:t>
            </a:r>
            <a:endParaRPr lang="en-US" sz="2800"/>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13</a:t>
            </a:fld>
            <a:endParaRPr lang="en-US"/>
          </a:p>
        </p:txBody>
      </p:sp>
    </p:spTree>
    <p:extLst>
      <p:ext uri="{BB962C8B-B14F-4D97-AF65-F5344CB8AC3E}">
        <p14:creationId xmlns:p14="http://schemas.microsoft.com/office/powerpoint/2010/main" val="747037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err="1" smtClean="0"/>
              <a:t>MPLS</a:t>
            </a:r>
            <a:endParaRPr lang="en-US" dirty="0" smtClean="0"/>
          </a:p>
        </p:txBody>
      </p:sp>
      <p:sp>
        <p:nvSpPr>
          <p:cNvPr id="15363" name="Rectangle 3"/>
          <p:cNvSpPr>
            <a:spLocks noGrp="1" noChangeArrowheads="1"/>
          </p:cNvSpPr>
          <p:nvPr>
            <p:ph idx="1"/>
          </p:nvPr>
        </p:nvSpPr>
        <p:spPr/>
        <p:txBody>
          <a:bodyPr/>
          <a:lstStyle/>
          <a:p>
            <a:pPr eaLnBrk="1" hangingPunct="1"/>
            <a:r>
              <a:rPr lang="en-US" dirty="0" smtClean="0">
                <a:cs typeface="Times New Roman" pitchFamily="18" charset="0"/>
              </a:rPr>
              <a:t>The value of traffic engineering cannot be overstated, especially in the SLA driven world of public networking</a:t>
            </a:r>
          </a:p>
          <a:p>
            <a:pPr eaLnBrk="1" hangingPunct="1"/>
            <a:r>
              <a:rPr lang="en-US" dirty="0" smtClean="0"/>
              <a:t>The idea behind MPLS is very much like the way baggage is handled at the airport</a:t>
            </a:r>
          </a:p>
          <a:p>
            <a:pPr eaLnBrk="1" hangingPunct="1"/>
            <a:r>
              <a:rPr lang="en-US" dirty="0" smtClean="0"/>
              <a:t>A packet, which is part of a related stream, enters a MPLS network at an edge router</a:t>
            </a:r>
          </a:p>
          <a:p>
            <a:pPr eaLnBrk="1" hangingPunct="1"/>
            <a:r>
              <a:rPr lang="en-US" dirty="0" smtClean="0"/>
              <a:t>This router examines the standard TCP/IP headers</a:t>
            </a:r>
          </a:p>
        </p:txBody>
      </p:sp>
      <p:sp>
        <p:nvSpPr>
          <p:cNvPr id="15364"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15365" name="Slide Number Placeholder 5"/>
          <p:cNvSpPr>
            <a:spLocks noGrp="1"/>
          </p:cNvSpPr>
          <p:nvPr>
            <p:ph type="sldNum" sz="quarter" idx="12"/>
          </p:nvPr>
        </p:nvSpPr>
        <p:spPr>
          <a:noFill/>
        </p:spPr>
        <p:txBody>
          <a:bodyPr/>
          <a:lstStyle/>
          <a:p>
            <a:fld id="{C729A32A-8E2C-424B-B05D-E7DC55255154}" type="slidenum">
              <a:rPr lang="en-US" smtClean="0"/>
              <a:pPr/>
              <a:t>14</a:t>
            </a:fld>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err="1" smtClean="0"/>
              <a:t>MPLS</a:t>
            </a:r>
            <a:endParaRPr lang="en-US" dirty="0" smtClean="0"/>
          </a:p>
        </p:txBody>
      </p:sp>
      <p:sp>
        <p:nvSpPr>
          <p:cNvPr id="16387" name="Rectangle 3"/>
          <p:cNvSpPr>
            <a:spLocks noGrp="1" noChangeArrowheads="1"/>
          </p:cNvSpPr>
          <p:nvPr>
            <p:ph idx="1"/>
          </p:nvPr>
        </p:nvSpPr>
        <p:spPr/>
        <p:txBody>
          <a:bodyPr/>
          <a:lstStyle/>
          <a:p>
            <a:pPr eaLnBrk="1" hangingPunct="1"/>
            <a:r>
              <a:rPr lang="en-US" dirty="0" smtClean="0"/>
              <a:t>Using this information the router adds a tag to the packets coming from this stream</a:t>
            </a:r>
          </a:p>
          <a:p>
            <a:pPr eaLnBrk="1" hangingPunct="1">
              <a:lnSpc>
                <a:spcPct val="90000"/>
              </a:lnSpc>
            </a:pPr>
            <a:r>
              <a:rPr lang="en-US" dirty="0" smtClean="0"/>
              <a:t>Then all of the routers inside of the MPLS enabled network know how to handle all of the packets in the stream without taking the time to examine each one, they just forward them onto a path predefined for this stream based on the tag</a:t>
            </a:r>
          </a:p>
          <a:p>
            <a:pPr eaLnBrk="1" hangingPunct="1">
              <a:lnSpc>
                <a:spcPct val="90000"/>
              </a:lnSpc>
            </a:pPr>
            <a:r>
              <a:rPr lang="en-US" dirty="0" smtClean="0"/>
              <a:t>At the other edge of the MPLS network the tag is stripped off</a:t>
            </a:r>
          </a:p>
        </p:txBody>
      </p:sp>
      <p:sp>
        <p:nvSpPr>
          <p:cNvPr id="16388"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16389" name="Slide Number Placeholder 5"/>
          <p:cNvSpPr>
            <a:spLocks noGrp="1"/>
          </p:cNvSpPr>
          <p:nvPr>
            <p:ph type="sldNum" sz="quarter" idx="12"/>
          </p:nvPr>
        </p:nvSpPr>
        <p:spPr>
          <a:noFill/>
        </p:spPr>
        <p:txBody>
          <a:bodyPr/>
          <a:lstStyle/>
          <a:p>
            <a:fld id="{73458753-D67A-48C2-9888-56D60FDFDA18}" type="slidenum">
              <a:rPr lang="en-US" smtClean="0"/>
              <a:pPr/>
              <a:t>15</a:t>
            </a:fld>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err="1" smtClean="0"/>
              <a:t>MPLS</a:t>
            </a:r>
            <a:endParaRPr lang="en-US" dirty="0" smtClean="0"/>
          </a:p>
        </p:txBody>
      </p:sp>
      <p:sp>
        <p:nvSpPr>
          <p:cNvPr id="17411" name="Rectangle 3"/>
          <p:cNvSpPr>
            <a:spLocks noGrp="1" noChangeArrowheads="1"/>
          </p:cNvSpPr>
          <p:nvPr>
            <p:ph idx="1"/>
          </p:nvPr>
        </p:nvSpPr>
        <p:spPr/>
        <p:txBody>
          <a:bodyPr/>
          <a:lstStyle/>
          <a:p>
            <a:pPr eaLnBrk="1" hangingPunct="1">
              <a:lnSpc>
                <a:spcPct val="90000"/>
              </a:lnSpc>
            </a:pPr>
            <a:r>
              <a:rPr lang="en-US" dirty="0" smtClean="0"/>
              <a:t>Just like at the airport at the ticket counter the agent examines the ticket, looks at the bags, and adds a tag to each bag with the destination indicated</a:t>
            </a:r>
          </a:p>
          <a:p>
            <a:pPr eaLnBrk="1" hangingPunct="1"/>
            <a:r>
              <a:rPr lang="en-US" dirty="0" smtClean="0"/>
              <a:t>All anyone else need do is just look at this tag</a:t>
            </a:r>
          </a:p>
          <a:p>
            <a:pPr eaLnBrk="1" hangingPunct="1"/>
            <a:r>
              <a:rPr lang="en-US" dirty="0" smtClean="0"/>
              <a:t>Then at the other end of trip the tag is ripped off as the bag is picked up by the owner</a:t>
            </a:r>
          </a:p>
        </p:txBody>
      </p:sp>
      <p:sp>
        <p:nvSpPr>
          <p:cNvPr id="17412"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17413" name="Slide Number Placeholder 5"/>
          <p:cNvSpPr>
            <a:spLocks noGrp="1"/>
          </p:cNvSpPr>
          <p:nvPr>
            <p:ph type="sldNum" sz="quarter" idx="12"/>
          </p:nvPr>
        </p:nvSpPr>
        <p:spPr>
          <a:noFill/>
        </p:spPr>
        <p:txBody>
          <a:bodyPr/>
          <a:lstStyle/>
          <a:p>
            <a:fld id="{956435A4-3C40-4BF2-AA00-721261B5CBA3}" type="slidenum">
              <a:rPr lang="en-US" smtClean="0"/>
              <a:pPr/>
              <a:t>16</a:t>
            </a:fld>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err="1" smtClean="0">
                <a:cs typeface="Times New Roman" pitchFamily="18" charset="0"/>
              </a:rPr>
              <a:t>MPLS</a:t>
            </a:r>
            <a:endParaRPr lang="en-US" dirty="0" smtClean="0">
              <a:cs typeface="Times New Roman" pitchFamily="18" charset="0"/>
            </a:endParaRPr>
          </a:p>
        </p:txBody>
      </p:sp>
      <p:sp>
        <p:nvSpPr>
          <p:cNvPr id="18435" name="Rectangle 3"/>
          <p:cNvSpPr>
            <a:spLocks noGrp="1" noChangeArrowheads="1"/>
          </p:cNvSpPr>
          <p:nvPr>
            <p:ph idx="1"/>
          </p:nvPr>
        </p:nvSpPr>
        <p:spPr/>
        <p:txBody>
          <a:bodyPr/>
          <a:lstStyle/>
          <a:p>
            <a:pPr eaLnBrk="1" hangingPunct="1"/>
            <a:r>
              <a:rPr lang="en-US" smtClean="0">
                <a:cs typeface="Times New Roman" pitchFamily="18" charset="0"/>
              </a:rPr>
              <a:t>Traffic engineering is another area of concern addressed by MPLS</a:t>
            </a:r>
          </a:p>
          <a:p>
            <a:pPr eaLnBrk="1" hangingPunct="1"/>
            <a:r>
              <a:rPr lang="en-US" smtClean="0">
                <a:cs typeface="Times New Roman" pitchFamily="18" charset="0"/>
              </a:rPr>
              <a:t>Traffic engineering is used to route around certain limitations of path selections made by TCP/IP routing protocols</a:t>
            </a:r>
          </a:p>
          <a:p>
            <a:pPr eaLnBrk="1" hangingPunct="1"/>
            <a:r>
              <a:rPr lang="en-US" smtClean="0">
                <a:cs typeface="Times New Roman" pitchFamily="18" charset="0"/>
              </a:rPr>
              <a:t>Routing protocols take into account the shortest or least-cost path from source to destination</a:t>
            </a:r>
          </a:p>
        </p:txBody>
      </p:sp>
      <p:sp>
        <p:nvSpPr>
          <p:cNvPr id="18436"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18437" name="Slide Number Placeholder 5"/>
          <p:cNvSpPr>
            <a:spLocks noGrp="1"/>
          </p:cNvSpPr>
          <p:nvPr>
            <p:ph type="sldNum" sz="quarter" idx="12"/>
          </p:nvPr>
        </p:nvSpPr>
        <p:spPr>
          <a:noFill/>
        </p:spPr>
        <p:txBody>
          <a:bodyPr/>
          <a:lstStyle/>
          <a:p>
            <a:fld id="{2BAA2353-EE43-4B53-8335-EC03C383A671}" type="slidenum">
              <a:rPr lang="en-US" smtClean="0"/>
              <a:pPr/>
              <a:t>17</a:t>
            </a:fld>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p:txBody>
          <a:bodyPr/>
          <a:lstStyle/>
          <a:p>
            <a:pPr eaLnBrk="1" hangingPunct="1"/>
            <a:r>
              <a:rPr lang="en-US" dirty="0" err="1" smtClean="0">
                <a:cs typeface="Times New Roman" pitchFamily="18" charset="0"/>
              </a:rPr>
              <a:t>MPLS</a:t>
            </a:r>
            <a:endParaRPr lang="en-US" dirty="0" smtClean="0">
              <a:cs typeface="Times New Roman" pitchFamily="18" charset="0"/>
            </a:endParaRPr>
          </a:p>
        </p:txBody>
      </p:sp>
      <p:sp>
        <p:nvSpPr>
          <p:cNvPr id="19459" name="Rectangle 1027"/>
          <p:cNvSpPr>
            <a:spLocks noGrp="1" noChangeArrowheads="1"/>
          </p:cNvSpPr>
          <p:nvPr>
            <p:ph idx="1"/>
          </p:nvPr>
        </p:nvSpPr>
        <p:spPr/>
        <p:txBody>
          <a:bodyPr/>
          <a:lstStyle/>
          <a:p>
            <a:pPr eaLnBrk="1" hangingPunct="1"/>
            <a:r>
              <a:rPr lang="en-US" smtClean="0">
                <a:cs typeface="Times New Roman" pitchFamily="18" charset="0"/>
              </a:rPr>
              <a:t>They do not consider the type of packet, such as latency-sensitive voice, non-delay-sensitive email, the capacity of the links, network congestion conditions, or a service provider's policy for load balancing </a:t>
            </a:r>
          </a:p>
        </p:txBody>
      </p:sp>
      <p:sp>
        <p:nvSpPr>
          <p:cNvPr id="19460"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19461" name="Slide Number Placeholder 5"/>
          <p:cNvSpPr>
            <a:spLocks noGrp="1"/>
          </p:cNvSpPr>
          <p:nvPr>
            <p:ph type="sldNum" sz="quarter" idx="12"/>
          </p:nvPr>
        </p:nvSpPr>
        <p:spPr>
          <a:noFill/>
        </p:spPr>
        <p:txBody>
          <a:bodyPr/>
          <a:lstStyle/>
          <a:p>
            <a:fld id="{4AE1F73B-431D-4567-A3C4-5E338ED9205C}" type="slidenum">
              <a:rPr lang="en-US" smtClean="0"/>
              <a:pPr/>
              <a:t>18</a:t>
            </a:fld>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dirty="0" err="1" smtClean="0"/>
              <a:t>MPLS</a:t>
            </a:r>
            <a:endParaRPr lang="en-US" dirty="0" smtClean="0"/>
          </a:p>
        </p:txBody>
      </p:sp>
      <p:sp>
        <p:nvSpPr>
          <p:cNvPr id="20483" name="Content Placeholder 2"/>
          <p:cNvSpPr>
            <a:spLocks noGrp="1"/>
          </p:cNvSpPr>
          <p:nvPr>
            <p:ph idx="1"/>
          </p:nvPr>
        </p:nvSpPr>
        <p:spPr/>
        <p:txBody>
          <a:bodyPr/>
          <a:lstStyle/>
          <a:p>
            <a:pPr eaLnBrk="1" hangingPunct="1"/>
            <a:r>
              <a:rPr lang="en-US" smtClean="0">
                <a:cs typeface="Times New Roman" pitchFamily="18" charset="0"/>
              </a:rPr>
              <a:t>Traffic engineering, by contrast, accounts for these network conditions and packet attributes when determining the best path for a packet to traverse from source to destination and will force traffic down that path</a:t>
            </a:r>
            <a:endParaRPr lang="en-US" smtClean="0"/>
          </a:p>
        </p:txBody>
      </p:sp>
      <p:sp>
        <p:nvSpPr>
          <p:cNvPr id="20484" name="Footer Placeholder 3"/>
          <p:cNvSpPr>
            <a:spLocks noGrp="1"/>
          </p:cNvSpPr>
          <p:nvPr>
            <p:ph type="ftr" sz="quarter" idx="11"/>
          </p:nvPr>
        </p:nvSpPr>
        <p:spPr>
          <a:noFill/>
        </p:spPr>
        <p:txBody>
          <a:bodyPr/>
          <a:lstStyle/>
          <a:p>
            <a:r>
              <a:rPr lang="en-US" smtClean="0"/>
              <a:t>Copyright 2000-2013 Kenneth M. Chipps Ph.D. www.chipps.com</a:t>
            </a:r>
          </a:p>
        </p:txBody>
      </p:sp>
      <p:sp>
        <p:nvSpPr>
          <p:cNvPr id="20485" name="Slide Number Placeholder 4"/>
          <p:cNvSpPr>
            <a:spLocks noGrp="1"/>
          </p:cNvSpPr>
          <p:nvPr>
            <p:ph type="sldNum" sz="quarter" idx="12"/>
          </p:nvPr>
        </p:nvSpPr>
        <p:spPr>
          <a:noFill/>
        </p:spPr>
        <p:txBody>
          <a:bodyPr/>
          <a:lstStyle/>
          <a:p>
            <a:fld id="{F3DC04B9-8E13-4B87-88B5-F88858B0D9A0}" type="slidenum">
              <a:rPr lang="en-US" smtClean="0"/>
              <a:pPr/>
              <a:t>19</a:t>
            </a:fld>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smtClean="0"/>
              <a:t>Objectives of This Section</a:t>
            </a:r>
          </a:p>
        </p:txBody>
      </p:sp>
      <p:sp>
        <p:nvSpPr>
          <p:cNvPr id="4099" name="Rectangle 3"/>
          <p:cNvSpPr>
            <a:spLocks noGrp="1" noChangeArrowheads="1"/>
          </p:cNvSpPr>
          <p:nvPr>
            <p:ph idx="1"/>
          </p:nvPr>
        </p:nvSpPr>
        <p:spPr/>
        <p:txBody>
          <a:bodyPr/>
          <a:lstStyle/>
          <a:p>
            <a:pPr eaLnBrk="1" hangingPunct="1"/>
            <a:r>
              <a:rPr lang="en-US" dirty="0" smtClean="0"/>
              <a:t>Learn</a:t>
            </a:r>
          </a:p>
          <a:p>
            <a:pPr lvl="1" eaLnBrk="1" hangingPunct="1"/>
            <a:r>
              <a:rPr lang="en-US" dirty="0" smtClean="0"/>
              <a:t>What MPLS is and</a:t>
            </a:r>
            <a:r>
              <a:rPr lang="en-US" baseline="0" dirty="0" smtClean="0"/>
              <a:t> how you might us it</a:t>
            </a:r>
            <a:endParaRPr lang="en-US" dirty="0" smtClean="0"/>
          </a:p>
        </p:txBody>
      </p:sp>
      <p:sp>
        <p:nvSpPr>
          <p:cNvPr id="4100"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4101" name="Slide Number Placeholder 5"/>
          <p:cNvSpPr>
            <a:spLocks noGrp="1"/>
          </p:cNvSpPr>
          <p:nvPr>
            <p:ph type="sldNum" sz="quarter" idx="12"/>
          </p:nvPr>
        </p:nvSpPr>
        <p:spPr>
          <a:noFill/>
        </p:spPr>
        <p:txBody>
          <a:bodyPr/>
          <a:lstStyle/>
          <a:p>
            <a:fld id="{030B9713-8253-4A40-AD13-E5C3101E43E8}" type="slidenum">
              <a:rPr lang="en-US" smtClean="0"/>
              <a:pPr/>
              <a:t>2</a:t>
            </a:fld>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err="1" smtClean="0">
                <a:cs typeface="Times New Roman" pitchFamily="18" charset="0"/>
              </a:rPr>
              <a:t>MPLS</a:t>
            </a:r>
            <a:endParaRPr lang="en-US" dirty="0" smtClean="0">
              <a:cs typeface="Times New Roman" pitchFamily="18" charset="0"/>
            </a:endParaRPr>
          </a:p>
        </p:txBody>
      </p:sp>
      <p:sp>
        <p:nvSpPr>
          <p:cNvPr id="21507" name="Rectangle 3"/>
          <p:cNvSpPr>
            <a:spLocks noGrp="1" noChangeArrowheads="1"/>
          </p:cNvSpPr>
          <p:nvPr>
            <p:ph idx="1"/>
          </p:nvPr>
        </p:nvSpPr>
        <p:spPr/>
        <p:txBody>
          <a:bodyPr/>
          <a:lstStyle/>
          <a:p>
            <a:pPr eaLnBrk="1" hangingPunct="1"/>
            <a:r>
              <a:rPr lang="en-US" smtClean="0">
                <a:cs typeface="Times New Roman" pitchFamily="18" charset="0"/>
              </a:rPr>
              <a:t>This automated capability enables service providers to get better bandwidth utilization from their network links and to offer more consistent and higher-quality service to their customers</a:t>
            </a:r>
          </a:p>
          <a:p>
            <a:pPr eaLnBrk="1" hangingPunct="1"/>
            <a:r>
              <a:rPr lang="en-US" smtClean="0">
                <a:cs typeface="Times New Roman" pitchFamily="18" charset="0"/>
              </a:rPr>
              <a:t>Although it supports prioritization of packet streams, TCP/IP cannot guarantee that network resources will be available when needed</a:t>
            </a:r>
          </a:p>
        </p:txBody>
      </p:sp>
      <p:sp>
        <p:nvSpPr>
          <p:cNvPr id="21508"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21509" name="Slide Number Placeholder 5"/>
          <p:cNvSpPr>
            <a:spLocks noGrp="1"/>
          </p:cNvSpPr>
          <p:nvPr>
            <p:ph type="sldNum" sz="quarter" idx="12"/>
          </p:nvPr>
        </p:nvSpPr>
        <p:spPr>
          <a:noFill/>
        </p:spPr>
        <p:txBody>
          <a:bodyPr/>
          <a:lstStyle/>
          <a:p>
            <a:fld id="{88498C01-B27E-4E75-89E6-EA91931AFC2F}" type="slidenum">
              <a:rPr lang="en-US" smtClean="0"/>
              <a:pPr/>
              <a:t>20</a:t>
            </a:fld>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dirty="0" err="1" smtClean="0">
                <a:cs typeface="Times New Roman" pitchFamily="18" charset="0"/>
              </a:rPr>
              <a:t>MPLS</a:t>
            </a:r>
            <a:endParaRPr lang="en-US" dirty="0" smtClean="0">
              <a:cs typeface="Times New Roman" pitchFamily="18" charset="0"/>
            </a:endParaRPr>
          </a:p>
        </p:txBody>
      </p:sp>
      <p:sp>
        <p:nvSpPr>
          <p:cNvPr id="22531" name="Rectangle 3"/>
          <p:cNvSpPr>
            <a:spLocks noGrp="1" noChangeArrowheads="1"/>
          </p:cNvSpPr>
          <p:nvPr>
            <p:ph idx="1"/>
          </p:nvPr>
        </p:nvSpPr>
        <p:spPr/>
        <p:txBody>
          <a:bodyPr/>
          <a:lstStyle/>
          <a:p>
            <a:pPr eaLnBrk="1" hangingPunct="1"/>
            <a:r>
              <a:rPr lang="en-US" smtClean="0">
                <a:cs typeface="Times New Roman" pitchFamily="18" charset="0"/>
              </a:rPr>
              <a:t>This is why networks today are built on ATM</a:t>
            </a:r>
          </a:p>
          <a:p>
            <a:pPr eaLnBrk="1" hangingPunct="1"/>
            <a:r>
              <a:rPr lang="en-US" smtClean="0">
                <a:cs typeface="Times New Roman" pitchFamily="18" charset="0"/>
              </a:rPr>
              <a:t>ATM provides the QoS and allows bandwidth to be effectively managed</a:t>
            </a:r>
          </a:p>
          <a:p>
            <a:pPr eaLnBrk="1" hangingPunct="1"/>
            <a:r>
              <a:rPr lang="en-US" smtClean="0">
                <a:cs typeface="Times New Roman" pitchFamily="18" charset="0"/>
              </a:rPr>
              <a:t>Providers do this or just throw bandwidth at it as is being done by the Greenfield carriers like Yipes</a:t>
            </a:r>
          </a:p>
        </p:txBody>
      </p:sp>
      <p:sp>
        <p:nvSpPr>
          <p:cNvPr id="22532"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22533" name="Slide Number Placeholder 5"/>
          <p:cNvSpPr>
            <a:spLocks noGrp="1"/>
          </p:cNvSpPr>
          <p:nvPr>
            <p:ph type="sldNum" sz="quarter" idx="12"/>
          </p:nvPr>
        </p:nvSpPr>
        <p:spPr>
          <a:noFill/>
        </p:spPr>
        <p:txBody>
          <a:bodyPr/>
          <a:lstStyle/>
          <a:p>
            <a:fld id="{5C3B2546-4B65-4A2B-B7D0-C2AA2DF09E11}" type="slidenum">
              <a:rPr lang="en-US" smtClean="0"/>
              <a:pPr/>
              <a:t>21</a:t>
            </a:fld>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p:txBody>
          <a:bodyPr/>
          <a:lstStyle/>
          <a:p>
            <a:pPr eaLnBrk="1" hangingPunct="1"/>
            <a:r>
              <a:rPr lang="en-US" dirty="0" err="1" smtClean="0"/>
              <a:t>MPLS</a:t>
            </a:r>
            <a:endParaRPr lang="en-US" dirty="0" smtClean="0"/>
          </a:p>
        </p:txBody>
      </p:sp>
      <p:sp>
        <p:nvSpPr>
          <p:cNvPr id="23555" name="Rectangle 5"/>
          <p:cNvSpPr>
            <a:spLocks noGrp="1" noChangeArrowheads="1"/>
          </p:cNvSpPr>
          <p:nvPr>
            <p:ph idx="1"/>
          </p:nvPr>
        </p:nvSpPr>
        <p:spPr/>
        <p:txBody>
          <a:bodyPr/>
          <a:lstStyle/>
          <a:p>
            <a:pPr eaLnBrk="1" hangingPunct="1"/>
            <a:r>
              <a:rPr lang="en-US" smtClean="0"/>
              <a:t>So how does all of this work</a:t>
            </a:r>
          </a:p>
          <a:p>
            <a:pPr lvl="1" eaLnBrk="1" hangingPunct="1"/>
            <a:r>
              <a:rPr lang="en-US" smtClean="0"/>
              <a:t>An MPLS network is a mesh of LSRs – Label Switched Routers</a:t>
            </a:r>
          </a:p>
          <a:p>
            <a:pPr lvl="1" eaLnBrk="1" hangingPunct="1"/>
            <a:r>
              <a:rPr lang="en-US" smtClean="0"/>
              <a:t>These are routers that support MPLS</a:t>
            </a:r>
          </a:p>
          <a:p>
            <a:pPr lvl="1" eaLnBrk="1" hangingPunct="1"/>
            <a:r>
              <a:rPr lang="en-US" smtClean="0"/>
              <a:t>As each packet enters the network, an ingress LSR assigns it a label based on its destination, VPN membership, type-of-service bits, or what ever other QoS is being used</a:t>
            </a:r>
          </a:p>
          <a:p>
            <a:pPr lvl="1" eaLnBrk="1" hangingPunct="1"/>
            <a:r>
              <a:rPr lang="en-US" smtClean="0"/>
              <a:t>Then, at each hop, an LSR uses the labels to check a forwarding table</a:t>
            </a:r>
          </a:p>
        </p:txBody>
      </p:sp>
      <p:sp>
        <p:nvSpPr>
          <p:cNvPr id="23556"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23557" name="Slide Number Placeholder 5"/>
          <p:cNvSpPr>
            <a:spLocks noGrp="1"/>
          </p:cNvSpPr>
          <p:nvPr>
            <p:ph type="sldNum" sz="quarter" idx="12"/>
          </p:nvPr>
        </p:nvSpPr>
        <p:spPr>
          <a:noFill/>
        </p:spPr>
        <p:txBody>
          <a:bodyPr/>
          <a:lstStyle/>
          <a:p>
            <a:fld id="{15D55A0E-E260-4FD9-8F1E-6DF31F117CA1}" type="slidenum">
              <a:rPr lang="en-US" smtClean="0"/>
              <a:pPr/>
              <a:t>22</a:t>
            </a:fld>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err="1" smtClean="0"/>
              <a:t>MPLS</a:t>
            </a:r>
            <a:endParaRPr lang="en-US" dirty="0" smtClean="0"/>
          </a:p>
        </p:txBody>
      </p:sp>
      <p:sp>
        <p:nvSpPr>
          <p:cNvPr id="24579" name="Rectangle 3"/>
          <p:cNvSpPr>
            <a:spLocks noGrp="1" noChangeArrowheads="1"/>
          </p:cNvSpPr>
          <p:nvPr>
            <p:ph idx="1"/>
          </p:nvPr>
        </p:nvSpPr>
        <p:spPr/>
        <p:txBody>
          <a:bodyPr/>
          <a:lstStyle/>
          <a:p>
            <a:pPr lvl="1" eaLnBrk="1" hangingPunct="1"/>
            <a:r>
              <a:rPr lang="en-US" smtClean="0"/>
              <a:t>The forwarding table assigns each packet a new label - to promote scaling labels have only local significance - and directs the packet to an output port</a:t>
            </a:r>
          </a:p>
          <a:p>
            <a:pPr lvl="1" eaLnBrk="1" hangingPunct="1"/>
            <a:r>
              <a:rPr lang="en-US" smtClean="0"/>
              <a:t>As a result, all packets with the same label follow the same LSP – Label Switched Path through the network</a:t>
            </a:r>
          </a:p>
          <a:p>
            <a:pPr lvl="1" eaLnBrk="1" hangingPunct="1"/>
            <a:r>
              <a:rPr lang="en-US" smtClean="0">
                <a:cs typeface="Times New Roman" pitchFamily="18" charset="0"/>
              </a:rPr>
              <a:t>Also, because LSRs look at a packet’s label and no more, forwarding is simple and quick</a:t>
            </a:r>
          </a:p>
        </p:txBody>
      </p:sp>
      <p:sp>
        <p:nvSpPr>
          <p:cNvPr id="24580"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24581" name="Slide Number Placeholder 5"/>
          <p:cNvSpPr>
            <a:spLocks noGrp="1"/>
          </p:cNvSpPr>
          <p:nvPr>
            <p:ph type="sldNum" sz="quarter" idx="12"/>
          </p:nvPr>
        </p:nvSpPr>
        <p:spPr>
          <a:noFill/>
        </p:spPr>
        <p:txBody>
          <a:bodyPr/>
          <a:lstStyle/>
          <a:p>
            <a:fld id="{74860D25-A137-428F-93EA-E95679B3B63F}" type="slidenum">
              <a:rPr lang="en-US" smtClean="0"/>
              <a:pPr/>
              <a:t>23</a:t>
            </a:fld>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6"/>
          <p:cNvSpPr>
            <a:spLocks noGrp="1" noChangeArrowheads="1"/>
          </p:cNvSpPr>
          <p:nvPr>
            <p:ph type="title"/>
          </p:nvPr>
        </p:nvSpPr>
        <p:spPr/>
        <p:txBody>
          <a:bodyPr/>
          <a:lstStyle/>
          <a:p>
            <a:pPr eaLnBrk="1" hangingPunct="1"/>
            <a:r>
              <a:rPr lang="en-US" dirty="0" err="1" smtClean="0"/>
              <a:t>MPLS</a:t>
            </a:r>
            <a:endParaRPr lang="en-US" dirty="0" smtClean="0"/>
          </a:p>
        </p:txBody>
      </p:sp>
      <p:sp>
        <p:nvSpPr>
          <p:cNvPr id="25603" name="Rectangle 7"/>
          <p:cNvSpPr>
            <a:spLocks noGrp="1" noChangeArrowheads="1"/>
          </p:cNvSpPr>
          <p:nvPr>
            <p:ph idx="1"/>
          </p:nvPr>
        </p:nvSpPr>
        <p:spPr/>
        <p:txBody>
          <a:bodyPr/>
          <a:lstStyle/>
          <a:p>
            <a:pPr lvl="1" eaLnBrk="1" hangingPunct="1"/>
            <a:r>
              <a:rPr lang="en-US" dirty="0" smtClean="0">
                <a:cs typeface="Times New Roman" pitchFamily="18" charset="0"/>
              </a:rPr>
              <a:t>MPLS is seen as being a Layer 2 or maybe 2.5 protocol</a:t>
            </a:r>
          </a:p>
          <a:p>
            <a:pPr lvl="1" eaLnBrk="1" hangingPunct="1"/>
            <a:r>
              <a:rPr lang="en-US" dirty="0" smtClean="0">
                <a:cs typeface="Times New Roman" pitchFamily="18" charset="0"/>
              </a:rPr>
              <a:t>As such it can be inserted in place of things like ATM and Frame Relay</a:t>
            </a:r>
          </a:p>
          <a:p>
            <a:pPr lvl="1" eaLnBrk="1" hangingPunct="1"/>
            <a:r>
              <a:rPr lang="en-US" dirty="0" smtClean="0"/>
              <a:t>To support traffic engineering, MPLS lets service providers specify explicit routes for LSPs</a:t>
            </a:r>
          </a:p>
        </p:txBody>
      </p:sp>
      <p:sp>
        <p:nvSpPr>
          <p:cNvPr id="25604"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25605" name="Slide Number Placeholder 5"/>
          <p:cNvSpPr>
            <a:spLocks noGrp="1"/>
          </p:cNvSpPr>
          <p:nvPr>
            <p:ph type="sldNum" sz="quarter" idx="12"/>
          </p:nvPr>
        </p:nvSpPr>
        <p:spPr>
          <a:noFill/>
        </p:spPr>
        <p:txBody>
          <a:bodyPr/>
          <a:lstStyle/>
          <a:p>
            <a:fld id="{E7117974-67CF-44A5-95DF-5FCB875A419D}" type="slidenum">
              <a:rPr lang="en-US" smtClean="0"/>
              <a:pPr/>
              <a:t>24</a:t>
            </a:fld>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dirty="0" err="1" smtClean="0"/>
              <a:t>MPLS</a:t>
            </a:r>
            <a:endParaRPr lang="en-US" dirty="0" smtClean="0"/>
          </a:p>
        </p:txBody>
      </p:sp>
      <p:sp>
        <p:nvSpPr>
          <p:cNvPr id="26627" name="Rectangle 3"/>
          <p:cNvSpPr>
            <a:spLocks noGrp="1" noChangeArrowheads="1"/>
          </p:cNvSpPr>
          <p:nvPr>
            <p:ph idx="1"/>
          </p:nvPr>
        </p:nvSpPr>
        <p:spPr/>
        <p:txBody>
          <a:bodyPr/>
          <a:lstStyle/>
          <a:p>
            <a:pPr lvl="1" eaLnBrk="1" hangingPunct="1"/>
            <a:r>
              <a:rPr lang="en-US" smtClean="0"/>
              <a:t>Using explicit routes, service providers can reserve network resources for high-priority or delay-sensitive flows, distribute traffic to prevent network bottlenecks, and preprovision backup routes for quick recovery as SONET is capable of</a:t>
            </a:r>
          </a:p>
        </p:txBody>
      </p:sp>
      <p:sp>
        <p:nvSpPr>
          <p:cNvPr id="26628"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26629" name="Slide Number Placeholder 5"/>
          <p:cNvSpPr>
            <a:spLocks noGrp="1"/>
          </p:cNvSpPr>
          <p:nvPr>
            <p:ph type="sldNum" sz="quarter" idx="12"/>
          </p:nvPr>
        </p:nvSpPr>
        <p:spPr>
          <a:noFill/>
        </p:spPr>
        <p:txBody>
          <a:bodyPr/>
          <a:lstStyle/>
          <a:p>
            <a:fld id="{350EB342-892B-414E-8E95-6C26A23D1577}" type="slidenum">
              <a:rPr lang="en-US" smtClean="0"/>
              <a:pPr/>
              <a:t>25</a:t>
            </a:fld>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dirty="0" err="1" smtClean="0"/>
              <a:t>MPLS</a:t>
            </a:r>
            <a:endParaRPr lang="en-US" dirty="0" smtClean="0"/>
          </a:p>
        </p:txBody>
      </p:sp>
      <p:sp>
        <p:nvSpPr>
          <p:cNvPr id="27651" name="Content Placeholder 2"/>
          <p:cNvSpPr>
            <a:spLocks noGrp="1"/>
          </p:cNvSpPr>
          <p:nvPr>
            <p:ph idx="1"/>
          </p:nvPr>
        </p:nvSpPr>
        <p:spPr/>
        <p:txBody>
          <a:bodyPr/>
          <a:lstStyle/>
          <a:p>
            <a:pPr lvl="1" eaLnBrk="1" hangingPunct="1">
              <a:lnSpc>
                <a:spcPct val="90000"/>
              </a:lnSpc>
            </a:pPr>
            <a:r>
              <a:rPr lang="en-US" dirty="0" smtClean="0"/>
              <a:t>This is all done in one of three ways</a:t>
            </a:r>
          </a:p>
          <a:p>
            <a:pPr lvl="2" eaLnBrk="1" hangingPunct="1">
              <a:lnSpc>
                <a:spcPct val="90000"/>
              </a:lnSpc>
            </a:pPr>
            <a:r>
              <a:rPr lang="en-US" dirty="0" smtClean="0"/>
              <a:t>Network operators can specify explicit routes manually by configuring them into edge </a:t>
            </a:r>
            <a:r>
              <a:rPr lang="en-US" dirty="0" err="1" smtClean="0"/>
              <a:t>LSRs</a:t>
            </a:r>
            <a:endParaRPr lang="en-US" dirty="0" smtClean="0"/>
          </a:p>
          <a:p>
            <a:pPr lvl="2" eaLnBrk="1" hangingPunct="1">
              <a:lnSpc>
                <a:spcPct val="90000"/>
              </a:lnSpc>
            </a:pPr>
            <a:r>
              <a:rPr lang="en-US" dirty="0" smtClean="0"/>
              <a:t>They can use one of two new signaling protocols</a:t>
            </a:r>
          </a:p>
          <a:p>
            <a:pPr lvl="3" eaLnBrk="1" hangingPunct="1">
              <a:lnSpc>
                <a:spcPct val="90000"/>
              </a:lnSpc>
            </a:pPr>
            <a:r>
              <a:rPr lang="en-US" dirty="0" smtClean="0"/>
              <a:t>RSVP-TE</a:t>
            </a:r>
          </a:p>
          <a:p>
            <a:pPr lvl="3" eaLnBrk="1" hangingPunct="1">
              <a:lnSpc>
                <a:spcPct val="90000"/>
              </a:lnSpc>
            </a:pPr>
            <a:r>
              <a:rPr lang="en-US" dirty="0" smtClean="0"/>
              <a:t>CR-LDP</a:t>
            </a:r>
          </a:p>
          <a:p>
            <a:pPr lvl="2" eaLnBrk="1" hangingPunct="1">
              <a:lnSpc>
                <a:spcPct val="90000"/>
              </a:lnSpc>
            </a:pPr>
            <a:r>
              <a:rPr lang="en-US" dirty="0" smtClean="0"/>
              <a:t>to automate the process</a:t>
            </a:r>
          </a:p>
          <a:p>
            <a:pPr lvl="2" eaLnBrk="1" hangingPunct="1">
              <a:lnSpc>
                <a:spcPct val="90000"/>
              </a:lnSpc>
            </a:pPr>
            <a:r>
              <a:rPr lang="en-US" dirty="0" smtClean="0"/>
              <a:t>Either protocol can be used by the ingress </a:t>
            </a:r>
            <a:r>
              <a:rPr lang="en-US" dirty="0" err="1" smtClean="0"/>
              <a:t>LSR</a:t>
            </a:r>
            <a:r>
              <a:rPr lang="en-US" dirty="0" smtClean="0"/>
              <a:t> to tell the network what route a new </a:t>
            </a:r>
            <a:r>
              <a:rPr lang="en-US" dirty="0" err="1" smtClean="0"/>
              <a:t>LSP</a:t>
            </a:r>
            <a:r>
              <a:rPr lang="en-US" dirty="0" smtClean="0"/>
              <a:t> must follow, how much bandwidth to reserve for that path, and other </a:t>
            </a:r>
            <a:r>
              <a:rPr lang="en-US" dirty="0" err="1" smtClean="0"/>
              <a:t>QOS</a:t>
            </a:r>
            <a:r>
              <a:rPr lang="en-US" dirty="0" smtClean="0"/>
              <a:t> requirements</a:t>
            </a:r>
          </a:p>
        </p:txBody>
      </p:sp>
      <p:sp>
        <p:nvSpPr>
          <p:cNvPr id="27652" name="Footer Placeholder 3"/>
          <p:cNvSpPr>
            <a:spLocks noGrp="1"/>
          </p:cNvSpPr>
          <p:nvPr>
            <p:ph type="ftr" sz="quarter" idx="11"/>
          </p:nvPr>
        </p:nvSpPr>
        <p:spPr>
          <a:noFill/>
        </p:spPr>
        <p:txBody>
          <a:bodyPr/>
          <a:lstStyle/>
          <a:p>
            <a:r>
              <a:rPr lang="en-US" smtClean="0"/>
              <a:t>Copyright 2000-2013 Kenneth M. Chipps Ph.D. www.chipps.com</a:t>
            </a:r>
          </a:p>
        </p:txBody>
      </p:sp>
      <p:sp>
        <p:nvSpPr>
          <p:cNvPr id="27653" name="Slide Number Placeholder 4"/>
          <p:cNvSpPr>
            <a:spLocks noGrp="1"/>
          </p:cNvSpPr>
          <p:nvPr>
            <p:ph type="sldNum" sz="quarter" idx="12"/>
          </p:nvPr>
        </p:nvSpPr>
        <p:spPr>
          <a:noFill/>
        </p:spPr>
        <p:txBody>
          <a:bodyPr/>
          <a:lstStyle/>
          <a:p>
            <a:fld id="{17A416EC-D37A-4462-BA75-9E051CA4694D}" type="slidenum">
              <a:rPr lang="en-US" smtClean="0"/>
              <a:pPr/>
              <a:t>26</a:t>
            </a:fld>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dirty="0" err="1" smtClean="0"/>
              <a:t>MPLS</a:t>
            </a:r>
            <a:endParaRPr lang="en-US" dirty="0" smtClean="0"/>
          </a:p>
        </p:txBody>
      </p:sp>
      <p:sp>
        <p:nvSpPr>
          <p:cNvPr id="28675" name="Rectangle 3"/>
          <p:cNvSpPr>
            <a:spLocks noGrp="1" noChangeArrowheads="1"/>
          </p:cNvSpPr>
          <p:nvPr>
            <p:ph idx="1"/>
          </p:nvPr>
        </p:nvSpPr>
        <p:spPr/>
        <p:txBody>
          <a:bodyPr/>
          <a:lstStyle/>
          <a:p>
            <a:pPr lvl="2" eaLnBrk="1" hangingPunct="1">
              <a:lnSpc>
                <a:spcPct val="90000"/>
              </a:lnSpc>
            </a:pPr>
            <a:r>
              <a:rPr lang="en-US" smtClean="0"/>
              <a:t>As their names imply, RSVP-TE is conventional RSVP with traffic engineering extensions, while CR-LDP is LDP MPLS Label Distribution Protocol - augmented for constraint-based routing</a:t>
            </a:r>
          </a:p>
        </p:txBody>
      </p:sp>
      <p:sp>
        <p:nvSpPr>
          <p:cNvPr id="28676"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28677" name="Slide Number Placeholder 5"/>
          <p:cNvSpPr>
            <a:spLocks noGrp="1"/>
          </p:cNvSpPr>
          <p:nvPr>
            <p:ph type="sldNum" sz="quarter" idx="12"/>
          </p:nvPr>
        </p:nvSpPr>
        <p:spPr>
          <a:noFill/>
        </p:spPr>
        <p:txBody>
          <a:bodyPr/>
          <a:lstStyle/>
          <a:p>
            <a:fld id="{1BA11017-E924-4736-8975-ADFD042D7BE8}" type="slidenum">
              <a:rPr lang="en-US" smtClean="0"/>
              <a:pPr/>
              <a:t>27</a:t>
            </a:fld>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dirty="0" err="1" smtClean="0"/>
              <a:t>MPLS</a:t>
            </a:r>
            <a:endParaRPr lang="en-US" dirty="0" smtClean="0"/>
          </a:p>
        </p:txBody>
      </p:sp>
      <p:sp>
        <p:nvSpPr>
          <p:cNvPr id="29699" name="Footer Placeholder 3"/>
          <p:cNvSpPr>
            <a:spLocks noGrp="1"/>
          </p:cNvSpPr>
          <p:nvPr>
            <p:ph type="ftr" sz="quarter" idx="11"/>
          </p:nvPr>
        </p:nvSpPr>
        <p:spPr>
          <a:noFill/>
        </p:spPr>
        <p:txBody>
          <a:bodyPr/>
          <a:lstStyle/>
          <a:p>
            <a:r>
              <a:rPr lang="en-US" smtClean="0"/>
              <a:t>Copyright 2000-2013 Kenneth M. Chipps Ph.D. www.chipps.com</a:t>
            </a:r>
          </a:p>
        </p:txBody>
      </p:sp>
      <p:sp>
        <p:nvSpPr>
          <p:cNvPr id="29700" name="Slide Number Placeholder 4"/>
          <p:cNvSpPr>
            <a:spLocks noGrp="1"/>
          </p:cNvSpPr>
          <p:nvPr>
            <p:ph type="sldNum" sz="quarter" idx="12"/>
          </p:nvPr>
        </p:nvSpPr>
        <p:spPr>
          <a:noFill/>
        </p:spPr>
        <p:txBody>
          <a:bodyPr/>
          <a:lstStyle/>
          <a:p>
            <a:fld id="{A93E8665-5E9B-4F27-887C-5D6F076CF9DE}" type="slidenum">
              <a:rPr lang="en-US" smtClean="0"/>
              <a:pPr/>
              <a:t>28</a:t>
            </a:fld>
            <a:endParaRPr lang="en-US" smtClean="0"/>
          </a:p>
        </p:txBody>
      </p:sp>
      <p:pic>
        <p:nvPicPr>
          <p:cNvPr id="29701" name="Picture 2"/>
          <p:cNvPicPr>
            <a:picLocks noChangeAspect="1" noChangeArrowheads="1"/>
          </p:cNvPicPr>
          <p:nvPr/>
        </p:nvPicPr>
        <p:blipFill>
          <a:blip r:embed="rId2" cstate="print"/>
          <a:srcRect l="10938" t="18750" r="12500" b="4167"/>
          <a:stretch>
            <a:fillRect/>
          </a:stretch>
        </p:blipFill>
        <p:spPr bwMode="auto">
          <a:xfrm>
            <a:off x="1524000" y="1396004"/>
            <a:ext cx="6123392" cy="46237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dirty="0" err="1" smtClean="0"/>
              <a:t>MPLS</a:t>
            </a:r>
            <a:endParaRPr lang="en-US" dirty="0" smtClean="0"/>
          </a:p>
        </p:txBody>
      </p:sp>
      <p:sp>
        <p:nvSpPr>
          <p:cNvPr id="30723" name="Footer Placeholder 3"/>
          <p:cNvSpPr>
            <a:spLocks noGrp="1"/>
          </p:cNvSpPr>
          <p:nvPr>
            <p:ph type="ftr" sz="quarter" idx="11"/>
          </p:nvPr>
        </p:nvSpPr>
        <p:spPr>
          <a:noFill/>
        </p:spPr>
        <p:txBody>
          <a:bodyPr/>
          <a:lstStyle/>
          <a:p>
            <a:r>
              <a:rPr lang="en-US" smtClean="0"/>
              <a:t>Copyright 2000-2013 Kenneth M. Chipps Ph.D. www.chipps.com</a:t>
            </a:r>
          </a:p>
        </p:txBody>
      </p:sp>
      <p:sp>
        <p:nvSpPr>
          <p:cNvPr id="30724" name="Slide Number Placeholder 4"/>
          <p:cNvSpPr>
            <a:spLocks noGrp="1"/>
          </p:cNvSpPr>
          <p:nvPr>
            <p:ph type="sldNum" sz="quarter" idx="12"/>
          </p:nvPr>
        </p:nvSpPr>
        <p:spPr>
          <a:noFill/>
        </p:spPr>
        <p:txBody>
          <a:bodyPr/>
          <a:lstStyle/>
          <a:p>
            <a:fld id="{831A69B0-4D21-45DB-9B68-483A6EC1A84D}" type="slidenum">
              <a:rPr lang="en-US" smtClean="0"/>
              <a:pPr/>
              <a:t>29</a:t>
            </a:fld>
            <a:endParaRPr lang="en-US" smtClean="0"/>
          </a:p>
        </p:txBody>
      </p:sp>
      <p:pic>
        <p:nvPicPr>
          <p:cNvPr id="30725" name="Picture 2"/>
          <p:cNvPicPr>
            <a:picLocks noChangeAspect="1" noChangeArrowheads="1"/>
          </p:cNvPicPr>
          <p:nvPr/>
        </p:nvPicPr>
        <p:blipFill>
          <a:blip r:embed="rId2" cstate="print"/>
          <a:srcRect l="10156" t="18750" r="11719" b="3125"/>
          <a:stretch>
            <a:fillRect/>
          </a:stretch>
        </p:blipFill>
        <p:spPr bwMode="auto">
          <a:xfrm>
            <a:off x="1295400" y="1295400"/>
            <a:ext cx="6502400" cy="487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smtClean="0"/>
              <a:t>What is </a:t>
            </a:r>
            <a:r>
              <a:rPr lang="en-US" dirty="0" err="1" smtClean="0"/>
              <a:t>MPLS</a:t>
            </a:r>
            <a:endParaRPr lang="en-US" dirty="0" smtClean="0"/>
          </a:p>
        </p:txBody>
      </p:sp>
      <p:sp>
        <p:nvSpPr>
          <p:cNvPr id="5123" name="Rectangle 3"/>
          <p:cNvSpPr>
            <a:spLocks noGrp="1" noChangeArrowheads="1"/>
          </p:cNvSpPr>
          <p:nvPr>
            <p:ph idx="1"/>
          </p:nvPr>
        </p:nvSpPr>
        <p:spPr/>
        <p:txBody>
          <a:bodyPr/>
          <a:lstStyle/>
          <a:p>
            <a:pPr eaLnBrk="1" hangingPunct="1"/>
            <a:r>
              <a:rPr lang="en-US" dirty="0" smtClean="0"/>
              <a:t>MPLS is a method to</a:t>
            </a:r>
          </a:p>
          <a:p>
            <a:pPr lvl="1" eaLnBrk="1" hangingPunct="1"/>
            <a:r>
              <a:rPr lang="en-US" dirty="0" smtClean="0"/>
              <a:t>Reduce cost</a:t>
            </a:r>
          </a:p>
          <a:p>
            <a:pPr lvl="1" eaLnBrk="1" hangingPunct="1"/>
            <a:r>
              <a:rPr lang="en-US" dirty="0" smtClean="0"/>
              <a:t>Implement </a:t>
            </a:r>
            <a:r>
              <a:rPr lang="en-US" dirty="0" err="1" smtClean="0"/>
              <a:t>QoS</a:t>
            </a:r>
            <a:endParaRPr lang="en-US" dirty="0" smtClean="0"/>
          </a:p>
        </p:txBody>
      </p:sp>
      <p:sp>
        <p:nvSpPr>
          <p:cNvPr id="5124"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5125" name="Slide Number Placeholder 5"/>
          <p:cNvSpPr>
            <a:spLocks noGrp="1"/>
          </p:cNvSpPr>
          <p:nvPr>
            <p:ph type="sldNum" sz="quarter" idx="12"/>
          </p:nvPr>
        </p:nvSpPr>
        <p:spPr>
          <a:noFill/>
        </p:spPr>
        <p:txBody>
          <a:bodyPr/>
          <a:lstStyle/>
          <a:p>
            <a:fld id="{E9A4C509-7015-48C8-B3DD-DB9145B8AD80}" type="slidenum">
              <a:rPr lang="en-US" smtClean="0"/>
              <a:pPr/>
              <a:t>3</a:t>
            </a:fld>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dirty="0" err="1" smtClean="0"/>
              <a:t>MPLS</a:t>
            </a:r>
            <a:endParaRPr lang="en-US" dirty="0" smtClean="0"/>
          </a:p>
        </p:txBody>
      </p:sp>
      <p:sp>
        <p:nvSpPr>
          <p:cNvPr id="31747" name="Content Placeholder 2"/>
          <p:cNvSpPr>
            <a:spLocks noGrp="1"/>
          </p:cNvSpPr>
          <p:nvPr>
            <p:ph idx="1"/>
          </p:nvPr>
        </p:nvSpPr>
        <p:spPr/>
        <p:txBody>
          <a:bodyPr/>
          <a:lstStyle/>
          <a:p>
            <a:pPr eaLnBrk="1" hangingPunct="1"/>
            <a:r>
              <a:rPr lang="en-US" dirty="0" smtClean="0"/>
              <a:t>Some say all this boils down to just creating </a:t>
            </a:r>
            <a:r>
              <a:rPr lang="en-US" dirty="0" err="1" smtClean="0"/>
              <a:t>PVCs</a:t>
            </a:r>
            <a:r>
              <a:rPr lang="en-US" dirty="0" smtClean="0"/>
              <a:t> – Private Virtual Circuits at layer 3 instead of at layer 2 as is done with Frame Relay and ATM</a:t>
            </a:r>
          </a:p>
          <a:p>
            <a:pPr eaLnBrk="1" hangingPunct="1"/>
            <a:r>
              <a:rPr lang="en-US" dirty="0" smtClean="0"/>
              <a:t>MPLS switches packets instead of routing them</a:t>
            </a:r>
          </a:p>
          <a:p>
            <a:pPr eaLnBrk="1" hangingPunct="1"/>
            <a:r>
              <a:rPr lang="en-US" dirty="0" smtClean="0"/>
              <a:t>It can run on any layer 2 technology</a:t>
            </a:r>
          </a:p>
          <a:p>
            <a:pPr eaLnBrk="1" hangingPunct="1"/>
            <a:r>
              <a:rPr lang="en-US" dirty="0" smtClean="0"/>
              <a:t>These circuits are</a:t>
            </a:r>
            <a:r>
              <a:rPr lang="en-US" baseline="0" dirty="0" smtClean="0"/>
              <a:t> commonly called IP VPNs</a:t>
            </a:r>
            <a:endParaRPr lang="en-US" dirty="0" smtClean="0"/>
          </a:p>
        </p:txBody>
      </p:sp>
      <p:sp>
        <p:nvSpPr>
          <p:cNvPr id="31748" name="Footer Placeholder 3"/>
          <p:cNvSpPr>
            <a:spLocks noGrp="1"/>
          </p:cNvSpPr>
          <p:nvPr>
            <p:ph type="ftr" sz="quarter" idx="11"/>
          </p:nvPr>
        </p:nvSpPr>
        <p:spPr>
          <a:noFill/>
        </p:spPr>
        <p:txBody>
          <a:bodyPr/>
          <a:lstStyle/>
          <a:p>
            <a:r>
              <a:rPr lang="en-US" smtClean="0"/>
              <a:t>Copyright 2000-2013 Kenneth M. Chipps Ph.D. www.chipps.com</a:t>
            </a:r>
          </a:p>
        </p:txBody>
      </p:sp>
      <p:sp>
        <p:nvSpPr>
          <p:cNvPr id="31749" name="Slide Number Placeholder 4"/>
          <p:cNvSpPr>
            <a:spLocks noGrp="1"/>
          </p:cNvSpPr>
          <p:nvPr>
            <p:ph type="sldNum" sz="quarter" idx="12"/>
          </p:nvPr>
        </p:nvSpPr>
        <p:spPr>
          <a:noFill/>
        </p:spPr>
        <p:txBody>
          <a:bodyPr/>
          <a:lstStyle/>
          <a:p>
            <a:fld id="{BEE45520-62FF-47CB-9B50-32216B92027C}" type="slidenum">
              <a:rPr lang="en-US" smtClean="0"/>
              <a:pPr/>
              <a:t>30</a:t>
            </a:fld>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MPLS</a:t>
            </a:r>
            <a:endParaRPr lang="en-US" dirty="0"/>
          </a:p>
        </p:txBody>
      </p:sp>
      <p:sp>
        <p:nvSpPr>
          <p:cNvPr id="3" name="Content Placeholder 2"/>
          <p:cNvSpPr>
            <a:spLocks noGrp="1"/>
          </p:cNvSpPr>
          <p:nvPr>
            <p:ph idx="1"/>
          </p:nvPr>
        </p:nvSpPr>
        <p:spPr/>
        <p:txBody>
          <a:bodyPr/>
          <a:lstStyle/>
          <a:p>
            <a:r>
              <a:rPr lang="en-US" dirty="0" smtClean="0"/>
              <a:t>In this</a:t>
            </a:r>
            <a:r>
              <a:rPr lang="en-US" baseline="0" dirty="0" smtClean="0"/>
              <a:t> form they are run over a service provider’s private network</a:t>
            </a:r>
            <a:endParaRPr lang="en-US" dirty="0"/>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31</a:t>
            </a:fld>
            <a:endParaRPr lang="en-US"/>
          </a:p>
        </p:txBody>
      </p:sp>
    </p:spTree>
    <p:extLst>
      <p:ext uri="{BB962C8B-B14F-4D97-AF65-F5344CB8AC3E}">
        <p14:creationId xmlns:p14="http://schemas.microsoft.com/office/powerpoint/2010/main" val="4043249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of MPLS</a:t>
            </a:r>
            <a:endParaRPr lang="en-US" dirty="0"/>
          </a:p>
        </p:txBody>
      </p:sp>
      <p:sp>
        <p:nvSpPr>
          <p:cNvPr id="3" name="Content Placeholder 2"/>
          <p:cNvSpPr>
            <a:spLocks noGrp="1"/>
          </p:cNvSpPr>
          <p:nvPr>
            <p:ph idx="1"/>
          </p:nvPr>
        </p:nvSpPr>
        <p:spPr/>
        <p:txBody>
          <a:bodyPr/>
          <a:lstStyle/>
          <a:p>
            <a:pPr marL="342900" marR="0" indent="-342900" algn="l" defTabSz="914400" rtl="0" eaLnBrk="0" fontAlgn="base" latinLnBrk="0" hangingPunct="0">
              <a:lnSpc>
                <a:spcPct val="100000"/>
              </a:lnSpc>
              <a:spcBef>
                <a:spcPct val="20000"/>
              </a:spcBef>
              <a:spcAft>
                <a:spcPct val="0"/>
              </a:spcAft>
              <a:buClrTx/>
              <a:buSzTx/>
              <a:buFontTx/>
              <a:buChar char="•"/>
              <a:tabLst/>
              <a:defRPr/>
            </a:pPr>
            <a:r>
              <a:rPr lang="en-US" dirty="0" smtClean="0"/>
              <a:t>Also from Ashton Metzler is a discussion of the cost of MPLS from 2011</a:t>
            </a:r>
          </a:p>
          <a:p>
            <a:pPr lvl="1"/>
            <a:r>
              <a:rPr lang="en-US" sz="2800" b="0" i="0" u="none" strike="noStrike" baseline="0" dirty="0" smtClean="0">
                <a:solidFill>
                  <a:schemeClr val="tx1"/>
                </a:solidFill>
                <a:latin typeface="+mn-lt"/>
                <a:ea typeface="+mn-ea"/>
                <a:cs typeface="+mn-cs"/>
              </a:rPr>
              <a:t>Pricing for MPLS Layer 3 services typically includes separate charges for the local access circuit, the speed of the port of the ingress label switch router, the </a:t>
            </a:r>
            <a:r>
              <a:rPr lang="en-US" sz="2800" b="0" i="0" u="none" strike="noStrike" baseline="0" dirty="0" err="1" smtClean="0">
                <a:solidFill>
                  <a:schemeClr val="tx1"/>
                </a:solidFill>
                <a:latin typeface="+mn-lt"/>
                <a:ea typeface="+mn-ea"/>
                <a:cs typeface="+mn-cs"/>
              </a:rPr>
              <a:t>CoS</a:t>
            </a:r>
            <a:r>
              <a:rPr lang="en-US" sz="2800" b="0" i="0" u="none" strike="noStrike" baseline="0" dirty="0" smtClean="0">
                <a:solidFill>
                  <a:schemeClr val="tx1"/>
                </a:solidFill>
                <a:latin typeface="+mn-lt"/>
                <a:ea typeface="+mn-ea"/>
                <a:cs typeface="+mn-cs"/>
              </a:rPr>
              <a:t> profile selected, and any advanced services that are part of the service</a:t>
            </a:r>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32</a:t>
            </a:fld>
            <a:endParaRPr lang="en-US"/>
          </a:p>
        </p:txBody>
      </p:sp>
    </p:spTree>
    <p:extLst>
      <p:ext uri="{BB962C8B-B14F-4D97-AF65-F5344CB8AC3E}">
        <p14:creationId xmlns:p14="http://schemas.microsoft.com/office/powerpoint/2010/main" val="34709423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of MPLS</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With careful network design and traffic engineering, MPLS services can deliver both better reliability (up to 99.99%) and somewhat lower cost (between $450 and $1,000 per Mbps per month domestically and as high as $2,500 per Mbps per month internationally) than Frame Relay services</a:t>
            </a:r>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33</a:t>
            </a:fld>
            <a:endParaRPr lang="en-US"/>
          </a:p>
        </p:txBody>
      </p:sp>
    </p:spTree>
    <p:extLst>
      <p:ext uri="{BB962C8B-B14F-4D97-AF65-F5344CB8AC3E}">
        <p14:creationId xmlns:p14="http://schemas.microsoft.com/office/powerpoint/2010/main" val="6291981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of MPLS</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In order to get the best pricing for MPLS services, subscribers are required to sign long term contracts – typically three years</a:t>
            </a:r>
            <a:endParaRPr lang="en-US" sz="2800" dirty="0"/>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34</a:t>
            </a:fld>
            <a:endParaRPr lang="en-US"/>
          </a:p>
        </p:txBody>
      </p:sp>
    </p:spTree>
    <p:extLst>
      <p:ext uri="{BB962C8B-B14F-4D97-AF65-F5344CB8AC3E}">
        <p14:creationId xmlns:p14="http://schemas.microsoft.com/office/powerpoint/2010/main" val="375121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dirty="0" smtClean="0"/>
              <a:t>Reduce Cost</a:t>
            </a:r>
          </a:p>
        </p:txBody>
      </p:sp>
      <p:sp>
        <p:nvSpPr>
          <p:cNvPr id="6147" name="Rectangle 3"/>
          <p:cNvSpPr>
            <a:spLocks noGrp="1" noChangeArrowheads="1"/>
          </p:cNvSpPr>
          <p:nvPr>
            <p:ph idx="1"/>
          </p:nvPr>
        </p:nvSpPr>
        <p:spPr/>
        <p:txBody>
          <a:bodyPr/>
          <a:lstStyle/>
          <a:p>
            <a:pPr eaLnBrk="1" hangingPunct="1"/>
            <a:r>
              <a:rPr lang="en-US" dirty="0" err="1" smtClean="0"/>
              <a:t>MPLS</a:t>
            </a:r>
            <a:r>
              <a:rPr lang="en-US" dirty="0" smtClean="0"/>
              <a:t> continues the trend away from dedicated to shared infrastructure networks through the WAN</a:t>
            </a:r>
          </a:p>
          <a:p>
            <a:pPr eaLnBrk="1" hangingPunct="1"/>
            <a:r>
              <a:rPr lang="en-US" dirty="0" smtClean="0"/>
              <a:t>This begin with the movement from T1 lines to Frame Relay connections</a:t>
            </a:r>
          </a:p>
          <a:p>
            <a:pPr eaLnBrk="1" hangingPunct="1"/>
            <a:r>
              <a:rPr lang="en-US" dirty="0" smtClean="0"/>
              <a:t>It continued with the move from Frame Relay networks to the Internet</a:t>
            </a:r>
          </a:p>
        </p:txBody>
      </p:sp>
      <p:sp>
        <p:nvSpPr>
          <p:cNvPr id="6148"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6149" name="Slide Number Placeholder 5"/>
          <p:cNvSpPr>
            <a:spLocks noGrp="1"/>
          </p:cNvSpPr>
          <p:nvPr>
            <p:ph type="sldNum" sz="quarter" idx="12"/>
          </p:nvPr>
        </p:nvSpPr>
        <p:spPr>
          <a:noFill/>
        </p:spPr>
        <p:txBody>
          <a:bodyPr/>
          <a:lstStyle/>
          <a:p>
            <a:fld id="{0F942B1B-A729-4B8F-880D-5647BF139430}" type="slidenum">
              <a:rPr lang="en-US" smtClean="0"/>
              <a:pPr/>
              <a:t>4</a:t>
            </a:fld>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smtClean="0"/>
              <a:t>Reduce Cost</a:t>
            </a:r>
          </a:p>
        </p:txBody>
      </p:sp>
      <p:sp>
        <p:nvSpPr>
          <p:cNvPr id="7171" name="Rectangle 3"/>
          <p:cNvSpPr>
            <a:spLocks noGrp="1" noChangeArrowheads="1"/>
          </p:cNvSpPr>
          <p:nvPr>
            <p:ph idx="1"/>
          </p:nvPr>
        </p:nvSpPr>
        <p:spPr/>
        <p:txBody>
          <a:bodyPr/>
          <a:lstStyle/>
          <a:p>
            <a:pPr eaLnBrk="1" hangingPunct="1"/>
            <a:r>
              <a:rPr lang="en-US" smtClean="0"/>
              <a:t>The primary problem with migrating from Frame Relay to the Internet is the unknown latency and lack of QoS</a:t>
            </a:r>
          </a:p>
          <a:p>
            <a:pPr eaLnBrk="1" hangingPunct="1"/>
            <a:r>
              <a:rPr lang="en-US" smtClean="0"/>
              <a:t>Providers accomplish this cost savings through MPLS by creating shared paths through a private network</a:t>
            </a:r>
          </a:p>
        </p:txBody>
      </p:sp>
      <p:sp>
        <p:nvSpPr>
          <p:cNvPr id="7172"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7173" name="Slide Number Placeholder 5"/>
          <p:cNvSpPr>
            <a:spLocks noGrp="1"/>
          </p:cNvSpPr>
          <p:nvPr>
            <p:ph type="sldNum" sz="quarter" idx="12"/>
          </p:nvPr>
        </p:nvSpPr>
        <p:spPr>
          <a:noFill/>
        </p:spPr>
        <p:txBody>
          <a:bodyPr/>
          <a:lstStyle/>
          <a:p>
            <a:fld id="{0F76DF03-5A87-4EAB-9024-116BBBAF3D4A}" type="slidenum">
              <a:rPr lang="en-US" smtClean="0"/>
              <a:pPr/>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dirty="0" smtClean="0"/>
              <a:t>Goals of </a:t>
            </a:r>
            <a:r>
              <a:rPr lang="en-US" dirty="0" err="1" smtClean="0"/>
              <a:t>QoS</a:t>
            </a:r>
            <a:endParaRPr lang="en-US" dirty="0" smtClean="0"/>
          </a:p>
        </p:txBody>
      </p:sp>
      <p:sp>
        <p:nvSpPr>
          <p:cNvPr id="8195" name="Rectangle 3"/>
          <p:cNvSpPr>
            <a:spLocks noGrp="1" noChangeArrowheads="1"/>
          </p:cNvSpPr>
          <p:nvPr>
            <p:ph idx="1"/>
          </p:nvPr>
        </p:nvSpPr>
        <p:spPr/>
        <p:txBody>
          <a:bodyPr/>
          <a:lstStyle/>
          <a:p>
            <a:pPr eaLnBrk="1" hangingPunct="1"/>
            <a:r>
              <a:rPr lang="en-US" smtClean="0"/>
              <a:t>The general goals of any QoS method are to</a:t>
            </a:r>
          </a:p>
          <a:p>
            <a:pPr lvl="1" eaLnBrk="1" hangingPunct="1"/>
            <a:r>
              <a:rPr lang="en-US" smtClean="0"/>
              <a:t>Provide dedicated bandwidth</a:t>
            </a:r>
          </a:p>
          <a:p>
            <a:pPr lvl="1" eaLnBrk="1" hangingPunct="1"/>
            <a:r>
              <a:rPr lang="en-US" smtClean="0"/>
              <a:t>Control jitter</a:t>
            </a:r>
          </a:p>
          <a:p>
            <a:pPr lvl="1" eaLnBrk="1" hangingPunct="1"/>
            <a:r>
              <a:rPr lang="en-US" smtClean="0"/>
              <a:t>Control latency</a:t>
            </a:r>
          </a:p>
          <a:p>
            <a:pPr lvl="1" eaLnBrk="1" hangingPunct="1"/>
            <a:r>
              <a:rPr lang="en-US" smtClean="0"/>
              <a:t>Lower loss</a:t>
            </a:r>
          </a:p>
        </p:txBody>
      </p:sp>
      <p:sp>
        <p:nvSpPr>
          <p:cNvPr id="8196"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8197" name="Slide Number Placeholder 5"/>
          <p:cNvSpPr>
            <a:spLocks noGrp="1"/>
          </p:cNvSpPr>
          <p:nvPr>
            <p:ph type="sldNum" sz="quarter" idx="12"/>
          </p:nvPr>
        </p:nvSpPr>
        <p:spPr>
          <a:noFill/>
        </p:spPr>
        <p:txBody>
          <a:bodyPr/>
          <a:lstStyle/>
          <a:p>
            <a:fld id="{76810CA7-C4AE-456A-9D88-2B37BB86FF5B}" type="slidenum">
              <a:rPr lang="en-US" smtClean="0"/>
              <a:pPr/>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dirty="0" smtClean="0"/>
              <a:t>Why is </a:t>
            </a:r>
            <a:r>
              <a:rPr lang="en-US" dirty="0" err="1" smtClean="0"/>
              <a:t>QoS</a:t>
            </a:r>
            <a:r>
              <a:rPr lang="en-US" dirty="0" smtClean="0"/>
              <a:t> an Issue</a:t>
            </a:r>
          </a:p>
        </p:txBody>
      </p:sp>
      <p:sp>
        <p:nvSpPr>
          <p:cNvPr id="9219" name="Rectangle 3"/>
          <p:cNvSpPr>
            <a:spLocks noGrp="1" noChangeArrowheads="1"/>
          </p:cNvSpPr>
          <p:nvPr>
            <p:ph idx="1"/>
          </p:nvPr>
        </p:nvSpPr>
        <p:spPr/>
        <p:txBody>
          <a:bodyPr/>
          <a:lstStyle/>
          <a:p>
            <a:pPr eaLnBrk="1" hangingPunct="1"/>
            <a:r>
              <a:rPr lang="en-US" dirty="0" smtClean="0"/>
              <a:t>We need </a:t>
            </a:r>
            <a:r>
              <a:rPr lang="en-US" dirty="0" err="1" smtClean="0"/>
              <a:t>QoS</a:t>
            </a:r>
            <a:r>
              <a:rPr lang="en-US" dirty="0" smtClean="0"/>
              <a:t> because traffic other than data is being sent now</a:t>
            </a:r>
          </a:p>
          <a:p>
            <a:pPr eaLnBrk="1" hangingPunct="1"/>
            <a:r>
              <a:rPr lang="en-US" dirty="0" smtClean="0"/>
              <a:t>Such as</a:t>
            </a:r>
          </a:p>
          <a:p>
            <a:pPr lvl="1" eaLnBrk="1" hangingPunct="1"/>
            <a:r>
              <a:rPr lang="en-US" dirty="0" smtClean="0"/>
              <a:t>Voice</a:t>
            </a:r>
          </a:p>
          <a:p>
            <a:pPr lvl="1" eaLnBrk="1" hangingPunct="1"/>
            <a:r>
              <a:rPr lang="en-US" dirty="0" smtClean="0"/>
              <a:t>Video</a:t>
            </a:r>
          </a:p>
          <a:p>
            <a:pPr eaLnBrk="1" hangingPunct="1"/>
            <a:r>
              <a:rPr lang="en-US" dirty="0" smtClean="0"/>
              <a:t>The Internet is a best effort network</a:t>
            </a:r>
          </a:p>
          <a:p>
            <a:pPr eaLnBrk="1" hangingPunct="1"/>
            <a:r>
              <a:rPr lang="en-US" dirty="0" smtClean="0"/>
              <a:t>When load is low, quality is high</a:t>
            </a:r>
          </a:p>
          <a:p>
            <a:pPr eaLnBrk="1" hangingPunct="1"/>
            <a:r>
              <a:rPr lang="en-US" dirty="0" smtClean="0"/>
              <a:t>Entry is never denied</a:t>
            </a:r>
          </a:p>
        </p:txBody>
      </p:sp>
      <p:sp>
        <p:nvSpPr>
          <p:cNvPr id="9220"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9221" name="Slide Number Placeholder 5"/>
          <p:cNvSpPr>
            <a:spLocks noGrp="1"/>
          </p:cNvSpPr>
          <p:nvPr>
            <p:ph type="sldNum" sz="quarter" idx="12"/>
          </p:nvPr>
        </p:nvSpPr>
        <p:spPr>
          <a:noFill/>
        </p:spPr>
        <p:txBody>
          <a:bodyPr/>
          <a:lstStyle/>
          <a:p>
            <a:fld id="{5FB63169-6685-4BCD-AFA6-20E2CE08E3CF}" type="slidenum">
              <a:rPr lang="en-US" smtClean="0"/>
              <a:pPr/>
              <a:t>7</a:t>
            </a:fld>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dirty="0" smtClean="0"/>
              <a:t>Why is </a:t>
            </a:r>
            <a:r>
              <a:rPr lang="en-US" dirty="0" err="1" smtClean="0"/>
              <a:t>QoS</a:t>
            </a:r>
            <a:r>
              <a:rPr lang="en-US" dirty="0" smtClean="0"/>
              <a:t> an Issue</a:t>
            </a:r>
          </a:p>
        </p:txBody>
      </p:sp>
      <p:sp>
        <p:nvSpPr>
          <p:cNvPr id="10243" name="Content Placeholder 2"/>
          <p:cNvSpPr>
            <a:spLocks noGrp="1"/>
          </p:cNvSpPr>
          <p:nvPr>
            <p:ph idx="1"/>
          </p:nvPr>
        </p:nvSpPr>
        <p:spPr/>
        <p:txBody>
          <a:bodyPr/>
          <a:lstStyle/>
          <a:p>
            <a:pPr eaLnBrk="1" hangingPunct="1"/>
            <a:r>
              <a:rPr lang="en-US" smtClean="0"/>
              <a:t>But everything may slow down</a:t>
            </a:r>
          </a:p>
        </p:txBody>
      </p:sp>
      <p:sp>
        <p:nvSpPr>
          <p:cNvPr id="10244" name="Footer Placeholder 3"/>
          <p:cNvSpPr>
            <a:spLocks noGrp="1"/>
          </p:cNvSpPr>
          <p:nvPr>
            <p:ph type="ftr" sz="quarter" idx="11"/>
          </p:nvPr>
        </p:nvSpPr>
        <p:spPr>
          <a:noFill/>
        </p:spPr>
        <p:txBody>
          <a:bodyPr/>
          <a:lstStyle/>
          <a:p>
            <a:r>
              <a:rPr lang="en-US" smtClean="0"/>
              <a:t>Copyright 2000-2013 Kenneth M. Chipps Ph.D. www.chipps.com</a:t>
            </a:r>
          </a:p>
        </p:txBody>
      </p:sp>
      <p:sp>
        <p:nvSpPr>
          <p:cNvPr id="10245" name="Slide Number Placeholder 4"/>
          <p:cNvSpPr>
            <a:spLocks noGrp="1"/>
          </p:cNvSpPr>
          <p:nvPr>
            <p:ph type="sldNum" sz="quarter" idx="12"/>
          </p:nvPr>
        </p:nvSpPr>
        <p:spPr>
          <a:noFill/>
        </p:spPr>
        <p:txBody>
          <a:bodyPr/>
          <a:lstStyle/>
          <a:p>
            <a:fld id="{DF03DAFF-614B-4054-92AB-2B7213866C5F}" type="slidenum">
              <a:rPr lang="en-US" smtClean="0"/>
              <a:pPr/>
              <a:t>8</a:t>
            </a:fld>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Solutions</a:t>
            </a:r>
          </a:p>
        </p:txBody>
      </p:sp>
      <p:sp>
        <p:nvSpPr>
          <p:cNvPr id="11267" name="Rectangle 3"/>
          <p:cNvSpPr>
            <a:spLocks noGrp="1" noChangeArrowheads="1"/>
          </p:cNvSpPr>
          <p:nvPr>
            <p:ph idx="1"/>
          </p:nvPr>
        </p:nvSpPr>
        <p:spPr/>
        <p:txBody>
          <a:bodyPr/>
          <a:lstStyle/>
          <a:p>
            <a:pPr eaLnBrk="1" hangingPunct="1"/>
            <a:r>
              <a:rPr lang="en-US" dirty="0" smtClean="0"/>
              <a:t>Common solutions to this problem include</a:t>
            </a:r>
          </a:p>
          <a:p>
            <a:pPr lvl="1" eaLnBrk="1" hangingPunct="1"/>
            <a:r>
              <a:rPr lang="en-US" dirty="0" smtClean="0"/>
              <a:t>Throwing bandwidth at it</a:t>
            </a:r>
          </a:p>
          <a:p>
            <a:pPr lvl="2" eaLnBrk="1" hangingPunct="1"/>
            <a:r>
              <a:rPr lang="en-US" dirty="0" smtClean="0"/>
              <a:t>This is common at the LAN and CAN level</a:t>
            </a:r>
          </a:p>
          <a:p>
            <a:pPr lvl="2" eaLnBrk="1" hangingPunct="1"/>
            <a:r>
              <a:rPr lang="en-US" dirty="0" smtClean="0"/>
              <a:t>It will become more common at the MAN and WAN level with the advent of 10G Ethernet</a:t>
            </a:r>
          </a:p>
          <a:p>
            <a:pPr lvl="1" eaLnBrk="1" hangingPunct="1"/>
            <a:r>
              <a:rPr lang="en-US" dirty="0" smtClean="0"/>
              <a:t>Moving to a colocation facility</a:t>
            </a:r>
          </a:p>
          <a:p>
            <a:pPr lvl="1" eaLnBrk="1" hangingPunct="1"/>
            <a:r>
              <a:rPr lang="en-US" dirty="0" smtClean="0"/>
              <a:t>Using the WAN</a:t>
            </a:r>
            <a:r>
              <a:rPr lang="en-US" baseline="0" dirty="0" smtClean="0"/>
              <a:t> Virtualization concept advanced by Gottlieb in his series of articles in network World in 2012 and 2013</a:t>
            </a:r>
            <a:endParaRPr lang="en-US" dirty="0" smtClean="0"/>
          </a:p>
        </p:txBody>
      </p:sp>
      <p:sp>
        <p:nvSpPr>
          <p:cNvPr id="11268" name="Footer Placeholder 4"/>
          <p:cNvSpPr>
            <a:spLocks noGrp="1"/>
          </p:cNvSpPr>
          <p:nvPr>
            <p:ph type="ftr" sz="quarter" idx="11"/>
          </p:nvPr>
        </p:nvSpPr>
        <p:spPr>
          <a:noFill/>
        </p:spPr>
        <p:txBody>
          <a:bodyPr/>
          <a:lstStyle/>
          <a:p>
            <a:r>
              <a:rPr lang="en-US" smtClean="0"/>
              <a:t>Copyright 2000-2013 Kenneth M. Chipps Ph.D. www.chipps.com</a:t>
            </a:r>
          </a:p>
        </p:txBody>
      </p:sp>
      <p:sp>
        <p:nvSpPr>
          <p:cNvPr id="11269" name="Slide Number Placeholder 5"/>
          <p:cNvSpPr>
            <a:spLocks noGrp="1"/>
          </p:cNvSpPr>
          <p:nvPr>
            <p:ph type="sldNum" sz="quarter" idx="12"/>
          </p:nvPr>
        </p:nvSpPr>
        <p:spPr>
          <a:noFill/>
        </p:spPr>
        <p:txBody>
          <a:bodyPr/>
          <a:lstStyle/>
          <a:p>
            <a:fld id="{F35AE7C9-3009-4C1F-B711-8B3EC6E070F8}" type="slidenum">
              <a:rPr lang="en-US" smtClean="0"/>
              <a:pPr/>
              <a:t>9</a:t>
            </a:fld>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1057</TotalTime>
  <Words>1710</Words>
  <Application>Microsoft Office PowerPoint</Application>
  <PresentationFormat>On-screen Show (4:3)</PresentationFormat>
  <Paragraphs>189</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CCNA</vt:lpstr>
      <vt:lpstr>MPLS</vt:lpstr>
      <vt:lpstr>Objectives of This Section</vt:lpstr>
      <vt:lpstr>What is MPLS</vt:lpstr>
      <vt:lpstr>Reduce Cost</vt:lpstr>
      <vt:lpstr>Reduce Cost</vt:lpstr>
      <vt:lpstr>Goals of QoS</vt:lpstr>
      <vt:lpstr>Why is QoS an Issue</vt:lpstr>
      <vt:lpstr>Why is QoS an Issue</vt:lpstr>
      <vt:lpstr>Solutions</vt:lpstr>
      <vt:lpstr>Methods of QoS</vt:lpstr>
      <vt:lpstr>Methods of QoS</vt:lpstr>
      <vt:lpstr>Methods of QoS</vt:lpstr>
      <vt:lpstr>Methods of QoS</vt:lpstr>
      <vt:lpstr>MPLS</vt:lpstr>
      <vt:lpstr>MPLS</vt:lpstr>
      <vt:lpstr>MPLS</vt:lpstr>
      <vt:lpstr>MPLS</vt:lpstr>
      <vt:lpstr>MPLS</vt:lpstr>
      <vt:lpstr>MPLS</vt:lpstr>
      <vt:lpstr>MPLS</vt:lpstr>
      <vt:lpstr>MPLS</vt:lpstr>
      <vt:lpstr>MPLS</vt:lpstr>
      <vt:lpstr>MPLS</vt:lpstr>
      <vt:lpstr>MPLS</vt:lpstr>
      <vt:lpstr>MPLS</vt:lpstr>
      <vt:lpstr>MPLS</vt:lpstr>
      <vt:lpstr>MPLS</vt:lpstr>
      <vt:lpstr>MPLS</vt:lpstr>
      <vt:lpstr>MPLS</vt:lpstr>
      <vt:lpstr>MPLS</vt:lpstr>
      <vt:lpstr>MPLS</vt:lpstr>
      <vt:lpstr>Cost of MPLS</vt:lpstr>
      <vt:lpstr>Cost of MPLS</vt:lpstr>
      <vt:lpstr>Cost of MPLS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MPLS</dc:title>
  <dc:creator>Kenneth M. Chipps Ph.D.</dc:creator>
  <cp:lastModifiedBy>Kenneth M. Chipps Ph.D.</cp:lastModifiedBy>
  <cp:revision>138</cp:revision>
  <dcterms:created xsi:type="dcterms:W3CDTF">2000-09-27T16:26:34Z</dcterms:created>
  <dcterms:modified xsi:type="dcterms:W3CDTF">2013-09-18T01:03:54Z</dcterms:modified>
</cp:coreProperties>
</file>