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8" r:id="rId3"/>
    <p:sldId id="300" r:id="rId4"/>
    <p:sldId id="302" r:id="rId5"/>
    <p:sldId id="301" r:id="rId6"/>
    <p:sldId id="303" r:id="rId7"/>
    <p:sldId id="305" r:id="rId8"/>
    <p:sldId id="304" r:id="rId9"/>
    <p:sldId id="285" r:id="rId10"/>
    <p:sldId id="306" r:id="rId11"/>
    <p:sldId id="269" r:id="rId12"/>
    <p:sldId id="282" r:id="rId13"/>
    <p:sldId id="307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3F9FFF"/>
    <a:srgbClr val="9999FF"/>
    <a:srgbClr val="CC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64" autoAdjust="0"/>
    <p:restoredTop sz="86432" autoAdjust="0"/>
  </p:normalViewPr>
  <p:slideViewPr>
    <p:cSldViewPr>
      <p:cViewPr varScale="1">
        <p:scale>
          <a:sx n="57" d="100"/>
          <a:sy n="57" d="100"/>
        </p:scale>
        <p:origin x="-96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2C51C07-6DA2-492E-BE3D-F3CE7FB1CB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6DE3574-2793-4B47-8976-43C1659FFA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D72003-481D-4D51-A218-619EF428F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9CBC8-4DC9-46D7-9B29-A51D6B036E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3BAE7-0A6A-48B7-9628-66FC7239C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4B663-1461-4969-8A40-AF64BAC675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4D345-DF59-47DA-AE30-4EAC69D0B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31763-37B3-4D0A-9BFD-C580E14E00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2E656-3715-4145-8759-BDDD6FBE65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40A85-603B-42B4-9301-AC23FEA69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F2BC39-05A7-455F-ADE9-F3E726CD91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D0D2C-E74A-4BBD-B573-B2BAAD09A3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E5008-B626-4623-8EE8-F33FA32D18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1D3B2-5C5B-4E3A-9127-5741B1E3EE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B3462-153E-472B-AE93-BB3718F178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075C1-8ECA-479D-A0E5-537E1B568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140E8F1-C0AA-4DF5-948D-AB42737443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ISDN Box</a:t>
            </a:r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Last Update </a:t>
            </a:r>
            <a:r>
              <a:rPr lang="en-US" sz="2400" dirty="0" smtClean="0"/>
              <a:t>2010.01.17</a:t>
            </a:r>
            <a:endParaRPr lang="en-US" sz="2400" dirty="0" smtClean="0"/>
          </a:p>
          <a:p>
            <a:r>
              <a:rPr lang="en-US" sz="2400" dirty="0" smtClean="0"/>
              <a:t>1.1.0</a:t>
            </a:r>
          </a:p>
        </p:txBody>
      </p:sp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962400" cy="476250"/>
          </a:xfrm>
          <a:noFill/>
        </p:spPr>
        <p:txBody>
          <a:bodyPr/>
          <a:lstStyle/>
          <a:p>
            <a:r>
              <a:rPr lang="en-US" dirty="0" smtClean="0"/>
              <a:t>Copyright 2000-2010 Kenneth M. Chipps Ph.D. www.chipps.com</a:t>
            </a:r>
            <a:endParaRPr lang="en-US" dirty="0"/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7A3A67-4199-49E1-B11D-43844C2C26DB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ISDN Equipment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If more devices than whatever the ISDN box has ports for are needed, a hub can be plugged into one port and more devices added that way, at least on the LAN side</a:t>
            </a:r>
          </a:p>
        </p:txBody>
      </p:sp>
      <p:sp>
        <p:nvSpPr>
          <p:cNvPr id="1229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229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DFB7A9C-9059-4222-8D9B-DD90E260FDC6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Setup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you can see the hardware hookup is pretty simple for ISDN</a:t>
            </a:r>
          </a:p>
          <a:p>
            <a:r>
              <a:rPr lang="en-US" dirty="0" smtClean="0"/>
              <a:t>The cabling used is a standard </a:t>
            </a:r>
            <a:r>
              <a:rPr lang="en-US" dirty="0" err="1" smtClean="0"/>
              <a:t>UTP</a:t>
            </a:r>
            <a:r>
              <a:rPr lang="en-US" dirty="0" smtClean="0"/>
              <a:t> Category 5 cable with RJ-45 connectors</a:t>
            </a:r>
          </a:p>
          <a:p>
            <a:r>
              <a:rPr lang="en-US" dirty="0" smtClean="0"/>
              <a:t>The specifications allow for quite a distance from the </a:t>
            </a:r>
            <a:r>
              <a:rPr lang="en-US" dirty="0" err="1" smtClean="0"/>
              <a:t>demarc</a:t>
            </a:r>
            <a:r>
              <a:rPr lang="en-US" dirty="0" smtClean="0"/>
              <a:t> to the ISDN equipment, up to a kilometer</a:t>
            </a:r>
          </a:p>
          <a:p>
            <a:r>
              <a:rPr lang="en-US" dirty="0" smtClean="0"/>
              <a:t>But this is unwise, closer is always better, for troubleshooting if nothing else</a:t>
            </a:r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92F213-AFD6-442C-A399-1392EAEE9D1A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Way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Another box that can be used is a standard router that has an ISDN port</a:t>
            </a:r>
          </a:p>
          <a:p>
            <a:r>
              <a:rPr lang="en-US" smtClean="0"/>
              <a:t>If this is used instead of a single purpose ISDN box, then the router must be configured to talk ISDN of course</a:t>
            </a:r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CD0F6F-1747-4118-8DB1-7F9C3DDD9E76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Way</a:t>
            </a:r>
          </a:p>
        </p:txBody>
      </p:sp>
      <p:sp>
        <p:nvSpPr>
          <p:cNvPr id="1536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536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3D8302-56E1-47BC-BED6-720FC21929B9}" type="slidenum">
              <a:rPr lang="en-US"/>
              <a:pPr/>
              <a:t>13</a:t>
            </a:fld>
            <a:endParaRPr lang="en-US"/>
          </a:p>
        </p:txBody>
      </p:sp>
      <p:pic>
        <p:nvPicPr>
          <p:cNvPr id="15365" name="Picture 5" descr="ISDNWI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628775"/>
            <a:ext cx="670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This Section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Learn</a:t>
            </a:r>
          </a:p>
          <a:p>
            <a:pPr lvl="1"/>
            <a:r>
              <a:rPr lang="en-US" smtClean="0"/>
              <a:t>What ISDN equipment looks like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A789CB-824D-4A60-BD37-4A1A96601D74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ISDN Equipment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At the end user site an ISDN line only requires a single box, but this box performs several functions</a:t>
            </a:r>
          </a:p>
          <a:p>
            <a:r>
              <a:rPr lang="en-US" smtClean="0"/>
              <a:t>The type of box also depends on whether the box is ISDN aware or not</a:t>
            </a:r>
          </a:p>
          <a:p>
            <a:pPr lvl="1"/>
            <a:r>
              <a:rPr lang="en-US" smtClean="0"/>
              <a:t>Specialized ISDN terminals are referred to as TE1 - Terminal Equipment Type 1</a:t>
            </a:r>
          </a:p>
          <a:p>
            <a:pPr lvl="1"/>
            <a:r>
              <a:rPr lang="en-US" smtClean="0"/>
              <a:t>Non-ISDN devices are referred to as TE2 - Terminal Equipment Type 2</a:t>
            </a:r>
          </a:p>
        </p:txBody>
      </p:sp>
      <p:sp>
        <p:nvSpPr>
          <p:cNvPr id="512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51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B57DB9-B1B2-4818-B589-21B0BE80E5A8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ISDN Equipment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TE1s connect directly to the ISDN network through a four wire, unshielded twisted pair cable</a:t>
            </a:r>
          </a:p>
          <a:p>
            <a:r>
              <a:rPr lang="en-US" smtClean="0"/>
              <a:t>TE2s connect to the ISDN network through a TA – Terminal Adaptor</a:t>
            </a:r>
          </a:p>
          <a:p>
            <a:r>
              <a:rPr lang="en-US" smtClean="0"/>
              <a:t>The ISDN TA can be either a standalone device or a board inside the TE2</a:t>
            </a:r>
          </a:p>
        </p:txBody>
      </p:sp>
      <p:sp>
        <p:nvSpPr>
          <p:cNvPr id="61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BF8F30-5763-4F9F-9DDC-4EFB29E74FA1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ISDN Equipment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Beyond the TE1 and TE2 devices, the next connection point in the ISDN network is the NT1 - Network Termination Type 1 or NT2 - Network Termination Type 2 device</a:t>
            </a:r>
          </a:p>
          <a:p>
            <a:pPr>
              <a:lnSpc>
                <a:spcPct val="90000"/>
              </a:lnSpc>
            </a:pPr>
            <a:r>
              <a:rPr lang="en-US" smtClean="0"/>
              <a:t>These are network-termination devices that connect the four-wire subscriber wiring to the conventional two-wire local loop</a:t>
            </a: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465E39-71A8-49A7-AEFD-0AA7CC6D4D35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ISDN Equipment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In North America, the NT1 is a customer premises equipment device</a:t>
            </a:r>
          </a:p>
          <a:p>
            <a:r>
              <a:rPr lang="en-US" smtClean="0"/>
              <a:t>The function of the NT1 is similar to the CSU/DSU</a:t>
            </a:r>
          </a:p>
          <a:p>
            <a:pPr>
              <a:lnSpc>
                <a:spcPct val="90000"/>
              </a:lnSpc>
            </a:pPr>
            <a:r>
              <a:rPr lang="en-US" smtClean="0"/>
              <a:t>In most other parts of the world, the NT1 is part of the network provided by the carrier</a:t>
            </a:r>
          </a:p>
          <a:p>
            <a:r>
              <a:rPr lang="en-US" smtClean="0"/>
              <a:t>The NT2 is a more complicated device that typically is found in PBXs</a:t>
            </a:r>
          </a:p>
        </p:txBody>
      </p:sp>
      <p:sp>
        <p:nvSpPr>
          <p:cNvPr id="81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349E4E-79F2-433D-929D-9369ABFA4C83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ISDN Equipment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typical ISDN box looks like an external analog modem</a:t>
            </a:r>
          </a:p>
          <a:p>
            <a:r>
              <a:rPr lang="en-US" smtClean="0"/>
              <a:t>It is usually provided by the carrier, but you could buy your own</a:t>
            </a:r>
          </a:p>
          <a:p>
            <a:r>
              <a:rPr lang="en-US" smtClean="0"/>
              <a:t>For example</a:t>
            </a:r>
          </a:p>
        </p:txBody>
      </p:sp>
      <p:sp>
        <p:nvSpPr>
          <p:cNvPr id="922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6794D7-5725-432B-AB2B-5AE8BEB33B44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ISDN Equipment</a:t>
            </a:r>
          </a:p>
        </p:txBody>
      </p:sp>
      <p:pic>
        <p:nvPicPr>
          <p:cNvPr id="10243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6992" t="21312" r="8194" b="4918"/>
          <a:stretch>
            <a:fillRect/>
          </a:stretch>
        </p:blipFill>
        <p:spPr>
          <a:xfrm>
            <a:off x="1219200" y="1544638"/>
            <a:ext cx="6629400" cy="4322762"/>
          </a:xfrm>
          <a:noFill/>
        </p:spPr>
      </p:pic>
      <p:sp>
        <p:nvSpPr>
          <p:cNvPr id="1024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02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851691-B93B-440D-938B-2A8A1123DE76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ISDN Equipment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 the example above just four ports are shown for LAN connections</a:t>
            </a:r>
          </a:p>
          <a:p>
            <a:r>
              <a:rPr lang="en-US" smtClean="0"/>
              <a:t>This is because ISDN is usually used for small offices or telecommuters with limited devices on site</a:t>
            </a:r>
          </a:p>
          <a:p>
            <a:r>
              <a:rPr lang="en-US" smtClean="0"/>
              <a:t>Recall that BRI is just 128 Kbps</a:t>
            </a:r>
          </a:p>
        </p:txBody>
      </p:sp>
      <p:sp>
        <p:nvSpPr>
          <p:cNvPr id="1126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B468C4-6D12-4F7A-B1F8-765F3B54B6C5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7144</TotalTime>
  <Words>565</Words>
  <Application>Microsoft Office PowerPoint</Application>
  <PresentationFormat>On-screen Show (4:3)</PresentationFormat>
  <Paragraphs>69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CCNA</vt:lpstr>
      <vt:lpstr>ISDN Box</vt:lpstr>
      <vt:lpstr>Objectives of This Section</vt:lpstr>
      <vt:lpstr>ISDN Equipment</vt:lpstr>
      <vt:lpstr>ISDN Equipment</vt:lpstr>
      <vt:lpstr>ISDN Equipment</vt:lpstr>
      <vt:lpstr>ISDN Equipment</vt:lpstr>
      <vt:lpstr>ISDN Equipment</vt:lpstr>
      <vt:lpstr>ISDN Equipment</vt:lpstr>
      <vt:lpstr>ISDN Equipment</vt:lpstr>
      <vt:lpstr>ISDN Equipment</vt:lpstr>
      <vt:lpstr>Setup</vt:lpstr>
      <vt:lpstr>Another Way</vt:lpstr>
      <vt:lpstr>Another Way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ISDN Box</dc:title>
  <dc:creator>Kenneth M. Chipps Ph.D.</dc:creator>
  <cp:lastModifiedBy>Kenneth M. Chipps Ph.D.</cp:lastModifiedBy>
  <cp:revision>129</cp:revision>
  <dcterms:created xsi:type="dcterms:W3CDTF">2000-09-27T16:26:34Z</dcterms:created>
  <dcterms:modified xsi:type="dcterms:W3CDTF">2010-01-17T22:54:42Z</dcterms:modified>
</cp:coreProperties>
</file>