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2"/>
  </p:notesMasterIdLst>
  <p:sldIdLst>
    <p:sldId id="308" r:id="rId2"/>
    <p:sldId id="348" r:id="rId3"/>
    <p:sldId id="309" r:id="rId4"/>
    <p:sldId id="312" r:id="rId5"/>
    <p:sldId id="332" r:id="rId6"/>
    <p:sldId id="313" r:id="rId7"/>
    <p:sldId id="314" r:id="rId8"/>
    <p:sldId id="336" r:id="rId9"/>
    <p:sldId id="316" r:id="rId10"/>
    <p:sldId id="317" r:id="rId11"/>
    <p:sldId id="318" r:id="rId12"/>
    <p:sldId id="319" r:id="rId13"/>
    <p:sldId id="320" r:id="rId14"/>
    <p:sldId id="346" r:id="rId15"/>
    <p:sldId id="335" r:id="rId16"/>
    <p:sldId id="344" r:id="rId17"/>
    <p:sldId id="345" r:id="rId18"/>
    <p:sldId id="321" r:id="rId19"/>
    <p:sldId id="322" r:id="rId20"/>
    <p:sldId id="341" r:id="rId21"/>
    <p:sldId id="342" r:id="rId22"/>
    <p:sldId id="343" r:id="rId23"/>
    <p:sldId id="323" r:id="rId24"/>
    <p:sldId id="333" r:id="rId25"/>
    <p:sldId id="324" r:id="rId26"/>
    <p:sldId id="337" r:id="rId27"/>
    <p:sldId id="325" r:id="rId28"/>
    <p:sldId id="326" r:id="rId29"/>
    <p:sldId id="327" r:id="rId30"/>
    <p:sldId id="328" r:id="rId31"/>
    <p:sldId id="334" r:id="rId32"/>
    <p:sldId id="329" r:id="rId33"/>
    <p:sldId id="339" r:id="rId34"/>
    <p:sldId id="330" r:id="rId35"/>
    <p:sldId id="331" r:id="rId36"/>
    <p:sldId id="270" r:id="rId37"/>
    <p:sldId id="272" r:id="rId38"/>
    <p:sldId id="278" r:id="rId39"/>
    <p:sldId id="279" r:id="rId40"/>
    <p:sldId id="280" r:id="rId41"/>
    <p:sldId id="282" r:id="rId42"/>
    <p:sldId id="283" r:id="rId43"/>
    <p:sldId id="305" r:id="rId44"/>
    <p:sldId id="284" r:id="rId45"/>
    <p:sldId id="286" r:id="rId46"/>
    <p:sldId id="287" r:id="rId47"/>
    <p:sldId id="306" r:id="rId48"/>
    <p:sldId id="301" r:id="rId49"/>
    <p:sldId id="289" r:id="rId50"/>
    <p:sldId id="290" r:id="rId51"/>
    <p:sldId id="291" r:id="rId52"/>
    <p:sldId id="292" r:id="rId53"/>
    <p:sldId id="293" r:id="rId54"/>
    <p:sldId id="295" r:id="rId55"/>
    <p:sldId id="347" r:id="rId56"/>
    <p:sldId id="296" r:id="rId57"/>
    <p:sldId id="297" r:id="rId58"/>
    <p:sldId id="307" r:id="rId59"/>
    <p:sldId id="299" r:id="rId60"/>
    <p:sldId id="300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8" autoAdjust="0"/>
    <p:restoredTop sz="86432" autoAdjust="0"/>
  </p:normalViewPr>
  <p:slideViewPr>
    <p:cSldViewPr>
      <p:cViewPr varScale="1">
        <p:scale>
          <a:sx n="58" d="100"/>
          <a:sy n="58" d="100"/>
        </p:scale>
        <p:origin x="-270" y="-84"/>
      </p:cViewPr>
      <p:guideLst>
        <p:guide orient="horz" pos="1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4259172-2908-4692-89D1-A8B65E3DE45F}" type="datetimeFigureOut">
              <a:rPr lang="en-US"/>
              <a:pPr>
                <a:defRPr/>
              </a:pPr>
              <a:t>5/6/2011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6B3D4D8-8A39-4601-9E19-F5E26CC2F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915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100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C50359-8EF5-4C55-919A-7791876E1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8BAE5-10A7-4FC6-BA58-480348E97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85C0-3624-4F0B-ADF5-7FD349E49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F491-D9DE-4BEC-AA62-774EFAC92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B6FAF-AEAC-4810-A280-316FA6E01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897F-C5C9-4A9E-A669-CD6013D07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7ECBA-F169-4157-95BD-B7F13026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AF515-680D-4BB0-8B57-A50BCF71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6169-66DD-4664-971C-516F76024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2399-FCDD-44C3-BA13-5E5769938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468D-74F5-4C16-BFA5-68DC74F8E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C8B8A-3222-47E5-B578-C6BDE894B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30DC11D-4871-4DAA-9C4C-5FB257806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4038600" cy="476250"/>
          </a:xfrm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 dirty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en-US" altLang="en-US" sz="320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ISDN</a:t>
            </a:r>
            <a:br>
              <a:rPr lang="en-US" altLang="en-US" dirty="0" smtClean="0"/>
            </a:br>
            <a:r>
              <a:rPr lang="en-US" altLang="en-US" dirty="0" smtClean="0"/>
              <a:t> </a:t>
            </a:r>
            <a:r>
              <a:rPr lang="en-US" sz="2400" dirty="0" smtClean="0"/>
              <a:t>Last Update </a:t>
            </a:r>
            <a:r>
              <a:rPr lang="en-US" sz="2400" dirty="0" smtClean="0"/>
              <a:t>2011.05.06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1.3.0</a:t>
            </a:r>
            <a:endParaRPr lang="en-US" sz="2400" dirty="0" smtClean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AC0FB2-C36D-42A6-8097-026BB9F57A58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Setup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Eicon – a maker of ISDN equipment - says these are</a:t>
            </a:r>
          </a:p>
          <a:p>
            <a:pPr lvl="1" eaLnBrk="1" hangingPunct="1"/>
            <a:r>
              <a:rPr lang="en-US" smtClean="0"/>
              <a:t>EZ-ISDN 1 or IOC: U</a:t>
            </a:r>
          </a:p>
          <a:p>
            <a:pPr lvl="2" eaLnBrk="1" hangingPunct="1"/>
            <a:r>
              <a:rPr lang="en-US" smtClean="0"/>
              <a:t>Offers voice and data on both ISDN channels and supports advanced calling features such as call conference, call transfer, and caller ID on the first ISDN number</a:t>
            </a:r>
          </a:p>
          <a:p>
            <a:pPr lvl="1" eaLnBrk="1" hangingPunct="1"/>
            <a:r>
              <a:rPr lang="en-US" smtClean="0"/>
              <a:t>EZ-ISDN 1A or IOC: V</a:t>
            </a:r>
          </a:p>
          <a:p>
            <a:pPr lvl="2" eaLnBrk="1" hangingPunct="1"/>
            <a:r>
              <a:rPr lang="en-US" smtClean="0"/>
              <a:t>Same as EZ-ISDN 1, but adds voice mail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DD2F93-4A4B-4D7A-A9BE-ABE4BCF722A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Setup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IOC: “S”</a:t>
            </a:r>
          </a:p>
          <a:p>
            <a:pPr lvl="2" eaLnBrk="1" hangingPunct="1"/>
            <a:r>
              <a:rPr lang="en-US" smtClean="0"/>
              <a:t>Offers voice and data on both ISDN channels, but without any advanced calling features</a:t>
            </a:r>
          </a:p>
          <a:p>
            <a:pPr lvl="3" eaLnBrk="1" hangingPunct="1"/>
            <a:r>
              <a:rPr lang="en-US" smtClean="0"/>
              <a:t>If you select this package, make sure to get Additional Call Offering (ACO), which is required for call bumping and call waiting to work correctly</a:t>
            </a:r>
          </a:p>
          <a:p>
            <a:pPr lvl="1" eaLnBrk="1" hangingPunct="1"/>
            <a:r>
              <a:rPr lang="en-US" smtClean="0"/>
              <a:t>EZ-ISDN 3 or 3A</a:t>
            </a:r>
          </a:p>
          <a:p>
            <a:pPr lvl="2" eaLnBrk="1" hangingPunct="1"/>
            <a:r>
              <a:rPr lang="en-US" smtClean="0"/>
              <a:t>Same as EZ-ISDN 1 (1A), plus adds support for Always On/Dynamic ISDN (AO/DI)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5BE770C-4C72-482C-A864-AA6DDCE8593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Setup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Capability Package AB</a:t>
            </a:r>
          </a:p>
          <a:p>
            <a:pPr lvl="2" eaLnBrk="1" hangingPunct="1"/>
            <a:r>
              <a:rPr lang="en-US" smtClean="0"/>
              <a:t>Same as IOC U, but with advanced calling support on both channels and support for AO/DI</a:t>
            </a:r>
          </a:p>
          <a:p>
            <a:pPr lvl="1" eaLnBrk="1" hangingPunct="1"/>
            <a:r>
              <a:rPr lang="en-US" smtClean="0"/>
              <a:t>Capability Package AC</a:t>
            </a:r>
          </a:p>
          <a:p>
            <a:pPr lvl="2" eaLnBrk="1" hangingPunct="1"/>
            <a:r>
              <a:rPr lang="en-US" smtClean="0"/>
              <a:t>Same as IOC V, but with advanced calling support on both channels and support for AO/DI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1FE840-5E99-42EB-9084-739F4B3792BF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Setup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will also need to find out the following from the service provider</a:t>
            </a:r>
          </a:p>
          <a:p>
            <a:pPr lvl="1" eaLnBrk="1" hangingPunct="1"/>
            <a:r>
              <a:rPr lang="en-US" smtClean="0"/>
              <a:t>At least the SPID</a:t>
            </a:r>
          </a:p>
          <a:p>
            <a:pPr lvl="2" eaLnBrk="1" hangingPunct="1"/>
            <a:r>
              <a:rPr lang="en-US" smtClean="0"/>
              <a:t>This is the line identification number</a:t>
            </a:r>
          </a:p>
          <a:p>
            <a:pPr lvl="1" eaLnBrk="1" hangingPunct="1"/>
            <a:r>
              <a:rPr lang="en-US" smtClean="0"/>
              <a:t>And maybe the ISDN switch type they use, which could be</a:t>
            </a:r>
          </a:p>
          <a:p>
            <a:pPr lvl="2" eaLnBrk="1" hangingPunct="1"/>
            <a:r>
              <a:rPr lang="en-US" smtClean="0"/>
              <a:t>National ISDN-1</a:t>
            </a:r>
          </a:p>
          <a:p>
            <a:pPr lvl="2" eaLnBrk="1" hangingPunct="1"/>
            <a:r>
              <a:rPr lang="en-US" smtClean="0"/>
              <a:t>AT&amp;T 5ESS</a:t>
            </a:r>
          </a:p>
          <a:p>
            <a:pPr lvl="2" eaLnBrk="1" hangingPunct="1"/>
            <a:r>
              <a:rPr lang="en-US" smtClean="0"/>
              <a:t>AT&amp;T 5ESS Point-to-Point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69C3F2-7031-4D1B-92EF-502BD8ECFA2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Switch Types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2390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AF6698-9797-411B-8DA8-89B1E7526C6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Standards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6200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6A9D5D-CCE8-42AC-B821-E4EC4EC680D8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Cisco ISDN BRI Interfaces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 l="801"/>
          <a:stretch>
            <a:fillRect/>
          </a:stretch>
        </p:blipFill>
        <p:spPr bwMode="auto">
          <a:xfrm>
            <a:off x="1295400" y="1600200"/>
            <a:ext cx="65532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7D2406-622E-4F6F-A4B7-ED1EC2703E2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Interfaces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838200" y="1600200"/>
            <a:ext cx="3905250" cy="2133600"/>
            <a:chOff x="528" y="912"/>
            <a:chExt cx="2460" cy="1344"/>
          </a:xfrm>
        </p:grpSpPr>
        <p:pic>
          <p:nvPicPr>
            <p:cNvPr id="1946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912"/>
              <a:ext cx="2460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6" name="Text Box 5"/>
            <p:cNvSpPr txBox="1">
              <a:spLocks noChangeArrowheads="1"/>
            </p:cNvSpPr>
            <p:nvPr/>
          </p:nvSpPr>
          <p:spPr bwMode="auto">
            <a:xfrm>
              <a:off x="612" y="1968"/>
              <a:ext cx="22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S/T ISDN Interface</a:t>
              </a:r>
            </a:p>
          </p:txBody>
        </p:sp>
      </p:grpSp>
      <p:grpSp>
        <p:nvGrpSpPr>
          <p:cNvPr id="19461" name="Group 6"/>
          <p:cNvGrpSpPr>
            <a:grpSpLocks/>
          </p:cNvGrpSpPr>
          <p:nvPr/>
        </p:nvGrpSpPr>
        <p:grpSpPr bwMode="auto">
          <a:xfrm>
            <a:off x="4114800" y="3886200"/>
            <a:ext cx="3886200" cy="2133600"/>
            <a:chOff x="2496" y="2304"/>
            <a:chExt cx="2448" cy="1344"/>
          </a:xfrm>
        </p:grpSpPr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6" y="2304"/>
              <a:ext cx="2448" cy="1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2496" y="3360"/>
              <a:ext cx="24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/>
                <a:t>U ISDN Interface</a:t>
              </a:r>
            </a:p>
          </p:txBody>
        </p:sp>
      </p:grpSp>
      <p:sp>
        <p:nvSpPr>
          <p:cNvPr id="19462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74C840-47C2-4715-A12C-182AC53408FD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 Points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seen in the literature and occasionally discussed during implementation of an ISDN circuit, there are reference points defined in an ISDN network</a:t>
            </a:r>
          </a:p>
          <a:p>
            <a:pPr eaLnBrk="1" hangingPunct="1"/>
            <a:r>
              <a:rPr lang="en-US" smtClean="0"/>
              <a:t>Each of these points is indicated by a letter</a:t>
            </a:r>
          </a:p>
          <a:p>
            <a:pPr eaLnBrk="1" hangingPunct="1"/>
            <a:r>
              <a:rPr lang="en-US" smtClean="0"/>
              <a:t>As in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8A47AD-2337-423B-A0F8-DBE455B2BAD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 Points</a:t>
            </a:r>
          </a:p>
        </p:txBody>
      </p:sp>
      <p:graphicFrame>
        <p:nvGraphicFramePr>
          <p:cNvPr id="74799" name="Group 47"/>
          <p:cNvGraphicFramePr>
            <a:graphicFrameLocks noGrp="1"/>
          </p:cNvGraphicFramePr>
          <p:nvPr>
            <p:ph idx="1"/>
          </p:nvPr>
        </p:nvGraphicFramePr>
        <p:xfrm>
          <a:off x="685800" y="1447800"/>
          <a:ext cx="7842250" cy="2032000"/>
        </p:xfrm>
        <a:graphic>
          <a:graphicData uri="http://schemas.openxmlformats.org/drawingml/2006/table">
            <a:tbl>
              <a:tblPr/>
              <a:tblGrid>
                <a:gridCol w="71755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  <a:gridCol w="647700"/>
              </a:tblGrid>
              <a:tr h="685800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CUSTOMER SITE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SERVICE PROVIDER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ISDN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ISDN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NT2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52" name="Slide Number Placeholder 4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DB6D31-2B28-4DBC-9A51-68D574B0BFEB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what ISDN is and how it is 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B6FAF-AEAC-4810-A280-316FA6E01BF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Reference Points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400800" cy="4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810000" y="3109913"/>
            <a:ext cx="3886200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marL="282575" indent="-282575" eaLnBrk="0" hangingPunct="0"/>
            <a:r>
              <a:rPr lang="en-GB" sz="1000" b="1">
                <a:latin typeface="Times New Roman" pitchFamily="18" charset="0"/>
              </a:rPr>
              <a:t>R</a:t>
            </a:r>
            <a:r>
              <a:rPr lang="en-IE" sz="1000" b="1">
                <a:latin typeface="Times New Roman" pitchFamily="18" charset="0"/>
              </a:rPr>
              <a:t>:	t</a:t>
            </a:r>
            <a:r>
              <a:rPr lang="en-GB" sz="1000" b="1">
                <a:latin typeface="Times New Roman" pitchFamily="18" charset="0"/>
              </a:rPr>
              <a:t>he connection between a non-ISDN Terminal Equipment</a:t>
            </a:r>
            <a:r>
              <a:rPr lang="en-IE" sz="1000" b="1">
                <a:latin typeface="Times New Roman" pitchFamily="18" charset="0"/>
              </a:rPr>
              <a:t> </a:t>
            </a:r>
            <a:r>
              <a:rPr lang="en-GB" sz="1000" b="1">
                <a:latin typeface="Times New Roman" pitchFamily="18" charset="0"/>
              </a:rPr>
              <a:t>(TE2) and a Terminal Adapter (TA), </a:t>
            </a:r>
            <a:r>
              <a:rPr lang="en-IE" sz="1000" b="1">
                <a:latin typeface="Times New Roman" pitchFamily="18" charset="0"/>
              </a:rPr>
              <a:t>e.g.</a:t>
            </a:r>
            <a:r>
              <a:rPr lang="en-GB" sz="1000" b="1">
                <a:latin typeface="Times New Roman" pitchFamily="18" charset="0"/>
              </a:rPr>
              <a:t> an RS-232 serial interface</a:t>
            </a:r>
          </a:p>
          <a:p>
            <a:pPr marL="282575" indent="-282575" eaLnBrk="0" hangingPunct="0"/>
            <a:r>
              <a:rPr lang="en-GB" sz="1000" b="1">
                <a:latin typeface="Times New Roman" pitchFamily="18" charset="0"/>
              </a:rPr>
              <a:t>S</a:t>
            </a:r>
            <a:r>
              <a:rPr lang="en-IE" sz="1000" b="1">
                <a:latin typeface="Times New Roman" pitchFamily="18" charset="0"/>
              </a:rPr>
              <a:t>:	r</a:t>
            </a:r>
            <a:r>
              <a:rPr lang="en-GB" sz="1000" b="1">
                <a:latin typeface="Times New Roman" pitchFamily="18" charset="0"/>
              </a:rPr>
              <a:t>eferences the points that connect into the customer switching device Network Termination type 2 (NT2) and enables calls between the various types of customer premises equipment</a:t>
            </a:r>
          </a:p>
          <a:p>
            <a:pPr marL="282575" indent="-282575" eaLnBrk="0" hangingPunct="0"/>
            <a:r>
              <a:rPr lang="en-GB" sz="1000" b="1">
                <a:latin typeface="Times New Roman" pitchFamily="18" charset="0"/>
              </a:rPr>
              <a:t>T</a:t>
            </a:r>
            <a:r>
              <a:rPr lang="en-IE" sz="1000" b="1">
                <a:latin typeface="Times New Roman" pitchFamily="18" charset="0"/>
              </a:rPr>
              <a:t>:	e</a:t>
            </a:r>
            <a:r>
              <a:rPr lang="en-GB" sz="1000" b="1">
                <a:latin typeface="Times New Roman" pitchFamily="18" charset="0"/>
              </a:rPr>
              <a:t>lectrically identical to the S interface, it references the outbound connection from the NT2 to the ISDN network or Network Termination type 1 (NT1)</a:t>
            </a:r>
          </a:p>
          <a:p>
            <a:pPr marL="282575" indent="-282575" eaLnBrk="0" hangingPunct="0"/>
            <a:r>
              <a:rPr lang="en-GB" sz="1000" b="1">
                <a:latin typeface="Times New Roman" pitchFamily="18" charset="0"/>
              </a:rPr>
              <a:t>U</a:t>
            </a:r>
            <a:r>
              <a:rPr lang="en-IE" sz="1000" b="1">
                <a:latin typeface="Times New Roman" pitchFamily="18" charset="0"/>
              </a:rPr>
              <a:t>:	</a:t>
            </a:r>
            <a:r>
              <a:rPr lang="en-GB" sz="1000" b="1">
                <a:latin typeface="Times New Roman" pitchFamily="18" charset="0"/>
              </a:rPr>
              <a:t>the connection between the NT1 and the ISDN network owned by the telephone company</a:t>
            </a:r>
            <a:endParaRPr lang="en-GB" sz="1000" b="1"/>
          </a:p>
        </p:txBody>
      </p:sp>
      <p:sp>
        <p:nvSpPr>
          <p:cNvPr id="225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1FD8E7-99E9-46F6-A8B2-4E2F658B216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Functions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390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509772-5EF0-4D24-BA11-C6D8CFECED5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 Reference Points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315200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C12FAE-B85B-48C9-8186-A75EC7F42E5D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 Points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diagram ISDN means equipment designed to connect to an ISDN network</a:t>
            </a:r>
          </a:p>
          <a:p>
            <a:pPr lvl="1" eaLnBrk="1" hangingPunct="1"/>
            <a:r>
              <a:rPr lang="en-US" smtClean="0"/>
              <a:t>TE1 is the ISDN designed equipment</a:t>
            </a:r>
          </a:p>
          <a:p>
            <a:pPr eaLnBrk="1" hangingPunct="1"/>
            <a:r>
              <a:rPr lang="en-US" smtClean="0"/>
              <a:t>By non ISDN is meant standard equipment</a:t>
            </a:r>
          </a:p>
          <a:p>
            <a:pPr lvl="1" eaLnBrk="1" hangingPunct="1"/>
            <a:r>
              <a:rPr lang="en-US" smtClean="0"/>
              <a:t>TE2 is the non ISDN equipment</a:t>
            </a:r>
          </a:p>
          <a:p>
            <a:pPr eaLnBrk="1" hangingPunct="1"/>
            <a:r>
              <a:rPr lang="en-US" smtClean="0"/>
              <a:t>The S and T points are one in most locations so this is referred to as the S/T reference point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56A7F9-77FD-4011-A6A7-68CBD0E84F5B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 Points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is the customer part of the network</a:t>
            </a:r>
          </a:p>
          <a:p>
            <a:pPr eaLnBrk="1" hangingPunct="1"/>
            <a:r>
              <a:rPr lang="en-US" smtClean="0"/>
              <a:t>U and V are the service provider reference points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A364F-22AA-450A-B061-38876590954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and the OSI Model layers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ISDN uses two channels, one for the control information on the D channel and one for the useful data on the B channels</a:t>
            </a:r>
          </a:p>
          <a:p>
            <a:pPr eaLnBrk="1" hangingPunct="1"/>
            <a:r>
              <a:rPr lang="en-US" smtClean="0"/>
              <a:t>This means that different things happen on the same circuit depending on whether the transmission is control or data related</a:t>
            </a:r>
          </a:p>
          <a:p>
            <a:pPr eaLnBrk="1" hangingPunct="1"/>
            <a:r>
              <a:rPr lang="en-US" smtClean="0"/>
              <a:t>Let’s look at what happens on each channel in relation to the OSI model layers</a:t>
            </a:r>
          </a:p>
          <a:p>
            <a:pPr eaLnBrk="1" hangingPunct="1"/>
            <a:r>
              <a:rPr lang="en-US" smtClean="0"/>
              <a:t>BRI will be used for this purpose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460090-3852-4D74-BC87-4178ACE60783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3-Layer Model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866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05674-CABA-4C5E-BF3F-F9AA977C8737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at Layer 1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ISDN uses two different frame formats at layer 1 for the B channel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One is used for incoming data and one for outgoing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frames are 48 bits long, with 36 bits of that being data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On both the D and B channels the I.430 protocol is used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Which channel is active is determined by TDM – Time Division Multiplexing</a:t>
            </a: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484C1A-B7F3-41DB-9D91-CB3A0863502B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at Layer 2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 layer 2 the channels differ</a:t>
            </a:r>
          </a:p>
          <a:p>
            <a:pPr eaLnBrk="1" hangingPunct="1"/>
            <a:r>
              <a:rPr lang="en-US" smtClean="0"/>
              <a:t>On the D channel the protocol is LAPD – Link Access Procedure - D Channel for BRI</a:t>
            </a:r>
          </a:p>
          <a:p>
            <a:pPr eaLnBrk="1" hangingPunct="1"/>
            <a:r>
              <a:rPr lang="en-US" smtClean="0"/>
              <a:t>As the acronym indicates layer 2 is used on the D channel to ensure that the control and signaling information is sent and received properly</a:t>
            </a:r>
          </a:p>
          <a:p>
            <a:pPr eaLnBrk="1" hangingPunct="1"/>
            <a:r>
              <a:rPr lang="en-US" smtClean="0"/>
              <a:t>LAPD is similar to HDLC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504116-F94F-4035-A061-DC730A1D9D63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LAPD Frame</a:t>
            </a:r>
          </a:p>
        </p:txBody>
      </p:sp>
      <p:graphicFrame>
        <p:nvGraphicFramePr>
          <p:cNvPr id="79891" name="Group 19"/>
          <p:cNvGraphicFramePr>
            <a:graphicFrameLocks noGrp="1"/>
          </p:cNvGraphicFramePr>
          <p:nvPr>
            <p:ph idx="1"/>
          </p:nvPr>
        </p:nvGraphicFramePr>
        <p:xfrm>
          <a:off x="3659188" y="1600200"/>
          <a:ext cx="1719262" cy="4648200"/>
        </p:xfrm>
        <a:graphic>
          <a:graphicData uri="http://schemas.openxmlformats.org/drawingml/2006/table">
            <a:tbl>
              <a:tblPr/>
              <a:tblGrid>
                <a:gridCol w="1719262"/>
              </a:tblGrid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64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DB674-35DA-4A6A-97E9-65360D04CF07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ISDN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ISDN – Integrated Services Digital Network was meant to be the way to use the existing PSTN, copper, analog phone system to deliver voice, video, data, and music to any location over a single physical line as a digital instead of an analog circuit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was the first attempt at convergence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Before ISDN a separate interface was required for each of those services</a:t>
            </a:r>
          </a:p>
        </p:txBody>
      </p:sp>
      <p:sp>
        <p:nvSpPr>
          <p:cNvPr id="5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0922BB-D219-46AD-BB8A-354B08057693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LAPD Frame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flags mark the start and finish of the frame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address tells us where it is going and where it has come from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There are two identifiers here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SAPI – Service Access Point Identifier indicates what higher level protocol is being carried in the data field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TE1 identifier points to the equipment on a multipoint line at the customer site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83BD57-82A5-4EA7-BE86-F2361C84C257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LAPD Frame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Control identifies the </a:t>
            </a:r>
          </a:p>
          <a:p>
            <a:pPr eaLnBrk="1" hangingPunct="1"/>
            <a:r>
              <a:rPr lang="en-US" smtClean="0"/>
              <a:t>frame type</a:t>
            </a:r>
          </a:p>
          <a:p>
            <a:pPr eaLnBrk="1" hangingPunct="1"/>
            <a:r>
              <a:rPr lang="en-US" smtClean="0"/>
              <a:t>The data is the important stuff</a:t>
            </a:r>
          </a:p>
          <a:p>
            <a:pPr eaLnBrk="1" hangingPunct="1"/>
            <a:r>
              <a:rPr lang="en-US" smtClean="0"/>
              <a:t>FCS is the error checking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51FF32-4345-47EA-B0D5-64D97797D8DF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at Layer 2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 the B channel at layer 2 the data is carried by PPP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A96600-1C0A-4C0A-8D71-F33F15F7538B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ISDN Data Link Layer</a:t>
            </a:r>
            <a:endParaRPr lang="en-GB" dirty="0" smtClean="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751763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7717F4-9447-4FB7-AEB4-FDEE99895222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at Layer 3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ISDN layer 3 specifications are used for ISDN signaling on the D channel</a:t>
            </a:r>
          </a:p>
          <a:p>
            <a:pPr eaLnBrk="1" hangingPunct="1"/>
            <a:r>
              <a:rPr lang="en-US" smtClean="0"/>
              <a:t>Q.931 is commonly used here</a:t>
            </a:r>
          </a:p>
          <a:p>
            <a:pPr eaLnBrk="1" hangingPunct="1"/>
            <a:r>
              <a:rPr lang="en-US" smtClean="0"/>
              <a:t>On the B channel the data uses TCP/IP these days</a:t>
            </a:r>
          </a:p>
          <a:p>
            <a:pPr eaLnBrk="1" hangingPunct="1"/>
            <a:r>
              <a:rPr lang="en-US" smtClean="0"/>
              <a:t>Let’s look at an example of a B channel ISDN frame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7179CA-0999-4E3E-AFBD-7902A0113C0D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at Layer 3</a:t>
            </a:r>
          </a:p>
        </p:txBody>
      </p:sp>
      <p:pic>
        <p:nvPicPr>
          <p:cNvPr id="3789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89050" y="1600200"/>
            <a:ext cx="6564313" cy="4525963"/>
          </a:xfrm>
          <a:noFill/>
        </p:spPr>
      </p:pic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956880-3DD3-4BA2-A698-53970C29EC79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Q.931 Messaging-Call Setup</a:t>
            </a:r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2" cstate="print"/>
          <a:srcRect t="4936"/>
          <a:stretch>
            <a:fillRect/>
          </a:stretch>
        </p:blipFill>
        <p:spPr bwMode="auto">
          <a:xfrm>
            <a:off x="1066800" y="1600200"/>
            <a:ext cx="701040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E1127-680C-4209-8C59-514CF42DB73C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Call Processing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4837" cy="4876800"/>
          </a:xfrm>
        </p:spPr>
        <p:txBody>
          <a:bodyPr/>
          <a:lstStyle/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cs typeface="Arial" charset="0"/>
              </a:rPr>
              <a:t>The D channel is used to send the called number to the local ISDN switch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cs typeface="Arial" charset="0"/>
              </a:rPr>
              <a:t>The local switch uses the SS7 signaling protocol to set up a path and pass the called number to the remote ISDN switch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cs typeface="Arial" charset="0"/>
              </a:rPr>
              <a:t>The remote ISDN switch signals the destination over the D channel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cs typeface="Arial" charset="0"/>
              </a:rPr>
              <a:t>The destination ISDN NT-1 device sends the remote ISDN switch a call-connect message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cs typeface="Arial" charset="0"/>
              </a:rPr>
              <a:t>The remote ISDN switch uses SS7 to send a call-connect message to the local switch</a:t>
            </a:r>
          </a:p>
          <a:p>
            <a:pPr marL="571500" indent="-5715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smtClean="0">
                <a:cs typeface="Arial" charset="0"/>
              </a:rPr>
              <a:t>The local ISDN switch connects one B channel end-to-end, leaving the other B channel available for a new conversation or data transfer. Both B channels can be used simultaneously</a:t>
            </a:r>
            <a:endParaRPr lang="en-US" smtClean="0"/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F4BD4-92BB-433D-8466-FCAA149A86F7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ISDN BRI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2" cstate="print"/>
          <a:srcRect t="9677"/>
          <a:stretch>
            <a:fillRect/>
          </a:stretch>
        </p:blipFill>
        <p:spPr bwMode="auto">
          <a:xfrm>
            <a:off x="762000" y="1600200"/>
            <a:ext cx="75438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6E1A80-6C5C-4DB6-B8B8-8809B6EEB841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ISDN BRI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22425"/>
            <a:ext cx="53340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314825"/>
            <a:ext cx="53340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4E91FD-4F54-4020-8302-FBB74B7F4094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ISDN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ISDN was first deployed in the late 1980s</a:t>
            </a:r>
          </a:p>
          <a:p>
            <a:pPr eaLnBrk="1" hangingPunct="1"/>
            <a:r>
              <a:rPr lang="en-US" smtClean="0"/>
              <a:t>ISDN was defined by the ITU-T in 1984</a:t>
            </a:r>
          </a:p>
          <a:p>
            <a:pPr eaLnBrk="1" hangingPunct="1"/>
            <a:r>
              <a:rPr lang="en-US" smtClean="0"/>
              <a:t>Although it is still widely available and somewhat widely used, it never took off</a:t>
            </a:r>
          </a:p>
          <a:p>
            <a:pPr eaLnBrk="1" hangingPunct="1"/>
            <a:r>
              <a:rPr lang="en-US" smtClean="0"/>
              <a:t>The main problems were</a:t>
            </a:r>
          </a:p>
          <a:p>
            <a:pPr lvl="1" eaLnBrk="1" hangingPunct="1"/>
            <a:r>
              <a:rPr lang="en-US" smtClean="0"/>
              <a:t>Poor marketing by the phone companies</a:t>
            </a:r>
          </a:p>
          <a:p>
            <a:pPr lvl="1" eaLnBrk="1" hangingPunct="1"/>
            <a:r>
              <a:rPr lang="en-US" smtClean="0"/>
              <a:t>Poor implementation by the phone companies</a:t>
            </a:r>
          </a:p>
          <a:p>
            <a:pPr lvl="1" eaLnBrk="1" hangingPunct="1"/>
            <a:r>
              <a:rPr lang="en-US" smtClean="0"/>
              <a:t>Priced too high by the phone companies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D48BB-F6C6-4073-8937-F032AADD2E9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ISDN PRI</a:t>
            </a: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 cstate="print"/>
          <a:srcRect t="8575"/>
          <a:stretch>
            <a:fillRect/>
          </a:stretch>
        </p:blipFill>
        <p:spPr bwMode="auto">
          <a:xfrm>
            <a:off x="1676400" y="1219200"/>
            <a:ext cx="58674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3" cstate="print"/>
          <a:srcRect t="8122"/>
          <a:stretch>
            <a:fillRect/>
          </a:stretch>
        </p:blipFill>
        <p:spPr bwMode="auto">
          <a:xfrm>
            <a:off x="914400" y="4114800"/>
            <a:ext cx="74676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392FBA-000C-4BED-92DB-B837D03C5FDE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PRI Examples</a:t>
            </a:r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257800" cy="451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FFA7B5-935C-4972-839A-FCA3CBDA4B8B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Verifying ISDN Configuration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2390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8F70FD-947C-47C6-BEF3-343F575284DD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Verifying ISDN Configuration</a:t>
            </a:r>
            <a:endParaRPr lang="en-GB" dirty="0" smtClean="0"/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4495800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819400"/>
            <a:ext cx="5013325" cy="333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104AF3-CB0A-42C7-8B5B-45AEB206ABBB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ISDN</a:t>
            </a:r>
          </a:p>
        </p:txBody>
      </p:sp>
      <p:pic>
        <p:nvPicPr>
          <p:cNvPr id="471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3975" y="1600200"/>
            <a:ext cx="6448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FF0FC2-655C-4DCF-A823-B71DA9F1FAE2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DDR</a:t>
            </a:r>
            <a:r>
              <a:rPr lang="en-US" dirty="0" smtClean="0"/>
              <a:t> Operation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008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321435-E6BA-43F7-ADCB-CFE8B29FE20D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Legacy </a:t>
            </a:r>
            <a:r>
              <a:rPr lang="en-US" dirty="0" err="1" smtClean="0"/>
              <a:t>DDR</a:t>
            </a:r>
            <a:endParaRPr lang="en-US" dirty="0" smtClean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745413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A0830C-35B0-485E-8D38-4C1D6682CDEA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Defining </a:t>
            </a:r>
            <a:r>
              <a:rPr lang="en-IE" dirty="0" smtClean="0"/>
              <a:t>St</a:t>
            </a:r>
            <a:r>
              <a:rPr lang="en-GB" dirty="0" err="1" smtClean="0"/>
              <a:t>atic</a:t>
            </a:r>
            <a:r>
              <a:rPr lang="en-GB" dirty="0" smtClean="0"/>
              <a:t> </a:t>
            </a:r>
            <a:r>
              <a:rPr lang="en-IE" dirty="0" smtClean="0"/>
              <a:t>R</a:t>
            </a:r>
            <a:r>
              <a:rPr lang="en-GB" dirty="0" err="1" smtClean="0"/>
              <a:t>outes</a:t>
            </a:r>
            <a:r>
              <a:rPr lang="en-GB" dirty="0" smtClean="0"/>
              <a:t> for </a:t>
            </a:r>
            <a:r>
              <a:rPr lang="en-GB" dirty="0" err="1" smtClean="0"/>
              <a:t>DDR</a:t>
            </a:r>
            <a:r>
              <a:rPr lang="en-GB" dirty="0" smtClean="0"/>
              <a:t> </a:t>
            </a:r>
          </a:p>
        </p:txBody>
      </p:sp>
      <p:pic>
        <p:nvPicPr>
          <p:cNvPr id="512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1628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E68F7D-EBCF-4377-B33F-278C52BAC807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Static Route Considerations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47800"/>
            <a:ext cx="8231187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When configuring static routes, consider the following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By default, a static route will take precedence over a dynamic route because of its lower administrative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Without additional configuration, a dynamic route to a network will be ignored if a static route is present in the routing table for the same network.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cs typeface="Arial" charset="0"/>
              </a:rPr>
              <a:t>To reduce the number of static route entries, define a summarized or default static route</a:t>
            </a:r>
            <a:endParaRPr lang="en-US" smtClean="0"/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F6010C-705D-454E-A856-2A3199F87FFB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Specifying Interesting Traffic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866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00F4A2-3CFA-4D45-89EB-C5E81DBD76FB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ISDN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Too little bandwidth was defined by the BRI interface for the amount of information to be sent, as BRI was meant as the main deployment method for ISDN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B69564-1A00-497F-BEB0-A0AE3607A32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Dialer Information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58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27D1BA-1EB7-40F9-B8FD-D4230C55427C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dialer-group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2390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3FC365-37E5-4ECF-8925-9E55479F28BB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dialer-map</a:t>
            </a:r>
          </a:p>
        </p:txBody>
      </p:sp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104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6862A4-4E59-43AB-959C-038501C58865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79248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dialer idle-timeout</a:t>
            </a:r>
          </a:p>
        </p:txBody>
      </p:sp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8660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CD502-98F4-48B0-8673-DF3C8E8DAF99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Dialer Profiles Overview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08125"/>
            <a:ext cx="7697787" cy="19208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Define encapsulation and access control lists</a:t>
            </a:r>
          </a:p>
          <a:p>
            <a:pPr eaLnBrk="1" hangingPunct="1"/>
            <a:r>
              <a:rPr lang="en-US" sz="2800" dirty="0" smtClean="0"/>
              <a:t>Determine minimum or maximum calls</a:t>
            </a:r>
          </a:p>
          <a:p>
            <a:pPr eaLnBrk="1" hangingPunct="1"/>
            <a:r>
              <a:rPr lang="en-US" sz="2800" dirty="0" smtClean="0"/>
              <a:t>Turn features on or off</a:t>
            </a:r>
          </a:p>
        </p:txBody>
      </p:sp>
      <p:sp>
        <p:nvSpPr>
          <p:cNvPr id="5837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7E18A8-53A9-4CDF-9C63-4CA6C9CF9076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Dialer Profiles Overview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081F88-5D58-4917-A3B3-287715DB45BB}" type="slidenum">
              <a:rPr lang="en-US"/>
              <a:pPr/>
              <a:t>55</a:t>
            </a:fld>
            <a:endParaRPr lang="en-US"/>
          </a:p>
        </p:txBody>
      </p:sp>
      <p:pic>
        <p:nvPicPr>
          <p:cNvPr id="593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55626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Dialer Profile Elements</a:t>
            </a:r>
          </a:p>
        </p:txBody>
      </p:sp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6294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DBD17A-23CC-4863-A615-34D49536E737}" type="slidenum">
              <a:rPr lang="en-US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Configuring Dialer Interfaces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1600200"/>
            <a:ext cx="6262687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3961C3-AA93-4740-A13D-47EC5A66E354}" type="slidenum">
              <a:rPr lang="en-US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/>
              <a:t>Configuring Physical Interfaces</a:t>
            </a:r>
            <a:endParaRPr lang="en-GB" dirty="0" smtClean="0"/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094538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E785A-2242-486A-8F34-809366203FD9}" type="slidenum">
              <a:rPr lang="en-US"/>
              <a:pPr/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Verifying </a:t>
            </a:r>
            <a:r>
              <a:rPr lang="en-US" dirty="0" err="1" smtClean="0"/>
              <a:t>DDR</a:t>
            </a:r>
            <a:endParaRPr lang="en-US" dirty="0" smtClean="0"/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 dialer </a:t>
            </a:r>
          </a:p>
          <a:p>
            <a:pPr eaLnBrk="1" hangingPunct="1"/>
            <a:r>
              <a:rPr lang="en-US" smtClean="0"/>
              <a:t>show dialer interface [BRI]</a:t>
            </a:r>
          </a:p>
          <a:p>
            <a:pPr eaLnBrk="1" hangingPunct="1"/>
            <a:r>
              <a:rPr lang="en-US" smtClean="0"/>
              <a:t>show isdn active</a:t>
            </a:r>
          </a:p>
          <a:p>
            <a:pPr eaLnBrk="1" hangingPunct="1"/>
            <a:r>
              <a:rPr lang="en-US" smtClean="0"/>
              <a:t>show isdn status</a:t>
            </a:r>
          </a:p>
        </p:txBody>
      </p:sp>
      <p:sp>
        <p:nvSpPr>
          <p:cNvPr id="63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96FD79-1610-45AF-808B-85E485824A34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Current Use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Currently ISBN is used to link a small office to the main office</a:t>
            </a:r>
          </a:p>
          <a:p>
            <a:pPr eaLnBrk="1" hangingPunct="1"/>
            <a:r>
              <a:rPr lang="en-US" smtClean="0"/>
              <a:t>It is also commonly used as a backup line for higher speed circuits</a:t>
            </a:r>
          </a:p>
          <a:p>
            <a:pPr eaLnBrk="1" hangingPunct="1"/>
            <a:r>
              <a:rPr lang="en-US" smtClean="0"/>
              <a:t>ISDN can be deployed as a switched circuit or an always on circuit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77B0F1-AF6B-4287-B3CE-8E90929B4AE6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</a:t>
            </a:r>
            <a:r>
              <a:rPr lang="en-US" dirty="0" err="1" smtClean="0"/>
              <a:t>DDR</a:t>
            </a:r>
            <a:endParaRPr lang="en-US" dirty="0" smtClean="0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24000"/>
            <a:ext cx="8224837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debug isdn q921</a:t>
            </a:r>
          </a:p>
          <a:p>
            <a:pPr eaLnBrk="1" hangingPunct="1"/>
            <a:r>
              <a:rPr lang="en-US" dirty="0" smtClean="0"/>
              <a:t>debug isdn q931</a:t>
            </a:r>
          </a:p>
          <a:p>
            <a:pPr eaLnBrk="1" hangingPunct="1"/>
            <a:r>
              <a:rPr lang="en-US" dirty="0" smtClean="0"/>
              <a:t>debug dialer [</a:t>
            </a:r>
            <a:r>
              <a:rPr lang="en-US" dirty="0" err="1" smtClean="0"/>
              <a:t>events|packets</a:t>
            </a:r>
            <a:r>
              <a:rPr lang="en-US" dirty="0" smtClean="0"/>
              <a:t>]</a:t>
            </a:r>
          </a:p>
          <a:p>
            <a:pPr eaLnBrk="1" hangingPunct="1"/>
            <a:r>
              <a:rPr lang="en-US" dirty="0" smtClean="0"/>
              <a:t>isdn call interface</a:t>
            </a:r>
          </a:p>
          <a:p>
            <a:pPr eaLnBrk="1" hangingPunct="1"/>
            <a:r>
              <a:rPr lang="en-US" dirty="0" smtClean="0"/>
              <a:t>clear interface </a:t>
            </a:r>
            <a:r>
              <a:rPr lang="en-US" dirty="0" err="1" smtClean="0"/>
              <a:t>bri</a:t>
            </a:r>
            <a:endParaRPr lang="en-US" dirty="0" smtClean="0"/>
          </a:p>
        </p:txBody>
      </p:sp>
      <p:sp>
        <p:nvSpPr>
          <p:cNvPr id="64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C60779-0FB8-46C0-A4A1-0C320C195479}" type="slidenum">
              <a:rPr lang="en-US"/>
              <a:pPr/>
              <a:t>60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Speeds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ISDN is offered at two basic speeds</a:t>
            </a:r>
          </a:p>
          <a:p>
            <a:pPr lvl="1" eaLnBrk="1" hangingPunct="1"/>
            <a:r>
              <a:rPr lang="en-US" smtClean="0"/>
              <a:t>BRI – Basic Rate Interface or 2B+D</a:t>
            </a:r>
          </a:p>
          <a:p>
            <a:pPr lvl="2" eaLnBrk="1" hangingPunct="1"/>
            <a:r>
              <a:rPr lang="en-US" smtClean="0"/>
              <a:t>B Channel - 64 Kbps - Data</a:t>
            </a:r>
          </a:p>
          <a:p>
            <a:pPr lvl="2" eaLnBrk="1" hangingPunct="1"/>
            <a:r>
              <a:rPr lang="en-US" smtClean="0"/>
              <a:t>B Channel - 64 Kbps - Data</a:t>
            </a:r>
          </a:p>
          <a:p>
            <a:pPr lvl="2" eaLnBrk="1" hangingPunct="1"/>
            <a:r>
              <a:rPr lang="en-US" smtClean="0"/>
              <a:t>D Channel - 16 Kbps – Control</a:t>
            </a:r>
          </a:p>
          <a:p>
            <a:pPr lvl="2" eaLnBrk="1" hangingPunct="1"/>
            <a:r>
              <a:rPr lang="en-US" smtClean="0"/>
              <a:t>128 Kbps data rate</a:t>
            </a:r>
          </a:p>
          <a:p>
            <a:pPr lvl="1" eaLnBrk="1" hangingPunct="1"/>
            <a:r>
              <a:rPr lang="en-US" smtClean="0"/>
              <a:t>PRI – Primary Rate Interface or 24B+D</a:t>
            </a:r>
          </a:p>
          <a:p>
            <a:pPr lvl="2" eaLnBrk="1" hangingPunct="1"/>
            <a:r>
              <a:rPr lang="en-US" smtClean="0"/>
              <a:t>23 B Channels</a:t>
            </a:r>
          </a:p>
          <a:p>
            <a:pPr lvl="2" eaLnBrk="1" hangingPunct="1"/>
            <a:r>
              <a:rPr lang="en-US" smtClean="0"/>
              <a:t>1 D Channel</a:t>
            </a:r>
          </a:p>
          <a:p>
            <a:pPr lvl="2" eaLnBrk="1" hangingPunct="1"/>
            <a:r>
              <a:rPr lang="en-US" smtClean="0"/>
              <a:t>1.544 Mbps data rate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4E07E9-B9E2-4923-B970-F680825B0277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ISDN Access Options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39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650AF6-0A27-4D3E-9B70-B846EF950A0B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2005-2011 Kenneth M. Chipps Ph.D. www.chipps.com</a:t>
            </a:r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Setup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most difficult part of ISDN circuit setup is getting the service provider and the ISDN box talking the same language</a:t>
            </a:r>
          </a:p>
          <a:p>
            <a:pPr eaLnBrk="1" hangingPunct="1"/>
            <a:r>
              <a:rPr lang="en-US" smtClean="0"/>
              <a:t>In general there are six basic ways a service provider can setup an ISDN line</a:t>
            </a:r>
          </a:p>
          <a:p>
            <a:pPr eaLnBrk="1" hangingPunct="1"/>
            <a:r>
              <a:rPr lang="en-US" smtClean="0"/>
              <a:t>Try to find out what method they use and set the ISDN box on your end to match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8B547-B6C5-4851-9C62-BEFEC12267B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scoAcademy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CiscoAcademy</Template>
  <TotalTime>1066</TotalTime>
  <Words>1961</Words>
  <Application>Microsoft Office PowerPoint</Application>
  <PresentationFormat>On-screen Show (4:3)</PresentationFormat>
  <Paragraphs>325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CiscoAcademy</vt:lpstr>
      <vt:lpstr>ISDN  Last Update 2011.05.06 1.3.0</vt:lpstr>
      <vt:lpstr>Objective</vt:lpstr>
      <vt:lpstr>What is ISDN</vt:lpstr>
      <vt:lpstr>What is ISDN</vt:lpstr>
      <vt:lpstr>What is ISDN</vt:lpstr>
      <vt:lpstr>Current Use</vt:lpstr>
      <vt:lpstr>Speeds</vt:lpstr>
      <vt:lpstr>ISDN Access Options</vt:lpstr>
      <vt:lpstr>Setup</vt:lpstr>
      <vt:lpstr>Setup</vt:lpstr>
      <vt:lpstr>Setup</vt:lpstr>
      <vt:lpstr>Setup</vt:lpstr>
      <vt:lpstr>Setup</vt:lpstr>
      <vt:lpstr>ISDN Switch Types</vt:lpstr>
      <vt:lpstr>ISDN Standards</vt:lpstr>
      <vt:lpstr>Cisco ISDN BRI Interfaces</vt:lpstr>
      <vt:lpstr>ISDN Interfaces</vt:lpstr>
      <vt:lpstr>Reference Points</vt:lpstr>
      <vt:lpstr>Reference Points</vt:lpstr>
      <vt:lpstr>ISDN Reference Points</vt:lpstr>
      <vt:lpstr>ISDN Functions</vt:lpstr>
      <vt:lpstr>BRI Reference Points</vt:lpstr>
      <vt:lpstr>Reference Points</vt:lpstr>
      <vt:lpstr>Reference Points</vt:lpstr>
      <vt:lpstr>ISDN and the OSI Model layers</vt:lpstr>
      <vt:lpstr>ISDN 3-Layer Model</vt:lpstr>
      <vt:lpstr>ISDN at Layer 1</vt:lpstr>
      <vt:lpstr>ISDN at Layer 2</vt:lpstr>
      <vt:lpstr>LAPD Frame</vt:lpstr>
      <vt:lpstr>LAPD Frame</vt:lpstr>
      <vt:lpstr>LAPD Frame</vt:lpstr>
      <vt:lpstr>ISDN at Layer 2</vt:lpstr>
      <vt:lpstr>ISDN Data Link Layer</vt:lpstr>
      <vt:lpstr>ISDN at Layer 3</vt:lpstr>
      <vt:lpstr>ISDN at Layer 3</vt:lpstr>
      <vt:lpstr>Q.931 Messaging-Call Setup</vt:lpstr>
      <vt:lpstr>Call Processing</vt:lpstr>
      <vt:lpstr>Configuring ISDN BRI</vt:lpstr>
      <vt:lpstr>Configuring ISDN BRI</vt:lpstr>
      <vt:lpstr>Configuring ISDN PRI</vt:lpstr>
      <vt:lpstr>ISDN PRI Examples</vt:lpstr>
      <vt:lpstr>Verifying ISDN Configuration</vt:lpstr>
      <vt:lpstr>Verifying ISDN Configuration</vt:lpstr>
      <vt:lpstr>Troubleshooting ISDN</vt:lpstr>
      <vt:lpstr>DDR Operation</vt:lpstr>
      <vt:lpstr>Configuring Legacy DDR</vt:lpstr>
      <vt:lpstr>Defining Static Routes for DDR </vt:lpstr>
      <vt:lpstr>Static Route Considerations</vt:lpstr>
      <vt:lpstr>Specifying Interesting Traffic</vt:lpstr>
      <vt:lpstr>Configuring Dialer Information</vt:lpstr>
      <vt:lpstr>dialer-group</vt:lpstr>
      <vt:lpstr>dialer-map</vt:lpstr>
      <vt:lpstr>dialer idle-timeout</vt:lpstr>
      <vt:lpstr>Dialer Profiles Overview</vt:lpstr>
      <vt:lpstr>Dialer Profiles Overview</vt:lpstr>
      <vt:lpstr>Dialer Profile Elements</vt:lpstr>
      <vt:lpstr>Configuring Dialer Interfaces</vt:lpstr>
      <vt:lpstr>Configuring Physical Interfaces</vt:lpstr>
      <vt:lpstr>Verifying DDR</vt:lpstr>
      <vt:lpstr>Troubleshooting DDR</vt:lpstr>
    </vt:vector>
  </TitlesOfParts>
  <Company>Cisco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ISDN</dc:title>
  <dc:creator>Kenneth M. Chipps Ph.D.</dc:creator>
  <cp:lastModifiedBy>Kenneth M. Chipps Ph.D.</cp:lastModifiedBy>
  <cp:revision>45</cp:revision>
  <dcterms:created xsi:type="dcterms:W3CDTF">2003-11-25T22:40:02Z</dcterms:created>
  <dcterms:modified xsi:type="dcterms:W3CDTF">2011-05-06T16:12:42Z</dcterms:modified>
</cp:coreProperties>
</file>