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handoutMasterIdLst>
    <p:handoutMasterId r:id="rId19"/>
  </p:handoutMasterIdLst>
  <p:sldIdLst>
    <p:sldId id="256" r:id="rId2"/>
    <p:sldId id="275" r:id="rId3"/>
    <p:sldId id="265" r:id="rId4"/>
    <p:sldId id="266" r:id="rId5"/>
    <p:sldId id="268" r:id="rId6"/>
    <p:sldId id="267" r:id="rId7"/>
    <p:sldId id="271" r:id="rId8"/>
    <p:sldId id="272" r:id="rId9"/>
    <p:sldId id="283" r:id="rId10"/>
    <p:sldId id="270" r:id="rId11"/>
    <p:sldId id="269" r:id="rId12"/>
    <p:sldId id="281" r:id="rId13"/>
    <p:sldId id="278" r:id="rId14"/>
    <p:sldId id="282" r:id="rId15"/>
    <p:sldId id="280" r:id="rId16"/>
    <p:sldId id="279"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4" autoAdjust="0"/>
    <p:restoredTop sz="86432" autoAdjust="0"/>
  </p:normalViewPr>
  <p:slideViewPr>
    <p:cSldViewPr>
      <p:cViewPr varScale="1">
        <p:scale>
          <a:sx n="57" d="100"/>
          <a:sy n="57" d="100"/>
        </p:scale>
        <p:origin x="-9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7B09367-EE92-4DF3-B3B2-2AD376ADC6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2CD9EBB-4628-4889-9262-FD670C2FD2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atin typeface="Arial" pitchFamily="34" charset="0"/>
                <a:cs typeface="Arial" pitchFamily="34" charset="0"/>
              </a:defRPr>
            </a:lvl1pPr>
          </a:lstStyle>
          <a:p>
            <a:pPr>
              <a:defRPr/>
            </a:pPr>
            <a:r>
              <a:rPr lang="en-US" smtClean="0"/>
              <a:t>Copyright 2000-2010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FA18E831-D7FE-4B16-AEE6-DE1D59D5B9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2000-2010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3203F-9F56-4CF1-803E-B2F8D5F923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2000-2010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7E5B5F-CAD2-4E2F-8DCB-A5E1DCB637F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2000-2010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F9DFBE-3F31-4D03-8F38-C8178655AB1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2000-2010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3A83AF-3045-4B13-9605-46F93B3C32A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2000-2010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993132-E99F-42CB-AD58-86D288E290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Copyright 2000-2010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BFB77D5-B729-44FD-A14E-CF955A8EA9B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2000-2010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AE4939-23CE-4987-9FD3-DA14990328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2000-2010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F1A149-DAD2-4ECE-A86B-6149CE9E84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2000-2010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926458-C41D-4110-BE32-754F725809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2000-2010 Kenneth M. Chipps Ph.D. www.chipps.com</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5BCB21-BEA8-4FF6-BEB4-36ED25EF23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2000-2010 Kenneth M. Chipps Ph.D. www.chipps.com</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ECB323-2998-43F5-BE03-1C4D7E99AE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2000-2010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DFEC7B-A0A7-46A2-9226-19B8680F72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2000-2010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4AEDCF-C8D4-4761-BDB2-3725CFCD251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en-US" smtClean="0"/>
              <a:t>Copyright 2000-2010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B24CF04-425F-4BC7-88AE-06B1CCC97B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685800" y="2286000"/>
            <a:ext cx="7772400" cy="1143000"/>
          </a:xfrm>
        </p:spPr>
        <p:txBody>
          <a:bodyPr/>
          <a:lstStyle/>
          <a:p>
            <a:r>
              <a:rPr lang="en-US" dirty="0" err="1" smtClean="0"/>
              <a:t>IAD</a:t>
            </a:r>
            <a:endParaRPr lang="en-US" dirty="0" smtClean="0"/>
          </a:p>
        </p:txBody>
      </p:sp>
      <p:sp>
        <p:nvSpPr>
          <p:cNvPr id="3075" name="Rectangle 1027"/>
          <p:cNvSpPr>
            <a:spLocks noGrp="1" noChangeArrowheads="1"/>
          </p:cNvSpPr>
          <p:nvPr>
            <p:ph type="subTitle" idx="1"/>
          </p:nvPr>
        </p:nvSpPr>
        <p:spPr/>
        <p:txBody>
          <a:bodyPr/>
          <a:lstStyle/>
          <a:p>
            <a:r>
              <a:rPr lang="en-US" sz="2400" dirty="0" smtClean="0"/>
              <a:t>Last Update 2010.01.17</a:t>
            </a:r>
            <a:endParaRPr lang="en-US" sz="2400" dirty="0" smtClean="0"/>
          </a:p>
          <a:p>
            <a:r>
              <a:rPr lang="en-US" sz="2400" dirty="0" smtClean="0"/>
              <a:t>1.2.0</a:t>
            </a:r>
          </a:p>
        </p:txBody>
      </p:sp>
      <p:sp>
        <p:nvSpPr>
          <p:cNvPr id="3076" name="Footer Placeholder 4"/>
          <p:cNvSpPr>
            <a:spLocks noGrp="1"/>
          </p:cNvSpPr>
          <p:nvPr>
            <p:ph type="ftr" sz="quarter" idx="11"/>
          </p:nvPr>
        </p:nvSpPr>
        <p:spPr>
          <a:xfrm>
            <a:off x="2667000" y="6245225"/>
            <a:ext cx="3962400" cy="476250"/>
          </a:xfrm>
          <a:noFill/>
        </p:spPr>
        <p:txBody>
          <a:bodyPr/>
          <a:lstStyle/>
          <a:p>
            <a:r>
              <a:rPr lang="en-US" dirty="0" smtClean="0"/>
              <a:t>Copyright 2000-2010 Kenneth M. Chipps Ph.D. www.chipps.com</a:t>
            </a:r>
            <a:endParaRPr lang="en-US" dirty="0"/>
          </a:p>
        </p:txBody>
      </p:sp>
      <p:sp>
        <p:nvSpPr>
          <p:cNvPr id="3077" name="Slide Number Placeholder 5"/>
          <p:cNvSpPr>
            <a:spLocks noGrp="1"/>
          </p:cNvSpPr>
          <p:nvPr>
            <p:ph type="sldNum" sz="quarter" idx="12"/>
          </p:nvPr>
        </p:nvSpPr>
        <p:spPr>
          <a:noFill/>
        </p:spPr>
        <p:txBody>
          <a:bodyPr/>
          <a:lstStyle/>
          <a:p>
            <a:fld id="{58EF42D1-423E-498A-B36E-62EB2FD84C8E}" type="slidenum">
              <a:rPr lang="en-US"/>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cs typeface="Arial" charset="0"/>
              </a:rPr>
              <a:t>How Does the </a:t>
            </a:r>
            <a:r>
              <a:rPr lang="en-US" dirty="0" err="1" smtClean="0">
                <a:cs typeface="Arial" charset="0"/>
              </a:rPr>
              <a:t>IAD</a:t>
            </a:r>
            <a:r>
              <a:rPr lang="en-US" dirty="0" smtClean="0">
                <a:cs typeface="Arial" charset="0"/>
              </a:rPr>
              <a:t> Work</a:t>
            </a:r>
            <a:endParaRPr lang="en-US" dirty="0" smtClean="0">
              <a:cs typeface="Times New Roman" pitchFamily="18" charset="0"/>
            </a:endParaRPr>
          </a:p>
        </p:txBody>
      </p:sp>
      <p:sp>
        <p:nvSpPr>
          <p:cNvPr id="12291" name="Rectangle 3"/>
          <p:cNvSpPr>
            <a:spLocks noGrp="1" noChangeArrowheads="1"/>
          </p:cNvSpPr>
          <p:nvPr>
            <p:ph idx="1"/>
          </p:nvPr>
        </p:nvSpPr>
        <p:spPr/>
        <p:txBody>
          <a:bodyPr/>
          <a:lstStyle/>
          <a:p>
            <a:r>
              <a:rPr lang="en-US" smtClean="0">
                <a:cs typeface="Times New Roman" pitchFamily="18" charset="0"/>
              </a:rPr>
              <a:t>In this case the vendor performs a one time installation and setup of the devices at each end of the connection</a:t>
            </a:r>
          </a:p>
          <a:p>
            <a:r>
              <a:rPr lang="en-US" smtClean="0">
                <a:cs typeface="Times New Roman" pitchFamily="18" charset="0"/>
              </a:rPr>
              <a:t>Many of these boxes are ATM devices</a:t>
            </a:r>
          </a:p>
          <a:p>
            <a:r>
              <a:rPr lang="en-US" smtClean="0">
                <a:cs typeface="Times New Roman" pitchFamily="18" charset="0"/>
              </a:rPr>
              <a:t>This will help to keep ATM in the game for awhile</a:t>
            </a:r>
          </a:p>
          <a:p>
            <a:r>
              <a:rPr lang="en-US" smtClean="0">
                <a:cs typeface="Times New Roman" pitchFamily="18" charset="0"/>
              </a:rPr>
              <a:t>In the CAN area they are connected to clear channel T1 lines</a:t>
            </a:r>
          </a:p>
        </p:txBody>
      </p:sp>
      <p:sp>
        <p:nvSpPr>
          <p:cNvPr id="12292"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12293" name="Slide Number Placeholder 5"/>
          <p:cNvSpPr>
            <a:spLocks noGrp="1"/>
          </p:cNvSpPr>
          <p:nvPr>
            <p:ph type="sldNum" sz="quarter" idx="12"/>
          </p:nvPr>
        </p:nvSpPr>
        <p:spPr>
          <a:noFill/>
        </p:spPr>
        <p:txBody>
          <a:bodyPr/>
          <a:lstStyle/>
          <a:p>
            <a:fld id="{ABE5979B-3F78-495C-8D11-4B95F78CDBE2}"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cs typeface="Times New Roman" pitchFamily="18" charset="0"/>
              </a:rPr>
              <a:t>Why Use an </a:t>
            </a:r>
            <a:r>
              <a:rPr lang="en-US" dirty="0" err="1" smtClean="0">
                <a:cs typeface="Times New Roman" pitchFamily="18" charset="0"/>
              </a:rPr>
              <a:t>IAD</a:t>
            </a:r>
            <a:endParaRPr lang="en-US" dirty="0" smtClean="0">
              <a:cs typeface="Times New Roman" pitchFamily="18" charset="0"/>
            </a:endParaRPr>
          </a:p>
        </p:txBody>
      </p:sp>
      <p:sp>
        <p:nvSpPr>
          <p:cNvPr id="13315" name="Rectangle 3"/>
          <p:cNvSpPr>
            <a:spLocks noGrp="1" noChangeArrowheads="1"/>
          </p:cNvSpPr>
          <p:nvPr>
            <p:ph idx="1"/>
          </p:nvPr>
        </p:nvSpPr>
        <p:spPr/>
        <p:txBody>
          <a:bodyPr/>
          <a:lstStyle/>
          <a:p>
            <a:r>
              <a:rPr lang="en-US" smtClean="0">
                <a:cs typeface="Times New Roman" pitchFamily="18" charset="0"/>
              </a:rPr>
              <a:t>The ability of these devices to squeeze more useable bandwidth out of an existing line or to reduce the number of lines is the driving factor in the purchase of these devices for most folks</a:t>
            </a:r>
          </a:p>
        </p:txBody>
      </p:sp>
      <p:sp>
        <p:nvSpPr>
          <p:cNvPr id="13316"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13317" name="Slide Number Placeholder 5"/>
          <p:cNvSpPr>
            <a:spLocks noGrp="1"/>
          </p:cNvSpPr>
          <p:nvPr>
            <p:ph type="sldNum" sz="quarter" idx="12"/>
          </p:nvPr>
        </p:nvSpPr>
        <p:spPr>
          <a:noFill/>
        </p:spPr>
        <p:txBody>
          <a:bodyPr/>
          <a:lstStyle/>
          <a:p>
            <a:fld id="{0DD4A912-C6D3-4191-BCC0-DB691B91F537}"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err="1" smtClean="0"/>
              <a:t>IAD</a:t>
            </a:r>
            <a:endParaRPr lang="en-US" dirty="0" smtClean="0"/>
          </a:p>
        </p:txBody>
      </p:sp>
      <p:sp>
        <p:nvSpPr>
          <p:cNvPr id="14339" name="Rectangle 3"/>
          <p:cNvSpPr>
            <a:spLocks noGrp="1" noChangeArrowheads="1"/>
          </p:cNvSpPr>
          <p:nvPr>
            <p:ph idx="1"/>
          </p:nvPr>
        </p:nvSpPr>
        <p:spPr/>
        <p:txBody>
          <a:bodyPr/>
          <a:lstStyle/>
          <a:p>
            <a:r>
              <a:rPr lang="en-US" smtClean="0"/>
              <a:t>Next are a set of photographs showing a small IAD</a:t>
            </a:r>
          </a:p>
          <a:p>
            <a:r>
              <a:rPr lang="en-US" smtClean="0"/>
              <a:t>It has a WAN and a LAN port as well as voice ports</a:t>
            </a:r>
          </a:p>
        </p:txBody>
      </p:sp>
      <p:sp>
        <p:nvSpPr>
          <p:cNvPr id="14340"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14341" name="Slide Number Placeholder 5"/>
          <p:cNvSpPr>
            <a:spLocks noGrp="1"/>
          </p:cNvSpPr>
          <p:nvPr>
            <p:ph type="sldNum" sz="quarter" idx="12"/>
          </p:nvPr>
        </p:nvSpPr>
        <p:spPr>
          <a:noFill/>
        </p:spPr>
        <p:txBody>
          <a:bodyPr/>
          <a:lstStyle/>
          <a:p>
            <a:fld id="{AD8775A6-BFB0-4342-95DA-3749A20DD3DE}"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err="1" smtClean="0"/>
              <a:t>IAD</a:t>
            </a:r>
            <a:r>
              <a:rPr lang="en-US" dirty="0" smtClean="0"/>
              <a:t> Front</a:t>
            </a:r>
          </a:p>
        </p:txBody>
      </p:sp>
      <p:pic>
        <p:nvPicPr>
          <p:cNvPr id="15363" name="Picture 4" descr="IADSmall"/>
          <p:cNvPicPr>
            <a:picLocks noGrp="1" noChangeAspect="1" noChangeArrowheads="1"/>
          </p:cNvPicPr>
          <p:nvPr>
            <p:ph idx="1"/>
          </p:nvPr>
        </p:nvPicPr>
        <p:blipFill>
          <a:blip r:embed="rId2" cstate="print"/>
          <a:srcRect l="8333" t="21875" r="6944" b="13542"/>
          <a:stretch>
            <a:fillRect/>
          </a:stretch>
        </p:blipFill>
        <p:spPr>
          <a:xfrm>
            <a:off x="762000" y="1524000"/>
            <a:ext cx="7620000" cy="3871913"/>
          </a:xfrm>
          <a:noFill/>
        </p:spPr>
      </p:pic>
      <p:sp>
        <p:nvSpPr>
          <p:cNvPr id="15364"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15365" name="Slide Number Placeholder 5"/>
          <p:cNvSpPr>
            <a:spLocks noGrp="1"/>
          </p:cNvSpPr>
          <p:nvPr>
            <p:ph type="sldNum" sz="quarter" idx="12"/>
          </p:nvPr>
        </p:nvSpPr>
        <p:spPr>
          <a:noFill/>
        </p:spPr>
        <p:txBody>
          <a:bodyPr/>
          <a:lstStyle/>
          <a:p>
            <a:fld id="{12F8258C-4E60-4B2A-852F-D11ACACDF282}"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err="1" smtClean="0"/>
              <a:t>IAD</a:t>
            </a:r>
            <a:r>
              <a:rPr lang="en-US" dirty="0" smtClean="0"/>
              <a:t> Back</a:t>
            </a:r>
          </a:p>
        </p:txBody>
      </p:sp>
      <p:pic>
        <p:nvPicPr>
          <p:cNvPr id="16387" name="Picture 4" descr="IADSmallBack"/>
          <p:cNvPicPr>
            <a:picLocks noGrp="1" noChangeAspect="1" noChangeArrowheads="1"/>
          </p:cNvPicPr>
          <p:nvPr>
            <p:ph idx="1"/>
          </p:nvPr>
        </p:nvPicPr>
        <p:blipFill>
          <a:blip r:embed="rId2" cstate="print"/>
          <a:srcRect t="30208" b="26042"/>
          <a:stretch>
            <a:fillRect/>
          </a:stretch>
        </p:blipFill>
        <p:spPr>
          <a:xfrm>
            <a:off x="533400" y="1676400"/>
            <a:ext cx="8001000" cy="2333625"/>
          </a:xfrm>
          <a:noFill/>
        </p:spPr>
      </p:pic>
      <p:sp>
        <p:nvSpPr>
          <p:cNvPr id="16388"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16389" name="Slide Number Placeholder 5"/>
          <p:cNvSpPr>
            <a:spLocks noGrp="1"/>
          </p:cNvSpPr>
          <p:nvPr>
            <p:ph type="sldNum" sz="quarter" idx="12"/>
          </p:nvPr>
        </p:nvSpPr>
        <p:spPr>
          <a:noFill/>
        </p:spPr>
        <p:txBody>
          <a:bodyPr/>
          <a:lstStyle/>
          <a:p>
            <a:fld id="{E868DE08-CC9E-48D2-9B35-454812AD0573}"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err="1" smtClean="0"/>
              <a:t>IAD</a:t>
            </a:r>
            <a:r>
              <a:rPr lang="en-US" dirty="0" smtClean="0"/>
              <a:t> Ports</a:t>
            </a:r>
          </a:p>
        </p:txBody>
      </p:sp>
      <p:pic>
        <p:nvPicPr>
          <p:cNvPr id="17411" name="Picture 4" descr="IAD2"/>
          <p:cNvPicPr>
            <a:picLocks noGrp="1" noChangeAspect="1" noChangeArrowheads="1"/>
          </p:cNvPicPr>
          <p:nvPr>
            <p:ph idx="1"/>
          </p:nvPr>
        </p:nvPicPr>
        <p:blipFill>
          <a:blip r:embed="rId2" cstate="print"/>
          <a:srcRect/>
          <a:stretch>
            <a:fillRect/>
          </a:stretch>
        </p:blipFill>
        <p:spPr>
          <a:xfrm>
            <a:off x="1219200" y="1536700"/>
            <a:ext cx="6629400" cy="4419600"/>
          </a:xfrm>
          <a:noFill/>
        </p:spPr>
      </p:pic>
      <p:sp>
        <p:nvSpPr>
          <p:cNvPr id="17412"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17413" name="Slide Number Placeholder 5"/>
          <p:cNvSpPr>
            <a:spLocks noGrp="1"/>
          </p:cNvSpPr>
          <p:nvPr>
            <p:ph type="sldNum" sz="quarter" idx="12"/>
          </p:nvPr>
        </p:nvSpPr>
        <p:spPr>
          <a:noFill/>
        </p:spPr>
        <p:txBody>
          <a:bodyPr/>
          <a:lstStyle/>
          <a:p>
            <a:fld id="{0ECB2B71-E0BC-43F5-8BBF-AB0EEA88FF7F}" type="slidenum">
              <a:rPr lang="en-US"/>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err="1" smtClean="0"/>
              <a:t>IAD</a:t>
            </a:r>
            <a:r>
              <a:rPr lang="en-US" dirty="0" smtClean="0"/>
              <a:t> Ports</a:t>
            </a:r>
          </a:p>
        </p:txBody>
      </p:sp>
      <p:pic>
        <p:nvPicPr>
          <p:cNvPr id="18435" name="Picture 4" descr="IADPorts1"/>
          <p:cNvPicPr>
            <a:picLocks noGrp="1" noChangeAspect="1" noChangeArrowheads="1"/>
          </p:cNvPicPr>
          <p:nvPr>
            <p:ph idx="1"/>
          </p:nvPr>
        </p:nvPicPr>
        <p:blipFill>
          <a:blip r:embed="rId2" cstate="print"/>
          <a:srcRect/>
          <a:stretch>
            <a:fillRect/>
          </a:stretch>
        </p:blipFill>
        <p:spPr>
          <a:xfrm>
            <a:off x="1143000" y="1384300"/>
            <a:ext cx="6858000" cy="4572000"/>
          </a:xfrm>
          <a:noFill/>
        </p:spPr>
      </p:pic>
      <p:sp>
        <p:nvSpPr>
          <p:cNvPr id="18436"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18437" name="Slide Number Placeholder 5"/>
          <p:cNvSpPr>
            <a:spLocks noGrp="1"/>
          </p:cNvSpPr>
          <p:nvPr>
            <p:ph type="sldNum" sz="quarter" idx="12"/>
          </p:nvPr>
        </p:nvSpPr>
        <p:spPr>
          <a:noFill/>
        </p:spPr>
        <p:txBody>
          <a:bodyPr/>
          <a:lstStyle/>
          <a:p>
            <a:fld id="{542CBC96-FDFD-4399-A29D-E4F0D264F456}" type="slidenum">
              <a:rPr lang="en-US"/>
              <a:pPr/>
              <a:t>16</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Objectives of This Section</a:t>
            </a:r>
          </a:p>
        </p:txBody>
      </p:sp>
      <p:sp>
        <p:nvSpPr>
          <p:cNvPr id="4099" name="Rectangle 3"/>
          <p:cNvSpPr>
            <a:spLocks noGrp="1" noChangeArrowheads="1"/>
          </p:cNvSpPr>
          <p:nvPr>
            <p:ph idx="1"/>
          </p:nvPr>
        </p:nvSpPr>
        <p:spPr/>
        <p:txBody>
          <a:bodyPr/>
          <a:lstStyle/>
          <a:p>
            <a:r>
              <a:rPr lang="en-US" smtClean="0"/>
              <a:t>Learn</a:t>
            </a:r>
          </a:p>
          <a:p>
            <a:pPr lvl="1"/>
            <a:r>
              <a:rPr lang="en-US" smtClean="0"/>
              <a:t>What an IAD is</a:t>
            </a:r>
          </a:p>
        </p:txBody>
      </p:sp>
      <p:sp>
        <p:nvSpPr>
          <p:cNvPr id="4100"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4101" name="Slide Number Placeholder 5"/>
          <p:cNvSpPr>
            <a:spLocks noGrp="1"/>
          </p:cNvSpPr>
          <p:nvPr>
            <p:ph type="sldNum" sz="quarter" idx="12"/>
          </p:nvPr>
        </p:nvSpPr>
        <p:spPr>
          <a:noFill/>
        </p:spPr>
        <p:txBody>
          <a:bodyPr/>
          <a:lstStyle/>
          <a:p>
            <a:fld id="{FB053F1A-A433-41C3-AA2F-0F351D20804B}" type="slidenum">
              <a:rPr lang="en-US"/>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What is an </a:t>
            </a:r>
            <a:r>
              <a:rPr lang="en-US" dirty="0" err="1" smtClean="0"/>
              <a:t>IAD</a:t>
            </a:r>
            <a:endParaRPr lang="en-US" dirty="0" smtClean="0"/>
          </a:p>
        </p:txBody>
      </p:sp>
      <p:sp>
        <p:nvSpPr>
          <p:cNvPr id="5123" name="Rectangle 3"/>
          <p:cNvSpPr>
            <a:spLocks noGrp="1" noChangeArrowheads="1"/>
          </p:cNvSpPr>
          <p:nvPr>
            <p:ph idx="1"/>
          </p:nvPr>
        </p:nvSpPr>
        <p:spPr/>
        <p:txBody>
          <a:bodyPr/>
          <a:lstStyle/>
          <a:p>
            <a:r>
              <a:rPr lang="en-US" smtClean="0">
                <a:cs typeface="Arial" charset="0"/>
              </a:rPr>
              <a:t>Another way to connect to a WAN is to use an IAD - Integrated Access Device</a:t>
            </a:r>
          </a:p>
          <a:p>
            <a:r>
              <a:rPr lang="en-US" smtClean="0">
                <a:cs typeface="Arial" charset="0"/>
              </a:rPr>
              <a:t>This can be instead of or in addition to the router and CSU/DSU setup</a:t>
            </a:r>
          </a:p>
          <a:p>
            <a:r>
              <a:rPr lang="en-US" smtClean="0">
                <a:cs typeface="Arial" charset="0"/>
              </a:rPr>
              <a:t>The IAD provides a way to mix and usually compress traffic from many sources and types onto a single data line</a:t>
            </a:r>
          </a:p>
          <a:p>
            <a:r>
              <a:rPr lang="en-US" smtClean="0">
                <a:cs typeface="Arial" charset="0"/>
              </a:rPr>
              <a:t>This is used at the CAN, MAN, and WAN levels</a:t>
            </a:r>
          </a:p>
        </p:txBody>
      </p:sp>
      <p:sp>
        <p:nvSpPr>
          <p:cNvPr id="5124"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5125" name="Slide Number Placeholder 5"/>
          <p:cNvSpPr>
            <a:spLocks noGrp="1"/>
          </p:cNvSpPr>
          <p:nvPr>
            <p:ph type="sldNum" sz="quarter" idx="12"/>
          </p:nvPr>
        </p:nvSpPr>
        <p:spPr>
          <a:noFill/>
        </p:spPr>
        <p:txBody>
          <a:bodyPr/>
          <a:lstStyle/>
          <a:p>
            <a:fld id="{440A7527-4033-4B0F-84D4-364CEF8F47AC}" type="slidenum">
              <a:rPr lang="en-US"/>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cs typeface="Arial" charset="0"/>
              </a:rPr>
              <a:t>What is an </a:t>
            </a:r>
            <a:r>
              <a:rPr lang="en-US" dirty="0" err="1" smtClean="0">
                <a:cs typeface="Arial" charset="0"/>
              </a:rPr>
              <a:t>IAD</a:t>
            </a:r>
            <a:endParaRPr lang="en-US" dirty="0" smtClean="0">
              <a:cs typeface="Arial" charset="0"/>
            </a:endParaRPr>
          </a:p>
        </p:txBody>
      </p:sp>
      <p:sp>
        <p:nvSpPr>
          <p:cNvPr id="6147" name="Rectangle 3"/>
          <p:cNvSpPr>
            <a:spLocks noGrp="1" noChangeArrowheads="1"/>
          </p:cNvSpPr>
          <p:nvPr>
            <p:ph idx="1"/>
          </p:nvPr>
        </p:nvSpPr>
        <p:spPr/>
        <p:txBody>
          <a:bodyPr/>
          <a:lstStyle/>
          <a:p>
            <a:r>
              <a:rPr lang="en-US" smtClean="0">
                <a:cs typeface="Arial" charset="0"/>
              </a:rPr>
              <a:t>IADs are commonly used to mix data and voice on the same line</a:t>
            </a:r>
          </a:p>
          <a:p>
            <a:r>
              <a:rPr lang="en-US" smtClean="0">
                <a:cs typeface="Arial" charset="0"/>
              </a:rPr>
              <a:t>Video is sometimes added as well</a:t>
            </a:r>
          </a:p>
          <a:p>
            <a:r>
              <a:rPr lang="en-US" smtClean="0">
                <a:cs typeface="Arial" charset="0"/>
              </a:rPr>
              <a:t>The driver behind this is the desire to reduce the number of separate lines that must be maintained and paid for</a:t>
            </a:r>
          </a:p>
          <a:p>
            <a:r>
              <a:rPr lang="en-US" smtClean="0">
                <a:cs typeface="Arial" charset="0"/>
              </a:rPr>
              <a:t>Why have copper for voice, fiber for data, and coax for video; when a single line can do all three</a:t>
            </a:r>
          </a:p>
        </p:txBody>
      </p:sp>
      <p:sp>
        <p:nvSpPr>
          <p:cNvPr id="6148"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6149" name="Slide Number Placeholder 5"/>
          <p:cNvSpPr>
            <a:spLocks noGrp="1"/>
          </p:cNvSpPr>
          <p:nvPr>
            <p:ph type="sldNum" sz="quarter" idx="12"/>
          </p:nvPr>
        </p:nvSpPr>
        <p:spPr>
          <a:noFill/>
        </p:spPr>
        <p:txBody>
          <a:bodyPr/>
          <a:lstStyle/>
          <a:p>
            <a:fld id="{7E76FEC5-7135-491E-8A52-AEC0C1547FD1}"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r>
              <a:rPr lang="en-US" dirty="0" smtClean="0">
                <a:cs typeface="Arial" charset="0"/>
              </a:rPr>
              <a:t>What is an </a:t>
            </a:r>
            <a:r>
              <a:rPr lang="en-US" dirty="0" err="1" smtClean="0">
                <a:cs typeface="Arial" charset="0"/>
              </a:rPr>
              <a:t>IAD</a:t>
            </a:r>
            <a:endParaRPr lang="en-US" dirty="0" smtClean="0">
              <a:cs typeface="Arial" charset="0"/>
            </a:endParaRPr>
          </a:p>
        </p:txBody>
      </p:sp>
      <p:sp>
        <p:nvSpPr>
          <p:cNvPr id="7171" name="Rectangle 1027"/>
          <p:cNvSpPr>
            <a:spLocks noGrp="1" noChangeArrowheads="1"/>
          </p:cNvSpPr>
          <p:nvPr>
            <p:ph idx="1"/>
          </p:nvPr>
        </p:nvSpPr>
        <p:spPr/>
        <p:txBody>
          <a:bodyPr/>
          <a:lstStyle/>
          <a:p>
            <a:r>
              <a:rPr lang="en-US" smtClean="0">
                <a:cs typeface="Arial" charset="0"/>
              </a:rPr>
              <a:t>Another way these units function is by dynamically reallocating unused bandwidth from one use to another</a:t>
            </a:r>
          </a:p>
          <a:p>
            <a:r>
              <a:rPr lang="en-US" smtClean="0">
                <a:cs typeface="Arial" charset="0"/>
              </a:rPr>
              <a:t>The idea is to keep the pipe completely full at all times</a:t>
            </a:r>
          </a:p>
        </p:txBody>
      </p:sp>
      <p:sp>
        <p:nvSpPr>
          <p:cNvPr id="7172"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7173" name="Slide Number Placeholder 5"/>
          <p:cNvSpPr>
            <a:spLocks noGrp="1"/>
          </p:cNvSpPr>
          <p:nvPr>
            <p:ph type="sldNum" sz="quarter" idx="12"/>
          </p:nvPr>
        </p:nvSpPr>
        <p:spPr>
          <a:noFill/>
        </p:spPr>
        <p:txBody>
          <a:bodyPr/>
          <a:lstStyle/>
          <a:p>
            <a:fld id="{EAFEA843-D073-4B21-91D2-BEB6A2E82F57}"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cs typeface="Arial" charset="0"/>
              </a:rPr>
              <a:t>How Does the </a:t>
            </a:r>
            <a:r>
              <a:rPr lang="en-US" dirty="0" err="1" smtClean="0">
                <a:cs typeface="Arial" charset="0"/>
              </a:rPr>
              <a:t>IAD</a:t>
            </a:r>
            <a:r>
              <a:rPr lang="en-US" dirty="0" smtClean="0">
                <a:cs typeface="Arial" charset="0"/>
              </a:rPr>
              <a:t> Work</a:t>
            </a:r>
          </a:p>
        </p:txBody>
      </p:sp>
      <p:sp>
        <p:nvSpPr>
          <p:cNvPr id="8195" name="Rectangle 3"/>
          <p:cNvSpPr>
            <a:spLocks noGrp="1" noChangeArrowheads="1"/>
          </p:cNvSpPr>
          <p:nvPr>
            <p:ph idx="1"/>
          </p:nvPr>
        </p:nvSpPr>
        <p:spPr/>
        <p:txBody>
          <a:bodyPr/>
          <a:lstStyle/>
          <a:p>
            <a:r>
              <a:rPr lang="en-US" smtClean="0">
                <a:cs typeface="Times New Roman" pitchFamily="18" charset="0"/>
              </a:rPr>
              <a:t>This type of aggregation has typically been done at the phone company's central office</a:t>
            </a:r>
          </a:p>
          <a:p>
            <a:r>
              <a:rPr lang="en-US" smtClean="0">
                <a:cs typeface="Times New Roman" pitchFamily="18" charset="0"/>
              </a:rPr>
              <a:t>In this approach the aggregation is done on the customer premises</a:t>
            </a:r>
          </a:p>
          <a:p>
            <a:r>
              <a:rPr lang="en-US" smtClean="0">
                <a:cs typeface="Times New Roman" pitchFamily="18" charset="0"/>
              </a:rPr>
              <a:t>Devices like this are aimed primarily at small and medium size businesses</a:t>
            </a:r>
          </a:p>
        </p:txBody>
      </p:sp>
      <p:sp>
        <p:nvSpPr>
          <p:cNvPr id="8196"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8197" name="Slide Number Placeholder 5"/>
          <p:cNvSpPr>
            <a:spLocks noGrp="1"/>
          </p:cNvSpPr>
          <p:nvPr>
            <p:ph type="sldNum" sz="quarter" idx="12"/>
          </p:nvPr>
        </p:nvSpPr>
        <p:spPr>
          <a:noFill/>
        </p:spPr>
        <p:txBody>
          <a:bodyPr/>
          <a:lstStyle/>
          <a:p>
            <a:fld id="{D24E91C7-E69A-4E26-BC9F-576F31A68CA7}"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cs typeface="Arial" charset="0"/>
              </a:rPr>
              <a:t>How Does the </a:t>
            </a:r>
            <a:r>
              <a:rPr lang="en-US" dirty="0" err="1" smtClean="0">
                <a:cs typeface="Arial" charset="0"/>
              </a:rPr>
              <a:t>IAD</a:t>
            </a:r>
            <a:r>
              <a:rPr lang="en-US" dirty="0" smtClean="0">
                <a:cs typeface="Arial" charset="0"/>
              </a:rPr>
              <a:t> Work</a:t>
            </a:r>
            <a:endParaRPr lang="en-US" dirty="0" smtClean="0">
              <a:cs typeface="Times New Roman" pitchFamily="18" charset="0"/>
            </a:endParaRPr>
          </a:p>
        </p:txBody>
      </p:sp>
      <p:sp>
        <p:nvSpPr>
          <p:cNvPr id="9219" name="Rectangle 3"/>
          <p:cNvSpPr>
            <a:spLocks noGrp="1" noChangeArrowheads="1"/>
          </p:cNvSpPr>
          <p:nvPr>
            <p:ph idx="1"/>
          </p:nvPr>
        </p:nvSpPr>
        <p:spPr/>
        <p:txBody>
          <a:bodyPr/>
          <a:lstStyle/>
          <a:p>
            <a:r>
              <a:rPr lang="en-US" smtClean="0">
                <a:cs typeface="Times New Roman" pitchFamily="18" charset="0"/>
              </a:rPr>
              <a:t>All traffic is combined by this device and then sent out of the building on a single line</a:t>
            </a:r>
          </a:p>
          <a:p>
            <a:r>
              <a:rPr lang="en-US" smtClean="0">
                <a:cs typeface="Times New Roman" pitchFamily="18" charset="0"/>
              </a:rPr>
              <a:t>This line can be a T1, Fractional T1, DSL, or dark fiber for ATM cell traffic</a:t>
            </a:r>
          </a:p>
          <a:p>
            <a:r>
              <a:rPr lang="en-US" smtClean="0">
                <a:cs typeface="Times New Roman" pitchFamily="18" charset="0"/>
              </a:rPr>
              <a:t>On the customer end the PBX, router, fax machine, video codec or like devices are plugged into the IAD</a:t>
            </a:r>
          </a:p>
        </p:txBody>
      </p:sp>
      <p:sp>
        <p:nvSpPr>
          <p:cNvPr id="9220"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9221" name="Slide Number Placeholder 5"/>
          <p:cNvSpPr>
            <a:spLocks noGrp="1"/>
          </p:cNvSpPr>
          <p:nvPr>
            <p:ph type="sldNum" sz="quarter" idx="12"/>
          </p:nvPr>
        </p:nvSpPr>
        <p:spPr>
          <a:noFill/>
        </p:spPr>
        <p:txBody>
          <a:bodyPr/>
          <a:lstStyle/>
          <a:p>
            <a:fld id="{7ED06C91-2668-49AF-BAF8-98531480AB33}"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cs typeface="Arial" charset="0"/>
              </a:rPr>
              <a:t>How Does the </a:t>
            </a:r>
            <a:r>
              <a:rPr lang="en-US" dirty="0" err="1" smtClean="0">
                <a:cs typeface="Arial" charset="0"/>
              </a:rPr>
              <a:t>IAD</a:t>
            </a:r>
            <a:r>
              <a:rPr lang="en-US" dirty="0" smtClean="0">
                <a:cs typeface="Arial" charset="0"/>
              </a:rPr>
              <a:t> Work</a:t>
            </a:r>
            <a:endParaRPr lang="en-US" dirty="0" smtClean="0">
              <a:cs typeface="Times New Roman" pitchFamily="18" charset="0"/>
            </a:endParaRPr>
          </a:p>
        </p:txBody>
      </p:sp>
      <p:sp>
        <p:nvSpPr>
          <p:cNvPr id="10243" name="Rectangle 3"/>
          <p:cNvSpPr>
            <a:spLocks noGrp="1" noChangeArrowheads="1"/>
          </p:cNvSpPr>
          <p:nvPr>
            <p:ph idx="1"/>
          </p:nvPr>
        </p:nvSpPr>
        <p:spPr/>
        <p:txBody>
          <a:bodyPr/>
          <a:lstStyle/>
          <a:p>
            <a:r>
              <a:rPr lang="en-US" dirty="0" smtClean="0">
                <a:cs typeface="Times New Roman" pitchFamily="18" charset="0"/>
              </a:rPr>
              <a:t>It then sends this traffic off to similar device operated by a service provider that breaks the traffic back out for distribution over the normal means</a:t>
            </a:r>
          </a:p>
          <a:p>
            <a:r>
              <a:rPr lang="en-US" dirty="0" smtClean="0">
                <a:cs typeface="Times New Roman" pitchFamily="18" charset="0"/>
              </a:rPr>
              <a:t>Unless the </a:t>
            </a:r>
            <a:r>
              <a:rPr lang="en-US" dirty="0" err="1" smtClean="0">
                <a:cs typeface="Times New Roman" pitchFamily="18" charset="0"/>
              </a:rPr>
              <a:t>IAD</a:t>
            </a:r>
            <a:r>
              <a:rPr lang="en-US" dirty="0" smtClean="0">
                <a:cs typeface="Times New Roman" pitchFamily="18" charset="0"/>
              </a:rPr>
              <a:t> is being used in a CAN or MAN solely controlled by the user, a service provider is required at the other end</a:t>
            </a:r>
          </a:p>
        </p:txBody>
      </p:sp>
      <p:sp>
        <p:nvSpPr>
          <p:cNvPr id="10244"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10245" name="Slide Number Placeholder 5"/>
          <p:cNvSpPr>
            <a:spLocks noGrp="1"/>
          </p:cNvSpPr>
          <p:nvPr>
            <p:ph type="sldNum" sz="quarter" idx="12"/>
          </p:nvPr>
        </p:nvSpPr>
        <p:spPr>
          <a:noFill/>
        </p:spPr>
        <p:txBody>
          <a:bodyPr/>
          <a:lstStyle/>
          <a:p>
            <a:fld id="{9B310902-5401-404D-8F28-A99FF121C5EB}"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How Does the </a:t>
            </a:r>
            <a:r>
              <a:rPr lang="en-US" dirty="0" err="1" smtClean="0"/>
              <a:t>IAD</a:t>
            </a:r>
            <a:r>
              <a:rPr lang="en-US" dirty="0" smtClean="0"/>
              <a:t> Work</a:t>
            </a:r>
          </a:p>
        </p:txBody>
      </p:sp>
      <p:sp>
        <p:nvSpPr>
          <p:cNvPr id="11267" name="Content Placeholder 2"/>
          <p:cNvSpPr>
            <a:spLocks noGrp="1"/>
          </p:cNvSpPr>
          <p:nvPr>
            <p:ph idx="1"/>
          </p:nvPr>
        </p:nvSpPr>
        <p:spPr/>
        <p:txBody>
          <a:bodyPr/>
          <a:lstStyle/>
          <a:p>
            <a:r>
              <a:rPr lang="en-US" smtClean="0">
                <a:cs typeface="Times New Roman" pitchFamily="18" charset="0"/>
              </a:rPr>
              <a:t>In fact most of these devices are being sold to service providers, who are then turning around and selling the equipment and the service to the end user</a:t>
            </a:r>
          </a:p>
          <a:p>
            <a:r>
              <a:rPr lang="en-US" smtClean="0">
                <a:cs typeface="Times New Roman" pitchFamily="18" charset="0"/>
              </a:rPr>
              <a:t>At the CAN level these devices are used to reduce the number of fiber links required to connect buildings to each other</a:t>
            </a:r>
            <a:endParaRPr lang="en-US" smtClean="0"/>
          </a:p>
        </p:txBody>
      </p:sp>
      <p:sp>
        <p:nvSpPr>
          <p:cNvPr id="11268" name="Footer Placeholder 3"/>
          <p:cNvSpPr>
            <a:spLocks noGrp="1"/>
          </p:cNvSpPr>
          <p:nvPr>
            <p:ph type="ftr" sz="quarter" idx="11"/>
          </p:nvPr>
        </p:nvSpPr>
        <p:spPr>
          <a:noFill/>
        </p:spPr>
        <p:txBody>
          <a:bodyPr/>
          <a:lstStyle/>
          <a:p>
            <a:r>
              <a:rPr lang="en-US" smtClean="0"/>
              <a:t>Copyright 2000-2010 Kenneth M. Chipps Ph.D. www.chipps.com</a:t>
            </a:r>
            <a:endParaRPr lang="en-US"/>
          </a:p>
        </p:txBody>
      </p:sp>
      <p:sp>
        <p:nvSpPr>
          <p:cNvPr id="11269" name="Slide Number Placeholder 4"/>
          <p:cNvSpPr>
            <a:spLocks noGrp="1"/>
          </p:cNvSpPr>
          <p:nvPr>
            <p:ph type="sldNum" sz="quarter" idx="12"/>
          </p:nvPr>
        </p:nvSpPr>
        <p:spPr>
          <a:noFill/>
        </p:spPr>
        <p:txBody>
          <a:bodyPr/>
          <a:lstStyle/>
          <a:p>
            <a:fld id="{476FF64F-257D-4394-8C95-6A226F2749B8}" type="slidenum">
              <a:rPr lang="en-US"/>
              <a:pPr/>
              <a:t>9</a:t>
            </a:fld>
            <a:endParaRPr lang="en-US"/>
          </a:p>
        </p:txBody>
      </p:sp>
    </p:spTree>
  </p:cSld>
  <p:clrMapOvr>
    <a:masterClrMapping/>
  </p:clrMapOvr>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898</TotalTime>
  <Words>686</Words>
  <Application>Microsoft Office PowerPoint</Application>
  <PresentationFormat>On-screen Show (4:3)</PresentationFormat>
  <Paragraphs>79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CCNA</vt:lpstr>
      <vt:lpstr>IAD</vt:lpstr>
      <vt:lpstr>Objectives of This Section</vt:lpstr>
      <vt:lpstr>What is an IAD</vt:lpstr>
      <vt:lpstr>What is an IAD</vt:lpstr>
      <vt:lpstr>What is an IAD</vt:lpstr>
      <vt:lpstr>How Does the IAD Work</vt:lpstr>
      <vt:lpstr>How Does the IAD Work</vt:lpstr>
      <vt:lpstr>How Does the IAD Work</vt:lpstr>
      <vt:lpstr>How Does the IAD Work</vt:lpstr>
      <vt:lpstr>How Does the IAD Work</vt:lpstr>
      <vt:lpstr>Why Use an IAD</vt:lpstr>
      <vt:lpstr>IAD</vt:lpstr>
      <vt:lpstr>IAD Front</vt:lpstr>
      <vt:lpstr>IAD Back</vt:lpstr>
      <vt:lpstr>IAD Ports</vt:lpstr>
      <vt:lpstr>IAD Ports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IAD</dc:title>
  <dc:creator>Kenneth M. Chipps Ph.D.</dc:creator>
  <cp:lastModifiedBy>Kenneth M. Chipps Ph.D.</cp:lastModifiedBy>
  <cp:revision>125</cp:revision>
  <dcterms:created xsi:type="dcterms:W3CDTF">2000-09-27T16:26:34Z</dcterms:created>
  <dcterms:modified xsi:type="dcterms:W3CDTF">2010-01-17T22:39:20Z</dcterms:modified>
</cp:coreProperties>
</file>